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256" r:id="rId2"/>
    <p:sldId id="283" r:id="rId3"/>
    <p:sldId id="263" r:id="rId4"/>
    <p:sldId id="265" r:id="rId5"/>
    <p:sldId id="266" r:id="rId6"/>
    <p:sldId id="284" r:id="rId7"/>
    <p:sldId id="286" r:id="rId8"/>
    <p:sldId id="285" r:id="rId9"/>
    <p:sldId id="292" r:id="rId10"/>
    <p:sldId id="289" r:id="rId11"/>
    <p:sldId id="287" r:id="rId12"/>
    <p:sldId id="288" r:id="rId13"/>
    <p:sldId id="290" r:id="rId14"/>
    <p:sldId id="258" r:id="rId15"/>
    <p:sldId id="293" r:id="rId16"/>
    <p:sldId id="294" r:id="rId17"/>
    <p:sldId id="295" r:id="rId18"/>
    <p:sldId id="296" r:id="rId19"/>
    <p:sldId id="297" r:id="rId20"/>
    <p:sldId id="298" r:id="rId21"/>
    <p:sldId id="299" r:id="rId22"/>
    <p:sldId id="300" r:id="rId23"/>
    <p:sldId id="301" r:id="rId24"/>
    <p:sldId id="302" r:id="rId25"/>
    <p:sldId id="281" r:id="rId26"/>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2205D1"/>
    <a:srgbClr val="002060"/>
    <a:srgbClr val="FFFFFF"/>
    <a:srgbClr val="FF0000"/>
    <a:srgbClr val="F5FE82"/>
    <a:srgbClr val="FAFA6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33795" name="Rectangle 3"/>
          <p:cNvSpPr>
            <a:spLocks noGrp="1" noChangeArrowheads="1"/>
          </p:cNvSpPr>
          <p:nvPr>
            <p:ph type="dt" sz="quarter" idx="1"/>
          </p:nvPr>
        </p:nvSpPr>
        <p:spPr bwMode="auto">
          <a:xfrm>
            <a:off x="5265738"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48CE96AB-7B37-429C-A156-E5186F5B3E57}" type="datetimeFigureOut">
              <a:rPr lang="en-US"/>
              <a:pPr>
                <a:defRPr/>
              </a:pPr>
              <a:t>9/29/2010</a:t>
            </a:fld>
            <a:endParaRPr lang="en-US"/>
          </a:p>
        </p:txBody>
      </p:sp>
      <p:sp>
        <p:nvSpPr>
          <p:cNvPr id="33796" name="Rectangle 4"/>
          <p:cNvSpPr>
            <a:spLocks noGrp="1" noChangeArrowheads="1"/>
          </p:cNvSpPr>
          <p:nvPr>
            <p:ph type="ftr" sz="quarter" idx="2"/>
          </p:nvPr>
        </p:nvSpPr>
        <p:spPr bwMode="auto">
          <a:xfrm>
            <a:off x="0"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33797" name="Rectangle 5"/>
          <p:cNvSpPr>
            <a:spLocks noGrp="1" noChangeArrowheads="1"/>
          </p:cNvSpPr>
          <p:nvPr>
            <p:ph type="sldNum" sz="quarter" idx="3"/>
          </p:nvPr>
        </p:nvSpPr>
        <p:spPr bwMode="auto">
          <a:xfrm>
            <a:off x="5265738"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5BFAE629-D92E-40D1-BF2B-D397B193A9F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4029075" cy="3508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3" name="Date Placeholder 2"/>
          <p:cNvSpPr>
            <a:spLocks noGrp="1"/>
          </p:cNvSpPr>
          <p:nvPr>
            <p:ph type="dt" idx="1"/>
          </p:nvPr>
        </p:nvSpPr>
        <p:spPr bwMode="auto">
          <a:xfrm>
            <a:off x="5265738" y="0"/>
            <a:ext cx="4029075" cy="3508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vl1pPr>
          </a:lstStyle>
          <a:p>
            <a:pPr>
              <a:defRPr/>
            </a:pPr>
            <a:fld id="{2D0C6983-AAFB-4CFA-8CCB-06AA40D61C4C}" type="datetimeFigureOut">
              <a:rPr lang="en-US"/>
              <a:pPr>
                <a:defRPr/>
              </a:pPr>
              <a:t>9/29/2010</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bwMode="auto">
          <a:xfrm>
            <a:off x="930275" y="3330575"/>
            <a:ext cx="7435850" cy="31543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6657975"/>
            <a:ext cx="4029075" cy="3508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7" name="Slide Number Placeholder 6"/>
          <p:cNvSpPr>
            <a:spLocks noGrp="1"/>
          </p:cNvSpPr>
          <p:nvPr>
            <p:ph type="sldNum" sz="quarter" idx="5"/>
          </p:nvPr>
        </p:nvSpPr>
        <p:spPr bwMode="auto">
          <a:xfrm>
            <a:off x="5265738" y="6657975"/>
            <a:ext cx="4029075" cy="3508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F9232F38-2EB0-4A40-8379-B622B52600A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9232F38-2EB0-4A40-8379-B622B52600A6}"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A32B452B-8EAA-4DFE-9133-8D88B1742060}" type="datetime1">
              <a:rPr lang="en-US"/>
              <a:pPr>
                <a:defRPr/>
              </a:pPr>
              <a:t>9/29/2010</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568BB545-CBAB-4C3A-AB4D-3956D34E204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74B725D-901A-4922-8974-EDFD0553D4A3}" type="datetime1">
              <a:rPr lang="en-US"/>
              <a:pPr>
                <a:defRPr/>
              </a:pPr>
              <a:t>9/29/2010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43753D1-8133-4877-AFC6-67B99027D6F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A9A272A-B413-48D7-A2D1-CA6819641EF9}" type="datetime1">
              <a:rPr lang="en-US"/>
              <a:pPr>
                <a:defRPr/>
              </a:pPr>
              <a:t>9/29/2010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7F4B637-82BA-46E5-BA69-80EAA8C9E7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3ECCD74-C746-4E59-961A-2BA8227653CA}" type="datetime1">
              <a:rPr lang="en-US"/>
              <a:pPr>
                <a:defRPr/>
              </a:pPr>
              <a:t>9/29/2010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572BDF8-1EF2-4637-9C4B-02A1C23CF60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1559EB-916E-4DA7-B503-1500CEA2E073}" type="datetime1">
              <a:rPr lang="en-US"/>
              <a:pPr>
                <a:defRPr/>
              </a:pPr>
              <a:t>9/29/2010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7EE4FC-7A34-41DB-B67D-4E1E34637F5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26994CB-9B68-4631-B150-1574D15C34A7}" type="datetime1">
              <a:rPr lang="en-US"/>
              <a:pPr>
                <a:defRPr/>
              </a:pPr>
              <a:t>9/29/2010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95771D6-ED0E-49AE-B5EC-7AA680C24AE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C576448E-1561-4F3D-99B3-02077BB303CD}" type="datetime1">
              <a:rPr lang="en-US"/>
              <a:pPr>
                <a:defRPr/>
              </a:pPr>
              <a:t>9/29/2010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839C046-7DBC-464F-8406-8B0E41D0368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94C2602-AD38-45F8-8D7E-C7359C83B9AC}" type="datetime1">
              <a:rPr lang="en-US"/>
              <a:pPr>
                <a:defRPr/>
              </a:pPr>
              <a:t>9/29/2010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CC77FEE5-F554-49C6-A925-D61B6C81BF8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558D50F-623C-4A24-846C-7B1334307992}" type="datetime1">
              <a:rPr lang="en-US"/>
              <a:pPr>
                <a:defRPr/>
              </a:pPr>
              <a:t>9/29/2010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FCC82C1-B4A0-456D-A1AD-171CDCA6FA1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91F559A-5370-4AFE-A8A7-E53C5C2917E5}" type="datetime1">
              <a:rPr lang="en-US"/>
              <a:pPr>
                <a:defRPr/>
              </a:pPr>
              <a:t>9/29/2010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81E233C-0FAF-4D73-AFE0-5B8E0F4C1D7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E3B35E3-583B-4F40-B19A-B28982094FDB}" type="datetime1">
              <a:rPr lang="en-US"/>
              <a:pPr>
                <a:defRPr/>
              </a:pPr>
              <a:t>9/29/2010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DB835D1A-E1E9-49A7-A903-7DD3DBCEEF3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7F6EFA0E-71F8-45E8-823F-95C3FF66847D}" type="datetime1">
              <a:rPr lang="en-US"/>
              <a:pPr>
                <a:defRPr/>
              </a:pPr>
              <a:t>9/29/2010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A5001165-CB23-43C6-84CB-AD06476F5ED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95" r:id="rId1"/>
    <p:sldLayoutId id="2147483787" r:id="rId2"/>
    <p:sldLayoutId id="2147483796" r:id="rId3"/>
    <p:sldLayoutId id="2147483788" r:id="rId4"/>
    <p:sldLayoutId id="2147483789" r:id="rId5"/>
    <p:sldLayoutId id="2147483790" r:id="rId6"/>
    <p:sldLayoutId id="2147483791" r:id="rId7"/>
    <p:sldLayoutId id="2147483792" r:id="rId8"/>
    <p:sldLayoutId id="2147483797" r:id="rId9"/>
    <p:sldLayoutId id="2147483793" r:id="rId10"/>
    <p:sldLayoutId id="2147483794"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cbs.gov.n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066800"/>
            <a:ext cx="7162800" cy="1752600"/>
          </a:xfrm>
        </p:spPr>
        <p:txBody>
          <a:bodyPr rIns="0" anchor="ctr">
            <a:noAutofit/>
          </a:bodyPr>
          <a:lstStyle/>
          <a:p>
            <a:pPr algn="l" eaLnBrk="1" fontAlgn="auto" hangingPunct="1">
              <a:spcAft>
                <a:spcPts val="0"/>
              </a:spcAft>
              <a:defRPr/>
            </a:pPr>
            <a:r>
              <a:rPr lang="en-US" sz="3200" dirty="0" smtClean="0">
                <a:solidFill>
                  <a:srgbClr val="FFFF00"/>
                </a:solidFill>
                <a:latin typeface="Tahoma" pitchFamily="34" charset="0"/>
                <a:cs typeface="Tahoma" pitchFamily="34" charset="0"/>
              </a:rPr>
              <a:t>Data Accessibility, Confidentiality, Copyright and Meta-Data </a:t>
            </a:r>
            <a:r>
              <a:rPr lang="en-US" sz="3200" dirty="0" smtClean="0">
                <a:solidFill>
                  <a:srgbClr val="FFFF00"/>
                </a:solidFill>
                <a:latin typeface="Tahoma" pitchFamily="34" charset="0"/>
                <a:cs typeface="Tahoma" pitchFamily="34" charset="0"/>
              </a:rPr>
              <a:t>– Experience of Nepal</a:t>
            </a:r>
            <a:endParaRPr lang="en-US" sz="3200" dirty="0">
              <a:solidFill>
                <a:srgbClr val="FFFF00"/>
              </a:solidFill>
              <a:latin typeface="Tahoma" pitchFamily="34" charset="0"/>
              <a:cs typeface="Tahoma" pitchFamily="34" charset="0"/>
            </a:endParaRPr>
          </a:p>
        </p:txBody>
      </p:sp>
      <p:sp>
        <p:nvSpPr>
          <p:cNvPr id="5123" name="Subtitle 2"/>
          <p:cNvSpPr>
            <a:spLocks noGrp="1"/>
          </p:cNvSpPr>
          <p:nvPr>
            <p:ph type="subTitle" idx="1"/>
          </p:nvPr>
        </p:nvSpPr>
        <p:spPr>
          <a:xfrm>
            <a:off x="990600" y="4953000"/>
            <a:ext cx="7467600" cy="1447800"/>
          </a:xfrm>
        </p:spPr>
        <p:txBody>
          <a:bodyPr/>
          <a:lstStyle/>
          <a:p>
            <a:pPr marL="342900" marR="0" indent="-342900" algn="l">
              <a:lnSpc>
                <a:spcPct val="110000"/>
              </a:lnSpc>
              <a:spcBef>
                <a:spcPct val="0"/>
              </a:spcBef>
              <a:buSzPct val="155000"/>
              <a:defRPr/>
            </a:pPr>
            <a:r>
              <a:rPr lang="en-US" sz="2400" b="1" dirty="0" err="1" smtClean="0">
                <a:solidFill>
                  <a:srgbClr val="FFFFFF"/>
                </a:solidFill>
                <a:effectLst>
                  <a:outerShdw blurRad="38100" dist="38100" dir="2700000" algn="tl">
                    <a:srgbClr val="04617B"/>
                  </a:outerShdw>
                </a:effectLst>
              </a:rPr>
              <a:t>Pushpa</a:t>
            </a:r>
            <a:r>
              <a:rPr lang="en-US" sz="2400" b="1" dirty="0" smtClean="0">
                <a:solidFill>
                  <a:srgbClr val="FFFFFF"/>
                </a:solidFill>
                <a:effectLst>
                  <a:outerShdw blurRad="38100" dist="38100" dir="2700000" algn="tl">
                    <a:srgbClr val="04617B"/>
                  </a:outerShdw>
                </a:effectLst>
              </a:rPr>
              <a:t> Raj </a:t>
            </a:r>
            <a:r>
              <a:rPr lang="en-US" sz="2400" b="1" dirty="0" err="1" smtClean="0">
                <a:solidFill>
                  <a:srgbClr val="FFFFFF"/>
                </a:solidFill>
                <a:effectLst>
                  <a:outerShdw blurRad="38100" dist="38100" dir="2700000" algn="tl">
                    <a:srgbClr val="04617B"/>
                  </a:outerShdw>
                </a:effectLst>
              </a:rPr>
              <a:t>Poudel</a:t>
            </a:r>
            <a:endParaRPr lang="en-US" sz="2400" b="1" dirty="0" smtClean="0">
              <a:solidFill>
                <a:srgbClr val="FFFFFF"/>
              </a:solidFill>
              <a:effectLst>
                <a:outerShdw blurRad="38100" dist="38100" dir="2700000" algn="tl">
                  <a:srgbClr val="04617B"/>
                </a:outerShdw>
              </a:effectLst>
            </a:endParaRPr>
          </a:p>
          <a:p>
            <a:pPr marL="342900" marR="0" indent="-342900" algn="l">
              <a:lnSpc>
                <a:spcPct val="110000"/>
              </a:lnSpc>
              <a:spcBef>
                <a:spcPct val="0"/>
              </a:spcBef>
              <a:buSzPct val="155000"/>
              <a:defRPr/>
            </a:pPr>
            <a:r>
              <a:rPr lang="en-US" sz="2000" b="1" dirty="0" smtClean="0">
                <a:solidFill>
                  <a:srgbClr val="FFFFFF"/>
                </a:solidFill>
                <a:effectLst>
                  <a:outerShdw blurRad="38100" dist="38100" dir="2700000" algn="tl">
                    <a:srgbClr val="04617B"/>
                  </a:outerShdw>
                </a:effectLst>
              </a:rPr>
              <a:t>Computer Officer</a:t>
            </a:r>
          </a:p>
          <a:p>
            <a:pPr marL="342900" marR="0" indent="-342900" algn="l">
              <a:lnSpc>
                <a:spcPct val="110000"/>
              </a:lnSpc>
              <a:spcBef>
                <a:spcPct val="0"/>
              </a:spcBef>
              <a:buSzPct val="155000"/>
              <a:defRPr/>
            </a:pPr>
            <a:r>
              <a:rPr lang="en-US" sz="2000" b="1" dirty="0" smtClean="0">
                <a:solidFill>
                  <a:srgbClr val="FFFFFF"/>
                </a:solidFill>
                <a:effectLst>
                  <a:outerShdw blurRad="38100" dist="38100" dir="2700000" algn="tl">
                    <a:srgbClr val="04617B"/>
                  </a:outerShdw>
                </a:effectLst>
              </a:rPr>
              <a:t>Data Processing and GIS Section</a:t>
            </a:r>
          </a:p>
          <a:p>
            <a:pPr marL="342900" marR="0" indent="-342900" algn="l">
              <a:lnSpc>
                <a:spcPct val="110000"/>
              </a:lnSpc>
              <a:spcBef>
                <a:spcPct val="0"/>
              </a:spcBef>
              <a:buSzPct val="155000"/>
              <a:defRPr/>
            </a:pPr>
            <a:r>
              <a:rPr lang="en-US" sz="2000" b="1" dirty="0" smtClean="0">
                <a:solidFill>
                  <a:srgbClr val="FFFFFF"/>
                </a:solidFill>
                <a:effectLst>
                  <a:outerShdw blurRad="38100" dist="38100" dir="2700000" algn="tl">
                    <a:srgbClr val="04617B"/>
                  </a:outerShdw>
                </a:effectLst>
              </a:rPr>
              <a:t>Central Bureau of Statistics (CBS), Nepal</a:t>
            </a:r>
          </a:p>
        </p:txBody>
      </p:sp>
      <p:pic>
        <p:nvPicPr>
          <p:cNvPr id="4" name="Picture 3" descr="animated_flag.gif"/>
          <p:cNvPicPr>
            <a:picLocks noChangeAspect="1"/>
          </p:cNvPicPr>
          <p:nvPr/>
        </p:nvPicPr>
        <p:blipFill>
          <a:blip r:embed="rId2" cstate="print"/>
          <a:stretch>
            <a:fillRect/>
          </a:stretch>
        </p:blipFill>
        <p:spPr>
          <a:xfrm>
            <a:off x="4114800" y="2895600"/>
            <a:ext cx="1395413" cy="171135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DB9588E-03EB-4F65-8FE8-14C27D0B11C3}" type="slidenum">
              <a:rPr lang="en-US" smtClean="0"/>
              <a:pPr>
                <a:defRPr/>
              </a:pPr>
              <a:t>10</a:t>
            </a:fld>
            <a:endParaRPr lang="en-US"/>
          </a:p>
        </p:txBody>
      </p:sp>
      <p:sp>
        <p:nvSpPr>
          <p:cNvPr id="18435" name="TextBox 2"/>
          <p:cNvSpPr txBox="1">
            <a:spLocks noChangeArrowheads="1"/>
          </p:cNvSpPr>
          <p:nvPr/>
        </p:nvSpPr>
        <p:spPr bwMode="auto">
          <a:xfrm>
            <a:off x="1066800" y="838200"/>
            <a:ext cx="6629400" cy="523875"/>
          </a:xfrm>
          <a:prstGeom prst="rect">
            <a:avLst/>
          </a:prstGeom>
          <a:noFill/>
          <a:ln w="9525">
            <a:noFill/>
            <a:miter lim="800000"/>
            <a:headEnd/>
            <a:tailEnd/>
          </a:ln>
        </p:spPr>
        <p:txBody>
          <a:bodyPr>
            <a:spAutoFit/>
          </a:bodyPr>
          <a:lstStyle/>
          <a:p>
            <a:r>
              <a:rPr lang="en-US" sz="2800" b="1">
                <a:solidFill>
                  <a:srgbClr val="C00000"/>
                </a:solidFill>
                <a:latin typeface="Tahoma" pitchFamily="34" charset="0"/>
                <a:cs typeface="Tahoma" pitchFamily="34" charset="0"/>
              </a:rPr>
              <a:t>Coverage of Information </a:t>
            </a:r>
          </a:p>
        </p:txBody>
      </p:sp>
      <p:sp>
        <p:nvSpPr>
          <p:cNvPr id="4" name="Rectangle 3"/>
          <p:cNvSpPr/>
          <p:nvPr/>
        </p:nvSpPr>
        <p:spPr>
          <a:xfrm>
            <a:off x="685800" y="1524000"/>
            <a:ext cx="7315200" cy="4252446"/>
          </a:xfrm>
          <a:prstGeom prst="rect">
            <a:avLst/>
          </a:prstGeom>
        </p:spPr>
        <p:txBody>
          <a:bodyPr>
            <a:spAutoFit/>
          </a:bodyPr>
          <a:lstStyle/>
          <a:p>
            <a:pPr marL="857250" lvl="3" indent="-457200">
              <a:spcBef>
                <a:spcPts val="0"/>
              </a:spcBef>
              <a:spcAft>
                <a:spcPts val="600"/>
              </a:spcAft>
              <a:buClr>
                <a:schemeClr val="tx1"/>
              </a:buClr>
              <a:buSzPct val="90000"/>
              <a:buFont typeface="+mj-lt"/>
              <a:buAutoNum type="arabicPeriod"/>
              <a:defRPr/>
            </a:pPr>
            <a:r>
              <a:rPr lang="en-US" sz="2400" dirty="0">
                <a:solidFill>
                  <a:srgbClr val="2205D1"/>
                </a:solidFill>
                <a:ea typeface="ＭＳ Ｐゴシック" pitchFamily="34" charset="-128"/>
              </a:rPr>
              <a:t>Demographic and Social Statistics</a:t>
            </a:r>
          </a:p>
          <a:p>
            <a:pPr marL="1314450" lvl="4" indent="-457200">
              <a:spcBef>
                <a:spcPts val="400"/>
              </a:spcBef>
              <a:spcAft>
                <a:spcPts val="0"/>
              </a:spcAft>
              <a:buClr>
                <a:schemeClr val="tx1"/>
              </a:buClr>
              <a:buSzPct val="90000"/>
              <a:buFont typeface="+mj-lt"/>
              <a:buAutoNum type="arabicPeriod"/>
              <a:defRPr/>
            </a:pPr>
            <a:r>
              <a:rPr lang="en-US" sz="2000" dirty="0">
                <a:ea typeface="ＭＳ Ｐゴシック" pitchFamily="34" charset="-128"/>
              </a:rPr>
              <a:t>Size and growth of population</a:t>
            </a:r>
          </a:p>
          <a:p>
            <a:pPr marL="1314450" lvl="4" indent="-457200">
              <a:spcBef>
                <a:spcPts val="400"/>
              </a:spcBef>
              <a:spcAft>
                <a:spcPts val="0"/>
              </a:spcAft>
              <a:buClr>
                <a:schemeClr val="tx1"/>
              </a:buClr>
              <a:buSzPct val="90000"/>
              <a:buFont typeface="+mj-lt"/>
              <a:buAutoNum type="arabicPeriod"/>
              <a:defRPr/>
            </a:pPr>
            <a:r>
              <a:rPr lang="en-US" sz="2000" dirty="0">
                <a:ea typeface="ＭＳ Ｐゴシック" pitchFamily="34" charset="-128"/>
              </a:rPr>
              <a:t>Vital Statistics</a:t>
            </a:r>
          </a:p>
          <a:p>
            <a:pPr marL="1314450" lvl="4" indent="-457200">
              <a:spcBef>
                <a:spcPts val="400"/>
              </a:spcBef>
              <a:spcAft>
                <a:spcPts val="0"/>
              </a:spcAft>
              <a:buClr>
                <a:schemeClr val="tx1"/>
              </a:buClr>
              <a:buSzPct val="90000"/>
              <a:buFont typeface="+mj-lt"/>
              <a:buAutoNum type="arabicPeriod"/>
              <a:defRPr/>
            </a:pPr>
            <a:r>
              <a:rPr lang="en-US" sz="2000" dirty="0">
                <a:ea typeface="ＭＳ Ｐゴシック" pitchFamily="34" charset="-128"/>
              </a:rPr>
              <a:t>Information on </a:t>
            </a:r>
          </a:p>
          <a:p>
            <a:pPr marL="1828800" lvl="5" indent="-514350">
              <a:spcBef>
                <a:spcPts val="400"/>
              </a:spcBef>
              <a:buClr>
                <a:schemeClr val="tx1"/>
              </a:buClr>
              <a:buSzPct val="90000"/>
              <a:buFont typeface="+mj-lt"/>
              <a:buAutoNum type="romanLcPeriod"/>
              <a:defRPr/>
            </a:pPr>
            <a:r>
              <a:rPr lang="en-US" sz="2000" dirty="0">
                <a:solidFill>
                  <a:srgbClr val="002060"/>
                </a:solidFill>
                <a:ea typeface="ＭＳ Ｐゴシック" pitchFamily="34" charset="-128"/>
              </a:rPr>
              <a:t>Health </a:t>
            </a:r>
          </a:p>
          <a:p>
            <a:pPr marL="1828800" lvl="5" indent="-514350">
              <a:spcBef>
                <a:spcPts val="400"/>
              </a:spcBef>
              <a:buClr>
                <a:schemeClr val="tx1"/>
              </a:buClr>
              <a:buSzPct val="90000"/>
              <a:buFont typeface="+mj-lt"/>
              <a:buAutoNum type="romanLcPeriod"/>
              <a:defRPr/>
            </a:pPr>
            <a:r>
              <a:rPr lang="en-US" sz="2000" dirty="0">
                <a:solidFill>
                  <a:srgbClr val="002060"/>
                </a:solidFill>
                <a:ea typeface="ＭＳ Ｐゴシック" pitchFamily="34" charset="-128"/>
              </a:rPr>
              <a:t>Education </a:t>
            </a:r>
          </a:p>
          <a:p>
            <a:pPr marL="1828800" lvl="5" indent="-514350">
              <a:spcBef>
                <a:spcPts val="400"/>
              </a:spcBef>
              <a:spcAft>
                <a:spcPts val="400"/>
              </a:spcAft>
              <a:buClr>
                <a:schemeClr val="tx1"/>
              </a:buClr>
              <a:buSzPct val="90000"/>
              <a:buFont typeface="+mj-lt"/>
              <a:buAutoNum type="romanLcPeriod"/>
              <a:defRPr/>
            </a:pPr>
            <a:r>
              <a:rPr lang="en-US" sz="2000" dirty="0">
                <a:solidFill>
                  <a:srgbClr val="002060"/>
                </a:solidFill>
                <a:ea typeface="ＭＳ Ｐゴシック" pitchFamily="34" charset="-128"/>
              </a:rPr>
              <a:t>Labor Force</a:t>
            </a:r>
          </a:p>
          <a:p>
            <a:pPr marL="1828800" lvl="5" indent="-514350">
              <a:spcAft>
                <a:spcPts val="400"/>
              </a:spcAft>
              <a:buClr>
                <a:schemeClr val="tx1"/>
              </a:buClr>
              <a:buSzPct val="90000"/>
              <a:buFont typeface="+mj-lt"/>
              <a:buAutoNum type="romanLcPeriod"/>
              <a:defRPr/>
            </a:pPr>
            <a:r>
              <a:rPr lang="en-US" sz="2000" dirty="0">
                <a:solidFill>
                  <a:srgbClr val="002060"/>
                </a:solidFill>
                <a:ea typeface="ＭＳ Ｐゴシック" pitchFamily="34" charset="-128"/>
              </a:rPr>
              <a:t>Refugee</a:t>
            </a:r>
          </a:p>
          <a:p>
            <a:pPr marL="1828800" lvl="5" indent="-514350">
              <a:spcAft>
                <a:spcPts val="400"/>
              </a:spcAft>
              <a:buClr>
                <a:schemeClr val="tx1"/>
              </a:buClr>
              <a:buSzPct val="90000"/>
              <a:buFont typeface="+mj-lt"/>
              <a:buAutoNum type="romanLcPeriod"/>
              <a:defRPr/>
            </a:pPr>
            <a:r>
              <a:rPr lang="en-US" sz="2000" dirty="0">
                <a:solidFill>
                  <a:srgbClr val="002060"/>
                </a:solidFill>
                <a:ea typeface="ＭＳ Ｐゴシック" pitchFamily="34" charset="-128"/>
              </a:rPr>
              <a:t>Crimes</a:t>
            </a:r>
          </a:p>
          <a:p>
            <a:pPr marL="1828800" lvl="5" indent="-514350">
              <a:spcAft>
                <a:spcPts val="400"/>
              </a:spcAft>
              <a:buClr>
                <a:schemeClr val="tx1"/>
              </a:buClr>
              <a:buSzPct val="90000"/>
              <a:buFont typeface="+mj-lt"/>
              <a:buAutoNum type="romanLcPeriod"/>
              <a:defRPr/>
            </a:pPr>
            <a:r>
              <a:rPr lang="en-US" sz="2000" dirty="0">
                <a:solidFill>
                  <a:srgbClr val="002060"/>
                </a:solidFill>
              </a:rPr>
              <a:t>Natural Disaster  </a:t>
            </a:r>
            <a:endParaRPr lang="en-US" sz="2000" dirty="0">
              <a:solidFill>
                <a:srgbClr val="002060"/>
              </a:solidFill>
              <a:ea typeface="ＭＳ Ｐゴシック" pitchFamily="34" charset="-128"/>
            </a:endParaRPr>
          </a:p>
          <a:p>
            <a:pPr marL="1314450" lvl="4" indent="-457200">
              <a:spcBef>
                <a:spcPts val="0"/>
              </a:spcBef>
              <a:spcAft>
                <a:spcPts val="0"/>
              </a:spcAft>
              <a:buClr>
                <a:schemeClr val="tx1"/>
              </a:buClr>
              <a:buSzPct val="90000"/>
              <a:buFont typeface="+mj-lt"/>
              <a:buAutoNum type="arabicPeriod"/>
              <a:defRPr/>
            </a:pPr>
            <a:endParaRPr lang="en-US" sz="1200" dirty="0">
              <a:ea typeface="ＭＳ Ｐゴシック" pitchFamily="34" charset="-128"/>
            </a:endParaRPr>
          </a:p>
          <a:p>
            <a:pPr marL="857250" lvl="3" indent="-457200">
              <a:spcBef>
                <a:spcPts val="0"/>
              </a:spcBef>
              <a:spcAft>
                <a:spcPts val="0"/>
              </a:spcAft>
              <a:buClr>
                <a:schemeClr val="tx1"/>
              </a:buClr>
              <a:buSzPct val="90000"/>
              <a:buFont typeface="+mj-lt"/>
              <a:buAutoNum type="arabicPeriod"/>
              <a:defRPr/>
            </a:pPr>
            <a:endParaRPr lang="en-US" sz="1600" dirty="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BD3D97-451A-41CC-957A-CFF40F6BCCCF}" type="slidenum">
              <a:rPr lang="en-US" smtClean="0"/>
              <a:pPr>
                <a:defRPr/>
              </a:pPr>
              <a:t>11</a:t>
            </a:fld>
            <a:endParaRPr lang="en-US"/>
          </a:p>
        </p:txBody>
      </p:sp>
      <p:sp>
        <p:nvSpPr>
          <p:cNvPr id="19459" name="Rectangle 2"/>
          <p:cNvSpPr>
            <a:spLocks noChangeArrowheads="1"/>
          </p:cNvSpPr>
          <p:nvPr/>
        </p:nvSpPr>
        <p:spPr bwMode="auto">
          <a:xfrm>
            <a:off x="838200" y="457200"/>
            <a:ext cx="6315075" cy="523875"/>
          </a:xfrm>
          <a:prstGeom prst="rect">
            <a:avLst/>
          </a:prstGeom>
          <a:noFill/>
          <a:ln w="9525">
            <a:noFill/>
            <a:miter lim="800000"/>
            <a:headEnd/>
            <a:tailEnd/>
          </a:ln>
        </p:spPr>
        <p:txBody>
          <a:bodyPr wrap="none">
            <a:spAutoFit/>
          </a:bodyPr>
          <a:lstStyle/>
          <a:p>
            <a:r>
              <a:rPr lang="en-US" sz="2800" b="1">
                <a:solidFill>
                  <a:srgbClr val="C00000"/>
                </a:solidFill>
                <a:latin typeface="Tahoma" pitchFamily="34" charset="0"/>
                <a:cs typeface="Tahoma" pitchFamily="34" charset="0"/>
              </a:rPr>
              <a:t>Coverage of Information (contd:) </a:t>
            </a:r>
          </a:p>
        </p:txBody>
      </p:sp>
      <p:sp>
        <p:nvSpPr>
          <p:cNvPr id="4" name="Rectangle 3"/>
          <p:cNvSpPr/>
          <p:nvPr/>
        </p:nvSpPr>
        <p:spPr>
          <a:xfrm>
            <a:off x="1066800" y="1143000"/>
            <a:ext cx="6858000" cy="5375831"/>
          </a:xfrm>
          <a:prstGeom prst="rect">
            <a:avLst/>
          </a:prstGeom>
        </p:spPr>
        <p:txBody>
          <a:bodyPr>
            <a:spAutoFit/>
          </a:bodyPr>
          <a:lstStyle/>
          <a:p>
            <a:pPr marL="857250" lvl="3" indent="-457200">
              <a:spcBef>
                <a:spcPts val="0"/>
              </a:spcBef>
              <a:spcAft>
                <a:spcPts val="0"/>
              </a:spcAft>
              <a:buClr>
                <a:schemeClr val="tx1"/>
              </a:buClr>
              <a:buSzPct val="90000"/>
              <a:buFont typeface="+mj-lt"/>
              <a:buAutoNum type="arabicPeriod" startAt="2"/>
              <a:defRPr/>
            </a:pPr>
            <a:r>
              <a:rPr lang="en-US" sz="2400" dirty="0">
                <a:solidFill>
                  <a:srgbClr val="2205D1"/>
                </a:solidFill>
                <a:ea typeface="ＭＳ Ｐゴシック" pitchFamily="34" charset="-128"/>
              </a:rPr>
              <a:t>Economic Statistics</a:t>
            </a:r>
          </a:p>
          <a:p>
            <a:pPr marL="1314450" lvl="4" indent="-457200">
              <a:spcBef>
                <a:spcPts val="0"/>
              </a:spcBef>
              <a:spcAft>
                <a:spcPts val="200"/>
              </a:spcAft>
              <a:buClr>
                <a:schemeClr val="tx1"/>
              </a:buClr>
              <a:buSzPct val="90000"/>
              <a:defRPr/>
            </a:pPr>
            <a:r>
              <a:rPr lang="en-US" sz="1600" dirty="0">
                <a:ea typeface="ＭＳ Ｐゴシック" pitchFamily="34" charset="-128"/>
              </a:rPr>
              <a:t>	</a:t>
            </a:r>
            <a:r>
              <a:rPr lang="en-US" sz="2000" dirty="0">
                <a:solidFill>
                  <a:srgbClr val="C00000"/>
                </a:solidFill>
                <a:ea typeface="ＭＳ Ｐゴシック" pitchFamily="34" charset="-128"/>
              </a:rPr>
              <a:t>Information on </a:t>
            </a:r>
          </a:p>
          <a:p>
            <a:pPr marL="1771650" lvl="5" indent="-457200">
              <a:spcAft>
                <a:spcPts val="200"/>
              </a:spcAft>
              <a:buClr>
                <a:schemeClr val="tx1"/>
              </a:buClr>
              <a:buSzPct val="90000"/>
              <a:buFont typeface="+mj-lt"/>
              <a:buAutoNum type="arabicPeriod"/>
              <a:defRPr/>
            </a:pPr>
            <a:r>
              <a:rPr lang="en-US" sz="2000" dirty="0">
                <a:ea typeface="ＭＳ Ｐゴシック" pitchFamily="34" charset="-128"/>
              </a:rPr>
              <a:t>Food and Agriculture</a:t>
            </a:r>
          </a:p>
          <a:p>
            <a:pPr marL="1771650" lvl="5" indent="-457200">
              <a:spcAft>
                <a:spcPts val="200"/>
              </a:spcAft>
              <a:buClr>
                <a:schemeClr val="tx1"/>
              </a:buClr>
              <a:buSzPct val="90000"/>
              <a:buFont typeface="+mj-lt"/>
              <a:buAutoNum type="arabicPeriod"/>
              <a:defRPr/>
            </a:pPr>
            <a:r>
              <a:rPr lang="en-US" sz="2000" dirty="0">
                <a:ea typeface="ＭＳ Ｐゴシック" pitchFamily="34" charset="-128"/>
              </a:rPr>
              <a:t>Manufacturing establishments (Industries)</a:t>
            </a:r>
          </a:p>
          <a:p>
            <a:pPr marL="1771650" lvl="5" indent="-457200">
              <a:spcAft>
                <a:spcPts val="200"/>
              </a:spcAft>
              <a:buClr>
                <a:schemeClr val="tx1"/>
              </a:buClr>
              <a:buSzPct val="90000"/>
              <a:buFont typeface="+mj-lt"/>
              <a:buAutoNum type="arabicPeriod"/>
              <a:defRPr/>
            </a:pPr>
            <a:r>
              <a:rPr lang="en-US" sz="2000" dirty="0">
                <a:ea typeface="ＭＳ Ｐゴシック" pitchFamily="34" charset="-128"/>
              </a:rPr>
              <a:t>Tourism, Transport and Communication</a:t>
            </a:r>
          </a:p>
          <a:p>
            <a:pPr marL="1771650" lvl="5" indent="-457200">
              <a:spcAft>
                <a:spcPts val="200"/>
              </a:spcAft>
              <a:buClr>
                <a:schemeClr val="tx1"/>
              </a:buClr>
              <a:buSzPct val="90000"/>
              <a:buFont typeface="+mj-lt"/>
              <a:buAutoNum type="arabicPeriod"/>
              <a:defRPr/>
            </a:pPr>
            <a:r>
              <a:rPr lang="en-US" sz="2000" dirty="0">
                <a:ea typeface="ＭＳ Ｐゴシック" pitchFamily="34" charset="-128"/>
              </a:rPr>
              <a:t>Water, Power and Irrigation</a:t>
            </a:r>
          </a:p>
          <a:p>
            <a:pPr marL="1771650" lvl="5" indent="-457200">
              <a:spcAft>
                <a:spcPts val="200"/>
              </a:spcAft>
              <a:buClr>
                <a:schemeClr val="tx1"/>
              </a:buClr>
              <a:buSzPct val="90000"/>
              <a:buFont typeface="+mj-lt"/>
              <a:buAutoNum type="arabicPeriod"/>
              <a:defRPr/>
            </a:pPr>
            <a:r>
              <a:rPr lang="en-US" sz="2000" dirty="0">
                <a:ea typeface="ＭＳ Ｐゴシック" pitchFamily="34" charset="-128"/>
              </a:rPr>
              <a:t>Prices, Money and Banking</a:t>
            </a:r>
          </a:p>
          <a:p>
            <a:pPr marL="1771650" lvl="5" indent="-457200">
              <a:spcAft>
                <a:spcPts val="200"/>
              </a:spcAft>
              <a:buClr>
                <a:schemeClr val="tx1"/>
              </a:buClr>
              <a:buSzPct val="90000"/>
              <a:buFont typeface="+mj-lt"/>
              <a:buAutoNum type="arabicPeriod"/>
              <a:defRPr/>
            </a:pPr>
            <a:r>
              <a:rPr lang="en-US" sz="2000" dirty="0">
                <a:ea typeface="ＭＳ Ｐゴシック" pitchFamily="34" charset="-128"/>
              </a:rPr>
              <a:t>Government finance</a:t>
            </a:r>
          </a:p>
          <a:p>
            <a:pPr marL="1771650" lvl="5" indent="-457200">
              <a:spcAft>
                <a:spcPts val="200"/>
              </a:spcAft>
              <a:buClr>
                <a:schemeClr val="tx1"/>
              </a:buClr>
              <a:buSzPct val="90000"/>
              <a:buFont typeface="+mj-lt"/>
              <a:buAutoNum type="arabicPeriod"/>
              <a:defRPr/>
            </a:pPr>
            <a:r>
              <a:rPr lang="en-US" sz="2000" dirty="0">
                <a:ea typeface="ＭＳ Ｐゴシック" pitchFamily="34" charset="-128"/>
              </a:rPr>
              <a:t>Foreign trade and BOP</a:t>
            </a:r>
          </a:p>
          <a:p>
            <a:pPr marL="1771650" lvl="5" indent="-457200">
              <a:spcAft>
                <a:spcPts val="200"/>
              </a:spcAft>
              <a:buClr>
                <a:schemeClr val="tx1"/>
              </a:buClr>
              <a:buSzPct val="90000"/>
              <a:buFont typeface="+mj-lt"/>
              <a:buAutoNum type="arabicPeriod"/>
              <a:defRPr/>
            </a:pPr>
            <a:r>
              <a:rPr lang="en-US" sz="2000" dirty="0">
                <a:ea typeface="ＭＳ Ｐゴシック" pitchFamily="34" charset="-128"/>
              </a:rPr>
              <a:t>National Accounts</a:t>
            </a:r>
          </a:p>
          <a:p>
            <a:pPr marL="1771650" lvl="5" indent="-457200">
              <a:spcAft>
                <a:spcPts val="200"/>
              </a:spcAft>
              <a:buClr>
                <a:schemeClr val="tx1"/>
              </a:buClr>
              <a:buSzPct val="90000"/>
              <a:buFont typeface="+mj-lt"/>
              <a:buAutoNum type="arabicPeriod"/>
              <a:defRPr/>
            </a:pPr>
            <a:endParaRPr lang="en-US" sz="1200" dirty="0">
              <a:ea typeface="ＭＳ Ｐゴシック" pitchFamily="34" charset="-128"/>
            </a:endParaRPr>
          </a:p>
          <a:p>
            <a:pPr marL="857250" lvl="3" indent="-457200">
              <a:spcAft>
                <a:spcPts val="200"/>
              </a:spcAft>
              <a:buClr>
                <a:schemeClr val="tx1"/>
              </a:buClr>
              <a:buSzPct val="90000"/>
              <a:defRPr/>
            </a:pPr>
            <a:r>
              <a:rPr lang="en-US" sz="2400" dirty="0">
                <a:solidFill>
                  <a:srgbClr val="2205D1"/>
                </a:solidFill>
                <a:ea typeface="ＭＳ Ｐゴシック" pitchFamily="34" charset="-128"/>
              </a:rPr>
              <a:t>3. Environmental Statistics</a:t>
            </a:r>
          </a:p>
          <a:p>
            <a:pPr marL="1771650" lvl="5" indent="-457200">
              <a:spcAft>
                <a:spcPts val="200"/>
              </a:spcAft>
              <a:buClr>
                <a:schemeClr val="tx1"/>
              </a:buClr>
              <a:buSzPct val="90000"/>
              <a:defRPr/>
            </a:pPr>
            <a:r>
              <a:rPr lang="en-US" sz="2000" dirty="0">
                <a:solidFill>
                  <a:srgbClr val="C00000"/>
                </a:solidFill>
                <a:ea typeface="ＭＳ Ｐゴシック" pitchFamily="34" charset="-128"/>
              </a:rPr>
              <a:t>Information on</a:t>
            </a:r>
          </a:p>
          <a:p>
            <a:pPr marL="1771650" lvl="5" indent="-457200">
              <a:spcAft>
                <a:spcPts val="200"/>
              </a:spcAft>
              <a:buClr>
                <a:schemeClr val="tx1"/>
              </a:buClr>
              <a:buSzPct val="90000"/>
              <a:buFont typeface="+mj-lt"/>
              <a:buAutoNum type="arabicPeriod"/>
              <a:defRPr/>
            </a:pPr>
            <a:r>
              <a:rPr lang="en-US" sz="2000" dirty="0">
                <a:solidFill>
                  <a:srgbClr val="2205D1"/>
                </a:solidFill>
                <a:ea typeface="ＭＳ Ｐゴシック" pitchFamily="34" charset="-128"/>
              </a:rPr>
              <a:t>Climate</a:t>
            </a:r>
          </a:p>
          <a:p>
            <a:pPr marL="1771650" lvl="5" indent="-457200">
              <a:spcAft>
                <a:spcPts val="200"/>
              </a:spcAft>
              <a:buClr>
                <a:schemeClr val="tx1"/>
              </a:buClr>
              <a:buSzPct val="90000"/>
              <a:buFont typeface="+mj-lt"/>
              <a:buAutoNum type="arabicPeriod"/>
              <a:defRPr/>
            </a:pPr>
            <a:r>
              <a:rPr lang="en-US" sz="2000" dirty="0">
                <a:solidFill>
                  <a:srgbClr val="2205D1"/>
                </a:solidFill>
                <a:ea typeface="ＭＳ Ｐゴシック" pitchFamily="34" charset="-128"/>
              </a:rPr>
              <a:t>Fauna and Flora</a:t>
            </a:r>
          </a:p>
          <a:p>
            <a:pPr marL="1771650" lvl="5" indent="-457200">
              <a:spcAft>
                <a:spcPts val="200"/>
              </a:spcAft>
              <a:buClr>
                <a:schemeClr val="tx1"/>
              </a:buClr>
              <a:buSzPct val="90000"/>
              <a:buFont typeface="+mj-lt"/>
              <a:buAutoNum type="arabicPeriod"/>
              <a:defRPr/>
            </a:pPr>
            <a:r>
              <a:rPr lang="en-US" sz="2000" dirty="0">
                <a:solidFill>
                  <a:srgbClr val="2205D1"/>
                </a:solidFill>
                <a:ea typeface="ＭＳ Ｐゴシック" pitchFamily="34" charset="-128"/>
              </a:rPr>
              <a:t>Waste collection and disposal </a:t>
            </a:r>
            <a:endParaRPr lang="en-US" sz="2000" dirty="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FF16CD0-9DF3-4EF5-A394-E093C5449AB8}" type="slidenum">
              <a:rPr lang="en-US" smtClean="0"/>
              <a:pPr>
                <a:defRPr/>
              </a:pPr>
              <a:t>12</a:t>
            </a:fld>
            <a:endParaRPr lang="en-US"/>
          </a:p>
        </p:txBody>
      </p:sp>
      <p:sp>
        <p:nvSpPr>
          <p:cNvPr id="20483" name="TextBox 2"/>
          <p:cNvSpPr txBox="1">
            <a:spLocks noChangeArrowheads="1"/>
          </p:cNvSpPr>
          <p:nvPr/>
        </p:nvSpPr>
        <p:spPr bwMode="auto">
          <a:xfrm>
            <a:off x="609600" y="685800"/>
            <a:ext cx="5715000" cy="523875"/>
          </a:xfrm>
          <a:prstGeom prst="rect">
            <a:avLst/>
          </a:prstGeom>
          <a:noFill/>
          <a:ln w="9525">
            <a:noFill/>
            <a:miter lim="800000"/>
            <a:headEnd/>
            <a:tailEnd/>
          </a:ln>
        </p:spPr>
        <p:txBody>
          <a:bodyPr>
            <a:spAutoFit/>
          </a:bodyPr>
          <a:lstStyle/>
          <a:p>
            <a:r>
              <a:rPr lang="en-US" sz="2800" b="1">
                <a:solidFill>
                  <a:srgbClr val="2205D1"/>
                </a:solidFill>
                <a:latin typeface="Tahoma" pitchFamily="34" charset="0"/>
                <a:cs typeface="Tahoma" pitchFamily="34" charset="0"/>
              </a:rPr>
              <a:t>Compilation of Information</a:t>
            </a:r>
          </a:p>
        </p:txBody>
      </p:sp>
      <p:sp>
        <p:nvSpPr>
          <p:cNvPr id="20484" name="Rectangle 3"/>
          <p:cNvSpPr>
            <a:spLocks noChangeArrowheads="1"/>
          </p:cNvSpPr>
          <p:nvPr/>
        </p:nvSpPr>
        <p:spPr bwMode="auto">
          <a:xfrm>
            <a:off x="762000" y="1295400"/>
            <a:ext cx="7543800" cy="4041775"/>
          </a:xfrm>
          <a:prstGeom prst="rect">
            <a:avLst/>
          </a:prstGeom>
          <a:noFill/>
          <a:ln w="9525">
            <a:noFill/>
            <a:miter lim="800000"/>
            <a:headEnd/>
            <a:tailEnd/>
          </a:ln>
        </p:spPr>
        <p:txBody>
          <a:bodyPr>
            <a:spAutoFit/>
          </a:bodyPr>
          <a:lstStyle/>
          <a:p>
            <a:pPr marL="857250" lvl="1" indent="-457200">
              <a:spcAft>
                <a:spcPts val="400"/>
              </a:spcAft>
              <a:buClr>
                <a:schemeClr val="tx1"/>
              </a:buClr>
              <a:buSzPct val="90000"/>
              <a:buFont typeface="Calibri" pitchFamily="34" charset="0"/>
              <a:buAutoNum type="arabicPeriod"/>
            </a:pPr>
            <a:r>
              <a:rPr lang="en-US" sz="2400" dirty="0">
                <a:solidFill>
                  <a:srgbClr val="FF0000"/>
                </a:solidFill>
                <a:ea typeface="ＭＳ Ｐゴシック" pitchFamily="34" charset="-128"/>
              </a:rPr>
              <a:t>Primary Sources</a:t>
            </a:r>
          </a:p>
          <a:p>
            <a:pPr marL="857250" lvl="1" indent="-457200">
              <a:spcAft>
                <a:spcPts val="400"/>
              </a:spcAft>
              <a:buClr>
                <a:schemeClr val="tx1"/>
              </a:buClr>
              <a:buSzPct val="90000"/>
              <a:buFont typeface="Arial" charset="0"/>
              <a:buChar char="•"/>
            </a:pPr>
            <a:r>
              <a:rPr lang="en-US" sz="2000" dirty="0">
                <a:ea typeface="ＭＳ Ｐゴシック" pitchFamily="34" charset="-128"/>
              </a:rPr>
              <a:t>Through Surveys and Censuses by CBS &amp; </a:t>
            </a:r>
            <a:r>
              <a:rPr lang="en-US" sz="2000" dirty="0" err="1">
                <a:ea typeface="ＭＳ Ｐゴシック" pitchFamily="34" charset="-128"/>
              </a:rPr>
              <a:t>BSOs</a:t>
            </a:r>
            <a:endParaRPr lang="en-US" sz="2000" dirty="0">
              <a:ea typeface="ＭＳ Ｐゴシック" pitchFamily="34" charset="-128"/>
            </a:endParaRPr>
          </a:p>
          <a:p>
            <a:pPr marL="857250" lvl="1" indent="-457200">
              <a:spcAft>
                <a:spcPts val="600"/>
              </a:spcAft>
              <a:buClr>
                <a:schemeClr val="tx1"/>
              </a:buClr>
              <a:buSzPct val="90000"/>
            </a:pPr>
            <a:r>
              <a:rPr lang="en-US" sz="1600" dirty="0">
                <a:ea typeface="ＭＳ Ｐゴシック" pitchFamily="34" charset="-128"/>
              </a:rPr>
              <a:t>	</a:t>
            </a:r>
            <a:r>
              <a:rPr lang="en-US" sz="2000" dirty="0">
                <a:solidFill>
                  <a:srgbClr val="2205D1"/>
                </a:solidFill>
                <a:ea typeface="ＭＳ Ｐゴシック" pitchFamily="34" charset="-128"/>
              </a:rPr>
              <a:t>For example: </a:t>
            </a:r>
          </a:p>
          <a:p>
            <a:pPr marL="1314450" lvl="2" indent="-457200">
              <a:spcAft>
                <a:spcPts val="600"/>
              </a:spcAft>
              <a:buClr>
                <a:schemeClr val="tx1"/>
              </a:buClr>
              <a:buSzPct val="90000"/>
              <a:buFont typeface="Calibri" pitchFamily="34" charset="0"/>
              <a:buAutoNum type="arabicPeriod"/>
            </a:pPr>
            <a:r>
              <a:rPr lang="en-US" sz="2000" dirty="0">
                <a:ea typeface="ＭＳ Ｐゴシック" pitchFamily="34" charset="-128"/>
              </a:rPr>
              <a:t>Population </a:t>
            </a:r>
            <a:r>
              <a:rPr lang="en-US" sz="2000" dirty="0" smtClean="0">
                <a:ea typeface="ＭＳ Ｐゴシック" pitchFamily="34" charset="-128"/>
              </a:rPr>
              <a:t>Censuses </a:t>
            </a:r>
            <a:r>
              <a:rPr lang="en-US" sz="2000" dirty="0">
                <a:ea typeface="ＭＳ Ｐゴシック" pitchFamily="34" charset="-128"/>
              </a:rPr>
              <a:t>– </a:t>
            </a:r>
            <a:r>
              <a:rPr lang="en-US" sz="2000" dirty="0">
                <a:solidFill>
                  <a:srgbClr val="2205D1"/>
                </a:solidFill>
                <a:ea typeface="ＭＳ Ｐゴシック" pitchFamily="34" charset="-128"/>
              </a:rPr>
              <a:t>Population statistics</a:t>
            </a:r>
          </a:p>
          <a:p>
            <a:pPr marL="1314450" lvl="2" indent="-457200">
              <a:spcAft>
                <a:spcPts val="600"/>
              </a:spcAft>
              <a:buClr>
                <a:schemeClr val="tx1"/>
              </a:buClr>
              <a:buSzPct val="90000"/>
              <a:buFont typeface="Calibri" pitchFamily="34" charset="0"/>
              <a:buAutoNum type="arabicPeriod"/>
            </a:pPr>
            <a:r>
              <a:rPr lang="en-US" sz="2000" dirty="0">
                <a:ea typeface="ＭＳ Ｐゴシック" pitchFamily="34" charset="-128"/>
              </a:rPr>
              <a:t>Food and Livestock </a:t>
            </a:r>
            <a:r>
              <a:rPr lang="en-US" sz="2000" dirty="0" smtClean="0">
                <a:ea typeface="ＭＳ Ｐゴシック" pitchFamily="34" charset="-128"/>
              </a:rPr>
              <a:t>Surveys </a:t>
            </a:r>
            <a:r>
              <a:rPr lang="en-US" sz="2000" dirty="0">
                <a:ea typeface="ＭＳ Ｐゴシック" pitchFamily="34" charset="-128"/>
              </a:rPr>
              <a:t>– </a:t>
            </a:r>
            <a:r>
              <a:rPr lang="en-US" sz="2000" dirty="0">
                <a:solidFill>
                  <a:srgbClr val="2205D1"/>
                </a:solidFill>
                <a:ea typeface="ＭＳ Ｐゴシック" pitchFamily="34" charset="-128"/>
              </a:rPr>
              <a:t>Agriculture statistics</a:t>
            </a:r>
          </a:p>
          <a:p>
            <a:pPr marL="1314450" lvl="2" indent="-457200">
              <a:spcAft>
                <a:spcPts val="600"/>
              </a:spcAft>
              <a:buClr>
                <a:schemeClr val="tx1"/>
              </a:buClr>
              <a:buSzPct val="90000"/>
              <a:buFont typeface="Calibri" pitchFamily="34" charset="0"/>
              <a:buAutoNum type="arabicPeriod"/>
            </a:pPr>
            <a:r>
              <a:rPr lang="en-US" sz="2000" dirty="0">
                <a:ea typeface="ＭＳ Ｐゴシック" pitchFamily="34" charset="-128"/>
              </a:rPr>
              <a:t>Nepal Living Standards </a:t>
            </a:r>
            <a:r>
              <a:rPr lang="en-US" sz="2000" dirty="0" smtClean="0">
                <a:ea typeface="ＭＳ Ｐゴシック" pitchFamily="34" charset="-128"/>
              </a:rPr>
              <a:t>Surveys </a:t>
            </a:r>
            <a:r>
              <a:rPr lang="en-US" sz="2000" dirty="0">
                <a:ea typeface="ＭＳ Ｐゴシック" pitchFamily="34" charset="-128"/>
              </a:rPr>
              <a:t>– </a:t>
            </a:r>
            <a:r>
              <a:rPr lang="en-US" sz="2000" dirty="0">
                <a:solidFill>
                  <a:srgbClr val="2205D1"/>
                </a:solidFill>
                <a:ea typeface="ＭＳ Ｐゴシック" pitchFamily="34" charset="-128"/>
              </a:rPr>
              <a:t>Poverty estimates</a:t>
            </a:r>
          </a:p>
          <a:p>
            <a:pPr marL="1314450" lvl="2" indent="-457200">
              <a:spcAft>
                <a:spcPts val="600"/>
              </a:spcAft>
              <a:buClr>
                <a:schemeClr val="tx1"/>
              </a:buClr>
              <a:buSzPct val="90000"/>
              <a:buFont typeface="Calibri" pitchFamily="34" charset="0"/>
              <a:buAutoNum type="arabicPeriod"/>
            </a:pPr>
            <a:r>
              <a:rPr lang="en-US" sz="2000" dirty="0">
                <a:ea typeface="ＭＳ Ｐゴシック" pitchFamily="34" charset="-128"/>
              </a:rPr>
              <a:t>Nepal Labor Force </a:t>
            </a:r>
            <a:r>
              <a:rPr lang="en-US" sz="2000" dirty="0" smtClean="0">
                <a:ea typeface="ＭＳ Ｐゴシック" pitchFamily="34" charset="-128"/>
              </a:rPr>
              <a:t>Surveys </a:t>
            </a:r>
            <a:r>
              <a:rPr lang="en-US" sz="2000" dirty="0">
                <a:ea typeface="ＭＳ Ｐゴシック" pitchFamily="34" charset="-128"/>
              </a:rPr>
              <a:t>– </a:t>
            </a:r>
            <a:r>
              <a:rPr lang="en-US" sz="2000" dirty="0">
                <a:solidFill>
                  <a:srgbClr val="2205D1"/>
                </a:solidFill>
                <a:ea typeface="ＭＳ Ｐゴシック" pitchFamily="34" charset="-128"/>
              </a:rPr>
              <a:t>Economic activities &amp; Labor force information</a:t>
            </a:r>
          </a:p>
          <a:p>
            <a:pPr marL="1314450" lvl="2" indent="-457200">
              <a:spcAft>
                <a:spcPts val="600"/>
              </a:spcAft>
              <a:buClr>
                <a:schemeClr val="tx1"/>
              </a:buClr>
              <a:buSzPct val="90000"/>
              <a:buFont typeface="Calibri" pitchFamily="34" charset="0"/>
              <a:buAutoNum type="arabicPeriod"/>
            </a:pPr>
            <a:r>
              <a:rPr lang="en-US" sz="2000" dirty="0" smtClean="0">
                <a:ea typeface="ＭＳ Ｐゴシック" pitchFamily="34" charset="-128"/>
              </a:rPr>
              <a:t>Censuses </a:t>
            </a:r>
            <a:r>
              <a:rPr lang="en-US" sz="2000" dirty="0">
                <a:ea typeface="ＭＳ Ｐゴシック" pitchFamily="34" charset="-128"/>
              </a:rPr>
              <a:t>of Manufacturing Establishments – </a:t>
            </a:r>
            <a:r>
              <a:rPr lang="en-US" sz="2000" dirty="0">
                <a:solidFill>
                  <a:srgbClr val="2205D1"/>
                </a:solidFill>
                <a:ea typeface="ＭＳ Ｐゴシック" pitchFamily="34" charset="-128"/>
              </a:rPr>
              <a:t>Industrial input and output</a:t>
            </a:r>
          </a:p>
          <a:p>
            <a:pPr marL="857250" lvl="1" indent="-457200">
              <a:buClr>
                <a:schemeClr val="tx1"/>
              </a:buClr>
              <a:buSzPct val="90000"/>
              <a:buFont typeface="Calibri" pitchFamily="34" charset="0"/>
              <a:buAutoNum type="arabicPeriod"/>
            </a:pPr>
            <a:endParaRPr lang="en-US" sz="1600" dirty="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3FC16B4-8506-4827-832C-60C2AFC26451}" type="slidenum">
              <a:rPr lang="en-US" smtClean="0"/>
              <a:pPr>
                <a:defRPr/>
              </a:pPr>
              <a:t>13</a:t>
            </a:fld>
            <a:endParaRPr lang="en-US"/>
          </a:p>
        </p:txBody>
      </p:sp>
      <p:sp>
        <p:nvSpPr>
          <p:cNvPr id="21507" name="TextBox 2"/>
          <p:cNvSpPr txBox="1">
            <a:spLocks noChangeArrowheads="1"/>
          </p:cNvSpPr>
          <p:nvPr/>
        </p:nvSpPr>
        <p:spPr bwMode="auto">
          <a:xfrm>
            <a:off x="685800" y="0"/>
            <a:ext cx="7467600" cy="523875"/>
          </a:xfrm>
          <a:prstGeom prst="rect">
            <a:avLst/>
          </a:prstGeom>
          <a:solidFill>
            <a:srgbClr val="2205D1"/>
          </a:solidFill>
          <a:ln w="9525">
            <a:noFill/>
            <a:miter lim="800000"/>
            <a:headEnd/>
            <a:tailEnd/>
          </a:ln>
        </p:spPr>
        <p:txBody>
          <a:bodyPr>
            <a:spAutoFit/>
          </a:bodyPr>
          <a:lstStyle/>
          <a:p>
            <a:r>
              <a:rPr lang="en-US" sz="2800" b="1">
                <a:solidFill>
                  <a:srgbClr val="FFFFFF"/>
                </a:solidFill>
                <a:latin typeface="Tahoma" pitchFamily="34" charset="0"/>
                <a:cs typeface="Tahoma" pitchFamily="34" charset="0"/>
              </a:rPr>
              <a:t>Compilation of Information (contd:)</a:t>
            </a:r>
          </a:p>
        </p:txBody>
      </p:sp>
      <p:sp>
        <p:nvSpPr>
          <p:cNvPr id="4" name="Rectangle 3"/>
          <p:cNvSpPr/>
          <p:nvPr/>
        </p:nvSpPr>
        <p:spPr>
          <a:xfrm>
            <a:off x="685800" y="609600"/>
            <a:ext cx="7543800" cy="5970588"/>
          </a:xfrm>
          <a:prstGeom prst="rect">
            <a:avLst/>
          </a:prstGeom>
        </p:spPr>
        <p:txBody>
          <a:bodyPr>
            <a:spAutoFit/>
          </a:bodyPr>
          <a:lstStyle/>
          <a:p>
            <a:pPr marL="857250" lvl="1" indent="-457200">
              <a:spcBef>
                <a:spcPts val="0"/>
              </a:spcBef>
              <a:spcAft>
                <a:spcPts val="400"/>
              </a:spcAft>
              <a:buClr>
                <a:schemeClr val="tx1"/>
              </a:buClr>
              <a:buSzPct val="90000"/>
              <a:buFont typeface="+mj-lt"/>
              <a:buAutoNum type="arabicPeriod" startAt="2"/>
              <a:defRPr/>
            </a:pPr>
            <a:r>
              <a:rPr lang="en-US" sz="2400" dirty="0">
                <a:solidFill>
                  <a:srgbClr val="FF0000"/>
                </a:solidFill>
                <a:ea typeface="ＭＳ Ｐゴシック" pitchFamily="34" charset="-128"/>
              </a:rPr>
              <a:t>Secondary Sources</a:t>
            </a:r>
          </a:p>
          <a:p>
            <a:pPr marL="857250" lvl="1" indent="-457200">
              <a:spcBef>
                <a:spcPts val="0"/>
              </a:spcBef>
              <a:spcAft>
                <a:spcPts val="400"/>
              </a:spcAft>
              <a:buClr>
                <a:schemeClr val="tx1"/>
              </a:buClr>
              <a:buSzPct val="90000"/>
              <a:buFont typeface="Arial" pitchFamily="34" charset="0"/>
              <a:buChar char="•"/>
              <a:defRPr/>
            </a:pPr>
            <a:r>
              <a:rPr lang="en-US" sz="2000" dirty="0">
                <a:ea typeface="ＭＳ Ｐゴシック" pitchFamily="34" charset="-128"/>
              </a:rPr>
              <a:t>Collection of official records from different governmental and non-governmental organizations</a:t>
            </a:r>
          </a:p>
          <a:p>
            <a:pPr marL="857250" lvl="1" indent="-457200">
              <a:spcBef>
                <a:spcPts val="0"/>
              </a:spcBef>
              <a:spcAft>
                <a:spcPts val="400"/>
              </a:spcAft>
              <a:buClr>
                <a:schemeClr val="tx1"/>
              </a:buClr>
              <a:buSzPct val="90000"/>
              <a:defRPr/>
            </a:pPr>
            <a:r>
              <a:rPr lang="en-US" sz="1600" dirty="0">
                <a:ea typeface="ＭＳ Ｐゴシック" pitchFamily="34" charset="-128"/>
              </a:rPr>
              <a:t>	</a:t>
            </a:r>
            <a:r>
              <a:rPr lang="en-US" sz="2000" dirty="0">
                <a:solidFill>
                  <a:srgbClr val="2205D1"/>
                </a:solidFill>
                <a:ea typeface="ＭＳ Ｐゴシック" pitchFamily="34" charset="-128"/>
              </a:rPr>
              <a:t>For example: </a:t>
            </a:r>
          </a:p>
          <a:p>
            <a:pPr marL="971550" lvl="1" indent="-514350">
              <a:buClr>
                <a:srgbClr val="FF0000"/>
              </a:buClr>
              <a:buFont typeface="+mj-lt"/>
              <a:buAutoNum type="arabicPeriod"/>
              <a:defRPr/>
            </a:pPr>
            <a:r>
              <a:rPr lang="en-US" dirty="0">
                <a:solidFill>
                  <a:srgbClr val="FF0000"/>
                </a:solidFill>
                <a:latin typeface="Arial" pitchFamily="34" charset="0"/>
                <a:cs typeface="Arial" pitchFamily="34" charset="0"/>
              </a:rPr>
              <a:t>Ministry of Agriculture and Cooperatives</a:t>
            </a:r>
          </a:p>
          <a:p>
            <a:pPr marL="1308100" lvl="2" indent="-457200">
              <a:buFont typeface="Wingdings" pitchFamily="2" charset="2"/>
              <a:buChar char="Ø"/>
              <a:defRPr/>
            </a:pPr>
            <a:r>
              <a:rPr lang="en-US" dirty="0">
                <a:latin typeface="Arial" pitchFamily="34" charset="0"/>
                <a:cs typeface="Arial" pitchFamily="34" charset="0"/>
              </a:rPr>
              <a:t>Annual estimates of crop yield,  area under crops and livestock products</a:t>
            </a:r>
          </a:p>
          <a:p>
            <a:pPr marL="914400" lvl="1" indent="-457200">
              <a:buClr>
                <a:srgbClr val="FF0000"/>
              </a:buClr>
              <a:buFont typeface="+mj-lt"/>
              <a:buAutoNum type="arabicPeriod"/>
              <a:defRPr/>
            </a:pPr>
            <a:r>
              <a:rPr lang="en-US" dirty="0">
                <a:solidFill>
                  <a:srgbClr val="FF0000"/>
                </a:solidFill>
                <a:latin typeface="Arial" pitchFamily="34" charset="0"/>
                <a:cs typeface="Arial" pitchFamily="34" charset="0"/>
              </a:rPr>
              <a:t>Central Bank of Nepal</a:t>
            </a:r>
          </a:p>
          <a:p>
            <a:pPr marL="1371600" lvl="2" indent="-457200">
              <a:buFont typeface="Wingdings" pitchFamily="2" charset="2"/>
              <a:buChar char="Ø"/>
              <a:defRPr/>
            </a:pPr>
            <a:r>
              <a:rPr lang="en-US" dirty="0">
                <a:latin typeface="Arial" pitchFamily="34" charset="0"/>
                <a:cs typeface="Arial" pitchFamily="34" charset="0"/>
              </a:rPr>
              <a:t>CPI, WPI, BOP, Household budget survey (in every 5 years)</a:t>
            </a:r>
          </a:p>
          <a:p>
            <a:pPr marL="914400" lvl="1" indent="-457200">
              <a:buClr>
                <a:srgbClr val="FF0000"/>
              </a:buClr>
              <a:buFont typeface="+mj-lt"/>
              <a:buAutoNum type="arabicPeriod"/>
              <a:defRPr/>
            </a:pPr>
            <a:r>
              <a:rPr lang="en-US" dirty="0">
                <a:solidFill>
                  <a:srgbClr val="FF0000"/>
                </a:solidFill>
                <a:latin typeface="Arial" pitchFamily="34" charset="0"/>
                <a:cs typeface="Arial" pitchFamily="34" charset="0"/>
              </a:rPr>
              <a:t>Ministry of Health</a:t>
            </a:r>
            <a:r>
              <a:rPr lang="en-US" dirty="0">
                <a:latin typeface="Arial" pitchFamily="34" charset="0"/>
                <a:cs typeface="Arial" pitchFamily="34" charset="0"/>
              </a:rPr>
              <a:t> </a:t>
            </a:r>
          </a:p>
          <a:p>
            <a:pPr marL="1371600" lvl="2" indent="-457200">
              <a:buFont typeface="Wingdings" pitchFamily="2" charset="2"/>
              <a:buChar char="Ø"/>
              <a:defRPr/>
            </a:pPr>
            <a:r>
              <a:rPr lang="en-US" dirty="0">
                <a:latin typeface="Arial" pitchFamily="34" charset="0"/>
                <a:cs typeface="Arial" pitchFamily="34" charset="0"/>
              </a:rPr>
              <a:t>Annual Health Report, Demographic Health Survey (in every 5 years)</a:t>
            </a:r>
          </a:p>
          <a:p>
            <a:pPr marL="914400" lvl="1" indent="-457200">
              <a:buClr>
                <a:srgbClr val="FF0000"/>
              </a:buClr>
              <a:buFont typeface="+mj-lt"/>
              <a:buAutoNum type="arabicPeriod"/>
              <a:defRPr/>
            </a:pPr>
            <a:r>
              <a:rPr lang="en-US" dirty="0">
                <a:solidFill>
                  <a:srgbClr val="FF0000"/>
                </a:solidFill>
                <a:latin typeface="Arial" pitchFamily="34" charset="0"/>
                <a:cs typeface="Arial" pitchFamily="34" charset="0"/>
              </a:rPr>
              <a:t>Ministry of Education</a:t>
            </a:r>
            <a:r>
              <a:rPr lang="en-US" dirty="0">
                <a:latin typeface="Arial" pitchFamily="34" charset="0"/>
                <a:cs typeface="Arial" pitchFamily="34" charset="0"/>
              </a:rPr>
              <a:t> </a:t>
            </a:r>
            <a:r>
              <a:rPr lang="en-US" dirty="0">
                <a:solidFill>
                  <a:srgbClr val="FF0000"/>
                </a:solidFill>
                <a:latin typeface="Arial" pitchFamily="34" charset="0"/>
                <a:cs typeface="Arial" pitchFamily="34" charset="0"/>
              </a:rPr>
              <a:t>and Sports</a:t>
            </a:r>
          </a:p>
          <a:p>
            <a:pPr marL="1371600" lvl="2" indent="-457200">
              <a:buFont typeface="Wingdings" pitchFamily="2" charset="2"/>
              <a:buChar char="Ø"/>
              <a:defRPr/>
            </a:pPr>
            <a:r>
              <a:rPr lang="en-US" dirty="0">
                <a:latin typeface="Arial" pitchFamily="34" charset="0"/>
                <a:cs typeface="Arial" pitchFamily="34" charset="0"/>
              </a:rPr>
              <a:t>Flash report on education (number of students, teachers, schools) </a:t>
            </a:r>
          </a:p>
          <a:p>
            <a:pPr marL="914400" lvl="1" indent="-457200">
              <a:buSzPct val="85000"/>
              <a:buFont typeface="+mj-lt"/>
              <a:buAutoNum type="arabicPeriod"/>
              <a:defRPr/>
            </a:pPr>
            <a:r>
              <a:rPr lang="en-US" dirty="0">
                <a:solidFill>
                  <a:srgbClr val="FF0000"/>
                </a:solidFill>
                <a:latin typeface="Arial" pitchFamily="34" charset="0"/>
                <a:cs typeface="Arial" pitchFamily="34" charset="0"/>
              </a:rPr>
              <a:t>Department of custom</a:t>
            </a:r>
            <a:r>
              <a:rPr lang="en-US" dirty="0">
                <a:latin typeface="Arial" pitchFamily="34" charset="0"/>
                <a:cs typeface="Arial" pitchFamily="34" charset="0"/>
              </a:rPr>
              <a:t> </a:t>
            </a:r>
          </a:p>
          <a:p>
            <a:pPr marL="1371600" lvl="2" indent="-457200">
              <a:buFont typeface="Wingdings" pitchFamily="2" charset="2"/>
              <a:buChar char="Ø"/>
              <a:defRPr/>
            </a:pPr>
            <a:r>
              <a:rPr lang="en-US" dirty="0">
                <a:latin typeface="Arial" pitchFamily="34" charset="0"/>
                <a:cs typeface="Arial" pitchFamily="34" charset="0"/>
              </a:rPr>
              <a:t>Foreign Trade statistics</a:t>
            </a:r>
          </a:p>
          <a:p>
            <a:pPr marL="914400" lvl="1" indent="-457200">
              <a:buClr>
                <a:srgbClr val="FF0000"/>
              </a:buClr>
              <a:buFont typeface="+mj-lt"/>
              <a:buAutoNum type="arabicPeriod"/>
              <a:defRPr/>
            </a:pPr>
            <a:r>
              <a:rPr lang="en-US" dirty="0">
                <a:solidFill>
                  <a:srgbClr val="FF0000"/>
                </a:solidFill>
                <a:latin typeface="Arial" pitchFamily="34" charset="0"/>
                <a:cs typeface="Arial" pitchFamily="34" charset="0"/>
              </a:rPr>
              <a:t>Ministry of Finance</a:t>
            </a:r>
            <a:r>
              <a:rPr lang="en-US" dirty="0">
                <a:latin typeface="Arial" pitchFamily="34" charset="0"/>
                <a:cs typeface="Arial" pitchFamily="34" charset="0"/>
              </a:rPr>
              <a:t> </a:t>
            </a:r>
          </a:p>
          <a:p>
            <a:pPr marL="1200150" lvl="2" indent="-285750">
              <a:buFont typeface="Wingdings" pitchFamily="2" charset="2"/>
              <a:buChar char="Ø"/>
              <a:defRPr/>
            </a:pPr>
            <a:r>
              <a:rPr lang="en-US" dirty="0">
                <a:latin typeface="Arial" pitchFamily="34" charset="0"/>
                <a:cs typeface="Arial" pitchFamily="34" charset="0"/>
              </a:rPr>
              <a:t>   Public finance and expenditure, Economic Survey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09600" y="533400"/>
            <a:ext cx="8229600" cy="838200"/>
          </a:xfrm>
        </p:spPr>
        <p:txBody>
          <a:bodyPr tIns="0" anchor="ctr"/>
          <a:lstStyle/>
          <a:p>
            <a:pPr eaLnBrk="1" hangingPunct="1"/>
            <a:r>
              <a:rPr lang="en-US" sz="2400" b="1" dirty="0" smtClean="0">
                <a:solidFill>
                  <a:srgbClr val="2205D1"/>
                </a:solidFill>
                <a:latin typeface="Tahoma" pitchFamily="34" charset="0"/>
              </a:rPr>
              <a:t>Data Accessibility in Practices</a:t>
            </a:r>
          </a:p>
        </p:txBody>
      </p:sp>
      <p:sp>
        <p:nvSpPr>
          <p:cNvPr id="19459" name="Content Placeholder 2"/>
          <p:cNvSpPr>
            <a:spLocks noGrp="1"/>
          </p:cNvSpPr>
          <p:nvPr>
            <p:ph idx="1"/>
          </p:nvPr>
        </p:nvSpPr>
        <p:spPr>
          <a:xfrm>
            <a:off x="457200" y="1295400"/>
            <a:ext cx="8229600" cy="5334000"/>
          </a:xfrm>
        </p:spPr>
        <p:txBody>
          <a:bodyPr/>
          <a:lstStyle/>
          <a:p>
            <a:pPr marL="514350" indent="-514350" eaLnBrk="1" hangingPunct="1">
              <a:buClr>
                <a:srgbClr val="FF0000"/>
              </a:buClr>
              <a:buFont typeface="+mj-lt"/>
              <a:buAutoNum type="arabicParenR"/>
              <a:defRPr/>
            </a:pPr>
            <a:r>
              <a:rPr lang="en-US" sz="2400" dirty="0" smtClean="0">
                <a:solidFill>
                  <a:srgbClr val="FF0000"/>
                </a:solidFill>
                <a:latin typeface="Arial" pitchFamily="34" charset="0"/>
                <a:ea typeface="Tahoma" pitchFamily="34" charset="0"/>
                <a:cs typeface="Arial" pitchFamily="34" charset="0"/>
              </a:rPr>
              <a:t>Publication of results and reports – </a:t>
            </a:r>
            <a:r>
              <a:rPr lang="en-US" sz="2400" dirty="0" smtClean="0">
                <a:solidFill>
                  <a:srgbClr val="2205D1"/>
                </a:solidFill>
                <a:latin typeface="Arial" pitchFamily="34" charset="0"/>
                <a:ea typeface="Tahoma" pitchFamily="34" charset="0"/>
                <a:cs typeface="Arial" pitchFamily="34" charset="0"/>
              </a:rPr>
              <a:t>Leaflet, Books</a:t>
            </a:r>
          </a:p>
          <a:p>
            <a:pPr marL="514350" indent="-514350" eaLnBrk="1" hangingPunct="1">
              <a:buClr>
                <a:srgbClr val="FF0000"/>
              </a:buClr>
              <a:buFont typeface="+mj-lt"/>
              <a:buAutoNum type="arabicParenR"/>
              <a:defRPr/>
            </a:pPr>
            <a:r>
              <a:rPr lang="en-US" sz="2400" dirty="0" smtClean="0">
                <a:solidFill>
                  <a:srgbClr val="FF0000"/>
                </a:solidFill>
                <a:latin typeface="Arial" pitchFamily="34" charset="0"/>
                <a:ea typeface="Tahoma" pitchFamily="34" charset="0"/>
                <a:cs typeface="Arial" pitchFamily="34" charset="0"/>
              </a:rPr>
              <a:t>Use of electronic media – </a:t>
            </a:r>
            <a:r>
              <a:rPr lang="en-US" sz="2400" dirty="0" smtClean="0">
                <a:solidFill>
                  <a:srgbClr val="2205D1"/>
                </a:solidFill>
                <a:latin typeface="Arial" pitchFamily="34" charset="0"/>
                <a:ea typeface="Tahoma" pitchFamily="34" charset="0"/>
                <a:cs typeface="Arial" pitchFamily="34" charset="0"/>
              </a:rPr>
              <a:t>Press release </a:t>
            </a:r>
          </a:p>
          <a:p>
            <a:pPr marL="514350" indent="-514350" eaLnBrk="1" hangingPunct="1">
              <a:buClr>
                <a:srgbClr val="FF0000"/>
              </a:buClr>
              <a:buFont typeface="+mj-lt"/>
              <a:buAutoNum type="arabicParenR"/>
              <a:defRPr/>
            </a:pPr>
            <a:r>
              <a:rPr lang="en-US" sz="2400" dirty="0" smtClean="0">
                <a:solidFill>
                  <a:srgbClr val="FF0000"/>
                </a:solidFill>
                <a:latin typeface="Arial" pitchFamily="34" charset="0"/>
                <a:ea typeface="Tahoma" pitchFamily="34" charset="0"/>
                <a:cs typeface="Arial" pitchFamily="34" charset="0"/>
              </a:rPr>
              <a:t>Free distribution and sale of publications (50%/50%)</a:t>
            </a:r>
          </a:p>
          <a:p>
            <a:pPr marL="514350" indent="-514350" eaLnBrk="1" hangingPunct="1">
              <a:buClr>
                <a:srgbClr val="FF0000"/>
              </a:buClr>
              <a:buFont typeface="+mj-lt"/>
              <a:buAutoNum type="arabicParenR"/>
              <a:defRPr/>
            </a:pPr>
            <a:r>
              <a:rPr lang="en-US" sz="2400" dirty="0" smtClean="0">
                <a:solidFill>
                  <a:srgbClr val="FF0000"/>
                </a:solidFill>
                <a:latin typeface="Arial" pitchFamily="34" charset="0"/>
                <a:ea typeface="Tahoma" pitchFamily="34" charset="0"/>
                <a:cs typeface="Arial" pitchFamily="34" charset="0"/>
              </a:rPr>
              <a:t>Dissemination workshops/seminars at national, regional and district levels</a:t>
            </a:r>
          </a:p>
          <a:p>
            <a:pPr marL="514350" indent="-514350" eaLnBrk="1" hangingPunct="1">
              <a:buClr>
                <a:srgbClr val="FF0000"/>
              </a:buClr>
              <a:buFont typeface="+mj-lt"/>
              <a:buAutoNum type="arabicParenR"/>
              <a:defRPr/>
            </a:pPr>
            <a:r>
              <a:rPr lang="en-US" sz="2400" dirty="0" smtClean="0">
                <a:solidFill>
                  <a:srgbClr val="FF0000"/>
                </a:solidFill>
                <a:latin typeface="Arial" pitchFamily="34" charset="0"/>
                <a:ea typeface="Tahoma" pitchFamily="34" charset="0"/>
                <a:cs typeface="Arial" pitchFamily="34" charset="0"/>
              </a:rPr>
              <a:t>Dissemination in </a:t>
            </a:r>
            <a:r>
              <a:rPr lang="en-US" sz="2400" dirty="0" smtClean="0">
                <a:solidFill>
                  <a:srgbClr val="FF0000"/>
                </a:solidFill>
                <a:latin typeface="Arial" pitchFamily="34" charset="0"/>
                <a:ea typeface="Tahoma" pitchFamily="34" charset="0"/>
                <a:cs typeface="Arial" pitchFamily="34" charset="0"/>
              </a:rPr>
              <a:t>electronic formats – </a:t>
            </a:r>
            <a:r>
              <a:rPr lang="en-US" sz="2400" dirty="0" smtClean="0">
                <a:solidFill>
                  <a:srgbClr val="2205D1"/>
                </a:solidFill>
                <a:latin typeface="Arial" pitchFamily="34" charset="0"/>
                <a:ea typeface="Tahoma" pitchFamily="34" charset="0"/>
                <a:cs typeface="Arial" pitchFamily="34" charset="0"/>
              </a:rPr>
              <a:t>CDs</a:t>
            </a:r>
          </a:p>
          <a:p>
            <a:pPr lvl="1" eaLnBrk="1" hangingPunct="1">
              <a:defRPr/>
            </a:pPr>
            <a:r>
              <a:rPr lang="en-US" sz="2000" dirty="0" smtClean="0">
                <a:solidFill>
                  <a:srgbClr val="2205D1"/>
                </a:solidFill>
                <a:latin typeface="Arial" pitchFamily="34" charset="0"/>
                <a:cs typeface="Arial" pitchFamily="34" charset="0"/>
              </a:rPr>
              <a:t>Statistical Year </a:t>
            </a:r>
            <a:r>
              <a:rPr lang="en-US" sz="2000" dirty="0" smtClean="0">
                <a:solidFill>
                  <a:srgbClr val="2205D1"/>
                </a:solidFill>
                <a:latin typeface="Arial" pitchFamily="34" charset="0"/>
                <a:cs typeface="Arial" pitchFamily="34" charset="0"/>
              </a:rPr>
              <a:t>Book/Statistical Pocket </a:t>
            </a:r>
            <a:r>
              <a:rPr lang="en-US" sz="2000" dirty="0" smtClean="0">
                <a:solidFill>
                  <a:srgbClr val="2205D1"/>
                </a:solidFill>
                <a:latin typeface="Arial" pitchFamily="34" charset="0"/>
                <a:cs typeface="Arial" pitchFamily="34" charset="0"/>
              </a:rPr>
              <a:t>Book (Every Two years</a:t>
            </a:r>
            <a:r>
              <a:rPr lang="en-US" sz="2000" dirty="0" smtClean="0">
                <a:solidFill>
                  <a:srgbClr val="2205D1"/>
                </a:solidFill>
                <a:latin typeface="Arial" pitchFamily="34" charset="0"/>
                <a:cs typeface="Arial" pitchFamily="34" charset="0"/>
              </a:rPr>
              <a:t>)</a:t>
            </a:r>
            <a:endParaRPr lang="en-US" sz="2000" dirty="0" smtClean="0">
              <a:solidFill>
                <a:srgbClr val="2205D1"/>
              </a:solidFill>
              <a:latin typeface="Arial" pitchFamily="34" charset="0"/>
              <a:cs typeface="Arial" pitchFamily="34" charset="0"/>
            </a:endParaRPr>
          </a:p>
          <a:p>
            <a:pPr lvl="1" eaLnBrk="1" hangingPunct="1">
              <a:defRPr/>
            </a:pPr>
            <a:r>
              <a:rPr lang="en-US" sz="2000" dirty="0" smtClean="0">
                <a:solidFill>
                  <a:srgbClr val="2205D1"/>
                </a:solidFill>
                <a:latin typeface="Arial" pitchFamily="34" charset="0"/>
                <a:cs typeface="Arial" pitchFamily="34" charset="0"/>
              </a:rPr>
              <a:t>Population and Agriculture Census Results/Reports </a:t>
            </a:r>
          </a:p>
          <a:p>
            <a:pPr lvl="2" eaLnBrk="1" hangingPunct="1">
              <a:buClr>
                <a:srgbClr val="FF0000"/>
              </a:buClr>
              <a:buSzPct val="80000"/>
              <a:buFont typeface="Wingdings" pitchFamily="2" charset="2"/>
              <a:buChar char="Ø"/>
              <a:defRPr/>
            </a:pPr>
            <a:r>
              <a:rPr lang="en-US" sz="1700" dirty="0" smtClean="0">
                <a:solidFill>
                  <a:srgbClr val="FF0000"/>
                </a:solidFill>
                <a:latin typeface="Arial" pitchFamily="34" charset="0"/>
                <a:cs typeface="Arial" pitchFamily="34" charset="0"/>
              </a:rPr>
              <a:t>Population census results  from 1952-54 that previously published in hard copies are now converted to electronic formats and provided in CDs. </a:t>
            </a:r>
          </a:p>
          <a:p>
            <a:pPr lvl="1" eaLnBrk="1" hangingPunct="1">
              <a:defRPr/>
            </a:pPr>
            <a:r>
              <a:rPr lang="en-US" sz="2000" dirty="0" smtClean="0">
                <a:solidFill>
                  <a:srgbClr val="2205D1"/>
                </a:solidFill>
                <a:latin typeface="Arial" pitchFamily="34" charset="0"/>
                <a:cs typeface="Arial" pitchFamily="34" charset="0"/>
              </a:rPr>
              <a:t>Household Survey Reports </a:t>
            </a:r>
            <a:r>
              <a:rPr lang="en-US" sz="2000" dirty="0" smtClean="0">
                <a:solidFill>
                  <a:srgbClr val="2205D1"/>
                </a:solidFill>
                <a:latin typeface="Arial" pitchFamily="34" charset="0"/>
                <a:cs typeface="Arial" pitchFamily="34" charset="0"/>
              </a:rPr>
              <a:t>(</a:t>
            </a:r>
            <a:r>
              <a:rPr lang="en-US" sz="2000" dirty="0" err="1" smtClean="0">
                <a:solidFill>
                  <a:srgbClr val="2205D1"/>
                </a:solidFill>
                <a:latin typeface="Arial" pitchFamily="34" charset="0"/>
                <a:cs typeface="Arial" pitchFamily="34" charset="0"/>
              </a:rPr>
              <a:t>NLSS</a:t>
            </a:r>
            <a:r>
              <a:rPr lang="en-US" sz="2000" dirty="0" smtClean="0">
                <a:solidFill>
                  <a:srgbClr val="2205D1"/>
                </a:solidFill>
                <a:latin typeface="Arial" pitchFamily="34" charset="0"/>
                <a:cs typeface="Arial" pitchFamily="34" charset="0"/>
              </a:rPr>
              <a:t>, </a:t>
            </a:r>
            <a:r>
              <a:rPr lang="en-US" sz="2000" dirty="0" err="1" smtClean="0">
                <a:solidFill>
                  <a:srgbClr val="2205D1"/>
                </a:solidFill>
                <a:latin typeface="Arial" pitchFamily="34" charset="0"/>
                <a:cs typeface="Arial" pitchFamily="34" charset="0"/>
              </a:rPr>
              <a:t>NLFS</a:t>
            </a:r>
            <a:r>
              <a:rPr lang="en-US" sz="2000" dirty="0" smtClean="0">
                <a:solidFill>
                  <a:srgbClr val="2205D1"/>
                </a:solidFill>
                <a:latin typeface="Arial" pitchFamily="34" charset="0"/>
                <a:cs typeface="Arial" pitchFamily="34" charset="0"/>
              </a:rPr>
              <a:t>, …)</a:t>
            </a:r>
            <a:endParaRPr lang="en-US" sz="2000" dirty="0" smtClean="0">
              <a:solidFill>
                <a:srgbClr val="2205D1"/>
              </a:solidFill>
              <a:latin typeface="Arial" pitchFamily="34" charset="0"/>
              <a:cs typeface="Arial" pitchFamily="34" charset="0"/>
            </a:endParaRPr>
          </a:p>
          <a:p>
            <a:pPr marL="457200" indent="-457200" eaLnBrk="1" hangingPunct="1">
              <a:buClr>
                <a:srgbClr val="FF0000"/>
              </a:buClr>
              <a:buFont typeface="+mj-lt"/>
              <a:buAutoNum type="arabicParenR"/>
              <a:defRPr/>
            </a:pPr>
            <a:r>
              <a:rPr lang="en-US" sz="2400" dirty="0" smtClean="0">
                <a:solidFill>
                  <a:srgbClr val="FF0000"/>
                </a:solidFill>
                <a:latin typeface="Arial" pitchFamily="34" charset="0"/>
                <a:cs typeface="Arial" pitchFamily="34" charset="0"/>
              </a:rPr>
              <a:t>In Website </a:t>
            </a:r>
            <a:r>
              <a:rPr lang="en-US" sz="2400" dirty="0" smtClean="0">
                <a:solidFill>
                  <a:srgbClr val="2205D1"/>
                </a:solidFill>
                <a:latin typeface="Arial" pitchFamily="34" charset="0"/>
                <a:cs typeface="Arial" pitchFamily="34" charset="0"/>
              </a:rPr>
              <a:t>(</a:t>
            </a:r>
            <a:r>
              <a:rPr lang="en-US" sz="2400" dirty="0" err="1" smtClean="0">
                <a:solidFill>
                  <a:srgbClr val="2205D1"/>
                </a:solidFill>
                <a:latin typeface="Arial" pitchFamily="34" charset="0"/>
                <a:cs typeface="Arial" pitchFamily="34" charset="0"/>
                <a:hlinkClick r:id="rId2"/>
              </a:rPr>
              <a:t>http://</a:t>
            </a:r>
            <a:r>
              <a:rPr lang="en-US" sz="2400" dirty="0" err="1" smtClean="0">
                <a:solidFill>
                  <a:srgbClr val="2205D1"/>
                </a:solidFill>
                <a:latin typeface="Arial" pitchFamily="34" charset="0"/>
                <a:cs typeface="Arial" pitchFamily="34" charset="0"/>
                <a:hlinkClick r:id="rId2"/>
              </a:rPr>
              <a:t>www.cbs.gov.np</a:t>
            </a:r>
            <a:r>
              <a:rPr lang="en-US" sz="2400" dirty="0" smtClean="0">
                <a:solidFill>
                  <a:srgbClr val="2205D1"/>
                </a:solidFill>
                <a:latin typeface="Arial" pitchFamily="34" charset="0"/>
                <a:cs typeface="Arial" pitchFamily="34" charset="0"/>
              </a:rPr>
              <a:t>; </a:t>
            </a:r>
            <a:r>
              <a:rPr lang="en-US" sz="2400" dirty="0" err="1" smtClean="0">
                <a:solidFill>
                  <a:srgbClr val="2205D1"/>
                </a:solidFill>
                <a:latin typeface="Arial" pitchFamily="34" charset="0"/>
                <a:cs typeface="Arial" pitchFamily="34" charset="0"/>
              </a:rPr>
              <a:t>census.gov.np</a:t>
            </a:r>
            <a:r>
              <a:rPr lang="en-US" sz="2400" dirty="0" smtClean="0">
                <a:solidFill>
                  <a:srgbClr val="2205D1"/>
                </a:solidFill>
                <a:latin typeface="Arial" pitchFamily="34" charset="0"/>
                <a:cs typeface="Arial" pitchFamily="34" charset="0"/>
              </a:rPr>
              <a:t>)</a:t>
            </a:r>
            <a:endParaRPr lang="en-US" sz="2400" dirty="0" smtClean="0">
              <a:solidFill>
                <a:srgbClr val="2205D1"/>
              </a:solidFill>
              <a:latin typeface="Arial" pitchFamily="34" charset="0"/>
              <a:cs typeface="Arial" pitchFamily="34" charset="0"/>
            </a:endParaRPr>
          </a:p>
          <a:p>
            <a:pPr marL="514350" indent="-514350" eaLnBrk="1" hangingPunct="1">
              <a:buClr>
                <a:srgbClr val="FF0000"/>
              </a:buClr>
              <a:buFont typeface="+mj-lt"/>
              <a:buAutoNum type="arabicParenR"/>
              <a:defRPr/>
            </a:pPr>
            <a:r>
              <a:rPr lang="en-US" sz="2400" dirty="0" smtClean="0">
                <a:solidFill>
                  <a:srgbClr val="FF0000"/>
                </a:solidFill>
                <a:latin typeface="Arial" pitchFamily="34" charset="0"/>
                <a:cs typeface="Arial" pitchFamily="34" charset="0"/>
              </a:rPr>
              <a:t>Availability of Micro Data (for specific user’s need)</a:t>
            </a:r>
          </a:p>
        </p:txBody>
      </p:sp>
      <p:sp>
        <p:nvSpPr>
          <p:cNvPr id="5" name="Slide Number Placeholder 4"/>
          <p:cNvSpPr>
            <a:spLocks noGrp="1"/>
          </p:cNvSpPr>
          <p:nvPr>
            <p:ph type="sldNum" sz="quarter" idx="12"/>
          </p:nvPr>
        </p:nvSpPr>
        <p:spPr/>
        <p:txBody>
          <a:bodyPr/>
          <a:lstStyle/>
          <a:p>
            <a:pPr>
              <a:defRPr/>
            </a:pPr>
            <a:fld id="{08EDAB7B-3D33-4BF0-8E2D-235EF59334E3}"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1312"/>
          </a:xfrm>
        </p:spPr>
        <p:txBody>
          <a:bodyPr>
            <a:normAutofit fontScale="90000"/>
          </a:bodyPr>
          <a:lstStyle/>
          <a:p>
            <a:r>
              <a:rPr lang="en-US" sz="4400" b="1" dirty="0" smtClean="0">
                <a:solidFill>
                  <a:srgbClr val="2205D1"/>
                </a:solidFill>
                <a:latin typeface="Tahoma" pitchFamily="34" charset="0"/>
              </a:rPr>
              <a:t>Data Confidentiality </a:t>
            </a:r>
            <a:endParaRPr lang="en-US" dirty="0"/>
          </a:p>
        </p:txBody>
      </p:sp>
      <p:sp>
        <p:nvSpPr>
          <p:cNvPr id="3" name="Slide Number Placeholder 2"/>
          <p:cNvSpPr>
            <a:spLocks noGrp="1"/>
          </p:cNvSpPr>
          <p:nvPr>
            <p:ph type="sldNum" sz="quarter" idx="12"/>
          </p:nvPr>
        </p:nvSpPr>
        <p:spPr/>
        <p:txBody>
          <a:bodyPr/>
          <a:lstStyle/>
          <a:p>
            <a:pPr>
              <a:defRPr/>
            </a:pPr>
            <a:fld id="{CC77FEE5-F554-49C6-A925-D61B6C81BF8D}" type="slidenum">
              <a:rPr lang="en-US" smtClean="0"/>
              <a:pPr>
                <a:defRPr/>
              </a:pPr>
              <a:t>15</a:t>
            </a:fld>
            <a:endParaRPr lang="en-US"/>
          </a:p>
        </p:txBody>
      </p:sp>
      <p:sp>
        <p:nvSpPr>
          <p:cNvPr id="4" name="Rectangle 3"/>
          <p:cNvSpPr/>
          <p:nvPr/>
        </p:nvSpPr>
        <p:spPr>
          <a:xfrm>
            <a:off x="685800" y="1582341"/>
            <a:ext cx="8001000" cy="4247317"/>
          </a:xfrm>
          <a:prstGeom prst="rect">
            <a:avLst/>
          </a:prstGeom>
        </p:spPr>
        <p:txBody>
          <a:bodyPr wrap="square">
            <a:spAutoFit/>
          </a:bodyPr>
          <a:lstStyle/>
          <a:p>
            <a:pPr algn="just"/>
            <a:r>
              <a:rPr lang="en-US" b="1" i="1" dirty="0" smtClean="0"/>
              <a:t>Interim </a:t>
            </a:r>
            <a:r>
              <a:rPr lang="en-US" b="1" i="1" dirty="0" smtClean="0"/>
              <a:t>Constitution of  Nepal, 2063 (2007</a:t>
            </a:r>
            <a:r>
              <a:rPr lang="en-US" b="1" i="1" dirty="0" smtClean="0"/>
              <a:t>):</a:t>
            </a:r>
            <a:r>
              <a:rPr lang="en-US" dirty="0" smtClean="0"/>
              <a:t> </a:t>
            </a:r>
            <a:r>
              <a:rPr lang="en-US" i="1" dirty="0" smtClean="0"/>
              <a:t>"right to information“ is balanced by "right to privacy". The Constitution guarantees that every citizen has the right to demand and receive information on any matter of public importance (except as provided by law). The Constitution, on the other hand, has declared the privacy of person, house, property, document, correspondence or information of anyone as inviolable (except as provided by law). Besides, there is a statistical act, which preserves the confidentiality of the respondents in the censuses and surveys.</a:t>
            </a:r>
          </a:p>
          <a:p>
            <a:pPr algn="just"/>
            <a:endParaRPr lang="en-US" dirty="0" smtClean="0"/>
          </a:p>
          <a:p>
            <a:pPr algn="just"/>
            <a:r>
              <a:rPr lang="en-US" b="1" i="1" dirty="0" smtClean="0"/>
              <a:t>Statistics </a:t>
            </a:r>
            <a:r>
              <a:rPr lang="en-US" b="1" i="1" dirty="0" smtClean="0"/>
              <a:t>Act, </a:t>
            </a:r>
            <a:r>
              <a:rPr lang="en-US" b="1" i="1" dirty="0" smtClean="0"/>
              <a:t>2015:</a:t>
            </a:r>
            <a:r>
              <a:rPr lang="en-US" dirty="0" smtClean="0"/>
              <a:t> </a:t>
            </a:r>
            <a:r>
              <a:rPr lang="en-US" i="1" dirty="0" smtClean="0"/>
              <a:t>"any information or details relating to any person, family, firm or company, which has been supplied, obtained or prepared ...  shall not be described or published directly except to the Director General or to any officer of the Bureau without the written permission or of his authorized representative supplying such information or details".  </a:t>
            </a:r>
          </a:p>
          <a:p>
            <a:pPr algn="just"/>
            <a:endParaRPr lang="en-US" dirty="0"/>
          </a:p>
        </p:txBody>
      </p:sp>
      <p:sp>
        <p:nvSpPr>
          <p:cNvPr id="6" name="Rectangle 5"/>
          <p:cNvSpPr/>
          <p:nvPr/>
        </p:nvSpPr>
        <p:spPr>
          <a:xfrm>
            <a:off x="533400" y="3200400"/>
            <a:ext cx="8229600" cy="646331"/>
          </a:xfrm>
          <a:prstGeom prst="rect">
            <a:avLst/>
          </a:prstGeom>
        </p:spPr>
        <p:txBody>
          <a:bodyPr wrap="square">
            <a:spAutoFit/>
          </a:bodyPr>
          <a:lstStyle/>
          <a:p>
            <a:r>
              <a:rPr lang="en-US" dirty="0" smtClean="0"/>
              <a:t>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1312"/>
          </a:xfrm>
        </p:spPr>
        <p:txBody>
          <a:bodyPr>
            <a:normAutofit fontScale="90000"/>
          </a:bodyPr>
          <a:lstStyle/>
          <a:p>
            <a:r>
              <a:rPr lang="en-US" sz="4000" b="1" dirty="0" smtClean="0">
                <a:solidFill>
                  <a:srgbClr val="2205D1"/>
                </a:solidFill>
                <a:latin typeface="Tahoma" pitchFamily="34" charset="0"/>
              </a:rPr>
              <a:t>Data Confidentiality (Cont…)</a:t>
            </a:r>
            <a:endParaRPr lang="en-US" dirty="0"/>
          </a:p>
        </p:txBody>
      </p:sp>
      <p:sp>
        <p:nvSpPr>
          <p:cNvPr id="3" name="Slide Number Placeholder 2"/>
          <p:cNvSpPr>
            <a:spLocks noGrp="1"/>
          </p:cNvSpPr>
          <p:nvPr>
            <p:ph type="sldNum" sz="quarter" idx="12"/>
          </p:nvPr>
        </p:nvSpPr>
        <p:spPr/>
        <p:txBody>
          <a:bodyPr/>
          <a:lstStyle/>
          <a:p>
            <a:pPr>
              <a:defRPr/>
            </a:pPr>
            <a:fld id="{CC77FEE5-F554-49C6-A925-D61B6C81BF8D}" type="slidenum">
              <a:rPr lang="en-US" smtClean="0"/>
              <a:pPr>
                <a:defRPr/>
              </a:pPr>
              <a:t>16</a:t>
            </a:fld>
            <a:endParaRPr lang="en-US"/>
          </a:p>
        </p:txBody>
      </p:sp>
      <p:sp>
        <p:nvSpPr>
          <p:cNvPr id="5" name="Rectangle 4"/>
          <p:cNvSpPr/>
          <p:nvPr/>
        </p:nvSpPr>
        <p:spPr>
          <a:xfrm>
            <a:off x="609600" y="1600200"/>
            <a:ext cx="8077200" cy="2862322"/>
          </a:xfrm>
          <a:prstGeom prst="rect">
            <a:avLst/>
          </a:prstGeom>
        </p:spPr>
        <p:txBody>
          <a:bodyPr wrap="square">
            <a:spAutoFit/>
          </a:bodyPr>
          <a:lstStyle/>
          <a:p>
            <a:pPr>
              <a:buFont typeface="Arial" pitchFamily="34" charset="0"/>
              <a:buChar char="•"/>
            </a:pPr>
            <a:r>
              <a:rPr lang="en-US" dirty="0" smtClean="0"/>
              <a:t>CBS maintains the confidentiality and privacy of data providers in accordance to the Nepal Statistics Act, 2015. It guarantees the confidentiality of the individual data providers. </a:t>
            </a:r>
          </a:p>
          <a:p>
            <a:pPr>
              <a:buFont typeface="Arial" pitchFamily="34" charset="0"/>
              <a:buChar char="•"/>
            </a:pPr>
            <a:endParaRPr lang="en-US" dirty="0" smtClean="0"/>
          </a:p>
          <a:p>
            <a:pPr>
              <a:buFont typeface="Arial" pitchFamily="34" charset="0"/>
              <a:buChar char="•"/>
            </a:pPr>
            <a:r>
              <a:rPr lang="en-US" dirty="0" smtClean="0"/>
              <a:t>Further, CBS has to publish the notified order in the Gazette before collecting  any information through censuses and surveys. These provisions support all dissemination activities, from publication to Internet access. Under these prevailing rules and regulations, the CBS is striving to make available and fully known to users the non-confidential information gathered by the Bureau.  </a:t>
            </a:r>
          </a:p>
          <a:p>
            <a:r>
              <a:rPr lang="en-US" dirty="0" smtClean="0"/>
              <a:t>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r>
              <a:rPr lang="en-US" sz="4900" b="1" dirty="0" smtClean="0">
                <a:solidFill>
                  <a:srgbClr val="2205D1"/>
                </a:solidFill>
                <a:latin typeface="Tahoma" pitchFamily="34" charset="0"/>
              </a:rPr>
              <a:t>Meta Data</a:t>
            </a:r>
            <a:r>
              <a:rPr lang="en-US" sz="5400" b="1" dirty="0" smtClean="0">
                <a:solidFill>
                  <a:srgbClr val="2205D1"/>
                </a:solidFill>
                <a:latin typeface="Tahoma" pitchFamily="34" charset="0"/>
              </a:rPr>
              <a:t> </a:t>
            </a:r>
            <a:endParaRPr lang="en-US" dirty="0"/>
          </a:p>
        </p:txBody>
      </p:sp>
      <p:sp>
        <p:nvSpPr>
          <p:cNvPr id="3" name="Slide Number Placeholder 2"/>
          <p:cNvSpPr>
            <a:spLocks noGrp="1"/>
          </p:cNvSpPr>
          <p:nvPr>
            <p:ph type="sldNum" sz="quarter" idx="12"/>
          </p:nvPr>
        </p:nvSpPr>
        <p:spPr/>
        <p:txBody>
          <a:bodyPr/>
          <a:lstStyle/>
          <a:p>
            <a:pPr>
              <a:defRPr/>
            </a:pPr>
            <a:fld id="{CC77FEE5-F554-49C6-A925-D61B6C81BF8D}" type="slidenum">
              <a:rPr lang="en-US" smtClean="0"/>
              <a:pPr>
                <a:defRPr/>
              </a:pPr>
              <a:t>17</a:t>
            </a:fld>
            <a:endParaRPr lang="en-US"/>
          </a:p>
        </p:txBody>
      </p:sp>
      <p:sp>
        <p:nvSpPr>
          <p:cNvPr id="5" name="Rectangle 4"/>
          <p:cNvSpPr/>
          <p:nvPr/>
        </p:nvSpPr>
        <p:spPr>
          <a:xfrm>
            <a:off x="381000" y="1600200"/>
            <a:ext cx="8153400" cy="4524315"/>
          </a:xfrm>
          <a:prstGeom prst="rect">
            <a:avLst/>
          </a:prstGeom>
        </p:spPr>
        <p:txBody>
          <a:bodyPr wrap="square">
            <a:spAutoFit/>
          </a:bodyPr>
          <a:lstStyle/>
          <a:p>
            <a:r>
              <a:rPr lang="en-US" dirty="0" smtClean="0"/>
              <a:t>CBS has maintained the Meta data since 1993 by the help of ADB (Crops and Livestock Survey (CLS) in Nepal. </a:t>
            </a:r>
          </a:p>
          <a:p>
            <a:endParaRPr lang="en-US" dirty="0" smtClean="0"/>
          </a:p>
          <a:p>
            <a:pPr>
              <a:buFontTx/>
              <a:buChar char="-"/>
            </a:pPr>
            <a:r>
              <a:rPr lang="en-US" dirty="0" smtClean="0"/>
              <a:t>Crops and Livestock Survey (CLS) 		19993</a:t>
            </a:r>
          </a:p>
          <a:p>
            <a:pPr>
              <a:buFontTx/>
              <a:buChar char="-"/>
            </a:pPr>
            <a:r>
              <a:rPr lang="en-US" dirty="0" smtClean="0"/>
              <a:t>Nepal Living Standard Survey (NLSS)	1995/96</a:t>
            </a:r>
          </a:p>
          <a:p>
            <a:pPr>
              <a:buFontTx/>
              <a:buChar char="-"/>
            </a:pPr>
            <a:r>
              <a:rPr lang="en-US" dirty="0" smtClean="0"/>
              <a:t>Nepal labor Force Survey (NLFS) 		1998/99</a:t>
            </a:r>
          </a:p>
          <a:p>
            <a:endParaRPr lang="en-US" dirty="0" smtClean="0"/>
          </a:p>
          <a:p>
            <a:r>
              <a:rPr lang="en-US" dirty="0" smtClean="0"/>
              <a:t>ADP in Nepal</a:t>
            </a:r>
          </a:p>
          <a:p>
            <a:endParaRPr lang="en-US" dirty="0" smtClean="0"/>
          </a:p>
          <a:p>
            <a:r>
              <a:rPr lang="en-US" dirty="0" smtClean="0"/>
              <a:t>In October 2009, the Nepal Central Bureau of Statistics (CBS) requested to be considered for the program after learning of the ADP from a participating country. Training on the </a:t>
            </a:r>
            <a:r>
              <a:rPr lang="en-US" dirty="0" err="1" smtClean="0"/>
              <a:t>Microdata</a:t>
            </a:r>
            <a:r>
              <a:rPr lang="en-US" dirty="0" smtClean="0"/>
              <a:t> Management Toolkit was held on 17-21 May 2010 to determine the country’s readiness to participate in the Program. After the training a Support Proposal was drawn up for the ADP implementation in the country. ADP in Nepal is being coordinated through PARIS21 with the assistance of the Philippine based consultants.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en-US" sz="4400" b="1" dirty="0" smtClean="0">
                <a:solidFill>
                  <a:srgbClr val="2205D1"/>
                </a:solidFill>
                <a:latin typeface="Tahoma" pitchFamily="34" charset="0"/>
              </a:rPr>
              <a:t>Meta Data (Cont…)</a:t>
            </a:r>
            <a:endParaRPr lang="en-US" dirty="0"/>
          </a:p>
        </p:txBody>
      </p:sp>
      <p:sp>
        <p:nvSpPr>
          <p:cNvPr id="3" name="Slide Number Placeholder 2"/>
          <p:cNvSpPr>
            <a:spLocks noGrp="1"/>
          </p:cNvSpPr>
          <p:nvPr>
            <p:ph type="sldNum" sz="quarter" idx="12"/>
          </p:nvPr>
        </p:nvSpPr>
        <p:spPr/>
        <p:txBody>
          <a:bodyPr/>
          <a:lstStyle/>
          <a:p>
            <a:pPr>
              <a:defRPr/>
            </a:pPr>
            <a:fld id="{CC77FEE5-F554-49C6-A925-D61B6C81BF8D}" type="slidenum">
              <a:rPr lang="en-US" smtClean="0"/>
              <a:pPr>
                <a:defRPr/>
              </a:pPr>
              <a:t>18</a:t>
            </a:fld>
            <a:endParaRPr lang="en-US"/>
          </a:p>
        </p:txBody>
      </p:sp>
      <p:sp>
        <p:nvSpPr>
          <p:cNvPr id="4" name="Rectangle 3"/>
          <p:cNvSpPr/>
          <p:nvPr/>
        </p:nvSpPr>
        <p:spPr>
          <a:xfrm>
            <a:off x="609600" y="1524000"/>
            <a:ext cx="7772400" cy="4185761"/>
          </a:xfrm>
          <a:prstGeom prst="rect">
            <a:avLst/>
          </a:prstGeom>
        </p:spPr>
        <p:txBody>
          <a:bodyPr wrap="square">
            <a:spAutoFit/>
          </a:bodyPr>
          <a:lstStyle/>
          <a:p>
            <a:r>
              <a:rPr lang="en-US" dirty="0" smtClean="0"/>
              <a:t>Support is provided to CBS for:</a:t>
            </a:r>
            <a:br>
              <a:rPr lang="en-US" dirty="0" smtClean="0"/>
            </a:br>
            <a:r>
              <a:rPr lang="en-US" dirty="0" smtClean="0"/>
              <a:t>- </a:t>
            </a:r>
            <a:r>
              <a:rPr lang="en-US" dirty="0" smtClean="0"/>
              <a:t>Conducting a </a:t>
            </a:r>
            <a:r>
              <a:rPr lang="en-US" dirty="0" smtClean="0"/>
              <a:t>DDI Production Workshop to document 10 surveys with </a:t>
            </a:r>
            <a:r>
              <a:rPr lang="en-US" dirty="0" err="1" smtClean="0"/>
              <a:t>microdata</a:t>
            </a:r>
            <a:r>
              <a:rPr lang="en-US" dirty="0" smtClean="0"/>
              <a:t>.</a:t>
            </a:r>
            <a:br>
              <a:rPr lang="en-US" dirty="0" smtClean="0"/>
            </a:br>
            <a:r>
              <a:rPr lang="en-US" dirty="0" smtClean="0"/>
              <a:t/>
            </a:r>
            <a:br>
              <a:rPr lang="en-US" dirty="0" smtClean="0"/>
            </a:br>
            <a:r>
              <a:rPr lang="en-US" dirty="0" smtClean="0"/>
              <a:t>- Controlling and improving the quality of the survey archives produced</a:t>
            </a:r>
            <a:r>
              <a:rPr lang="en-US" dirty="0" smtClean="0"/>
              <a:t>.</a:t>
            </a:r>
            <a:br>
              <a:rPr lang="en-US" dirty="0" smtClean="0"/>
            </a:br>
            <a:r>
              <a:rPr lang="en-US" dirty="0" smtClean="0"/>
              <a:t/>
            </a:r>
            <a:br>
              <a:rPr lang="en-US" dirty="0" smtClean="0"/>
            </a:br>
            <a:r>
              <a:rPr lang="en-US" dirty="0" smtClean="0"/>
              <a:t>- Developing and publishing an on-line catalog of surveys based on the IHSN NADA cataloguing application , which provide users with access to rich metadata</a:t>
            </a:r>
            <a:r>
              <a:rPr lang="en-US" dirty="0" smtClean="0"/>
              <a:t>.</a:t>
            </a:r>
            <a:br>
              <a:rPr lang="en-US" dirty="0" smtClean="0"/>
            </a:br>
            <a:r>
              <a:rPr lang="en-US" dirty="0" smtClean="0"/>
              <a:t/>
            </a:r>
            <a:br>
              <a:rPr lang="en-US" dirty="0" smtClean="0"/>
            </a:br>
            <a:r>
              <a:rPr lang="en-US" dirty="0" smtClean="0"/>
              <a:t>- </a:t>
            </a:r>
            <a:r>
              <a:rPr lang="en-US" dirty="0" smtClean="0"/>
              <a:t>documentation </a:t>
            </a:r>
            <a:r>
              <a:rPr lang="en-US" dirty="0" smtClean="0"/>
              <a:t>of surveys and online publication of DDIs.</a:t>
            </a:r>
          </a:p>
          <a:p>
            <a:endParaRPr lang="en-US" dirty="0" smtClean="0"/>
          </a:p>
          <a:p>
            <a:endParaRPr lang="en-US" dirty="0" smtClean="0"/>
          </a:p>
          <a:p>
            <a:endParaRPr lang="en-US" sz="1600" i="1" dirty="0" smtClean="0">
              <a:solidFill>
                <a:srgbClr val="FF0000"/>
              </a:solidFill>
            </a:endParaRPr>
          </a:p>
          <a:p>
            <a:r>
              <a:rPr lang="en-US" sz="1600" i="1" dirty="0" smtClean="0">
                <a:solidFill>
                  <a:srgbClr val="FF0000"/>
                </a:solidFill>
                <a:latin typeface="Bauhaus 93" pitchFamily="82" charset="0"/>
              </a:rPr>
              <a:t>Meta Data Source: ADP</a:t>
            </a:r>
            <a:endParaRPr lang="en-US" i="1" dirty="0" smtClean="0">
              <a:solidFill>
                <a:srgbClr val="FF0000"/>
              </a:solidFill>
              <a:latin typeface="Bauhaus 93" pitchFamily="82"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667512"/>
          </a:xfrm>
        </p:spPr>
        <p:txBody>
          <a:bodyPr>
            <a:normAutofit/>
          </a:bodyPr>
          <a:lstStyle/>
          <a:p>
            <a:r>
              <a:rPr lang="en-US" sz="4000" b="1" dirty="0" smtClean="0">
                <a:solidFill>
                  <a:srgbClr val="2205D1"/>
                </a:solidFill>
                <a:latin typeface="Tahoma" pitchFamily="34" charset="0"/>
              </a:rPr>
              <a:t>Copy Right</a:t>
            </a:r>
            <a:endParaRPr lang="en-US" sz="4400" dirty="0"/>
          </a:p>
        </p:txBody>
      </p:sp>
      <p:sp>
        <p:nvSpPr>
          <p:cNvPr id="3" name="Slide Number Placeholder 2"/>
          <p:cNvSpPr>
            <a:spLocks noGrp="1"/>
          </p:cNvSpPr>
          <p:nvPr>
            <p:ph type="sldNum" sz="quarter" idx="12"/>
          </p:nvPr>
        </p:nvSpPr>
        <p:spPr/>
        <p:txBody>
          <a:bodyPr/>
          <a:lstStyle/>
          <a:p>
            <a:pPr>
              <a:defRPr/>
            </a:pPr>
            <a:fld id="{CC77FEE5-F554-49C6-A925-D61B6C81BF8D}" type="slidenum">
              <a:rPr lang="en-US" smtClean="0"/>
              <a:pPr>
                <a:defRPr/>
              </a:pPr>
              <a:t>19</a:t>
            </a:fld>
            <a:endParaRPr lang="en-US"/>
          </a:p>
        </p:txBody>
      </p:sp>
      <p:sp>
        <p:nvSpPr>
          <p:cNvPr id="4" name="Rectangle 3"/>
          <p:cNvSpPr/>
          <p:nvPr/>
        </p:nvSpPr>
        <p:spPr>
          <a:xfrm>
            <a:off x="609600" y="1371601"/>
            <a:ext cx="7848600" cy="4739759"/>
          </a:xfrm>
          <a:prstGeom prst="rect">
            <a:avLst/>
          </a:prstGeom>
        </p:spPr>
        <p:txBody>
          <a:bodyPr wrap="square">
            <a:spAutoFit/>
          </a:bodyPr>
          <a:lstStyle/>
          <a:p>
            <a:pPr algn="just"/>
            <a:r>
              <a:rPr lang="en-US" sz="1400" dirty="0" smtClean="0"/>
              <a:t>CBS has </a:t>
            </a:r>
            <a:r>
              <a:rPr lang="en-US" sz="1400" dirty="0" smtClean="0"/>
              <a:t>no  formal mechanism to protect the copyright of data it produces yet</a:t>
            </a:r>
            <a:r>
              <a:rPr lang="en-US" sz="1400" dirty="0" smtClean="0"/>
              <a:t>. I hope it will come in practice near future. In other sector it is gradually emerging  this issue in Nepal even late hour.</a:t>
            </a:r>
          </a:p>
          <a:p>
            <a:endParaRPr lang="en-US" sz="1400" b="1" dirty="0" smtClean="0"/>
          </a:p>
          <a:p>
            <a:r>
              <a:rPr lang="en-US" b="1" dirty="0" smtClean="0">
                <a:solidFill>
                  <a:srgbClr val="2205D1"/>
                </a:solidFill>
              </a:rPr>
              <a:t>Some Conditional provision</a:t>
            </a:r>
            <a:r>
              <a:rPr lang="en-US" sz="1400" b="1" dirty="0" smtClean="0">
                <a:solidFill>
                  <a:srgbClr val="2205D1"/>
                </a:solidFill>
              </a:rPr>
              <a:t> </a:t>
            </a:r>
            <a:r>
              <a:rPr lang="en-US" sz="1400" b="1" dirty="0" smtClean="0">
                <a:solidFill>
                  <a:srgbClr val="2205D1"/>
                </a:solidFill>
              </a:rPr>
              <a:t>– </a:t>
            </a:r>
            <a:r>
              <a:rPr lang="en-US" b="1" dirty="0" smtClean="0">
                <a:solidFill>
                  <a:srgbClr val="2205D1"/>
                </a:solidFill>
              </a:rPr>
              <a:t>A new practice in CBS</a:t>
            </a:r>
            <a:r>
              <a:rPr lang="en-US" sz="1400" b="1" dirty="0" smtClean="0">
                <a:solidFill>
                  <a:srgbClr val="2205D1"/>
                </a:solidFill>
              </a:rPr>
              <a:t> </a:t>
            </a:r>
          </a:p>
          <a:p>
            <a:endParaRPr lang="en-US" sz="1400" dirty="0" smtClean="0">
              <a:solidFill>
                <a:srgbClr val="2205D1"/>
              </a:solidFill>
            </a:endParaRPr>
          </a:p>
          <a:p>
            <a:r>
              <a:rPr lang="en-US" sz="1400" dirty="0" smtClean="0"/>
              <a:t>All potential users of the NLSS and NLFS data set will be required to adhere to the following conditions: </a:t>
            </a:r>
          </a:p>
          <a:p>
            <a:endParaRPr lang="en-US" sz="1400" dirty="0" smtClean="0"/>
          </a:p>
          <a:p>
            <a:pPr lvl="0"/>
            <a:r>
              <a:rPr lang="en-US" sz="1400" dirty="0" smtClean="0"/>
              <a:t>1. NLSS and  NLFS data is given to all users subject to the provision that (</a:t>
            </a:r>
            <a:r>
              <a:rPr lang="en-US" sz="1400" dirty="0" err="1" smtClean="0"/>
              <a:t>i</a:t>
            </a:r>
            <a:r>
              <a:rPr lang="en-US" sz="1400" dirty="0" smtClean="0"/>
              <a:t>) they duly acknowledge that the data used has been provided to them by CBS, and that (ii) CBS be provided with one copy of all publications in which NLFS data has been used.</a:t>
            </a:r>
          </a:p>
          <a:p>
            <a:r>
              <a:rPr lang="en-US" sz="1400" dirty="0" smtClean="0"/>
              <a:t> </a:t>
            </a:r>
          </a:p>
          <a:p>
            <a:pPr lvl="0"/>
            <a:r>
              <a:rPr lang="en-US" sz="1400" dirty="0" smtClean="0"/>
              <a:t>2. They provide an undertaking that they will not pass copies of the data received to other </a:t>
            </a:r>
          </a:p>
          <a:p>
            <a:r>
              <a:rPr lang="en-US" sz="1400" dirty="0" smtClean="0"/>
              <a:t>individuals or organizations without first obtaining written permission from CBS allowing them to</a:t>
            </a:r>
          </a:p>
          <a:p>
            <a:r>
              <a:rPr lang="en-US" sz="1400" dirty="0" smtClean="0"/>
              <a:t>do so.</a:t>
            </a:r>
          </a:p>
          <a:p>
            <a:r>
              <a:rPr lang="en-US" sz="1400" dirty="0" smtClean="0"/>
              <a:t> </a:t>
            </a:r>
          </a:p>
          <a:p>
            <a:r>
              <a:rPr lang="en-US" sz="1400" dirty="0" smtClean="0"/>
              <a:t>3.  A fee will be levied on all users to cover the cost of preparation of the following materials. In the interests of encouraging as many users as possible to use the NLSS and NLFS data, this fee will be levied at a different rate on users according to the following criteria: ……………………..</a:t>
            </a:r>
          </a:p>
          <a:p>
            <a:r>
              <a:rPr lang="en-US" sz="1400" dirty="0" smtClean="0"/>
              <a:t> </a:t>
            </a:r>
          </a:p>
          <a:p>
            <a:pPr algn="just"/>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838200"/>
            <a:ext cx="8229600" cy="514350"/>
          </a:xfrm>
        </p:spPr>
        <p:txBody>
          <a:bodyPr/>
          <a:lstStyle/>
          <a:p>
            <a:r>
              <a:rPr lang="en-US" sz="2800" b="1" smtClean="0">
                <a:solidFill>
                  <a:srgbClr val="002060"/>
                </a:solidFill>
                <a:latin typeface="Tahoma" pitchFamily="34" charset="0"/>
                <a:ea typeface="ＭＳ Ｐゴシック" pitchFamily="34" charset="-128"/>
                <a:cs typeface="Tahoma" pitchFamily="34" charset="0"/>
              </a:rPr>
              <a:t>Contents</a:t>
            </a:r>
            <a:endParaRPr lang="en-US" sz="2800" smtClean="0">
              <a:solidFill>
                <a:srgbClr val="002060"/>
              </a:solidFill>
              <a:latin typeface="Tahoma" pitchFamily="34" charset="0"/>
              <a:ea typeface="ＭＳ Ｐゴシック" pitchFamily="34" charset="-128"/>
              <a:cs typeface="Tahoma" pitchFamily="34" charset="0"/>
            </a:endParaRPr>
          </a:p>
        </p:txBody>
      </p:sp>
      <p:sp>
        <p:nvSpPr>
          <p:cNvPr id="4" name="Slide Number Placeholder 3"/>
          <p:cNvSpPr>
            <a:spLocks noGrp="1"/>
          </p:cNvSpPr>
          <p:nvPr>
            <p:ph type="sldNum" sz="quarter" idx="12"/>
          </p:nvPr>
        </p:nvSpPr>
        <p:spPr/>
        <p:txBody>
          <a:bodyPr/>
          <a:lstStyle/>
          <a:p>
            <a:pPr>
              <a:defRPr/>
            </a:pPr>
            <a:fld id="{37D36886-17C9-401E-9FFE-61228264361B}" type="slidenum">
              <a:rPr lang="en-US" smtClean="0"/>
              <a:pPr>
                <a:defRPr/>
              </a:pPr>
              <a:t>2</a:t>
            </a:fld>
            <a:endParaRPr lang="en-US"/>
          </a:p>
        </p:txBody>
      </p:sp>
      <p:sp>
        <p:nvSpPr>
          <p:cNvPr id="5" name="Rectangle 3"/>
          <p:cNvSpPr>
            <a:spLocks noGrp="1" noChangeArrowheads="1"/>
          </p:cNvSpPr>
          <p:nvPr>
            <p:ph idx="1"/>
          </p:nvPr>
        </p:nvSpPr>
        <p:spPr>
          <a:xfrm>
            <a:off x="457200" y="1524000"/>
            <a:ext cx="8229600" cy="5029200"/>
          </a:xfrm>
        </p:spPr>
        <p:txBody>
          <a:bodyPr/>
          <a:lstStyle/>
          <a:p>
            <a:pPr marL="0" lvl="1" indent="-457200" eaLnBrk="1" hangingPunct="1">
              <a:spcBef>
                <a:spcPts val="0"/>
              </a:spcBef>
              <a:spcAft>
                <a:spcPts val="0"/>
              </a:spcAft>
              <a:buClr>
                <a:schemeClr val="tx1"/>
              </a:buClr>
              <a:buSzPct val="90000"/>
              <a:buFont typeface="+mj-lt"/>
              <a:buAutoNum type="arabicPeriod"/>
              <a:defRPr/>
            </a:pPr>
            <a:r>
              <a:rPr lang="en-US" sz="2000" dirty="0" smtClean="0">
                <a:ea typeface="ＭＳ Ｐゴシック" pitchFamily="34" charset="-128"/>
              </a:rPr>
              <a:t>National Statistical System in Nepal</a:t>
            </a:r>
          </a:p>
          <a:p>
            <a:pPr marL="0" lvl="1" indent="-457200" eaLnBrk="1" hangingPunct="1">
              <a:spcBef>
                <a:spcPts val="0"/>
              </a:spcBef>
              <a:spcAft>
                <a:spcPts val="0"/>
              </a:spcAft>
              <a:buClr>
                <a:schemeClr val="tx1"/>
              </a:buClr>
              <a:buSzPct val="90000"/>
              <a:buFont typeface="+mj-lt"/>
              <a:buAutoNum type="arabicPeriod"/>
              <a:defRPr/>
            </a:pPr>
            <a:endParaRPr lang="en-US" sz="1200" dirty="0" smtClean="0">
              <a:ea typeface="ＭＳ Ｐゴシック" pitchFamily="34" charset="-128"/>
            </a:endParaRPr>
          </a:p>
          <a:p>
            <a:pPr marL="0" lvl="1" indent="-457200" eaLnBrk="1" hangingPunct="1">
              <a:spcBef>
                <a:spcPts val="0"/>
              </a:spcBef>
              <a:spcAft>
                <a:spcPts val="0"/>
              </a:spcAft>
              <a:buClr>
                <a:schemeClr val="tx1"/>
              </a:buClr>
              <a:buSzPct val="90000"/>
              <a:buFont typeface="+mj-lt"/>
              <a:buAutoNum type="arabicPeriod"/>
              <a:defRPr/>
            </a:pPr>
            <a:r>
              <a:rPr lang="en-US" sz="2000" dirty="0" smtClean="0">
                <a:ea typeface="ＭＳ Ｐゴシック" pitchFamily="34" charset="-128"/>
              </a:rPr>
              <a:t>Central Bureau of Statistics</a:t>
            </a:r>
          </a:p>
          <a:p>
            <a:pPr marL="857250" lvl="3" indent="-457200" eaLnBrk="1" hangingPunct="1">
              <a:spcBef>
                <a:spcPts val="0"/>
              </a:spcBef>
              <a:spcAft>
                <a:spcPts val="0"/>
              </a:spcAft>
              <a:buClr>
                <a:schemeClr val="tx1"/>
              </a:buClr>
              <a:buSzPct val="90000"/>
              <a:buFont typeface="+mj-lt"/>
              <a:buAutoNum type="arabicPeriod"/>
              <a:defRPr/>
            </a:pPr>
            <a:r>
              <a:rPr lang="en-US" sz="1600" dirty="0" smtClean="0">
                <a:ea typeface="ＭＳ Ｐゴシック" pitchFamily="34" charset="-128"/>
              </a:rPr>
              <a:t>Introduction</a:t>
            </a:r>
          </a:p>
          <a:p>
            <a:pPr marL="857250" lvl="3" indent="-457200" eaLnBrk="1" hangingPunct="1">
              <a:spcBef>
                <a:spcPts val="0"/>
              </a:spcBef>
              <a:spcAft>
                <a:spcPts val="0"/>
              </a:spcAft>
              <a:buClr>
                <a:schemeClr val="tx1"/>
              </a:buClr>
              <a:buSzPct val="90000"/>
              <a:buFont typeface="+mj-lt"/>
              <a:buAutoNum type="arabicPeriod"/>
              <a:defRPr/>
            </a:pPr>
            <a:r>
              <a:rPr lang="en-US" sz="1600" dirty="0" smtClean="0">
                <a:ea typeface="ＭＳ Ｐゴシック" pitchFamily="34" charset="-128"/>
              </a:rPr>
              <a:t>Objective</a:t>
            </a:r>
          </a:p>
          <a:p>
            <a:pPr marL="857250" lvl="3" indent="-457200" eaLnBrk="1" hangingPunct="1">
              <a:spcBef>
                <a:spcPts val="0"/>
              </a:spcBef>
              <a:spcAft>
                <a:spcPts val="0"/>
              </a:spcAft>
              <a:buClr>
                <a:schemeClr val="tx1"/>
              </a:buClr>
              <a:buSzPct val="90000"/>
              <a:buFont typeface="+mj-lt"/>
              <a:buAutoNum type="arabicPeriod"/>
              <a:defRPr/>
            </a:pPr>
            <a:r>
              <a:rPr lang="en-US" sz="1600" dirty="0" smtClean="0">
                <a:ea typeface="ＭＳ Ｐゴシック" pitchFamily="34" charset="-128"/>
              </a:rPr>
              <a:t>Structure</a:t>
            </a:r>
          </a:p>
          <a:p>
            <a:pPr marL="857250" lvl="3" indent="-457200" eaLnBrk="1" hangingPunct="1">
              <a:spcBef>
                <a:spcPts val="0"/>
              </a:spcBef>
              <a:spcAft>
                <a:spcPts val="0"/>
              </a:spcAft>
              <a:buClr>
                <a:schemeClr val="tx1"/>
              </a:buClr>
              <a:buSzPct val="90000"/>
              <a:buFont typeface="+mj-lt"/>
              <a:buAutoNum type="arabicPeriod"/>
              <a:defRPr/>
            </a:pPr>
            <a:endParaRPr lang="en-US" sz="1050" dirty="0" smtClean="0">
              <a:ea typeface="ＭＳ Ｐゴシック" pitchFamily="34" charset="-128"/>
            </a:endParaRPr>
          </a:p>
          <a:p>
            <a:pPr marL="400050" lvl="2" indent="-457200" eaLnBrk="1" hangingPunct="1">
              <a:spcBef>
                <a:spcPts val="0"/>
              </a:spcBef>
              <a:spcAft>
                <a:spcPts val="0"/>
              </a:spcAft>
              <a:buClr>
                <a:schemeClr val="tx1"/>
              </a:buClr>
              <a:buSzPct val="90000"/>
              <a:buFont typeface="+mj-lt"/>
              <a:buAutoNum type="arabicPeriod" startAt="3"/>
              <a:defRPr/>
            </a:pPr>
            <a:r>
              <a:rPr lang="en-US" sz="2000" dirty="0" smtClean="0">
                <a:ea typeface="ＭＳ Ｐゴシック" pitchFamily="34" charset="-128"/>
              </a:rPr>
              <a:t>Coverage of Information</a:t>
            </a:r>
          </a:p>
          <a:p>
            <a:pPr marL="857250" lvl="3" indent="-457200" eaLnBrk="1" hangingPunct="1">
              <a:spcBef>
                <a:spcPts val="0"/>
              </a:spcBef>
              <a:spcAft>
                <a:spcPts val="0"/>
              </a:spcAft>
              <a:buClr>
                <a:schemeClr val="tx1"/>
              </a:buClr>
              <a:buSzPct val="90000"/>
              <a:buFont typeface="+mj-lt"/>
              <a:buAutoNum type="arabicPeriod"/>
              <a:defRPr/>
            </a:pPr>
            <a:r>
              <a:rPr lang="en-US" sz="1600" dirty="0" smtClean="0">
                <a:ea typeface="ＭＳ Ｐゴシック" pitchFamily="34" charset="-128"/>
              </a:rPr>
              <a:t>Demographic and Social Statistics</a:t>
            </a:r>
          </a:p>
          <a:p>
            <a:pPr marL="857250" lvl="3" indent="-457200" eaLnBrk="1" hangingPunct="1">
              <a:spcBef>
                <a:spcPts val="0"/>
              </a:spcBef>
              <a:spcAft>
                <a:spcPts val="0"/>
              </a:spcAft>
              <a:buClr>
                <a:schemeClr val="tx1"/>
              </a:buClr>
              <a:buSzPct val="90000"/>
              <a:buFont typeface="+mj-lt"/>
              <a:buAutoNum type="arabicPeriod"/>
              <a:defRPr/>
            </a:pPr>
            <a:r>
              <a:rPr lang="en-US" sz="1600" dirty="0" smtClean="0">
                <a:ea typeface="ＭＳ Ｐゴシック" pitchFamily="34" charset="-128"/>
              </a:rPr>
              <a:t>Economic Statistics</a:t>
            </a:r>
          </a:p>
          <a:p>
            <a:pPr marL="857250" lvl="3" indent="-457200" eaLnBrk="1" hangingPunct="1">
              <a:spcBef>
                <a:spcPts val="0"/>
              </a:spcBef>
              <a:spcAft>
                <a:spcPts val="0"/>
              </a:spcAft>
              <a:buClr>
                <a:schemeClr val="tx1"/>
              </a:buClr>
              <a:buSzPct val="90000"/>
              <a:buFont typeface="+mj-lt"/>
              <a:buAutoNum type="arabicPeriod"/>
              <a:defRPr/>
            </a:pPr>
            <a:endParaRPr lang="en-US" sz="1050" dirty="0" smtClean="0">
              <a:ea typeface="ＭＳ Ｐゴシック" pitchFamily="34" charset="-128"/>
            </a:endParaRPr>
          </a:p>
          <a:p>
            <a:pPr marL="400050" lvl="2" indent="-457200" eaLnBrk="1" hangingPunct="1">
              <a:spcBef>
                <a:spcPts val="0"/>
              </a:spcBef>
              <a:spcAft>
                <a:spcPts val="0"/>
              </a:spcAft>
              <a:buClr>
                <a:schemeClr val="tx1"/>
              </a:buClr>
              <a:buSzPct val="90000"/>
              <a:buFont typeface="+mj-lt"/>
              <a:buAutoNum type="arabicPeriod" startAt="3"/>
              <a:defRPr/>
            </a:pPr>
            <a:r>
              <a:rPr lang="en-US" sz="2000" dirty="0" smtClean="0">
                <a:ea typeface="ＭＳ Ｐゴシック" pitchFamily="34" charset="-128"/>
              </a:rPr>
              <a:t>Compilation of Information</a:t>
            </a:r>
          </a:p>
          <a:p>
            <a:pPr marL="857250" lvl="1" indent="-457200" eaLnBrk="1" hangingPunct="1">
              <a:spcBef>
                <a:spcPts val="0"/>
              </a:spcBef>
              <a:spcAft>
                <a:spcPts val="0"/>
              </a:spcAft>
              <a:buClr>
                <a:schemeClr val="tx1"/>
              </a:buClr>
              <a:buSzPct val="90000"/>
              <a:buFont typeface="+mj-lt"/>
              <a:buAutoNum type="arabicPeriod"/>
              <a:defRPr/>
            </a:pPr>
            <a:r>
              <a:rPr lang="en-US" sz="1600" dirty="0" smtClean="0">
                <a:ea typeface="ＭＳ Ｐゴシック" pitchFamily="34" charset="-128"/>
              </a:rPr>
              <a:t>Primary Sources</a:t>
            </a:r>
          </a:p>
          <a:p>
            <a:pPr marL="857250" lvl="1" indent="-457200" eaLnBrk="1" hangingPunct="1">
              <a:spcBef>
                <a:spcPts val="0"/>
              </a:spcBef>
              <a:spcAft>
                <a:spcPts val="0"/>
              </a:spcAft>
              <a:buClr>
                <a:schemeClr val="tx1"/>
              </a:buClr>
              <a:buSzPct val="90000"/>
              <a:buFont typeface="+mj-lt"/>
              <a:buAutoNum type="arabicPeriod"/>
              <a:defRPr/>
            </a:pPr>
            <a:r>
              <a:rPr lang="en-US" sz="1600" dirty="0" smtClean="0">
                <a:ea typeface="ＭＳ Ｐゴシック" pitchFamily="34" charset="-128"/>
              </a:rPr>
              <a:t>Secondary Sources </a:t>
            </a:r>
          </a:p>
          <a:p>
            <a:pPr marL="857250" lvl="1" indent="-457200" eaLnBrk="1" hangingPunct="1">
              <a:spcBef>
                <a:spcPts val="0"/>
              </a:spcBef>
              <a:spcAft>
                <a:spcPts val="0"/>
              </a:spcAft>
              <a:buClr>
                <a:schemeClr val="tx1"/>
              </a:buClr>
              <a:buSzPct val="90000"/>
              <a:buFont typeface="+mj-lt"/>
              <a:buAutoNum type="arabicPeriod"/>
              <a:defRPr/>
            </a:pPr>
            <a:endParaRPr lang="en-US" sz="1050" dirty="0" smtClean="0">
              <a:ea typeface="ＭＳ Ｐゴシック" pitchFamily="34" charset="-128"/>
            </a:endParaRPr>
          </a:p>
          <a:p>
            <a:pPr marL="457200" indent="-457200" eaLnBrk="1" hangingPunct="1">
              <a:spcBef>
                <a:spcPts val="0"/>
              </a:spcBef>
              <a:spcAft>
                <a:spcPts val="0"/>
              </a:spcAft>
              <a:buClr>
                <a:schemeClr val="tx1"/>
              </a:buClr>
              <a:buSzPct val="90000"/>
              <a:buFont typeface="+mj-lt"/>
              <a:buAutoNum type="arabicPeriod" startAt="4"/>
              <a:defRPr/>
            </a:pPr>
            <a:r>
              <a:rPr lang="en-US" sz="2000" dirty="0" smtClean="0">
                <a:ea typeface="ＭＳ Ｐゴシック" pitchFamily="34" charset="-128"/>
              </a:rPr>
              <a:t>Data Accessibility </a:t>
            </a:r>
          </a:p>
          <a:p>
            <a:pPr marL="457200" indent="-457200" eaLnBrk="1" hangingPunct="1">
              <a:spcBef>
                <a:spcPts val="0"/>
              </a:spcBef>
              <a:spcAft>
                <a:spcPts val="0"/>
              </a:spcAft>
              <a:buClr>
                <a:schemeClr val="tx1"/>
              </a:buClr>
              <a:buSzPct val="90000"/>
              <a:buFont typeface="+mj-lt"/>
              <a:buAutoNum type="arabicPeriod" startAt="4"/>
              <a:defRPr/>
            </a:pPr>
            <a:r>
              <a:rPr lang="en-US" sz="2000" dirty="0" smtClean="0">
                <a:ea typeface="ＭＳ Ｐゴシック" pitchFamily="34" charset="-128"/>
              </a:rPr>
              <a:t>Confidentiality </a:t>
            </a:r>
          </a:p>
          <a:p>
            <a:pPr marL="457200" indent="-457200" eaLnBrk="1" hangingPunct="1">
              <a:spcBef>
                <a:spcPts val="0"/>
              </a:spcBef>
              <a:spcAft>
                <a:spcPts val="0"/>
              </a:spcAft>
              <a:buClr>
                <a:schemeClr val="tx1"/>
              </a:buClr>
              <a:buSzPct val="90000"/>
              <a:buFont typeface="+mj-lt"/>
              <a:buAutoNum type="arabicPeriod" startAt="4"/>
              <a:defRPr/>
            </a:pPr>
            <a:r>
              <a:rPr lang="en-US" sz="2000" dirty="0" smtClean="0">
                <a:ea typeface="ＭＳ Ｐゴシック" pitchFamily="34" charset="-128"/>
              </a:rPr>
              <a:t>Copyright and Meta-Data</a:t>
            </a:r>
          </a:p>
          <a:p>
            <a:pPr marL="457200" indent="-457200" eaLnBrk="1" hangingPunct="1">
              <a:spcBef>
                <a:spcPts val="0"/>
              </a:spcBef>
              <a:spcAft>
                <a:spcPts val="0"/>
              </a:spcAft>
              <a:buClr>
                <a:schemeClr val="tx1"/>
              </a:buClr>
              <a:buSzPct val="90000"/>
              <a:buFont typeface="+mj-lt"/>
              <a:buAutoNum type="arabicPeriod" startAt="4"/>
              <a:defRPr/>
            </a:pPr>
            <a:endParaRPr lang="en-US" sz="2000" dirty="0" smtClean="0">
              <a:ea typeface="ＭＳ Ｐゴシック" pitchFamily="34" charset="-128"/>
            </a:endParaRPr>
          </a:p>
          <a:p>
            <a:pPr marL="457200" indent="-457200" eaLnBrk="1" hangingPunct="1">
              <a:spcBef>
                <a:spcPts val="0"/>
              </a:spcBef>
              <a:spcAft>
                <a:spcPts val="0"/>
              </a:spcAft>
              <a:buClr>
                <a:schemeClr val="tx1"/>
              </a:buClr>
              <a:buSzPct val="90000"/>
              <a:buFont typeface="Wingdings 2" pitchFamily="18" charset="2"/>
              <a:buNone/>
              <a:defRPr/>
            </a:pPr>
            <a:endParaRPr lang="en-US" sz="1600" dirty="0" smtClean="0">
              <a:ea typeface="ＭＳ Ｐゴシック" pitchFamily="34" charset="-128"/>
            </a:endParaRPr>
          </a:p>
          <a:p>
            <a:pPr marL="857250" lvl="1" indent="-457200" eaLnBrk="1" hangingPunct="1">
              <a:lnSpc>
                <a:spcPct val="150000"/>
              </a:lnSpc>
              <a:spcAft>
                <a:spcPct val="20000"/>
              </a:spcAft>
              <a:buClr>
                <a:schemeClr val="tx1"/>
              </a:buClr>
              <a:buSzPct val="90000"/>
              <a:buFont typeface="Wingdings 2" pitchFamily="18" charset="2"/>
              <a:buNone/>
              <a:defRPr/>
            </a:pPr>
            <a:endParaRPr lang="en-US" dirty="0" smtClean="0">
              <a:ea typeface="ＭＳ Ｐゴシック" pitchFamily="34" charset="-128"/>
            </a:endParaRPr>
          </a:p>
          <a:p>
            <a:pPr marL="857250" lvl="1" indent="-457200" eaLnBrk="1" hangingPunct="1">
              <a:lnSpc>
                <a:spcPct val="150000"/>
              </a:lnSpc>
              <a:spcAft>
                <a:spcPct val="20000"/>
              </a:spcAft>
              <a:buClr>
                <a:schemeClr val="tx1"/>
              </a:buClr>
              <a:buSzPct val="90000"/>
              <a:buFont typeface="Times" charset="0"/>
              <a:buAutoNum type="arabicPeriod"/>
              <a:defRPr/>
            </a:pPr>
            <a:endParaRPr lang="en-US" dirty="0" smtClean="0">
              <a:ea typeface="ＭＳ Ｐゴシック" pitchFamily="34" charset="-128"/>
            </a:endParaRPr>
          </a:p>
          <a:p>
            <a:pPr marL="857250" lvl="1" indent="-457200" eaLnBrk="1" hangingPunct="1">
              <a:lnSpc>
                <a:spcPct val="150000"/>
              </a:lnSpc>
              <a:spcAft>
                <a:spcPct val="20000"/>
              </a:spcAft>
              <a:buClr>
                <a:schemeClr val="tx1"/>
              </a:buClr>
              <a:buSzPct val="90000"/>
              <a:buFont typeface="Times" charset="0"/>
              <a:buAutoNum type="arabicPeriod"/>
              <a:defRPr/>
            </a:pPr>
            <a:endParaRPr lang="en-US" dirty="0" smtClean="0">
              <a:ea typeface="ＭＳ Ｐゴシック" pitchFamily="34" charset="-128"/>
            </a:endParaRPr>
          </a:p>
          <a:p>
            <a:pPr marL="857250" lvl="1" indent="-457200" eaLnBrk="1" hangingPunct="1">
              <a:lnSpc>
                <a:spcPct val="150000"/>
              </a:lnSpc>
              <a:spcAft>
                <a:spcPct val="20000"/>
              </a:spcAft>
              <a:buClr>
                <a:schemeClr val="tx1"/>
              </a:buClr>
              <a:buSzPct val="90000"/>
              <a:buFont typeface="Times" charset="0"/>
              <a:buAutoNum type="arabicPeriod"/>
              <a:defRPr/>
            </a:pPr>
            <a:endParaRPr lang="en-US" sz="2000" dirty="0" smtClean="0">
              <a:solidFill>
                <a:srgbClr val="FF3399"/>
              </a:solidFill>
              <a:latin typeface="Preeti" pitchFamily="2" charset="0"/>
              <a:ea typeface="ＭＳ Ｐゴシック" pitchFamily="34" charset="-128"/>
            </a:endParaRPr>
          </a:p>
          <a:p>
            <a:pPr marL="457200" indent="-457200" eaLnBrk="1" hangingPunct="1">
              <a:lnSpc>
                <a:spcPct val="90000"/>
              </a:lnSpc>
              <a:spcAft>
                <a:spcPct val="20000"/>
              </a:spcAft>
              <a:buClr>
                <a:schemeClr val="tx1"/>
              </a:buClr>
              <a:buSzPct val="90000"/>
              <a:buFontTx/>
              <a:buNone/>
              <a:defRPr/>
            </a:pPr>
            <a:endParaRPr lang="en-US" dirty="0" smtClean="0">
              <a:latin typeface="Preeti" pitchFamily="2" charset="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743712"/>
          </a:xfrm>
        </p:spPr>
        <p:txBody>
          <a:bodyPr>
            <a:normAutofit/>
          </a:bodyPr>
          <a:lstStyle/>
          <a:p>
            <a:r>
              <a:rPr lang="en-US" sz="3600" b="1" dirty="0" smtClean="0">
                <a:solidFill>
                  <a:srgbClr val="2205D1"/>
                </a:solidFill>
                <a:latin typeface="Tahoma" pitchFamily="34" charset="0"/>
              </a:rPr>
              <a:t>Annex - I</a:t>
            </a:r>
            <a:endParaRPr lang="en-US" sz="4800" dirty="0"/>
          </a:p>
        </p:txBody>
      </p:sp>
      <p:sp>
        <p:nvSpPr>
          <p:cNvPr id="4099" name="Rectangle 3"/>
          <p:cNvSpPr>
            <a:spLocks noChangeArrowheads="1"/>
          </p:cNvSpPr>
          <p:nvPr/>
        </p:nvSpPr>
        <p:spPr bwMode="auto">
          <a:xfrm>
            <a:off x="0" y="0"/>
            <a:ext cx="13124106" cy="70634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53301B"/>
              </a:solidFill>
              <a:effectLst/>
              <a:latin typeface="Georgia"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dirty="0" smtClean="0">
              <a:solidFill>
                <a:srgbClr val="53301B"/>
              </a:solidFill>
              <a:latin typeface="Georgia"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53301B"/>
              </a:solidFill>
              <a:effectLst/>
              <a:latin typeface="Georgia"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dirty="0" smtClean="0">
              <a:solidFill>
                <a:srgbClr val="53301B"/>
              </a:solidFill>
              <a:latin typeface="Georgia"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rgbClr val="FF0000"/>
              </a:solidFill>
              <a:effectLst/>
              <a:latin typeface="Georgia"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Georgia" pitchFamily="18" charset="0"/>
                <a:ea typeface="Times New Roman" pitchFamily="18" charset="0"/>
                <a:cs typeface="Times New Roman" pitchFamily="18" charset="0"/>
              </a:rPr>
              <a:t>Statistics Act 2015 (1958) :</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2205D1"/>
                </a:solidFill>
                <a:effectLst/>
                <a:latin typeface="Times New Roman" pitchFamily="18" charset="0"/>
                <a:ea typeface="Calibri" pitchFamily="34" charset="0"/>
                <a:cs typeface="Times New Roman" pitchFamily="18" charset="0"/>
              </a:rPr>
              <a:t>+7 A. Permission of Central Bureau of Statistics required to collect data</a:t>
            </a:r>
            <a:endParaRPr kumimoji="0" lang="en-US" sz="1100" b="0" i="0" u="none" strike="noStrike" cap="none" normalizeH="0" baseline="0" dirty="0" smtClean="0">
              <a:ln>
                <a:noFill/>
              </a:ln>
              <a:solidFill>
                <a:srgbClr val="2205D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tabLst/>
            </a:pPr>
            <a:endParaRPr kumimoji="0" lang="en-US" sz="10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Any government office, government owned such other organizations receiving government </a:t>
            </a:r>
          </a:p>
          <a:p>
            <a:pPr marL="0" marR="0" lvl="0" indent="45720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aid for this purpose or foreign national </a:t>
            </a:r>
          </a:p>
          <a:p>
            <a:pPr marL="0" marR="0" lvl="0" indent="45720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or any other institution desiring to collect any detail, information or data for professional </a:t>
            </a:r>
          </a:p>
          <a:p>
            <a:pPr marL="0" marR="0" lvl="0" indent="45720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purpose shall have to obtain permission from </a:t>
            </a:r>
          </a:p>
          <a:p>
            <a:pPr marL="0" marR="0" lvl="0" indent="45720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the Central Bureau of Statistics.</a:t>
            </a:r>
          </a:p>
          <a:p>
            <a:pPr marL="0" marR="0" lvl="0" indent="457200" algn="l" defTabSz="914400" rtl="0"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(2)	Any person or organization, desiring to obtain permission for the purposes of collecting</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data under subsection (1), shall provide detailed information to the Central Bureau of</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Statistics regarding the purpose of collection of data, the area in which the collection is to</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be made, the methodology for the collection of data and the </a:t>
            </a:r>
            <a:r>
              <a:rPr kumimoji="0" lang="en-US" b="0" i="0" u="none" strike="noStrike" cap="none" normalizeH="0" baseline="0" dirty="0" err="1" smtClean="0">
                <a:ln>
                  <a:noFill/>
                </a:ln>
                <a:solidFill>
                  <a:srgbClr val="231F20"/>
                </a:solidFill>
                <a:effectLst/>
                <a:latin typeface="Times New Roman" pitchFamily="18" charset="0"/>
                <a:ea typeface="Calibri" pitchFamily="34" charset="0"/>
                <a:cs typeface="Times New Roman" pitchFamily="18" charset="0"/>
              </a:rPr>
              <a:t>programme</a:t>
            </a: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for carrying out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such activities.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(3)	If the request to collect data pursuant to subsection (1) appears to be reasonable, the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Central Bureau of Statistics shall give its permission. The Bureau may specify in its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permission the methodology and other conditions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deemed to be essential for such collection.</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As inserted by the Statistics (Second Amendment) Act, 2030.</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1312"/>
          </a:xfrm>
        </p:spPr>
        <p:txBody>
          <a:bodyPr>
            <a:normAutofit fontScale="90000"/>
          </a:bodyPr>
          <a:lstStyle/>
          <a:p>
            <a:r>
              <a:rPr lang="en-US" sz="4000" b="1" dirty="0" smtClean="0">
                <a:solidFill>
                  <a:srgbClr val="2205D1"/>
                </a:solidFill>
                <a:latin typeface="Tahoma" pitchFamily="34" charset="0"/>
              </a:rPr>
              <a:t>Annex – I (Cont…)</a:t>
            </a:r>
            <a:endParaRPr lang="en-US" dirty="0"/>
          </a:p>
        </p:txBody>
      </p:sp>
      <p:sp>
        <p:nvSpPr>
          <p:cNvPr id="3" name="Slide Number Placeholder 2"/>
          <p:cNvSpPr>
            <a:spLocks noGrp="1"/>
          </p:cNvSpPr>
          <p:nvPr>
            <p:ph type="sldNum" sz="quarter" idx="12"/>
          </p:nvPr>
        </p:nvSpPr>
        <p:spPr/>
        <p:txBody>
          <a:bodyPr/>
          <a:lstStyle/>
          <a:p>
            <a:pPr>
              <a:defRPr/>
            </a:pPr>
            <a:fld id="{CC77FEE5-F554-49C6-A925-D61B6C81BF8D}" type="slidenum">
              <a:rPr lang="en-US" smtClean="0"/>
              <a:pPr>
                <a:defRPr/>
              </a:pPr>
              <a:t>21</a:t>
            </a:fld>
            <a:endParaRPr lang="en-US"/>
          </a:p>
        </p:txBody>
      </p:sp>
      <p:sp>
        <p:nvSpPr>
          <p:cNvPr id="3073" name="Rectangle 1"/>
          <p:cNvSpPr>
            <a:spLocks noChangeArrowheads="1"/>
          </p:cNvSpPr>
          <p:nvPr/>
        </p:nvSpPr>
        <p:spPr bwMode="auto">
          <a:xfrm>
            <a:off x="381000" y="0"/>
            <a:ext cx="8534401" cy="73096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300" b="1" dirty="0" smtClean="0">
              <a:solidFill>
                <a:srgbClr val="231F20"/>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300" b="1" dirty="0" smtClean="0">
              <a:solidFill>
                <a:srgbClr val="231F20"/>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300" b="1" dirty="0" smtClean="0">
              <a:solidFill>
                <a:srgbClr val="231F20"/>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dirty="0" smtClean="0">
                <a:ln>
                  <a:noFill/>
                </a:ln>
                <a:solidFill>
                  <a:srgbClr val="2205D1"/>
                </a:solidFill>
                <a:effectLst/>
                <a:latin typeface="Times New Roman" pitchFamily="18" charset="0"/>
                <a:ea typeface="Calibri" pitchFamily="34" charset="0"/>
                <a:cs typeface="Times New Roman" pitchFamily="18" charset="0"/>
              </a:rPr>
              <a:t>+7 B. Data to be authenticated before use or publication</a:t>
            </a:r>
          </a:p>
          <a:p>
            <a:pPr marL="342900" marR="0" lvl="0" indent="-342900" algn="l" defTabSz="914400" rtl="0" eaLnBrk="0" fontAlgn="base" latinLnBrk="0" hangingPunct="0">
              <a:lnSpc>
                <a:spcPct val="100000"/>
              </a:lnSpc>
              <a:spcBef>
                <a:spcPct val="0"/>
              </a:spcBef>
              <a:spcAft>
                <a:spcPct val="0"/>
              </a:spcAft>
              <a:buClrTx/>
              <a:buSzTx/>
              <a:buFontTx/>
              <a:buAutoNum type="arabicParenBoth"/>
              <a:tabLst/>
            </a:pPr>
            <a:r>
              <a:rPr kumimoji="0" lang="en-US" b="0" i="0" u="none" strike="noStrike" cap="none" normalizeH="0" dirty="0" smtClean="0">
                <a:ln>
                  <a:noFill/>
                </a:ln>
                <a:solidFill>
                  <a:srgbClr val="231F20"/>
                </a:solidFill>
                <a:effectLst/>
                <a:latin typeface="Times New Roman" pitchFamily="18" charset="0"/>
                <a:ea typeface="Calibri" pitchFamily="34" charset="0"/>
                <a:cs typeface="Times New Roman" pitchFamily="18" charset="0"/>
              </a:rPr>
              <a:t>Any person </a:t>
            </a:r>
            <a:r>
              <a:rPr kumimoji="0" lang="en-US" b="0" i="0" u="none" strike="noStrike" cap="none" normalizeH="0" dirty="0" err="1" smtClean="0">
                <a:ln>
                  <a:noFill/>
                </a:ln>
                <a:solidFill>
                  <a:srgbClr val="231F20"/>
                </a:solidFill>
                <a:effectLst/>
                <a:latin typeface="Times New Roman" pitchFamily="18" charset="0"/>
                <a:ea typeface="Calibri" pitchFamily="34" charset="0"/>
                <a:cs typeface="Times New Roman" pitchFamily="18" charset="0"/>
              </a:rPr>
              <a:t>organisation</a:t>
            </a:r>
            <a:r>
              <a:rPr kumimoji="0" lang="en-US" b="0" i="0" u="none" strike="noStrike" cap="none" normalizeH="0" dirty="0" smtClean="0">
                <a:ln>
                  <a:noFill/>
                </a:ln>
                <a:solidFill>
                  <a:srgbClr val="231F20"/>
                </a:solidFill>
                <a:effectLst/>
                <a:latin typeface="Times New Roman" pitchFamily="18" charset="0"/>
                <a:ea typeface="Calibri" pitchFamily="34" charset="0"/>
                <a:cs typeface="Times New Roman" pitchFamily="18" charset="0"/>
              </a:rPr>
              <a:t>, having obtained permission pursuant to Section 7A to collect data, shall before making use of or publishing such data, cause them to be authenticated by the Central Bureau if Statistics.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dirty="0" smtClean="0">
                <a:ln>
                  <a:noFill/>
                </a:ln>
                <a:solidFill>
                  <a:srgbClr val="231F20"/>
                </a:solidFill>
                <a:effectLst/>
                <a:latin typeface="Times New Roman" pitchFamily="18" charset="0"/>
                <a:ea typeface="Calibri" pitchFamily="34" charset="0"/>
                <a:cs typeface="Times New Roman" pitchFamily="18" charset="0"/>
              </a:rPr>
              <a:t>(2)  In case the Central Bureau of Statistics has to incur expenses in connection with the</a:t>
            </a: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dirty="0" smtClean="0">
                <a:ln>
                  <a:noFill/>
                </a:ln>
                <a:solidFill>
                  <a:srgbClr val="231F20"/>
                </a:solidFill>
                <a:effectLst/>
                <a:latin typeface="Times New Roman" pitchFamily="18" charset="0"/>
                <a:ea typeface="Calibri" pitchFamily="34" charset="0"/>
                <a:cs typeface="Times New Roman" pitchFamily="18" charset="0"/>
              </a:rPr>
              <a:t>authentication of the data pursuant to subsection (1) above, the person or </a:t>
            </a:r>
            <a:r>
              <a:rPr kumimoji="0" lang="en-US" b="0" i="0" u="none" strike="noStrike" cap="none" normalizeH="0" dirty="0" err="1" smtClean="0">
                <a:ln>
                  <a:noFill/>
                </a:ln>
                <a:solidFill>
                  <a:srgbClr val="231F20"/>
                </a:solidFill>
                <a:effectLst/>
                <a:latin typeface="Times New Roman" pitchFamily="18" charset="0"/>
                <a:ea typeface="Calibri" pitchFamily="34" charset="0"/>
                <a:cs typeface="Times New Roman" pitchFamily="18" charset="0"/>
              </a:rPr>
              <a:t>organisation</a:t>
            </a: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dirty="0" smtClean="0">
                <a:ln>
                  <a:noFill/>
                </a:ln>
                <a:solidFill>
                  <a:srgbClr val="231F20"/>
                </a:solidFill>
                <a:effectLst/>
                <a:latin typeface="Times New Roman" pitchFamily="18" charset="0"/>
                <a:ea typeface="Calibri" pitchFamily="34" charset="0"/>
                <a:cs typeface="Times New Roman" pitchFamily="18" charset="0"/>
              </a:rPr>
              <a:t>which seeks such authenticity shall pay the cost to the Bureau.</a:t>
            </a:r>
            <a:endParaRPr kumimoji="0" lang="en-US" b="0" i="0" u="none" strike="noStrike" cap="none" normalizeH="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dirty="0" smtClean="0">
                <a:ln>
                  <a:noFill/>
                </a:ln>
                <a:solidFill>
                  <a:srgbClr val="231F20"/>
                </a:solidFill>
                <a:effectLst/>
                <a:latin typeface="Times New Roman" pitchFamily="18" charset="0"/>
                <a:ea typeface="Calibri" pitchFamily="34" charset="0"/>
                <a:cs typeface="Times New Roman" pitchFamily="18" charset="0"/>
              </a:rPr>
              <a:t>(3) No statistical information shall be given to any foreign national or institution or international institution without the permission of the Central Bureau of Statistics.</a:t>
            </a:r>
            <a:endParaRPr kumimoji="0" lang="en-US" b="0" i="0" u="none" strike="noStrike" cap="none" normalizeH="0" dirty="0" smtClean="0">
              <a:ln>
                <a:noFill/>
              </a:ln>
              <a:solidFill>
                <a:schemeClr val="tx1"/>
              </a:solidFill>
              <a:effectLst/>
              <a:latin typeface="Arial" pitchFamily="34" charset="0"/>
              <a:cs typeface="Arial" pitchFamily="34" charset="0"/>
            </a:endParaRPr>
          </a:p>
          <a:p>
            <a:endParaRPr lang="en-US" sz="1050" b="1" dirty="0" smtClean="0">
              <a:latin typeface="Times New Roman" pitchFamily="18" charset="0"/>
              <a:cs typeface="Times New Roman" pitchFamily="18" charset="0"/>
            </a:endParaRPr>
          </a:p>
          <a:p>
            <a:r>
              <a:rPr lang="en-US" b="1" dirty="0" smtClean="0">
                <a:solidFill>
                  <a:srgbClr val="2205D1"/>
                </a:solidFill>
                <a:latin typeface="Times New Roman" pitchFamily="18" charset="0"/>
                <a:cs typeface="Times New Roman" pitchFamily="18" charset="0"/>
              </a:rPr>
              <a:t>8. Restriction on publication of information and details</a:t>
            </a:r>
          </a:p>
          <a:p>
            <a:endParaRPr lang="en-US" sz="1050" dirty="0" smtClean="0">
              <a:solidFill>
                <a:srgbClr val="2205D1"/>
              </a:solidFill>
              <a:latin typeface="Times New Roman" pitchFamily="18" charset="0"/>
              <a:cs typeface="Times New Roman" pitchFamily="18" charset="0"/>
            </a:endParaRPr>
          </a:p>
          <a:p>
            <a:r>
              <a:rPr lang="en-US" dirty="0" smtClean="0">
                <a:latin typeface="Times New Roman" pitchFamily="18" charset="0"/>
                <a:cs typeface="Times New Roman" pitchFamily="18" charset="0"/>
              </a:rPr>
              <a:t> Any information or details relating to any person, family, firm or company, which has been supplied, obtained or prepared pursuant to section 3, section 4, section 5, section 6 to section 7, or any part of such information or details, shall not be disclosed or published directly except to the Director General or to any officer of the Bureau without the written</a:t>
            </a:r>
          </a:p>
          <a:p>
            <a:r>
              <a:rPr lang="en-US" dirty="0" smtClean="0">
                <a:latin typeface="Times New Roman" pitchFamily="18" charset="0"/>
                <a:cs typeface="Times New Roman" pitchFamily="18" charset="0"/>
              </a:rPr>
              <a:t>person or of his </a:t>
            </a:r>
            <a:r>
              <a:rPr lang="en-US" dirty="0" err="1" smtClean="0">
                <a:latin typeface="Times New Roman" pitchFamily="18" charset="0"/>
                <a:cs typeface="Times New Roman" pitchFamily="18" charset="0"/>
              </a:rPr>
              <a:t>authorised</a:t>
            </a:r>
            <a:r>
              <a:rPr lang="en-US" dirty="0" smtClean="0">
                <a:latin typeface="Times New Roman" pitchFamily="18" charset="0"/>
                <a:cs typeface="Times New Roman" pitchFamily="18" charset="0"/>
              </a:rPr>
              <a:t> representative supplying such information or details.</a:t>
            </a:r>
          </a:p>
          <a:p>
            <a:pPr lvl="0"/>
            <a:r>
              <a:rPr lang="en-US" dirty="0" smtClean="0">
                <a:latin typeface="Times New Roman" pitchFamily="18" charset="0"/>
                <a:cs typeface="Times New Roman" pitchFamily="18" charset="0"/>
              </a:rPr>
              <a:t>For the purpose of instituting any suit under this Act, nothing mentioned in sub-section (1)</a:t>
            </a:r>
          </a:p>
          <a:p>
            <a:r>
              <a:rPr lang="en-US" dirty="0" smtClean="0">
                <a:latin typeface="Times New Roman" pitchFamily="18" charset="0"/>
                <a:cs typeface="Times New Roman" pitchFamily="18" charset="0"/>
              </a:rPr>
              <a:t>shall be deemed to prevent production of such information before any court of law.</a:t>
            </a:r>
          </a:p>
          <a:p>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38912"/>
          </a:xfrm>
        </p:spPr>
        <p:txBody>
          <a:bodyPr>
            <a:normAutofit fontScale="90000"/>
          </a:bodyPr>
          <a:lstStyle/>
          <a:p>
            <a:r>
              <a:rPr lang="en-US" sz="3600" b="1" dirty="0" smtClean="0">
                <a:solidFill>
                  <a:srgbClr val="2205D1"/>
                </a:solidFill>
                <a:latin typeface="Tahoma" pitchFamily="34" charset="0"/>
              </a:rPr>
              <a:t>Annex – I (Cont…)</a:t>
            </a:r>
            <a:endParaRPr lang="en-US" sz="3600" dirty="0"/>
          </a:p>
        </p:txBody>
      </p:sp>
      <p:sp>
        <p:nvSpPr>
          <p:cNvPr id="3" name="Slide Number Placeholder 2"/>
          <p:cNvSpPr>
            <a:spLocks noGrp="1"/>
          </p:cNvSpPr>
          <p:nvPr>
            <p:ph type="sldNum" sz="quarter" idx="12"/>
          </p:nvPr>
        </p:nvSpPr>
        <p:spPr/>
        <p:txBody>
          <a:bodyPr/>
          <a:lstStyle/>
          <a:p>
            <a:pPr>
              <a:defRPr/>
            </a:pPr>
            <a:fld id="{CC77FEE5-F554-49C6-A925-D61B6C81BF8D}" type="slidenum">
              <a:rPr lang="en-US" smtClean="0"/>
              <a:pPr>
                <a:defRPr/>
              </a:pPr>
              <a:t>22</a:t>
            </a:fld>
            <a:endParaRPr lang="en-US"/>
          </a:p>
        </p:txBody>
      </p:sp>
      <p:sp>
        <p:nvSpPr>
          <p:cNvPr id="2049" name="Rectangle 1"/>
          <p:cNvSpPr>
            <a:spLocks noChangeArrowheads="1"/>
          </p:cNvSpPr>
          <p:nvPr/>
        </p:nvSpPr>
        <p:spPr bwMode="auto">
          <a:xfrm>
            <a:off x="0" y="0"/>
            <a:ext cx="1163171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smtClean="0">
              <a:solidFill>
                <a:srgbClr val="231F20"/>
              </a:solidFill>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smtClean="0">
              <a:solidFill>
                <a:srgbClr val="231F20"/>
              </a:solidFill>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smtClean="0">
              <a:solidFill>
                <a:srgbClr val="231F20"/>
              </a:solidFill>
              <a:latin typeface="Times New Roman" pitchFamily="18"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9. Punishment</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Any person, having the duty to supply information or details pursuant to section 3, section 4 or section </a:t>
            </a:r>
          </a:p>
          <a:p>
            <a:pPr marL="0" marR="0" lvl="0" indent="45720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5 committing any of the following offences shall be liable to be punished with *fine up to two hundred </a:t>
            </a:r>
          </a:p>
          <a:p>
            <a:pPr marL="0" marR="0" lvl="0" indent="45720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rupees or imprisonment up to two months or both for each offence.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*(a)	Deliberately withholding or refusing to supply information or details within the prescribed</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period;</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AutoNum type="alphaLcParenBoth" startAt="2"/>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Deliberately giving or causing to give false information or details. Provided that if any offence </a:t>
            </a:r>
          </a:p>
          <a:p>
            <a:pPr marL="0" marR="0" lvl="0" indent="45720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Under this sub-section is committed by any company or any corporate </a:t>
            </a:r>
            <a:r>
              <a:rPr kumimoji="0" lang="en-US" sz="1600" b="0" i="0" u="none" strike="noStrike" cap="none" normalizeH="0" baseline="0" dirty="0" err="1" smtClean="0">
                <a:ln>
                  <a:noFill/>
                </a:ln>
                <a:solidFill>
                  <a:srgbClr val="231F20"/>
                </a:solidFill>
                <a:effectLst/>
                <a:latin typeface="Times New Roman" pitchFamily="18" charset="0"/>
                <a:ea typeface="Calibri" pitchFamily="34" charset="0"/>
                <a:cs typeface="Times New Roman" pitchFamily="18" charset="0"/>
              </a:rPr>
              <a:t>organisation</a:t>
            </a: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except when it is </a:t>
            </a:r>
          </a:p>
          <a:p>
            <a:pPr marL="0" marR="0" lvl="0" indent="45720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Proved that the crime was committed without their knowledge or that they had done their utmost to </a:t>
            </a:r>
          </a:p>
          <a:p>
            <a:pPr marL="0" marR="0" lvl="0" indent="45720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Prevent such crime, the Director, Manager, Secretary or any other Officer or representative of such </a:t>
            </a:r>
          </a:p>
          <a:p>
            <a:pPr marL="0" marR="0" lvl="0" indent="45720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company shall be punishable with +fine up to three hundred rupees or with imprisonment up to three </a:t>
            </a:r>
          </a:p>
          <a:p>
            <a:pPr marL="0" marR="0" lvl="0" indent="45720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months or both.</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(2)	Any person obstructing the exercise of power of the Director General or any other officer</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231F20"/>
                </a:solidFill>
                <a:effectLst/>
                <a:latin typeface="Times New Roman" pitchFamily="18" charset="0"/>
                <a:ea typeface="Calibri" pitchFamily="34" charset="0"/>
                <a:cs typeface="Times New Roman" pitchFamily="18" charset="0"/>
              </a:rPr>
              <a:t>authorised</a:t>
            </a: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by him under section 6 to make entry into any house or land pursuant to clause (a)of the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same section, or deliberately refusing to produce any document or article required to be produced </a:t>
            </a:r>
          </a:p>
          <a:p>
            <a:pPr marL="0" marR="0" lvl="0" indent="45720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pursuant to clause (b) of the same section, or refusing to answer any queries or deliberately giving false </a:t>
            </a:r>
          </a:p>
          <a:p>
            <a:pPr marL="0" marR="0" lvl="0" indent="45720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answers to inquiries made pursuant to clause (d) of  the same section, shall be liable to be fined up to </a:t>
            </a:r>
          </a:p>
          <a:p>
            <a:pPr marL="0" marR="0" lvl="0" indent="45720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rupees one hundred or imprisonment </a:t>
            </a:r>
            <a:r>
              <a:rPr kumimoji="0" lang="en-US" sz="1600" b="0" i="0" u="none" strike="noStrike" cap="none" normalizeH="0" baseline="0" dirty="0" err="1" smtClean="0">
                <a:ln>
                  <a:noFill/>
                </a:ln>
                <a:solidFill>
                  <a:srgbClr val="231F20"/>
                </a:solidFill>
                <a:effectLst/>
                <a:latin typeface="Times New Roman" pitchFamily="18" charset="0"/>
                <a:ea typeface="Calibri" pitchFamily="34" charset="0"/>
                <a:cs typeface="Times New Roman" pitchFamily="18" charset="0"/>
              </a:rPr>
              <a:t>upto</a:t>
            </a: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one month or both.</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As inserted by the Statistics (Second Amendment) Act, 2030.</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As amended by the Statistics (Amendment) Act, 2018.</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en-US" sz="3600" b="1" dirty="0" smtClean="0">
                <a:solidFill>
                  <a:srgbClr val="2205D1"/>
                </a:solidFill>
                <a:latin typeface="Tahoma" pitchFamily="34" charset="0"/>
              </a:rPr>
              <a:t>Annex – I (Cont…)</a:t>
            </a:r>
            <a:endParaRPr lang="en-US" sz="3600" dirty="0"/>
          </a:p>
        </p:txBody>
      </p:sp>
      <p:sp>
        <p:nvSpPr>
          <p:cNvPr id="3" name="Slide Number Placeholder 2"/>
          <p:cNvSpPr>
            <a:spLocks noGrp="1"/>
          </p:cNvSpPr>
          <p:nvPr>
            <p:ph type="sldNum" sz="quarter" idx="12"/>
          </p:nvPr>
        </p:nvSpPr>
        <p:spPr/>
        <p:txBody>
          <a:bodyPr/>
          <a:lstStyle/>
          <a:p>
            <a:pPr>
              <a:defRPr/>
            </a:pPr>
            <a:fld id="{CC77FEE5-F554-49C6-A925-D61B6C81BF8D}" type="slidenum">
              <a:rPr lang="en-US" smtClean="0"/>
              <a:pPr>
                <a:defRPr/>
              </a:pPr>
              <a:t>23</a:t>
            </a:fld>
            <a:endParaRPr lang="en-US"/>
          </a:p>
        </p:txBody>
      </p:sp>
      <p:sp>
        <p:nvSpPr>
          <p:cNvPr id="1025" name="Rectangle 1"/>
          <p:cNvSpPr>
            <a:spLocks noChangeArrowheads="1"/>
          </p:cNvSpPr>
          <p:nvPr/>
        </p:nvSpPr>
        <p:spPr bwMode="auto">
          <a:xfrm>
            <a:off x="381000" y="0"/>
            <a:ext cx="8735598"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solidFill>
                <a:srgbClr val="231F20"/>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solidFill>
                <a:srgbClr val="231F20"/>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solidFill>
                <a:srgbClr val="231F20"/>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solidFill>
                <a:srgbClr val="231F20"/>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*(2.A)	Any person or </a:t>
            </a:r>
            <a:r>
              <a:rPr kumimoji="0" lang="en-US" sz="1600" b="0" i="0" u="none" strike="noStrike" cap="none" normalizeH="0" baseline="0" dirty="0" err="1" smtClean="0">
                <a:ln>
                  <a:noFill/>
                </a:ln>
                <a:solidFill>
                  <a:srgbClr val="231F20"/>
                </a:solidFill>
                <a:effectLst/>
                <a:latin typeface="Times New Roman" pitchFamily="18" charset="0"/>
                <a:ea typeface="Calibri" pitchFamily="34" charset="0"/>
                <a:cs typeface="Times New Roman" pitchFamily="18" charset="0"/>
              </a:rPr>
              <a:t>organisation</a:t>
            </a: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who collects data without obtaining prior permission in accordance with section 7 A, or who collects the data against the methodology or the conditions stipulated while granting permission or who makes use of any data or published it without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obtaining prior authentication pursuant to section 7 B. Before using or publishing them, shall be punishable with a fine </a:t>
            </a:r>
            <a:r>
              <a:rPr kumimoji="0" lang="en-US" sz="1600" b="0" i="0" u="none" strike="noStrike" cap="none" normalizeH="0" baseline="0" dirty="0" err="1" smtClean="0">
                <a:ln>
                  <a:noFill/>
                </a:ln>
                <a:solidFill>
                  <a:srgbClr val="231F20"/>
                </a:solidFill>
                <a:effectLst/>
                <a:latin typeface="Times New Roman" pitchFamily="18" charset="0"/>
                <a:ea typeface="Calibri" pitchFamily="34" charset="0"/>
                <a:cs typeface="Times New Roman" pitchFamily="18" charset="0"/>
              </a:rPr>
              <a:t>upto</a:t>
            </a: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five thousand rupees for each such offence.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Provided that if any offense is committed under this subsection by any corporate </a:t>
            </a:r>
            <a:r>
              <a:rPr kumimoji="0" lang="en-US" sz="1600" b="0" i="0" u="none" strike="noStrike" cap="none" normalizeH="0" baseline="0" dirty="0" err="1" smtClean="0">
                <a:ln>
                  <a:noFill/>
                </a:ln>
                <a:solidFill>
                  <a:srgbClr val="231F20"/>
                </a:solidFill>
                <a:effectLst/>
                <a:latin typeface="Times New Roman" pitchFamily="18" charset="0"/>
                <a:ea typeface="Calibri" pitchFamily="34" charset="0"/>
                <a:cs typeface="Times New Roman" pitchFamily="18" charset="0"/>
              </a:rPr>
              <a:t>organisation</a:t>
            </a: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the punishment under this section shall be imposed on the General Manager, Manager of the chief of the organization except it is proved that the offence was committed without his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knowledge.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In case the Director General or any officer of the Bureau or any officer </a:t>
            </a:r>
            <a:r>
              <a:rPr kumimoji="0" lang="en-US" sz="1600" b="0" i="0" u="none" strike="noStrike" cap="none" normalizeH="0" baseline="0" dirty="0" err="1" smtClean="0">
                <a:ln>
                  <a:noFill/>
                </a:ln>
                <a:solidFill>
                  <a:srgbClr val="231F20"/>
                </a:solidFill>
                <a:effectLst/>
                <a:latin typeface="Times New Roman" pitchFamily="18" charset="0"/>
                <a:ea typeface="Calibri" pitchFamily="34" charset="0"/>
                <a:cs typeface="Times New Roman" pitchFamily="18" charset="0"/>
              </a:rPr>
              <a:t>authorised</a:t>
            </a: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under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this Act commits any of the following offences he shall be liable to punishment for each such</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offence with a fine </a:t>
            </a:r>
            <a:r>
              <a:rPr kumimoji="0" lang="en-US" sz="1600" b="0" i="0" u="none" strike="noStrike" cap="none" normalizeH="0" baseline="0" dirty="0" err="1" smtClean="0">
                <a:ln>
                  <a:noFill/>
                </a:ln>
                <a:solidFill>
                  <a:srgbClr val="231F20"/>
                </a:solidFill>
                <a:effectLst/>
                <a:latin typeface="Times New Roman" pitchFamily="18" charset="0"/>
                <a:ea typeface="Calibri" pitchFamily="34" charset="0"/>
                <a:cs typeface="Times New Roman" pitchFamily="18" charset="0"/>
              </a:rPr>
              <a:t>upto</a:t>
            </a: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two hundred rupees or with imprisonment up to two months or both:-</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Has published any information or details or any part thereof in contravention of Section 8.</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Does not carry out or refuses to carry out any order issued in pursuant to this Act 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the rules there under, or does not exercise due care or show promptness; or (c) Has destroyed statistical records negligently, or deliberately or has caused damage to such record in any manner, or has fabricated or used in any other manner, so as to cause wrong results, or has used such record for his personal gains or unauthorized purpose.</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en-US" sz="3600" b="1" dirty="0" smtClean="0">
                <a:solidFill>
                  <a:srgbClr val="2205D1"/>
                </a:solidFill>
                <a:latin typeface="Tahoma" pitchFamily="34" charset="0"/>
              </a:rPr>
              <a:t>Annex – I (Cont…)</a:t>
            </a:r>
            <a:endParaRPr lang="en-US" sz="3600" dirty="0"/>
          </a:p>
        </p:txBody>
      </p:sp>
      <p:sp>
        <p:nvSpPr>
          <p:cNvPr id="3" name="Slide Number Placeholder 2"/>
          <p:cNvSpPr>
            <a:spLocks noGrp="1"/>
          </p:cNvSpPr>
          <p:nvPr>
            <p:ph type="sldNum" sz="quarter" idx="12"/>
          </p:nvPr>
        </p:nvSpPr>
        <p:spPr/>
        <p:txBody>
          <a:bodyPr/>
          <a:lstStyle/>
          <a:p>
            <a:pPr>
              <a:defRPr/>
            </a:pPr>
            <a:fld id="{CC77FEE5-F554-49C6-A925-D61B6C81BF8D}" type="slidenum">
              <a:rPr lang="en-US" smtClean="0"/>
              <a:pPr>
                <a:defRPr/>
              </a:pPr>
              <a:t>24</a:t>
            </a:fld>
            <a:endParaRPr lang="en-US"/>
          </a:p>
        </p:txBody>
      </p:sp>
      <p:sp>
        <p:nvSpPr>
          <p:cNvPr id="44033" name="Rectangle 1"/>
          <p:cNvSpPr>
            <a:spLocks noChangeArrowheads="1"/>
          </p:cNvSpPr>
          <p:nvPr/>
        </p:nvSpPr>
        <p:spPr bwMode="auto">
          <a:xfrm>
            <a:off x="457200" y="0"/>
            <a:ext cx="8305800"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200" dirty="0" smtClean="0">
              <a:solidFill>
                <a:srgbClr val="231F2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200" dirty="0" smtClean="0">
              <a:solidFill>
                <a:srgbClr val="231F2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200" dirty="0" smtClean="0">
              <a:solidFill>
                <a:srgbClr val="231F2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228600" marR="0" lvl="0" indent="-228600" algn="just" defTabSz="914400" rtl="0" eaLnBrk="1" fontAlgn="base" latinLnBrk="0" hangingPunct="1">
              <a:lnSpc>
                <a:spcPct val="100000"/>
              </a:lnSpc>
              <a:spcBef>
                <a:spcPct val="0"/>
              </a:spcBef>
              <a:spcAft>
                <a:spcPct val="0"/>
              </a:spcAft>
              <a:buClrTx/>
              <a:buSzTx/>
              <a:buFontTx/>
              <a:buAutoNum type="arabicParenBoth" startAt="4"/>
              <a:tabLst/>
            </a:pPr>
            <a:endPar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228600" marR="0" lvl="0" indent="-228600" algn="just" defTabSz="914400" rtl="0" eaLnBrk="1" fontAlgn="base" latinLnBrk="0" hangingPunct="1">
              <a:lnSpc>
                <a:spcPct val="100000"/>
              </a:lnSpc>
              <a:spcBef>
                <a:spcPct val="0"/>
              </a:spcBef>
              <a:spcAft>
                <a:spcPct val="0"/>
              </a:spcAft>
              <a:buClrTx/>
              <a:buSzTx/>
              <a:buFontTx/>
              <a:buAutoNum type="arabicParenBoth" startAt="4"/>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Any person who obtains information or details from any </a:t>
            </a:r>
            <a:r>
              <a:rPr kumimoji="0" lang="en-US" b="0" i="0" u="none" strike="noStrike" cap="none" normalizeH="0" baseline="0" dirty="0" err="1" smtClean="0">
                <a:ln>
                  <a:noFill/>
                </a:ln>
                <a:solidFill>
                  <a:srgbClr val="231F20"/>
                </a:solidFill>
                <a:effectLst/>
                <a:latin typeface="Times New Roman" pitchFamily="18" charset="0"/>
                <a:ea typeface="Calibri" pitchFamily="34" charset="0"/>
                <a:cs typeface="Times New Roman" pitchFamily="18" charset="0"/>
              </a:rPr>
              <a:t>authorised</a:t>
            </a: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officer or any officer of the Bureau in contravention of  Section 8, shall be liable to punishment with fine up to two hundred rupees or with imprisonment up to two months or both. </a:t>
            </a:r>
          </a:p>
          <a:p>
            <a:pPr marL="228600" marR="0" lvl="0" indent="-228600" algn="just"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228600" marR="0" lvl="0" indent="-228600" algn="just" defTabSz="914400" rtl="0" eaLnBrk="1" fontAlgn="base" latinLnBrk="0" hangingPunct="1">
              <a:lnSpc>
                <a:spcPct val="100000"/>
              </a:lnSpc>
              <a:spcBef>
                <a:spcPct val="0"/>
              </a:spcBef>
              <a:spcAft>
                <a:spcPct val="0"/>
              </a:spcAft>
              <a:buClrTx/>
              <a:buSzTx/>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Provided that if the information so obtained has been published as well, the punishment shall extend up to five hundred rupees as  fine or imprisonment up to two months or both.</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(5) Any person who induces the general public not to obey any order issued pursuant to this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Act or not supply information or details lawfully demanded by any </a:t>
            </a:r>
            <a:r>
              <a:rPr kumimoji="0" lang="en-US" b="0" i="0" u="none" strike="noStrike" cap="none" normalizeH="0" baseline="0" dirty="0" err="1" smtClean="0">
                <a:ln>
                  <a:noFill/>
                </a:ln>
                <a:solidFill>
                  <a:srgbClr val="231F20"/>
                </a:solidFill>
                <a:effectLst/>
                <a:latin typeface="Times New Roman" pitchFamily="18" charset="0"/>
                <a:ea typeface="Calibri" pitchFamily="34" charset="0"/>
                <a:cs typeface="Times New Roman" pitchFamily="18" charset="0"/>
              </a:rPr>
              <a:t>authorised</a:t>
            </a: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 officer, shall be liable to be punished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31F20"/>
                </a:solidFill>
                <a:effectLst/>
                <a:latin typeface="Times New Roman" pitchFamily="18" charset="0"/>
                <a:ea typeface="Calibri" pitchFamily="34" charset="0"/>
                <a:cs typeface="Times New Roman" pitchFamily="18" charset="0"/>
              </a:rPr>
              <a:t>with *fine up to five hundred rupees or imprisonment up to five months or both.</a:t>
            </a:r>
          </a:p>
          <a:p>
            <a:endParaRPr lang="en-US" b="1" dirty="0" smtClean="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305800" cy="1143000"/>
          </a:xfrm>
        </p:spPr>
        <p:txBody>
          <a:bodyPr/>
          <a:lstStyle/>
          <a:p>
            <a:pPr algn="ctr">
              <a:defRPr/>
            </a:pPr>
            <a:r>
              <a:rPr lang="en-US" dirty="0" smtClean="0">
                <a:latin typeface="+mn-lt"/>
                <a:ea typeface="Tahoma" pitchFamily="34" charset="0"/>
                <a:cs typeface="Tahoma" pitchFamily="34" charset="0"/>
              </a:rPr>
              <a:t>Thank You !</a:t>
            </a:r>
            <a:endParaRPr lang="en-US" dirty="0">
              <a:latin typeface="+mn-lt"/>
              <a:ea typeface="Tahoma" pitchFamily="34" charset="0"/>
              <a:cs typeface="Tahoma" pitchFamily="34" charset="0"/>
            </a:endParaRPr>
          </a:p>
        </p:txBody>
      </p:sp>
      <p:sp>
        <p:nvSpPr>
          <p:cNvPr id="3" name="Slide Number Placeholder 2"/>
          <p:cNvSpPr>
            <a:spLocks noGrp="1"/>
          </p:cNvSpPr>
          <p:nvPr>
            <p:ph type="sldNum" sz="quarter" idx="12"/>
          </p:nvPr>
        </p:nvSpPr>
        <p:spPr/>
        <p:txBody>
          <a:bodyPr/>
          <a:lstStyle/>
          <a:p>
            <a:pPr>
              <a:defRPr/>
            </a:pPr>
            <a:fld id="{80F34F6A-3695-40BF-B424-F484BDF1E59D}"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533400"/>
            <a:ext cx="8229600" cy="895350"/>
          </a:xfrm>
        </p:spPr>
        <p:txBody>
          <a:bodyPr anchor="ctr"/>
          <a:lstStyle/>
          <a:p>
            <a:pPr eaLnBrk="1" hangingPunct="1"/>
            <a:r>
              <a:rPr lang="en-US" sz="2800" dirty="0" smtClean="0">
                <a:latin typeface="Tahoma" pitchFamily="34" charset="0"/>
              </a:rPr>
              <a:t>Statistical System in Nepal </a:t>
            </a:r>
            <a:endParaRPr lang="en-US" sz="2800" dirty="0" smtClean="0"/>
          </a:p>
        </p:txBody>
      </p:sp>
      <p:sp>
        <p:nvSpPr>
          <p:cNvPr id="10243" name="Content Placeholder 2"/>
          <p:cNvSpPr>
            <a:spLocks noGrp="1"/>
          </p:cNvSpPr>
          <p:nvPr>
            <p:ph idx="1"/>
          </p:nvPr>
        </p:nvSpPr>
        <p:spPr>
          <a:xfrm>
            <a:off x="457200" y="1752600"/>
            <a:ext cx="8229600" cy="4389438"/>
          </a:xfrm>
        </p:spPr>
        <p:txBody>
          <a:bodyPr/>
          <a:lstStyle/>
          <a:p>
            <a:pPr marL="514350" indent="-514350" eaLnBrk="1" hangingPunct="1">
              <a:spcBef>
                <a:spcPts val="600"/>
              </a:spcBef>
              <a:spcAft>
                <a:spcPts val="600"/>
              </a:spcAft>
              <a:buClr>
                <a:srgbClr val="FF0000"/>
              </a:buClr>
              <a:buSzPct val="115000"/>
              <a:buNone/>
            </a:pPr>
            <a:r>
              <a:rPr lang="en-US" sz="2400" dirty="0" smtClean="0">
                <a:solidFill>
                  <a:srgbClr val="FF0000"/>
                </a:solidFill>
                <a:latin typeface="Arial" charset="0"/>
                <a:cs typeface="Arial" charset="0"/>
              </a:rPr>
              <a:t>Organizational Domain</a:t>
            </a:r>
          </a:p>
          <a:p>
            <a:pPr marL="914400" lvl="1" indent="-457200" eaLnBrk="1" hangingPunct="1">
              <a:spcBef>
                <a:spcPts val="600"/>
              </a:spcBef>
              <a:spcAft>
                <a:spcPts val="600"/>
              </a:spcAft>
              <a:buClrTx/>
              <a:buFont typeface="Wingdings" pitchFamily="2" charset="2"/>
              <a:buChar char="q"/>
            </a:pPr>
            <a:r>
              <a:rPr lang="en-US" dirty="0" smtClean="0">
                <a:latin typeface="Arial" charset="0"/>
                <a:cs typeface="Arial" charset="0"/>
              </a:rPr>
              <a:t>CBS </a:t>
            </a:r>
          </a:p>
          <a:p>
            <a:pPr marL="1279525" lvl="2" indent="-365125" eaLnBrk="1" hangingPunct="1">
              <a:buClr>
                <a:srgbClr val="002060"/>
              </a:buClr>
              <a:buSzPct val="100000"/>
            </a:pPr>
            <a:r>
              <a:rPr lang="en-US" sz="2400" dirty="0" smtClean="0">
                <a:solidFill>
                  <a:srgbClr val="002060"/>
                </a:solidFill>
                <a:latin typeface="Arial" charset="0"/>
                <a:cs typeface="Arial" charset="0"/>
              </a:rPr>
              <a:t>Central Office with 3 Divisions and 15 Sections</a:t>
            </a:r>
          </a:p>
          <a:p>
            <a:pPr marL="1279525" lvl="2" indent="-365125" eaLnBrk="1" hangingPunct="1">
              <a:buClr>
                <a:srgbClr val="002060"/>
              </a:buClr>
              <a:buSzPct val="100000"/>
            </a:pPr>
            <a:r>
              <a:rPr lang="en-US" sz="2400" dirty="0" smtClean="0">
                <a:solidFill>
                  <a:srgbClr val="002060"/>
                </a:solidFill>
                <a:latin typeface="Arial" charset="0"/>
                <a:cs typeface="Arial" charset="0"/>
              </a:rPr>
              <a:t>33 Branch Statistical </a:t>
            </a:r>
            <a:r>
              <a:rPr lang="en-US" sz="2400" dirty="0" smtClean="0">
                <a:solidFill>
                  <a:srgbClr val="002060"/>
                </a:solidFill>
                <a:latin typeface="Arial" charset="0"/>
                <a:cs typeface="Arial" charset="0"/>
              </a:rPr>
              <a:t>Offices </a:t>
            </a:r>
            <a:r>
              <a:rPr lang="en-US" sz="2400" dirty="0" smtClean="0">
                <a:solidFill>
                  <a:srgbClr val="002060"/>
                </a:solidFill>
                <a:latin typeface="Arial" charset="0"/>
                <a:cs typeface="Arial" charset="0"/>
              </a:rPr>
              <a:t>(BSOs)</a:t>
            </a:r>
          </a:p>
          <a:p>
            <a:pPr marL="914400" lvl="1" indent="-457200" eaLnBrk="1" hangingPunct="1">
              <a:spcBef>
                <a:spcPts val="1200"/>
              </a:spcBef>
              <a:spcAft>
                <a:spcPts val="600"/>
              </a:spcAft>
              <a:buClrTx/>
              <a:buFont typeface="Wingdings" pitchFamily="2" charset="2"/>
              <a:buChar char="q"/>
            </a:pPr>
            <a:r>
              <a:rPr lang="en-US" dirty="0" smtClean="0">
                <a:latin typeface="Arial" charset="0"/>
                <a:cs typeface="Arial" charset="0"/>
              </a:rPr>
              <a:t>Other Agencies </a:t>
            </a:r>
          </a:p>
          <a:p>
            <a:pPr marL="1279525" lvl="2" indent="-365125" eaLnBrk="1" hangingPunct="1">
              <a:buClr>
                <a:srgbClr val="002060"/>
              </a:buClr>
              <a:buSzPct val="100000"/>
            </a:pPr>
            <a:r>
              <a:rPr lang="en-US" sz="2400" dirty="0" smtClean="0">
                <a:solidFill>
                  <a:srgbClr val="002060"/>
                </a:solidFill>
                <a:latin typeface="Arial" charset="0"/>
                <a:cs typeface="Arial" charset="0"/>
              </a:rPr>
              <a:t>Only few have separate section for </a:t>
            </a:r>
            <a:r>
              <a:rPr lang="en-US" sz="2400" dirty="0" smtClean="0">
                <a:solidFill>
                  <a:srgbClr val="002060"/>
                </a:solidFill>
                <a:latin typeface="Arial" charset="0"/>
                <a:cs typeface="Arial" charset="0"/>
              </a:rPr>
              <a:t>statistical activities/work</a:t>
            </a:r>
            <a:endParaRPr lang="en-US" sz="2400" dirty="0" smtClean="0">
              <a:solidFill>
                <a:srgbClr val="002060"/>
              </a:solidFill>
              <a:latin typeface="Arial" charset="0"/>
              <a:cs typeface="Arial" charset="0"/>
            </a:endParaRPr>
          </a:p>
          <a:p>
            <a:pPr marL="1279525" lvl="2" indent="-365125" eaLnBrk="1" hangingPunct="1">
              <a:buClr>
                <a:srgbClr val="002060"/>
              </a:buClr>
              <a:buSzPct val="100000"/>
            </a:pPr>
            <a:r>
              <a:rPr lang="en-US" sz="2400" dirty="0" smtClean="0">
                <a:solidFill>
                  <a:srgbClr val="002060"/>
                </a:solidFill>
                <a:latin typeface="Arial" charset="0"/>
                <a:cs typeface="Arial" charset="0"/>
              </a:rPr>
              <a:t>Mostly within administrative wing</a:t>
            </a:r>
          </a:p>
        </p:txBody>
      </p:sp>
      <p:sp>
        <p:nvSpPr>
          <p:cNvPr id="4" name="Slide Number Placeholder 3"/>
          <p:cNvSpPr>
            <a:spLocks noGrp="1"/>
          </p:cNvSpPr>
          <p:nvPr>
            <p:ph type="sldNum" sz="quarter" idx="12"/>
          </p:nvPr>
        </p:nvSpPr>
        <p:spPr/>
        <p:txBody>
          <a:bodyPr/>
          <a:lstStyle/>
          <a:p>
            <a:pPr>
              <a:defRPr/>
            </a:pPr>
            <a:fld id="{46C5322A-E5F9-4E21-A783-864BC35154F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33400" y="609600"/>
            <a:ext cx="8229600" cy="742950"/>
          </a:xfrm>
        </p:spPr>
        <p:txBody>
          <a:bodyPr anchor="ctr"/>
          <a:lstStyle/>
          <a:p>
            <a:pPr eaLnBrk="1" hangingPunct="1"/>
            <a:r>
              <a:rPr lang="en-US" sz="2800" dirty="0" smtClean="0">
                <a:latin typeface="Tahoma" pitchFamily="34" charset="0"/>
              </a:rPr>
              <a:t>Statistical System in Nepal (cont</a:t>
            </a:r>
            <a:r>
              <a:rPr lang="en-US" sz="2800" dirty="0" smtClean="0">
                <a:latin typeface="Tahoma" pitchFamily="34" charset="0"/>
                <a:sym typeface="Wingdings" pitchFamily="2" charset="2"/>
              </a:rPr>
              <a:t>:)</a:t>
            </a:r>
            <a:endParaRPr lang="en-US" sz="2800" dirty="0" smtClean="0"/>
          </a:p>
        </p:txBody>
      </p:sp>
      <p:sp>
        <p:nvSpPr>
          <p:cNvPr id="11267" name="Content Placeholder 2"/>
          <p:cNvSpPr>
            <a:spLocks noGrp="1"/>
          </p:cNvSpPr>
          <p:nvPr>
            <p:ph idx="1"/>
          </p:nvPr>
        </p:nvSpPr>
        <p:spPr>
          <a:xfrm>
            <a:off x="457200" y="1447800"/>
            <a:ext cx="8229600" cy="5105400"/>
          </a:xfrm>
        </p:spPr>
        <p:txBody>
          <a:bodyPr/>
          <a:lstStyle/>
          <a:p>
            <a:pPr marL="514350" indent="-514350" eaLnBrk="1" hangingPunct="1">
              <a:spcBef>
                <a:spcPts val="600"/>
              </a:spcBef>
              <a:spcAft>
                <a:spcPts val="600"/>
              </a:spcAft>
              <a:buClr>
                <a:srgbClr val="FF0000"/>
              </a:buClr>
              <a:buSzPct val="100000"/>
              <a:buNone/>
            </a:pPr>
            <a:r>
              <a:rPr lang="en-US" sz="2400" dirty="0" smtClean="0">
                <a:solidFill>
                  <a:srgbClr val="FF0000"/>
                </a:solidFill>
                <a:latin typeface="Tahoma" pitchFamily="34" charset="0"/>
                <a:cs typeface="Tahoma" pitchFamily="34" charset="0"/>
              </a:rPr>
              <a:t>Legal Domain</a:t>
            </a:r>
          </a:p>
          <a:p>
            <a:pPr lvl="1" eaLnBrk="1" hangingPunct="1"/>
            <a:r>
              <a:rPr lang="en-US" dirty="0" smtClean="0">
                <a:latin typeface="Tahoma" pitchFamily="34" charset="0"/>
                <a:cs typeface="Tahoma" pitchFamily="34" charset="0"/>
              </a:rPr>
              <a:t> </a:t>
            </a:r>
            <a:r>
              <a:rPr lang="en-US" sz="2000" dirty="0" smtClean="0">
                <a:latin typeface="Tahoma" pitchFamily="34" charset="0"/>
                <a:cs typeface="Tahoma" pitchFamily="34" charset="0"/>
              </a:rPr>
              <a:t>Statistical Act 1958  </a:t>
            </a:r>
          </a:p>
          <a:p>
            <a:pPr lvl="2" eaLnBrk="1" hangingPunct="1">
              <a:buClr>
                <a:srgbClr val="C00000"/>
              </a:buClr>
              <a:buSzPct val="80000"/>
              <a:buFont typeface="Wingdings" pitchFamily="2" charset="2"/>
              <a:buChar char="Ø"/>
            </a:pPr>
            <a:r>
              <a:rPr lang="en-US" sz="1600" dirty="0" smtClean="0">
                <a:solidFill>
                  <a:srgbClr val="C00000"/>
                </a:solidFill>
                <a:latin typeface="Arial" charset="0"/>
                <a:cs typeface="Arial" charset="0"/>
              </a:rPr>
              <a:t>The Act mandates CBS and no other agency of the government, person or organization to collect data for professional purposes. </a:t>
            </a:r>
          </a:p>
          <a:p>
            <a:pPr lvl="1" eaLnBrk="1" hangingPunct="1"/>
            <a:r>
              <a:rPr lang="en-US" sz="2000" dirty="0" smtClean="0">
                <a:latin typeface="Tahoma" pitchFamily="34" charset="0"/>
                <a:cs typeface="Tahoma" pitchFamily="34" charset="0"/>
              </a:rPr>
              <a:t> Central Bank (NRB) Act </a:t>
            </a:r>
            <a:r>
              <a:rPr lang="en-US" sz="1800" dirty="0" smtClean="0">
                <a:solidFill>
                  <a:srgbClr val="C00000"/>
                </a:solidFill>
                <a:latin typeface="Arial" charset="0"/>
                <a:cs typeface="Arial" charset="0"/>
              </a:rPr>
              <a:t>:</a:t>
            </a:r>
            <a:r>
              <a:rPr lang="en-US" sz="1800" dirty="0" smtClean="0">
                <a:latin typeface="Arial" charset="0"/>
                <a:cs typeface="Arial" charset="0"/>
              </a:rPr>
              <a:t> </a:t>
            </a:r>
            <a:r>
              <a:rPr lang="en-US" sz="1600" dirty="0" smtClean="0">
                <a:solidFill>
                  <a:srgbClr val="C00000"/>
                </a:solidFill>
                <a:latin typeface="Arial" charset="0"/>
                <a:cs typeface="Arial" charset="0"/>
              </a:rPr>
              <a:t>permits to collect financial statistics.</a:t>
            </a:r>
          </a:p>
          <a:p>
            <a:pPr lvl="1" eaLnBrk="1" hangingPunct="1"/>
            <a:r>
              <a:rPr lang="en-US" dirty="0" smtClean="0">
                <a:latin typeface="Tahoma" pitchFamily="34" charset="0"/>
                <a:cs typeface="Tahoma" pitchFamily="34" charset="0"/>
              </a:rPr>
              <a:t> </a:t>
            </a:r>
            <a:r>
              <a:rPr lang="en-US" sz="2000" dirty="0" smtClean="0">
                <a:latin typeface="Tahoma" pitchFamily="34" charset="0"/>
                <a:cs typeface="Tahoma" pitchFamily="34" charset="0"/>
              </a:rPr>
              <a:t>Self Governance Act </a:t>
            </a:r>
            <a:r>
              <a:rPr lang="en-US" sz="1600" dirty="0" smtClean="0">
                <a:solidFill>
                  <a:srgbClr val="C00000"/>
                </a:solidFill>
                <a:latin typeface="Arial" charset="0"/>
                <a:cs typeface="Arial" charset="0"/>
              </a:rPr>
              <a:t>: permits </a:t>
            </a:r>
            <a:r>
              <a:rPr lang="en-US" sz="1600" dirty="0" smtClean="0">
                <a:solidFill>
                  <a:srgbClr val="C00000"/>
                </a:solidFill>
                <a:latin typeface="Arial" charset="0"/>
                <a:cs typeface="Arial" charset="0"/>
              </a:rPr>
              <a:t>local bodies to collect information </a:t>
            </a:r>
            <a:r>
              <a:rPr lang="en-US" sz="1600" dirty="0" smtClean="0">
                <a:solidFill>
                  <a:srgbClr val="C00000"/>
                </a:solidFill>
                <a:latin typeface="Arial" charset="0"/>
                <a:cs typeface="Arial" charset="0"/>
              </a:rPr>
              <a:t>of its needs. </a:t>
            </a:r>
          </a:p>
          <a:p>
            <a:pPr lvl="1" eaLnBrk="1" hangingPunct="1"/>
            <a:r>
              <a:rPr lang="en-US" dirty="0" smtClean="0">
                <a:latin typeface="Tahoma" pitchFamily="34" charset="0"/>
                <a:cs typeface="Tahoma" pitchFamily="34" charset="0"/>
              </a:rPr>
              <a:t> </a:t>
            </a:r>
            <a:r>
              <a:rPr lang="en-US" sz="2000" dirty="0" smtClean="0">
                <a:latin typeface="Tahoma" pitchFamily="34" charset="0"/>
                <a:cs typeface="Tahoma" pitchFamily="34" charset="0"/>
              </a:rPr>
              <a:t>Etc.</a:t>
            </a:r>
          </a:p>
          <a:p>
            <a:pPr marL="514350" indent="-514350" eaLnBrk="1" hangingPunct="1">
              <a:spcBef>
                <a:spcPts val="600"/>
              </a:spcBef>
              <a:spcAft>
                <a:spcPts val="600"/>
              </a:spcAft>
              <a:buClr>
                <a:srgbClr val="FF0000"/>
              </a:buClr>
              <a:buSzPct val="100000"/>
              <a:buNone/>
            </a:pPr>
            <a:r>
              <a:rPr lang="en-US" sz="2400" dirty="0" smtClean="0">
                <a:solidFill>
                  <a:srgbClr val="FF0000"/>
                </a:solidFill>
                <a:latin typeface="Tahoma" pitchFamily="34" charset="0"/>
                <a:cs typeface="Tahoma" pitchFamily="34" charset="0"/>
              </a:rPr>
              <a:t>Human Resources</a:t>
            </a:r>
          </a:p>
          <a:p>
            <a:pPr lvl="1" eaLnBrk="1" hangingPunct="1">
              <a:spcBef>
                <a:spcPct val="0"/>
              </a:spcBef>
            </a:pPr>
            <a:r>
              <a:rPr lang="en-US" dirty="0" smtClean="0">
                <a:latin typeface="Tahoma" pitchFamily="34" charset="0"/>
                <a:cs typeface="Tahoma" pitchFamily="34" charset="0"/>
              </a:rPr>
              <a:t> </a:t>
            </a:r>
            <a:r>
              <a:rPr lang="en-US" sz="2000" dirty="0" smtClean="0">
                <a:latin typeface="Tahoma" pitchFamily="34" charset="0"/>
                <a:cs typeface="Tahoma" pitchFamily="34" charset="0"/>
              </a:rPr>
              <a:t>Nepal Economic Planning and </a:t>
            </a:r>
            <a:r>
              <a:rPr lang="en-US" sz="2000" dirty="0" smtClean="0">
                <a:latin typeface="Tahoma" pitchFamily="34" charset="0"/>
                <a:cs typeface="Tahoma" pitchFamily="34" charset="0"/>
              </a:rPr>
              <a:t>Statistics </a:t>
            </a:r>
            <a:r>
              <a:rPr lang="en-US" sz="2000" dirty="0" smtClean="0">
                <a:latin typeface="Tahoma" pitchFamily="34" charset="0"/>
                <a:cs typeface="Tahoma" pitchFamily="34" charset="0"/>
              </a:rPr>
              <a:t>Service </a:t>
            </a:r>
            <a:r>
              <a:rPr lang="en-US" sz="1600" dirty="0" smtClean="0">
                <a:solidFill>
                  <a:srgbClr val="C00000"/>
                </a:solidFill>
                <a:latin typeface="Tahoma" pitchFamily="34" charset="0"/>
                <a:cs typeface="Tahoma" pitchFamily="34" charset="0"/>
              </a:rPr>
              <a:t>in CBS and   </a:t>
            </a:r>
          </a:p>
          <a:p>
            <a:pPr lvl="2" eaLnBrk="1" hangingPunct="1">
              <a:buFont typeface="Wingdings 2" pitchFamily="18" charset="2"/>
              <a:buNone/>
            </a:pPr>
            <a:r>
              <a:rPr lang="en-US" sz="1600" dirty="0" smtClean="0">
                <a:solidFill>
                  <a:srgbClr val="C00000"/>
                </a:solidFill>
                <a:latin typeface="Tahoma" pitchFamily="34" charset="0"/>
                <a:cs typeface="Tahoma" pitchFamily="34" charset="0"/>
              </a:rPr>
              <a:t> some ministries. </a:t>
            </a:r>
          </a:p>
          <a:p>
            <a:pPr lvl="1" eaLnBrk="1" hangingPunct="1"/>
            <a:r>
              <a:rPr lang="en-US" sz="2000" dirty="0" smtClean="0">
                <a:latin typeface="Tahoma" pitchFamily="34" charset="0"/>
                <a:cs typeface="Tahoma" pitchFamily="34" charset="0"/>
              </a:rPr>
              <a:t> Not related to Statistical Service </a:t>
            </a:r>
            <a:r>
              <a:rPr lang="en-US" sz="1600" dirty="0" smtClean="0">
                <a:solidFill>
                  <a:srgbClr val="C00000"/>
                </a:solidFill>
                <a:latin typeface="Tahoma" pitchFamily="34" charset="0"/>
                <a:cs typeface="Tahoma" pitchFamily="34" charset="0"/>
              </a:rPr>
              <a:t>in many other ministries and organizations.  </a:t>
            </a:r>
          </a:p>
        </p:txBody>
      </p:sp>
      <p:sp>
        <p:nvSpPr>
          <p:cNvPr id="4" name="Slide Number Placeholder 3"/>
          <p:cNvSpPr>
            <a:spLocks noGrp="1"/>
          </p:cNvSpPr>
          <p:nvPr>
            <p:ph type="sldNum" sz="quarter" idx="12"/>
          </p:nvPr>
        </p:nvSpPr>
        <p:spPr/>
        <p:txBody>
          <a:bodyPr/>
          <a:lstStyle/>
          <a:p>
            <a:pPr>
              <a:defRPr/>
            </a:pPr>
            <a:fld id="{F0CA7344-69EA-4421-A704-CDCCE23296B0}"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838200"/>
            <a:ext cx="8229600" cy="742950"/>
          </a:xfrm>
        </p:spPr>
        <p:txBody>
          <a:bodyPr anchor="ctr"/>
          <a:lstStyle/>
          <a:p>
            <a:pPr eaLnBrk="1" hangingPunct="1"/>
            <a:r>
              <a:rPr lang="en-US" sz="2800" smtClean="0">
                <a:latin typeface="Tahoma" pitchFamily="34" charset="0"/>
              </a:rPr>
              <a:t>Statistical System in Nepal (cont</a:t>
            </a:r>
            <a:r>
              <a:rPr lang="en-US" sz="2800" smtClean="0">
                <a:latin typeface="Tahoma" pitchFamily="34" charset="0"/>
                <a:sym typeface="Wingdings" pitchFamily="2" charset="2"/>
              </a:rPr>
              <a:t>:)</a:t>
            </a:r>
            <a:endParaRPr lang="en-US" sz="2800" smtClean="0"/>
          </a:p>
        </p:txBody>
      </p:sp>
      <p:sp>
        <p:nvSpPr>
          <p:cNvPr id="12291" name="Content Placeholder 2"/>
          <p:cNvSpPr>
            <a:spLocks noGrp="1"/>
          </p:cNvSpPr>
          <p:nvPr>
            <p:ph idx="1"/>
          </p:nvPr>
        </p:nvSpPr>
        <p:spPr>
          <a:xfrm>
            <a:off x="457200" y="1752600"/>
            <a:ext cx="7620000" cy="4389438"/>
          </a:xfrm>
        </p:spPr>
        <p:txBody>
          <a:bodyPr/>
          <a:lstStyle/>
          <a:p>
            <a:pPr marL="514350" indent="-514350" eaLnBrk="1" hangingPunct="1">
              <a:spcBef>
                <a:spcPts val="600"/>
              </a:spcBef>
              <a:spcAft>
                <a:spcPts val="1200"/>
              </a:spcAft>
              <a:buClr>
                <a:srgbClr val="FF0000"/>
              </a:buClr>
              <a:buSzPct val="110000"/>
              <a:buNone/>
            </a:pPr>
            <a:r>
              <a:rPr lang="en-US" dirty="0" smtClean="0">
                <a:solidFill>
                  <a:srgbClr val="FF0000"/>
                </a:solidFill>
                <a:latin typeface="Tahoma" pitchFamily="34" charset="0"/>
                <a:cs typeface="Tahoma" pitchFamily="34" charset="0"/>
              </a:rPr>
              <a:t>Technical Domain </a:t>
            </a:r>
          </a:p>
          <a:p>
            <a:pPr marL="881063" lvl="1" indent="-514350" eaLnBrk="1" hangingPunct="1">
              <a:buClr>
                <a:srgbClr val="002060"/>
              </a:buClr>
              <a:buSzPct val="95000"/>
              <a:buFont typeface="Wingdings" pitchFamily="2" charset="2"/>
              <a:buChar char="q"/>
            </a:pPr>
            <a:r>
              <a:rPr lang="en-US" dirty="0" smtClean="0">
                <a:solidFill>
                  <a:srgbClr val="0070C0"/>
                </a:solidFill>
                <a:latin typeface="Tahoma" pitchFamily="34" charset="0"/>
                <a:cs typeface="Tahoma" pitchFamily="34" charset="0"/>
              </a:rPr>
              <a:t>Data Collection   </a:t>
            </a:r>
          </a:p>
          <a:p>
            <a:pPr marL="1279525" lvl="2" indent="-457200" eaLnBrk="1" hangingPunct="1">
              <a:buClr>
                <a:srgbClr val="FF0000"/>
              </a:buClr>
              <a:buSzPct val="120000"/>
              <a:buFont typeface="Courier New" pitchFamily="49" charset="0"/>
              <a:buChar char="o"/>
            </a:pPr>
            <a:r>
              <a:rPr lang="en-US" dirty="0" smtClean="0">
                <a:solidFill>
                  <a:srgbClr val="C00000"/>
                </a:solidFill>
                <a:latin typeface="Tahoma" pitchFamily="34" charset="0"/>
                <a:cs typeface="Tahoma" pitchFamily="34" charset="0"/>
              </a:rPr>
              <a:t>enumeration, office records, GPS</a:t>
            </a:r>
          </a:p>
          <a:p>
            <a:pPr marL="881063" lvl="1" indent="-514350" eaLnBrk="1" hangingPunct="1">
              <a:spcBef>
                <a:spcPts val="1200"/>
              </a:spcBef>
              <a:buClr>
                <a:srgbClr val="002060"/>
              </a:buClr>
              <a:buSzPct val="95000"/>
              <a:buFont typeface="Wingdings" pitchFamily="2" charset="2"/>
              <a:buChar char="q"/>
            </a:pPr>
            <a:r>
              <a:rPr lang="en-US" dirty="0" smtClean="0">
                <a:solidFill>
                  <a:srgbClr val="0070C0"/>
                </a:solidFill>
                <a:latin typeface="Tahoma" pitchFamily="34" charset="0"/>
                <a:cs typeface="Tahoma" pitchFamily="34" charset="0"/>
              </a:rPr>
              <a:t>Analysis</a:t>
            </a:r>
            <a:r>
              <a:rPr lang="en-US" dirty="0" smtClean="0">
                <a:solidFill>
                  <a:srgbClr val="FF0000"/>
                </a:solidFill>
                <a:latin typeface="Tahoma" pitchFamily="34" charset="0"/>
                <a:cs typeface="Tahoma" pitchFamily="34" charset="0"/>
              </a:rPr>
              <a:t>  </a:t>
            </a:r>
          </a:p>
          <a:p>
            <a:pPr marL="1279525" lvl="2" indent="-457200" eaLnBrk="1" hangingPunct="1">
              <a:buClr>
                <a:srgbClr val="FF0000"/>
              </a:buClr>
              <a:buSzPct val="120000"/>
              <a:buFont typeface="Courier New" pitchFamily="49" charset="0"/>
              <a:buChar char="o"/>
            </a:pPr>
            <a:r>
              <a:rPr lang="en-US" dirty="0" smtClean="0">
                <a:solidFill>
                  <a:srgbClr val="C00000"/>
                </a:solidFill>
                <a:latin typeface="Tahoma" pitchFamily="34" charset="0"/>
                <a:cs typeface="Tahoma" pitchFamily="34" charset="0"/>
              </a:rPr>
              <a:t>use of micro computer, statistical software</a:t>
            </a:r>
          </a:p>
          <a:p>
            <a:pPr marL="881063" lvl="1" indent="-514350" eaLnBrk="1" hangingPunct="1">
              <a:spcBef>
                <a:spcPts val="1200"/>
              </a:spcBef>
              <a:buClr>
                <a:srgbClr val="002060"/>
              </a:buClr>
              <a:buSzPct val="95000"/>
              <a:buFont typeface="Wingdings" pitchFamily="2" charset="2"/>
              <a:buChar char="q"/>
            </a:pPr>
            <a:r>
              <a:rPr lang="en-US" dirty="0" smtClean="0">
                <a:solidFill>
                  <a:srgbClr val="0070C0"/>
                </a:solidFill>
                <a:latin typeface="Tahoma" pitchFamily="34" charset="0"/>
                <a:cs typeface="Tahoma" pitchFamily="34" charset="0"/>
              </a:rPr>
              <a:t>Dissemination</a:t>
            </a:r>
            <a:r>
              <a:rPr lang="en-US" dirty="0" smtClean="0">
                <a:solidFill>
                  <a:srgbClr val="FF0000"/>
                </a:solidFill>
                <a:latin typeface="Tahoma" pitchFamily="34" charset="0"/>
                <a:cs typeface="Tahoma" pitchFamily="34" charset="0"/>
              </a:rPr>
              <a:t> </a:t>
            </a:r>
          </a:p>
          <a:p>
            <a:pPr marL="1279525" lvl="2" indent="-457200" eaLnBrk="1" hangingPunct="1">
              <a:buClr>
                <a:srgbClr val="FF0000"/>
              </a:buClr>
              <a:buSzPct val="120000"/>
              <a:buFont typeface="Courier New" pitchFamily="49" charset="0"/>
              <a:buChar char="o"/>
            </a:pPr>
            <a:r>
              <a:rPr lang="en-US" dirty="0" smtClean="0">
                <a:solidFill>
                  <a:srgbClr val="C00000"/>
                </a:solidFill>
                <a:latin typeface="Tahoma" pitchFamily="34" charset="0"/>
                <a:cs typeface="Tahoma" pitchFamily="34" charset="0"/>
              </a:rPr>
              <a:t>news media, electronic media, publications (hard print copies), CDs, micro data </a:t>
            </a:r>
          </a:p>
          <a:p>
            <a:pPr marL="881063" lvl="1" indent="-514350" eaLnBrk="1" hangingPunct="1">
              <a:buClr>
                <a:srgbClr val="FF0000"/>
              </a:buClr>
              <a:buSzPct val="110000"/>
              <a:buFont typeface="Calibri" pitchFamily="34" charset="0"/>
              <a:buAutoNum type="arabicPeriod" startAt="5"/>
            </a:pPr>
            <a:endParaRPr lang="en-US" dirty="0" smtClean="0">
              <a:solidFill>
                <a:srgbClr val="FF0000"/>
              </a:solidFill>
            </a:endParaRPr>
          </a:p>
        </p:txBody>
      </p:sp>
      <p:sp>
        <p:nvSpPr>
          <p:cNvPr id="4" name="Slide Number Placeholder 3"/>
          <p:cNvSpPr>
            <a:spLocks noGrp="1"/>
          </p:cNvSpPr>
          <p:nvPr>
            <p:ph type="sldNum" sz="quarter" idx="12"/>
          </p:nvPr>
        </p:nvSpPr>
        <p:spPr/>
        <p:txBody>
          <a:bodyPr/>
          <a:lstStyle/>
          <a:p>
            <a:pPr>
              <a:defRPr/>
            </a:pPr>
            <a:fld id="{8CCA7CC6-4807-4AC4-AB2C-A79DB68B7566}"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04850"/>
            <a:ext cx="8229600" cy="666750"/>
          </a:xfrm>
        </p:spPr>
        <p:txBody>
          <a:bodyPr/>
          <a:lstStyle/>
          <a:p>
            <a:r>
              <a:rPr lang="en-US" sz="2800" b="1" smtClean="0">
                <a:latin typeface="Tahoma" pitchFamily="34" charset="0"/>
                <a:cs typeface="Tahoma" pitchFamily="34" charset="0"/>
              </a:rPr>
              <a:t>Central Bureau of Statistics (CBS)</a:t>
            </a:r>
          </a:p>
        </p:txBody>
      </p:sp>
      <p:sp>
        <p:nvSpPr>
          <p:cNvPr id="15363" name="Content Placeholder 2"/>
          <p:cNvSpPr>
            <a:spLocks noGrp="1"/>
          </p:cNvSpPr>
          <p:nvPr>
            <p:ph idx="1"/>
          </p:nvPr>
        </p:nvSpPr>
        <p:spPr>
          <a:xfrm>
            <a:off x="381000" y="1752600"/>
            <a:ext cx="8229600" cy="4389438"/>
          </a:xfrm>
        </p:spPr>
        <p:txBody>
          <a:bodyPr/>
          <a:lstStyle/>
          <a:p>
            <a:r>
              <a:rPr lang="en-US" sz="2800" dirty="0" smtClean="0">
                <a:solidFill>
                  <a:srgbClr val="2205D1"/>
                </a:solidFill>
                <a:latin typeface="Tahoma" pitchFamily="34" charset="0"/>
                <a:cs typeface="Tahoma" pitchFamily="34" charset="0"/>
              </a:rPr>
              <a:t>Introduction</a:t>
            </a:r>
          </a:p>
          <a:p>
            <a:pPr>
              <a:spcBef>
                <a:spcPts val="1200"/>
              </a:spcBef>
              <a:buFont typeface="Wingdings 2" pitchFamily="18" charset="2"/>
              <a:buNone/>
            </a:pPr>
            <a:r>
              <a:rPr lang="en-US" sz="2400" dirty="0" smtClean="0">
                <a:latin typeface="Tahoma" pitchFamily="34" charset="0"/>
                <a:cs typeface="Tahoma" pitchFamily="34" charset="0"/>
              </a:rPr>
              <a:t>	CBS was created in 1958 </a:t>
            </a:r>
            <a:r>
              <a:rPr lang="en-US" sz="2800" dirty="0" smtClean="0">
                <a:latin typeface="Preeti" pitchFamily="2" charset="0"/>
                <a:cs typeface="Tahoma" pitchFamily="34" charset="0"/>
              </a:rPr>
              <a:t>-@)!% ;fn </a:t>
            </a:r>
            <a:r>
              <a:rPr lang="en-US" sz="2800" dirty="0" err="1" smtClean="0">
                <a:latin typeface="Preeti" pitchFamily="2" charset="0"/>
                <a:cs typeface="Tahoma" pitchFamily="34" charset="0"/>
              </a:rPr>
              <a:t>kf</a:t>
            </a:r>
            <a:r>
              <a:rPr lang="en-US" sz="2800" dirty="0" smtClean="0">
                <a:latin typeface="Preeti" pitchFamily="2" charset="0"/>
                <a:cs typeface="Tahoma" pitchFamily="34" charset="0"/>
              </a:rPr>
              <a:t>}if !&amp; </a:t>
            </a:r>
            <a:r>
              <a:rPr lang="en-US" sz="2800" dirty="0" err="1" smtClean="0">
                <a:latin typeface="Preeti" pitchFamily="2" charset="0"/>
                <a:cs typeface="Tahoma" pitchFamily="34" charset="0"/>
              </a:rPr>
              <a:t>ut</a:t>
            </a:r>
            <a:r>
              <a:rPr lang="en-US" sz="2800" dirty="0" smtClean="0">
                <a:latin typeface="Preeti" pitchFamily="2" charset="0"/>
                <a:cs typeface="Tahoma" pitchFamily="34" charset="0"/>
              </a:rPr>
              <a:t>]_ </a:t>
            </a:r>
            <a:r>
              <a:rPr lang="en-US" sz="2400" dirty="0" smtClean="0">
                <a:latin typeface="Tahoma" pitchFamily="34" charset="0"/>
                <a:cs typeface="Tahoma" pitchFamily="34" charset="0"/>
              </a:rPr>
              <a:t>by virtue Statistics Act, 2015 as the sole agency for the collection, consolidation, publication and analysis of statistics. </a:t>
            </a:r>
          </a:p>
          <a:p>
            <a:pPr>
              <a:buFont typeface="Wingdings 2" pitchFamily="18" charset="2"/>
              <a:buNone/>
            </a:pPr>
            <a:endParaRPr lang="en-US" sz="2400" dirty="0" smtClean="0">
              <a:latin typeface="Tahoma" pitchFamily="34" charset="0"/>
              <a:cs typeface="Tahoma" pitchFamily="34" charset="0"/>
            </a:endParaRPr>
          </a:p>
          <a:p>
            <a:pPr>
              <a:buFont typeface="Wingdings 2" pitchFamily="18" charset="2"/>
              <a:buNone/>
            </a:pPr>
            <a:endParaRPr lang="en-US" sz="2400" dirty="0" smtClean="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706C4DA6-0E3E-46B1-AD77-90C7FEE1F0B7}"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838200"/>
            <a:ext cx="8229600" cy="609600"/>
          </a:xfrm>
        </p:spPr>
        <p:txBody>
          <a:bodyPr/>
          <a:lstStyle/>
          <a:p>
            <a:r>
              <a:rPr lang="en-US" sz="3200" b="1" smtClean="0">
                <a:solidFill>
                  <a:srgbClr val="2205D1"/>
                </a:solidFill>
                <a:latin typeface="Tahoma" pitchFamily="34" charset="0"/>
                <a:cs typeface="Tahoma" pitchFamily="34" charset="0"/>
              </a:rPr>
              <a:t>Objectives</a:t>
            </a:r>
            <a:endParaRPr lang="en-US" sz="3200" b="1" smtClean="0">
              <a:solidFill>
                <a:srgbClr val="2205D1"/>
              </a:solidFill>
            </a:endParaRPr>
          </a:p>
        </p:txBody>
      </p:sp>
      <p:sp>
        <p:nvSpPr>
          <p:cNvPr id="16387" name="Content Placeholder 2"/>
          <p:cNvSpPr>
            <a:spLocks noGrp="1"/>
          </p:cNvSpPr>
          <p:nvPr>
            <p:ph idx="1"/>
          </p:nvPr>
        </p:nvSpPr>
        <p:spPr>
          <a:xfrm>
            <a:off x="381000" y="1600200"/>
            <a:ext cx="8229600" cy="4389438"/>
          </a:xfrm>
        </p:spPr>
        <p:txBody>
          <a:bodyPr/>
          <a:lstStyle/>
          <a:p>
            <a:pPr marL="457200" indent="-457200">
              <a:spcAft>
                <a:spcPts val="400"/>
              </a:spcAft>
              <a:buClrTx/>
              <a:buSzPct val="97000"/>
              <a:buFont typeface="Calibri" pitchFamily="34" charset="0"/>
              <a:buAutoNum type="arabicPeriod"/>
            </a:pPr>
            <a:r>
              <a:rPr lang="en-US" sz="2400" dirty="0" smtClean="0">
                <a:latin typeface="Tahoma" pitchFamily="34" charset="0"/>
                <a:cs typeface="Tahoma" pitchFamily="34" charset="0"/>
              </a:rPr>
              <a:t>To produce and provide reliable socioeconomic data to the government for plan and policy making. </a:t>
            </a:r>
          </a:p>
          <a:p>
            <a:pPr marL="457200" indent="-457200">
              <a:spcAft>
                <a:spcPts val="400"/>
              </a:spcAft>
              <a:buClrTx/>
              <a:buSzPct val="97000"/>
              <a:buFont typeface="Calibri" pitchFamily="34" charset="0"/>
              <a:buAutoNum type="arabicPeriod"/>
            </a:pPr>
            <a:r>
              <a:rPr lang="en-US" sz="2400" dirty="0" smtClean="0">
                <a:latin typeface="Tahoma" pitchFamily="34" charset="0"/>
                <a:cs typeface="Tahoma" pitchFamily="34" charset="0"/>
              </a:rPr>
              <a:t>To maintain coordination among all the governmental and non-governmental organization that conduct economic and social data collection, processing, analysis, and publication activities.</a:t>
            </a:r>
          </a:p>
          <a:p>
            <a:pPr marL="457200" indent="-457200">
              <a:spcAft>
                <a:spcPts val="400"/>
              </a:spcAft>
              <a:buClrTx/>
              <a:buSzPct val="97000"/>
              <a:buFont typeface="Calibri" pitchFamily="34" charset="0"/>
              <a:buAutoNum type="arabicPeriod"/>
            </a:pPr>
            <a:r>
              <a:rPr lang="en-US" sz="2400" dirty="0" smtClean="0">
                <a:latin typeface="Tahoma" pitchFamily="34" charset="0"/>
                <a:cs typeface="Tahoma" pitchFamily="34" charset="0"/>
              </a:rPr>
              <a:t>To provide appropriate condition for the development of standardized Statistical System in Nepal. </a:t>
            </a:r>
          </a:p>
          <a:p>
            <a:pPr marL="457200" indent="-457200">
              <a:spcAft>
                <a:spcPts val="400"/>
              </a:spcAft>
              <a:buClrTx/>
              <a:buSzPct val="97000"/>
              <a:buFont typeface="Calibri" pitchFamily="34" charset="0"/>
              <a:buAutoNum type="arabicPeriod"/>
            </a:pPr>
            <a:r>
              <a:rPr lang="en-US" sz="2400" dirty="0" smtClean="0">
                <a:latin typeface="Tahoma" pitchFamily="34" charset="0"/>
                <a:cs typeface="Tahoma" pitchFamily="34" charset="0"/>
              </a:rPr>
              <a:t>To provide training and develop statistical </a:t>
            </a:r>
            <a:r>
              <a:rPr lang="en-US" sz="2400" dirty="0" smtClean="0">
                <a:latin typeface="Tahoma" pitchFamily="34" charset="0"/>
                <a:cs typeface="Tahoma" pitchFamily="34" charset="0"/>
              </a:rPr>
              <a:t>manpower </a:t>
            </a:r>
            <a:r>
              <a:rPr lang="en-US" sz="2400" dirty="0" smtClean="0">
                <a:latin typeface="Tahoma" pitchFamily="34" charset="0"/>
                <a:cs typeface="Tahoma" pitchFamily="34" charset="0"/>
              </a:rPr>
              <a:t>in the country. </a:t>
            </a:r>
            <a:endParaRPr lang="en-US" dirty="0" smtClean="0"/>
          </a:p>
        </p:txBody>
      </p:sp>
      <p:sp>
        <p:nvSpPr>
          <p:cNvPr id="4" name="Slide Number Placeholder 3"/>
          <p:cNvSpPr>
            <a:spLocks noGrp="1"/>
          </p:cNvSpPr>
          <p:nvPr>
            <p:ph type="sldNum" sz="quarter" idx="12"/>
          </p:nvPr>
        </p:nvSpPr>
        <p:spPr/>
        <p:txBody>
          <a:bodyPr/>
          <a:lstStyle/>
          <a:p>
            <a:pPr>
              <a:defRPr/>
            </a:pPr>
            <a:fld id="{82424433-64A4-44BC-8E26-AB298246E525}"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6DD2F3A-71CF-4F98-822A-04C1DB8EE8CA}" type="slidenum">
              <a:rPr lang="en-US" smtClean="0"/>
              <a:pPr>
                <a:defRPr/>
              </a:pPr>
              <a:t>8</a:t>
            </a:fld>
            <a:endParaRPr lang="en-US"/>
          </a:p>
        </p:txBody>
      </p:sp>
      <p:sp>
        <p:nvSpPr>
          <p:cNvPr id="17411" name="TextBox 3"/>
          <p:cNvSpPr txBox="1">
            <a:spLocks noChangeArrowheads="1"/>
          </p:cNvSpPr>
          <p:nvPr/>
        </p:nvSpPr>
        <p:spPr bwMode="auto">
          <a:xfrm>
            <a:off x="685800" y="914400"/>
            <a:ext cx="7848600" cy="523875"/>
          </a:xfrm>
          <a:prstGeom prst="rect">
            <a:avLst/>
          </a:prstGeom>
          <a:noFill/>
          <a:ln w="9525">
            <a:noFill/>
            <a:miter lim="800000"/>
            <a:headEnd/>
            <a:tailEnd/>
          </a:ln>
        </p:spPr>
        <p:txBody>
          <a:bodyPr>
            <a:spAutoFit/>
          </a:bodyPr>
          <a:lstStyle/>
          <a:p>
            <a:pPr algn="ctr"/>
            <a:r>
              <a:rPr lang="en-US" sz="2800" b="1">
                <a:solidFill>
                  <a:srgbClr val="C00000"/>
                </a:solidFill>
                <a:latin typeface="Tahoma" pitchFamily="34" charset="0"/>
                <a:cs typeface="Tahoma" pitchFamily="34" charset="0"/>
              </a:rPr>
              <a:t>Organizational Structure of CBS</a:t>
            </a:r>
          </a:p>
        </p:txBody>
      </p:sp>
      <p:grpSp>
        <p:nvGrpSpPr>
          <p:cNvPr id="17412" name="Organization Chart 2"/>
          <p:cNvGrpSpPr>
            <a:grpSpLocks noChangeAspect="1"/>
          </p:cNvGrpSpPr>
          <p:nvPr/>
        </p:nvGrpSpPr>
        <p:grpSpPr bwMode="auto">
          <a:xfrm>
            <a:off x="1304925" y="1905000"/>
            <a:ext cx="7381875" cy="4394200"/>
            <a:chOff x="397" y="174"/>
            <a:chExt cx="699" cy="691"/>
          </a:xfrm>
        </p:grpSpPr>
        <p:cxnSp>
          <p:nvCxnSpPr>
            <p:cNvPr id="17416" name="_s21508"/>
            <p:cNvCxnSpPr>
              <a:cxnSpLocks noChangeShapeType="1"/>
              <a:stCxn id="49" idx="3"/>
            </p:cNvCxnSpPr>
            <p:nvPr/>
          </p:nvCxnSpPr>
          <p:spPr bwMode="auto">
            <a:xfrm flipV="1">
              <a:off x="722" y="208"/>
              <a:ext cx="25" cy="50"/>
            </a:xfrm>
            <a:prstGeom prst="bentConnector3">
              <a:avLst>
                <a:gd name="adj1" fmla="val 103444"/>
              </a:avLst>
            </a:prstGeom>
            <a:noFill/>
            <a:ln w="28575">
              <a:solidFill>
                <a:srgbClr val="404B2A"/>
              </a:solidFill>
              <a:miter lim="800000"/>
              <a:headEnd/>
              <a:tailEnd/>
            </a:ln>
          </p:spPr>
        </p:cxnSp>
        <p:cxnSp>
          <p:nvCxnSpPr>
            <p:cNvPr id="17417" name="_s21509"/>
            <p:cNvCxnSpPr>
              <a:cxnSpLocks noChangeShapeType="1"/>
              <a:stCxn id="48" idx="1"/>
              <a:endCxn id="32" idx="2"/>
            </p:cNvCxnSpPr>
            <p:nvPr/>
          </p:nvCxnSpPr>
          <p:spPr bwMode="auto">
            <a:xfrm rot="10800000">
              <a:off x="857" y="437"/>
              <a:ext cx="24" cy="264"/>
            </a:xfrm>
            <a:prstGeom prst="bentConnector2">
              <a:avLst/>
            </a:prstGeom>
            <a:noFill/>
            <a:ln w="28575">
              <a:solidFill>
                <a:srgbClr val="404B2A"/>
              </a:solidFill>
              <a:miter lim="800000"/>
              <a:headEnd/>
              <a:tailEnd/>
            </a:ln>
          </p:spPr>
        </p:cxnSp>
        <p:cxnSp>
          <p:nvCxnSpPr>
            <p:cNvPr id="17418" name="_s21510"/>
            <p:cNvCxnSpPr>
              <a:cxnSpLocks noChangeShapeType="1"/>
              <a:stCxn id="47" idx="1"/>
              <a:endCxn id="32" idx="2"/>
            </p:cNvCxnSpPr>
            <p:nvPr/>
          </p:nvCxnSpPr>
          <p:spPr bwMode="auto">
            <a:xfrm rot="10800000">
              <a:off x="857" y="437"/>
              <a:ext cx="24" cy="191"/>
            </a:xfrm>
            <a:prstGeom prst="bentConnector2">
              <a:avLst/>
            </a:prstGeom>
            <a:noFill/>
            <a:ln w="28575">
              <a:solidFill>
                <a:srgbClr val="404B2A"/>
              </a:solidFill>
              <a:miter lim="800000"/>
              <a:headEnd/>
              <a:tailEnd/>
            </a:ln>
          </p:spPr>
        </p:cxnSp>
        <p:cxnSp>
          <p:nvCxnSpPr>
            <p:cNvPr id="17419" name="_s21511"/>
            <p:cNvCxnSpPr>
              <a:cxnSpLocks noChangeShapeType="1"/>
              <a:stCxn id="46" idx="1"/>
              <a:endCxn id="32" idx="2"/>
            </p:cNvCxnSpPr>
            <p:nvPr/>
          </p:nvCxnSpPr>
          <p:spPr bwMode="auto">
            <a:xfrm rot="10800000">
              <a:off x="857" y="437"/>
              <a:ext cx="24" cy="120"/>
            </a:xfrm>
            <a:prstGeom prst="bentConnector2">
              <a:avLst/>
            </a:prstGeom>
            <a:noFill/>
            <a:ln w="28575">
              <a:solidFill>
                <a:srgbClr val="404B2A"/>
              </a:solidFill>
              <a:miter lim="800000"/>
              <a:headEnd/>
              <a:tailEnd/>
            </a:ln>
          </p:spPr>
        </p:cxnSp>
        <p:cxnSp>
          <p:nvCxnSpPr>
            <p:cNvPr id="17420" name="_s21512"/>
            <p:cNvCxnSpPr>
              <a:cxnSpLocks noChangeShapeType="1"/>
              <a:stCxn id="45" idx="1"/>
              <a:endCxn id="32" idx="2"/>
            </p:cNvCxnSpPr>
            <p:nvPr/>
          </p:nvCxnSpPr>
          <p:spPr bwMode="auto">
            <a:xfrm rot="10800000">
              <a:off x="857" y="437"/>
              <a:ext cx="24" cy="47"/>
            </a:xfrm>
            <a:prstGeom prst="bentConnector2">
              <a:avLst/>
            </a:prstGeom>
            <a:noFill/>
            <a:ln w="28575">
              <a:solidFill>
                <a:srgbClr val="404B2A"/>
              </a:solidFill>
              <a:miter lim="800000"/>
              <a:headEnd/>
              <a:tailEnd/>
            </a:ln>
          </p:spPr>
        </p:cxnSp>
        <p:cxnSp>
          <p:nvCxnSpPr>
            <p:cNvPr id="17421" name="_s21513"/>
            <p:cNvCxnSpPr>
              <a:cxnSpLocks noChangeShapeType="1"/>
              <a:stCxn id="44" idx="1"/>
              <a:endCxn id="31" idx="2"/>
            </p:cNvCxnSpPr>
            <p:nvPr/>
          </p:nvCxnSpPr>
          <p:spPr bwMode="auto">
            <a:xfrm rot="10800000">
              <a:off x="665" y="437"/>
              <a:ext cx="24" cy="404"/>
            </a:xfrm>
            <a:prstGeom prst="bentConnector2">
              <a:avLst/>
            </a:prstGeom>
            <a:noFill/>
            <a:ln w="28575">
              <a:solidFill>
                <a:srgbClr val="404B2A"/>
              </a:solidFill>
              <a:miter lim="800000"/>
              <a:headEnd/>
              <a:tailEnd/>
            </a:ln>
          </p:spPr>
        </p:cxnSp>
        <p:cxnSp>
          <p:nvCxnSpPr>
            <p:cNvPr id="17422" name="_s21514"/>
            <p:cNvCxnSpPr>
              <a:cxnSpLocks noChangeShapeType="1"/>
              <a:stCxn id="43" idx="1"/>
              <a:endCxn id="31" idx="2"/>
            </p:cNvCxnSpPr>
            <p:nvPr/>
          </p:nvCxnSpPr>
          <p:spPr bwMode="auto">
            <a:xfrm rot="10800000">
              <a:off x="665" y="437"/>
              <a:ext cx="25" cy="337"/>
            </a:xfrm>
            <a:prstGeom prst="bentConnector2">
              <a:avLst/>
            </a:prstGeom>
            <a:noFill/>
            <a:ln w="28575">
              <a:solidFill>
                <a:srgbClr val="404B2A"/>
              </a:solidFill>
              <a:miter lim="800000"/>
              <a:headEnd/>
              <a:tailEnd/>
            </a:ln>
          </p:spPr>
        </p:cxnSp>
        <p:cxnSp>
          <p:nvCxnSpPr>
            <p:cNvPr id="17423" name="_s21515"/>
            <p:cNvCxnSpPr>
              <a:cxnSpLocks noChangeShapeType="1"/>
              <a:stCxn id="42" idx="1"/>
              <a:endCxn id="31" idx="2"/>
            </p:cNvCxnSpPr>
            <p:nvPr/>
          </p:nvCxnSpPr>
          <p:spPr bwMode="auto">
            <a:xfrm rot="10800000">
              <a:off x="665" y="437"/>
              <a:ext cx="24" cy="264"/>
            </a:xfrm>
            <a:prstGeom prst="bentConnector2">
              <a:avLst/>
            </a:prstGeom>
            <a:noFill/>
            <a:ln w="28575">
              <a:solidFill>
                <a:srgbClr val="404B2A"/>
              </a:solidFill>
              <a:miter lim="800000"/>
              <a:headEnd/>
              <a:tailEnd/>
            </a:ln>
          </p:spPr>
        </p:cxnSp>
        <p:cxnSp>
          <p:nvCxnSpPr>
            <p:cNvPr id="17424" name="_s21516"/>
            <p:cNvCxnSpPr>
              <a:cxnSpLocks noChangeShapeType="1"/>
              <a:stCxn id="41" idx="1"/>
              <a:endCxn id="31" idx="2"/>
            </p:cNvCxnSpPr>
            <p:nvPr/>
          </p:nvCxnSpPr>
          <p:spPr bwMode="auto">
            <a:xfrm rot="10800000">
              <a:off x="665" y="437"/>
              <a:ext cx="24" cy="192"/>
            </a:xfrm>
            <a:prstGeom prst="bentConnector2">
              <a:avLst/>
            </a:prstGeom>
            <a:noFill/>
            <a:ln w="28575">
              <a:solidFill>
                <a:srgbClr val="404B2A"/>
              </a:solidFill>
              <a:miter lim="800000"/>
              <a:headEnd/>
              <a:tailEnd/>
            </a:ln>
          </p:spPr>
        </p:cxnSp>
        <p:cxnSp>
          <p:nvCxnSpPr>
            <p:cNvPr id="17425" name="_s21517"/>
            <p:cNvCxnSpPr>
              <a:cxnSpLocks noChangeShapeType="1"/>
              <a:stCxn id="40" idx="1"/>
              <a:endCxn id="31" idx="2"/>
            </p:cNvCxnSpPr>
            <p:nvPr/>
          </p:nvCxnSpPr>
          <p:spPr bwMode="auto">
            <a:xfrm rot="10800000">
              <a:off x="665" y="437"/>
              <a:ext cx="24" cy="120"/>
            </a:xfrm>
            <a:prstGeom prst="bentConnector2">
              <a:avLst/>
            </a:prstGeom>
            <a:noFill/>
            <a:ln w="28575">
              <a:solidFill>
                <a:srgbClr val="404B2A"/>
              </a:solidFill>
              <a:miter lim="800000"/>
              <a:headEnd/>
              <a:tailEnd/>
            </a:ln>
          </p:spPr>
        </p:cxnSp>
        <p:cxnSp>
          <p:nvCxnSpPr>
            <p:cNvPr id="17426" name="_s21518"/>
            <p:cNvCxnSpPr>
              <a:cxnSpLocks noChangeShapeType="1"/>
              <a:stCxn id="39" idx="1"/>
              <a:endCxn id="31" idx="2"/>
            </p:cNvCxnSpPr>
            <p:nvPr/>
          </p:nvCxnSpPr>
          <p:spPr bwMode="auto">
            <a:xfrm rot="10800000">
              <a:off x="665" y="437"/>
              <a:ext cx="24" cy="48"/>
            </a:xfrm>
            <a:prstGeom prst="bentConnector2">
              <a:avLst/>
            </a:prstGeom>
            <a:noFill/>
            <a:ln w="28575">
              <a:solidFill>
                <a:srgbClr val="404B2A"/>
              </a:solidFill>
              <a:miter lim="800000"/>
              <a:headEnd/>
              <a:tailEnd/>
            </a:ln>
          </p:spPr>
        </p:cxnSp>
        <p:cxnSp>
          <p:nvCxnSpPr>
            <p:cNvPr id="17427" name="_s21519"/>
            <p:cNvCxnSpPr>
              <a:cxnSpLocks noChangeShapeType="1"/>
              <a:stCxn id="38" idx="1"/>
              <a:endCxn id="30" idx="2"/>
            </p:cNvCxnSpPr>
            <p:nvPr/>
          </p:nvCxnSpPr>
          <p:spPr bwMode="auto">
            <a:xfrm rot="10800000">
              <a:off x="482" y="436"/>
              <a:ext cx="16" cy="337"/>
            </a:xfrm>
            <a:prstGeom prst="bentConnector2">
              <a:avLst/>
            </a:prstGeom>
            <a:noFill/>
            <a:ln w="28575">
              <a:solidFill>
                <a:srgbClr val="404B2A"/>
              </a:solidFill>
              <a:miter lim="800000"/>
              <a:headEnd/>
              <a:tailEnd/>
            </a:ln>
          </p:spPr>
        </p:cxnSp>
        <p:cxnSp>
          <p:nvCxnSpPr>
            <p:cNvPr id="17428" name="_s21520"/>
            <p:cNvCxnSpPr>
              <a:cxnSpLocks noChangeShapeType="1"/>
              <a:stCxn id="37" idx="1"/>
              <a:endCxn id="30" idx="2"/>
            </p:cNvCxnSpPr>
            <p:nvPr/>
          </p:nvCxnSpPr>
          <p:spPr bwMode="auto">
            <a:xfrm rot="10800000">
              <a:off x="482" y="436"/>
              <a:ext cx="16" cy="265"/>
            </a:xfrm>
            <a:prstGeom prst="bentConnector2">
              <a:avLst/>
            </a:prstGeom>
            <a:noFill/>
            <a:ln w="28575">
              <a:solidFill>
                <a:srgbClr val="404B2A"/>
              </a:solidFill>
              <a:miter lim="800000"/>
              <a:headEnd/>
              <a:tailEnd/>
            </a:ln>
          </p:spPr>
        </p:cxnSp>
        <p:cxnSp>
          <p:nvCxnSpPr>
            <p:cNvPr id="17429" name="_s21521"/>
            <p:cNvCxnSpPr>
              <a:cxnSpLocks noChangeShapeType="1"/>
              <a:stCxn id="36" idx="1"/>
              <a:endCxn id="30" idx="2"/>
            </p:cNvCxnSpPr>
            <p:nvPr/>
          </p:nvCxnSpPr>
          <p:spPr bwMode="auto">
            <a:xfrm rot="10800000">
              <a:off x="482" y="436"/>
              <a:ext cx="16" cy="193"/>
            </a:xfrm>
            <a:prstGeom prst="bentConnector2">
              <a:avLst/>
            </a:prstGeom>
            <a:noFill/>
            <a:ln w="28575">
              <a:solidFill>
                <a:srgbClr val="404B2A"/>
              </a:solidFill>
              <a:miter lim="800000"/>
              <a:headEnd/>
              <a:tailEnd/>
            </a:ln>
          </p:spPr>
        </p:cxnSp>
        <p:cxnSp>
          <p:nvCxnSpPr>
            <p:cNvPr id="17430" name="_s21522"/>
            <p:cNvCxnSpPr>
              <a:cxnSpLocks noChangeShapeType="1"/>
              <a:stCxn id="35" idx="1"/>
              <a:endCxn id="30" idx="2"/>
            </p:cNvCxnSpPr>
            <p:nvPr/>
          </p:nvCxnSpPr>
          <p:spPr bwMode="auto">
            <a:xfrm rot="10800000">
              <a:off x="482" y="436"/>
              <a:ext cx="16" cy="121"/>
            </a:xfrm>
            <a:prstGeom prst="bentConnector2">
              <a:avLst/>
            </a:prstGeom>
            <a:noFill/>
            <a:ln w="28575">
              <a:solidFill>
                <a:srgbClr val="404B2A"/>
              </a:solidFill>
              <a:miter lim="800000"/>
              <a:headEnd/>
              <a:tailEnd/>
            </a:ln>
          </p:spPr>
        </p:cxnSp>
        <p:cxnSp>
          <p:nvCxnSpPr>
            <p:cNvPr id="17431" name="_s21523"/>
            <p:cNvCxnSpPr>
              <a:cxnSpLocks noChangeShapeType="1"/>
              <a:stCxn id="34" idx="1"/>
              <a:endCxn id="30" idx="2"/>
            </p:cNvCxnSpPr>
            <p:nvPr/>
          </p:nvCxnSpPr>
          <p:spPr bwMode="auto">
            <a:xfrm rot="10800000">
              <a:off x="482" y="436"/>
              <a:ext cx="16" cy="49"/>
            </a:xfrm>
            <a:prstGeom prst="bentConnector2">
              <a:avLst/>
            </a:prstGeom>
            <a:noFill/>
            <a:ln w="28575">
              <a:solidFill>
                <a:srgbClr val="404B2A"/>
              </a:solidFill>
              <a:miter lim="800000"/>
              <a:headEnd/>
              <a:tailEnd/>
            </a:ln>
          </p:spPr>
        </p:cxnSp>
        <p:cxnSp>
          <p:nvCxnSpPr>
            <p:cNvPr id="17432" name="_s21526"/>
            <p:cNvCxnSpPr>
              <a:cxnSpLocks noChangeShapeType="1"/>
              <a:stCxn id="31" idx="0"/>
              <a:endCxn id="29" idx="2"/>
            </p:cNvCxnSpPr>
            <p:nvPr/>
          </p:nvCxnSpPr>
          <p:spPr bwMode="auto">
            <a:xfrm rot="-5400000">
              <a:off x="696" y="310"/>
              <a:ext cx="48" cy="110"/>
            </a:xfrm>
            <a:prstGeom prst="bentConnector3">
              <a:avLst>
                <a:gd name="adj1" fmla="val 39778"/>
              </a:avLst>
            </a:prstGeom>
            <a:noFill/>
            <a:ln w="28575">
              <a:solidFill>
                <a:srgbClr val="404B2A"/>
              </a:solidFill>
              <a:miter lim="800000"/>
              <a:headEnd/>
              <a:tailEnd/>
            </a:ln>
          </p:spPr>
        </p:cxnSp>
        <p:cxnSp>
          <p:nvCxnSpPr>
            <p:cNvPr id="17433" name="_s21527"/>
            <p:cNvCxnSpPr>
              <a:cxnSpLocks noChangeShapeType="1"/>
              <a:stCxn id="30" idx="0"/>
              <a:endCxn id="29" idx="2"/>
            </p:cNvCxnSpPr>
            <p:nvPr/>
          </p:nvCxnSpPr>
          <p:spPr bwMode="auto">
            <a:xfrm rot="-5400000">
              <a:off x="605" y="218"/>
              <a:ext cx="48" cy="293"/>
            </a:xfrm>
            <a:prstGeom prst="bentConnector3">
              <a:avLst>
                <a:gd name="adj1" fmla="val 39778"/>
              </a:avLst>
            </a:prstGeom>
            <a:noFill/>
            <a:ln w="28575">
              <a:solidFill>
                <a:srgbClr val="404B2A"/>
              </a:solidFill>
              <a:miter lim="800000"/>
              <a:headEnd/>
              <a:tailEnd/>
            </a:ln>
          </p:spPr>
        </p:cxnSp>
        <p:cxnSp>
          <p:nvCxnSpPr>
            <p:cNvPr id="17434" name="_s21528"/>
            <p:cNvCxnSpPr>
              <a:cxnSpLocks noChangeShapeType="1"/>
            </p:cNvCxnSpPr>
            <p:nvPr/>
          </p:nvCxnSpPr>
          <p:spPr bwMode="auto">
            <a:xfrm rot="-5400000">
              <a:off x="702" y="270"/>
              <a:ext cx="91" cy="1"/>
            </a:xfrm>
            <a:prstGeom prst="bentConnector3">
              <a:avLst>
                <a:gd name="adj1" fmla="val 11625"/>
              </a:avLst>
            </a:prstGeom>
            <a:noFill/>
            <a:ln w="28575">
              <a:solidFill>
                <a:srgbClr val="404B2A"/>
              </a:solidFill>
              <a:miter lim="800000"/>
              <a:headEnd/>
              <a:tailEnd/>
            </a:ln>
          </p:spPr>
        </p:cxnSp>
        <p:sp>
          <p:nvSpPr>
            <p:cNvPr id="28" name="_s21529"/>
            <p:cNvSpPr>
              <a:spLocks noChangeArrowheads="1"/>
            </p:cNvSpPr>
            <p:nvPr/>
          </p:nvSpPr>
          <p:spPr bwMode="auto">
            <a:xfrm>
              <a:off x="620" y="174"/>
              <a:ext cx="310" cy="48"/>
            </a:xfrm>
            <a:prstGeom prst="roundRect">
              <a:avLst>
                <a:gd name="adj" fmla="val 16667"/>
              </a:avLst>
            </a:prstGeom>
            <a:solidFill>
              <a:srgbClr val="C7D8A5"/>
            </a:solidFill>
            <a:ln w="38100">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200" b="1" dirty="0"/>
                <a:t>National Planning Commission Secretariat</a:t>
              </a:r>
            </a:p>
          </p:txBody>
        </p:sp>
        <p:sp>
          <p:nvSpPr>
            <p:cNvPr id="29" name="_s21530"/>
            <p:cNvSpPr>
              <a:spLocks noChangeArrowheads="1"/>
            </p:cNvSpPr>
            <p:nvPr/>
          </p:nvSpPr>
          <p:spPr bwMode="auto">
            <a:xfrm>
              <a:off x="645" y="304"/>
              <a:ext cx="259" cy="34"/>
            </a:xfrm>
            <a:prstGeom prst="roundRect">
              <a:avLst>
                <a:gd name="adj" fmla="val 16667"/>
              </a:avLst>
            </a:prstGeom>
            <a:solidFill>
              <a:schemeClr val="accent1"/>
            </a:solidFill>
            <a:ln w="285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lgn="ctr">
                <a:defRPr/>
              </a:pPr>
              <a:r>
                <a:rPr lang="en-US" sz="1200" b="1" dirty="0"/>
                <a:t>Central Bureau of Statistics</a:t>
              </a:r>
              <a:endParaRPr lang="en-US" sz="1600" dirty="0"/>
            </a:p>
          </p:txBody>
        </p:sp>
        <p:sp>
          <p:nvSpPr>
            <p:cNvPr id="30" name="_s21531"/>
            <p:cNvSpPr>
              <a:spLocks noChangeArrowheads="1"/>
            </p:cNvSpPr>
            <p:nvPr/>
          </p:nvSpPr>
          <p:spPr bwMode="auto">
            <a:xfrm>
              <a:off x="397" y="389"/>
              <a:ext cx="169" cy="47"/>
            </a:xfrm>
            <a:prstGeom prst="roundRect">
              <a:avLst>
                <a:gd name="adj" fmla="val 16667"/>
              </a:avLst>
            </a:prstGeom>
            <a:solidFill>
              <a:srgbClr val="94AE61"/>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dirty="0"/>
                <a:t>Planning and HRM (PHRM) Division</a:t>
              </a:r>
              <a:endParaRPr lang="en-US" sz="1400" b="1" dirty="0"/>
            </a:p>
          </p:txBody>
        </p:sp>
        <p:sp>
          <p:nvSpPr>
            <p:cNvPr id="31" name="_s21532"/>
            <p:cNvSpPr>
              <a:spLocks noChangeArrowheads="1"/>
            </p:cNvSpPr>
            <p:nvPr/>
          </p:nvSpPr>
          <p:spPr bwMode="auto">
            <a:xfrm>
              <a:off x="593" y="389"/>
              <a:ext cx="144" cy="48"/>
            </a:xfrm>
            <a:prstGeom prst="roundRect">
              <a:avLst>
                <a:gd name="adj" fmla="val 16667"/>
              </a:avLst>
            </a:prstGeom>
            <a:solidFill>
              <a:srgbClr val="94AE61"/>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a:t>Economic Statistics Division</a:t>
              </a:r>
              <a:endParaRPr lang="en-US" sz="1400"/>
            </a:p>
          </p:txBody>
        </p:sp>
        <p:sp>
          <p:nvSpPr>
            <p:cNvPr id="32" name="_s21533"/>
            <p:cNvSpPr>
              <a:spLocks noChangeArrowheads="1"/>
            </p:cNvSpPr>
            <p:nvPr/>
          </p:nvSpPr>
          <p:spPr bwMode="auto">
            <a:xfrm>
              <a:off x="786" y="389"/>
              <a:ext cx="143" cy="48"/>
            </a:xfrm>
            <a:prstGeom prst="roundRect">
              <a:avLst>
                <a:gd name="adj" fmla="val 16667"/>
              </a:avLst>
            </a:prstGeom>
            <a:solidFill>
              <a:srgbClr val="94AE61"/>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dirty="0"/>
                <a:t>Social Statistics Division</a:t>
              </a:r>
              <a:endParaRPr lang="en-US" sz="1400" dirty="0"/>
            </a:p>
          </p:txBody>
        </p:sp>
        <p:sp>
          <p:nvSpPr>
            <p:cNvPr id="33" name="_s21534"/>
            <p:cNvSpPr>
              <a:spLocks noChangeArrowheads="1"/>
            </p:cNvSpPr>
            <p:nvPr/>
          </p:nvSpPr>
          <p:spPr bwMode="auto">
            <a:xfrm>
              <a:off x="936" y="329"/>
              <a:ext cx="160" cy="70"/>
            </a:xfrm>
            <a:prstGeom prst="roundRect">
              <a:avLst>
                <a:gd name="adj" fmla="val 16667"/>
              </a:avLst>
            </a:prstGeom>
            <a:solidFill>
              <a:srgbClr val="94AE61"/>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dirty="0"/>
                <a:t>33 Branch Statistical Offices (BSOs)</a:t>
              </a:r>
              <a:endParaRPr lang="en-US" sz="1400" dirty="0"/>
            </a:p>
          </p:txBody>
        </p:sp>
        <p:sp>
          <p:nvSpPr>
            <p:cNvPr id="34" name="_s21535"/>
            <p:cNvSpPr>
              <a:spLocks noChangeArrowheads="1"/>
            </p:cNvSpPr>
            <p:nvPr/>
          </p:nvSpPr>
          <p:spPr bwMode="auto">
            <a:xfrm>
              <a:off x="498" y="461"/>
              <a:ext cx="143" cy="48"/>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dirty="0"/>
                <a:t>Planning , coordination Section</a:t>
              </a:r>
            </a:p>
          </p:txBody>
        </p:sp>
        <p:sp>
          <p:nvSpPr>
            <p:cNvPr id="35" name="_s21536"/>
            <p:cNvSpPr>
              <a:spLocks noChangeArrowheads="1"/>
            </p:cNvSpPr>
            <p:nvPr/>
          </p:nvSpPr>
          <p:spPr bwMode="auto">
            <a:xfrm>
              <a:off x="498" y="533"/>
              <a:ext cx="143" cy="48"/>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900" b="1" dirty="0"/>
                <a:t> </a:t>
              </a:r>
              <a:r>
                <a:rPr lang="en-US" sz="1000" b="1" dirty="0"/>
                <a:t>HRD and Training Section</a:t>
              </a:r>
              <a:endParaRPr lang="en-US" sz="1400" dirty="0"/>
            </a:p>
          </p:txBody>
        </p:sp>
        <p:sp>
          <p:nvSpPr>
            <p:cNvPr id="36" name="_s21537"/>
            <p:cNvSpPr>
              <a:spLocks noChangeArrowheads="1"/>
            </p:cNvSpPr>
            <p:nvPr/>
          </p:nvSpPr>
          <p:spPr bwMode="auto">
            <a:xfrm>
              <a:off x="498" y="597"/>
              <a:ext cx="143" cy="64"/>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dirty="0"/>
                <a:t>Publication, Distribution and Library Section</a:t>
              </a:r>
              <a:endParaRPr lang="en-US" sz="1400" dirty="0"/>
            </a:p>
          </p:txBody>
        </p:sp>
        <p:sp>
          <p:nvSpPr>
            <p:cNvPr id="37" name="_s21538"/>
            <p:cNvSpPr>
              <a:spLocks noChangeArrowheads="1"/>
            </p:cNvSpPr>
            <p:nvPr/>
          </p:nvSpPr>
          <p:spPr bwMode="auto">
            <a:xfrm>
              <a:off x="498" y="677"/>
              <a:ext cx="143" cy="48"/>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a:t>Administration Section</a:t>
              </a:r>
              <a:endParaRPr lang="en-US" sz="1400"/>
            </a:p>
          </p:txBody>
        </p:sp>
        <p:sp>
          <p:nvSpPr>
            <p:cNvPr id="38" name="_s21539"/>
            <p:cNvSpPr>
              <a:spLocks noChangeArrowheads="1"/>
            </p:cNvSpPr>
            <p:nvPr/>
          </p:nvSpPr>
          <p:spPr bwMode="auto">
            <a:xfrm>
              <a:off x="498" y="749"/>
              <a:ext cx="143" cy="48"/>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dirty="0"/>
                <a:t>Financial Administration Section</a:t>
              </a:r>
              <a:endParaRPr lang="en-US" sz="1400" b="1" dirty="0"/>
            </a:p>
          </p:txBody>
        </p:sp>
        <p:sp>
          <p:nvSpPr>
            <p:cNvPr id="39" name="_s21540"/>
            <p:cNvSpPr>
              <a:spLocks noChangeArrowheads="1"/>
            </p:cNvSpPr>
            <p:nvPr/>
          </p:nvSpPr>
          <p:spPr bwMode="auto">
            <a:xfrm>
              <a:off x="689" y="461"/>
              <a:ext cx="144" cy="48"/>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a:t>Establishment Census &amp; Survey</a:t>
              </a:r>
              <a:r>
                <a:rPr lang="en-US" sz="1000"/>
                <a:t> </a:t>
              </a:r>
              <a:r>
                <a:rPr lang="en-US" sz="1000" b="1"/>
                <a:t>Section </a:t>
              </a:r>
              <a:endParaRPr lang="en-US" sz="1400" b="1"/>
            </a:p>
          </p:txBody>
        </p:sp>
        <p:sp>
          <p:nvSpPr>
            <p:cNvPr id="40" name="_s21541"/>
            <p:cNvSpPr>
              <a:spLocks noChangeArrowheads="1"/>
            </p:cNvSpPr>
            <p:nvPr/>
          </p:nvSpPr>
          <p:spPr bwMode="auto">
            <a:xfrm>
              <a:off x="689" y="533"/>
              <a:ext cx="143" cy="48"/>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a:t>Agriculture Statistics Section</a:t>
              </a:r>
              <a:endParaRPr lang="en-US" sz="1400"/>
            </a:p>
          </p:txBody>
        </p:sp>
        <p:sp>
          <p:nvSpPr>
            <p:cNvPr id="41" name="_s21542"/>
            <p:cNvSpPr>
              <a:spLocks noChangeArrowheads="1"/>
            </p:cNvSpPr>
            <p:nvPr/>
          </p:nvSpPr>
          <p:spPr bwMode="auto">
            <a:xfrm>
              <a:off x="689" y="605"/>
              <a:ext cx="143" cy="48"/>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dirty="0"/>
                <a:t>National Account Section</a:t>
              </a:r>
              <a:endParaRPr lang="en-US" sz="1400" dirty="0"/>
            </a:p>
          </p:txBody>
        </p:sp>
        <p:sp>
          <p:nvSpPr>
            <p:cNvPr id="42" name="_s21543"/>
            <p:cNvSpPr>
              <a:spLocks noChangeArrowheads="1"/>
            </p:cNvSpPr>
            <p:nvPr/>
          </p:nvSpPr>
          <p:spPr bwMode="auto">
            <a:xfrm>
              <a:off x="689" y="677"/>
              <a:ext cx="143" cy="48"/>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a:t>Price Statistics Section</a:t>
              </a:r>
              <a:endParaRPr lang="en-US" sz="1400"/>
            </a:p>
          </p:txBody>
        </p:sp>
        <p:sp>
          <p:nvSpPr>
            <p:cNvPr id="43" name="_s21544"/>
            <p:cNvSpPr>
              <a:spLocks noChangeArrowheads="1"/>
            </p:cNvSpPr>
            <p:nvPr/>
          </p:nvSpPr>
          <p:spPr bwMode="auto">
            <a:xfrm>
              <a:off x="690" y="750"/>
              <a:ext cx="192" cy="48"/>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dirty="0"/>
                <a:t>Environment Statistics &amp; Satellite Account</a:t>
              </a:r>
              <a:endParaRPr lang="en-US" sz="1400" b="1" dirty="0"/>
            </a:p>
          </p:txBody>
        </p:sp>
        <p:sp>
          <p:nvSpPr>
            <p:cNvPr id="44" name="_s21545"/>
            <p:cNvSpPr>
              <a:spLocks noChangeArrowheads="1"/>
            </p:cNvSpPr>
            <p:nvPr/>
          </p:nvSpPr>
          <p:spPr bwMode="auto">
            <a:xfrm>
              <a:off x="689" y="817"/>
              <a:ext cx="170" cy="48"/>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dirty="0"/>
                <a:t>Trade Statistics Section</a:t>
              </a:r>
              <a:endParaRPr lang="en-US" sz="1400" dirty="0"/>
            </a:p>
          </p:txBody>
        </p:sp>
        <p:sp>
          <p:nvSpPr>
            <p:cNvPr id="45" name="_s21546"/>
            <p:cNvSpPr>
              <a:spLocks noChangeArrowheads="1"/>
            </p:cNvSpPr>
            <p:nvPr/>
          </p:nvSpPr>
          <p:spPr bwMode="auto">
            <a:xfrm>
              <a:off x="881" y="461"/>
              <a:ext cx="143" cy="47"/>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a:t>Population Section</a:t>
              </a:r>
              <a:endParaRPr lang="en-US" sz="1400"/>
            </a:p>
          </p:txBody>
        </p:sp>
        <p:sp>
          <p:nvSpPr>
            <p:cNvPr id="46" name="_s21547"/>
            <p:cNvSpPr>
              <a:spLocks noChangeArrowheads="1"/>
            </p:cNvSpPr>
            <p:nvPr/>
          </p:nvSpPr>
          <p:spPr bwMode="auto">
            <a:xfrm>
              <a:off x="881" y="533"/>
              <a:ext cx="159" cy="47"/>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dirty="0"/>
                <a:t>Household Survey</a:t>
              </a:r>
            </a:p>
            <a:p>
              <a:pPr>
                <a:defRPr/>
              </a:pPr>
              <a:r>
                <a:rPr lang="en-US" sz="1000" b="1" dirty="0"/>
                <a:t>Section</a:t>
              </a:r>
              <a:endParaRPr lang="en-US" sz="1000" dirty="0"/>
            </a:p>
          </p:txBody>
        </p:sp>
        <p:sp>
          <p:nvSpPr>
            <p:cNvPr id="47" name="_s21548"/>
            <p:cNvSpPr>
              <a:spLocks noChangeArrowheads="1"/>
            </p:cNvSpPr>
            <p:nvPr/>
          </p:nvSpPr>
          <p:spPr bwMode="auto">
            <a:xfrm>
              <a:off x="881" y="605"/>
              <a:ext cx="144" cy="47"/>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a:t>Social Statistics Section</a:t>
              </a:r>
              <a:endParaRPr lang="en-US" sz="1400"/>
            </a:p>
          </p:txBody>
        </p:sp>
        <p:sp>
          <p:nvSpPr>
            <p:cNvPr id="48" name="_s21549"/>
            <p:cNvSpPr>
              <a:spLocks noChangeArrowheads="1"/>
            </p:cNvSpPr>
            <p:nvPr/>
          </p:nvSpPr>
          <p:spPr bwMode="auto">
            <a:xfrm>
              <a:off x="881" y="677"/>
              <a:ext cx="144" cy="47"/>
            </a:xfrm>
            <a:prstGeom prst="roundRect">
              <a:avLst>
                <a:gd name="adj" fmla="val 16667"/>
              </a:avLst>
            </a:prstGeom>
            <a:solidFill>
              <a:srgbClr val="89A159"/>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000" b="1"/>
                <a:t>Data Processing and GIS Section</a:t>
              </a:r>
              <a:endParaRPr lang="en-US" sz="1400"/>
            </a:p>
          </p:txBody>
        </p:sp>
        <p:sp>
          <p:nvSpPr>
            <p:cNvPr id="49" name="_s21550"/>
            <p:cNvSpPr>
              <a:spLocks noChangeArrowheads="1"/>
            </p:cNvSpPr>
            <p:nvPr/>
          </p:nvSpPr>
          <p:spPr bwMode="auto">
            <a:xfrm>
              <a:off x="442" y="246"/>
              <a:ext cx="280" cy="23"/>
            </a:xfrm>
            <a:prstGeom prst="roundRect">
              <a:avLst>
                <a:gd name="adj" fmla="val 16667"/>
              </a:avLst>
            </a:prstGeom>
            <a:solidFill>
              <a:srgbClr val="B4CA87"/>
            </a:solidFill>
            <a:ln w="3175">
              <a:solidFill>
                <a:srgbClr val="404B2A"/>
              </a:solidFill>
              <a:round/>
              <a:headEnd/>
              <a:tailEnd/>
            </a:ln>
            <a:effectLst>
              <a:outerShdw dist="53882" dir="2700000" algn="ctr" rotWithShape="0">
                <a:schemeClr val="bg2">
                  <a:alpha val="50000"/>
                </a:schemeClr>
              </a:outerShdw>
            </a:effectLst>
          </p:spPr>
          <p:txBody>
            <a:bodyPr lIns="0" tIns="0" rIns="0" bIns="0" anchor="ctr"/>
            <a:lstStyle/>
            <a:p>
              <a:pPr>
                <a:defRPr/>
              </a:pPr>
              <a:r>
                <a:rPr lang="en-US" sz="1200" b="1" dirty="0"/>
                <a:t>National Statistical Council (NSC)</a:t>
              </a:r>
              <a:endParaRPr lang="en-US" sz="1600" dirty="0"/>
            </a:p>
          </p:txBody>
        </p:sp>
      </p:grpSp>
      <p:cxnSp>
        <p:nvCxnSpPr>
          <p:cNvPr id="51" name="Straight Connector 50"/>
          <p:cNvCxnSpPr/>
          <p:nvPr/>
        </p:nvCxnSpPr>
        <p:spPr>
          <a:xfrm>
            <a:off x="5257800" y="3124200"/>
            <a:ext cx="1752600"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endCxn id="32" idx="0"/>
          </p:cNvCxnSpPr>
          <p:nvPr/>
        </p:nvCxnSpPr>
        <p:spPr>
          <a:xfrm rot="5400000">
            <a:off x="6096000" y="3195638"/>
            <a:ext cx="147638" cy="4762"/>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6248400" y="4953000"/>
            <a:ext cx="19050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diamond(in)">
                                      <p:cBhvr>
                                        <p:cTn id="7"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609600" y="762000"/>
            <a:ext cx="8229600" cy="838200"/>
          </a:xfrm>
        </p:spPr>
        <p:txBody>
          <a:bodyPr/>
          <a:lstStyle/>
          <a:p>
            <a:r>
              <a:rPr lang="en-US" dirty="0"/>
              <a:t>Branch Statistics Offices</a:t>
            </a:r>
          </a:p>
        </p:txBody>
      </p:sp>
      <p:pic>
        <p:nvPicPr>
          <p:cNvPr id="143364" name="Picture 4" descr="mapwithBSO"/>
          <p:cNvPicPr>
            <a:picLocks noGrp="1" noChangeAspect="1" noChangeArrowheads="1"/>
          </p:cNvPicPr>
          <p:nvPr>
            <p:ph type="body" idx="1"/>
          </p:nvPr>
        </p:nvPicPr>
        <p:blipFill>
          <a:blip r:embed="rId3" cstate="print"/>
          <a:srcRect/>
          <a:stretch>
            <a:fillRect/>
          </a:stretch>
        </p:blipFill>
        <p:spPr>
          <a:xfrm>
            <a:off x="457200" y="1752600"/>
            <a:ext cx="8229600" cy="4262438"/>
          </a:xfrm>
          <a:no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1309</TotalTime>
  <Words>1312</Words>
  <Application>Microsoft Office PowerPoint</Application>
  <PresentationFormat>On-screen Show (4:3)</PresentationFormat>
  <Paragraphs>330</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Data Accessibility, Confidentiality, Copyright and Meta-Data – Experience of Nepal</vt:lpstr>
      <vt:lpstr>Contents</vt:lpstr>
      <vt:lpstr>Statistical System in Nepal </vt:lpstr>
      <vt:lpstr>Statistical System in Nepal (cont:)</vt:lpstr>
      <vt:lpstr>Statistical System in Nepal (cont:)</vt:lpstr>
      <vt:lpstr>Central Bureau of Statistics (CBS)</vt:lpstr>
      <vt:lpstr>Objectives</vt:lpstr>
      <vt:lpstr>Slide 8</vt:lpstr>
      <vt:lpstr>Branch Statistics Offices</vt:lpstr>
      <vt:lpstr>Slide 10</vt:lpstr>
      <vt:lpstr>Slide 11</vt:lpstr>
      <vt:lpstr>Slide 12</vt:lpstr>
      <vt:lpstr>Slide 13</vt:lpstr>
      <vt:lpstr>Data Accessibility in Practices</vt:lpstr>
      <vt:lpstr>Data Confidentiality </vt:lpstr>
      <vt:lpstr>Data Confidentiality (Cont…)</vt:lpstr>
      <vt:lpstr>Meta Data </vt:lpstr>
      <vt:lpstr>Meta Data (Cont…)</vt:lpstr>
      <vt:lpstr>Copy Right</vt:lpstr>
      <vt:lpstr>Annex - I</vt:lpstr>
      <vt:lpstr>Annex – I (Cont…)</vt:lpstr>
      <vt:lpstr>Annex – I (Cont…)</vt:lpstr>
      <vt:lpstr>Annex – I (Cont…)</vt:lpstr>
      <vt:lpstr>Annex – I (Cont…)</vt:lpstr>
      <vt:lpstr>Thank You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Bureau of Statistics and Statistical System in Nepal A Country Report</dc:title>
  <dc:creator>MAHESH</dc:creator>
  <cp:lastModifiedBy>user</cp:lastModifiedBy>
  <cp:revision>190</cp:revision>
  <dcterms:created xsi:type="dcterms:W3CDTF">2010-03-09T17:10:52Z</dcterms:created>
  <dcterms:modified xsi:type="dcterms:W3CDTF">2010-09-29T04:17:19Z</dcterms:modified>
</cp:coreProperties>
</file>