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AB1F32-A12F-4930-89AB-16CC73CA445D}" type="datetimeFigureOut">
              <a:rPr lang="en-US" smtClean="0"/>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B1F32-A12F-4930-89AB-16CC73CA445D}" type="datetimeFigureOut">
              <a:rPr lang="en-US" smtClean="0"/>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B1F32-A12F-4930-89AB-16CC73CA445D}" type="datetimeFigureOut">
              <a:rPr lang="en-US" smtClean="0"/>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B1F32-A12F-4930-89AB-16CC73CA445D}" type="datetimeFigureOut">
              <a:rPr lang="en-US" smtClean="0"/>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B1F32-A12F-4930-89AB-16CC73CA445D}" type="datetimeFigureOut">
              <a:rPr lang="en-US" smtClean="0"/>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AB1F32-A12F-4930-89AB-16CC73CA445D}" type="datetimeFigureOut">
              <a:rPr lang="en-US" smtClean="0"/>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AB1F32-A12F-4930-89AB-16CC73CA445D}" type="datetimeFigureOut">
              <a:rPr lang="en-US" smtClean="0"/>
              <a:t>4/21/2010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B1F32-A12F-4930-89AB-16CC73CA445D}" type="datetimeFigureOut">
              <a:rPr lang="en-US" smtClean="0"/>
              <a:t>4/21/2010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B1F32-A12F-4930-89AB-16CC73CA445D}" type="datetimeFigureOut">
              <a:rPr lang="en-US" smtClean="0"/>
              <a:t>4/21/2010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B1F32-A12F-4930-89AB-16CC73CA445D}" type="datetimeFigureOut">
              <a:rPr lang="en-US" smtClean="0"/>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B1F32-A12F-4930-89AB-16CC73CA445D}" type="datetimeFigureOut">
              <a:rPr lang="en-US" smtClean="0"/>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608C1-65E0-41A4-82D7-DC09537B3F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B1F32-A12F-4930-89AB-16CC73CA445D}" type="datetimeFigureOut">
              <a:rPr lang="en-US" smtClean="0"/>
              <a:t>4/21/2010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08C1-65E0-41A4-82D7-DC09537B3F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620000" cy="381000"/>
          </a:xfrm>
        </p:spPr>
        <p:txBody>
          <a:bodyPr>
            <a:normAutofit fontScale="90000"/>
          </a:bodyPr>
          <a:lstStyle/>
          <a:p>
            <a:r>
              <a:rPr lang="en-US" sz="1800" b="1" dirty="0" smtClean="0"/>
              <a:t/>
            </a:r>
            <a:br>
              <a:rPr lang="en-US" sz="1800" b="1" dirty="0" smtClean="0"/>
            </a:br>
            <a:r>
              <a:rPr lang="en-US" sz="1800" b="1" dirty="0"/>
              <a:t/>
            </a:r>
            <a:br>
              <a:rPr lang="en-US" sz="1800" b="1" dirty="0"/>
            </a:br>
            <a:r>
              <a:rPr lang="en-US" sz="1800" b="1" dirty="0" smtClean="0"/>
              <a:t> United Nations Regional Workshop on the 2010 World </a:t>
            </a:r>
            <a:r>
              <a:rPr lang="en-US" sz="1800" b="1" dirty="0" err="1" smtClean="0"/>
              <a:t>Programme</a:t>
            </a:r>
            <a:r>
              <a:rPr lang="en-US" sz="1800" b="1" dirty="0" smtClean="0"/>
              <a:t> on Population and Housing Censuses: Census Evaluation and Post Enumeration Surveys</a:t>
            </a:r>
            <a:br>
              <a:rPr lang="en-US" sz="1800" b="1" dirty="0" smtClean="0"/>
            </a:br>
            <a:r>
              <a:rPr lang="en-US" sz="1800" b="1" dirty="0" smtClean="0"/>
              <a:t/>
            </a:r>
            <a:br>
              <a:rPr lang="en-US" sz="1800" b="1" dirty="0" smtClean="0"/>
            </a:br>
            <a:r>
              <a:rPr lang="en-US" sz="1600" b="1" dirty="0" smtClean="0"/>
              <a:t> </a:t>
            </a:r>
            <a:r>
              <a:rPr lang="en-US" sz="1800" b="1" dirty="0" smtClean="0"/>
              <a:t>Bangkok, Thailand  10-14 May 2010 </a:t>
            </a:r>
            <a:br>
              <a:rPr lang="en-US" sz="1800" b="1" dirty="0" smtClean="0"/>
            </a:br>
            <a:r>
              <a:rPr lang="en-US" b="1" dirty="0" smtClean="0"/>
              <a:t> </a:t>
            </a:r>
            <a:r>
              <a:rPr lang="en-US" dirty="0"/>
              <a:t/>
            </a:r>
            <a:br>
              <a:rPr lang="en-US" dirty="0"/>
            </a:br>
            <a:endParaRPr lang="en-US" dirty="0"/>
          </a:p>
        </p:txBody>
      </p:sp>
      <p:sp>
        <p:nvSpPr>
          <p:cNvPr id="3" name="Subtitle 2"/>
          <p:cNvSpPr>
            <a:spLocks noGrp="1"/>
          </p:cNvSpPr>
          <p:nvPr>
            <p:ph type="subTitle" idx="1"/>
          </p:nvPr>
        </p:nvSpPr>
        <p:spPr>
          <a:xfrm>
            <a:off x="1371600" y="3124200"/>
            <a:ext cx="6400800" cy="2514600"/>
          </a:xfrm>
        </p:spPr>
        <p:txBody>
          <a:bodyPr/>
          <a:lstStyle/>
          <a:p>
            <a:r>
              <a:rPr lang="en-US" b="1" dirty="0" smtClean="0"/>
              <a:t>THE POST ENUMERATION SURVEY (PES) IN VIET NAM 1999 and 2009</a:t>
            </a:r>
          </a:p>
          <a:p>
            <a:endParaRPr lang="en-US" dirty="0"/>
          </a:p>
        </p:txBody>
      </p:sp>
      <p:pic>
        <p:nvPicPr>
          <p:cNvPr id="4" name="Picture 3" descr="Logo_census_2009_fin"/>
          <p:cNvPicPr/>
          <p:nvPr/>
        </p:nvPicPr>
        <p:blipFill>
          <a:blip r:embed="rId2" cstate="print"/>
          <a:srcRect/>
          <a:stretch>
            <a:fillRect/>
          </a:stretch>
        </p:blipFill>
        <p:spPr bwMode="auto">
          <a:xfrm>
            <a:off x="4191000" y="4343400"/>
            <a:ext cx="920115" cy="11430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B050"/>
                </a:solidFill>
              </a:rPr>
              <a:t>THE POST ENUMERATION SURVEY (PES) IN VIET NAM 2009</a:t>
            </a:r>
            <a:endParaRPr lang="en-US" sz="2400" dirty="0"/>
          </a:p>
        </p:txBody>
      </p:sp>
      <p:sp>
        <p:nvSpPr>
          <p:cNvPr id="3" name="Content Placeholder 2"/>
          <p:cNvSpPr>
            <a:spLocks noGrp="1"/>
          </p:cNvSpPr>
          <p:nvPr>
            <p:ph idx="1"/>
          </p:nvPr>
        </p:nvSpPr>
        <p:spPr>
          <a:xfrm>
            <a:off x="609600" y="1905000"/>
            <a:ext cx="8077200" cy="4221163"/>
          </a:xfrm>
        </p:spPr>
        <p:txBody>
          <a:bodyPr>
            <a:normAutofit fontScale="85000" lnSpcReduction="20000"/>
          </a:bodyPr>
          <a:lstStyle/>
          <a:p>
            <a:pPr>
              <a:buNone/>
            </a:pPr>
            <a:r>
              <a:rPr lang="en-US" dirty="0"/>
              <a:t>We collected 4 measures</a:t>
            </a:r>
            <a:r>
              <a:rPr lang="en-US" dirty="0" smtClean="0"/>
              <a:t>:</a:t>
            </a:r>
          </a:p>
          <a:p>
            <a:pPr>
              <a:buNone/>
            </a:pPr>
            <a:r>
              <a:rPr lang="en-US" dirty="0" smtClean="0"/>
              <a:t>    * N1 -The total number of persons were recorded in census form.</a:t>
            </a:r>
          </a:p>
          <a:p>
            <a:pPr>
              <a:buNone/>
            </a:pPr>
            <a:r>
              <a:rPr lang="en-US" dirty="0" smtClean="0"/>
              <a:t>    * N2 -The total number of persons were recorded in PES form (It is a very exact record).</a:t>
            </a:r>
          </a:p>
          <a:p>
            <a:pPr>
              <a:buNone/>
            </a:pPr>
            <a:r>
              <a:rPr lang="en-US" dirty="0" smtClean="0"/>
              <a:t>    </a:t>
            </a:r>
            <a:r>
              <a:rPr lang="en-US" dirty="0"/>
              <a:t>* n1 – The number of persons were recorded in census form only, not recorded in PES </a:t>
            </a:r>
            <a:r>
              <a:rPr lang="en-US" dirty="0" smtClean="0"/>
              <a:t>forms. That </a:t>
            </a:r>
            <a:r>
              <a:rPr lang="en-US" dirty="0"/>
              <a:t>is the number of  persons of over </a:t>
            </a:r>
            <a:r>
              <a:rPr lang="en-US" dirty="0" smtClean="0"/>
              <a:t>count</a:t>
            </a:r>
          </a:p>
          <a:p>
            <a:pPr>
              <a:buNone/>
            </a:pPr>
            <a:r>
              <a:rPr lang="en-US" dirty="0" smtClean="0"/>
              <a:t>     </a:t>
            </a:r>
            <a:r>
              <a:rPr lang="en-US" dirty="0"/>
              <a:t>* n2 – The number of persons were recorded in PES form only, not recorded in census </a:t>
            </a:r>
            <a:r>
              <a:rPr lang="en-US" dirty="0" smtClean="0"/>
              <a:t>forms. </a:t>
            </a:r>
            <a:r>
              <a:rPr lang="en-US" dirty="0"/>
              <a:t>That is the number of persons of under count </a:t>
            </a:r>
            <a:r>
              <a:rPr lang="en-US" dirty="0" smtClean="0"/>
              <a:t>.</a:t>
            </a:r>
            <a:endParaRPr lang="en-US" dirty="0"/>
          </a:p>
          <a:p>
            <a:endParaRPr lang="en-US" dirty="0"/>
          </a:p>
        </p:txBody>
      </p:sp>
      <p:pic>
        <p:nvPicPr>
          <p:cNvPr id="4" name="Picture 3" descr="Logo_census_2009_fin"/>
          <p:cNvPicPr/>
          <p:nvPr/>
        </p:nvPicPr>
        <p:blipFill>
          <a:blip r:embed="rId2" cstate="print"/>
          <a:srcRect/>
          <a:stretch>
            <a:fillRect/>
          </a:stretch>
        </p:blipFill>
        <p:spPr bwMode="auto">
          <a:xfrm>
            <a:off x="4419600" y="1143000"/>
            <a:ext cx="533399" cy="685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b="1" dirty="0" smtClean="0">
                <a:solidFill>
                  <a:srgbClr val="00B050"/>
                </a:solidFill>
              </a:rPr>
              <a:t>THE POST ENUMERATION SURVEY (PES) IN VIET NAM 2009</a:t>
            </a: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b="1" dirty="0" smtClean="0">
                <a:solidFill>
                  <a:srgbClr val="FF0000"/>
                </a:solidFill>
              </a:rPr>
              <a:t>The </a:t>
            </a:r>
            <a:r>
              <a:rPr lang="en-US" sz="2000" b="1" dirty="0">
                <a:solidFill>
                  <a:srgbClr val="FF0000"/>
                </a:solidFill>
              </a:rPr>
              <a:t>PES result of 2009 census in Viet Nam shows that the error rate is 0.3</a:t>
            </a:r>
            <a:r>
              <a:rPr lang="en-US" sz="2000" b="1" dirty="0" smtClean="0">
                <a:solidFill>
                  <a:srgbClr val="FF0000"/>
                </a:solidFill>
              </a:rPr>
              <a:t>%</a:t>
            </a:r>
            <a:br>
              <a:rPr lang="en-US" sz="2000" b="1" dirty="0" smtClean="0">
                <a:solidFill>
                  <a:srgbClr val="FF0000"/>
                </a:solidFill>
              </a:rPr>
            </a:br>
            <a:r>
              <a:rPr lang="en-US" sz="1800" b="1" dirty="0" smtClean="0">
                <a:solidFill>
                  <a:srgbClr val="FF0000"/>
                </a:solidFill>
              </a:rPr>
              <a:t> (under </a:t>
            </a:r>
            <a:r>
              <a:rPr lang="en-US" sz="1800" b="1" dirty="0">
                <a:solidFill>
                  <a:srgbClr val="FF0000"/>
                </a:solidFill>
              </a:rPr>
              <a:t>count rate minus over count rate), Equivalent to about 258,000 </a:t>
            </a:r>
            <a:r>
              <a:rPr lang="en-US" sz="1800" b="1">
                <a:solidFill>
                  <a:srgbClr val="FF0000"/>
                </a:solidFill>
              </a:rPr>
              <a:t>people </a:t>
            </a:r>
            <a:r>
              <a:rPr lang="en-US" sz="1800" b="1" smtClean="0">
                <a:solidFill>
                  <a:srgbClr val="FF0000"/>
                </a:solidFill>
              </a:rPr>
              <a:t>)</a:t>
            </a:r>
            <a:br>
              <a:rPr lang="en-US" sz="1800" b="1" smtClean="0">
                <a:solidFill>
                  <a:srgbClr val="FF0000"/>
                </a:solidFill>
              </a:rPr>
            </a:br>
            <a:r>
              <a:rPr lang="en-US" sz="2000" dirty="0"/>
              <a:t/>
            </a:r>
            <a:br>
              <a:rPr lang="en-US" sz="2000" dirty="0"/>
            </a:br>
            <a:endParaRPr lang="en-US" sz="2000" dirty="0"/>
          </a:p>
        </p:txBody>
      </p:sp>
      <p:graphicFrame>
        <p:nvGraphicFramePr>
          <p:cNvPr id="4" name="Content Placeholder 3"/>
          <p:cNvGraphicFramePr>
            <a:graphicFrameLocks noGrp="1"/>
          </p:cNvGraphicFramePr>
          <p:nvPr>
            <p:ph idx="1"/>
          </p:nvPr>
        </p:nvGraphicFramePr>
        <p:xfrm>
          <a:off x="381001" y="2819400"/>
          <a:ext cx="8382000" cy="3733800"/>
        </p:xfrm>
        <a:graphic>
          <a:graphicData uri="http://schemas.openxmlformats.org/drawingml/2006/table">
            <a:tbl>
              <a:tblPr firstRow="1" bandRow="1">
                <a:tableStyleId>{5C22544A-7EE6-4342-B048-85BDC9FD1C3A}</a:tableStyleId>
              </a:tblPr>
              <a:tblGrid>
                <a:gridCol w="4501442"/>
                <a:gridCol w="931335"/>
                <a:gridCol w="1319386"/>
                <a:gridCol w="1629837"/>
              </a:tblGrid>
              <a:tr h="1436077">
                <a:tc>
                  <a:txBody>
                    <a:bodyPr/>
                    <a:lstStyle/>
                    <a:p>
                      <a:pPr marL="0" marR="0" algn="ctr">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Regions</a:t>
                      </a:r>
                    </a:p>
                  </a:txBody>
                  <a:tcPr marL="68580" marR="68580" marT="0" marB="0"/>
                </a:tc>
                <a:tc>
                  <a:txBody>
                    <a:bodyPr/>
                    <a:lstStyle/>
                    <a:p>
                      <a:pPr marL="0" marR="0" algn="ctr">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Over count</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rate (%)</a:t>
                      </a:r>
                    </a:p>
                  </a:txBody>
                  <a:tcPr marL="68580" marR="68580" marT="0" marB="0"/>
                </a:tc>
                <a:tc>
                  <a:txBody>
                    <a:bodyPr/>
                    <a:lstStyle/>
                    <a:p>
                      <a:pPr marL="0" marR="0" algn="ctr">
                        <a:spcBef>
                          <a:spcPts val="0"/>
                        </a:spcBef>
                        <a:spcAft>
                          <a:spcPts val="0"/>
                        </a:spcAft>
                        <a:tabLst>
                          <a:tab pos="571500" algn="l"/>
                          <a:tab pos="4229100" algn="l"/>
                          <a:tab pos="4572000" algn="l"/>
                          <a:tab pos="5029200" algn="l"/>
                          <a:tab pos="5372100" algn="l"/>
                        </a:tabLst>
                      </a:pPr>
                      <a:endParaRPr lang="en-US" sz="180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a:latin typeface="Times New Roman"/>
                          <a:ea typeface="Times New Roman"/>
                        </a:rPr>
                        <a:t>Under count rate (%)</a:t>
                      </a:r>
                    </a:p>
                  </a:txBody>
                  <a:tcPr marL="68580" marR="68580" marT="0" marB="0"/>
                </a:tc>
                <a:tc>
                  <a:txBody>
                    <a:bodyPr/>
                    <a:lstStyle/>
                    <a:p>
                      <a:pPr marL="0" marR="0" algn="ctr">
                        <a:spcBef>
                          <a:spcPts val="0"/>
                        </a:spcBef>
                        <a:spcAft>
                          <a:spcPts val="0"/>
                        </a:spcAft>
                        <a:tabLst>
                          <a:tab pos="571500" algn="l"/>
                          <a:tab pos="4229100" algn="l"/>
                          <a:tab pos="4572000" algn="l"/>
                          <a:tab pos="5029200" algn="l"/>
                          <a:tab pos="5372100" algn="l"/>
                        </a:tabLst>
                      </a:pPr>
                      <a:r>
                        <a:rPr lang="en-US" sz="1800">
                          <a:latin typeface="Times New Roman"/>
                          <a:ea typeface="Times New Roman"/>
                        </a:rPr>
                        <a:t>Net error (undercount rate – over count rate)</a:t>
                      </a:r>
                    </a:p>
                  </a:txBody>
                  <a:tcPr marL="68580" marR="68580" marT="0" marB="0"/>
                </a:tc>
              </a:tr>
              <a:tr h="2297723">
                <a:tc>
                  <a:txBody>
                    <a:bodyPr/>
                    <a:lstStyle/>
                    <a:p>
                      <a:pPr marL="0" marR="0">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b="1" dirty="0">
                          <a:latin typeface="Times New Roman"/>
                          <a:ea typeface="Times New Roman"/>
                        </a:rPr>
                        <a:t>Whole country</a:t>
                      </a:r>
                      <a:endParaRPr lang="en-US" sz="1800" dirty="0">
                        <a:latin typeface="Times New Roman"/>
                        <a:ea typeface="Times New Roman"/>
                      </a:endParaRP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1.Northern Midlands and Mountain Areas</a:t>
                      </a: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 Red River Delta</a:t>
                      </a: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3.North Central Area and Central Coastal Area</a:t>
                      </a: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4.Central Highlands</a:t>
                      </a: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5.South East</a:t>
                      </a:r>
                    </a:p>
                    <a:p>
                      <a:pPr marL="0" marR="0">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6. </a:t>
                      </a:r>
                      <a:r>
                        <a:rPr lang="en-US" sz="1800" dirty="0" err="1">
                          <a:latin typeface="Times New Roman"/>
                          <a:ea typeface="Times New Roman"/>
                        </a:rPr>
                        <a:t>MeKong</a:t>
                      </a:r>
                      <a:r>
                        <a:rPr lang="en-US" sz="1800" dirty="0">
                          <a:latin typeface="Times New Roman"/>
                          <a:ea typeface="Times New Roman"/>
                        </a:rPr>
                        <a:t> River Delta</a:t>
                      </a:r>
                    </a:p>
                  </a:txBody>
                  <a:tcPr marL="68580" marR="68580" marT="0" marB="0"/>
                </a:tc>
                <a:tc>
                  <a:txBody>
                    <a:bodyPr/>
                    <a:lstStyle/>
                    <a:p>
                      <a:pPr marL="0" marR="0">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b="1" dirty="0">
                          <a:latin typeface="Times New Roman"/>
                          <a:ea typeface="Times New Roman"/>
                        </a:rPr>
                        <a:t>1.8</a:t>
                      </a: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2.7</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2.8</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1.1</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1.5</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0.7</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1.8</a:t>
                      </a:r>
                    </a:p>
                  </a:txBody>
                  <a:tcPr marL="68580" marR="68580" marT="0" marB="0"/>
                </a:tc>
                <a:tc>
                  <a:txBody>
                    <a:bodyPr/>
                    <a:lstStyle/>
                    <a:p>
                      <a:pPr marL="0" marR="0">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b="1" dirty="0">
                          <a:latin typeface="Times New Roman"/>
                          <a:ea typeface="Times New Roman"/>
                        </a:rPr>
                        <a:t>1.5</a:t>
                      </a: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2.0</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2.1</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0.9</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2.0</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0.8</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1.6</a:t>
                      </a:r>
                    </a:p>
                  </a:txBody>
                  <a:tcPr marL="68580" marR="68580" marT="0" marB="0"/>
                </a:tc>
                <a:tc>
                  <a:txBody>
                    <a:bodyPr/>
                    <a:lstStyle/>
                    <a:p>
                      <a:pPr marL="0" marR="0">
                        <a:spcBef>
                          <a:spcPts val="0"/>
                        </a:spcBef>
                        <a:spcAft>
                          <a:spcPts val="0"/>
                        </a:spcAft>
                        <a:tabLst>
                          <a:tab pos="571500" algn="l"/>
                          <a:tab pos="4229100" algn="l"/>
                          <a:tab pos="4572000" algn="l"/>
                          <a:tab pos="5029200" algn="l"/>
                          <a:tab pos="5372100" algn="l"/>
                        </a:tabLst>
                      </a:pP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b="1" dirty="0">
                          <a:latin typeface="Times New Roman"/>
                          <a:ea typeface="Times New Roman"/>
                        </a:rPr>
                        <a:t>-0.3</a:t>
                      </a:r>
                      <a:endParaRPr lang="en-US" sz="1800" dirty="0">
                        <a:latin typeface="Times New Roman"/>
                        <a:ea typeface="Times New Roman"/>
                      </a:endParaRP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-0.7</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-0.7</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-0.2</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 0.5</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 0.1</a:t>
                      </a:r>
                    </a:p>
                    <a:p>
                      <a:pPr marL="0" marR="0" algn="ctr">
                        <a:spcBef>
                          <a:spcPts val="0"/>
                        </a:spcBef>
                        <a:spcAft>
                          <a:spcPts val="0"/>
                        </a:spcAft>
                        <a:tabLst>
                          <a:tab pos="571500" algn="l"/>
                          <a:tab pos="4229100" algn="l"/>
                          <a:tab pos="4572000" algn="l"/>
                          <a:tab pos="5029200" algn="l"/>
                          <a:tab pos="5372100" algn="l"/>
                        </a:tabLst>
                      </a:pPr>
                      <a:r>
                        <a:rPr lang="en-US" sz="1800" dirty="0">
                          <a:latin typeface="Times New Roman"/>
                          <a:ea typeface="Times New Roman"/>
                        </a:rPr>
                        <a:t>-0.2</a:t>
                      </a:r>
                    </a:p>
                  </a:txBody>
                  <a:tcPr marL="68580" marR="68580" marT="0" marB="0"/>
                </a:tc>
              </a:tr>
            </a:tbl>
          </a:graphicData>
        </a:graphic>
      </p:graphicFrame>
      <p:pic>
        <p:nvPicPr>
          <p:cNvPr id="5" name="Picture 4" descr="Logo_census_2009_fin"/>
          <p:cNvPicPr/>
          <p:nvPr/>
        </p:nvPicPr>
        <p:blipFill>
          <a:blip r:embed="rId2" cstate="print"/>
          <a:srcRect/>
          <a:stretch>
            <a:fillRect/>
          </a:stretch>
        </p:blipFill>
        <p:spPr bwMode="auto">
          <a:xfrm>
            <a:off x="4419600" y="1143000"/>
            <a:ext cx="533399" cy="685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477962"/>
          </a:xfrm>
        </p:spPr>
        <p:txBody>
          <a:bodyPr>
            <a:normAutofit fontScale="90000"/>
          </a:bodyPr>
          <a:lstStyle/>
          <a:p>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smtClean="0"/>
              <a:t>U</a:t>
            </a:r>
            <a:r>
              <a:rPr lang="en-US" sz="2200" b="1" dirty="0" smtClean="0"/>
              <a:t>nited Nations Regional Workshop on the 2010 World </a:t>
            </a:r>
            <a:r>
              <a:rPr lang="en-US" sz="2200" b="1" dirty="0" err="1" smtClean="0"/>
              <a:t>Programme</a:t>
            </a:r>
            <a:r>
              <a:rPr lang="en-US" sz="2200" b="1" dirty="0" smtClean="0"/>
              <a:t> on Population and Housing Censuses: Census Evaluation and Post Enumeration Surveys</a:t>
            </a:r>
            <a:br>
              <a:rPr lang="en-US" sz="2200" b="1" dirty="0" smtClean="0"/>
            </a:br>
            <a:r>
              <a:rPr lang="en-US" sz="2200" b="1" dirty="0"/>
              <a:t/>
            </a:r>
            <a:br>
              <a:rPr lang="en-US" sz="2200" b="1" dirty="0"/>
            </a:b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Bangkok, Thailand  10-14 May 2010 </a:t>
            </a:r>
            <a:r>
              <a:rPr lang="en-US" b="1" dirty="0" smtClean="0"/>
              <a:t/>
            </a:r>
            <a:br>
              <a:rPr lang="en-US" b="1" dirty="0" smtClean="0"/>
            </a:br>
            <a:endParaRPr lang="en-US" dirty="0"/>
          </a:p>
        </p:txBody>
      </p:sp>
      <p:sp>
        <p:nvSpPr>
          <p:cNvPr id="3" name="Content Placeholder 2"/>
          <p:cNvSpPr>
            <a:spLocks noGrp="1"/>
          </p:cNvSpPr>
          <p:nvPr>
            <p:ph idx="1"/>
          </p:nvPr>
        </p:nvSpPr>
        <p:spPr>
          <a:xfrm>
            <a:off x="685800" y="3200400"/>
            <a:ext cx="8001000" cy="2925763"/>
          </a:xfrm>
        </p:spPr>
        <p:txBody>
          <a:bodyPr>
            <a:normAutofit/>
          </a:bodyPr>
          <a:lstStyle/>
          <a:p>
            <a:pPr algn="just">
              <a:buNone/>
            </a:pPr>
            <a:r>
              <a:rPr lang="en-US" sz="4000" b="1" dirty="0" smtClean="0">
                <a:solidFill>
                  <a:srgbClr val="0070C0"/>
                </a:solidFill>
              </a:rPr>
              <a:t>      </a:t>
            </a:r>
          </a:p>
          <a:p>
            <a:pPr algn="just">
              <a:buNone/>
            </a:pPr>
            <a:endParaRPr lang="en-US" sz="4000" b="1" dirty="0">
              <a:solidFill>
                <a:srgbClr val="0070C0"/>
              </a:solidFill>
            </a:endParaRPr>
          </a:p>
          <a:p>
            <a:pPr algn="just">
              <a:buNone/>
            </a:pPr>
            <a:r>
              <a:rPr lang="en-US" sz="4000" b="1" dirty="0" smtClean="0">
                <a:solidFill>
                  <a:srgbClr val="0070C0"/>
                </a:solidFill>
              </a:rPr>
              <a:t>          </a:t>
            </a:r>
            <a:r>
              <a:rPr lang="en-US" sz="5400" b="1" dirty="0" smtClean="0">
                <a:solidFill>
                  <a:srgbClr val="0070C0"/>
                </a:solidFill>
              </a:rPr>
              <a:t>Thank you very much </a:t>
            </a:r>
            <a:endParaRPr lang="en-US" sz="5400" b="1" dirty="0">
              <a:solidFill>
                <a:srgbClr val="0070C0"/>
              </a:solidFill>
            </a:endParaRPr>
          </a:p>
        </p:txBody>
      </p:sp>
      <p:pic>
        <p:nvPicPr>
          <p:cNvPr id="4" name="Picture 3"/>
          <p:cNvPicPr/>
          <p:nvPr/>
        </p:nvPicPr>
        <p:blipFill>
          <a:blip r:embed="rId2" cstate="print">
            <a:lum contrast="100000"/>
          </a:blip>
          <a:srcRect/>
          <a:stretch>
            <a:fillRect/>
          </a:stretch>
        </p:blipFill>
        <p:spPr bwMode="auto">
          <a:xfrm>
            <a:off x="3962400" y="1981200"/>
            <a:ext cx="836557" cy="951186"/>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    THE POST ENUMERATION SURVEY (PES) IN VIET NAM 1999</a:t>
            </a:r>
            <a:endParaRPr lang="en-US" sz="2000" dirty="0"/>
          </a:p>
        </p:txBody>
      </p:sp>
      <p:sp>
        <p:nvSpPr>
          <p:cNvPr id="3" name="Content Placeholder 2"/>
          <p:cNvSpPr>
            <a:spLocks noGrp="1"/>
          </p:cNvSpPr>
          <p:nvPr>
            <p:ph idx="1"/>
          </p:nvPr>
        </p:nvSpPr>
        <p:spPr/>
        <p:txBody>
          <a:bodyPr>
            <a:normAutofit/>
          </a:bodyPr>
          <a:lstStyle/>
          <a:p>
            <a:pPr algn="just"/>
            <a:r>
              <a:rPr lang="en-US" sz="2600" dirty="0"/>
              <a:t>The PES was a small survey undertaken shortly after the census. An important feature was the matching operation in which individual census records were matched against the individual records of the PES to evaluate census coverage. The main objective of the PES was to obtain measures of the completeness of census coverage for two principal purposes. One is to inform users of the census data about the accuracy attached to the census figures; the other is to aid census officials in the improvement of subsequent censuses.</a:t>
            </a:r>
          </a:p>
          <a:p>
            <a:endParaRPr lang="en-US" dirty="0"/>
          </a:p>
        </p:txBody>
      </p:sp>
      <p:pic>
        <p:nvPicPr>
          <p:cNvPr id="4" name="Picture 3" descr="Logo_census_2009_fin"/>
          <p:cNvPicPr/>
          <p:nvPr/>
        </p:nvPicPr>
        <p:blipFill>
          <a:blip r:embed="rId2" cstate="print"/>
          <a:srcRect/>
          <a:stretch>
            <a:fillRect/>
          </a:stretch>
        </p:blipFill>
        <p:spPr bwMode="auto">
          <a:xfrm>
            <a:off x="838201" y="533400"/>
            <a:ext cx="533399" cy="685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THE POST ENUMERATION SURVEY (PES) IN VIET NAM 1999</a:t>
            </a:r>
            <a:endParaRPr lang="en-US" sz="2000" dirty="0"/>
          </a:p>
        </p:txBody>
      </p:sp>
      <p:sp>
        <p:nvSpPr>
          <p:cNvPr id="3" name="Content Placeholder 2"/>
          <p:cNvSpPr>
            <a:spLocks noGrp="1"/>
          </p:cNvSpPr>
          <p:nvPr>
            <p:ph idx="1"/>
          </p:nvPr>
        </p:nvSpPr>
        <p:spPr/>
        <p:txBody>
          <a:bodyPr>
            <a:normAutofit/>
          </a:bodyPr>
          <a:lstStyle/>
          <a:p>
            <a:pPr algn="just"/>
            <a:r>
              <a:rPr lang="en-US" sz="2000" dirty="0"/>
              <a:t>The aim of the PES is to conducted it as soon after the completion of the main fieldwork as possible to reduce changes in household composition to a minimum. In practice PES fieldwork was conducted  from 16 –17 April 1999, within a week of completing the main fieldwork</a:t>
            </a:r>
            <a:r>
              <a:rPr lang="en-US" sz="2000" dirty="0" smtClean="0"/>
              <a:t>.</a:t>
            </a:r>
          </a:p>
          <a:p>
            <a:pPr algn="just"/>
            <a:r>
              <a:rPr lang="es-ES" sz="2000" dirty="0" err="1"/>
              <a:t>The</a:t>
            </a:r>
            <a:r>
              <a:rPr lang="es-ES" sz="2000" dirty="0"/>
              <a:t> provincial </a:t>
            </a:r>
            <a:r>
              <a:rPr lang="es-ES" sz="2000" dirty="0" err="1"/>
              <a:t>census</a:t>
            </a:r>
            <a:r>
              <a:rPr lang="es-ES" sz="2000" dirty="0"/>
              <a:t> </a:t>
            </a:r>
            <a:r>
              <a:rPr lang="es-ES" sz="2000" dirty="0" err="1" smtClean="0"/>
              <a:t>officers</a:t>
            </a:r>
            <a:r>
              <a:rPr lang="es-ES" sz="2000" dirty="0" smtClean="0"/>
              <a:t> </a:t>
            </a:r>
            <a:r>
              <a:rPr lang="es-ES" sz="2000" dirty="0" err="1"/>
              <a:t>were</a:t>
            </a:r>
            <a:r>
              <a:rPr lang="es-ES" sz="2000" dirty="0"/>
              <a:t> </a:t>
            </a:r>
            <a:r>
              <a:rPr lang="es-ES" sz="2000" dirty="0" err="1"/>
              <a:t>instructed</a:t>
            </a:r>
            <a:r>
              <a:rPr lang="es-ES" sz="2000" dirty="0"/>
              <a:t> </a:t>
            </a:r>
            <a:r>
              <a:rPr lang="es-ES" sz="2000" dirty="0" err="1"/>
              <a:t>to</a:t>
            </a:r>
            <a:r>
              <a:rPr lang="es-ES" sz="2000" dirty="0"/>
              <a:t> </a:t>
            </a:r>
            <a:r>
              <a:rPr lang="es-ES" sz="2000" dirty="0" err="1"/>
              <a:t>recruit</a:t>
            </a:r>
            <a:r>
              <a:rPr lang="es-ES" sz="2000" dirty="0"/>
              <a:t> </a:t>
            </a:r>
            <a:r>
              <a:rPr lang="es-ES" sz="2000" dirty="0" err="1"/>
              <a:t>high</a:t>
            </a:r>
            <a:r>
              <a:rPr lang="es-ES" sz="2000" dirty="0"/>
              <a:t> </a:t>
            </a:r>
            <a:r>
              <a:rPr lang="es-ES" sz="2000" dirty="0" err="1"/>
              <a:t>quality</a:t>
            </a:r>
            <a:r>
              <a:rPr lang="es-ES" sz="2000" dirty="0"/>
              <a:t> </a:t>
            </a:r>
            <a:r>
              <a:rPr lang="es-ES" sz="2000" dirty="0" err="1"/>
              <a:t>district</a:t>
            </a:r>
            <a:r>
              <a:rPr lang="es-ES" sz="2000" dirty="0"/>
              <a:t> and provincial </a:t>
            </a:r>
            <a:r>
              <a:rPr lang="es-ES" sz="2000" dirty="0" err="1"/>
              <a:t>census</a:t>
            </a:r>
            <a:r>
              <a:rPr lang="es-ES" sz="2000" dirty="0"/>
              <a:t> </a:t>
            </a:r>
            <a:r>
              <a:rPr lang="es-ES" sz="2000" dirty="0" err="1"/>
              <a:t>staff</a:t>
            </a:r>
            <a:r>
              <a:rPr lang="es-ES" sz="2000" dirty="0"/>
              <a:t> </a:t>
            </a:r>
            <a:r>
              <a:rPr lang="es-ES" sz="2000" dirty="0" err="1"/>
              <a:t>to</a:t>
            </a:r>
            <a:r>
              <a:rPr lang="es-ES" sz="2000" dirty="0"/>
              <a:t> </a:t>
            </a:r>
            <a:r>
              <a:rPr lang="es-ES" sz="2000" dirty="0" err="1"/>
              <a:t>form</a:t>
            </a:r>
            <a:r>
              <a:rPr lang="es-ES" sz="2000" dirty="0"/>
              <a:t> </a:t>
            </a:r>
            <a:r>
              <a:rPr lang="es-ES" sz="2000" dirty="0" err="1"/>
              <a:t>the</a:t>
            </a:r>
            <a:r>
              <a:rPr lang="es-ES" sz="2000" dirty="0"/>
              <a:t> PES </a:t>
            </a:r>
            <a:r>
              <a:rPr lang="es-ES" sz="2000" dirty="0" err="1"/>
              <a:t>teams</a:t>
            </a:r>
            <a:r>
              <a:rPr lang="es-ES" sz="2000" dirty="0" smtClean="0"/>
              <a:t>.</a:t>
            </a:r>
            <a:r>
              <a:rPr lang="es-ES" sz="2000" dirty="0"/>
              <a:t> </a:t>
            </a:r>
            <a:r>
              <a:rPr lang="es-ES" sz="2000" dirty="0" err="1"/>
              <a:t>One</a:t>
            </a:r>
            <a:r>
              <a:rPr lang="es-ES" sz="2000" dirty="0"/>
              <a:t> PES </a:t>
            </a:r>
            <a:r>
              <a:rPr lang="es-ES" sz="2000" dirty="0" err="1"/>
              <a:t>team</a:t>
            </a:r>
            <a:r>
              <a:rPr lang="es-ES" sz="2000" dirty="0"/>
              <a:t> </a:t>
            </a:r>
            <a:r>
              <a:rPr lang="es-ES" sz="2000" dirty="0" err="1"/>
              <a:t>contains</a:t>
            </a:r>
            <a:r>
              <a:rPr lang="es-ES" sz="2000" dirty="0"/>
              <a:t>  5 </a:t>
            </a:r>
            <a:r>
              <a:rPr lang="es-ES" sz="2000" dirty="0" err="1"/>
              <a:t>persons</a:t>
            </a:r>
            <a:r>
              <a:rPr lang="es-ES" sz="2000" dirty="0"/>
              <a:t>: 1 leader, 3 </a:t>
            </a:r>
            <a:r>
              <a:rPr lang="es-ES" sz="2000" dirty="0" err="1"/>
              <a:t>interviewers</a:t>
            </a:r>
            <a:r>
              <a:rPr lang="es-ES" sz="2000" dirty="0"/>
              <a:t> and 1 driver</a:t>
            </a:r>
            <a:endParaRPr lang="en-US" sz="2000" dirty="0"/>
          </a:p>
          <a:p>
            <a:pPr algn="just">
              <a:buNone/>
            </a:pPr>
            <a:r>
              <a:rPr lang="en-US" sz="2000" dirty="0" smtClean="0"/>
              <a:t>      The </a:t>
            </a:r>
            <a:r>
              <a:rPr lang="en-US" sz="2000" dirty="0"/>
              <a:t>leader of PES team was a staff member of  provincial census office, who have skills and experience on annual demography survey and He was the good teacher in the training course for district census officers . 3 interviewers of PES team were recruited from the  Statistics Office at district level, where EA was selected for </a:t>
            </a:r>
            <a:r>
              <a:rPr lang="en-US" sz="2000" dirty="0" smtClean="0"/>
              <a:t>PES.</a:t>
            </a:r>
          </a:p>
          <a:p>
            <a:pPr algn="just">
              <a:buNone/>
            </a:pPr>
            <a:r>
              <a:rPr lang="en-US" sz="2000" dirty="0"/>
              <a:t> </a:t>
            </a:r>
            <a:r>
              <a:rPr lang="en-US" sz="2000" dirty="0" smtClean="0"/>
              <a:t>      The PES</a:t>
            </a:r>
            <a:r>
              <a:rPr lang="es-ES" sz="2000" dirty="0" smtClean="0"/>
              <a:t> </a:t>
            </a:r>
            <a:r>
              <a:rPr lang="es-ES" sz="2000" dirty="0" err="1"/>
              <a:t>team</a:t>
            </a:r>
            <a:r>
              <a:rPr lang="es-ES" sz="2000" dirty="0"/>
              <a:t> </a:t>
            </a:r>
            <a:r>
              <a:rPr lang="es-ES" sz="2000" dirty="0" err="1" smtClean="0"/>
              <a:t>was</a:t>
            </a:r>
            <a:r>
              <a:rPr lang="es-ES" sz="2000" dirty="0" smtClean="0"/>
              <a:t> </a:t>
            </a:r>
            <a:r>
              <a:rPr lang="es-ES" sz="2000" dirty="0" err="1" smtClean="0"/>
              <a:t>different</a:t>
            </a:r>
            <a:r>
              <a:rPr lang="es-ES" sz="2000" dirty="0" smtClean="0"/>
              <a:t> </a:t>
            </a:r>
            <a:r>
              <a:rPr lang="es-ES" sz="2000" dirty="0" err="1"/>
              <a:t>from</a:t>
            </a:r>
            <a:r>
              <a:rPr lang="es-ES" sz="2000" dirty="0"/>
              <a:t> </a:t>
            </a:r>
            <a:r>
              <a:rPr lang="es-ES" sz="2000" dirty="0" err="1"/>
              <a:t>the</a:t>
            </a:r>
            <a:r>
              <a:rPr lang="es-ES" sz="2000" dirty="0"/>
              <a:t> </a:t>
            </a:r>
            <a:r>
              <a:rPr lang="es-ES" sz="2000" dirty="0" err="1" smtClean="0"/>
              <a:t>census</a:t>
            </a:r>
            <a:r>
              <a:rPr lang="es-ES" sz="2000" dirty="0" smtClean="0"/>
              <a:t> </a:t>
            </a:r>
            <a:r>
              <a:rPr lang="es-ES" sz="2000" dirty="0" err="1"/>
              <a:t>team</a:t>
            </a:r>
            <a:endParaRPr lang="en-US" sz="2000" dirty="0"/>
          </a:p>
          <a:p>
            <a:endParaRPr lang="en-US" sz="2000" dirty="0"/>
          </a:p>
        </p:txBody>
      </p:sp>
      <p:pic>
        <p:nvPicPr>
          <p:cNvPr id="4" name="Picture 3" descr="Logo_census_2009_fin"/>
          <p:cNvPicPr/>
          <p:nvPr/>
        </p:nvPicPr>
        <p:blipFill>
          <a:blip r:embed="rId2" cstate="print"/>
          <a:srcRect/>
          <a:stretch>
            <a:fillRect/>
          </a:stretch>
        </p:blipFill>
        <p:spPr bwMode="auto">
          <a:xfrm>
            <a:off x="838201" y="533400"/>
            <a:ext cx="533399" cy="685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THE POST ENUMERATION SURVEY (PES) IN VIET NAM 1999</a:t>
            </a:r>
            <a:endParaRPr lang="en-US" sz="2000" dirty="0"/>
          </a:p>
        </p:txBody>
      </p:sp>
      <p:sp>
        <p:nvSpPr>
          <p:cNvPr id="3" name="Content Placeholder 2"/>
          <p:cNvSpPr>
            <a:spLocks noGrp="1"/>
          </p:cNvSpPr>
          <p:nvPr>
            <p:ph idx="1"/>
          </p:nvPr>
        </p:nvSpPr>
        <p:spPr/>
        <p:txBody>
          <a:bodyPr/>
          <a:lstStyle/>
          <a:p>
            <a:pPr algn="just"/>
            <a:r>
              <a:rPr lang="en-US" sz="2000" dirty="0"/>
              <a:t>110 enumeration areas among total number of EA’s: 166330 ( 0.07 %). 60 EA’s were selected      systematic  random  from the list of 37384 EA’s in urban areas. 50 EA’s were selected systematic random  from the list of 128946 EA’s in rural areas</a:t>
            </a:r>
            <a:r>
              <a:rPr lang="en-US" sz="2000" dirty="0" smtClean="0"/>
              <a:t>. </a:t>
            </a:r>
            <a:r>
              <a:rPr lang="en-US" sz="2000" dirty="0"/>
              <a:t>The overall size is small but permits an estimation of errors for the country and separately for urban and rural </a:t>
            </a:r>
            <a:r>
              <a:rPr lang="en-US" sz="2000" dirty="0" smtClean="0"/>
              <a:t>areas.</a:t>
            </a:r>
          </a:p>
          <a:p>
            <a:r>
              <a:rPr lang="en-US" sz="2000" dirty="0"/>
              <a:t>The dual system approach was adopted to estimate coverage. The main features of this approach are the maintenance of  independence of census and PES enumerations, and case – by – case matching of the census and PES records.</a:t>
            </a:r>
          </a:p>
          <a:p>
            <a:r>
              <a:rPr lang="en-US" sz="2000" dirty="0"/>
              <a:t>A special PES form was designed seeking restricted details from household members to check against the main census forms. However, to maintain independence the PES teams had no access to the completed census forms.</a:t>
            </a:r>
          </a:p>
          <a:p>
            <a:pPr algn="just"/>
            <a:endParaRPr lang="en-US" sz="2000" dirty="0"/>
          </a:p>
          <a:p>
            <a:endParaRPr lang="en-US" dirty="0"/>
          </a:p>
        </p:txBody>
      </p:sp>
      <p:pic>
        <p:nvPicPr>
          <p:cNvPr id="4" name="Picture 3" descr="Logo_census_2009_fin"/>
          <p:cNvPicPr/>
          <p:nvPr/>
        </p:nvPicPr>
        <p:blipFill>
          <a:blip r:embed="rId2" cstate="print"/>
          <a:srcRect/>
          <a:stretch>
            <a:fillRect/>
          </a:stretch>
        </p:blipFill>
        <p:spPr bwMode="auto">
          <a:xfrm>
            <a:off x="838201" y="533400"/>
            <a:ext cx="533399" cy="685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THE POST ENUMERATION SURVEY (PES) IN VIET NAM 1999</a:t>
            </a:r>
            <a:endParaRPr lang="en-US" sz="2000" dirty="0"/>
          </a:p>
        </p:txBody>
      </p:sp>
      <p:sp>
        <p:nvSpPr>
          <p:cNvPr id="3" name="Content Placeholder 2"/>
          <p:cNvSpPr>
            <a:spLocks noGrp="1"/>
          </p:cNvSpPr>
          <p:nvPr>
            <p:ph idx="1"/>
          </p:nvPr>
        </p:nvSpPr>
        <p:spPr/>
        <p:txBody>
          <a:bodyPr>
            <a:normAutofit fontScale="70000" lnSpcReduction="20000"/>
          </a:bodyPr>
          <a:lstStyle/>
          <a:p>
            <a:r>
              <a:rPr lang="en-US" dirty="0"/>
              <a:t>In the 1999 census, the task of matching the census and PES forms to obtain an estimate of coverage error is complex, but provides useful results.  [based on 4 questions: (1) Full name of usual resident person at the time of the census; (2) Relationship with the head of household; (3) sex ; (4) month and year of birth or age]. </a:t>
            </a:r>
          </a:p>
          <a:p>
            <a:r>
              <a:rPr lang="en-US" dirty="0"/>
              <a:t>We collected 3 measures</a:t>
            </a:r>
            <a:r>
              <a:rPr lang="en-US" dirty="0" smtClean="0"/>
              <a:t>:</a:t>
            </a:r>
          </a:p>
          <a:p>
            <a:pPr>
              <a:buNone/>
            </a:pPr>
            <a:r>
              <a:rPr lang="en-US" dirty="0" smtClean="0"/>
              <a:t>     </a:t>
            </a:r>
            <a:r>
              <a:rPr lang="en-US" dirty="0"/>
              <a:t>* M -The number of persons were recorded in both census and PES forms</a:t>
            </a:r>
          </a:p>
          <a:p>
            <a:pPr>
              <a:buNone/>
            </a:pPr>
            <a:r>
              <a:rPr lang="en-US" dirty="0"/>
              <a:t>    </a:t>
            </a:r>
            <a:r>
              <a:rPr lang="en-US" dirty="0" smtClean="0"/>
              <a:t> </a:t>
            </a:r>
            <a:r>
              <a:rPr lang="en-US" dirty="0"/>
              <a:t>* n1 – The number of persons were recorded in census form only, not recorded in PES forms</a:t>
            </a:r>
          </a:p>
          <a:p>
            <a:pPr>
              <a:buNone/>
            </a:pPr>
            <a:r>
              <a:rPr lang="en-US" dirty="0"/>
              <a:t>    </a:t>
            </a:r>
            <a:r>
              <a:rPr lang="en-US" dirty="0" smtClean="0"/>
              <a:t> </a:t>
            </a:r>
            <a:r>
              <a:rPr lang="en-US" dirty="0"/>
              <a:t>* n2 – The number of persons were recorded in PES form only, not recorded in census </a:t>
            </a:r>
            <a:r>
              <a:rPr lang="en-US" dirty="0" smtClean="0"/>
              <a:t>forms</a:t>
            </a:r>
          </a:p>
          <a:p>
            <a:pPr>
              <a:buNone/>
            </a:pPr>
            <a:r>
              <a:rPr lang="en-US" dirty="0" smtClean="0"/>
              <a:t>    Using </a:t>
            </a:r>
            <a:r>
              <a:rPr lang="en-US" dirty="0"/>
              <a:t>the </a:t>
            </a:r>
            <a:r>
              <a:rPr lang="en-US" dirty="0" err="1"/>
              <a:t>Chandrakaran</a:t>
            </a:r>
            <a:r>
              <a:rPr lang="en-US" dirty="0"/>
              <a:t> – Deming formula to calculate “n</a:t>
            </a:r>
            <a:r>
              <a:rPr lang="en-US" dirty="0" smtClean="0"/>
              <a:t>”:</a:t>
            </a:r>
          </a:p>
          <a:p>
            <a:pPr>
              <a:buNone/>
            </a:pPr>
            <a:r>
              <a:rPr lang="en-US" dirty="0" smtClean="0"/>
              <a:t>    =&gt; </a:t>
            </a:r>
            <a:r>
              <a:rPr lang="en-US" b="1" dirty="0" smtClean="0">
                <a:solidFill>
                  <a:srgbClr val="FF0000"/>
                </a:solidFill>
              </a:rPr>
              <a:t>n – The number of persons were missed in both census and PES</a:t>
            </a:r>
            <a:r>
              <a:rPr lang="en-US" dirty="0" smtClean="0"/>
              <a:t>:                      </a:t>
            </a:r>
            <a:r>
              <a:rPr lang="en-US" b="1" dirty="0" smtClean="0"/>
              <a:t>n = n1*n2/M</a:t>
            </a:r>
            <a:endParaRPr lang="en-US" dirty="0" smtClean="0"/>
          </a:p>
          <a:p>
            <a:endParaRPr lang="en-US" dirty="0"/>
          </a:p>
        </p:txBody>
      </p:sp>
      <p:pic>
        <p:nvPicPr>
          <p:cNvPr id="4" name="Picture 3" descr="Logo_census_2009_fin"/>
          <p:cNvPicPr/>
          <p:nvPr/>
        </p:nvPicPr>
        <p:blipFill>
          <a:blip r:embed="rId2" cstate="print"/>
          <a:srcRect/>
          <a:stretch>
            <a:fillRect/>
          </a:stretch>
        </p:blipFill>
        <p:spPr bwMode="auto">
          <a:xfrm>
            <a:off x="838201" y="533400"/>
            <a:ext cx="533399" cy="685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200" b="1" dirty="0" smtClean="0"/>
              <a:t>THE POST ENUMERATION SURVEY (PES) IN VIET NAM 1999</a:t>
            </a:r>
            <a:br>
              <a:rPr lang="en-US" sz="2200" b="1" dirty="0" smtClean="0"/>
            </a:br>
            <a:r>
              <a:rPr lang="en-US" sz="2000" dirty="0" smtClean="0">
                <a:solidFill>
                  <a:srgbClr val="0070C0"/>
                </a:solidFill>
              </a:rPr>
              <a:t> </a:t>
            </a:r>
            <a:r>
              <a:rPr lang="en-US" sz="2200" dirty="0">
                <a:solidFill>
                  <a:srgbClr val="0070C0"/>
                </a:solidFill>
              </a:rPr>
              <a:t>Estimated persons missed in census and PES 1999</a:t>
            </a:r>
            <a:r>
              <a:rPr lang="en-US" sz="2200" dirty="0" smtClean="0">
                <a:solidFill>
                  <a:srgbClr val="0070C0"/>
                </a:solidFill>
              </a:rPr>
              <a:t> </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b="1" dirty="0" smtClean="0"/>
              <a:t>The </a:t>
            </a:r>
            <a:r>
              <a:rPr lang="en-US" sz="2000" b="1" dirty="0"/>
              <a:t>PES suggest that overall about 1.3 percent of the population were missed in the 1999 census.</a:t>
            </a:r>
            <a:r>
              <a:rPr lang="en-US" sz="2000" dirty="0"/>
              <a:t/>
            </a:r>
            <a:br>
              <a:rPr lang="en-US" sz="2000" dirty="0"/>
            </a:br>
            <a:r>
              <a:rPr lang="en-US" sz="2000" dirty="0"/>
              <a:t> (see page 24, 1999 population and housing census: Sample </a:t>
            </a:r>
            <a:r>
              <a:rPr lang="en-US" sz="2000" dirty="0" smtClean="0"/>
              <a:t>Results book, </a:t>
            </a:r>
            <a:r>
              <a:rPr lang="en-US" sz="2000" dirty="0"/>
              <a:t>The World  Publishers, Ha </a:t>
            </a:r>
            <a:r>
              <a:rPr lang="en-US" sz="2000" dirty="0" err="1"/>
              <a:t>Noi</a:t>
            </a:r>
            <a:r>
              <a:rPr lang="en-US" sz="2000" dirty="0"/>
              <a:t>, 2000) </a:t>
            </a:r>
            <a:br>
              <a:rPr lang="en-US" sz="2000" dirty="0"/>
            </a:br>
            <a:endParaRPr lang="en-US" sz="2000" dirty="0"/>
          </a:p>
        </p:txBody>
      </p:sp>
      <p:graphicFrame>
        <p:nvGraphicFramePr>
          <p:cNvPr id="5" name="Content Placeholder 4"/>
          <p:cNvGraphicFramePr>
            <a:graphicFrameLocks noGrp="1"/>
          </p:cNvGraphicFramePr>
          <p:nvPr>
            <p:ph idx="1"/>
          </p:nvPr>
        </p:nvGraphicFramePr>
        <p:xfrm>
          <a:off x="304800" y="1828800"/>
          <a:ext cx="8229600" cy="2819400"/>
        </p:xfrm>
        <a:graphic>
          <a:graphicData uri="http://schemas.openxmlformats.org/drawingml/2006/table">
            <a:tbl>
              <a:tblPr firstRow="1" bandRow="1" bandCol="1">
                <a:tableStyleId>{5C22544A-7EE6-4342-B048-85BDC9FD1C3A}</a:tableStyleId>
              </a:tblPr>
              <a:tblGrid>
                <a:gridCol w="5715000"/>
                <a:gridCol w="2514600"/>
              </a:tblGrid>
              <a:tr h="525354">
                <a:tc>
                  <a:txBody>
                    <a:bodyPr/>
                    <a:lstStyle/>
                    <a:p>
                      <a:pPr marL="0" marR="0">
                        <a:spcBef>
                          <a:spcPts val="0"/>
                        </a:spcBef>
                        <a:spcAft>
                          <a:spcPts val="0"/>
                        </a:spcAft>
                        <a:tabLst>
                          <a:tab pos="3060700" algn="l"/>
                          <a:tab pos="4229100" algn="l"/>
                          <a:tab pos="4572000" algn="l"/>
                          <a:tab pos="5029200" algn="l"/>
                          <a:tab pos="5372100" algn="l"/>
                        </a:tabLst>
                      </a:pPr>
                      <a:r>
                        <a:rPr lang="en-US" sz="1800" b="1" i="1" kern="0" dirty="0">
                          <a:latin typeface="Calibri"/>
                          <a:ea typeface="Times New Roman"/>
                          <a:cs typeface="Times New Roman"/>
                        </a:rPr>
                        <a:t>Coverage</a:t>
                      </a:r>
                      <a:r>
                        <a:rPr lang="en-US" sz="1100" b="1" i="1" kern="0" dirty="0">
                          <a:latin typeface="Calibri"/>
                          <a:ea typeface="Times New Roman"/>
                          <a:cs typeface="Times New Roman"/>
                        </a:rPr>
                        <a:t> </a:t>
                      </a:r>
                      <a:r>
                        <a:rPr lang="en-US" sz="1100" b="1" i="1" kern="0" dirty="0" smtClean="0">
                          <a:latin typeface="Calibri"/>
                          <a:ea typeface="Times New Roman"/>
                          <a:cs typeface="Times New Roman"/>
                        </a:rPr>
                        <a:t>  </a:t>
                      </a:r>
                      <a:r>
                        <a:rPr lang="en-US" sz="2000" b="1" i="1" kern="0" dirty="0" smtClean="0">
                          <a:latin typeface="Calibri"/>
                          <a:ea typeface="Times New Roman"/>
                          <a:cs typeface="Times New Roman"/>
                        </a:rPr>
                        <a:t>status</a:t>
                      </a:r>
                      <a:endParaRPr lang="en-US" sz="2000" b="1" i="1" kern="0" dirty="0">
                        <a:latin typeface="Calibri"/>
                        <a:ea typeface="Times New Roman"/>
                        <a:cs typeface="Times New Roman"/>
                      </a:endParaRPr>
                    </a:p>
                  </a:txBody>
                  <a:tcPr marL="68580" marR="68580" marT="0" marB="0"/>
                </a:tc>
                <a:tc>
                  <a:txBody>
                    <a:bodyPr/>
                    <a:lstStyle/>
                    <a:p>
                      <a:pPr marL="0" marR="0" algn="ctr">
                        <a:spcBef>
                          <a:spcPts val="0"/>
                        </a:spcBef>
                        <a:spcAft>
                          <a:spcPts val="0"/>
                        </a:spcAft>
                        <a:tabLst>
                          <a:tab pos="3060700" algn="l"/>
                          <a:tab pos="4229100" algn="l"/>
                          <a:tab pos="4572000" algn="l"/>
                          <a:tab pos="5029200" algn="l"/>
                          <a:tab pos="5372100" algn="l"/>
                        </a:tabLst>
                      </a:pPr>
                      <a:r>
                        <a:rPr lang="en-US" sz="1800" dirty="0">
                          <a:latin typeface="Times New Roman"/>
                          <a:ea typeface="Times New Roman"/>
                          <a:cs typeface="Times New Roman"/>
                        </a:rPr>
                        <a:t>persons</a:t>
                      </a:r>
                    </a:p>
                  </a:txBody>
                  <a:tcPr marL="68580" marR="68580" marT="0" marB="0"/>
                </a:tc>
              </a:tr>
              <a:tr h="2294046">
                <a:tc>
                  <a:txBody>
                    <a:bodyPr/>
                    <a:lstStyle/>
                    <a:p>
                      <a:pPr marL="0" marR="0">
                        <a:spcBef>
                          <a:spcPts val="0"/>
                        </a:spcBef>
                        <a:spcAft>
                          <a:spcPts val="0"/>
                        </a:spcAft>
                        <a:tabLst>
                          <a:tab pos="571500" algn="l"/>
                          <a:tab pos="4229100" algn="l"/>
                          <a:tab pos="4572000" algn="l"/>
                          <a:tab pos="5029200" algn="l"/>
                          <a:tab pos="5372100" algn="l"/>
                        </a:tabLst>
                      </a:pPr>
                      <a:r>
                        <a:rPr lang="en-US" sz="1200" dirty="0">
                          <a:latin typeface="Times New Roman"/>
                          <a:ea typeface="Times New Roman"/>
                          <a:cs typeface="Times New Roman"/>
                        </a:rPr>
                        <a:t> - </a:t>
                      </a:r>
                      <a:r>
                        <a:rPr lang="en-US" sz="1600" dirty="0">
                          <a:latin typeface="Times New Roman"/>
                          <a:ea typeface="Times New Roman"/>
                          <a:cs typeface="Times New Roman"/>
                        </a:rPr>
                        <a:t>The number of persons were recorded in both census and PES forms</a:t>
                      </a:r>
                    </a:p>
                    <a:p>
                      <a:pPr marL="0" marR="0">
                        <a:spcBef>
                          <a:spcPts val="0"/>
                        </a:spcBef>
                        <a:spcAft>
                          <a:spcPts val="0"/>
                        </a:spcAft>
                        <a:tabLst>
                          <a:tab pos="571500" algn="l"/>
                          <a:tab pos="4229100" algn="l"/>
                          <a:tab pos="4572000" algn="l"/>
                          <a:tab pos="5029200" algn="l"/>
                          <a:tab pos="5372100" algn="l"/>
                        </a:tabLst>
                      </a:pPr>
                      <a:r>
                        <a:rPr lang="en-US" sz="1600" dirty="0">
                          <a:latin typeface="Times New Roman"/>
                          <a:ea typeface="Times New Roman"/>
                          <a:cs typeface="Times New Roman"/>
                        </a:rPr>
                        <a:t> </a:t>
                      </a:r>
                      <a:endParaRPr lang="en-US" sz="1600" dirty="0" smtClean="0">
                        <a:latin typeface="Times New Roman"/>
                        <a:ea typeface="Times New Roman"/>
                        <a:cs typeface="Times New Roman"/>
                      </a:endParaRPr>
                    </a:p>
                    <a:p>
                      <a:pPr marL="0" marR="0">
                        <a:spcBef>
                          <a:spcPts val="0"/>
                        </a:spcBef>
                        <a:spcAft>
                          <a:spcPts val="0"/>
                        </a:spcAft>
                        <a:tabLst>
                          <a:tab pos="571500" algn="l"/>
                          <a:tab pos="4229100" algn="l"/>
                          <a:tab pos="4572000" algn="l"/>
                          <a:tab pos="5029200" algn="l"/>
                          <a:tab pos="5372100" algn="l"/>
                        </a:tabLst>
                      </a:pPr>
                      <a:r>
                        <a:rPr lang="en-US" sz="1600" dirty="0" smtClean="0">
                          <a:latin typeface="Times New Roman"/>
                          <a:ea typeface="Times New Roman"/>
                          <a:cs typeface="Times New Roman"/>
                        </a:rPr>
                        <a:t>- </a:t>
                      </a:r>
                      <a:r>
                        <a:rPr lang="en-US" sz="1600" dirty="0">
                          <a:latin typeface="Times New Roman"/>
                          <a:ea typeface="Times New Roman"/>
                          <a:cs typeface="Times New Roman"/>
                        </a:rPr>
                        <a:t>The number of persons were recorded in census form only, not recorded in PES forms</a:t>
                      </a:r>
                    </a:p>
                    <a:p>
                      <a:pPr marL="0" marR="0">
                        <a:spcBef>
                          <a:spcPts val="0"/>
                        </a:spcBef>
                        <a:spcAft>
                          <a:spcPts val="0"/>
                        </a:spcAft>
                        <a:tabLst>
                          <a:tab pos="3060700" algn="l"/>
                          <a:tab pos="4229100" algn="l"/>
                          <a:tab pos="4572000" algn="l"/>
                          <a:tab pos="5029200" algn="l"/>
                          <a:tab pos="5372100" algn="l"/>
                        </a:tabLst>
                      </a:pPr>
                      <a:endParaRPr lang="en-US" sz="1600" dirty="0" smtClean="0">
                        <a:latin typeface="Times New Roman"/>
                        <a:ea typeface="Times New Roman"/>
                        <a:cs typeface="Times New Roman"/>
                      </a:endParaRPr>
                    </a:p>
                    <a:p>
                      <a:pPr marL="0" marR="0">
                        <a:spcBef>
                          <a:spcPts val="0"/>
                        </a:spcBef>
                        <a:spcAft>
                          <a:spcPts val="0"/>
                        </a:spcAft>
                        <a:tabLst>
                          <a:tab pos="3060700" algn="l"/>
                          <a:tab pos="4229100" algn="l"/>
                          <a:tab pos="4572000" algn="l"/>
                          <a:tab pos="5029200" algn="l"/>
                          <a:tab pos="5372100" algn="l"/>
                        </a:tabLst>
                      </a:pPr>
                      <a:r>
                        <a:rPr lang="en-US" sz="1600" dirty="0" smtClean="0">
                          <a:latin typeface="Times New Roman"/>
                          <a:ea typeface="Times New Roman"/>
                          <a:cs typeface="Times New Roman"/>
                        </a:rPr>
                        <a:t> </a:t>
                      </a:r>
                      <a:r>
                        <a:rPr lang="en-US" sz="1600" dirty="0">
                          <a:latin typeface="Times New Roman"/>
                          <a:ea typeface="Times New Roman"/>
                          <a:cs typeface="Times New Roman"/>
                        </a:rPr>
                        <a:t>- The number of persons were recorded in PES form only, not recorded in census forms</a:t>
                      </a:r>
                    </a:p>
                  </a:txBody>
                  <a:tcPr marL="68580" marR="68580" marT="0" marB="0"/>
                </a:tc>
                <a:tc>
                  <a:txBody>
                    <a:bodyPr/>
                    <a:lstStyle/>
                    <a:p>
                      <a:pPr marL="0" marR="0" algn="ctr">
                        <a:spcBef>
                          <a:spcPts val="0"/>
                        </a:spcBef>
                        <a:spcAft>
                          <a:spcPts val="0"/>
                        </a:spcAft>
                        <a:tabLst>
                          <a:tab pos="3060700" algn="l"/>
                          <a:tab pos="4229100" algn="l"/>
                          <a:tab pos="4572000" algn="l"/>
                          <a:tab pos="5029200" algn="l"/>
                          <a:tab pos="5372100" algn="l"/>
                        </a:tabLst>
                      </a:pPr>
                      <a:r>
                        <a:rPr lang="en-US" sz="1100" dirty="0" smtClean="0">
                          <a:latin typeface="Times New Roman"/>
                          <a:ea typeface="Times New Roman"/>
                          <a:cs typeface="Times New Roman"/>
                        </a:rPr>
                        <a:t>                           </a:t>
                      </a:r>
                    </a:p>
                    <a:p>
                      <a:pPr marL="0" marR="0" algn="ctr">
                        <a:spcBef>
                          <a:spcPts val="0"/>
                        </a:spcBef>
                        <a:spcAft>
                          <a:spcPts val="0"/>
                        </a:spcAft>
                        <a:tabLst>
                          <a:tab pos="3060700" algn="l"/>
                          <a:tab pos="4229100" algn="l"/>
                          <a:tab pos="4572000" algn="l"/>
                          <a:tab pos="5029200" algn="l"/>
                          <a:tab pos="5372100" algn="l"/>
                        </a:tabLst>
                      </a:pPr>
                      <a:r>
                        <a:rPr lang="en-US" sz="2000" dirty="0" smtClean="0">
                          <a:latin typeface="Times New Roman"/>
                          <a:ea typeface="Times New Roman"/>
                          <a:cs typeface="Times New Roman"/>
                        </a:rPr>
                        <a:t>42,535              </a:t>
                      </a:r>
                      <a:endParaRPr lang="en-US" sz="2000" dirty="0">
                        <a:latin typeface="Times New Roman"/>
                        <a:ea typeface="Times New Roman"/>
                        <a:cs typeface="Times New Roman"/>
                      </a:endParaRPr>
                    </a:p>
                    <a:p>
                      <a:pPr marL="0" marR="0" algn="ctr">
                        <a:spcBef>
                          <a:spcPts val="0"/>
                        </a:spcBef>
                        <a:spcAft>
                          <a:spcPts val="0"/>
                        </a:spcAft>
                        <a:tabLst>
                          <a:tab pos="3060700" algn="l"/>
                          <a:tab pos="4229100" algn="l"/>
                          <a:tab pos="4572000" algn="l"/>
                          <a:tab pos="5029200" algn="l"/>
                          <a:tab pos="5372100" algn="l"/>
                        </a:tabLst>
                      </a:pPr>
                      <a:r>
                        <a:rPr lang="en-US" sz="2000" dirty="0">
                          <a:latin typeface="Times New Roman"/>
                          <a:ea typeface="Times New Roman"/>
                          <a:cs typeface="Times New Roman"/>
                        </a:rPr>
                        <a:t>                  </a:t>
                      </a:r>
                      <a:endParaRPr lang="en-US" sz="2000" dirty="0" smtClean="0">
                        <a:latin typeface="Times New Roman"/>
                        <a:ea typeface="Times New Roman"/>
                        <a:cs typeface="Times New Roman"/>
                      </a:endParaRPr>
                    </a:p>
                    <a:p>
                      <a:pPr marL="0" marR="0" algn="ctr">
                        <a:spcBef>
                          <a:spcPts val="0"/>
                        </a:spcBef>
                        <a:spcAft>
                          <a:spcPts val="0"/>
                        </a:spcAft>
                        <a:tabLst>
                          <a:tab pos="3060700" algn="l"/>
                          <a:tab pos="4229100" algn="l"/>
                          <a:tab pos="4572000" algn="l"/>
                          <a:tab pos="5029200" algn="l"/>
                          <a:tab pos="5372100" algn="l"/>
                        </a:tabLst>
                      </a:pPr>
                      <a:r>
                        <a:rPr lang="en-US" sz="2000" dirty="0" smtClean="0">
                          <a:latin typeface="Times New Roman"/>
                          <a:ea typeface="Times New Roman"/>
                          <a:cs typeface="Times New Roman"/>
                        </a:rPr>
                        <a:t>                                                                                                                         485</a:t>
                      </a:r>
                      <a:endParaRPr lang="en-US" sz="2000" dirty="0">
                        <a:latin typeface="Times New Roman"/>
                        <a:ea typeface="Times New Roman"/>
                        <a:cs typeface="Times New Roman"/>
                      </a:endParaRPr>
                    </a:p>
                    <a:p>
                      <a:pPr marL="0" marR="0" algn="ctr">
                        <a:spcBef>
                          <a:spcPts val="0"/>
                        </a:spcBef>
                        <a:spcAft>
                          <a:spcPts val="0"/>
                        </a:spcAft>
                        <a:tabLst>
                          <a:tab pos="3060700" algn="l"/>
                          <a:tab pos="4229100" algn="l"/>
                          <a:tab pos="4572000" algn="l"/>
                          <a:tab pos="5029200" algn="l"/>
                          <a:tab pos="5372100" algn="l"/>
                        </a:tabLst>
                      </a:pPr>
                      <a:r>
                        <a:rPr lang="en-US" sz="2000" dirty="0">
                          <a:latin typeface="Times New Roman"/>
                          <a:ea typeface="Times New Roman"/>
                          <a:cs typeface="Times New Roman"/>
                        </a:rPr>
                        <a:t>         </a:t>
                      </a:r>
                      <a:endParaRPr lang="en-US" sz="2000" dirty="0" smtClean="0">
                        <a:latin typeface="Times New Roman"/>
                        <a:ea typeface="Times New Roman"/>
                        <a:cs typeface="Times New Roman"/>
                      </a:endParaRPr>
                    </a:p>
                    <a:p>
                      <a:pPr marL="0" marR="0" algn="ctr">
                        <a:spcBef>
                          <a:spcPts val="0"/>
                        </a:spcBef>
                        <a:spcAft>
                          <a:spcPts val="0"/>
                        </a:spcAft>
                        <a:tabLst>
                          <a:tab pos="3060700" algn="l"/>
                          <a:tab pos="4229100" algn="l"/>
                          <a:tab pos="4572000" algn="l"/>
                          <a:tab pos="5029200" algn="l"/>
                          <a:tab pos="5372100" algn="l"/>
                        </a:tabLst>
                      </a:pPr>
                      <a:r>
                        <a:rPr lang="en-US" sz="2000" dirty="0" smtClean="0">
                          <a:latin typeface="Times New Roman"/>
                          <a:ea typeface="Times New Roman"/>
                          <a:cs typeface="Times New Roman"/>
                        </a:rPr>
                        <a:t> 552</a:t>
                      </a:r>
                      <a:endParaRPr lang="en-US" sz="2000" dirty="0">
                        <a:latin typeface="Times New Roman"/>
                        <a:ea typeface="Times New Roman"/>
                        <a:cs typeface="Times New Roman"/>
                      </a:endParaRPr>
                    </a:p>
                  </a:txBody>
                  <a:tcPr marL="68580" marR="68580" marT="0" marB="0"/>
                </a:tc>
              </a:tr>
            </a:tbl>
          </a:graphicData>
        </a:graphic>
      </p:graphicFrame>
      <p:pic>
        <p:nvPicPr>
          <p:cNvPr id="4" name="Picture 3" descr="Logo_census_2009_fin"/>
          <p:cNvPicPr/>
          <p:nvPr/>
        </p:nvPicPr>
        <p:blipFill>
          <a:blip r:embed="rId2" cstate="print"/>
          <a:srcRect/>
          <a:stretch>
            <a:fillRect/>
          </a:stretch>
        </p:blipFill>
        <p:spPr bwMode="auto">
          <a:xfrm>
            <a:off x="838201" y="533400"/>
            <a:ext cx="533399" cy="685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2400" b="1" dirty="0" smtClean="0">
                <a:solidFill>
                  <a:srgbClr val="00B050"/>
                </a:solidFill>
              </a:rPr>
              <a:t>THE POST ENUMERATION SURVEY (PES) IN VIET NAM 2009</a:t>
            </a:r>
            <a:endParaRPr lang="en-US" sz="2400" dirty="0">
              <a:solidFill>
                <a:srgbClr val="00B050"/>
              </a:solidFill>
            </a:endParaRPr>
          </a:p>
        </p:txBody>
      </p:sp>
      <p:sp>
        <p:nvSpPr>
          <p:cNvPr id="3" name="Content Placeholder 2"/>
          <p:cNvSpPr>
            <a:spLocks noGrp="1"/>
          </p:cNvSpPr>
          <p:nvPr>
            <p:ph idx="1"/>
          </p:nvPr>
        </p:nvSpPr>
        <p:spPr>
          <a:xfrm>
            <a:off x="457200" y="2209800"/>
            <a:ext cx="8229600" cy="3916363"/>
          </a:xfrm>
        </p:spPr>
        <p:txBody>
          <a:bodyPr/>
          <a:lstStyle/>
          <a:p>
            <a:pPr algn="just">
              <a:buNone/>
            </a:pPr>
            <a:r>
              <a:rPr lang="en-US" dirty="0" smtClean="0"/>
              <a:t>    * </a:t>
            </a:r>
            <a:r>
              <a:rPr lang="en-US" dirty="0"/>
              <a:t>Census time:  0h,  April 01, 2009 . </a:t>
            </a:r>
            <a:endParaRPr lang="en-US" dirty="0" smtClean="0"/>
          </a:p>
          <a:p>
            <a:pPr algn="just">
              <a:buNone/>
            </a:pPr>
            <a:r>
              <a:rPr lang="en-US" dirty="0" smtClean="0"/>
              <a:t>Duration </a:t>
            </a:r>
            <a:r>
              <a:rPr lang="en-US" dirty="0"/>
              <a:t>of the main fieldwork: from 1 –15 April  </a:t>
            </a:r>
          </a:p>
          <a:p>
            <a:pPr algn="just">
              <a:buNone/>
            </a:pPr>
            <a:r>
              <a:rPr lang="en-US" dirty="0" smtClean="0"/>
              <a:t>    </a:t>
            </a:r>
          </a:p>
          <a:p>
            <a:pPr algn="just">
              <a:buNone/>
            </a:pPr>
            <a:r>
              <a:rPr lang="en-US" dirty="0" smtClean="0"/>
              <a:t> </a:t>
            </a:r>
            <a:r>
              <a:rPr lang="en-US" dirty="0"/>
              <a:t>*  PES time: 0h,  April 01, 2009. </a:t>
            </a:r>
            <a:endParaRPr lang="en-US" dirty="0" smtClean="0"/>
          </a:p>
          <a:p>
            <a:pPr algn="just">
              <a:buNone/>
            </a:pPr>
            <a:r>
              <a:rPr lang="en-US" dirty="0" smtClean="0"/>
              <a:t>Duration </a:t>
            </a:r>
            <a:r>
              <a:rPr lang="en-US" dirty="0"/>
              <a:t>of the PES fieldwork : from 5 – 30 May, 2009  </a:t>
            </a:r>
          </a:p>
          <a:p>
            <a:endParaRPr lang="en-US" dirty="0"/>
          </a:p>
        </p:txBody>
      </p:sp>
      <p:pic>
        <p:nvPicPr>
          <p:cNvPr id="4" name="Picture 3" descr="Logo_census_2009_fin"/>
          <p:cNvPicPr/>
          <p:nvPr/>
        </p:nvPicPr>
        <p:blipFill>
          <a:blip r:embed="rId2" cstate="print"/>
          <a:srcRect/>
          <a:stretch>
            <a:fillRect/>
          </a:stretch>
        </p:blipFill>
        <p:spPr bwMode="auto">
          <a:xfrm>
            <a:off x="4343400" y="1371600"/>
            <a:ext cx="533399" cy="685800"/>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B050"/>
                </a:solidFill>
              </a:rPr>
              <a:t>THE POST ENUMERATION SURVEY (PES) IN VIET NAM 2009</a:t>
            </a:r>
            <a:endParaRPr lang="en-US" sz="2400" dirty="0">
              <a:solidFill>
                <a:srgbClr val="00B050"/>
              </a:solidFill>
            </a:endParaRPr>
          </a:p>
        </p:txBody>
      </p:sp>
      <p:sp>
        <p:nvSpPr>
          <p:cNvPr id="3" name="Content Placeholder 2"/>
          <p:cNvSpPr>
            <a:spLocks noGrp="1"/>
          </p:cNvSpPr>
          <p:nvPr>
            <p:ph idx="1"/>
          </p:nvPr>
        </p:nvSpPr>
        <p:spPr>
          <a:xfrm>
            <a:off x="685800" y="1981200"/>
            <a:ext cx="8001000" cy="4144963"/>
          </a:xfrm>
        </p:spPr>
        <p:txBody>
          <a:bodyPr>
            <a:normAutofit fontScale="77500" lnSpcReduction="20000"/>
          </a:bodyPr>
          <a:lstStyle/>
          <a:p>
            <a:r>
              <a:rPr lang="en-US" sz="2900" dirty="0"/>
              <a:t>After finishing enumeration, post enumeration survey (PES) were conducted to define the completeness and accuracy of the census data. A set of 60 EA’s were randomly selected for re-interview which was directly organized and conducted by the Office of the Central Population and Housing Census Steering Committee. </a:t>
            </a:r>
          </a:p>
          <a:p>
            <a:r>
              <a:rPr lang="en-US" sz="2900" dirty="0"/>
              <a:t>The Office of the Central Population and Housing Census Steering Committee established 6 PES teams, one PES team for one region. Each PES team contains 5 persons: </a:t>
            </a:r>
          </a:p>
          <a:p>
            <a:pPr lvl="1"/>
            <a:r>
              <a:rPr lang="en-US" sz="2900" dirty="0"/>
              <a:t>The team leader was selected  from the department of population and labor statistics </a:t>
            </a:r>
          </a:p>
          <a:p>
            <a:pPr lvl="1"/>
            <a:r>
              <a:rPr lang="en-US" sz="2900" dirty="0"/>
              <a:t> 3 interviewers were selected from Provincial census office</a:t>
            </a:r>
          </a:p>
          <a:p>
            <a:pPr>
              <a:buNone/>
            </a:pPr>
            <a:r>
              <a:rPr lang="en-US" sz="2900" dirty="0" smtClean="0"/>
              <a:t>        and   1 </a:t>
            </a:r>
            <a:r>
              <a:rPr lang="en-US" sz="2900" dirty="0"/>
              <a:t>driver from General Statistics </a:t>
            </a:r>
            <a:r>
              <a:rPr lang="en-US" sz="2900" dirty="0" smtClean="0"/>
              <a:t>Office, included . </a:t>
            </a:r>
            <a:r>
              <a:rPr lang="en-US" dirty="0"/>
              <a:t>	</a:t>
            </a:r>
          </a:p>
        </p:txBody>
      </p:sp>
      <p:pic>
        <p:nvPicPr>
          <p:cNvPr id="4" name="Picture 3" descr="Logo_census_2009_fin"/>
          <p:cNvPicPr/>
          <p:nvPr/>
        </p:nvPicPr>
        <p:blipFill>
          <a:blip r:embed="rId2" cstate="print"/>
          <a:srcRect/>
          <a:stretch>
            <a:fillRect/>
          </a:stretch>
        </p:blipFill>
        <p:spPr bwMode="auto">
          <a:xfrm>
            <a:off x="4419600" y="1143000"/>
            <a:ext cx="533399" cy="685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B050"/>
                </a:solidFill>
              </a:rPr>
              <a:t>THE POST ENUMERATION SURVEY (PES) IN VIET NAM 2009</a:t>
            </a:r>
            <a:endParaRPr lang="en-US" sz="2400" b="1" dirty="0"/>
          </a:p>
        </p:txBody>
      </p:sp>
      <p:sp>
        <p:nvSpPr>
          <p:cNvPr id="3" name="Content Placeholder 2"/>
          <p:cNvSpPr>
            <a:spLocks noGrp="1"/>
          </p:cNvSpPr>
          <p:nvPr>
            <p:ph idx="1"/>
          </p:nvPr>
        </p:nvSpPr>
        <p:spPr>
          <a:xfrm>
            <a:off x="685800" y="1905000"/>
            <a:ext cx="8001000" cy="4221163"/>
          </a:xfrm>
        </p:spPr>
        <p:txBody>
          <a:bodyPr>
            <a:normAutofit fontScale="85000" lnSpcReduction="10000"/>
          </a:bodyPr>
          <a:lstStyle/>
          <a:p>
            <a:r>
              <a:rPr lang="en-US" dirty="0"/>
              <a:t>In the  PES, to define the completeness of the census, each usual household member was asked 4 questions: (1) full name; (2) Relationship with the head of household; (3) sex ; (4) month and year of birth or age. The responses of the PES have been compared with the census questionnaires to find data missing in the census enumeration or in the PES.</a:t>
            </a:r>
          </a:p>
          <a:p>
            <a:r>
              <a:rPr lang="en-US" dirty="0"/>
              <a:t>We consider that the PES result is the completeness result, hence: the PES result shows both the under- count rate and over – count rate.</a:t>
            </a:r>
          </a:p>
          <a:p>
            <a:endParaRPr lang="en-US" dirty="0"/>
          </a:p>
        </p:txBody>
      </p:sp>
      <p:pic>
        <p:nvPicPr>
          <p:cNvPr id="4" name="Picture 3" descr="Logo_census_2009_fin"/>
          <p:cNvPicPr/>
          <p:nvPr/>
        </p:nvPicPr>
        <p:blipFill>
          <a:blip r:embed="rId2" cstate="print"/>
          <a:srcRect/>
          <a:stretch>
            <a:fillRect/>
          </a:stretch>
        </p:blipFill>
        <p:spPr bwMode="auto">
          <a:xfrm>
            <a:off x="4419600" y="1143000"/>
            <a:ext cx="533399" cy="685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1181</Words>
  <Application>Microsoft Office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United Nations Regional Workshop on the 2010 World Programme on Population and Housing Censuses: Census Evaluation and Post Enumeration Surveys   Bangkok, Thailand  10-14 May 2010    </vt:lpstr>
      <vt:lpstr>    THE POST ENUMERATION SURVEY (PES) IN VIET NAM 1999</vt:lpstr>
      <vt:lpstr>THE POST ENUMERATION SURVEY (PES) IN VIET NAM 1999</vt:lpstr>
      <vt:lpstr>THE POST ENUMERATION SURVEY (PES) IN VIET NAM 1999</vt:lpstr>
      <vt:lpstr>THE POST ENUMERATION SURVEY (PES) IN VIET NAM 1999</vt:lpstr>
      <vt:lpstr>                   THE POST ENUMERATION SURVEY (PES) IN VIET NAM 1999  Estimated persons missed in census and PES 1999               The PES suggest that overall about 1.3 percent of the population were missed in the 1999 census.  (see page 24, 1999 population and housing census: Sample Results book, The World  Publishers, Ha Noi, 2000)  </vt:lpstr>
      <vt:lpstr>THE POST ENUMERATION SURVEY (PES) IN VIET NAM 2009</vt:lpstr>
      <vt:lpstr>THE POST ENUMERATION SURVEY (PES) IN VIET NAM 2009</vt:lpstr>
      <vt:lpstr>THE POST ENUMERATION SURVEY (PES) IN VIET NAM 2009</vt:lpstr>
      <vt:lpstr>THE POST ENUMERATION SURVEY (PES) IN VIET NAM 2009</vt:lpstr>
      <vt:lpstr>       THE POST ENUMERATION SURVEY (PES) IN VIET NAM 2009    The PES result of 2009 census in Viet Nam shows that the error rate is 0.3%  (under count rate minus over count rate), Equivalent to about 258,000 people )  </vt:lpstr>
      <vt:lpstr>         United Nations Regional Workshop on the 2010 World Programme on Population and Housing Censuses: Census Evaluation and Post Enumeration Surveys        Bangkok, Thailand  10-14 May 2010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Regional Workshop on the 2010 World Programme on Population and Housing Censuses: Census Evaluation and Post Enumeration Surveys 10-14 May 2010 </dc:title>
  <dc:creator>pdloc</dc:creator>
  <cp:lastModifiedBy>pdloc</cp:lastModifiedBy>
  <cp:revision>16</cp:revision>
  <dcterms:created xsi:type="dcterms:W3CDTF">2010-04-21T01:32:44Z</dcterms:created>
  <dcterms:modified xsi:type="dcterms:W3CDTF">2010-04-21T05:12:20Z</dcterms:modified>
</cp:coreProperties>
</file>