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12D6C98-E371-4AE8-9110-6B6C36DDF0F0}" type="datetimeFigureOut">
              <a:rPr lang="en-US" smtClean="0"/>
              <a:pPr/>
              <a:t>5/2/2010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5F03144-21C2-447E-B1D2-EBCD7C02C92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2D6C98-E371-4AE8-9110-6B6C36DDF0F0}" type="datetimeFigureOut">
              <a:rPr lang="en-US" smtClean="0"/>
              <a:pPr/>
              <a:t>5/2/2010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03144-21C2-447E-B1D2-EBCD7C02C926}" type="slidenum">
              <a:rPr lang="en-US" smtClean="0"/>
              <a:pPr/>
              <a:t>‹#›</a:t>
            </a:fld>
            <a:endParaRPr lang="en-US"/>
          </a:p>
        </p:txBody>
      </p:sp>
    </p:spTree>
  </p:cSld>
  <p:clrMapOvr>
    <a:masterClrMapping/>
  </p:clrMapOvr>
  <p:transition spd="slow">
    <p:strips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2D6C98-E371-4AE8-9110-6B6C36DDF0F0}" type="datetimeFigureOut">
              <a:rPr lang="en-US" smtClean="0"/>
              <a:pPr/>
              <a:t>5/2/2010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03144-21C2-447E-B1D2-EBCD7C02C926}" type="slidenum">
              <a:rPr lang="en-US" smtClean="0"/>
              <a:pPr/>
              <a:t>‹#›</a:t>
            </a:fld>
            <a:endParaRPr lang="en-US"/>
          </a:p>
        </p:txBody>
      </p:sp>
    </p:spTree>
  </p:cSld>
  <p:clrMapOvr>
    <a:masterClrMapping/>
  </p:clrMapOvr>
  <p:transition spd="slow">
    <p:strips dir="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2D6C98-E371-4AE8-9110-6B6C36DDF0F0}" type="datetimeFigureOut">
              <a:rPr lang="en-US" smtClean="0"/>
              <a:pPr/>
              <a:t>5/2/2010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03144-21C2-447E-B1D2-EBCD7C02C926}" type="slidenum">
              <a:rPr lang="en-US" smtClean="0"/>
              <a:pPr/>
              <a:t>‹#›</a:t>
            </a:fld>
            <a:endParaRPr lang="en-US"/>
          </a:p>
        </p:txBody>
      </p:sp>
    </p:spTree>
  </p:cSld>
  <p:clrMapOvr>
    <a:masterClrMapping/>
  </p:clrMapOvr>
  <p:transition spd="slow">
    <p:strips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2D6C98-E371-4AE8-9110-6B6C36DDF0F0}" type="datetimeFigureOut">
              <a:rPr lang="en-US" smtClean="0"/>
              <a:pPr/>
              <a:t>5/2/2010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5F03144-21C2-447E-B1D2-EBCD7C02C92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strips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2D6C98-E371-4AE8-9110-6B6C36DDF0F0}" type="datetimeFigureOut">
              <a:rPr lang="en-US" smtClean="0"/>
              <a:pPr/>
              <a:t>5/2/2010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03144-21C2-447E-B1D2-EBCD7C02C926}" type="slidenum">
              <a:rPr lang="en-US" smtClean="0"/>
              <a:pPr/>
              <a:t>‹#›</a:t>
            </a:fld>
            <a:endParaRPr lang="en-US"/>
          </a:p>
        </p:txBody>
      </p:sp>
    </p:spTree>
  </p:cSld>
  <p:clrMapOvr>
    <a:masterClrMapping/>
  </p:clrMapOvr>
  <p:transition spd="slow">
    <p:strips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12D6C98-E371-4AE8-9110-6B6C36DDF0F0}" type="datetimeFigureOut">
              <a:rPr lang="en-US" smtClean="0"/>
              <a:pPr/>
              <a:t>5/2/2010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F03144-21C2-447E-B1D2-EBCD7C02C926}" type="slidenum">
              <a:rPr lang="en-US" smtClean="0"/>
              <a:pPr/>
              <a:t>‹#›</a:t>
            </a:fld>
            <a:endParaRPr lang="en-US"/>
          </a:p>
        </p:txBody>
      </p:sp>
    </p:spTree>
  </p:cSld>
  <p:clrMapOvr>
    <a:masterClrMapping/>
  </p:clrMapOvr>
  <p:transition spd="slow">
    <p:strips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12D6C98-E371-4AE8-9110-6B6C36DDF0F0}" type="datetimeFigureOut">
              <a:rPr lang="en-US" smtClean="0"/>
              <a:pPr/>
              <a:t>5/2/2010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F03144-21C2-447E-B1D2-EBCD7C02C926}" type="slidenum">
              <a:rPr lang="en-US" smtClean="0"/>
              <a:pPr/>
              <a:t>‹#›</a:t>
            </a:fld>
            <a:endParaRPr lang="en-US"/>
          </a:p>
        </p:txBody>
      </p:sp>
    </p:spTree>
  </p:cSld>
  <p:clrMapOvr>
    <a:masterClrMapping/>
  </p:clrMapOvr>
  <p:transition spd="slow">
    <p:strips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D6C98-E371-4AE8-9110-6B6C36DDF0F0}" type="datetimeFigureOut">
              <a:rPr lang="en-US" smtClean="0"/>
              <a:pPr/>
              <a:t>5/2/2010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F03144-21C2-447E-B1D2-EBCD7C02C926}" type="slidenum">
              <a:rPr lang="en-US" smtClean="0"/>
              <a:pPr/>
              <a:t>‹#›</a:t>
            </a:fld>
            <a:endParaRPr lang="en-US"/>
          </a:p>
        </p:txBody>
      </p:sp>
    </p:spTree>
  </p:cSld>
  <p:clrMapOvr>
    <a:masterClrMapping/>
  </p:clrMapOvr>
  <p:transition spd="slow">
    <p:strips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2D6C98-E371-4AE8-9110-6B6C36DDF0F0}" type="datetimeFigureOut">
              <a:rPr lang="en-US" smtClean="0"/>
              <a:pPr/>
              <a:t>5/2/2010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03144-21C2-447E-B1D2-EBCD7C02C926}" type="slidenum">
              <a:rPr lang="en-US" smtClean="0"/>
              <a:pPr/>
              <a:t>‹#›</a:t>
            </a:fld>
            <a:endParaRPr lang="en-US"/>
          </a:p>
        </p:txBody>
      </p:sp>
    </p:spTree>
  </p:cSld>
  <p:clrMapOvr>
    <a:masterClrMapping/>
  </p:clrMapOvr>
  <p:transition spd="slow">
    <p:strips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2D6C98-E371-4AE8-9110-6B6C36DDF0F0}" type="datetimeFigureOut">
              <a:rPr lang="en-US" smtClean="0"/>
              <a:pPr/>
              <a:t>5/2/2010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03144-21C2-447E-B1D2-EBCD7C02C926}" type="slidenum">
              <a:rPr lang="en-US" smtClean="0"/>
              <a:pPr/>
              <a:t>‹#›</a:t>
            </a:fld>
            <a:endParaRPr lang="en-US"/>
          </a:p>
        </p:txBody>
      </p:sp>
    </p:spTree>
  </p:cSld>
  <p:clrMapOvr>
    <a:masterClrMapping/>
  </p:clrMapOvr>
  <p:transition spd="slow">
    <p:strips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12D6C98-E371-4AE8-9110-6B6C36DDF0F0}" type="datetimeFigureOut">
              <a:rPr lang="en-US" smtClean="0"/>
              <a:pPr/>
              <a:t>5/2/2010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5F03144-21C2-447E-B1D2-EBCD7C02C92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strips dir="rd"/>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848600" cy="2914650"/>
          </a:xfrm>
        </p:spPr>
        <p:txBody>
          <a:bodyPr>
            <a:normAutofit/>
          </a:bodyPr>
          <a:lstStyle/>
          <a:p>
            <a:pPr algn="ctr"/>
            <a:r>
              <a:rPr lang="en-US" sz="4400" dirty="0"/>
              <a:t>CENSUS EVALUATION AND POST ENUMERATION SURVEY OF </a:t>
            </a:r>
            <a:r>
              <a:rPr lang="en-US" sz="4400" dirty="0" smtClean="0"/>
              <a:t>BANGLADESH</a:t>
            </a:r>
            <a:endParaRPr lang="en-US" sz="4400" dirty="0"/>
          </a:p>
        </p:txBody>
      </p:sp>
      <p:sp>
        <p:nvSpPr>
          <p:cNvPr id="3" name="Subtitle 2"/>
          <p:cNvSpPr>
            <a:spLocks noGrp="1"/>
          </p:cNvSpPr>
          <p:nvPr>
            <p:ph type="subTitle" idx="1"/>
          </p:nvPr>
        </p:nvSpPr>
        <p:spPr>
          <a:xfrm>
            <a:off x="685800" y="4145007"/>
            <a:ext cx="7924800" cy="1798593"/>
          </a:xfrm>
        </p:spPr>
        <p:txBody>
          <a:bodyPr>
            <a:noAutofit/>
          </a:bodyPr>
          <a:lstStyle/>
          <a:p>
            <a:pPr algn="ctr"/>
            <a:r>
              <a:rPr lang="en-US" sz="2400" b="1" dirty="0"/>
              <a:t>Presented by </a:t>
            </a:r>
            <a:endParaRPr lang="en-US" sz="2400" b="1" dirty="0" smtClean="0"/>
          </a:p>
          <a:p>
            <a:pPr algn="ctr"/>
            <a:endParaRPr lang="en-US" sz="2400" b="1" dirty="0" smtClean="0"/>
          </a:p>
          <a:p>
            <a:pPr algn="ctr"/>
            <a:r>
              <a:rPr lang="en-US" sz="2400" b="1" dirty="0" err="1" smtClean="0"/>
              <a:t>Mst</a:t>
            </a:r>
            <a:r>
              <a:rPr lang="en-US" sz="2400" b="1" dirty="0"/>
              <a:t>. </a:t>
            </a:r>
            <a:r>
              <a:rPr lang="en-US" sz="2400" b="1" dirty="0" err="1"/>
              <a:t>Maksuda</a:t>
            </a:r>
            <a:r>
              <a:rPr lang="en-US" sz="2400" b="1" dirty="0"/>
              <a:t> </a:t>
            </a:r>
            <a:r>
              <a:rPr lang="en-US" sz="2400" b="1" dirty="0" err="1"/>
              <a:t>Shilpi</a:t>
            </a:r>
            <a:endParaRPr lang="en-US" sz="2400" b="1" dirty="0"/>
          </a:p>
          <a:p>
            <a:pPr algn="ctr"/>
            <a:r>
              <a:rPr lang="en-US" sz="2400" b="1" dirty="0"/>
              <a:t>Deputy Director</a:t>
            </a:r>
          </a:p>
          <a:p>
            <a:pPr algn="ctr"/>
            <a:r>
              <a:rPr lang="en-US" sz="2400" b="1" dirty="0"/>
              <a:t>Bangladesh Bureau of </a:t>
            </a:r>
            <a:r>
              <a:rPr lang="en-US" sz="2400" b="1" dirty="0" smtClean="0"/>
              <a:t>Statistics Bangladesh</a:t>
            </a:r>
            <a:endParaRPr lang="en-US" sz="2400" b="1" dirty="0"/>
          </a:p>
        </p:txBody>
      </p:sp>
    </p:spTree>
  </p:cSld>
  <p:clrMapOvr>
    <a:masterClrMapping/>
  </p:clrMapOvr>
  <p:transition spd="slow">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Population census</a:t>
            </a:r>
            <a:endParaRPr lang="en-US" sz="4400" dirty="0"/>
          </a:p>
        </p:txBody>
      </p:sp>
      <p:sp>
        <p:nvSpPr>
          <p:cNvPr id="3" name="Content Placeholder 2"/>
          <p:cNvSpPr>
            <a:spLocks noGrp="1"/>
          </p:cNvSpPr>
          <p:nvPr>
            <p:ph idx="1"/>
          </p:nvPr>
        </p:nvSpPr>
        <p:spPr/>
        <p:txBody>
          <a:bodyPr>
            <a:normAutofit fontScale="92500" lnSpcReduction="20000"/>
          </a:bodyPr>
          <a:lstStyle/>
          <a:p>
            <a:r>
              <a:rPr lang="en-US" dirty="0" smtClean="0"/>
              <a:t>The Bangladesh Bureau of Statistics will conduct the 5</a:t>
            </a:r>
            <a:r>
              <a:rPr lang="en-US" baseline="30000" dirty="0" smtClean="0"/>
              <a:t>th</a:t>
            </a:r>
            <a:r>
              <a:rPr lang="en-US" dirty="0" smtClean="0"/>
              <a:t> decennial census of Bangladesh in 15-19 March, 2011. </a:t>
            </a:r>
          </a:p>
          <a:p>
            <a:r>
              <a:rPr lang="en-US" dirty="0" smtClean="0"/>
              <a:t>The population census of the country is significant as it is the source of reliable, updated and comprehensive data about the size of the population of the country. </a:t>
            </a:r>
          </a:p>
          <a:p>
            <a:r>
              <a:rPr lang="en-US" dirty="0" smtClean="0"/>
              <a:t>Its distribution over different administrative units and the various socio-economic and demographic characteristics of the population. </a:t>
            </a:r>
          </a:p>
          <a:p>
            <a:r>
              <a:rPr lang="en-US" dirty="0" smtClean="0"/>
              <a:t>The main objective of the census is to count all the population residing in the territory of Bangladesh at a point of time. </a:t>
            </a:r>
          </a:p>
        </p:txBody>
      </p:sp>
    </p:spTree>
  </p:cSld>
  <p:clrMapOvr>
    <a:masterClrMapping/>
  </p:clrMapOvr>
  <p:transition spd="slow">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smtClean="0"/>
              <a:t>Post Enumeration check</a:t>
            </a:r>
            <a:endParaRPr lang="en-US" sz="4400" dirty="0"/>
          </a:p>
        </p:txBody>
      </p:sp>
      <p:sp>
        <p:nvSpPr>
          <p:cNvPr id="2" name="Content Placeholder 1"/>
          <p:cNvSpPr>
            <a:spLocks noGrp="1"/>
          </p:cNvSpPr>
          <p:nvPr>
            <p:ph idx="1"/>
          </p:nvPr>
        </p:nvSpPr>
        <p:spPr>
          <a:xfrm>
            <a:off x="533400" y="1752600"/>
            <a:ext cx="8229600" cy="2819399"/>
          </a:xfrm>
        </p:spPr>
        <p:txBody>
          <a:bodyPr/>
          <a:lstStyle/>
          <a:p>
            <a:r>
              <a:rPr lang="en-US" dirty="0" smtClean="0"/>
              <a:t>The Post Enumeration check (PEC) survey was conducted during February 20-29, 2001 mainly for an independent evaluation of quality and coverage of the main census conducted during January 23-27, 2001.</a:t>
            </a:r>
            <a:endParaRPr lang="en-US" dirty="0"/>
          </a:p>
        </p:txBody>
      </p:sp>
    </p:spTree>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400" u="sng" dirty="0" smtClean="0"/>
              <a:t>Objective of the above mentioned PES.</a:t>
            </a:r>
            <a:endParaRPr lang="en-US" sz="4400" dirty="0" smtClean="0"/>
          </a:p>
        </p:txBody>
      </p:sp>
      <p:sp>
        <p:nvSpPr>
          <p:cNvPr id="2" name="Content Placeholder 1"/>
          <p:cNvSpPr>
            <a:spLocks noGrp="1"/>
          </p:cNvSpPr>
          <p:nvPr>
            <p:ph idx="1"/>
          </p:nvPr>
        </p:nvSpPr>
        <p:spPr>
          <a:xfrm>
            <a:off x="381000" y="2133600"/>
            <a:ext cx="8229600" cy="3048000"/>
          </a:xfrm>
        </p:spPr>
        <p:txBody>
          <a:bodyPr>
            <a:noAutofit/>
          </a:bodyPr>
          <a:lstStyle/>
          <a:p>
            <a:r>
              <a:rPr lang="en-US" sz="2800" dirty="0" smtClean="0"/>
              <a:t> The Principal objective of the PES was to estimate the magnitude of both positive and negative </a:t>
            </a:r>
            <a:r>
              <a:rPr lang="en-US" sz="2800" dirty="0" err="1" smtClean="0"/>
              <a:t>corerage</a:t>
            </a:r>
            <a:r>
              <a:rPr lang="en-US" sz="2800" dirty="0" smtClean="0"/>
              <a:t> errors.</a:t>
            </a:r>
          </a:p>
          <a:p>
            <a:r>
              <a:rPr lang="en-US" sz="2800" dirty="0" smtClean="0"/>
              <a:t>A Second objective of PES was to provide indications of the quality of enumeration collected in the census. </a:t>
            </a:r>
          </a:p>
          <a:p>
            <a:endParaRPr lang="en-US" sz="2800" dirty="0"/>
          </a:p>
        </p:txBody>
      </p:sp>
    </p:spTree>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u="sng" dirty="0" smtClean="0"/>
              <a:t>Field Enumeration.</a:t>
            </a:r>
            <a:endParaRPr lang="en-US" sz="4400" dirty="0"/>
          </a:p>
        </p:txBody>
      </p:sp>
      <p:sp>
        <p:nvSpPr>
          <p:cNvPr id="2" name="Content Placeholder 1"/>
          <p:cNvSpPr>
            <a:spLocks noGrp="1"/>
          </p:cNvSpPr>
          <p:nvPr>
            <p:ph idx="1"/>
          </p:nvPr>
        </p:nvSpPr>
        <p:spPr/>
        <p:txBody>
          <a:bodyPr>
            <a:normAutofit fontScale="92500" lnSpcReduction="10000"/>
          </a:bodyPr>
          <a:lstStyle/>
          <a:p>
            <a:r>
              <a:rPr lang="en-US" dirty="0" smtClean="0"/>
              <a:t> Enumerators and Supervisors were the employees of Bureau of Statistics specifically assigned for the job. </a:t>
            </a:r>
          </a:p>
          <a:p>
            <a:r>
              <a:rPr lang="en-US" dirty="0" smtClean="0"/>
              <a:t>They were not involved in the main census in these areas. </a:t>
            </a:r>
          </a:p>
          <a:p>
            <a:r>
              <a:rPr lang="en-US" dirty="0" smtClean="0"/>
              <a:t>The location of the 280 EAS were kept secret from all census field staff. </a:t>
            </a:r>
          </a:p>
          <a:p>
            <a:r>
              <a:rPr lang="en-US" dirty="0" smtClean="0"/>
              <a:t>PES enumeration started after receipt of all the field in schedules of the main census from the field. </a:t>
            </a:r>
          </a:p>
          <a:p>
            <a:r>
              <a:rPr lang="en-US" dirty="0" smtClean="0"/>
              <a:t>Each of the PES enumeration was supplied a map of the sample EA. </a:t>
            </a:r>
          </a:p>
          <a:p>
            <a:endParaRPr lang="en-US" dirty="0"/>
          </a:p>
        </p:txBody>
      </p:sp>
    </p:spTree>
  </p:cSld>
  <p:clrMapOvr>
    <a:masterClrMapping/>
  </p:clrMapOvr>
  <p:transition spd="slow">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u="sng" dirty="0" smtClean="0"/>
              <a:t>PES Sampling design.</a:t>
            </a:r>
            <a:endParaRPr lang="en-US" sz="4400" dirty="0"/>
          </a:p>
        </p:txBody>
      </p:sp>
      <p:sp>
        <p:nvSpPr>
          <p:cNvPr id="2" name="Content Placeholder 1"/>
          <p:cNvSpPr>
            <a:spLocks noGrp="1"/>
          </p:cNvSpPr>
          <p:nvPr>
            <p:ph idx="1"/>
          </p:nvPr>
        </p:nvSpPr>
        <p:spPr>
          <a:xfrm>
            <a:off x="457200" y="1481329"/>
            <a:ext cx="8229600" cy="3776472"/>
          </a:xfrm>
        </p:spPr>
        <p:txBody>
          <a:bodyPr/>
          <a:lstStyle/>
          <a:p>
            <a:r>
              <a:rPr lang="en-US" dirty="0" smtClean="0"/>
              <a:t> The sample had a two way stratification design. </a:t>
            </a:r>
          </a:p>
          <a:p>
            <a:r>
              <a:rPr lang="en-US" dirty="0" smtClean="0"/>
              <a:t>The primary stratification was the grouping of EAS by Rural, other urban municipality, SMA.</a:t>
            </a:r>
          </a:p>
          <a:p>
            <a:r>
              <a:rPr lang="en-US" dirty="0" smtClean="0"/>
              <a:t>The second stratification by geographical locations with in each primary stratum. </a:t>
            </a:r>
          </a:p>
        </p:txBody>
      </p:sp>
    </p:spTree>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400" dirty="0" smtClean="0"/>
              <a:t>Matching and Follow-up Operation </a:t>
            </a:r>
            <a:endParaRPr lang="en-US" sz="4400" dirty="0"/>
          </a:p>
        </p:txBody>
      </p:sp>
      <p:sp>
        <p:nvSpPr>
          <p:cNvPr id="2" name="Content Placeholder 1"/>
          <p:cNvSpPr>
            <a:spLocks noGrp="1"/>
          </p:cNvSpPr>
          <p:nvPr>
            <p:ph idx="1"/>
          </p:nvPr>
        </p:nvSpPr>
        <p:spPr/>
        <p:txBody>
          <a:bodyPr>
            <a:normAutofit fontScale="92500" lnSpcReduction="10000"/>
          </a:bodyPr>
          <a:lstStyle/>
          <a:p>
            <a:r>
              <a:rPr lang="en-US" dirty="0" smtClean="0"/>
              <a:t>In matching operation, all persons enumerated in PES were clarified as either</a:t>
            </a:r>
          </a:p>
          <a:p>
            <a:r>
              <a:rPr lang="en-US" dirty="0" smtClean="0"/>
              <a:t>(</a:t>
            </a:r>
            <a:r>
              <a:rPr lang="en-US" dirty="0" err="1" smtClean="0"/>
              <a:t>i</a:t>
            </a:r>
            <a:r>
              <a:rPr lang="en-US" dirty="0" smtClean="0"/>
              <a:t>) correctly enumerated in the census (matched) on. </a:t>
            </a:r>
          </a:p>
          <a:p>
            <a:r>
              <a:rPr lang="en-US" dirty="0" smtClean="0"/>
              <a:t>(ii) tentatively missed a set of matching rules was developed and each EA Person was independently matched twice by two different matchers. </a:t>
            </a:r>
          </a:p>
          <a:p>
            <a:r>
              <a:rPr lang="en-US" dirty="0" smtClean="0"/>
              <a:t>This operation was done to estimate the number of “erroneously enumerated” persons included in the census and also to verify the persons who were clarified as “tentatively missed” were really missed. </a:t>
            </a:r>
          </a:p>
          <a:p>
            <a:endParaRPr lang="en-US" dirty="0"/>
          </a:p>
        </p:txBody>
      </p:sp>
    </p:spTree>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smtClean="0"/>
              <a:t>Census of the 2011 round</a:t>
            </a:r>
            <a:endParaRPr lang="en-US" sz="4400" dirty="0"/>
          </a:p>
        </p:txBody>
      </p:sp>
      <p:sp>
        <p:nvSpPr>
          <p:cNvPr id="2" name="Content Placeholder 1"/>
          <p:cNvSpPr>
            <a:spLocks noGrp="1"/>
          </p:cNvSpPr>
          <p:nvPr>
            <p:ph idx="1"/>
          </p:nvPr>
        </p:nvSpPr>
        <p:spPr>
          <a:xfrm>
            <a:off x="457200" y="2057400"/>
            <a:ext cx="8229600" cy="2023872"/>
          </a:xfrm>
        </p:spPr>
        <p:txBody>
          <a:bodyPr/>
          <a:lstStyle/>
          <a:p>
            <a:r>
              <a:rPr lang="en-US" dirty="0" smtClean="0"/>
              <a:t> We are planning to conduct a PES as part of our 2011 round census. </a:t>
            </a:r>
          </a:p>
          <a:p>
            <a:r>
              <a:rPr lang="en-US" dirty="0" smtClean="0"/>
              <a:t>The census date 15-19 March, 2011 and PES date 15-19 April, 2011.</a:t>
            </a:r>
          </a:p>
          <a:p>
            <a:endParaRPr lang="en-US" dirty="0"/>
          </a:p>
        </p:txBody>
      </p:sp>
    </p:spTree>
  </p:cSld>
  <p:clrMapOvr>
    <a:masterClrMapping/>
  </p:clrMapOvr>
  <p:transition spd="slow">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TotalTime>
  <Words>261</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CENSUS EVALUATION AND POST ENUMERATION SURVEY OF BANGLADESH</vt:lpstr>
      <vt:lpstr>Population census</vt:lpstr>
      <vt:lpstr>Post Enumeration check</vt:lpstr>
      <vt:lpstr>Objective of the above mentioned PES.</vt:lpstr>
      <vt:lpstr>Field Enumeration.</vt:lpstr>
      <vt:lpstr>PES Sampling design.</vt:lpstr>
      <vt:lpstr>Matching and Follow-up Operation </vt:lpstr>
      <vt:lpstr>Census of the 2011 round</vt:lpstr>
    </vt:vector>
  </TitlesOfParts>
  <Company>BBS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CENSUS EVALUATION AND POST ENUMERATION SURVEY OF BANGLADESH.</dc:title>
  <dc:creator>Alamgir</dc:creator>
  <cp:lastModifiedBy>Alamgir</cp:lastModifiedBy>
  <cp:revision>11</cp:revision>
  <dcterms:created xsi:type="dcterms:W3CDTF">2010-05-02T09:44:02Z</dcterms:created>
  <dcterms:modified xsi:type="dcterms:W3CDTF">2010-05-02T10:25:11Z</dcterms:modified>
</cp:coreProperties>
</file>