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3" r:id="rId4"/>
    <p:sldId id="278" r:id="rId5"/>
    <p:sldId id="258" r:id="rId6"/>
    <p:sldId id="266" r:id="rId7"/>
    <p:sldId id="259" r:id="rId8"/>
    <p:sldId id="260" r:id="rId9"/>
    <p:sldId id="267" r:id="rId10"/>
    <p:sldId id="261" r:id="rId11"/>
    <p:sldId id="269" r:id="rId12"/>
    <p:sldId id="262" r:id="rId13"/>
    <p:sldId id="263" r:id="rId14"/>
    <p:sldId id="272" r:id="rId15"/>
    <p:sldId id="264" r:id="rId16"/>
    <p:sldId id="265" r:id="rId17"/>
    <p:sldId id="270" r:id="rId18"/>
    <p:sldId id="271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17C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2" autoAdjust="0"/>
    <p:restoredTop sz="94660"/>
  </p:normalViewPr>
  <p:slideViewPr>
    <p:cSldViewPr snapToObjects="1">
      <p:cViewPr>
        <p:scale>
          <a:sx n="100" d="100"/>
          <a:sy n="100" d="100"/>
        </p:scale>
        <p:origin x="-43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E48E0-334E-415A-A251-6BE44B6A2C64}" type="datetimeFigureOut">
              <a:rPr lang="en-US" smtClean="0"/>
              <a:pPr/>
              <a:t>09/06/2014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F3349-4CB3-43E3-BC5E-22B886A97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8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committee will be comprised of key individuals involved in making decisions in relation to development of the CRVS vision.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steering committee will coordinate, oversee implementation and monitor, evaluate activities on an ongoing basis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32801-0ABE-A440-83C4-AE336820346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7E2378-C09C-8C4C-A6D1-A2996B55103E}" type="datetimeFigureOut">
              <a:rPr lang="en-US" smtClean="0"/>
              <a:pPr/>
              <a:t>09/06/2014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2378-C09C-8C4C-A6D1-A2996B55103E}" type="datetimeFigureOut">
              <a:rPr lang="en-US" smtClean="0"/>
              <a:pPr/>
              <a:t>09/06/2014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6E9A-325F-0044-B94A-3551FA03B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2378-C09C-8C4C-A6D1-A2996B55103E}" type="datetimeFigureOut">
              <a:rPr lang="en-US" smtClean="0"/>
              <a:pPr/>
              <a:t>09/06/2014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6E9A-325F-0044-B94A-3551FA03B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2378-C09C-8C4C-A6D1-A2996B55103E}" type="datetimeFigureOut">
              <a:rPr lang="en-US" smtClean="0"/>
              <a:pPr/>
              <a:t>09/06/2014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6E9A-325F-0044-B94A-3551FA03B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2378-C09C-8C4C-A6D1-A2996B55103E}" type="datetimeFigureOut">
              <a:rPr lang="en-US" smtClean="0"/>
              <a:pPr/>
              <a:t>09/06/2014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6E9A-325F-0044-B94A-3551FA03B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2378-C09C-8C4C-A6D1-A2996B55103E}" type="datetimeFigureOut">
              <a:rPr lang="en-US" smtClean="0"/>
              <a:pPr/>
              <a:t>09/06/2014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6E9A-325F-0044-B94A-3551FA03B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7E2378-C09C-8C4C-A6D1-A2996B55103E}" type="datetimeFigureOut">
              <a:rPr lang="en-US" smtClean="0"/>
              <a:pPr/>
              <a:t>09/06/2014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2378-C09C-8C4C-A6D1-A2996B55103E}" type="datetimeFigureOut">
              <a:rPr lang="en-US" smtClean="0"/>
              <a:pPr/>
              <a:t>09/06/2014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6E9A-325F-0044-B94A-3551FA03B4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2378-C09C-8C4C-A6D1-A2996B55103E}" type="datetimeFigureOut">
              <a:rPr lang="en-US" smtClean="0"/>
              <a:pPr/>
              <a:t>09/06/2014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6E9A-325F-0044-B94A-3551FA03B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2378-C09C-8C4C-A6D1-A2996B55103E}" type="datetimeFigureOut">
              <a:rPr lang="en-US" smtClean="0"/>
              <a:pPr/>
              <a:t>09/06/2014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6E9A-325F-0044-B94A-3551FA03B43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2378-C09C-8C4C-A6D1-A2996B55103E}" type="datetimeFigureOut">
              <a:rPr lang="en-US" smtClean="0"/>
              <a:pPr/>
              <a:t>09/06/2014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6E9A-325F-0044-B94A-3551FA03B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2378-C09C-8C4C-A6D1-A2996B55103E}" type="datetimeFigureOut">
              <a:rPr lang="en-US" smtClean="0"/>
              <a:pPr/>
              <a:t>09/06/2014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6E9A-325F-0044-B94A-3551FA03B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2378-C09C-8C4C-A6D1-A2996B55103E}" type="datetimeFigureOut">
              <a:rPr lang="en-US" smtClean="0"/>
              <a:pPr/>
              <a:t>09/06/2014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8EA36E9A-325F-0044-B94A-3551FA03B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6E7E2378-C09C-8C4C-A6D1-A2996B55103E}" type="datetimeFigureOut">
              <a:rPr lang="en-US" smtClean="0"/>
              <a:pPr/>
              <a:t>09/06/2014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8EA36E9A-325F-0044-B94A-3551FA03B4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1828801"/>
            <a:ext cx="5446713" cy="31242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Country best strategies to improve Vital Statistics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3826"/>
            <a:ext cx="5446713" cy="1654174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+mj-lt"/>
                <a:ea typeface="+mj-ea"/>
                <a:cs typeface="+mj-cs"/>
              </a:rPr>
              <a:t>Timor-Leste</a:t>
            </a:r>
          </a:p>
          <a:p>
            <a:r>
              <a:rPr lang="en-US" sz="4400" dirty="0" err="1" smtClean="0">
                <a:latin typeface="+mj-lt"/>
                <a:ea typeface="+mj-ea"/>
                <a:cs typeface="+mj-cs"/>
              </a:rPr>
              <a:t>Daejeon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, 30 May 2014</a:t>
            </a:r>
          </a:p>
          <a:p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Logo GDE_final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1447800" cy="1005988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52400"/>
            <a:ext cx="1447800" cy="1229212"/>
          </a:xfrm>
          <a:prstGeom prst="rect">
            <a:avLst/>
          </a:prstGeom>
        </p:spPr>
      </p:pic>
      <p:pic>
        <p:nvPicPr>
          <p:cNvPr id="6" name="Picture 5" descr="images-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-1"/>
            <a:ext cx="2819400" cy="1600201"/>
          </a:xfrm>
          <a:prstGeom prst="rect">
            <a:avLst/>
          </a:prstGeom>
        </p:spPr>
      </p:pic>
      <p:pic>
        <p:nvPicPr>
          <p:cNvPr id="8" name="Picture 7" descr="IMG_29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4200" y="4495800"/>
            <a:ext cx="2209799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500"/>
              </a:lnSpc>
            </a:pPr>
            <a:r>
              <a:rPr lang="en-US" sz="4000" dirty="0" smtClean="0">
                <a:latin typeface="Arial" pitchFamily="-84" charset="0"/>
              </a:rPr>
              <a:t/>
            </a:r>
            <a:br>
              <a:rPr lang="en-US" sz="4000" dirty="0" smtClean="0">
                <a:latin typeface="Arial" pitchFamily="-84" charset="0"/>
              </a:rPr>
            </a:br>
            <a:r>
              <a:rPr lang="en-US" sz="3200" dirty="0" smtClean="0">
                <a:latin typeface="Arial" pitchFamily="-84" charset="0"/>
              </a:rPr>
              <a:t>Do the definitions of vital events in the vital statistics system comply with international standards?</a:t>
            </a:r>
            <a:r>
              <a:rPr lang="en-US" dirty="0" smtClean="0">
                <a:latin typeface="Arial" pitchFamily="-84" charset="0"/>
              </a:rPr>
              <a:t/>
            </a:r>
            <a:br>
              <a:rPr lang="en-US" dirty="0" smtClean="0">
                <a:latin typeface="Arial" pitchFamily="-8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3140968"/>
            <a:ext cx="7570787" cy="187220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Yes</a:t>
            </a:r>
            <a:endParaRPr lang="en-US" sz="4400" dirty="0"/>
          </a:p>
        </p:txBody>
      </p:sp>
      <p:pic>
        <p:nvPicPr>
          <p:cNvPr id="4" name="Picture 3" descr="Logo GDE_final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1" y="40341"/>
            <a:ext cx="590599" cy="100598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Vital Statistics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“  </a:t>
            </a:r>
            <a:r>
              <a:rPr dirty="0" smtClean="0"/>
              <a:t>Vital statistics constitute the collection of statistics on vital events in a lifetime of a person as well as relevant characteristics of the events themselves and of the person and persons concerned. Vital statistics provide crucial and critical information on the population in a country</a:t>
            </a:r>
            <a:r>
              <a:rPr lang="en-US" dirty="0" smtClean="0"/>
              <a:t>"</a:t>
            </a:r>
            <a:r>
              <a:rPr dirty="0" smtClean="0"/>
              <a:t>. </a:t>
            </a:r>
          </a:p>
          <a:p>
            <a:r>
              <a:rPr lang="en-US" dirty="0" smtClean="0"/>
              <a:t>D</a:t>
            </a:r>
            <a:r>
              <a:rPr dirty="0" smtClean="0"/>
              <a:t>ata are to be collected for vital statistics purposes and its recommended definition is provided directly below:</a:t>
            </a:r>
            <a:r>
              <a:rPr b="1" dirty="0" smtClean="0"/>
              <a:t>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 “ </a:t>
            </a:r>
            <a:r>
              <a:rPr b="1" dirty="0" smtClean="0"/>
              <a:t>Live birth </a:t>
            </a:r>
            <a:r>
              <a:rPr lang="en-US" b="1" dirty="0" smtClean="0"/>
              <a:t>, </a:t>
            </a:r>
            <a:r>
              <a:rPr b="1" dirty="0" smtClean="0"/>
              <a:t>Death</a:t>
            </a:r>
            <a:r>
              <a:rPr lang="en-US" b="1" dirty="0" smtClean="0"/>
              <a:t>, </a:t>
            </a:r>
            <a:r>
              <a:rPr b="1" dirty="0" smtClean="0"/>
              <a:t>Foetal death </a:t>
            </a:r>
            <a:r>
              <a:rPr lang="en-US" b="1" dirty="0" smtClean="0"/>
              <a:t> (First Priority )”</a:t>
            </a:r>
          </a:p>
          <a:p>
            <a:pPr>
              <a:buNone/>
            </a:pPr>
            <a:r>
              <a:rPr lang="en-US" b="1" dirty="0" smtClean="0"/>
              <a:t>		“Marriages, Divorces ( Second priority )”</a:t>
            </a:r>
          </a:p>
          <a:p>
            <a:pPr>
              <a:buNone/>
            </a:pPr>
            <a:r>
              <a:rPr lang="en-US" b="1" dirty="0" smtClean="0"/>
              <a:t>		        “ Annulment, Judicial separations, adoptions, </a:t>
            </a:r>
          </a:p>
          <a:p>
            <a:pPr>
              <a:buNone/>
            </a:pPr>
            <a:r>
              <a:rPr lang="en-US" b="1" dirty="0" smtClean="0"/>
              <a:t>          		</a:t>
            </a:r>
            <a:r>
              <a:rPr lang="en-US" b="1" dirty="0" err="1" smtClean="0"/>
              <a:t>Legitimation</a:t>
            </a:r>
            <a:r>
              <a:rPr lang="en-US" b="1" dirty="0" smtClean="0"/>
              <a:t>  and recognition  (Third Priority ) “  </a:t>
            </a:r>
            <a:r>
              <a:rPr b="1" dirty="0" smtClean="0"/>
              <a:t> </a:t>
            </a:r>
            <a:endParaRPr dirty="0" smtClean="0"/>
          </a:p>
          <a:p>
            <a:endParaRPr lang="en-US" dirty="0"/>
          </a:p>
        </p:txBody>
      </p:sp>
      <p:pic>
        <p:nvPicPr>
          <p:cNvPr id="4" name="Picture 3" descr="g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4343400"/>
            <a:ext cx="1752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Logo GDE_final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"/>
            <a:ext cx="1143000" cy="100598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213" y="40341"/>
            <a:ext cx="7570787" cy="1411941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4000" dirty="0" smtClean="0">
                <a:latin typeface="Arial" pitchFamily="-84" charset="0"/>
              </a:rPr>
              <a:t/>
            </a:r>
            <a:br>
              <a:rPr lang="en-US" sz="4000" dirty="0" smtClean="0">
                <a:latin typeface="Arial" pitchFamily="-84" charset="0"/>
              </a:rPr>
            </a:br>
            <a:r>
              <a:rPr lang="en-US" sz="3600" dirty="0" smtClean="0">
                <a:latin typeface="Arial" pitchFamily="-84" charset="0"/>
              </a:rPr>
              <a:t>Does the list of topics in the vital statistics system comply with internationally recommended core topics?</a:t>
            </a:r>
            <a:r>
              <a:rPr lang="en-US" sz="2800" dirty="0" smtClean="0">
                <a:latin typeface="Arial" pitchFamily="-84" charset="0"/>
              </a:rPr>
              <a:t/>
            </a:r>
            <a:br>
              <a:rPr lang="en-US" sz="2800" dirty="0" smtClean="0">
                <a:latin typeface="Arial" pitchFamily="-84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2881516"/>
            <a:ext cx="7570787" cy="165618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Yes</a:t>
            </a:r>
            <a:endParaRPr lang="en-US" sz="4800" dirty="0"/>
          </a:p>
        </p:txBody>
      </p:sp>
      <p:pic>
        <p:nvPicPr>
          <p:cNvPr id="4" name="Picture 3" descr="Logo GDE_final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1" y="0"/>
            <a:ext cx="792162" cy="100598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69900" indent="-469900" eaLnBrk="0" hangingPunct="0">
              <a:lnSpc>
                <a:spcPts val="5400"/>
              </a:lnSpc>
              <a:spcBef>
                <a:spcPts val="0"/>
              </a:spcBef>
            </a:pPr>
            <a:r>
              <a:rPr lang="en-US" dirty="0" smtClean="0">
                <a:latin typeface="Arial" pitchFamily="-84" charset="0"/>
              </a:rPr>
              <a:t/>
            </a:r>
            <a:br>
              <a:rPr lang="en-US" dirty="0" smtClean="0">
                <a:latin typeface="Arial" pitchFamily="-84" charset="0"/>
              </a:rPr>
            </a:br>
            <a:r>
              <a:rPr lang="en-US" sz="4400" dirty="0" smtClean="0">
                <a:latin typeface="Arial" pitchFamily="-84" charset="0"/>
              </a:rPr>
              <a:t>What is the coverage of civil registration?</a:t>
            </a:r>
            <a:br>
              <a:rPr lang="en-US" sz="4400" dirty="0" smtClean="0">
                <a:latin typeface="Arial" pitchFamily="-84" charset="0"/>
              </a:rPr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17" y="1733952"/>
            <a:ext cx="8477571" cy="5505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rial" pitchFamily="-84" charset="0"/>
              </a:rPr>
              <a:t>CRVS in Timor-Leste, is universal coverage. Capturing vital events occurring every geographical and every population group.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rial" pitchFamily="-84" charset="0"/>
              </a:rPr>
              <a:t>Administrative Data at National level, Districts, Sub-districts and </a:t>
            </a:r>
            <a:r>
              <a:rPr lang="en-US" sz="3200" dirty="0" err="1" smtClean="0">
                <a:latin typeface="Arial" pitchFamily="-84" charset="0"/>
              </a:rPr>
              <a:t>Sucos</a:t>
            </a:r>
            <a:r>
              <a:rPr lang="en-US" sz="3200" dirty="0" smtClean="0">
                <a:latin typeface="Arial" pitchFamily="-84" charset="0"/>
              </a:rPr>
              <a:t>/Villages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rial" pitchFamily="-84" charset="0"/>
              </a:rPr>
              <a:t>Information recorded at Ministry of Health trough hospital and post health;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rial" pitchFamily="-84" charset="0"/>
              </a:rPr>
              <a:t>Villages information recorded at Ministry of State Administration;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Arial" pitchFamily="-8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latin typeface="Arial" pitchFamily="-8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latin typeface="Arial" pitchFamily="-84" charset="0"/>
            </a:endParaRPr>
          </a:p>
        </p:txBody>
      </p:sp>
      <p:pic>
        <p:nvPicPr>
          <p:cNvPr id="4" name="Picture 3" descr="Logo GDE_final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100598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159123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Direct Methods and</a:t>
            </a:r>
          </a:p>
          <a:p>
            <a:r>
              <a:rPr lang="en-US" sz="3600" dirty="0" smtClean="0"/>
              <a:t>Administration Data</a:t>
            </a:r>
            <a:endParaRPr lang="en-US" sz="3600" dirty="0"/>
          </a:p>
        </p:txBody>
      </p:sp>
      <p:pic>
        <p:nvPicPr>
          <p:cNvPr id="4" name="Picture 3" descr="Logo GDE_final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1" y="40341"/>
            <a:ext cx="1447800" cy="1005988"/>
          </a:xfrm>
          <a:prstGeom prst="rect">
            <a:avLst/>
          </a:prstGeom>
        </p:spPr>
      </p:pic>
      <p:pic>
        <p:nvPicPr>
          <p:cNvPr id="5" name="Picture 4" descr="IMG_74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352800"/>
            <a:ext cx="8839200" cy="340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en-US" sz="4000" dirty="0" smtClean="0">
                <a:latin typeface="Arial" pitchFamily="-84" charset="0"/>
              </a:rPr>
              <a:t/>
            </a:r>
            <a:br>
              <a:rPr lang="en-US" sz="4000" dirty="0" smtClean="0">
                <a:latin typeface="Arial" pitchFamily="-84" charset="0"/>
              </a:rPr>
            </a:br>
            <a:r>
              <a:rPr lang="en-US" sz="4000" dirty="0" smtClean="0">
                <a:latin typeface="Arial" pitchFamily="-84" charset="0"/>
              </a:rPr>
              <a:t/>
            </a:r>
            <a:br>
              <a:rPr lang="en-US" sz="4000" dirty="0" smtClean="0">
                <a:latin typeface="Arial" pitchFamily="-84" charset="0"/>
              </a:rPr>
            </a:br>
            <a:r>
              <a:rPr lang="en-US" sz="3200" dirty="0" smtClean="0">
                <a:latin typeface="Arial" pitchFamily="-84" charset="0"/>
              </a:rPr>
              <a:t>Are any of the quality assessment methods applied in the vital statistics system?</a:t>
            </a:r>
            <a:r>
              <a:rPr lang="en-US" dirty="0" smtClean="0">
                <a:latin typeface="Arial" pitchFamily="-84" charset="0"/>
              </a:rPr>
              <a:t/>
            </a:r>
            <a:br>
              <a:rPr lang="en-US" dirty="0" smtClean="0">
                <a:latin typeface="Arial" pitchFamily="-8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14600"/>
            <a:ext cx="7570787" cy="4010744"/>
          </a:xfrm>
        </p:spPr>
        <p:txBody>
          <a:bodyPr>
            <a:noAutofit/>
          </a:bodyPr>
          <a:lstStyle/>
          <a:p>
            <a:pPr lvl="1">
              <a:defRPr/>
            </a:pPr>
            <a:r>
              <a:rPr lang="en-US" altLang="en-US" sz="4000" kern="0" dirty="0" smtClean="0"/>
              <a:t>Yes, </a:t>
            </a:r>
          </a:p>
          <a:p>
            <a:pPr lvl="1">
              <a:defRPr/>
            </a:pPr>
            <a:r>
              <a:rPr lang="en-US" altLang="en-US" sz="4000" kern="0" dirty="0" smtClean="0"/>
              <a:t>Country Through Rapid Assessment/Yearly (WHO, UNICEF, MOH,MOJ AND NSO );</a:t>
            </a:r>
          </a:p>
          <a:p>
            <a:pPr lvl="1">
              <a:defRPr/>
            </a:pPr>
            <a:r>
              <a:rPr lang="en-US" altLang="en-US" sz="4000" kern="0" dirty="0" smtClean="0"/>
              <a:t>Assessment trough Technical committee. </a:t>
            </a:r>
          </a:p>
        </p:txBody>
      </p:sp>
      <p:pic>
        <p:nvPicPr>
          <p:cNvPr id="4" name="Picture 3" descr="Logo GDE_final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734616" cy="100598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053" y="-171400"/>
            <a:ext cx="7570787" cy="3312368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sz="4000" dirty="0" smtClean="0">
                <a:latin typeface="Arial" pitchFamily="-84" charset="0"/>
              </a:rPr>
              <a:t>Elaborate on possible strategies to align the vital statistics system</a:t>
            </a:r>
            <a:br>
              <a:rPr lang="en-US" sz="4000" dirty="0" smtClean="0">
                <a:latin typeface="Arial" pitchFamily="-84" charset="0"/>
              </a:rPr>
            </a:br>
            <a:r>
              <a:rPr lang="en-US" sz="4000" dirty="0" smtClean="0">
                <a:latin typeface="Arial" pitchFamily="-84" charset="0"/>
              </a:rPr>
              <a:t>in your country with international standards?</a:t>
            </a:r>
            <a:br>
              <a:rPr lang="en-US" sz="4000" dirty="0" smtClean="0">
                <a:latin typeface="Arial" pitchFamily="-84" charset="0"/>
              </a:rPr>
            </a:br>
            <a:endParaRPr lang="en-US" sz="4000" dirty="0"/>
          </a:p>
        </p:txBody>
      </p:sp>
      <p:pic>
        <p:nvPicPr>
          <p:cNvPr id="3" name="Picture 2" descr="Logo GDE_final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1" y="40341"/>
            <a:ext cx="959801" cy="1005988"/>
          </a:xfrm>
          <a:prstGeom prst="rect">
            <a:avLst/>
          </a:prstGeom>
        </p:spPr>
      </p:pic>
      <p:pic>
        <p:nvPicPr>
          <p:cNvPr id="4" name="Picture 3" descr="images-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3933055"/>
            <a:ext cx="4571999" cy="2924945"/>
          </a:xfrm>
          <a:prstGeom prst="rect">
            <a:avLst/>
          </a:prstGeom>
        </p:spPr>
      </p:pic>
      <p:pic>
        <p:nvPicPr>
          <p:cNvPr id="5" name="Picture 4" descr="TIM775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33055"/>
            <a:ext cx="4572000" cy="292494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782" y="17481"/>
            <a:ext cx="7570787" cy="1411941"/>
          </a:xfrm>
        </p:spPr>
        <p:txBody>
          <a:bodyPr/>
          <a:lstStyle/>
          <a:p>
            <a:pPr>
              <a:lnSpc>
                <a:spcPts val="5400"/>
              </a:lnSpc>
            </a:pPr>
            <a:r>
              <a:rPr lang="en-US" dirty="0" smtClean="0"/>
              <a:t>Strategies of implementation CRVS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542" y="1452282"/>
            <a:ext cx="7570787" cy="5096435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90000"/>
              </a:lnSpc>
            </a:pPr>
            <a:endParaRPr lang="en-US" dirty="0" smtClean="0"/>
          </a:p>
          <a:p>
            <a:pPr algn="just">
              <a:lnSpc>
                <a:spcPct val="90000"/>
              </a:lnSpc>
            </a:pPr>
            <a:r>
              <a:rPr lang="en-US" dirty="0" smtClean="0"/>
              <a:t>The New Resolution of Establishment of a National Steering Committee in the capacity of providing direction, oversight and mandate to CRVS system in Timor-Leste;</a:t>
            </a:r>
          </a:p>
          <a:p>
            <a:pPr algn="just">
              <a:lnSpc>
                <a:spcPct val="90000"/>
              </a:lnSpc>
            </a:pPr>
            <a:r>
              <a:rPr lang="en-US" dirty="0" smtClean="0"/>
              <a:t>Development of strategy plan for implementation CRVS in Timor – </a:t>
            </a:r>
            <a:r>
              <a:rPr lang="en-US" dirty="0" err="1" smtClean="0"/>
              <a:t>Leste</a:t>
            </a:r>
            <a:r>
              <a:rPr lang="en-US" dirty="0" smtClean="0"/>
              <a:t> according to International Standard;</a:t>
            </a:r>
          </a:p>
          <a:p>
            <a:pPr algn="just">
              <a:lnSpc>
                <a:spcPct val="90000"/>
              </a:lnSpc>
            </a:pPr>
            <a:r>
              <a:rPr lang="en-US" dirty="0" smtClean="0"/>
              <a:t>Continue investment on program Capacity and Capability</a:t>
            </a:r>
          </a:p>
          <a:p>
            <a:pPr algn="just">
              <a:lnSpc>
                <a:spcPct val="90000"/>
              </a:lnSpc>
            </a:pPr>
            <a:r>
              <a:rPr lang="en-US" dirty="0" smtClean="0"/>
              <a:t>Dissemination and civic education to Institution</a:t>
            </a:r>
          </a:p>
          <a:p>
            <a:pPr algn="just">
              <a:lnSpc>
                <a:spcPct val="90000"/>
              </a:lnSpc>
              <a:buNone/>
            </a:pPr>
            <a:r>
              <a:rPr lang="en-US" dirty="0" smtClean="0"/>
              <a:t>     implement CRVS and user;</a:t>
            </a:r>
          </a:p>
          <a:p>
            <a:pPr algn="just">
              <a:lnSpc>
                <a:spcPct val="90000"/>
              </a:lnSpc>
              <a:buFontTx/>
              <a:buChar char="•"/>
            </a:pPr>
            <a:r>
              <a:rPr lang="en-US" dirty="0" smtClean="0"/>
              <a:t>Routine Assessment every year</a:t>
            </a:r>
          </a:p>
          <a:p>
            <a:pPr algn="just">
              <a:lnSpc>
                <a:spcPct val="90000"/>
              </a:lnSpc>
              <a:buNone/>
            </a:pPr>
            <a:r>
              <a:rPr lang="en-US" dirty="0" smtClean="0"/>
              <a:t>     and monitoring evaluation  </a:t>
            </a:r>
          </a:p>
          <a:p>
            <a:pPr algn="just">
              <a:lnSpc>
                <a:spcPct val="90000"/>
              </a:lnSpc>
              <a:buNone/>
            </a:pPr>
            <a:endParaRPr lang="en-US" dirty="0" smtClean="0"/>
          </a:p>
          <a:p>
            <a:pPr algn="just">
              <a:lnSpc>
                <a:spcPct val="90000"/>
              </a:lnSpc>
              <a:buNone/>
            </a:pPr>
            <a:endParaRPr lang="en-US" dirty="0" smtClean="0"/>
          </a:p>
          <a:p>
            <a:pPr algn="just">
              <a:lnSpc>
                <a:spcPct val="90000"/>
              </a:lnSpc>
              <a:buNone/>
            </a:pPr>
            <a:endParaRPr lang="en-US" dirty="0" smtClean="0"/>
          </a:p>
          <a:p>
            <a:pPr algn="just">
              <a:lnSpc>
                <a:spcPct val="90000"/>
              </a:lnSpc>
              <a:buNone/>
            </a:pPr>
            <a:endParaRPr lang="en-US" dirty="0" smtClean="0"/>
          </a:p>
        </p:txBody>
      </p:sp>
      <p:pic>
        <p:nvPicPr>
          <p:cNvPr id="5" name="Picture 4" descr="Logo GDE_final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520" y="23008"/>
            <a:ext cx="1597962" cy="1406414"/>
          </a:xfrm>
          <a:prstGeom prst="rect">
            <a:avLst/>
          </a:prstGeom>
        </p:spPr>
      </p:pic>
      <p:pic>
        <p:nvPicPr>
          <p:cNvPr id="6" name="Picture 5" descr="images-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4572000"/>
            <a:ext cx="4343400" cy="22860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1" y="1500505"/>
            <a:ext cx="3824921" cy="5083175"/>
          </a:xfrm>
        </p:spPr>
        <p:txBody>
          <a:bodyPr>
            <a:noAutofit/>
          </a:bodyPr>
          <a:lstStyle/>
          <a:p>
            <a:pPr lvl="0"/>
            <a:r>
              <a:rPr lang="x-none" sz="2600" dirty="0"/>
              <a:t>Political </a:t>
            </a:r>
            <a:r>
              <a:rPr lang="x-none" sz="2600" dirty="0" smtClean="0"/>
              <a:t>commitment</a:t>
            </a:r>
            <a:endParaRPr lang="en-US" sz="2600" dirty="0"/>
          </a:p>
          <a:p>
            <a:pPr lvl="0"/>
            <a:r>
              <a:rPr lang="x-none" sz="2600" dirty="0"/>
              <a:t>Public engagement and </a:t>
            </a:r>
            <a:r>
              <a:rPr lang="x-none" sz="2600" dirty="0" smtClean="0"/>
              <a:t>participation</a:t>
            </a:r>
            <a:endParaRPr lang="en-US" sz="2600" dirty="0"/>
          </a:p>
          <a:p>
            <a:pPr lvl="0"/>
            <a:r>
              <a:rPr lang="x-none" sz="2600" dirty="0" smtClean="0"/>
              <a:t>Coordination</a:t>
            </a:r>
            <a:endParaRPr lang="en-US" sz="2600" dirty="0"/>
          </a:p>
          <a:p>
            <a:pPr lvl="0"/>
            <a:r>
              <a:rPr lang="x-none" sz="2600" dirty="0"/>
              <a:t>Policies, legislation and implementation of </a:t>
            </a:r>
            <a:r>
              <a:rPr lang="x-none" sz="2600" dirty="0" smtClean="0"/>
              <a:t>regulations</a:t>
            </a:r>
            <a:r>
              <a:rPr lang="en-US" sz="2600" dirty="0" smtClean="0"/>
              <a:t> (CABINET RESOLUTION )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Areas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5134" y="1452282"/>
            <a:ext cx="3909922" cy="4929046"/>
          </a:xfrm>
        </p:spPr>
        <p:txBody>
          <a:bodyPr>
            <a:noAutofit/>
          </a:bodyPr>
          <a:lstStyle/>
          <a:p>
            <a:pPr lvl="0"/>
            <a:r>
              <a:rPr lang="x-none" sz="2600" dirty="0"/>
              <a:t>Infrastructure and resources</a:t>
            </a:r>
            <a:endParaRPr lang="en-US" sz="2600" dirty="0"/>
          </a:p>
          <a:p>
            <a:pPr lvl="0"/>
            <a:r>
              <a:rPr lang="x-none" sz="2600" dirty="0"/>
              <a:t>Operational procedures, practices and </a:t>
            </a:r>
            <a:r>
              <a:rPr lang="x-none" sz="2600" dirty="0" smtClean="0"/>
              <a:t>innovations</a:t>
            </a:r>
            <a:r>
              <a:rPr lang="en-US" sz="2600" dirty="0" smtClean="0"/>
              <a:t> (SDP TL-CRVS)</a:t>
            </a:r>
          </a:p>
          <a:p>
            <a:pPr lvl="0"/>
            <a:r>
              <a:rPr lang="x-none" sz="2600" dirty="0"/>
              <a:t>Data quality, production, dissemination and use of vital </a:t>
            </a:r>
            <a:r>
              <a:rPr lang="x-none" sz="2600" dirty="0" smtClean="0"/>
              <a:t>statistics</a:t>
            </a:r>
            <a:endParaRPr lang="en-US" sz="2600" dirty="0"/>
          </a:p>
        </p:txBody>
      </p:sp>
      <p:pic>
        <p:nvPicPr>
          <p:cNvPr id="5" name="Picture 4" descr="Logo GDE_final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1" y="40341"/>
            <a:ext cx="1143000" cy="100598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82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402" y="1624405"/>
            <a:ext cx="7570787" cy="428961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Regular assessment from United Nations Statistics Division on  quality of CRVS result and action plan for improvement ;</a:t>
            </a:r>
          </a:p>
          <a:p>
            <a:r>
              <a:rPr lang="en-US" dirty="0" smtClean="0"/>
              <a:t>Simple guide line for implementation CRVS especially for public education ( Civic Education program) ; </a:t>
            </a:r>
          </a:p>
          <a:p>
            <a:r>
              <a:rPr lang="en-US" dirty="0" smtClean="0"/>
              <a:t>Continue program capacity and capability building on CRVS;</a:t>
            </a:r>
          </a:p>
          <a:p>
            <a:r>
              <a:rPr lang="en-US" dirty="0" smtClean="0"/>
              <a:t>Standardization of use IT for CRVS (TL)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images-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5181600"/>
            <a:ext cx="1835696" cy="1676400"/>
          </a:xfrm>
          <a:prstGeom prst="rect">
            <a:avLst/>
          </a:prstGeom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0"/>
            <a:ext cx="1371600" cy="1411941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-178256"/>
            <a:ext cx="7570787" cy="1844823"/>
          </a:xfrm>
        </p:spPr>
        <p:txBody>
          <a:bodyPr/>
          <a:lstStyle/>
          <a:p>
            <a:pPr>
              <a:lnSpc>
                <a:spcPts val="5400"/>
              </a:lnSpc>
            </a:pP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84" charset="0"/>
              </a:rPr>
              <a:t>Is vital statistics produced from civil registration?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844824"/>
            <a:ext cx="7570787" cy="5013176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altLang="en-US" sz="4000" kern="0" dirty="0" smtClean="0"/>
              <a:t>To the context of </a:t>
            </a:r>
          </a:p>
          <a:p>
            <a:pPr marL="342900" lvl="1" indent="-342900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altLang="en-US" sz="4000" kern="0" dirty="0" smtClean="0"/>
              <a:t>Timor-Leste, </a:t>
            </a:r>
          </a:p>
          <a:p>
            <a:pPr marL="342900" lvl="1" indent="-342900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altLang="en-US" sz="4000" kern="0" dirty="0" smtClean="0"/>
              <a:t>the answer </a:t>
            </a:r>
          </a:p>
          <a:p>
            <a:pPr marL="342900" lvl="1" indent="-342900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altLang="en-US" sz="4000" kern="0" dirty="0" smtClean="0"/>
              <a:t>would be</a:t>
            </a:r>
          </a:p>
          <a:p>
            <a:pPr marL="342900" lvl="1" indent="-342900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altLang="en-US" sz="4800" b="1" kern="0" dirty="0" smtClean="0"/>
              <a:t>Yes</a:t>
            </a:r>
            <a:r>
              <a:rPr lang="en-US" altLang="en-US" sz="4000" kern="0" dirty="0" smtClean="0"/>
              <a:t>, </a:t>
            </a:r>
          </a:p>
          <a:p>
            <a:endParaRPr lang="en-US" sz="4000" dirty="0"/>
          </a:p>
        </p:txBody>
      </p:sp>
      <p:pic>
        <p:nvPicPr>
          <p:cNvPr id="4" name="Picture 3" descr="IMG_74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844824"/>
            <a:ext cx="4495800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Logo GDE_final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52400"/>
            <a:ext cx="950640" cy="1005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Politic will on implantation of CRVS is very determine ;</a:t>
            </a:r>
          </a:p>
          <a:p>
            <a:r>
              <a:rPr lang="en-US" dirty="0" smtClean="0"/>
              <a:t>Formulation SDP-CRVS in Timor – </a:t>
            </a:r>
            <a:r>
              <a:rPr lang="en-US" dirty="0" err="1" smtClean="0"/>
              <a:t>Leste</a:t>
            </a:r>
            <a:r>
              <a:rPr lang="en-US" dirty="0" smtClean="0"/>
              <a:t> as guide; </a:t>
            </a:r>
          </a:p>
          <a:p>
            <a:r>
              <a:rPr lang="en-US" dirty="0" smtClean="0"/>
              <a:t>Strengthening coordination in country between line Ministry implementation CRVS;</a:t>
            </a:r>
          </a:p>
          <a:p>
            <a:r>
              <a:rPr lang="en-US" dirty="0" smtClean="0"/>
              <a:t>Understand the standard International for CRVS and I line with National plan;</a:t>
            </a:r>
          </a:p>
          <a:p>
            <a:r>
              <a:rPr lang="en-US" dirty="0" smtClean="0"/>
              <a:t>Dissemination and publication of </a:t>
            </a:r>
          </a:p>
          <a:p>
            <a:pPr>
              <a:buNone/>
            </a:pPr>
            <a:r>
              <a:rPr lang="en-US" dirty="0" smtClean="0"/>
              <a:t>     result of CRVS</a:t>
            </a:r>
            <a:endParaRPr lang="en-US" dirty="0"/>
          </a:p>
        </p:txBody>
      </p:sp>
      <p:pic>
        <p:nvPicPr>
          <p:cNvPr id="5" name="Picture 4" descr="IMG_6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40341"/>
            <a:ext cx="2743200" cy="172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Logo GDE_final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3000" cy="1005988"/>
          </a:xfrm>
          <a:prstGeom prst="rect">
            <a:avLst/>
          </a:prstGeom>
        </p:spPr>
      </p:pic>
      <p:pic>
        <p:nvPicPr>
          <p:cNvPr id="7" name="Picture 6" descr="images-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576157"/>
            <a:ext cx="3428999" cy="2281843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ataentry\Pictures\DSC_1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14"/>
            <a:ext cx="8643966" cy="574283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11560" y="3789040"/>
            <a:ext cx="85324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Edwardian Script ITC" pitchFamily="66" charset="0"/>
              </a:rPr>
              <a:t>Obrigado </a:t>
            </a:r>
          </a:p>
          <a:p>
            <a:pPr algn="ctr"/>
            <a:r>
              <a:rPr lang="en-US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Edwardian Script ITC" pitchFamily="66" charset="0"/>
              </a:rPr>
              <a:t>Thank you </a:t>
            </a:r>
          </a:p>
          <a:p>
            <a:pPr algn="ctr"/>
            <a:endParaRPr lang="id-ID" sz="2800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Logo GDE_final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1" y="71414"/>
            <a:ext cx="1361546" cy="1219201"/>
          </a:xfrm>
          <a:prstGeom prst="rect">
            <a:avLst/>
          </a:prstGeom>
        </p:spPr>
      </p:pic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345" y="40340"/>
            <a:ext cx="1371600" cy="141194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:\Users\haxavier\Desktop\Attach CRVS\Brith Regist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1600"/>
            <a:ext cx="7172325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95400" y="548680"/>
            <a:ext cx="2667000" cy="89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ea typeface="Arial" pitchFamily="-108" charset="0"/>
                <a:cs typeface="Arial" pitchFamily="-108" charset="0"/>
              </a:rPr>
              <a:t>Health and Administration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5562600" y="548680"/>
            <a:ext cx="2667000" cy="899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ea typeface="Arial" pitchFamily="-108" charset="0"/>
                <a:cs typeface="Arial" pitchFamily="-108" charset="0"/>
              </a:rPr>
              <a:t>Birth Registration and Certificate</a:t>
            </a:r>
          </a:p>
        </p:txBody>
      </p:sp>
      <p:pic>
        <p:nvPicPr>
          <p:cNvPr id="5" name="Picture 4" descr="Logo GDE_final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" y="15240"/>
            <a:ext cx="1226820" cy="85244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Vital Registration In Timor-Leste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73034" y="1481943"/>
          <a:ext cx="8786842" cy="4995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4394"/>
                <a:gridCol w="5022448"/>
              </a:tblGrid>
              <a:tr h="576521">
                <a:tc>
                  <a:txBody>
                    <a:bodyPr/>
                    <a:lstStyle/>
                    <a:p>
                      <a:r>
                        <a:rPr lang="id-ID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Civil Registration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Vital</a:t>
                      </a:r>
                      <a:r>
                        <a:rPr lang="id-ID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Statistics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Centralized System (in Central Government)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1475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Responsible</a:t>
                      </a:r>
                      <a:r>
                        <a:rPr lang="id-ID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Implementention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Department Civil Registry (Ministry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Justice)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3449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Data Collection System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Ministry of Justice</a:t>
                      </a:r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: District Office, </a:t>
                      </a:r>
                    </a:p>
                    <a:p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Mobile Registration</a:t>
                      </a:r>
                    </a:p>
                    <a:p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Ministry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f Health: Hospital and </a:t>
                      </a:r>
                    </a:p>
                    <a:p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Cummunity Health Center</a:t>
                      </a:r>
                    </a:p>
                    <a:p>
                      <a:r>
                        <a:rPr lang="id-ID" dirty="0" smtClean="0">
                          <a:latin typeface="Times New Roman" pitchFamily="18" charset="0"/>
                          <a:cs typeface="Times New Roman" pitchFamily="18" charset="0"/>
                        </a:rPr>
                        <a:t>Ministry</a:t>
                      </a:r>
                      <a:r>
                        <a:rPr lang="id-ID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id-ID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f State Administration :</a:t>
                      </a:r>
                    </a:p>
                    <a:p>
                      <a:r>
                        <a:rPr lang="id-ID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Head of Villagese</a:t>
                      </a:r>
                    </a:p>
                    <a:p>
                      <a:r>
                        <a:rPr lang="id-ID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General Directorate of Statistics – Harmonization all data and final reporting for CRVS</a:t>
                      </a:r>
                      <a:endParaRPr lang="id-ID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6177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How data is  registered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National level and District level ( at time birth of the child, completed by a competent health worker. And death by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village heads,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for marriage and divorce </a:t>
                      </a:r>
                      <a:r>
                        <a:rPr lang="id-ID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by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ministry of justice)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7000"/>
            <a:ext cx="915987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Documents and Settings\USER\My Documents\My Pictures\boy_walking_with_timor_leste_flag_lg_w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7700" y="0"/>
            <a:ext cx="876300" cy="876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-125180"/>
            <a:ext cx="7570787" cy="2262336"/>
          </a:xfrm>
        </p:spPr>
        <p:txBody>
          <a:bodyPr/>
          <a:lstStyle/>
          <a:p>
            <a:pPr lvl="1" algn="ctr" rtl="0">
              <a:lnSpc>
                <a:spcPts val="5000"/>
              </a:lnSpc>
              <a:spcBef>
                <a:spcPct val="0"/>
              </a:spcBef>
            </a:pPr>
            <a:r>
              <a:rPr lang="en-US" sz="4000" dirty="0" smtClean="0">
                <a:latin typeface="Arial" pitchFamily="-84" charset="0"/>
              </a:rPr>
              <a:t>   </a:t>
            </a:r>
            <a:br>
              <a:rPr lang="en-US" sz="4000" dirty="0" smtClean="0">
                <a:latin typeface="Arial" pitchFamily="-84" charset="0"/>
              </a:rPr>
            </a:br>
            <a:r>
              <a:rPr lang="en-US" sz="4000" dirty="0">
                <a:latin typeface="Arial" pitchFamily="-84" charset="0"/>
              </a:rPr>
              <a:t/>
            </a:r>
            <a:br>
              <a:rPr lang="en-US" sz="4000" dirty="0">
                <a:latin typeface="Arial" pitchFamily="-84" charset="0"/>
              </a:rPr>
            </a:br>
            <a:r>
              <a:rPr lang="en-US" sz="4000" dirty="0" smtClean="0">
                <a:latin typeface="Arial" pitchFamily="-84" charset="0"/>
              </a:rPr>
              <a:t>	Does the vital statistics system ensures </a:t>
            </a:r>
            <a:r>
              <a:rPr lang="en-US" altLang="en-US" sz="3600" b="1" kern="0" dirty="0" smtClean="0"/>
              <a:t>Universal coverage? If no, elaborate</a:t>
            </a:r>
            <a:br>
              <a:rPr lang="en-US" altLang="en-US" sz="3600" b="1" kern="0" dirty="0" smtClean="0"/>
            </a:br>
            <a:r>
              <a:rPr lang="en-US" dirty="0" smtClean="0">
                <a:latin typeface="Arial" pitchFamily="-84" charset="0"/>
              </a:rPr>
              <a:t/>
            </a:r>
            <a:br>
              <a:rPr lang="en-US" dirty="0" smtClean="0">
                <a:latin typeface="Arial" pitchFamily="-8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67000"/>
            <a:ext cx="7570787" cy="148208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4400" b="1" dirty="0" smtClean="0"/>
              <a:t>	Yes, it does</a:t>
            </a:r>
            <a:endParaRPr lang="en-US" sz="4400" b="1" dirty="0"/>
          </a:p>
        </p:txBody>
      </p:sp>
      <p:pic>
        <p:nvPicPr>
          <p:cNvPr id="4" name="Picture 3" descr="Logo GDE_final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100598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0341"/>
            <a:ext cx="6915149" cy="1411941"/>
          </a:xfrm>
        </p:spPr>
        <p:txBody>
          <a:bodyPr/>
          <a:lstStyle/>
          <a:p>
            <a:pPr marL="914400" indent="-914400"/>
            <a:r>
              <a:rPr lang="en-US" b="1" dirty="0" smtClean="0"/>
              <a:t>Coverage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2" y="1761565"/>
            <a:ext cx="8511478" cy="4289611"/>
          </a:xfrm>
        </p:spPr>
        <p:txBody>
          <a:bodyPr>
            <a:normAutofit fontScale="92500" lnSpcReduction="10000"/>
          </a:bodyPr>
          <a:lstStyle/>
          <a:p>
            <a:pPr marL="1092200" lvl="1" indent="-742950">
              <a:buFont typeface="+mj-lt"/>
              <a:buAutoNum type="arabicPeriod"/>
              <a:defRPr/>
            </a:pPr>
            <a:r>
              <a:rPr lang="en-US" altLang="en-US" sz="4000" kern="0" dirty="0" smtClean="0"/>
              <a:t>Confidentiality?  Yes, as top priority.  DGE practices is personal information or micro-data only use for statistics purpose (Degree law no 17/2003);.  </a:t>
            </a:r>
          </a:p>
          <a:p>
            <a:pPr marL="1092200" lvl="1" indent="-742950">
              <a:buFont typeface="+mj-lt"/>
              <a:buAutoNum type="arabicPeriod"/>
              <a:defRPr/>
            </a:pPr>
            <a:r>
              <a:rPr lang="en-US" altLang="en-US" sz="4000" kern="0" dirty="0" smtClean="0"/>
              <a:t>Regular dissemination? Yes, the dissemination process twice in a year, based on Mid-year and annual.</a:t>
            </a:r>
            <a:endParaRPr lang="en-US" sz="3200" dirty="0"/>
          </a:p>
        </p:txBody>
      </p:sp>
      <p:pic>
        <p:nvPicPr>
          <p:cNvPr id="4" name="Picture 3" descr="Logo GDE_final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1447800" cy="100598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5400"/>
              </a:lnSpc>
            </a:pPr>
            <a:r>
              <a:rPr lang="en-US" sz="4000" dirty="0" smtClean="0">
                <a:latin typeface="Arial" pitchFamily="-84" charset="0"/>
              </a:rPr>
              <a:t/>
            </a:r>
            <a:br>
              <a:rPr lang="en-US" sz="4000" dirty="0" smtClean="0">
                <a:latin typeface="Arial" pitchFamily="-84" charset="0"/>
              </a:rPr>
            </a:br>
            <a:r>
              <a:rPr lang="en-US" sz="4000" dirty="0" smtClean="0">
                <a:latin typeface="Arial" pitchFamily="-84" charset="0"/>
              </a:rPr>
              <a:t>What is the role of health institutions in the system?</a:t>
            </a:r>
            <a:r>
              <a:rPr lang="en-US" dirty="0" smtClean="0">
                <a:latin typeface="Arial" pitchFamily="-84" charset="0"/>
              </a:rPr>
              <a:t/>
            </a:r>
            <a:br>
              <a:rPr lang="en-US" dirty="0" smtClean="0">
                <a:latin typeface="Arial" pitchFamily="-8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Providing administration data through HIS to NSO and line Ministries</a:t>
            </a:r>
          </a:p>
          <a:p>
            <a:r>
              <a:rPr lang="en-US" sz="3600" dirty="0" smtClean="0"/>
              <a:t>In Collaboration Civil Registration-Ministry of Justice, issuing birth and death certificate.</a:t>
            </a:r>
          </a:p>
          <a:p>
            <a:pPr>
              <a:buNone/>
            </a:pPr>
            <a:endParaRPr lang="en-US" sz="3600" dirty="0"/>
          </a:p>
        </p:txBody>
      </p:sp>
      <p:pic>
        <p:nvPicPr>
          <p:cNvPr id="4" name="Picture 3" descr="Logo GDE_final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1447800" cy="100598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0341"/>
            <a:ext cx="7570787" cy="1804483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sz="3200" dirty="0" smtClean="0">
                <a:latin typeface="Arial" pitchFamily="-84" charset="0"/>
              </a:rPr>
              <a:t/>
            </a:r>
            <a:br>
              <a:rPr lang="en-US" sz="3200" dirty="0" smtClean="0">
                <a:latin typeface="Arial" pitchFamily="-84" charset="0"/>
              </a:rPr>
            </a:br>
            <a:r>
              <a:rPr lang="en-US" sz="2400" dirty="0" smtClean="0">
                <a:latin typeface="Arial" pitchFamily="-84" charset="0"/>
              </a:rPr>
              <a:t>Is there a body coordinating between statistics, civil registration, health and other institutions?</a:t>
            </a:r>
            <a:r>
              <a:rPr lang="en-US" dirty="0" smtClean="0">
                <a:latin typeface="Arial" pitchFamily="-84" charset="0"/>
              </a:rPr>
              <a:t/>
            </a:r>
            <a:br>
              <a:rPr lang="en-US" dirty="0" smtClean="0">
                <a:latin typeface="Arial" pitchFamily="-8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2345280"/>
            <a:ext cx="7570787" cy="42063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smtClean="0"/>
              <a:t>CRVS scheme in Timor-Leste, the committee  been established at the nation wide.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National  committee for CRVS-Lead by Prime Minister;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The Technical Committee;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CRVS Secretariat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  <p:pic>
        <p:nvPicPr>
          <p:cNvPr id="4" name="Picture 3" descr="Logo GDE_final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1143000" cy="100598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ched Right Arrow 2"/>
          <p:cNvSpPr/>
          <p:nvPr/>
        </p:nvSpPr>
        <p:spPr>
          <a:xfrm>
            <a:off x="1476375" y="3068638"/>
            <a:ext cx="3382963" cy="10810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Resolution of CRVS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0825" y="2852738"/>
            <a:ext cx="1800225" cy="134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SDP CRVS </a:t>
            </a:r>
          </a:p>
          <a:p>
            <a:pPr algn="ctr">
              <a:defRPr/>
            </a:pPr>
            <a:r>
              <a:rPr lang="en-GB" dirty="0" smtClean="0"/>
              <a:t>TIMOR - LESTE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716463" y="1989138"/>
            <a:ext cx="4103687" cy="2663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NSO</a:t>
            </a:r>
            <a:endParaRPr lang="en-US" dirty="0"/>
          </a:p>
        </p:txBody>
      </p:sp>
      <p:sp>
        <p:nvSpPr>
          <p:cNvPr id="6" name="Hexagon 5"/>
          <p:cNvSpPr/>
          <p:nvPr/>
        </p:nvSpPr>
        <p:spPr>
          <a:xfrm>
            <a:off x="7129462" y="3161115"/>
            <a:ext cx="1690688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report every 6 months and annual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7" name="Hexagon 6"/>
          <p:cNvSpPr/>
          <p:nvPr/>
        </p:nvSpPr>
        <p:spPr>
          <a:xfrm>
            <a:off x="5435600" y="2205038"/>
            <a:ext cx="2376488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National Committee</a:t>
            </a:r>
            <a:endParaRPr lang="en-US" dirty="0"/>
          </a:p>
        </p:txBody>
      </p:sp>
      <p:sp>
        <p:nvSpPr>
          <p:cNvPr id="8" name="Notched Right Arrow 7"/>
          <p:cNvSpPr/>
          <p:nvPr/>
        </p:nvSpPr>
        <p:spPr>
          <a:xfrm rot="2070015">
            <a:off x="1476375" y="1844675"/>
            <a:ext cx="3167063" cy="10080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Advocacy</a:t>
            </a:r>
            <a:endParaRPr lang="en-US" dirty="0"/>
          </a:p>
        </p:txBody>
      </p:sp>
      <p:sp>
        <p:nvSpPr>
          <p:cNvPr id="9" name="Notched Right Arrow 8"/>
          <p:cNvSpPr/>
          <p:nvPr/>
        </p:nvSpPr>
        <p:spPr>
          <a:xfrm rot="20305466">
            <a:off x="1482725" y="4165600"/>
            <a:ext cx="3168650" cy="10080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Co</a:t>
            </a:r>
            <a:r>
              <a:rPr lang="en-GB" dirty="0"/>
              <a:t>-</a:t>
            </a:r>
            <a:r>
              <a:rPr lang="en-GB" dirty="0" smtClean="0"/>
              <a:t>ordination Body </a:t>
            </a:r>
            <a:endParaRPr lang="en-US" dirty="0"/>
          </a:p>
        </p:txBody>
      </p:sp>
      <p:sp>
        <p:nvSpPr>
          <p:cNvPr id="10" name="Hexagon 9"/>
          <p:cNvSpPr/>
          <p:nvPr/>
        </p:nvSpPr>
        <p:spPr>
          <a:xfrm>
            <a:off x="5435600" y="3500438"/>
            <a:ext cx="1800225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Technical committee</a:t>
            </a:r>
            <a:endParaRPr lang="en-US" dirty="0"/>
          </a:p>
        </p:txBody>
      </p:sp>
      <p:pic>
        <p:nvPicPr>
          <p:cNvPr id="11" name="Picture 10" descr="Logo GDE_final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1" y="123539"/>
            <a:ext cx="1143000" cy="1005988"/>
          </a:xfrm>
          <a:prstGeom prst="rect">
            <a:avLst/>
          </a:prstGeom>
        </p:spPr>
      </p:pic>
      <p:pic>
        <p:nvPicPr>
          <p:cNvPr id="13" name="Picture 12" descr="Unknow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925" y="4953000"/>
            <a:ext cx="3733800" cy="1853798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232</TotalTime>
  <Words>707</Words>
  <Application>Microsoft Office PowerPoint</Application>
  <PresentationFormat>On-screen Show (4:3)</PresentationFormat>
  <Paragraphs>110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Infusion</vt:lpstr>
      <vt:lpstr>   Country best strategies to improve Vital Statistics </vt:lpstr>
      <vt:lpstr>Is vital statistics produced from civil registration?</vt:lpstr>
      <vt:lpstr>PowerPoint Presentation</vt:lpstr>
      <vt:lpstr>Vital Registration In Timor-Leste</vt:lpstr>
      <vt:lpstr>      Does the vital statistics system ensures Universal coverage? If no, elaborate  </vt:lpstr>
      <vt:lpstr>Coverage</vt:lpstr>
      <vt:lpstr> What is the role of health institutions in the system? </vt:lpstr>
      <vt:lpstr> Is there a body coordinating between statistics, civil registration, health and other institutions? </vt:lpstr>
      <vt:lpstr>PowerPoint Presentation</vt:lpstr>
      <vt:lpstr> Do the definitions of vital events in the vital statistics system comply with international standards? </vt:lpstr>
      <vt:lpstr>Definition of Vital Statistics system</vt:lpstr>
      <vt:lpstr> Does the list of topics in the vital statistics system comply with internationally recommended core topics? </vt:lpstr>
      <vt:lpstr> What is the coverage of civil registration? </vt:lpstr>
      <vt:lpstr>Methods</vt:lpstr>
      <vt:lpstr>  Are any of the quality assessment methods applied in the vital statistics system? </vt:lpstr>
      <vt:lpstr>Elaborate on possible strategies to align the vital statistics system in your country with international standards? </vt:lpstr>
      <vt:lpstr>Strategies of implementation CRVS</vt:lpstr>
      <vt:lpstr>Action Areas</vt:lpstr>
      <vt:lpstr>Recommendations</vt:lpstr>
      <vt:lpstr>Conclusion </vt:lpstr>
      <vt:lpstr>PowerPoint Presentation</vt:lpstr>
    </vt:vector>
  </TitlesOfParts>
  <Company>Ministry of Finance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best strategies to improve Vital Statistics</dc:title>
  <dc:creator>Antoni Freitas</dc:creator>
  <cp:lastModifiedBy>Andrea De Luka</cp:lastModifiedBy>
  <cp:revision>49</cp:revision>
  <dcterms:created xsi:type="dcterms:W3CDTF">2014-05-29T22:25:27Z</dcterms:created>
  <dcterms:modified xsi:type="dcterms:W3CDTF">2014-06-09T18:15:10Z</dcterms:modified>
</cp:coreProperties>
</file>