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59" r:id="rId4"/>
    <p:sldId id="260" r:id="rId5"/>
    <p:sldId id="261" r:id="rId6"/>
    <p:sldId id="262" r:id="rId7"/>
    <p:sldId id="263" r:id="rId8"/>
    <p:sldId id="264" r:id="rId9"/>
    <p:sldId id="265" r:id="rId10"/>
    <p:sldId id="266" r:id="rId11"/>
    <p:sldId id="267"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94660"/>
  </p:normalViewPr>
  <p:slideViewPr>
    <p:cSldViewPr>
      <p:cViewPr>
        <p:scale>
          <a:sx n="100" d="100"/>
          <a:sy n="100" d="100"/>
        </p:scale>
        <p:origin x="-378"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4FC757-7C2D-4DE0-ACB1-519C83BD856F}" type="datetimeFigureOut">
              <a:rPr lang="en-US" smtClean="0"/>
              <a:pPr/>
              <a:t>09/06/2014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29340-4504-4424-9C33-F071B25B9DB1}" type="slidenum">
              <a:rPr lang="en-US" smtClean="0"/>
              <a:pPr/>
              <a:t>‹#›</a:t>
            </a:fld>
            <a:endParaRPr lang="en-US"/>
          </a:p>
        </p:txBody>
      </p:sp>
    </p:spTree>
    <p:extLst>
      <p:ext uri="{BB962C8B-B14F-4D97-AF65-F5344CB8AC3E}">
        <p14:creationId xmlns:p14="http://schemas.microsoft.com/office/powerpoint/2010/main" val="216843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129340-4504-4424-9C33-F071B25B9DB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clrChange>
              <a:clrFrom>
                <a:srgbClr val="FDFDFD"/>
              </a:clrFrom>
              <a:clrTo>
                <a:srgbClr val="FDFDFD">
                  <a:alpha val="0"/>
                </a:srgbClr>
              </a:clrTo>
            </a:clrChange>
          </a:blip>
          <a:srcRect/>
          <a:stretch>
            <a:fillRect/>
          </a:stretch>
        </p:blipFill>
        <p:spPr bwMode="auto">
          <a:xfrm>
            <a:off x="131075" y="152400"/>
            <a:ext cx="783325" cy="682388"/>
          </a:xfrm>
          <a:prstGeom prst="rect">
            <a:avLst/>
          </a:prstGeom>
          <a:noFill/>
          <a:ln w="9525">
            <a:noFill/>
            <a:miter lim="800000"/>
            <a:headEnd/>
            <a:tailEnd/>
          </a:ln>
        </p:spPr>
      </p:pic>
      <p:pic>
        <p:nvPicPr>
          <p:cNvPr id="3" name="Picture 11" descr="flag"/>
          <p:cNvPicPr>
            <a:picLocks noChangeAspect="1" noChangeArrowheads="1" noCrop="1"/>
          </p:cNvPicPr>
          <p:nvPr/>
        </p:nvPicPr>
        <p:blipFill>
          <a:blip r:embed="rId3" cstate="print"/>
          <a:srcRect/>
          <a:stretch>
            <a:fillRect/>
          </a:stretch>
        </p:blipFill>
        <p:spPr bwMode="auto">
          <a:xfrm>
            <a:off x="8388425" y="76200"/>
            <a:ext cx="612068" cy="720080"/>
          </a:xfrm>
          <a:prstGeom prst="round2DiagRect">
            <a:avLst>
              <a:gd name="adj1" fmla="val 16667"/>
              <a:gd name="adj2" fmla="val 0"/>
            </a:avLst>
          </a:prstGeom>
          <a:ln w="88900" cap="sq">
            <a:solidFill>
              <a:srgbClr val="0070C0"/>
            </a:solidFill>
            <a:miter lim="800000"/>
          </a:ln>
          <a:effectLst>
            <a:outerShdw blurRad="254000" algn="tl" rotWithShape="0">
              <a:srgbClr val="000000">
                <a:alpha val="43000"/>
              </a:srgbClr>
            </a:outerShdw>
          </a:effectLst>
        </p:spPr>
      </p:pic>
      <p:sp>
        <p:nvSpPr>
          <p:cNvPr id="4" name="Rectangle 3"/>
          <p:cNvSpPr/>
          <p:nvPr/>
        </p:nvSpPr>
        <p:spPr>
          <a:xfrm>
            <a:off x="1371600" y="1524000"/>
            <a:ext cx="6400800" cy="1077218"/>
          </a:xfrm>
          <a:prstGeom prst="rect">
            <a:avLst/>
          </a:prstGeom>
        </p:spPr>
        <p:txBody>
          <a:bodyPr wrap="square">
            <a:spAutoFit/>
          </a:bodyPr>
          <a:lstStyle/>
          <a:p>
            <a:pPr algn="ctr"/>
            <a:r>
              <a:rPr lang="en-US" sz="3200" dirty="0" smtClean="0"/>
              <a:t>Third  Regional Workshop  on Production  and Use of Vital Statistics</a:t>
            </a:r>
            <a:endParaRPr lang="en-US" sz="3200" dirty="0"/>
          </a:p>
        </p:txBody>
      </p:sp>
      <p:sp>
        <p:nvSpPr>
          <p:cNvPr id="1025" name="Rectangle 1"/>
          <p:cNvSpPr>
            <a:spLocks noChangeArrowheads="1"/>
          </p:cNvSpPr>
          <p:nvPr/>
        </p:nvSpPr>
        <p:spPr bwMode="auto">
          <a:xfrm>
            <a:off x="2819400" y="2949714"/>
            <a:ext cx="3886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63636"/>
                </a:solidFill>
                <a:effectLst/>
                <a:latin typeface="Calibri" pitchFamily="34" charset="0"/>
                <a:ea typeface="Times New Roman" pitchFamily="18" charset="0"/>
                <a:cs typeface="Mangal" pitchFamily="2"/>
              </a:rPr>
              <a:t>26-30 May 2014, in </a:t>
            </a:r>
            <a:r>
              <a:rPr kumimoji="0" lang="en-US" sz="2000" b="1" i="0" u="none" strike="noStrike" cap="none" normalizeH="0" baseline="0" dirty="0" err="1" smtClean="0">
                <a:ln>
                  <a:noFill/>
                </a:ln>
                <a:solidFill>
                  <a:srgbClr val="363636"/>
                </a:solidFill>
                <a:effectLst/>
                <a:latin typeface="Calibri" pitchFamily="34" charset="0"/>
                <a:ea typeface="Times New Roman" pitchFamily="18" charset="0"/>
                <a:cs typeface="Mangal" pitchFamily="2"/>
              </a:rPr>
              <a:t>Daejeon</a:t>
            </a:r>
            <a:r>
              <a:rPr kumimoji="0" lang="en-US" sz="2000" b="1" i="0" u="none" strike="noStrike" cap="none" normalizeH="0" baseline="0" dirty="0" smtClean="0">
                <a:ln>
                  <a:noFill/>
                </a:ln>
                <a:solidFill>
                  <a:srgbClr val="363636"/>
                </a:solidFill>
                <a:effectLst/>
                <a:latin typeface="Calibri" pitchFamily="34" charset="0"/>
                <a:ea typeface="Times New Roman" pitchFamily="18" charset="0"/>
                <a:cs typeface="Mangal" pitchFamily="2"/>
              </a:rPr>
              <a:t>, Republic of Korea</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rot="10800000" flipV="1">
            <a:off x="4876800" y="5417150"/>
            <a:ext cx="3810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libri" pitchFamily="34" charset="0"/>
                <a:ea typeface="Times New Roman" pitchFamily="18" charset="0"/>
                <a:cs typeface="Mangal" pitchFamily="2"/>
              </a:rPr>
              <a:t>Presented by: Ashok Kumar </a:t>
            </a:r>
            <a:r>
              <a:rPr kumimoji="0" lang="en-US" sz="1400" b="1" i="1" u="none" strike="noStrike" cap="none" normalizeH="0" baseline="0" dirty="0" err="1" smtClean="0">
                <a:ln>
                  <a:noFill/>
                </a:ln>
                <a:solidFill>
                  <a:schemeClr val="tx1"/>
                </a:solidFill>
                <a:effectLst/>
                <a:latin typeface="Calibri" pitchFamily="34" charset="0"/>
                <a:ea typeface="Times New Roman" pitchFamily="18" charset="0"/>
                <a:cs typeface="Mangal" pitchFamily="2"/>
              </a:rPr>
              <a:t>Bhattarai</a:t>
            </a:r>
            <a:r>
              <a:rPr kumimoji="0" lang="en-US" sz="1400" b="1" i="1" u="none" strike="noStrike" cap="none" normalizeH="0" baseline="0" dirty="0" smtClean="0">
                <a:ln>
                  <a:noFill/>
                </a:ln>
                <a:solidFill>
                  <a:schemeClr val="tx1"/>
                </a:solidFill>
                <a:effectLst/>
                <a:latin typeface="Calibri" pitchFamily="34" charset="0"/>
                <a:ea typeface="Times New Roman" pitchFamily="18" charset="0"/>
                <a:cs typeface="Mangal" pitchFamily="2"/>
              </a:rPr>
              <a:t>, Director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libri" pitchFamily="34" charset="0"/>
                <a:ea typeface="Times New Roman" pitchFamily="18" charset="0"/>
                <a:cs typeface="Mangal" pitchFamily="2"/>
              </a:rPr>
              <a:t>Statistics Office, Morang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libri" pitchFamily="34" charset="0"/>
                <a:ea typeface="Times New Roman" pitchFamily="18" charset="0"/>
                <a:cs typeface="Mangal" pitchFamily="2"/>
              </a:rPr>
              <a:t>Central Bureau of Statistics, Nepal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8109912"/>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Elaborate on possible strategies to align the vital statistics system in your country with international standards?</a:t>
            </a:r>
          </a:p>
          <a:p>
            <a:pPr>
              <a:spcBef>
                <a:spcPts val="600"/>
              </a:spcBef>
              <a:buFont typeface="Wingdings" pitchFamily="2" charset="2"/>
              <a:buChar char="Ø"/>
            </a:pPr>
            <a:r>
              <a:rPr lang="en-US" sz="2800" dirty="0" smtClean="0"/>
              <a:t>Recognition of the statistical function of civil registration systems</a:t>
            </a:r>
          </a:p>
          <a:p>
            <a:pPr>
              <a:spcBef>
                <a:spcPts val="600"/>
              </a:spcBef>
              <a:buFont typeface="Wingdings" pitchFamily="2" charset="2"/>
              <a:buChar char="Ø"/>
            </a:pPr>
            <a:r>
              <a:rPr lang="en-US" sz="2800" dirty="0" smtClean="0"/>
              <a:t>Mandatory Reporting of vital events by all health facilities (Birth and Death)</a:t>
            </a:r>
          </a:p>
          <a:p>
            <a:pPr>
              <a:spcBef>
                <a:spcPts val="600"/>
              </a:spcBef>
              <a:buFont typeface="Wingdings" pitchFamily="2" charset="2"/>
              <a:buChar char="Ø"/>
            </a:pPr>
            <a:r>
              <a:rPr lang="en-US" sz="2800" dirty="0" smtClean="0"/>
              <a:t>Quality and completeness of cause of death certification</a:t>
            </a:r>
          </a:p>
          <a:p>
            <a:pPr>
              <a:spcBef>
                <a:spcPts val="600"/>
              </a:spcBef>
              <a:buFont typeface="Wingdings" pitchFamily="2" charset="2"/>
              <a:buChar char="Ø"/>
            </a:pPr>
            <a:r>
              <a:rPr lang="en-US" sz="2800" dirty="0" smtClean="0"/>
              <a:t>Improve inter-</a:t>
            </a:r>
            <a:r>
              <a:rPr lang="en-US" sz="2800" dirty="0" err="1" smtClean="0"/>
              <a:t>sectoral</a:t>
            </a:r>
            <a:r>
              <a:rPr lang="en-US" sz="2800" dirty="0" smtClean="0"/>
              <a:t> coordination</a:t>
            </a:r>
          </a:p>
          <a:p>
            <a:pPr>
              <a:spcBef>
                <a:spcPts val="600"/>
              </a:spcBef>
              <a:buFont typeface="Wingdings" pitchFamily="2" charset="2"/>
              <a:buChar char="Ø"/>
            </a:pPr>
            <a:r>
              <a:rPr lang="en-US" sz="2800" dirty="0" smtClean="0"/>
              <a:t>Unified CRVS Database</a:t>
            </a:r>
          </a:p>
          <a:p>
            <a:pPr>
              <a:spcBef>
                <a:spcPts val="600"/>
              </a:spcBef>
              <a:buFont typeface="Wingdings" pitchFamily="2" charset="2"/>
              <a:buChar char="Ø"/>
            </a:pPr>
            <a:endParaRPr lang="en-US" sz="2800" dirty="0" smtClean="0"/>
          </a:p>
          <a:p>
            <a:pPr>
              <a:spcBef>
                <a:spcPts val="1200"/>
              </a:spcBef>
              <a:spcAft>
                <a:spcPts val="1200"/>
              </a:spcAft>
            </a:pPr>
            <a:endParaRPr lang="en-US" sz="2800" dirty="0" smtClean="0"/>
          </a:p>
          <a:p>
            <a:pPr>
              <a:spcBef>
                <a:spcPts val="600"/>
              </a:spcBef>
              <a:spcAft>
                <a:spcPts val="600"/>
              </a:spcAft>
              <a:defRPr/>
            </a:pPr>
            <a:endParaRPr lang="en-US" altLang="en-US" sz="2800" b="1" kern="0" dirty="0" smtClean="0"/>
          </a:p>
          <a:p>
            <a:pPr>
              <a:spcBef>
                <a:spcPts val="600"/>
              </a:spcBef>
              <a:spcAft>
                <a:spcPts val="600"/>
              </a:spcAft>
              <a:defRPr/>
            </a:pPr>
            <a:endParaRPr lang="en-US" altLang="en-US" sz="2800" b="1" kern="0" dirty="0" smtClean="0">
              <a:solidFill>
                <a:schemeClr val="tx2"/>
              </a:solidFill>
            </a:endParaRPr>
          </a:p>
          <a:p>
            <a:pPr>
              <a:spcBef>
                <a:spcPts val="600"/>
              </a:spcBef>
              <a:spcAft>
                <a:spcPts val="600"/>
              </a:spcAft>
              <a:defRPr/>
            </a:pPr>
            <a:endParaRPr lang="en-US" altLang="en-US" sz="3200" b="1" kern="0" dirty="0"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98" name="Object 98"/>
          <p:cNvGraphicFramePr>
            <a:graphicFrameLocks noChangeAspect="1"/>
          </p:cNvGraphicFramePr>
          <p:nvPr/>
        </p:nvGraphicFramePr>
        <p:xfrm>
          <a:off x="76200" y="18181"/>
          <a:ext cx="8962036" cy="6687419"/>
        </p:xfrm>
        <a:graphic>
          <a:graphicData uri="http://schemas.openxmlformats.org/presentationml/2006/ole">
            <mc:AlternateContent xmlns:mc="http://schemas.openxmlformats.org/markup-compatibility/2006">
              <mc:Choice xmlns:v="urn:schemas-microsoft-com:vml" Requires="v">
                <p:oleObj spid="_x0000_s25699" name="Document" r:id="rId4" imgW="6048469" imgH="4513957" progId="Word.Document.12">
                  <p:embed/>
                </p:oleObj>
              </mc:Choice>
              <mc:Fallback>
                <p:oleObj name="Document" r:id="rId4" imgW="6048469" imgH="4513957" progId="Word.Document.12">
                  <p:embed/>
                  <p:pic>
                    <p:nvPicPr>
                      <p:cNvPr id="0" name="Picture 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18181"/>
                        <a:ext cx="8962036" cy="668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2362200"/>
            <a:ext cx="9144000" cy="1143000"/>
          </a:xfrm>
          <a:prstGeom prst="rect">
            <a:avLst/>
          </a:prstGeom>
          <a:solidFill>
            <a:srgbClr val="002060"/>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smtClean="0">
                <a:ln>
                  <a:noFill/>
                </a:ln>
                <a:solidFill>
                  <a:schemeClr val="bg1"/>
                </a:solidFill>
                <a:effectLst/>
                <a:uLnTx/>
                <a:uFillTx/>
                <a:latin typeface="+mj-lt"/>
                <a:ea typeface="+mj-ea"/>
                <a:cs typeface="+mj-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5201424"/>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Is vital statistics produced from civil registration?</a:t>
            </a:r>
          </a:p>
          <a:p>
            <a:pPr lvl="1">
              <a:spcBef>
                <a:spcPts val="600"/>
              </a:spcBef>
              <a:spcAft>
                <a:spcPts val="600"/>
              </a:spcAft>
              <a:buFont typeface="Wingdings" pitchFamily="2" charset="2"/>
              <a:buChar char="Ø"/>
              <a:defRPr/>
            </a:pPr>
            <a:r>
              <a:rPr lang="en-US" altLang="en-US" sz="2800" kern="0" dirty="0" smtClean="0"/>
              <a:t>No, only few Vital Statistics are available from civil registration system. It is not useful for planning and monitoring due to low coverage  and data are not available according  to international recommendation.</a:t>
            </a:r>
          </a:p>
          <a:p>
            <a:pPr lvl="1">
              <a:spcBef>
                <a:spcPts val="600"/>
              </a:spcBef>
              <a:spcAft>
                <a:spcPts val="600"/>
              </a:spcAft>
              <a:buFont typeface="Wingdings" pitchFamily="2" charset="2"/>
              <a:buChar char="Ø"/>
              <a:defRPr/>
            </a:pPr>
            <a:r>
              <a:rPr lang="en-US" altLang="en-US" sz="2800" kern="0" dirty="0" smtClean="0"/>
              <a:t>Mostly  we are depending on data of  Population Census,  other Surveys conducted by  CBS and Demographic Health Survey for Vital Statistics.</a:t>
            </a:r>
          </a:p>
          <a:p>
            <a:pPr lvl="1">
              <a:spcBef>
                <a:spcPts val="600"/>
              </a:spcBef>
              <a:spcAft>
                <a:spcPts val="600"/>
              </a:spcAft>
              <a:defRPr/>
            </a:pPr>
            <a:endParaRPr lang="en-US" altLang="en-US" b="1" kern="0" dirty="0" smtClean="0"/>
          </a:p>
          <a:p>
            <a:pPr lvl="1">
              <a:spcBef>
                <a:spcPts val="600"/>
              </a:spcBef>
              <a:spcAft>
                <a:spcPts val="600"/>
              </a:spcAft>
              <a:defRPr/>
            </a:pPr>
            <a:endParaRPr lang="en-US" altLang="en-US" kern="0" dirty="0" smtClean="0"/>
          </a:p>
          <a:p>
            <a:pPr lvl="1">
              <a:spcBef>
                <a:spcPts val="600"/>
              </a:spcBef>
              <a:spcAft>
                <a:spcPts val="600"/>
              </a:spcAft>
              <a:defRPr/>
            </a:pPr>
            <a:endParaRPr lang="en-US" altLang="en-US" kern="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9144000" cy="5570756"/>
          </a:xfrm>
          <a:prstGeom prst="rect">
            <a:avLst/>
          </a:prstGeom>
        </p:spPr>
        <p:txBody>
          <a:bodyPr wrap="square">
            <a:spAutoFit/>
          </a:bodyPr>
          <a:lstStyle/>
          <a:p>
            <a:pPr>
              <a:defRPr/>
            </a:pPr>
            <a:r>
              <a:rPr lang="en-US" altLang="en-US" sz="3200" b="1" kern="0" dirty="0" smtClean="0">
                <a:solidFill>
                  <a:schemeClr val="tx2"/>
                </a:solidFill>
              </a:rPr>
              <a:t>Does the vital statistics system ensures </a:t>
            </a:r>
            <a:r>
              <a:rPr lang="en-US" altLang="en-US" sz="2400" b="1" i="1" kern="0" dirty="0" smtClean="0">
                <a:solidFill>
                  <a:schemeClr val="tx2"/>
                </a:solidFill>
              </a:rPr>
              <a:t>(Universal coverage, continuous, Confidentiality, Regular dissemination) </a:t>
            </a:r>
            <a:r>
              <a:rPr lang="en-US" altLang="en-US" sz="2400" b="1" kern="0" dirty="0" smtClean="0">
                <a:solidFill>
                  <a:schemeClr val="tx2"/>
                </a:solidFill>
              </a:rPr>
              <a:t>?</a:t>
            </a:r>
          </a:p>
          <a:p>
            <a:pPr lvl="1">
              <a:spcBef>
                <a:spcPts val="600"/>
              </a:spcBef>
              <a:buFont typeface="Wingdings" pitchFamily="2" charset="2"/>
              <a:buChar char="Ø"/>
              <a:defRPr/>
            </a:pPr>
            <a:r>
              <a:rPr lang="en-US" altLang="en-US" sz="2800" kern="0" dirty="0" smtClean="0"/>
              <a:t>Does not cover universal coverage. </a:t>
            </a:r>
            <a:r>
              <a:rPr lang="en-US" sz="2800" dirty="0" smtClean="0">
                <a:latin typeface="Calibri" pitchFamily="34" charset="0"/>
                <a:ea typeface="Times New Roman" pitchFamily="18" charset="0"/>
                <a:cs typeface="Mangal" pitchFamily="2"/>
              </a:rPr>
              <a:t>Because no compulsoriness of  registration and no need of vital registration documents for service delivery.</a:t>
            </a:r>
            <a:endParaRPr lang="en-US" altLang="en-US" sz="2800" kern="0" dirty="0" smtClean="0"/>
          </a:p>
          <a:p>
            <a:pPr lvl="1">
              <a:spcBef>
                <a:spcPts val="600"/>
              </a:spcBef>
              <a:buFont typeface="Wingdings" pitchFamily="2" charset="2"/>
              <a:buChar char="Ø"/>
              <a:defRPr/>
            </a:pPr>
            <a:r>
              <a:rPr lang="en-US" altLang="en-US" sz="2800" kern="0" dirty="0" smtClean="0"/>
              <a:t>It is a continuous process. </a:t>
            </a:r>
          </a:p>
          <a:p>
            <a:pPr lvl="1">
              <a:spcBef>
                <a:spcPts val="600"/>
              </a:spcBef>
              <a:buFont typeface="Wingdings" pitchFamily="2" charset="2"/>
              <a:buChar char="Ø"/>
              <a:defRPr/>
            </a:pPr>
            <a:r>
              <a:rPr lang="en-US" altLang="en-US" sz="2800" kern="0" dirty="0" smtClean="0"/>
              <a:t>According to statistical act 1959 data collecting from individual is not use and published in individual form. Data are published  collectively.</a:t>
            </a:r>
          </a:p>
          <a:p>
            <a:pPr lvl="1">
              <a:spcBef>
                <a:spcPts val="600"/>
              </a:spcBef>
              <a:buFont typeface="Wingdings" pitchFamily="2" charset="2"/>
              <a:buChar char="Ø"/>
              <a:defRPr/>
            </a:pPr>
            <a:r>
              <a:rPr lang="en-US" altLang="en-US" sz="2800" kern="0" dirty="0" smtClean="0"/>
              <a:t>Vital statistics related data like  civil registration record, population census data and other demographic data are disseminated in regular basis.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3170099"/>
          </a:xfrm>
          <a:prstGeom prst="rect">
            <a:avLst/>
          </a:prstGeom>
        </p:spPr>
        <p:txBody>
          <a:bodyPr wrap="square">
            <a:spAutoFit/>
          </a:bodyPr>
          <a:lstStyle/>
          <a:p>
            <a:pPr>
              <a:defRPr/>
            </a:pPr>
            <a:r>
              <a:rPr lang="en-US" altLang="en-US" sz="3200" b="1" kern="0" dirty="0" smtClean="0">
                <a:solidFill>
                  <a:schemeClr val="tx2"/>
                </a:solidFill>
              </a:rPr>
              <a:t>What is the role of health institutions in the system?</a:t>
            </a:r>
          </a:p>
          <a:p>
            <a:pPr>
              <a:defRPr/>
            </a:pPr>
            <a:endParaRPr lang="en-US" altLang="en-US" sz="2800" kern="0" dirty="0" smtClean="0"/>
          </a:p>
          <a:p>
            <a:pPr>
              <a:buFont typeface="Wingdings" pitchFamily="2" charset="2"/>
              <a:buChar char="Ø"/>
              <a:defRPr/>
            </a:pPr>
            <a:r>
              <a:rPr lang="en-US" altLang="en-US" sz="2800" kern="0" dirty="0" smtClean="0"/>
              <a:t>There is a good health management information system (HMIS) in Nepal.  </a:t>
            </a:r>
          </a:p>
          <a:p>
            <a:pPr>
              <a:buFont typeface="Wingdings" pitchFamily="2" charset="2"/>
              <a:buChar char="Ø"/>
              <a:defRPr/>
            </a:pPr>
            <a:r>
              <a:rPr lang="en-US" altLang="en-US" sz="2800" kern="0" dirty="0" smtClean="0"/>
              <a:t>Still now there is no clear role and responsibility are given to the Health Institution for collaboration with Vital Registration System.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686800" cy="3385542"/>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Is there a body coordinating between statistics, civil registration, health and other institutions?</a:t>
            </a:r>
          </a:p>
          <a:p>
            <a:pPr>
              <a:spcBef>
                <a:spcPts val="600"/>
              </a:spcBef>
              <a:spcAft>
                <a:spcPts val="600"/>
              </a:spcAft>
              <a:buFont typeface="Wingdings" pitchFamily="2" charset="2"/>
              <a:buChar char="Ø"/>
              <a:defRPr/>
            </a:pPr>
            <a:r>
              <a:rPr lang="en-US" altLang="en-US" sz="2800" kern="0" dirty="0" smtClean="0"/>
              <a:t>A high level steering committee  has formed (Ministry of Federal Affairs and Local Development, Ministry of Health and Population and Central Bureau of Statistics). Which is doing work  for providing  vital statistics in international standard.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296400" cy="3108543"/>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Do the definitions of vital events in the vital statistics system comply with international standards?</a:t>
            </a:r>
          </a:p>
          <a:p>
            <a:pPr>
              <a:spcBef>
                <a:spcPts val="600"/>
              </a:spcBef>
              <a:spcAft>
                <a:spcPts val="600"/>
              </a:spcAft>
              <a:buFont typeface="Wingdings" pitchFamily="2" charset="2"/>
              <a:buChar char="Ø"/>
              <a:defRPr/>
            </a:pPr>
            <a:r>
              <a:rPr lang="en-US" altLang="en-US" sz="2800" kern="0" dirty="0" smtClean="0"/>
              <a:t>The definition of vital statistics which is in practice is same as  international standard. </a:t>
            </a:r>
          </a:p>
          <a:p>
            <a:pPr>
              <a:spcBef>
                <a:spcPts val="600"/>
              </a:spcBef>
              <a:spcAft>
                <a:spcPts val="600"/>
              </a:spcAft>
              <a:buFont typeface="Wingdings" pitchFamily="2" charset="2"/>
              <a:buChar char="Ø"/>
              <a:defRPr/>
            </a:pPr>
            <a:r>
              <a:rPr lang="en-US" altLang="en-US" sz="2800" kern="0" dirty="0" smtClean="0"/>
              <a:t>We are not collecting data maintaining international recommendation.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3877985"/>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Does the list of topics in the vital statistics system comply with internationally recommended core topics?</a:t>
            </a:r>
          </a:p>
          <a:p>
            <a:pPr marL="60325" lvl="1">
              <a:spcBef>
                <a:spcPts val="600"/>
              </a:spcBef>
              <a:spcAft>
                <a:spcPts val="600"/>
              </a:spcAft>
              <a:buFont typeface="Wingdings" pitchFamily="2" charset="2"/>
              <a:buChar char="Ø"/>
              <a:defRPr/>
            </a:pPr>
            <a:r>
              <a:rPr lang="en-US" altLang="en-US" sz="2800" kern="0" dirty="0" smtClean="0"/>
              <a:t>No, in case of birth and death there are many vital statistics which is useful for planning and monitoring as will as international comparison purpose like cause of death, </a:t>
            </a:r>
            <a:r>
              <a:rPr lang="en-US" altLang="en-US" sz="2800" kern="0" dirty="0" err="1" smtClean="0"/>
              <a:t>foetal</a:t>
            </a:r>
            <a:r>
              <a:rPr lang="en-US" altLang="en-US" sz="2800" kern="0" dirty="0" smtClean="0"/>
              <a:t> death and others events are not comply with recommended core topic.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2185214"/>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What is the coverage of civil registration?</a:t>
            </a:r>
          </a:p>
          <a:p>
            <a:pPr marL="0" lvl="1">
              <a:spcBef>
                <a:spcPts val="600"/>
              </a:spcBef>
              <a:spcAft>
                <a:spcPts val="600"/>
              </a:spcAft>
              <a:buFont typeface="Wingdings" pitchFamily="2" charset="2"/>
              <a:buChar char="Ø"/>
              <a:defRPr/>
            </a:pPr>
            <a:r>
              <a:rPr lang="en-US" sz="2800" dirty="0" smtClean="0">
                <a:latin typeface="Calibri" pitchFamily="34" charset="0"/>
                <a:ea typeface="Times New Roman" pitchFamily="18" charset="0"/>
                <a:cs typeface="Mangal" pitchFamily="2"/>
              </a:rPr>
              <a:t>Around 70 percent (Birth and Death)</a:t>
            </a:r>
          </a:p>
          <a:p>
            <a:pPr marL="0" lvl="1">
              <a:spcBef>
                <a:spcPts val="600"/>
              </a:spcBef>
              <a:spcAft>
                <a:spcPts val="600"/>
              </a:spcAft>
              <a:buFont typeface="Wingdings" pitchFamily="2" charset="2"/>
              <a:buChar char="Ø"/>
              <a:defRPr/>
            </a:pPr>
            <a:r>
              <a:rPr lang="en-US" sz="2800" dirty="0" smtClean="0">
                <a:latin typeface="Calibri" pitchFamily="34" charset="0"/>
                <a:ea typeface="Times New Roman" pitchFamily="18" charset="0"/>
                <a:cs typeface="Mangal" pitchFamily="2"/>
              </a:rPr>
              <a:t>which is known  from sample survey  by cross checking of field data with vital registration record.  </a:t>
            </a:r>
            <a:endParaRPr lang="en-US" altLang="en-US" sz="2800"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13808"/>
            <a:ext cx="9144000" cy="2677656"/>
          </a:xfrm>
          <a:prstGeom prst="rect">
            <a:avLst/>
          </a:prstGeom>
        </p:spPr>
        <p:txBody>
          <a:bodyPr wrap="square">
            <a:spAutoFit/>
          </a:bodyPr>
          <a:lstStyle/>
          <a:p>
            <a:pPr>
              <a:spcBef>
                <a:spcPts val="600"/>
              </a:spcBef>
              <a:spcAft>
                <a:spcPts val="600"/>
              </a:spcAft>
              <a:defRPr/>
            </a:pPr>
            <a:r>
              <a:rPr lang="en-US" altLang="en-US" sz="3200" b="1" kern="0" dirty="0" smtClean="0">
                <a:solidFill>
                  <a:schemeClr val="tx2"/>
                </a:solidFill>
              </a:rPr>
              <a:t>Are any of the quality assessment methods applied in the vital statistics system?</a:t>
            </a:r>
          </a:p>
          <a:p>
            <a:pPr marL="0" lvl="1">
              <a:spcBef>
                <a:spcPts val="600"/>
              </a:spcBef>
              <a:spcAft>
                <a:spcPts val="600"/>
              </a:spcAft>
              <a:buFont typeface="Wingdings" pitchFamily="2" charset="2"/>
              <a:buChar char="Ø"/>
              <a:defRPr/>
            </a:pPr>
            <a:r>
              <a:rPr lang="en-US" altLang="en-US" sz="2800" kern="0" dirty="0" smtClean="0"/>
              <a:t>Not in regular process. </a:t>
            </a:r>
          </a:p>
          <a:p>
            <a:pPr marL="0" lvl="1">
              <a:spcBef>
                <a:spcPts val="600"/>
              </a:spcBef>
              <a:spcAft>
                <a:spcPts val="600"/>
              </a:spcAft>
              <a:buFont typeface="Wingdings" pitchFamily="2" charset="2"/>
              <a:buChar char="Ø"/>
              <a:defRPr/>
            </a:pPr>
            <a:r>
              <a:rPr lang="en-US" altLang="en-US" sz="2800" kern="0" dirty="0" smtClean="0"/>
              <a:t>Because there is least co- ordination between related agency. </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517</Words>
  <Application>Microsoft Office PowerPoint</Application>
  <PresentationFormat>On-screen Show (4:3)</PresentationFormat>
  <Paragraphs>42</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Andrea De Luka</cp:lastModifiedBy>
  <cp:revision>33</cp:revision>
  <dcterms:created xsi:type="dcterms:W3CDTF">2006-08-16T00:00:00Z</dcterms:created>
  <dcterms:modified xsi:type="dcterms:W3CDTF">2014-06-09T18:14:11Z</dcterms:modified>
</cp:coreProperties>
</file>