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5"/>
  </p:notesMasterIdLst>
  <p:sldIdLst>
    <p:sldId id="274" r:id="rId2"/>
    <p:sldId id="275" r:id="rId3"/>
    <p:sldId id="278" r:id="rId4"/>
    <p:sldId id="280" r:id="rId5"/>
    <p:sldId id="289" r:id="rId6"/>
    <p:sldId id="290" r:id="rId7"/>
    <p:sldId id="291" r:id="rId8"/>
    <p:sldId id="292" r:id="rId9"/>
    <p:sldId id="276" r:id="rId10"/>
    <p:sldId id="283" r:id="rId11"/>
    <p:sldId id="282" r:id="rId12"/>
    <p:sldId id="288" r:id="rId13"/>
    <p:sldId id="29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6" autoAdjust="0"/>
    <p:restoredTop sz="87544" autoAdjust="0"/>
  </p:normalViewPr>
  <p:slideViewPr>
    <p:cSldViewPr>
      <p:cViewPr>
        <p:scale>
          <a:sx n="100" d="100"/>
          <a:sy n="100" d="100"/>
        </p:scale>
        <p:origin x="-50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665C4-BBCA-4608-A2E2-4416CDAC9D34}" type="datetimeFigureOut">
              <a:rPr lang="en-GB" smtClean="0"/>
              <a:t>09/06/2014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CE071-8D1C-4E1A-8631-791A686AFDA3}" type="slidenum">
              <a:rPr lang="en-GB" smtClean="0"/>
              <a:t>‹#›</a:t>
            </a:fld>
            <a:endParaRPr lang="en-GB"/>
          </a:p>
        </p:txBody>
      </p:sp>
    </p:spTree>
    <p:extLst>
      <p:ext uri="{BB962C8B-B14F-4D97-AF65-F5344CB8AC3E}">
        <p14:creationId xmlns:p14="http://schemas.microsoft.com/office/powerpoint/2010/main" val="1965434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18" charset="0"/>
              </a:defRPr>
            </a:lvl1pPr>
            <a:lvl2pPr marL="742950" indent="-285750">
              <a:defRPr sz="2400" b="1">
                <a:solidFill>
                  <a:schemeClr val="tx1"/>
                </a:solidFill>
                <a:latin typeface="Times" pitchFamily="18" charset="0"/>
              </a:defRPr>
            </a:lvl2pPr>
            <a:lvl3pPr marL="1143000" indent="-228600">
              <a:defRPr sz="2400" b="1">
                <a:solidFill>
                  <a:schemeClr val="tx1"/>
                </a:solidFill>
                <a:latin typeface="Times" pitchFamily="18" charset="0"/>
              </a:defRPr>
            </a:lvl3pPr>
            <a:lvl4pPr marL="1600200" indent="-228600">
              <a:defRPr sz="2400" b="1">
                <a:solidFill>
                  <a:schemeClr val="tx1"/>
                </a:solidFill>
                <a:latin typeface="Times" pitchFamily="18" charset="0"/>
              </a:defRPr>
            </a:lvl4pPr>
            <a:lvl5pPr marL="2057400" indent="-228600">
              <a:defRPr sz="2400" b="1">
                <a:solidFill>
                  <a:schemeClr val="tx1"/>
                </a:solidFill>
                <a:latin typeface="Times" pitchFamily="18" charset="0"/>
              </a:defRPr>
            </a:lvl5pPr>
            <a:lvl6pPr marL="2514600" indent="-228600" eaLnBrk="0" fontAlgn="base" hangingPunct="0">
              <a:spcBef>
                <a:spcPct val="0"/>
              </a:spcBef>
              <a:spcAft>
                <a:spcPct val="0"/>
              </a:spcAft>
              <a:defRPr sz="2400" b="1">
                <a:solidFill>
                  <a:schemeClr val="tx1"/>
                </a:solidFill>
                <a:latin typeface="Times" pitchFamily="18" charset="0"/>
              </a:defRPr>
            </a:lvl6pPr>
            <a:lvl7pPr marL="2971800" indent="-228600" eaLnBrk="0" fontAlgn="base" hangingPunct="0">
              <a:spcBef>
                <a:spcPct val="0"/>
              </a:spcBef>
              <a:spcAft>
                <a:spcPct val="0"/>
              </a:spcAft>
              <a:defRPr sz="2400" b="1">
                <a:solidFill>
                  <a:schemeClr val="tx1"/>
                </a:solidFill>
                <a:latin typeface="Times" pitchFamily="18" charset="0"/>
              </a:defRPr>
            </a:lvl7pPr>
            <a:lvl8pPr marL="3429000" indent="-228600" eaLnBrk="0" fontAlgn="base" hangingPunct="0">
              <a:spcBef>
                <a:spcPct val="0"/>
              </a:spcBef>
              <a:spcAft>
                <a:spcPct val="0"/>
              </a:spcAft>
              <a:defRPr sz="2400" b="1">
                <a:solidFill>
                  <a:schemeClr val="tx1"/>
                </a:solidFill>
                <a:latin typeface="Times" pitchFamily="18" charset="0"/>
              </a:defRPr>
            </a:lvl8pPr>
            <a:lvl9pPr marL="3886200" indent="-228600" eaLnBrk="0" fontAlgn="base" hangingPunct="0">
              <a:spcBef>
                <a:spcPct val="0"/>
              </a:spcBef>
              <a:spcAft>
                <a:spcPct val="0"/>
              </a:spcAft>
              <a:defRPr sz="2400" b="1">
                <a:solidFill>
                  <a:schemeClr val="tx1"/>
                </a:solidFill>
                <a:latin typeface="Times" pitchFamily="18" charset="0"/>
              </a:defRPr>
            </a:lvl9pPr>
          </a:lstStyle>
          <a:p>
            <a:fld id="{622A65A3-E742-4026-A717-DA4260036775}" type="datetime1">
              <a:rPr lang="en-US" sz="1200" b="0"/>
              <a:pPr/>
              <a:t>09/06/2014</a:t>
            </a:fld>
            <a:endParaRPr lang="en-US" sz="1200" b="0"/>
          </a:p>
        </p:txBody>
      </p:sp>
      <p:sp>
        <p:nvSpPr>
          <p:cNvPr id="829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18" charset="0"/>
              </a:defRPr>
            </a:lvl1pPr>
            <a:lvl2pPr marL="742950" indent="-285750">
              <a:defRPr sz="2400" b="1">
                <a:solidFill>
                  <a:schemeClr val="tx1"/>
                </a:solidFill>
                <a:latin typeface="Times" pitchFamily="18" charset="0"/>
              </a:defRPr>
            </a:lvl2pPr>
            <a:lvl3pPr marL="1143000" indent="-228600">
              <a:defRPr sz="2400" b="1">
                <a:solidFill>
                  <a:schemeClr val="tx1"/>
                </a:solidFill>
                <a:latin typeface="Times" pitchFamily="18" charset="0"/>
              </a:defRPr>
            </a:lvl3pPr>
            <a:lvl4pPr marL="1600200" indent="-228600">
              <a:defRPr sz="2400" b="1">
                <a:solidFill>
                  <a:schemeClr val="tx1"/>
                </a:solidFill>
                <a:latin typeface="Times" pitchFamily="18" charset="0"/>
              </a:defRPr>
            </a:lvl4pPr>
            <a:lvl5pPr marL="2057400" indent="-228600">
              <a:defRPr sz="2400" b="1">
                <a:solidFill>
                  <a:schemeClr val="tx1"/>
                </a:solidFill>
                <a:latin typeface="Times" pitchFamily="18" charset="0"/>
              </a:defRPr>
            </a:lvl5pPr>
            <a:lvl6pPr marL="2514600" indent="-228600" eaLnBrk="0" fontAlgn="base" hangingPunct="0">
              <a:spcBef>
                <a:spcPct val="0"/>
              </a:spcBef>
              <a:spcAft>
                <a:spcPct val="0"/>
              </a:spcAft>
              <a:defRPr sz="2400" b="1">
                <a:solidFill>
                  <a:schemeClr val="tx1"/>
                </a:solidFill>
                <a:latin typeface="Times" pitchFamily="18" charset="0"/>
              </a:defRPr>
            </a:lvl6pPr>
            <a:lvl7pPr marL="2971800" indent="-228600" eaLnBrk="0" fontAlgn="base" hangingPunct="0">
              <a:spcBef>
                <a:spcPct val="0"/>
              </a:spcBef>
              <a:spcAft>
                <a:spcPct val="0"/>
              </a:spcAft>
              <a:defRPr sz="2400" b="1">
                <a:solidFill>
                  <a:schemeClr val="tx1"/>
                </a:solidFill>
                <a:latin typeface="Times" pitchFamily="18" charset="0"/>
              </a:defRPr>
            </a:lvl7pPr>
            <a:lvl8pPr marL="3429000" indent="-228600" eaLnBrk="0" fontAlgn="base" hangingPunct="0">
              <a:spcBef>
                <a:spcPct val="0"/>
              </a:spcBef>
              <a:spcAft>
                <a:spcPct val="0"/>
              </a:spcAft>
              <a:defRPr sz="2400" b="1">
                <a:solidFill>
                  <a:schemeClr val="tx1"/>
                </a:solidFill>
                <a:latin typeface="Times" pitchFamily="18" charset="0"/>
              </a:defRPr>
            </a:lvl8pPr>
            <a:lvl9pPr marL="3886200" indent="-228600" eaLnBrk="0" fontAlgn="base" hangingPunct="0">
              <a:spcBef>
                <a:spcPct val="0"/>
              </a:spcBef>
              <a:spcAft>
                <a:spcPct val="0"/>
              </a:spcAft>
              <a:defRPr sz="2400" b="1">
                <a:solidFill>
                  <a:schemeClr val="tx1"/>
                </a:solidFill>
                <a:latin typeface="Times" pitchFamily="18" charset="0"/>
              </a:defRPr>
            </a:lvl9pPr>
          </a:lstStyle>
          <a:p>
            <a:fld id="{375A3CAB-3462-41D2-A1BE-25B55523C5C0}" type="slidenum">
              <a:rPr lang="en-US" sz="1200" b="0"/>
              <a:pPr/>
              <a:t>2</a:t>
            </a:fld>
            <a:endParaRPr lang="en-US" sz="1200" b="0"/>
          </a:p>
        </p:txBody>
      </p:sp>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t>HMN has a single overarching strategic goal – to increase the availability and use of timely and accurate health information by catalysing the joint funding and development of core country health information systems.  In pursuit of this goal, HMN will lay out a vision and identify strategies for health information systems development and strengthening, support countries in implementing such strategies, and generate new knowledge and global public goods through research, technical innovation and sharing lessons learned. Specifically, HMN will pursue three interrelated objectives:</a:t>
            </a:r>
          </a:p>
          <a:p>
            <a:r>
              <a:rPr lang="en-GB" dirty="0" smtClean="0"/>
              <a:t>Create a harmonized framework for country health information system development (the HMN framework) which describes standards for health information systems; </a:t>
            </a:r>
          </a:p>
          <a:p>
            <a:r>
              <a:rPr lang="en-GB" dirty="0" smtClean="0"/>
              <a:t>Strengthen country health information systems by providing technical and catalytic financial support to the application of the HMN framework; and </a:t>
            </a:r>
          </a:p>
          <a:p>
            <a:r>
              <a:rPr lang="en-GB" dirty="0" smtClean="0"/>
              <a:t>Improve access and use of health information through policies, systems and incentives to ensure access to and use of information by local, regional and global constituencies.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18" charset="0"/>
              </a:defRPr>
            </a:lvl1pPr>
            <a:lvl2pPr marL="742950" indent="-285750">
              <a:defRPr sz="2400" b="1">
                <a:solidFill>
                  <a:schemeClr val="tx1"/>
                </a:solidFill>
                <a:latin typeface="Times" pitchFamily="18" charset="0"/>
              </a:defRPr>
            </a:lvl2pPr>
            <a:lvl3pPr marL="1143000" indent="-228600">
              <a:defRPr sz="2400" b="1">
                <a:solidFill>
                  <a:schemeClr val="tx1"/>
                </a:solidFill>
                <a:latin typeface="Times" pitchFamily="18" charset="0"/>
              </a:defRPr>
            </a:lvl3pPr>
            <a:lvl4pPr marL="1600200" indent="-228600">
              <a:defRPr sz="2400" b="1">
                <a:solidFill>
                  <a:schemeClr val="tx1"/>
                </a:solidFill>
                <a:latin typeface="Times" pitchFamily="18" charset="0"/>
              </a:defRPr>
            </a:lvl4pPr>
            <a:lvl5pPr marL="2057400" indent="-228600">
              <a:defRPr sz="2400" b="1">
                <a:solidFill>
                  <a:schemeClr val="tx1"/>
                </a:solidFill>
                <a:latin typeface="Times" pitchFamily="18" charset="0"/>
              </a:defRPr>
            </a:lvl5pPr>
            <a:lvl6pPr marL="2514600" indent="-228600" eaLnBrk="0" fontAlgn="base" hangingPunct="0">
              <a:spcBef>
                <a:spcPct val="0"/>
              </a:spcBef>
              <a:spcAft>
                <a:spcPct val="0"/>
              </a:spcAft>
              <a:defRPr sz="2400" b="1">
                <a:solidFill>
                  <a:schemeClr val="tx1"/>
                </a:solidFill>
                <a:latin typeface="Times" pitchFamily="18" charset="0"/>
              </a:defRPr>
            </a:lvl6pPr>
            <a:lvl7pPr marL="2971800" indent="-228600" eaLnBrk="0" fontAlgn="base" hangingPunct="0">
              <a:spcBef>
                <a:spcPct val="0"/>
              </a:spcBef>
              <a:spcAft>
                <a:spcPct val="0"/>
              </a:spcAft>
              <a:defRPr sz="2400" b="1">
                <a:solidFill>
                  <a:schemeClr val="tx1"/>
                </a:solidFill>
                <a:latin typeface="Times" pitchFamily="18" charset="0"/>
              </a:defRPr>
            </a:lvl7pPr>
            <a:lvl8pPr marL="3429000" indent="-228600" eaLnBrk="0" fontAlgn="base" hangingPunct="0">
              <a:spcBef>
                <a:spcPct val="0"/>
              </a:spcBef>
              <a:spcAft>
                <a:spcPct val="0"/>
              </a:spcAft>
              <a:defRPr sz="2400" b="1">
                <a:solidFill>
                  <a:schemeClr val="tx1"/>
                </a:solidFill>
                <a:latin typeface="Times" pitchFamily="18" charset="0"/>
              </a:defRPr>
            </a:lvl8pPr>
            <a:lvl9pPr marL="3886200" indent="-228600" eaLnBrk="0" fontAlgn="base" hangingPunct="0">
              <a:spcBef>
                <a:spcPct val="0"/>
              </a:spcBef>
              <a:spcAft>
                <a:spcPct val="0"/>
              </a:spcAft>
              <a:defRPr sz="2400" b="1">
                <a:solidFill>
                  <a:schemeClr val="tx1"/>
                </a:solidFill>
                <a:latin typeface="Times" pitchFamily="18" charset="0"/>
              </a:defRPr>
            </a:lvl9pPr>
          </a:lstStyle>
          <a:p>
            <a:fld id="{ACDA6821-4E52-4C31-86EC-3A6E9A55AC10}" type="datetime1">
              <a:rPr lang="en-US" sz="1200" b="0"/>
              <a:pPr/>
              <a:t>09/06/2014</a:t>
            </a:fld>
            <a:endParaRPr lang="en-US" sz="1200" b="0"/>
          </a:p>
        </p:txBody>
      </p:sp>
      <p:sp>
        <p:nvSpPr>
          <p:cNvPr id="645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18" charset="0"/>
              </a:defRPr>
            </a:lvl1pPr>
            <a:lvl2pPr marL="742950" indent="-285750">
              <a:defRPr sz="2400" b="1">
                <a:solidFill>
                  <a:schemeClr val="tx1"/>
                </a:solidFill>
                <a:latin typeface="Times" pitchFamily="18" charset="0"/>
              </a:defRPr>
            </a:lvl2pPr>
            <a:lvl3pPr marL="1143000" indent="-228600">
              <a:defRPr sz="2400" b="1">
                <a:solidFill>
                  <a:schemeClr val="tx1"/>
                </a:solidFill>
                <a:latin typeface="Times" pitchFamily="18" charset="0"/>
              </a:defRPr>
            </a:lvl3pPr>
            <a:lvl4pPr marL="1600200" indent="-228600">
              <a:defRPr sz="2400" b="1">
                <a:solidFill>
                  <a:schemeClr val="tx1"/>
                </a:solidFill>
                <a:latin typeface="Times" pitchFamily="18" charset="0"/>
              </a:defRPr>
            </a:lvl4pPr>
            <a:lvl5pPr marL="2057400" indent="-228600">
              <a:defRPr sz="2400" b="1">
                <a:solidFill>
                  <a:schemeClr val="tx1"/>
                </a:solidFill>
                <a:latin typeface="Times" pitchFamily="18" charset="0"/>
              </a:defRPr>
            </a:lvl5pPr>
            <a:lvl6pPr marL="2514600" indent="-228600" eaLnBrk="0" fontAlgn="base" hangingPunct="0">
              <a:spcBef>
                <a:spcPct val="0"/>
              </a:spcBef>
              <a:spcAft>
                <a:spcPct val="0"/>
              </a:spcAft>
              <a:defRPr sz="2400" b="1">
                <a:solidFill>
                  <a:schemeClr val="tx1"/>
                </a:solidFill>
                <a:latin typeface="Times" pitchFamily="18" charset="0"/>
              </a:defRPr>
            </a:lvl6pPr>
            <a:lvl7pPr marL="2971800" indent="-228600" eaLnBrk="0" fontAlgn="base" hangingPunct="0">
              <a:spcBef>
                <a:spcPct val="0"/>
              </a:spcBef>
              <a:spcAft>
                <a:spcPct val="0"/>
              </a:spcAft>
              <a:defRPr sz="2400" b="1">
                <a:solidFill>
                  <a:schemeClr val="tx1"/>
                </a:solidFill>
                <a:latin typeface="Times" pitchFamily="18" charset="0"/>
              </a:defRPr>
            </a:lvl7pPr>
            <a:lvl8pPr marL="3429000" indent="-228600" eaLnBrk="0" fontAlgn="base" hangingPunct="0">
              <a:spcBef>
                <a:spcPct val="0"/>
              </a:spcBef>
              <a:spcAft>
                <a:spcPct val="0"/>
              </a:spcAft>
              <a:defRPr sz="2400" b="1">
                <a:solidFill>
                  <a:schemeClr val="tx1"/>
                </a:solidFill>
                <a:latin typeface="Times" pitchFamily="18" charset="0"/>
              </a:defRPr>
            </a:lvl8pPr>
            <a:lvl9pPr marL="3886200" indent="-228600" eaLnBrk="0" fontAlgn="base" hangingPunct="0">
              <a:spcBef>
                <a:spcPct val="0"/>
              </a:spcBef>
              <a:spcAft>
                <a:spcPct val="0"/>
              </a:spcAft>
              <a:defRPr sz="2400" b="1">
                <a:solidFill>
                  <a:schemeClr val="tx1"/>
                </a:solidFill>
                <a:latin typeface="Times" pitchFamily="18" charset="0"/>
              </a:defRPr>
            </a:lvl9pPr>
          </a:lstStyle>
          <a:p>
            <a:fld id="{03B3DEBC-7E00-499C-B404-E4D685231B15}" type="slidenum">
              <a:rPr lang="en-US" sz="1200" b="0"/>
              <a:pPr/>
              <a:t>4</a:t>
            </a:fld>
            <a:endParaRPr lang="en-US" sz="1200" b="0"/>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xfrm>
            <a:off x="685354" y="4342367"/>
            <a:ext cx="5487293" cy="41159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CE071-8D1C-4E1A-8631-791A686AFDA3}" type="slidenum">
              <a:rPr lang="en-GB" smtClean="0"/>
              <a:t>12</a:t>
            </a:fld>
            <a:endParaRPr lang="en-GB"/>
          </a:p>
        </p:txBody>
      </p:sp>
    </p:spTree>
    <p:extLst>
      <p:ext uri="{BB962C8B-B14F-4D97-AF65-F5344CB8AC3E}">
        <p14:creationId xmlns:p14="http://schemas.microsoft.com/office/powerpoint/2010/main" val="176772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7CE071-8D1C-4E1A-8631-791A686AFDA3}" type="slidenum">
              <a:rPr lang="en-GB" smtClean="0"/>
              <a:t>13</a:t>
            </a:fld>
            <a:endParaRPr lang="en-GB"/>
          </a:p>
        </p:txBody>
      </p:sp>
    </p:spTree>
    <p:extLst>
      <p:ext uri="{BB962C8B-B14F-4D97-AF65-F5344CB8AC3E}">
        <p14:creationId xmlns:p14="http://schemas.microsoft.com/office/powerpoint/2010/main" val="176772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1FCA94B-3710-4C56-A100-F535902992F3}" type="datetimeFigureOut">
              <a:rPr lang="en-GB" smtClean="0"/>
              <a:t>09/06/2014</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3EF606-EDDE-4386-B142-C9A2722E43AE}"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CA94B-3710-4C56-A100-F535902992F3}"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3EF606-EDDE-4386-B142-C9A2722E43A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C3EF606-EDDE-4386-B142-C9A2722E43AE}"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CA94B-3710-4C56-A100-F535902992F3}"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CA94B-3710-4C56-A100-F535902992F3}"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CC3EF606-EDDE-4386-B142-C9A2722E43AE}"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C1FCA94B-3710-4C56-A100-F535902992F3}" type="datetimeFigureOut">
              <a:rPr lang="en-GB" smtClean="0"/>
              <a:t>09/06/2014</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3EF606-EDDE-4386-B142-C9A2722E43AE}"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1FCA94B-3710-4C56-A100-F535902992F3}" type="datetimeFigureOut">
              <a:rPr lang="en-GB" smtClean="0"/>
              <a:t>09/06/2014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3EF606-EDDE-4386-B142-C9A2722E43AE}"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FCA94B-3710-4C56-A100-F535902992F3}" type="datetimeFigureOut">
              <a:rPr lang="en-GB" smtClean="0"/>
              <a:t>09/06/2014</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C3EF606-EDDE-4386-B142-C9A2722E43AE}"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FCA94B-3710-4C56-A100-F535902992F3}" type="datetimeFigureOut">
              <a:rPr lang="en-GB" smtClean="0"/>
              <a:t>09/06/2014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CC3EF606-EDDE-4386-B142-C9A2722E43A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1FCA94B-3710-4C56-A100-F535902992F3}" type="datetimeFigureOut">
              <a:rPr lang="en-GB" smtClean="0"/>
              <a:t>09/06/2014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C3EF606-EDDE-4386-B142-C9A2722E43A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C3EF606-EDDE-4386-B142-C9A2722E43AE}"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1FCA94B-3710-4C56-A100-F535902992F3}" type="datetimeFigureOut">
              <a:rPr lang="en-GB" smtClean="0"/>
              <a:t>09/06/2014</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C3EF606-EDDE-4386-B142-C9A2722E43AE}"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1FCA94B-3710-4C56-A100-F535902992F3}" type="datetimeFigureOut">
              <a:rPr lang="en-GB" smtClean="0"/>
              <a:t>09/06/2014</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1FCA94B-3710-4C56-A100-F535902992F3}" type="datetimeFigureOut">
              <a:rPr lang="en-GB" smtClean="0"/>
              <a:t>09/06/2014</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C3EF606-EDDE-4386-B142-C9A2722E43AE}"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1979712" y="2276872"/>
            <a:ext cx="5329237" cy="1143000"/>
          </a:xfrm>
        </p:spPr>
        <p:txBody>
          <a:bodyPr>
            <a:noAutofit/>
          </a:bodyPr>
          <a:lstStyle/>
          <a:p>
            <a:pPr>
              <a:defRPr/>
            </a:pPr>
            <a:r>
              <a:rPr lang="en-US" sz="3600" dirty="0" smtClean="0">
                <a:solidFill>
                  <a:schemeClr val="tx1"/>
                </a:solidFill>
              </a:rPr>
              <a:t>The Health Metrics Network Assessment Tool</a:t>
            </a:r>
          </a:p>
        </p:txBody>
      </p:sp>
    </p:spTree>
    <p:extLst>
      <p:ext uri="{BB962C8B-B14F-4D97-AF65-F5344CB8AC3E}">
        <p14:creationId xmlns:p14="http://schemas.microsoft.com/office/powerpoint/2010/main" val="2906130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HMN Assessment Tool </a:t>
            </a:r>
            <a:endParaRPr lang="en-GB" dirty="0"/>
          </a:p>
        </p:txBody>
      </p:sp>
      <p:sp>
        <p:nvSpPr>
          <p:cNvPr id="3" name="Content Placeholder 2"/>
          <p:cNvSpPr>
            <a:spLocks noGrp="1"/>
          </p:cNvSpPr>
          <p:nvPr>
            <p:ph sz="quarter" idx="1"/>
          </p:nvPr>
        </p:nvSpPr>
        <p:spPr/>
        <p:txBody>
          <a:bodyPr>
            <a:normAutofit/>
          </a:bodyPr>
          <a:lstStyle/>
          <a:p>
            <a:r>
              <a:rPr lang="en-GB" dirty="0"/>
              <a:t>An electronic questionnaire in Excel which carries a switchboard and </a:t>
            </a:r>
            <a:r>
              <a:rPr lang="en-GB" dirty="0" smtClean="0"/>
              <a:t>automatic computation </a:t>
            </a:r>
            <a:r>
              <a:rPr lang="en-GB" dirty="0"/>
              <a:t>of scores once filled up. </a:t>
            </a:r>
            <a:endParaRPr lang="en-GB" dirty="0" smtClean="0"/>
          </a:p>
          <a:p>
            <a:r>
              <a:rPr lang="en-GB" dirty="0" smtClean="0"/>
              <a:t>Questions </a:t>
            </a:r>
            <a:r>
              <a:rPr lang="en-GB" dirty="0"/>
              <a:t>are perception-type questions but </a:t>
            </a:r>
            <a:r>
              <a:rPr lang="en-GB" dirty="0" smtClean="0"/>
              <a:t>are expected </a:t>
            </a:r>
            <a:r>
              <a:rPr lang="en-GB" dirty="0"/>
              <a:t>to be answered by key informants so the respondent’s “perception” is based </a:t>
            </a:r>
            <a:r>
              <a:rPr lang="en-GB" dirty="0" smtClean="0"/>
              <a:t>on proper </a:t>
            </a:r>
            <a:r>
              <a:rPr lang="en-GB" dirty="0"/>
              <a:t>information at his level.</a:t>
            </a:r>
          </a:p>
        </p:txBody>
      </p:sp>
    </p:spTree>
    <p:extLst>
      <p:ext uri="{BB962C8B-B14F-4D97-AF65-F5344CB8AC3E}">
        <p14:creationId xmlns:p14="http://schemas.microsoft.com/office/powerpoint/2010/main" val="952615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Tool </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a:t>The questionnaire has a total of 244 items. Each item </a:t>
            </a:r>
            <a:r>
              <a:rPr lang="en-GB" dirty="0" smtClean="0"/>
              <a:t>is scored</a:t>
            </a:r>
            <a:r>
              <a:rPr lang="en-GB" dirty="0"/>
              <a:t>:</a:t>
            </a:r>
          </a:p>
          <a:p>
            <a:pPr marL="400050" lvl="1" indent="0">
              <a:buNone/>
            </a:pPr>
            <a:r>
              <a:rPr lang="en-GB" dirty="0"/>
              <a:t>– Highly adequate </a:t>
            </a:r>
            <a:r>
              <a:rPr lang="en-GB" dirty="0" smtClean="0"/>
              <a:t>- 3</a:t>
            </a:r>
            <a:endParaRPr lang="en-GB" dirty="0"/>
          </a:p>
          <a:p>
            <a:pPr marL="400050" lvl="1" indent="0">
              <a:buNone/>
            </a:pPr>
            <a:r>
              <a:rPr lang="en-GB" dirty="0"/>
              <a:t>–Adequate </a:t>
            </a:r>
            <a:r>
              <a:rPr lang="en-GB" dirty="0" smtClean="0"/>
              <a:t>- 2</a:t>
            </a:r>
            <a:endParaRPr lang="en-GB" dirty="0"/>
          </a:p>
          <a:p>
            <a:pPr marL="400050" lvl="1" indent="0">
              <a:buNone/>
            </a:pPr>
            <a:r>
              <a:rPr lang="en-GB" dirty="0"/>
              <a:t>– Present but not adequate </a:t>
            </a:r>
            <a:r>
              <a:rPr lang="en-GB" dirty="0" smtClean="0"/>
              <a:t>- 1</a:t>
            </a:r>
            <a:endParaRPr lang="en-GB" dirty="0"/>
          </a:p>
          <a:p>
            <a:pPr marL="400050" lvl="1" indent="0">
              <a:buNone/>
            </a:pPr>
            <a:r>
              <a:rPr lang="en-GB" dirty="0"/>
              <a:t>– Not adequate at all </a:t>
            </a:r>
            <a:r>
              <a:rPr lang="en-GB" dirty="0" smtClean="0"/>
              <a:t>- 0</a:t>
            </a:r>
            <a:endParaRPr lang="en-GB" dirty="0"/>
          </a:p>
          <a:p>
            <a:r>
              <a:rPr lang="en-GB" dirty="0"/>
              <a:t>The total score for each category is compared to a maximum score to yield a </a:t>
            </a:r>
            <a:r>
              <a:rPr lang="en-GB" dirty="0" smtClean="0"/>
              <a:t>percentage rate</a:t>
            </a:r>
            <a:r>
              <a:rPr lang="en-GB" dirty="0"/>
              <a:t>. </a:t>
            </a:r>
            <a:endParaRPr lang="en-GB" dirty="0" smtClean="0"/>
          </a:p>
          <a:p>
            <a:r>
              <a:rPr lang="en-GB" dirty="0" smtClean="0"/>
              <a:t>The </a:t>
            </a:r>
            <a:r>
              <a:rPr lang="en-GB" dirty="0"/>
              <a:t>scores are then given adjectival ratings based on quintiles of scores:</a:t>
            </a:r>
          </a:p>
          <a:p>
            <a:pPr marL="457200" lvl="1" indent="0">
              <a:buNone/>
            </a:pPr>
            <a:r>
              <a:rPr lang="en-GB" dirty="0"/>
              <a:t>– Lowest quintile (&lt;20th percentile) </a:t>
            </a:r>
            <a:r>
              <a:rPr lang="en-GB" dirty="0" smtClean="0"/>
              <a:t>-  Not </a:t>
            </a:r>
            <a:r>
              <a:rPr lang="en-GB" dirty="0"/>
              <a:t>functional</a:t>
            </a:r>
          </a:p>
          <a:p>
            <a:pPr marL="457200" lvl="1" indent="0">
              <a:buNone/>
            </a:pPr>
            <a:r>
              <a:rPr lang="en-GB" dirty="0"/>
              <a:t>– Second quintile </a:t>
            </a:r>
            <a:r>
              <a:rPr lang="en-GB" dirty="0" smtClean="0"/>
              <a:t>-  </a:t>
            </a:r>
            <a:r>
              <a:rPr lang="en-GB" dirty="0"/>
              <a:t>Not adequate at all</a:t>
            </a:r>
          </a:p>
          <a:p>
            <a:pPr marL="457200" lvl="1" indent="0">
              <a:buNone/>
            </a:pPr>
            <a:r>
              <a:rPr lang="en-GB" dirty="0"/>
              <a:t>– Third quintile </a:t>
            </a:r>
            <a:r>
              <a:rPr lang="en-GB" dirty="0" smtClean="0"/>
              <a:t>-  </a:t>
            </a:r>
            <a:r>
              <a:rPr lang="en-GB" dirty="0"/>
              <a:t>Present but not adequate</a:t>
            </a:r>
          </a:p>
          <a:p>
            <a:pPr marL="457200" lvl="1" indent="0">
              <a:buNone/>
            </a:pPr>
            <a:r>
              <a:rPr lang="en-GB" dirty="0"/>
              <a:t>– Forth quintile </a:t>
            </a:r>
            <a:r>
              <a:rPr lang="en-GB" dirty="0" smtClean="0"/>
              <a:t>-  Adequate</a:t>
            </a:r>
            <a:endParaRPr lang="en-GB" dirty="0"/>
          </a:p>
          <a:p>
            <a:pPr marL="457200" lvl="1" indent="0">
              <a:buNone/>
            </a:pPr>
            <a:r>
              <a:rPr lang="en-GB" dirty="0"/>
              <a:t>– Fifth quintiles </a:t>
            </a:r>
            <a:r>
              <a:rPr lang="en-GB" dirty="0" smtClean="0"/>
              <a:t>- Highly </a:t>
            </a:r>
            <a:r>
              <a:rPr lang="en-GB" dirty="0"/>
              <a:t>adequate</a:t>
            </a:r>
          </a:p>
        </p:txBody>
      </p:sp>
    </p:spTree>
    <p:extLst>
      <p:ext uri="{BB962C8B-B14F-4D97-AF65-F5344CB8AC3E}">
        <p14:creationId xmlns:p14="http://schemas.microsoft.com/office/powerpoint/2010/main" val="298856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Procedure</a:t>
            </a: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a:t>The HMN Procedure for the assessment uses a Group Consensus through workshops. </a:t>
            </a:r>
            <a:endParaRPr lang="en-GB" dirty="0" smtClean="0"/>
          </a:p>
          <a:p>
            <a:r>
              <a:rPr lang="en-GB" dirty="0" smtClean="0"/>
              <a:t>It is not </a:t>
            </a:r>
            <a:r>
              <a:rPr lang="en-GB" dirty="0"/>
              <a:t>a survey but is more a variant of focus group discussions (FGDs) where participants</a:t>
            </a:r>
            <a:r>
              <a:rPr lang="en-GB" dirty="0" smtClean="0"/>
              <a:t>’ individual </a:t>
            </a:r>
            <a:r>
              <a:rPr lang="en-GB" dirty="0"/>
              <a:t>responses are reviewed by the whole group to reach a group consensus. </a:t>
            </a:r>
            <a:endParaRPr lang="en-GB" dirty="0" smtClean="0"/>
          </a:p>
          <a:p>
            <a:r>
              <a:rPr lang="en-GB" dirty="0" smtClean="0"/>
              <a:t>It uses the </a:t>
            </a:r>
            <a:r>
              <a:rPr lang="en-GB" dirty="0"/>
              <a:t>HMN assessment tool which is an Excel-based questionnaire. </a:t>
            </a:r>
            <a:endParaRPr lang="en-GB" dirty="0" smtClean="0"/>
          </a:p>
          <a:p>
            <a:r>
              <a:rPr lang="en-GB" dirty="0" smtClean="0"/>
              <a:t>The </a:t>
            </a:r>
            <a:r>
              <a:rPr lang="en-GB" dirty="0"/>
              <a:t>participants </a:t>
            </a:r>
            <a:r>
              <a:rPr lang="en-GB" dirty="0" smtClean="0"/>
              <a:t>are actually </a:t>
            </a:r>
            <a:r>
              <a:rPr lang="en-GB" dirty="0"/>
              <a:t>key informants composed of all major stakeholders (producers, users, financiers).</a:t>
            </a:r>
          </a:p>
          <a:p>
            <a:r>
              <a:rPr lang="en-GB" dirty="0"/>
              <a:t>The assessment process is done by groups followed by a plenary to present the groups</a:t>
            </a:r>
            <a:r>
              <a:rPr lang="en-GB" dirty="0" smtClean="0"/>
              <a:t>’ assessment </a:t>
            </a:r>
            <a:r>
              <a:rPr lang="en-GB" dirty="0"/>
              <a:t>results. </a:t>
            </a:r>
            <a:endParaRPr lang="en-GB" dirty="0" smtClean="0"/>
          </a:p>
          <a:p>
            <a:r>
              <a:rPr lang="en-GB" dirty="0" smtClean="0"/>
              <a:t>These </a:t>
            </a:r>
            <a:r>
              <a:rPr lang="en-GB" dirty="0"/>
              <a:t>are further followed by consensus building in both group </a:t>
            </a:r>
            <a:r>
              <a:rPr lang="en-GB" dirty="0" smtClean="0"/>
              <a:t>and plenary </a:t>
            </a:r>
            <a:r>
              <a:rPr lang="en-GB" dirty="0"/>
              <a:t>sessions and, finally, feedback.</a:t>
            </a:r>
          </a:p>
        </p:txBody>
      </p:sp>
    </p:spTree>
    <p:extLst>
      <p:ext uri="{BB962C8B-B14F-4D97-AF65-F5344CB8AC3E}">
        <p14:creationId xmlns:p14="http://schemas.microsoft.com/office/powerpoint/2010/main" val="16780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a:p>
            <a:pPr marL="0" indent="0" algn="ctr">
              <a:buNone/>
            </a:pPr>
            <a:r>
              <a:rPr lang="en-PH" dirty="0" smtClean="0"/>
              <a:t>The HMN Assessment Tool Worksheet</a:t>
            </a:r>
            <a:endParaRPr lang="en-GB" dirty="0"/>
          </a:p>
        </p:txBody>
      </p:sp>
    </p:spTree>
    <p:extLst>
      <p:ext uri="{BB962C8B-B14F-4D97-AF65-F5344CB8AC3E}">
        <p14:creationId xmlns:p14="http://schemas.microsoft.com/office/powerpoint/2010/main" val="104801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66" name="Rectangle 2"/>
          <p:cNvSpPr>
            <a:spLocks noGrp="1" noChangeArrowheads="1"/>
          </p:cNvSpPr>
          <p:nvPr>
            <p:ph type="title"/>
          </p:nvPr>
        </p:nvSpPr>
        <p:spPr/>
        <p:txBody>
          <a:bodyPr>
            <a:normAutofit/>
          </a:bodyPr>
          <a:lstStyle/>
          <a:p>
            <a:pPr>
              <a:defRPr/>
            </a:pPr>
            <a:r>
              <a:rPr lang="en-US" smtClean="0"/>
              <a:t>HMN Assessment Process &amp; Tool </a:t>
            </a:r>
          </a:p>
        </p:txBody>
      </p:sp>
      <p:sp>
        <p:nvSpPr>
          <p:cNvPr id="1163267" name="Rectangle 3"/>
          <p:cNvSpPr>
            <a:spLocks noGrp="1" noChangeArrowheads="1"/>
          </p:cNvSpPr>
          <p:nvPr>
            <p:ph sz="quarter" idx="1"/>
          </p:nvPr>
        </p:nvSpPr>
        <p:spPr>
          <a:xfrm>
            <a:off x="971600" y="1484784"/>
            <a:ext cx="7451725" cy="5040312"/>
          </a:xfrm>
        </p:spPr>
        <p:txBody>
          <a:bodyPr>
            <a:normAutofit/>
          </a:bodyPr>
          <a:lstStyle/>
          <a:p>
            <a:pPr marL="261938" indent="-261938">
              <a:buFontTx/>
              <a:buNone/>
            </a:pPr>
            <a:r>
              <a:rPr lang="en-GB" sz="2800" b="1" i="1" dirty="0" smtClean="0">
                <a:effectLst>
                  <a:outerShdw blurRad="38100" dist="38100" dir="2700000" algn="tl">
                    <a:srgbClr val="FFFFFF"/>
                  </a:outerShdw>
                </a:effectLst>
              </a:rPr>
              <a:t>Why use the HMN assessment tool?</a:t>
            </a:r>
          </a:p>
          <a:p>
            <a:pPr marL="261938" indent="-261938"/>
            <a:endParaRPr lang="en-GB" sz="2000" b="1" dirty="0" smtClean="0">
              <a:effectLst>
                <a:outerShdw blurRad="38100" dist="38100" dir="2700000" algn="tl">
                  <a:srgbClr val="FFFFFF"/>
                </a:outerShdw>
              </a:effectLst>
            </a:endParaRPr>
          </a:p>
          <a:p>
            <a:pPr marL="261938" indent="-261938"/>
            <a:r>
              <a:rPr lang="en-GB" sz="2000" b="1" dirty="0" smtClean="0">
                <a:effectLst>
                  <a:outerShdw blurRad="38100" dist="38100" dir="2700000" algn="tl">
                    <a:srgbClr val="FFFFFF"/>
                  </a:outerShdw>
                </a:effectLst>
              </a:rPr>
              <a:t>A step towards a comprehensive HIS vision;</a:t>
            </a:r>
          </a:p>
          <a:p>
            <a:pPr marL="261938" indent="-261938"/>
            <a:r>
              <a:rPr lang="en-GB" sz="2000" b="1" dirty="0" smtClean="0">
                <a:effectLst>
                  <a:outerShdw blurRad="38100" dist="38100" dir="2700000" algn="tl">
                    <a:srgbClr val="FFFFFF"/>
                  </a:outerShdw>
                </a:effectLst>
              </a:rPr>
              <a:t>Gives stakeholders an understanding of their HIS;</a:t>
            </a:r>
          </a:p>
          <a:p>
            <a:pPr marL="261938" indent="-261938"/>
            <a:r>
              <a:rPr lang="en-GB" sz="2000" b="1" dirty="0" smtClean="0">
                <a:effectLst>
                  <a:outerShdw blurRad="38100" dist="38100" dir="2700000" algn="tl">
                    <a:srgbClr val="FFFFFF"/>
                  </a:outerShdw>
                </a:effectLst>
              </a:rPr>
              <a:t>Identify strengths and weaknesses</a:t>
            </a:r>
          </a:p>
          <a:p>
            <a:pPr marL="261938" indent="-261938"/>
            <a:r>
              <a:rPr lang="en-GB" sz="2000" b="1" dirty="0" smtClean="0">
                <a:effectLst>
                  <a:outerShdw blurRad="38100" dist="38100" dir="2700000" algn="tl">
                    <a:srgbClr val="FFFFFF"/>
                  </a:outerShdw>
                </a:effectLst>
              </a:rPr>
              <a:t>Identify priority areas for improvement </a:t>
            </a:r>
          </a:p>
          <a:p>
            <a:pPr marL="261938" indent="-261938"/>
            <a:r>
              <a:rPr lang="en-GB" sz="2000" b="1" dirty="0" smtClean="0">
                <a:effectLst>
                  <a:outerShdw blurRad="38100" dist="38100" dir="2700000" algn="tl">
                    <a:srgbClr val="FFFFFF"/>
                  </a:outerShdw>
                </a:effectLst>
              </a:rPr>
              <a:t>Develops consensus on priority weaknesses;</a:t>
            </a:r>
          </a:p>
          <a:p>
            <a:pPr marL="261938" indent="-261938"/>
            <a:r>
              <a:rPr lang="en-GB" sz="2000" b="1" dirty="0" smtClean="0">
                <a:effectLst>
                  <a:outerShdw blurRad="38100" dist="38100" dir="2700000" algn="tl">
                    <a:srgbClr val="FFFFFF"/>
                  </a:outerShdw>
                </a:effectLst>
              </a:rPr>
              <a:t>Establishes a baseline to monitor progress;</a:t>
            </a:r>
          </a:p>
          <a:p>
            <a:pPr marL="261938" indent="-261938"/>
            <a:r>
              <a:rPr lang="en-GB" sz="2000" b="1" dirty="0" smtClean="0">
                <a:effectLst>
                  <a:outerShdw blurRad="38100" dist="38100" dir="2700000" algn="tl">
                    <a:srgbClr val="FFFFFF"/>
                  </a:outerShdw>
                </a:effectLst>
              </a:rPr>
              <a:t>Provides a basis for the strategic plan;</a:t>
            </a:r>
          </a:p>
          <a:p>
            <a:pPr marL="261938" indent="-261938"/>
            <a:r>
              <a:rPr lang="en-GB" sz="2000" b="1" dirty="0" smtClean="0">
                <a:effectLst>
                  <a:outerShdw blurRad="38100" dist="38100" dir="2700000" algn="tl">
                    <a:srgbClr val="FFFFFF"/>
                  </a:outerShdw>
                </a:effectLst>
              </a:rPr>
              <a:t>Helps build consensus and support for implementing the plan.</a:t>
            </a:r>
          </a:p>
          <a:p>
            <a:pPr marL="261938" indent="-261938"/>
            <a:endParaRPr lang="en-US" sz="2000" b="1" dirty="0" smtClean="0">
              <a:effectLst>
                <a:outerShdw blurRad="38100" dist="38100" dir="2700000" algn="tl">
                  <a:srgbClr val="FFFFFF"/>
                </a:outerShdw>
              </a:effectLst>
            </a:endParaRPr>
          </a:p>
        </p:txBody>
      </p:sp>
    </p:spTree>
    <p:extLst>
      <p:ext uri="{BB962C8B-B14F-4D97-AF65-F5344CB8AC3E}">
        <p14:creationId xmlns:p14="http://schemas.microsoft.com/office/powerpoint/2010/main" val="97427226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63267">
                                            <p:txEl>
                                              <p:pRg st="2" end="2"/>
                                            </p:txEl>
                                          </p:spTgt>
                                        </p:tgtEl>
                                        <p:attrNameLst>
                                          <p:attrName>style.visibility</p:attrName>
                                        </p:attrNameLst>
                                      </p:cBhvr>
                                      <p:to>
                                        <p:strVal val="visible"/>
                                      </p:to>
                                    </p:set>
                                    <p:anim calcmode="lin" valueType="num">
                                      <p:cBhvr additive="base">
                                        <p:cTn id="7" dur="500" fill="hold"/>
                                        <p:tgtEl>
                                          <p:spTgt spid="11632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63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63267">
                                            <p:txEl>
                                              <p:pRg st="3" end="3"/>
                                            </p:txEl>
                                          </p:spTgt>
                                        </p:tgtEl>
                                        <p:attrNameLst>
                                          <p:attrName>style.visibility</p:attrName>
                                        </p:attrNameLst>
                                      </p:cBhvr>
                                      <p:to>
                                        <p:strVal val="visible"/>
                                      </p:to>
                                    </p:set>
                                    <p:anim calcmode="lin" valueType="num">
                                      <p:cBhvr additive="base">
                                        <p:cTn id="13" dur="500" fill="hold"/>
                                        <p:tgtEl>
                                          <p:spTgt spid="116326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63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63267">
                                            <p:txEl>
                                              <p:pRg st="4" end="4"/>
                                            </p:txEl>
                                          </p:spTgt>
                                        </p:tgtEl>
                                        <p:attrNameLst>
                                          <p:attrName>style.visibility</p:attrName>
                                        </p:attrNameLst>
                                      </p:cBhvr>
                                      <p:to>
                                        <p:strVal val="visible"/>
                                      </p:to>
                                    </p:set>
                                    <p:anim calcmode="lin" valueType="num">
                                      <p:cBhvr additive="base">
                                        <p:cTn id="19" dur="500" fill="hold"/>
                                        <p:tgtEl>
                                          <p:spTgt spid="116326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63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163267">
                                            <p:txEl>
                                              <p:pRg st="5" end="5"/>
                                            </p:txEl>
                                          </p:spTgt>
                                        </p:tgtEl>
                                        <p:attrNameLst>
                                          <p:attrName>style.visibility</p:attrName>
                                        </p:attrNameLst>
                                      </p:cBhvr>
                                      <p:to>
                                        <p:strVal val="visible"/>
                                      </p:to>
                                    </p:set>
                                    <p:anim calcmode="lin" valueType="num">
                                      <p:cBhvr additive="base">
                                        <p:cTn id="25" dur="500" fill="hold"/>
                                        <p:tgtEl>
                                          <p:spTgt spid="116326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63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163267">
                                            <p:txEl>
                                              <p:pRg st="6" end="6"/>
                                            </p:txEl>
                                          </p:spTgt>
                                        </p:tgtEl>
                                        <p:attrNameLst>
                                          <p:attrName>style.visibility</p:attrName>
                                        </p:attrNameLst>
                                      </p:cBhvr>
                                      <p:to>
                                        <p:strVal val="visible"/>
                                      </p:to>
                                    </p:set>
                                    <p:anim calcmode="lin" valueType="num">
                                      <p:cBhvr additive="base">
                                        <p:cTn id="31" dur="500" fill="hold"/>
                                        <p:tgtEl>
                                          <p:spTgt spid="116326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632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163267">
                                            <p:txEl>
                                              <p:pRg st="7" end="7"/>
                                            </p:txEl>
                                          </p:spTgt>
                                        </p:tgtEl>
                                        <p:attrNameLst>
                                          <p:attrName>style.visibility</p:attrName>
                                        </p:attrNameLst>
                                      </p:cBhvr>
                                      <p:to>
                                        <p:strVal val="visible"/>
                                      </p:to>
                                    </p:set>
                                    <p:anim calcmode="lin" valueType="num">
                                      <p:cBhvr additive="base">
                                        <p:cTn id="37" dur="500" fill="hold"/>
                                        <p:tgtEl>
                                          <p:spTgt spid="116326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63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163267">
                                            <p:txEl>
                                              <p:pRg st="8" end="8"/>
                                            </p:txEl>
                                          </p:spTgt>
                                        </p:tgtEl>
                                        <p:attrNameLst>
                                          <p:attrName>style.visibility</p:attrName>
                                        </p:attrNameLst>
                                      </p:cBhvr>
                                      <p:to>
                                        <p:strVal val="visible"/>
                                      </p:to>
                                    </p:set>
                                    <p:anim calcmode="lin" valueType="num">
                                      <p:cBhvr additive="base">
                                        <p:cTn id="43" dur="500" fill="hold"/>
                                        <p:tgtEl>
                                          <p:spTgt spid="1163267">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6326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163267">
                                            <p:txEl>
                                              <p:pRg st="9" end="9"/>
                                            </p:txEl>
                                          </p:spTgt>
                                        </p:tgtEl>
                                        <p:attrNameLst>
                                          <p:attrName>style.visibility</p:attrName>
                                        </p:attrNameLst>
                                      </p:cBhvr>
                                      <p:to>
                                        <p:strVal val="visible"/>
                                      </p:to>
                                    </p:set>
                                    <p:anim calcmode="lin" valueType="num">
                                      <p:cBhvr additive="base">
                                        <p:cTn id="49" dur="500" fill="hold"/>
                                        <p:tgtEl>
                                          <p:spTgt spid="1163267">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6326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The HMN Framework</a:t>
            </a:r>
            <a:endParaRPr lang="en-GB" dirty="0"/>
          </a:p>
        </p:txBody>
      </p:sp>
      <p:sp>
        <p:nvSpPr>
          <p:cNvPr id="3" name="Content Placeholder 2"/>
          <p:cNvSpPr>
            <a:spLocks noGrp="1"/>
          </p:cNvSpPr>
          <p:nvPr>
            <p:ph sz="quarter" idx="1"/>
          </p:nvPr>
        </p:nvSpPr>
        <p:spPr/>
        <p:txBody>
          <a:bodyPr>
            <a:normAutofit/>
          </a:bodyPr>
          <a:lstStyle/>
          <a:p>
            <a:endParaRPr lang="en-GB" b="1" i="1" dirty="0"/>
          </a:p>
          <a:p>
            <a:r>
              <a:rPr lang="en-PH" sz="2400" dirty="0"/>
              <a:t>The HMN Framework </a:t>
            </a:r>
            <a:r>
              <a:rPr lang="en-PH" sz="2400" dirty="0" err="1"/>
              <a:t>centers</a:t>
            </a:r>
            <a:r>
              <a:rPr lang="en-PH" sz="2400" dirty="0"/>
              <a:t> on six components for the assessment of HIS. It </a:t>
            </a:r>
            <a:r>
              <a:rPr lang="en-PH" sz="2400" dirty="0" smtClean="0"/>
              <a:t>emphasizes on </a:t>
            </a:r>
            <a:r>
              <a:rPr lang="en-PH" sz="2400" dirty="0"/>
              <a:t>the principles, processes, and tools for the achievement of an integrated and </a:t>
            </a:r>
            <a:r>
              <a:rPr lang="en-PH" sz="2400" dirty="0" smtClean="0"/>
              <a:t>harmonized HIS</a:t>
            </a:r>
            <a:r>
              <a:rPr lang="en-PH" sz="2400" dirty="0"/>
              <a:t>. </a:t>
            </a:r>
            <a:endParaRPr lang="en-GB" sz="2400" dirty="0"/>
          </a:p>
        </p:txBody>
      </p:sp>
    </p:spTree>
    <p:extLst>
      <p:ext uri="{BB962C8B-B14F-4D97-AF65-F5344CB8AC3E}">
        <p14:creationId xmlns:p14="http://schemas.microsoft.com/office/powerpoint/2010/main" val="2061533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ChangeArrowheads="1"/>
          </p:cNvSpPr>
          <p:nvPr/>
        </p:nvSpPr>
        <p:spPr bwMode="auto">
          <a:xfrm>
            <a:off x="3851275" y="5373688"/>
            <a:ext cx="4537075" cy="1292225"/>
          </a:xfrm>
          <a:prstGeom prst="rect">
            <a:avLst/>
          </a:prstGeom>
          <a:gradFill rotWithShape="1">
            <a:gsLst>
              <a:gs pos="0">
                <a:schemeClr val="accent1">
                  <a:gamma/>
                  <a:tint val="60392"/>
                  <a:invGamma/>
                </a:schemeClr>
              </a:gs>
              <a:gs pos="100000">
                <a:schemeClr val="accent1"/>
              </a:gs>
            </a:gsLst>
            <a:lin ang="5400000" scaled="1"/>
          </a:gradFill>
          <a:ln w="9525">
            <a:solidFill>
              <a:schemeClr val="accent1"/>
            </a:solidFill>
            <a:miter lim="800000"/>
            <a:headEnd/>
            <a:tailEnd/>
          </a:ln>
          <a:effectLst>
            <a:outerShdw dist="107763" dir="2700000" algn="ctr" rotWithShape="0">
              <a:schemeClr val="bg2">
                <a:alpha val="50000"/>
              </a:schemeClr>
            </a:outerShdw>
          </a:effectLst>
        </p:spPr>
        <p:txBody>
          <a:bodyPr wrap="none" anchor="ctr"/>
          <a:lstStyle/>
          <a:p>
            <a:pPr algn="ctr" eaLnBrk="1" hangingPunct="1">
              <a:defRPr/>
            </a:pPr>
            <a:r>
              <a:rPr lang="en-US" sz="2000">
                <a:latin typeface="Arial" charset="0"/>
                <a:cs typeface="Angsana New" pitchFamily="18" charset="-34"/>
              </a:rPr>
              <a:t>HMN Goal</a:t>
            </a:r>
            <a:br>
              <a:rPr lang="en-US" sz="2000">
                <a:latin typeface="Arial" charset="0"/>
                <a:cs typeface="Angsana New" pitchFamily="18" charset="-34"/>
              </a:rPr>
            </a:br>
            <a:r>
              <a:rPr lang="en-US" sz="1600">
                <a:latin typeface="Arial" charset="0"/>
                <a:cs typeface="Angsana New" pitchFamily="18" charset="-34"/>
              </a:rPr>
              <a:t>Increase availability, accessibility, quality and </a:t>
            </a:r>
          </a:p>
          <a:p>
            <a:pPr algn="ctr" eaLnBrk="1" hangingPunct="1">
              <a:defRPr/>
            </a:pPr>
            <a:r>
              <a:rPr lang="en-US" sz="1600">
                <a:latin typeface="Arial" charset="0"/>
                <a:cs typeface="Angsana New" pitchFamily="18" charset="-34"/>
              </a:rPr>
              <a:t>use of health information that are critical for </a:t>
            </a:r>
          </a:p>
          <a:p>
            <a:pPr algn="ctr" eaLnBrk="1" hangingPunct="1">
              <a:defRPr/>
            </a:pPr>
            <a:r>
              <a:rPr lang="en-US" sz="1600">
                <a:latin typeface="Arial" charset="0"/>
                <a:cs typeface="Angsana New" pitchFamily="18" charset="-34"/>
              </a:rPr>
              <a:t>decision making at country and global levels.</a:t>
            </a:r>
          </a:p>
        </p:txBody>
      </p:sp>
      <p:sp>
        <p:nvSpPr>
          <p:cNvPr id="854019" name="Rectangle 3"/>
          <p:cNvSpPr>
            <a:spLocks noChangeArrowheads="1"/>
          </p:cNvSpPr>
          <p:nvPr/>
        </p:nvSpPr>
        <p:spPr bwMode="auto">
          <a:xfrm>
            <a:off x="3124200" y="152400"/>
            <a:ext cx="2895600" cy="685800"/>
          </a:xfrm>
          <a:prstGeom prst="rect">
            <a:avLst/>
          </a:prstGeom>
          <a:gradFill rotWithShape="1">
            <a:gsLst>
              <a:gs pos="0">
                <a:schemeClr val="accent1"/>
              </a:gs>
              <a:gs pos="100000">
                <a:schemeClr val="accent1">
                  <a:gamma/>
                  <a:tint val="57255"/>
                  <a:invGamma/>
                </a:schemeClr>
              </a:gs>
            </a:gsLst>
            <a:lin ang="5400000" scaled="1"/>
          </a:gradFill>
          <a:ln w="9525">
            <a:noFill/>
            <a:miter lim="800000"/>
            <a:headEnd/>
            <a:tailEnd/>
          </a:ln>
          <a:effectLst>
            <a:outerShdw dist="107763" dir="2700000" algn="ctr" rotWithShape="0">
              <a:schemeClr val="bg2">
                <a:alpha val="50000"/>
              </a:schemeClr>
            </a:outerShdw>
          </a:effectLst>
        </p:spPr>
        <p:txBody>
          <a:bodyPr wrap="none" anchor="ctr"/>
          <a:lstStyle/>
          <a:p>
            <a:pPr algn="ctr" eaLnBrk="1" hangingPunct="1">
              <a:defRPr/>
            </a:pPr>
            <a:r>
              <a:rPr lang="en-US" sz="2800">
                <a:latin typeface="Arial" charset="0"/>
                <a:cs typeface="Angsana New" pitchFamily="18" charset="-34"/>
              </a:rPr>
              <a:t>HMN Framework</a:t>
            </a:r>
          </a:p>
        </p:txBody>
      </p:sp>
      <p:sp>
        <p:nvSpPr>
          <p:cNvPr id="854020" name="Rectangle 4"/>
          <p:cNvSpPr>
            <a:spLocks noChangeArrowheads="1"/>
          </p:cNvSpPr>
          <p:nvPr/>
        </p:nvSpPr>
        <p:spPr bwMode="auto">
          <a:xfrm>
            <a:off x="4876800" y="1143000"/>
            <a:ext cx="4083050" cy="990600"/>
          </a:xfrm>
          <a:prstGeom prst="rect">
            <a:avLst/>
          </a:prstGeom>
          <a:solidFill>
            <a:schemeClr val="accent1"/>
          </a:solidFill>
          <a:ln w="9525">
            <a:noFill/>
            <a:miter lim="800000"/>
            <a:headEnd/>
            <a:tailEnd/>
          </a:ln>
          <a:effectLst>
            <a:outerShdw dist="107763" dir="2700000" algn="ctr" rotWithShape="0">
              <a:schemeClr val="bg2">
                <a:alpha val="50000"/>
              </a:schemeClr>
            </a:outerShdw>
          </a:effectLst>
        </p:spPr>
        <p:txBody>
          <a:bodyPr wrap="none" anchor="ctr"/>
          <a:lstStyle/>
          <a:p>
            <a:pPr algn="ctr" eaLnBrk="1" hangingPunct="1"/>
            <a:r>
              <a:rPr lang="en-US">
                <a:latin typeface="Arial" charset="0"/>
                <a:cs typeface="Angsana New" pitchFamily="18" charset="-34"/>
              </a:rPr>
              <a:t>Roadmap </a:t>
            </a:r>
            <a:br>
              <a:rPr lang="en-US">
                <a:latin typeface="Arial" charset="0"/>
                <a:cs typeface="Angsana New" pitchFamily="18" charset="-34"/>
              </a:rPr>
            </a:br>
            <a:r>
              <a:rPr lang="en-US">
                <a:latin typeface="Arial" charset="0"/>
                <a:cs typeface="Angsana New" pitchFamily="18" charset="-34"/>
              </a:rPr>
              <a:t>for implementation</a:t>
            </a:r>
            <a:endParaRPr lang="en-US" sz="1800">
              <a:latin typeface="Arial" charset="0"/>
              <a:cs typeface="Angsana New" pitchFamily="18" charset="-34"/>
            </a:endParaRPr>
          </a:p>
        </p:txBody>
      </p:sp>
      <p:sp>
        <p:nvSpPr>
          <p:cNvPr id="854021" name="Rectangle 5"/>
          <p:cNvSpPr>
            <a:spLocks noChangeArrowheads="1"/>
          </p:cNvSpPr>
          <p:nvPr/>
        </p:nvSpPr>
        <p:spPr bwMode="auto">
          <a:xfrm>
            <a:off x="590550" y="1143000"/>
            <a:ext cx="4133850" cy="933450"/>
          </a:xfrm>
          <a:prstGeom prst="rect">
            <a:avLst/>
          </a:prstGeom>
          <a:solidFill>
            <a:schemeClr val="accent1"/>
          </a:solidFill>
          <a:ln w="9525">
            <a:noFill/>
            <a:miter lim="800000"/>
            <a:headEnd/>
            <a:tailEnd/>
          </a:ln>
          <a:effectLst>
            <a:outerShdw dist="107763" dir="2700000" algn="ctr" rotWithShape="0">
              <a:schemeClr val="bg2">
                <a:alpha val="50000"/>
              </a:schemeClr>
            </a:outerShdw>
          </a:effectLst>
        </p:spPr>
        <p:txBody>
          <a:bodyPr wrap="none" anchor="ctr"/>
          <a:lstStyle/>
          <a:p>
            <a:pPr algn="r" eaLnBrk="1" hangingPunct="1">
              <a:lnSpc>
                <a:spcPct val="60000"/>
              </a:lnSpc>
            </a:pPr>
            <a:r>
              <a:rPr lang="en-US">
                <a:latin typeface="Arial" charset="0"/>
                <a:cs typeface="Angsana New" pitchFamily="18" charset="-34"/>
              </a:rPr>
              <a:t>Health information system </a:t>
            </a:r>
          </a:p>
          <a:p>
            <a:pPr algn="r" eaLnBrk="1" hangingPunct="1">
              <a:lnSpc>
                <a:spcPct val="60000"/>
              </a:lnSpc>
            </a:pPr>
            <a:r>
              <a:rPr lang="en-US">
                <a:latin typeface="Arial" charset="0"/>
                <a:cs typeface="Angsana New" pitchFamily="18" charset="-34"/>
              </a:rPr>
              <a:t>components &amp; standards</a:t>
            </a:r>
            <a:r>
              <a:rPr lang="en-US" sz="3600">
                <a:latin typeface="Arial" charset="0"/>
                <a:cs typeface="Angsana New" pitchFamily="18" charset="-34"/>
              </a:rPr>
              <a:t> </a:t>
            </a:r>
            <a:endParaRPr lang="en-US" sz="2800">
              <a:latin typeface="Arial" charset="0"/>
              <a:cs typeface="Angsana New" pitchFamily="18" charset="-34"/>
            </a:endParaRPr>
          </a:p>
        </p:txBody>
      </p:sp>
      <p:sp>
        <p:nvSpPr>
          <p:cNvPr id="854022" name="AutoShape 6"/>
          <p:cNvSpPr>
            <a:spLocks noChangeArrowheads="1"/>
          </p:cNvSpPr>
          <p:nvPr/>
        </p:nvSpPr>
        <p:spPr bwMode="auto">
          <a:xfrm>
            <a:off x="846138" y="3829050"/>
            <a:ext cx="2754312" cy="636588"/>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defRPr/>
            </a:pPr>
            <a:r>
              <a:rPr lang="en-US" sz="1600">
                <a:latin typeface="Arial" charset="0"/>
                <a:cs typeface="Angsana New" pitchFamily="18" charset="-34"/>
              </a:rPr>
              <a:t>Data sources</a:t>
            </a:r>
          </a:p>
        </p:txBody>
      </p:sp>
      <p:sp>
        <p:nvSpPr>
          <p:cNvPr id="854023" name="AutoShape 7"/>
          <p:cNvSpPr>
            <a:spLocks noChangeArrowheads="1"/>
          </p:cNvSpPr>
          <p:nvPr/>
        </p:nvSpPr>
        <p:spPr bwMode="auto">
          <a:xfrm>
            <a:off x="887413" y="2360613"/>
            <a:ext cx="2713037" cy="636587"/>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defRPr/>
            </a:pPr>
            <a:r>
              <a:rPr lang="en-US" sz="1600">
                <a:latin typeface="Arial" charset="0"/>
                <a:cs typeface="Angsana New" pitchFamily="18" charset="-34"/>
              </a:rPr>
              <a:t>HIS resources</a:t>
            </a:r>
          </a:p>
        </p:txBody>
      </p:sp>
      <p:sp>
        <p:nvSpPr>
          <p:cNvPr id="854024" name="AutoShape 8"/>
          <p:cNvSpPr>
            <a:spLocks noChangeArrowheads="1"/>
          </p:cNvSpPr>
          <p:nvPr/>
        </p:nvSpPr>
        <p:spPr bwMode="auto">
          <a:xfrm>
            <a:off x="858838" y="3109913"/>
            <a:ext cx="2741612" cy="596900"/>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defRPr/>
            </a:pPr>
            <a:r>
              <a:rPr lang="en-US" sz="1600">
                <a:latin typeface="Arial" charset="0"/>
                <a:cs typeface="Angsana New" pitchFamily="18" charset="-34"/>
              </a:rPr>
              <a:t>Indicators</a:t>
            </a:r>
            <a:r>
              <a:rPr lang="en-US" sz="1400">
                <a:latin typeface="Arial" charset="0"/>
                <a:cs typeface="Angsana New" pitchFamily="18" charset="-34"/>
              </a:rPr>
              <a:t> </a:t>
            </a:r>
          </a:p>
        </p:txBody>
      </p:sp>
      <p:sp>
        <p:nvSpPr>
          <p:cNvPr id="854025" name="AutoShape 9"/>
          <p:cNvSpPr>
            <a:spLocks noChangeArrowheads="1"/>
          </p:cNvSpPr>
          <p:nvPr/>
        </p:nvSpPr>
        <p:spPr bwMode="auto">
          <a:xfrm>
            <a:off x="839788" y="4575175"/>
            <a:ext cx="2760662" cy="615950"/>
          </a:xfrm>
          <a:prstGeom prst="roundRect">
            <a:avLst>
              <a:gd name="adj" fmla="val 16667"/>
            </a:avLst>
          </a:prstGeom>
          <a:solidFill>
            <a:srgbClr val="93E357"/>
          </a:solidFill>
          <a:ln w="28575">
            <a:solidFill>
              <a:srgbClr val="93E357"/>
            </a:solidFill>
            <a:round/>
            <a:headEnd/>
            <a:tailEnd/>
          </a:ln>
          <a:effectLst>
            <a:outerShdw dist="107763" dir="2700000" algn="ctr" rotWithShape="0">
              <a:schemeClr val="bg2">
                <a:alpha val="50000"/>
              </a:schemeClr>
            </a:outerShdw>
          </a:effectLst>
        </p:spPr>
        <p:txBody>
          <a:bodyPr wrap="none" anchor="ctr"/>
          <a:lstStyle/>
          <a:p>
            <a:pPr marL="533400" indent="-533400" algn="ctr" eaLnBrk="1" hangingPunct="1">
              <a:defRPr/>
            </a:pPr>
            <a:r>
              <a:rPr lang="en-US" sz="1600">
                <a:latin typeface="Arial" charset="0"/>
                <a:cs typeface="Angsana New" pitchFamily="18" charset="-34"/>
              </a:rPr>
              <a:t>Data management</a:t>
            </a:r>
          </a:p>
        </p:txBody>
      </p:sp>
      <p:sp>
        <p:nvSpPr>
          <p:cNvPr id="854026" name="AutoShape 10"/>
          <p:cNvSpPr>
            <a:spLocks noChangeArrowheads="1"/>
          </p:cNvSpPr>
          <p:nvPr/>
        </p:nvSpPr>
        <p:spPr bwMode="auto">
          <a:xfrm>
            <a:off x="935038" y="6008688"/>
            <a:ext cx="2665412" cy="635000"/>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defRPr/>
            </a:pPr>
            <a:r>
              <a:rPr lang="en-US" sz="1600">
                <a:latin typeface="Arial" charset="0"/>
                <a:cs typeface="Angsana New" pitchFamily="18" charset="-34"/>
              </a:rPr>
              <a:t>Dissemination and use</a:t>
            </a:r>
          </a:p>
        </p:txBody>
      </p:sp>
      <p:sp>
        <p:nvSpPr>
          <p:cNvPr id="854027" name="AutoShape 11"/>
          <p:cNvSpPr>
            <a:spLocks noChangeArrowheads="1"/>
          </p:cNvSpPr>
          <p:nvPr/>
        </p:nvSpPr>
        <p:spPr bwMode="auto">
          <a:xfrm>
            <a:off x="893763" y="5340350"/>
            <a:ext cx="2706687" cy="552450"/>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r>
              <a:rPr lang="en-GB" sz="1600">
                <a:latin typeface="Arial" charset="0"/>
                <a:cs typeface="Angsana New" pitchFamily="18" charset="-34"/>
              </a:rPr>
              <a:t>Information products</a:t>
            </a:r>
            <a:endParaRPr lang="en-US" sz="1600">
              <a:latin typeface="Arial" charset="0"/>
              <a:cs typeface="Angsana New" pitchFamily="18" charset="-34"/>
            </a:endParaRPr>
          </a:p>
        </p:txBody>
      </p:sp>
      <p:cxnSp>
        <p:nvCxnSpPr>
          <p:cNvPr id="22540" name="AutoShape 12"/>
          <p:cNvCxnSpPr>
            <a:cxnSpLocks noChangeShapeType="1"/>
            <a:stCxn id="854021" idx="1"/>
            <a:endCxn id="854023" idx="1"/>
          </p:cNvCxnSpPr>
          <p:nvPr/>
        </p:nvCxnSpPr>
        <p:spPr bwMode="auto">
          <a:xfrm rot="10800000" flipH="1" flipV="1">
            <a:off x="590550" y="1609725"/>
            <a:ext cx="296863" cy="1069975"/>
          </a:xfrm>
          <a:prstGeom prst="bentConnector3">
            <a:avLst>
              <a:gd name="adj1" fmla="val -77005"/>
            </a:avLst>
          </a:prstGeom>
          <a:noFill/>
          <a:ln w="28575">
            <a:solidFill>
              <a:schemeClr val="accent1"/>
            </a:solidFill>
            <a:miter lim="800000"/>
            <a:headEnd/>
            <a:tailEnd type="triangle" w="med" len="med"/>
          </a:ln>
          <a:extLst>
            <a:ext uri="{909E8E84-426E-40DD-AFC4-6F175D3DCCD1}">
              <a14:hiddenFill xmlns:a14="http://schemas.microsoft.com/office/drawing/2010/main">
                <a:noFill/>
              </a14:hiddenFill>
            </a:ext>
          </a:extLst>
        </p:spPr>
      </p:cxnSp>
      <p:cxnSp>
        <p:nvCxnSpPr>
          <p:cNvPr id="22541" name="AutoShape 13"/>
          <p:cNvCxnSpPr>
            <a:cxnSpLocks noChangeShapeType="1"/>
            <a:stCxn id="854021" idx="1"/>
            <a:endCxn id="854024" idx="1"/>
          </p:cNvCxnSpPr>
          <p:nvPr/>
        </p:nvCxnSpPr>
        <p:spPr bwMode="auto">
          <a:xfrm rot="10800000" flipH="1" flipV="1">
            <a:off x="590550" y="1609725"/>
            <a:ext cx="268288" cy="1798638"/>
          </a:xfrm>
          <a:prstGeom prst="bentConnector3">
            <a:avLst>
              <a:gd name="adj1" fmla="val -85208"/>
            </a:avLst>
          </a:prstGeom>
          <a:noFill/>
          <a:ln w="28575">
            <a:solidFill>
              <a:schemeClr val="accent1"/>
            </a:solidFill>
            <a:miter lim="800000"/>
            <a:headEnd/>
            <a:tailEnd type="triangle" w="med" len="med"/>
          </a:ln>
          <a:extLst>
            <a:ext uri="{909E8E84-426E-40DD-AFC4-6F175D3DCCD1}">
              <a14:hiddenFill xmlns:a14="http://schemas.microsoft.com/office/drawing/2010/main">
                <a:noFill/>
              </a14:hiddenFill>
            </a:ext>
          </a:extLst>
        </p:spPr>
      </p:cxnSp>
      <p:cxnSp>
        <p:nvCxnSpPr>
          <p:cNvPr id="22542" name="AutoShape 14"/>
          <p:cNvCxnSpPr>
            <a:cxnSpLocks noChangeShapeType="1"/>
            <a:stCxn id="854021" idx="1"/>
            <a:endCxn id="854025" idx="1"/>
          </p:cNvCxnSpPr>
          <p:nvPr/>
        </p:nvCxnSpPr>
        <p:spPr bwMode="auto">
          <a:xfrm rot="10800000" flipH="1" flipV="1">
            <a:off x="590550" y="1609725"/>
            <a:ext cx="234950" cy="3273425"/>
          </a:xfrm>
          <a:prstGeom prst="bentConnector3">
            <a:avLst>
              <a:gd name="adj1" fmla="val -97296"/>
            </a:avLst>
          </a:prstGeom>
          <a:noFill/>
          <a:ln w="28575">
            <a:solidFill>
              <a:schemeClr val="accent1"/>
            </a:solidFill>
            <a:miter lim="800000"/>
            <a:headEnd/>
            <a:tailEnd type="triangle" w="med" len="med"/>
          </a:ln>
          <a:extLst>
            <a:ext uri="{909E8E84-426E-40DD-AFC4-6F175D3DCCD1}">
              <a14:hiddenFill xmlns:a14="http://schemas.microsoft.com/office/drawing/2010/main">
                <a:noFill/>
              </a14:hiddenFill>
            </a:ext>
          </a:extLst>
        </p:spPr>
      </p:cxnSp>
      <p:cxnSp>
        <p:nvCxnSpPr>
          <p:cNvPr id="22543" name="AutoShape 15"/>
          <p:cNvCxnSpPr>
            <a:cxnSpLocks noChangeShapeType="1"/>
            <a:stCxn id="854021" idx="1"/>
            <a:endCxn id="854027" idx="1"/>
          </p:cNvCxnSpPr>
          <p:nvPr/>
        </p:nvCxnSpPr>
        <p:spPr bwMode="auto">
          <a:xfrm rot="10800000" flipH="1" flipV="1">
            <a:off x="590550" y="1609725"/>
            <a:ext cx="303213" cy="4006850"/>
          </a:xfrm>
          <a:prstGeom prst="bentConnector3">
            <a:avLst>
              <a:gd name="adj1" fmla="val -75394"/>
            </a:avLst>
          </a:prstGeom>
          <a:noFill/>
          <a:ln w="28575">
            <a:solidFill>
              <a:schemeClr val="accent1"/>
            </a:solidFill>
            <a:miter lim="800000"/>
            <a:headEnd/>
            <a:tailEnd type="triangle" w="med" len="med"/>
          </a:ln>
          <a:extLst>
            <a:ext uri="{909E8E84-426E-40DD-AFC4-6F175D3DCCD1}">
              <a14:hiddenFill xmlns:a14="http://schemas.microsoft.com/office/drawing/2010/main">
                <a:noFill/>
              </a14:hiddenFill>
            </a:ext>
          </a:extLst>
        </p:spPr>
      </p:cxnSp>
      <p:cxnSp>
        <p:nvCxnSpPr>
          <p:cNvPr id="22544" name="AutoShape 16"/>
          <p:cNvCxnSpPr>
            <a:cxnSpLocks noChangeShapeType="1"/>
            <a:stCxn id="854021" idx="1"/>
            <a:endCxn id="854026" idx="1"/>
          </p:cNvCxnSpPr>
          <p:nvPr/>
        </p:nvCxnSpPr>
        <p:spPr bwMode="auto">
          <a:xfrm rot="10800000" flipH="1" flipV="1">
            <a:off x="590550" y="1609725"/>
            <a:ext cx="344488" cy="4716463"/>
          </a:xfrm>
          <a:prstGeom prst="bentConnector3">
            <a:avLst>
              <a:gd name="adj1" fmla="val -66361"/>
            </a:avLst>
          </a:prstGeom>
          <a:noFill/>
          <a:ln w="28575">
            <a:solidFill>
              <a:schemeClr val="accent1"/>
            </a:solidFill>
            <a:miter lim="800000"/>
            <a:headEnd/>
            <a:tailEnd type="triangle" w="med" len="med"/>
          </a:ln>
          <a:extLst>
            <a:ext uri="{909E8E84-426E-40DD-AFC4-6F175D3DCCD1}">
              <a14:hiddenFill xmlns:a14="http://schemas.microsoft.com/office/drawing/2010/main">
                <a:noFill/>
              </a14:hiddenFill>
            </a:ext>
          </a:extLst>
        </p:spPr>
      </p:cxnSp>
      <p:sp>
        <p:nvSpPr>
          <p:cNvPr id="22545" name="Line 17"/>
          <p:cNvSpPr>
            <a:spLocks noChangeShapeType="1"/>
          </p:cNvSpPr>
          <p:nvPr/>
        </p:nvSpPr>
        <p:spPr bwMode="auto">
          <a:xfrm>
            <a:off x="300038" y="971550"/>
            <a:ext cx="8686800" cy="0"/>
          </a:xfrm>
          <a:prstGeom prst="line">
            <a:avLst/>
          </a:prstGeom>
          <a:noFill/>
          <a:ln w="38100">
            <a:solidFill>
              <a:srgbClr val="000066"/>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54034" name="AutoShape 18"/>
          <p:cNvSpPr>
            <a:spLocks noChangeArrowheads="1"/>
          </p:cNvSpPr>
          <p:nvPr/>
        </p:nvSpPr>
        <p:spPr bwMode="auto">
          <a:xfrm>
            <a:off x="5562600" y="2286000"/>
            <a:ext cx="2695575" cy="641350"/>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defRPr/>
            </a:pPr>
            <a:r>
              <a:rPr lang="en-US" sz="1600">
                <a:latin typeface="Arial" charset="0"/>
                <a:cs typeface="Angsana New" pitchFamily="18" charset="-34"/>
              </a:rPr>
              <a:t>Principles </a:t>
            </a:r>
          </a:p>
        </p:txBody>
      </p:sp>
      <p:sp>
        <p:nvSpPr>
          <p:cNvPr id="854035" name="AutoShape 19"/>
          <p:cNvSpPr>
            <a:spLocks noChangeArrowheads="1"/>
          </p:cNvSpPr>
          <p:nvPr/>
        </p:nvSpPr>
        <p:spPr bwMode="auto">
          <a:xfrm>
            <a:off x="5610225" y="3429000"/>
            <a:ext cx="2695575" cy="641350"/>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r>
              <a:rPr lang="en-GB" sz="1600">
                <a:latin typeface="Arial" charset="0"/>
                <a:cs typeface="Angsana New" pitchFamily="18" charset="-34"/>
              </a:rPr>
              <a:t>Process</a:t>
            </a:r>
            <a:endParaRPr lang="en-US" sz="1600">
              <a:latin typeface="Arial" charset="0"/>
              <a:cs typeface="Angsana New" pitchFamily="18" charset="-34"/>
            </a:endParaRPr>
          </a:p>
        </p:txBody>
      </p:sp>
      <p:sp>
        <p:nvSpPr>
          <p:cNvPr id="854036" name="AutoShape 20"/>
          <p:cNvSpPr>
            <a:spLocks noChangeArrowheads="1"/>
          </p:cNvSpPr>
          <p:nvPr/>
        </p:nvSpPr>
        <p:spPr bwMode="auto">
          <a:xfrm>
            <a:off x="5610225" y="4572000"/>
            <a:ext cx="2695575" cy="641350"/>
          </a:xfrm>
          <a:prstGeom prst="roundRect">
            <a:avLst>
              <a:gd name="adj" fmla="val 16667"/>
            </a:avLst>
          </a:prstGeom>
          <a:solidFill>
            <a:srgbClr val="93E357"/>
          </a:solidFill>
          <a:ln w="9525">
            <a:noFill/>
            <a:round/>
            <a:headEnd/>
            <a:tailEnd/>
          </a:ln>
          <a:effectLst>
            <a:outerShdw dist="107763" dir="2700000" algn="ctr" rotWithShape="0">
              <a:schemeClr val="bg2">
                <a:alpha val="50000"/>
              </a:schemeClr>
            </a:outerShdw>
          </a:effectLst>
        </p:spPr>
        <p:txBody>
          <a:bodyPr wrap="none" anchor="ctr"/>
          <a:lstStyle/>
          <a:p>
            <a:pPr algn="ctr" eaLnBrk="1" hangingPunct="1"/>
            <a:r>
              <a:rPr lang="en-GB" sz="1600">
                <a:latin typeface="Arial" charset="0"/>
                <a:cs typeface="Angsana New" pitchFamily="18" charset="-34"/>
              </a:rPr>
              <a:t>Tools</a:t>
            </a:r>
            <a:endParaRPr lang="en-US" sz="1600">
              <a:latin typeface="Arial" charset="0"/>
              <a:cs typeface="Angsana New" pitchFamily="18" charset="-34"/>
            </a:endParaRPr>
          </a:p>
        </p:txBody>
      </p:sp>
      <p:sp>
        <p:nvSpPr>
          <p:cNvPr id="22549" name="AutoShape 21"/>
          <p:cNvSpPr>
            <a:spLocks noChangeArrowheads="1"/>
          </p:cNvSpPr>
          <p:nvPr/>
        </p:nvSpPr>
        <p:spPr bwMode="auto">
          <a:xfrm>
            <a:off x="5181600" y="2057400"/>
            <a:ext cx="228600" cy="3429000"/>
          </a:xfrm>
          <a:prstGeom prst="downArrow">
            <a:avLst>
              <a:gd name="adj1" fmla="val 50000"/>
              <a:gd name="adj2" fmla="val 375000"/>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PH"/>
          </a:p>
        </p:txBody>
      </p:sp>
      <p:sp>
        <p:nvSpPr>
          <p:cNvPr id="22550" name="Line 22"/>
          <p:cNvSpPr>
            <a:spLocks noChangeShapeType="1"/>
          </p:cNvSpPr>
          <p:nvPr/>
        </p:nvSpPr>
        <p:spPr bwMode="auto">
          <a:xfrm flipH="1">
            <a:off x="5257800" y="2590800"/>
            <a:ext cx="304800" cy="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wrap="none"/>
          <a:lstStyle/>
          <a:p>
            <a:endParaRPr lang="en-GB"/>
          </a:p>
        </p:txBody>
      </p:sp>
      <p:sp>
        <p:nvSpPr>
          <p:cNvPr id="22551" name="Line 23"/>
          <p:cNvSpPr>
            <a:spLocks noChangeShapeType="1"/>
          </p:cNvSpPr>
          <p:nvPr/>
        </p:nvSpPr>
        <p:spPr bwMode="auto">
          <a:xfrm flipH="1">
            <a:off x="5257800" y="3810000"/>
            <a:ext cx="381000" cy="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wrap="none"/>
          <a:lstStyle/>
          <a:p>
            <a:endParaRPr lang="en-GB"/>
          </a:p>
        </p:txBody>
      </p:sp>
      <p:sp>
        <p:nvSpPr>
          <p:cNvPr id="22552" name="Line 24"/>
          <p:cNvSpPr>
            <a:spLocks noChangeShapeType="1"/>
          </p:cNvSpPr>
          <p:nvPr/>
        </p:nvSpPr>
        <p:spPr bwMode="auto">
          <a:xfrm flipH="1">
            <a:off x="5257800" y="4876800"/>
            <a:ext cx="304800" cy="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wrap="none"/>
          <a:lstStyle/>
          <a:p>
            <a:endParaRPr lang="en-GB"/>
          </a:p>
        </p:txBody>
      </p:sp>
    </p:spTree>
    <p:extLst>
      <p:ext uri="{BB962C8B-B14F-4D97-AF65-F5344CB8AC3E}">
        <p14:creationId xmlns:p14="http://schemas.microsoft.com/office/powerpoint/2010/main" val="2204951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The HMN Framework</a:t>
            </a:r>
            <a:endParaRPr lang="en-GB" dirty="0"/>
          </a:p>
        </p:txBody>
      </p:sp>
      <p:sp>
        <p:nvSpPr>
          <p:cNvPr id="3" name="Content Placeholder 2"/>
          <p:cNvSpPr>
            <a:spLocks noGrp="1"/>
          </p:cNvSpPr>
          <p:nvPr>
            <p:ph sz="quarter" idx="1"/>
          </p:nvPr>
        </p:nvSpPr>
        <p:spPr/>
        <p:txBody>
          <a:bodyPr/>
          <a:lstStyle/>
          <a:p>
            <a:pPr marL="0" indent="0">
              <a:buNone/>
            </a:pPr>
            <a:r>
              <a:rPr lang="en-PH" dirty="0" smtClean="0"/>
              <a:t>HIS RESOURCES</a:t>
            </a:r>
          </a:p>
          <a:p>
            <a:r>
              <a:rPr lang="en-PH" dirty="0" smtClean="0"/>
              <a:t>Policy and Planning</a:t>
            </a:r>
          </a:p>
          <a:p>
            <a:r>
              <a:rPr lang="en-PH" dirty="0" smtClean="0"/>
              <a:t>HIS Institutions, human resources and financing</a:t>
            </a:r>
          </a:p>
          <a:p>
            <a:r>
              <a:rPr lang="en-PH" dirty="0" smtClean="0"/>
              <a:t>HIS Infrastructure</a:t>
            </a:r>
          </a:p>
          <a:p>
            <a:endParaRPr lang="en-GB" dirty="0"/>
          </a:p>
        </p:txBody>
      </p:sp>
    </p:spTree>
    <p:extLst>
      <p:ext uri="{BB962C8B-B14F-4D97-AF65-F5344CB8AC3E}">
        <p14:creationId xmlns:p14="http://schemas.microsoft.com/office/powerpoint/2010/main" val="244785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The HMN Framework</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PH" dirty="0" smtClean="0"/>
              <a:t>INDICATORS</a:t>
            </a:r>
          </a:p>
          <a:p>
            <a:r>
              <a:rPr lang="en-PH" dirty="0" smtClean="0"/>
              <a:t>Indicators</a:t>
            </a:r>
          </a:p>
          <a:p>
            <a:pPr marL="0" indent="0">
              <a:buNone/>
            </a:pPr>
            <a:endParaRPr lang="en-PH" dirty="0"/>
          </a:p>
          <a:p>
            <a:pPr marL="0" indent="0">
              <a:buNone/>
            </a:pPr>
            <a:r>
              <a:rPr lang="en-PH" dirty="0" smtClean="0"/>
              <a:t>DATA SOURCES</a:t>
            </a:r>
          </a:p>
          <a:p>
            <a:r>
              <a:rPr lang="en-PH" dirty="0" smtClean="0"/>
              <a:t>Census</a:t>
            </a:r>
          </a:p>
          <a:p>
            <a:r>
              <a:rPr lang="en-PH" dirty="0" smtClean="0"/>
              <a:t>Vital Statistics</a:t>
            </a:r>
          </a:p>
          <a:p>
            <a:r>
              <a:rPr lang="en-PH" dirty="0" smtClean="0"/>
              <a:t>Population-based surveys</a:t>
            </a:r>
          </a:p>
          <a:p>
            <a:r>
              <a:rPr lang="en-PH" dirty="0" smtClean="0"/>
              <a:t>Health and disease records</a:t>
            </a:r>
          </a:p>
          <a:p>
            <a:r>
              <a:rPr lang="en-PH" dirty="0" smtClean="0"/>
              <a:t>Health service records</a:t>
            </a:r>
          </a:p>
          <a:p>
            <a:r>
              <a:rPr lang="en-PH" dirty="0" smtClean="0"/>
              <a:t>Administrative records</a:t>
            </a:r>
            <a:endParaRPr lang="en-GB" dirty="0"/>
          </a:p>
        </p:txBody>
      </p:sp>
    </p:spTree>
    <p:extLst>
      <p:ext uri="{BB962C8B-B14F-4D97-AF65-F5344CB8AC3E}">
        <p14:creationId xmlns:p14="http://schemas.microsoft.com/office/powerpoint/2010/main" val="476714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The HMN Framework</a:t>
            </a:r>
            <a:endParaRPr lang="en-GB" dirty="0"/>
          </a:p>
        </p:txBody>
      </p:sp>
      <p:sp>
        <p:nvSpPr>
          <p:cNvPr id="3" name="Content Placeholder 2"/>
          <p:cNvSpPr>
            <a:spLocks noGrp="1"/>
          </p:cNvSpPr>
          <p:nvPr>
            <p:ph sz="quarter" idx="1"/>
          </p:nvPr>
        </p:nvSpPr>
        <p:spPr/>
        <p:txBody>
          <a:bodyPr>
            <a:normAutofit/>
          </a:bodyPr>
          <a:lstStyle/>
          <a:p>
            <a:pPr marL="0" indent="0">
              <a:buNone/>
            </a:pPr>
            <a:r>
              <a:rPr lang="en-PH" dirty="0" smtClean="0"/>
              <a:t>DATA MANAGEMENT</a:t>
            </a:r>
          </a:p>
          <a:p>
            <a:r>
              <a:rPr lang="en-PH" dirty="0" smtClean="0"/>
              <a:t>Data Management</a:t>
            </a:r>
          </a:p>
          <a:p>
            <a:pPr marL="0" indent="0">
              <a:buNone/>
            </a:pPr>
            <a:endParaRPr lang="en-PH" dirty="0"/>
          </a:p>
          <a:p>
            <a:pPr marL="0" indent="0">
              <a:buNone/>
            </a:pPr>
            <a:r>
              <a:rPr lang="en-PH" dirty="0" smtClean="0"/>
              <a:t>INFORMATION PRODUCTS</a:t>
            </a:r>
          </a:p>
          <a:p>
            <a:r>
              <a:rPr lang="en-PH" dirty="0" smtClean="0"/>
              <a:t>Health Status indicators</a:t>
            </a:r>
          </a:p>
          <a:p>
            <a:r>
              <a:rPr lang="en-PH" dirty="0" smtClean="0"/>
              <a:t>Health system indicators</a:t>
            </a:r>
          </a:p>
          <a:p>
            <a:r>
              <a:rPr lang="en-PH" dirty="0" smtClean="0"/>
              <a:t>Risk factors indicators</a:t>
            </a:r>
          </a:p>
          <a:p>
            <a:r>
              <a:rPr lang="en-PH" dirty="0" smtClean="0"/>
              <a:t>Other indicators</a:t>
            </a:r>
            <a:endParaRPr lang="en-GB" dirty="0"/>
          </a:p>
        </p:txBody>
      </p:sp>
    </p:spTree>
    <p:extLst>
      <p:ext uri="{BB962C8B-B14F-4D97-AF65-F5344CB8AC3E}">
        <p14:creationId xmlns:p14="http://schemas.microsoft.com/office/powerpoint/2010/main" val="26793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The HMN Framework</a:t>
            </a:r>
            <a:endParaRPr lang="en-GB" dirty="0"/>
          </a:p>
        </p:txBody>
      </p:sp>
      <p:sp>
        <p:nvSpPr>
          <p:cNvPr id="3" name="Content Placeholder 2"/>
          <p:cNvSpPr>
            <a:spLocks noGrp="1"/>
          </p:cNvSpPr>
          <p:nvPr>
            <p:ph sz="quarter" idx="1"/>
          </p:nvPr>
        </p:nvSpPr>
        <p:spPr/>
        <p:txBody>
          <a:bodyPr>
            <a:normAutofit/>
          </a:bodyPr>
          <a:lstStyle/>
          <a:p>
            <a:pPr marL="0" indent="0">
              <a:buNone/>
            </a:pPr>
            <a:r>
              <a:rPr lang="en-PH" dirty="0" smtClean="0"/>
              <a:t>DISSEMINATION AND USE</a:t>
            </a:r>
          </a:p>
          <a:p>
            <a:r>
              <a:rPr lang="en-PH" dirty="0" smtClean="0"/>
              <a:t>Analysis and use of information</a:t>
            </a:r>
          </a:p>
          <a:p>
            <a:r>
              <a:rPr lang="en-PH" dirty="0" smtClean="0"/>
              <a:t>Policy and advocacy</a:t>
            </a:r>
          </a:p>
          <a:p>
            <a:r>
              <a:rPr lang="en-PH" dirty="0" smtClean="0"/>
              <a:t>Planning and Priority setting</a:t>
            </a:r>
          </a:p>
          <a:p>
            <a:r>
              <a:rPr lang="en-PH" dirty="0" smtClean="0"/>
              <a:t>Resource allocation</a:t>
            </a:r>
          </a:p>
          <a:p>
            <a:r>
              <a:rPr lang="en-PH" dirty="0" smtClean="0"/>
              <a:t>Implementation and action</a:t>
            </a:r>
          </a:p>
          <a:p>
            <a:pPr marL="0" indent="0">
              <a:buNone/>
            </a:pPr>
            <a:endParaRPr lang="en-PH" dirty="0"/>
          </a:p>
          <a:p>
            <a:pPr marL="0" indent="0">
              <a:buNone/>
            </a:pPr>
            <a:endParaRPr lang="en-GB" dirty="0"/>
          </a:p>
        </p:txBody>
      </p:sp>
    </p:spTree>
    <p:extLst>
      <p:ext uri="{BB962C8B-B14F-4D97-AF65-F5344CB8AC3E}">
        <p14:creationId xmlns:p14="http://schemas.microsoft.com/office/powerpoint/2010/main" val="3588718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5314" name="Rectangle 2"/>
          <p:cNvSpPr>
            <a:spLocks noGrp="1" noChangeArrowheads="1"/>
          </p:cNvSpPr>
          <p:nvPr>
            <p:ph type="title"/>
          </p:nvPr>
        </p:nvSpPr>
        <p:spPr/>
        <p:txBody>
          <a:bodyPr>
            <a:normAutofit/>
          </a:bodyPr>
          <a:lstStyle/>
          <a:p>
            <a:r>
              <a:rPr lang="en-CA" smtClean="0"/>
              <a:t>Assessment tool switchboard</a:t>
            </a:r>
            <a:endParaRPr lang="en-US" smtClean="0"/>
          </a:p>
        </p:txBody>
      </p:sp>
      <p:pic>
        <p:nvPicPr>
          <p:cNvPr id="46083"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a:xfrm>
            <a:off x="899592" y="1527175"/>
            <a:ext cx="7056784" cy="4572000"/>
          </a:xfrm>
          <a:noFill/>
        </p:spPr>
      </p:pic>
    </p:spTree>
    <p:extLst>
      <p:ext uri="{BB962C8B-B14F-4D97-AF65-F5344CB8AC3E}">
        <p14:creationId xmlns:p14="http://schemas.microsoft.com/office/powerpoint/2010/main" val="3449461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TotalTime>
  <Words>667</Words>
  <Application>Microsoft Office PowerPoint</Application>
  <PresentationFormat>On-screen Show (4:3)</PresentationFormat>
  <Paragraphs>102</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The Health Metrics Network Assessment Tool</vt:lpstr>
      <vt:lpstr>HMN Assessment Process &amp; Tool </vt:lpstr>
      <vt:lpstr>The HMN Framework</vt:lpstr>
      <vt:lpstr>PowerPoint Presentation</vt:lpstr>
      <vt:lpstr>The HMN Framework</vt:lpstr>
      <vt:lpstr>The HMN Framework</vt:lpstr>
      <vt:lpstr>The HMN Framework</vt:lpstr>
      <vt:lpstr>The HMN Framework</vt:lpstr>
      <vt:lpstr>Assessment tool switchboard</vt:lpstr>
      <vt:lpstr>HMN Assessment Tool </vt:lpstr>
      <vt:lpstr>Assessment Tool </vt:lpstr>
      <vt:lpstr>Procedure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HMN Assessment Tool</dc:title>
  <dc:creator>NSO</dc:creator>
  <cp:lastModifiedBy>Andrea De Luka</cp:lastModifiedBy>
  <cp:revision>6</cp:revision>
  <dcterms:created xsi:type="dcterms:W3CDTF">2014-05-27T12:13:03Z</dcterms:created>
  <dcterms:modified xsi:type="dcterms:W3CDTF">2014-06-09T16:01:03Z</dcterms:modified>
</cp:coreProperties>
</file>