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25"/>
  </p:notesMasterIdLst>
  <p:sldIdLst>
    <p:sldId id="256" r:id="rId2"/>
    <p:sldId id="419" r:id="rId3"/>
    <p:sldId id="418" r:id="rId4"/>
    <p:sldId id="460" r:id="rId5"/>
    <p:sldId id="461" r:id="rId6"/>
    <p:sldId id="462" r:id="rId7"/>
    <p:sldId id="463" r:id="rId8"/>
    <p:sldId id="464" r:id="rId9"/>
    <p:sldId id="465" r:id="rId10"/>
    <p:sldId id="466" r:id="rId11"/>
    <p:sldId id="467" r:id="rId12"/>
    <p:sldId id="468" r:id="rId13"/>
    <p:sldId id="469" r:id="rId14"/>
    <p:sldId id="470" r:id="rId15"/>
    <p:sldId id="471" r:id="rId16"/>
    <p:sldId id="473" r:id="rId17"/>
    <p:sldId id="472" r:id="rId18"/>
    <p:sldId id="474" r:id="rId19"/>
    <p:sldId id="475" r:id="rId20"/>
    <p:sldId id="429" r:id="rId21"/>
    <p:sldId id="477" r:id="rId22"/>
    <p:sldId id="476" r:id="rId23"/>
    <p:sldId id="459" r:id="rId24"/>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02" autoAdjust="0"/>
    <p:restoredTop sz="94660"/>
  </p:normalViewPr>
  <p:slideViewPr>
    <p:cSldViewPr>
      <p:cViewPr>
        <p:scale>
          <a:sx n="100" d="100"/>
          <a:sy n="100" d="100"/>
        </p:scale>
        <p:origin x="-420" y="-3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FAA841A4-5C7D-4CC9-8E06-2CA59F38E7FD}" type="datetimeFigureOut">
              <a:rPr lang="en-US" smtClean="0"/>
              <a:pPr/>
              <a:t>09/06/2014</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8EC9C559-9B9A-4871-B859-41E5CC6D18E9}" type="slidenum">
              <a:rPr lang="en-US" smtClean="0"/>
              <a:pPr/>
              <a:t>‹#›</a:t>
            </a:fld>
            <a:endParaRPr lang="en-US"/>
          </a:p>
        </p:txBody>
      </p:sp>
    </p:spTree>
    <p:extLst>
      <p:ext uri="{BB962C8B-B14F-4D97-AF65-F5344CB8AC3E}">
        <p14:creationId xmlns:p14="http://schemas.microsoft.com/office/powerpoint/2010/main" val="2500503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6DB28-C072-4BC9-91A5-F661CB7F19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6DB28-C072-4BC9-91A5-F661CB7F19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6DB28-C072-4BC9-91A5-F661CB7F19F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6DB28-C072-4BC9-91A5-F661CB7F19F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6DB28-C072-4BC9-91A5-F661CB7F19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6DB28-C072-4BC9-91A5-F661CB7F19F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6DB28-C072-4BC9-91A5-F661CB7F19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6DB28-C072-4BC9-91A5-F661CB7F19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6DB28-C072-4BC9-91A5-F661CB7F19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6DB28-C072-4BC9-91A5-F661CB7F19F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40A588-A04E-49CE-B943-CC030DE39B5E}" type="datetimeFigureOut">
              <a:rPr lang="en-US" smtClean="0"/>
              <a:pPr/>
              <a:t>09/06/2014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6DB28-C072-4BC9-91A5-F661CB7F19F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240A588-A04E-49CE-B943-CC030DE39B5E}" type="datetimeFigureOut">
              <a:rPr lang="en-US" smtClean="0"/>
              <a:pPr/>
              <a:t>09/06/2014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C46DB28-C072-4BC9-91A5-F661CB7F19F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133600"/>
            <a:ext cx="4800600" cy="1524000"/>
          </a:xfrm>
        </p:spPr>
        <p:txBody>
          <a:bodyPr>
            <a:normAutofit/>
          </a:bodyPr>
          <a:lstStyle/>
          <a:p>
            <a:r>
              <a:rPr lang="en-US" sz="3600" b="1" dirty="0" smtClean="0">
                <a:solidFill>
                  <a:schemeClr val="tx1"/>
                </a:solidFill>
                <a:latin typeface="Arial" pitchFamily="34" charset="0"/>
                <a:ea typeface="+mn-ea"/>
                <a:cs typeface="Arial" pitchFamily="34" charset="0"/>
              </a:rPr>
              <a:t>KINGDOM OF CAMBODIA </a:t>
            </a:r>
            <a:endParaRPr lang="en-US" sz="3600" b="1" dirty="0">
              <a:solidFill>
                <a:schemeClr val="tx1"/>
              </a:solidFill>
              <a:latin typeface="Arial" pitchFamily="34" charset="0"/>
              <a:ea typeface="+mn-ea"/>
              <a:cs typeface="Arial" pitchFamily="34" charset="0"/>
            </a:endParaRPr>
          </a:p>
        </p:txBody>
      </p:sp>
      <p:sp>
        <p:nvSpPr>
          <p:cNvPr id="3" name="Subtitle 2"/>
          <p:cNvSpPr>
            <a:spLocks noGrp="1"/>
          </p:cNvSpPr>
          <p:nvPr>
            <p:ph type="subTitle" idx="1"/>
          </p:nvPr>
        </p:nvSpPr>
        <p:spPr>
          <a:xfrm>
            <a:off x="685800" y="5181600"/>
            <a:ext cx="7772400" cy="1295400"/>
          </a:xfrm>
        </p:spPr>
        <p:txBody>
          <a:bodyPr>
            <a:normAutofit/>
          </a:bodyPr>
          <a:lstStyle/>
          <a:p>
            <a:pPr algn="ctr"/>
            <a:r>
              <a:rPr lang="en-US" sz="1600" b="1" dirty="0" smtClean="0">
                <a:solidFill>
                  <a:schemeClr val="tx1"/>
                </a:solidFill>
                <a:latin typeface="Arial" pitchFamily="34" charset="0"/>
                <a:cs typeface="Arial" pitchFamily="34" charset="0"/>
              </a:rPr>
              <a:t>THEY KHEAM  and  PHAN CHINDA</a:t>
            </a:r>
          </a:p>
          <a:p>
            <a:pPr algn="ctr"/>
            <a:endParaRPr lang="en-US" sz="1600" b="1" dirty="0" smtClean="0">
              <a:solidFill>
                <a:schemeClr val="tx1"/>
              </a:solidFill>
              <a:latin typeface="Arial" pitchFamily="34" charset="0"/>
              <a:cs typeface="Arial" pitchFamily="34" charset="0"/>
            </a:endParaRPr>
          </a:p>
          <a:p>
            <a:pPr algn="ctr"/>
            <a:r>
              <a:rPr lang="en-US" sz="1600" b="1" dirty="0" smtClean="0">
                <a:solidFill>
                  <a:schemeClr val="tx1"/>
                </a:solidFill>
                <a:latin typeface="Arial" pitchFamily="34" charset="0"/>
                <a:cs typeface="Arial" pitchFamily="34" charset="0"/>
              </a:rPr>
              <a:t>National Institute of Statistics, CAMBODIA</a:t>
            </a:r>
          </a:p>
        </p:txBody>
      </p:sp>
      <p:sp>
        <p:nvSpPr>
          <p:cNvPr id="6" name="TextBox 5"/>
          <p:cNvSpPr txBox="1"/>
          <p:nvPr/>
        </p:nvSpPr>
        <p:spPr>
          <a:xfrm>
            <a:off x="990600" y="990600"/>
            <a:ext cx="7315200" cy="1077218"/>
          </a:xfrm>
          <a:prstGeom prst="rect">
            <a:avLst/>
          </a:prstGeom>
          <a:noFill/>
        </p:spPr>
        <p:txBody>
          <a:bodyPr wrap="square" rtlCol="0">
            <a:spAutoFit/>
          </a:bodyPr>
          <a:lstStyle/>
          <a:p>
            <a:pPr algn="ctr"/>
            <a:r>
              <a:rPr lang="en-US" sz="3200" b="1" dirty="0" smtClean="0">
                <a:latin typeface="Arial" pitchFamily="34" charset="0"/>
                <a:cs typeface="Arial" pitchFamily="34" charset="0"/>
              </a:rPr>
              <a:t>     CIVIL REGISTRATION AND</a:t>
            </a:r>
          </a:p>
          <a:p>
            <a:pPr algn="ctr"/>
            <a:r>
              <a:rPr lang="en-US" sz="3200" b="1" dirty="0" smtClean="0">
                <a:latin typeface="Arial" pitchFamily="34" charset="0"/>
                <a:cs typeface="Arial" pitchFamily="34" charset="0"/>
              </a:rPr>
              <a:t> VITAL STATISTICS </a:t>
            </a:r>
            <a:endParaRPr lang="en-IN" sz="3200" b="1" dirty="0">
              <a:latin typeface="Arial" pitchFamily="34" charset="0"/>
              <a:cs typeface="Arial" pitchFamily="34" charset="0"/>
            </a:endParaRPr>
          </a:p>
        </p:txBody>
      </p:sp>
      <p:sp>
        <p:nvSpPr>
          <p:cNvPr id="4" name="Rectangle 3"/>
          <p:cNvSpPr/>
          <p:nvPr/>
        </p:nvSpPr>
        <p:spPr>
          <a:xfrm>
            <a:off x="820783" y="3276600"/>
            <a:ext cx="7620000" cy="1938992"/>
          </a:xfrm>
          <a:prstGeom prst="rect">
            <a:avLst/>
          </a:prstGeom>
        </p:spPr>
        <p:txBody>
          <a:bodyPr wrap="square">
            <a:spAutoFit/>
          </a:bodyPr>
          <a:lstStyle/>
          <a:p>
            <a:pPr algn="ctr"/>
            <a:endParaRPr lang="en-US" sz="1600" b="1" dirty="0" smtClean="0">
              <a:latin typeface="Arial" pitchFamily="34" charset="0"/>
              <a:cs typeface="Arial" pitchFamily="34" charset="0"/>
            </a:endParaRPr>
          </a:p>
          <a:p>
            <a:pPr algn="ctr"/>
            <a:endParaRPr lang="en-US" sz="1600" b="1" dirty="0">
              <a:latin typeface="Arial" pitchFamily="34" charset="0"/>
              <a:cs typeface="Arial" pitchFamily="34" charset="0"/>
            </a:endParaRPr>
          </a:p>
          <a:p>
            <a:pPr algn="ctr"/>
            <a:r>
              <a:rPr lang="en-US" sz="1600" b="1" dirty="0" smtClean="0">
                <a:latin typeface="Arial" pitchFamily="34" charset="0"/>
                <a:cs typeface="Arial" pitchFamily="34" charset="0"/>
              </a:rPr>
              <a:t>Second Regional Workshop on Production and Use of Vital Statistics :</a:t>
            </a:r>
          </a:p>
          <a:p>
            <a:pPr algn="ctr"/>
            <a:r>
              <a:rPr lang="en-US" sz="1600" b="1" dirty="0" smtClean="0">
                <a:latin typeface="Arial" pitchFamily="34" charset="0"/>
                <a:cs typeface="Arial" pitchFamily="34" charset="0"/>
              </a:rPr>
              <a:t>From Vital Data to Statistical Tabulations</a:t>
            </a:r>
          </a:p>
          <a:p>
            <a:pPr algn="ctr"/>
            <a:r>
              <a:rPr lang="en-US" sz="1600" b="1" dirty="0" smtClean="0">
                <a:latin typeface="Arial" pitchFamily="34" charset="0"/>
                <a:cs typeface="Arial" pitchFamily="34" charset="0"/>
              </a:rPr>
              <a:t>December 2-6,2013 </a:t>
            </a:r>
            <a:r>
              <a:rPr lang="en-US" sz="1600" b="1" dirty="0" err="1" smtClean="0">
                <a:latin typeface="Arial" pitchFamily="34" charset="0"/>
                <a:cs typeface="Arial" pitchFamily="34" charset="0"/>
              </a:rPr>
              <a:t>Daejeon</a:t>
            </a:r>
            <a:r>
              <a:rPr lang="en-US" sz="1600" b="1" dirty="0" smtClean="0">
                <a:latin typeface="Arial" pitchFamily="34" charset="0"/>
                <a:cs typeface="Arial" pitchFamily="34" charset="0"/>
              </a:rPr>
              <a:t>, Republic of Korea</a:t>
            </a:r>
          </a:p>
          <a:p>
            <a:pPr algn="ctr"/>
            <a:endParaRPr lang="en-US" sz="1600" b="1" dirty="0">
              <a:latin typeface="Arial" pitchFamily="34" charset="0"/>
              <a:cs typeface="Arial" pitchFamily="34" charset="0"/>
            </a:endParaRPr>
          </a:p>
          <a:p>
            <a:pPr algn="ctr"/>
            <a:endParaRPr lang="en-IN" sz="2400" dirty="0"/>
          </a:p>
        </p:txBody>
      </p:sp>
      <p:pic>
        <p:nvPicPr>
          <p:cNvPr id="1026" name="Picture 2" descr="D:\Picture of Logo\NIS.jpg"/>
          <p:cNvPicPr>
            <a:picLocks noChangeAspect="1" noChangeArrowheads="1"/>
          </p:cNvPicPr>
          <p:nvPr/>
        </p:nvPicPr>
        <p:blipFill>
          <a:blip r:embed="rId2"/>
          <a:srcRect/>
          <a:stretch>
            <a:fillRect/>
          </a:stretch>
        </p:blipFill>
        <p:spPr bwMode="auto">
          <a:xfrm>
            <a:off x="304800" y="228600"/>
            <a:ext cx="1295400" cy="1295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Registration infrastructure </a:t>
            </a:r>
          </a:p>
          <a:p>
            <a:pPr algn="ctr"/>
            <a:r>
              <a:rPr lang="en-US" sz="4000" b="1" dirty="0" smtClean="0">
                <a:latin typeface="+mj-lt"/>
                <a:cs typeface="Arial" pitchFamily="34" charset="0"/>
              </a:rPr>
              <a:t>and resources </a:t>
            </a:r>
            <a:endParaRPr lang="en-IN" sz="4000" b="1" dirty="0" smtClean="0">
              <a:latin typeface="+mj-lt"/>
              <a:cs typeface="Arial" pitchFamily="34" charset="0"/>
            </a:endParaRPr>
          </a:p>
        </p:txBody>
      </p:sp>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Registration infrastructure  </a:t>
              </a:r>
              <a:endParaRPr lang="en-IN" sz="1600" b="1" dirty="0">
                <a:solidFill>
                  <a:schemeClr val="tx1"/>
                </a:solidFill>
                <a:latin typeface="+mj-lt"/>
                <a:cs typeface="Arial" pitchFamily="34" charset="0"/>
              </a:endParaRPr>
            </a:p>
          </p:txBody>
        </p:sp>
      </p:grpSp>
      <p:sp>
        <p:nvSpPr>
          <p:cNvPr id="44" name="Rectangle 3"/>
          <p:cNvSpPr txBox="1">
            <a:spLocks noChangeArrowheads="1"/>
          </p:cNvSpPr>
          <p:nvPr/>
        </p:nvSpPr>
        <p:spPr>
          <a:xfrm>
            <a:off x="2362200" y="1600200"/>
            <a:ext cx="6553200" cy="1066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15000"/>
              </a:lnSpc>
              <a:spcBef>
                <a:spcPct val="20000"/>
              </a:spcBef>
              <a:spcAft>
                <a:spcPts val="0"/>
              </a:spcAft>
              <a:buClr>
                <a:schemeClr val="tx1"/>
              </a:buClr>
              <a:buSzTx/>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Current administration management structure</a:t>
            </a:r>
          </a:p>
          <a:p>
            <a:pPr marL="0" marR="0" lvl="0" indent="0" algn="ctr" defTabSz="914400" rtl="0" eaLnBrk="1" fontAlgn="auto" latinLnBrk="0" hangingPunct="1">
              <a:lnSpc>
                <a:spcPct val="115000"/>
              </a:lnSpc>
              <a:spcBef>
                <a:spcPct val="20000"/>
              </a:spcBef>
              <a:spcAft>
                <a:spcPts val="0"/>
              </a:spcAft>
              <a:buClr>
                <a:schemeClr val="tx1"/>
              </a:buClr>
              <a:buSzTx/>
              <a:buFont typeface="Wingdings" pitchFamily="2" charset="2"/>
              <a:buChar char="§"/>
              <a:tabLst/>
              <a:defRPr/>
            </a:pPr>
            <a:r>
              <a:rPr kumimoji="0" lang="en-US" altLang="zh-CN" sz="2400" b="0" i="0" u="none" strike="noStrike" kern="1200" cap="none" spc="0" normalizeH="0" baseline="0" noProof="0" dirty="0" smtClean="0">
                <a:ln>
                  <a:noFill/>
                </a:ln>
                <a:solidFill>
                  <a:schemeClr val="tx2"/>
                </a:solidFill>
                <a:effectLst/>
                <a:uLnTx/>
                <a:uFillTx/>
                <a:latin typeface="+mn-lt"/>
                <a:ea typeface="SimSun" pitchFamily="2" charset="-122"/>
                <a:cs typeface="+mn-cs"/>
              </a:rPr>
              <a:t> Four-tiered government structures:</a:t>
            </a:r>
          </a:p>
          <a:p>
            <a:pPr marL="0" marR="0" lvl="0" indent="0" algn="ctr" defTabSz="914400" rtl="0" eaLnBrk="1" fontAlgn="auto" latinLnBrk="0" hangingPunct="1">
              <a:lnSpc>
                <a:spcPct val="115000"/>
              </a:lnSpc>
              <a:spcBef>
                <a:spcPct val="20000"/>
              </a:spcBef>
              <a:spcAft>
                <a:spcPts val="0"/>
              </a:spcAft>
              <a:buClr>
                <a:schemeClr val="tx1"/>
              </a:buClr>
              <a:buSzTx/>
              <a:buFont typeface="Wingdings" pitchFamily="2" charset="2"/>
              <a:buNone/>
              <a:tabLst/>
              <a:defRPr/>
            </a:pPr>
            <a:endParaRPr kumimoji="0" lang="en-US" sz="2400" b="0" i="0" u="none" strike="noStrike" kern="1200" cap="none" spc="0" normalizeH="0" baseline="0" noProof="0" dirty="0">
              <a:ln>
                <a:noFill/>
              </a:ln>
              <a:solidFill>
                <a:schemeClr val="tx2"/>
              </a:solidFill>
              <a:effectLst/>
              <a:uLnTx/>
              <a:uFillTx/>
              <a:latin typeface="+mn-lt"/>
              <a:ea typeface="SimSun" pitchFamily="2" charset="-122"/>
              <a:cs typeface="+mn-cs"/>
            </a:endParaRPr>
          </a:p>
        </p:txBody>
      </p:sp>
      <p:grpSp>
        <p:nvGrpSpPr>
          <p:cNvPr id="45" name="Group 70"/>
          <p:cNvGrpSpPr>
            <a:grpSpLocks/>
          </p:cNvGrpSpPr>
          <p:nvPr/>
        </p:nvGrpSpPr>
        <p:grpSpPr bwMode="auto">
          <a:xfrm>
            <a:off x="1981200" y="2667000"/>
            <a:ext cx="6705600" cy="3798887"/>
            <a:chOff x="1392" y="1824"/>
            <a:chExt cx="4224" cy="2393"/>
          </a:xfrm>
        </p:grpSpPr>
        <p:sp>
          <p:nvSpPr>
            <p:cNvPr id="46" name="Line 35"/>
            <p:cNvSpPr>
              <a:spLocks noChangeShapeType="1"/>
            </p:cNvSpPr>
            <p:nvPr/>
          </p:nvSpPr>
          <p:spPr bwMode="auto">
            <a:xfrm flipH="1">
              <a:off x="1878" y="2244"/>
              <a:ext cx="187" cy="152"/>
            </a:xfrm>
            <a:prstGeom prst="line">
              <a:avLst/>
            </a:prstGeom>
            <a:noFill/>
            <a:ln w="9525">
              <a:solidFill>
                <a:schemeClr val="tx1"/>
              </a:solidFill>
              <a:prstDash val="dash"/>
              <a:round/>
              <a:headEnd/>
              <a:tailEnd/>
            </a:ln>
            <a:effectLst/>
          </p:spPr>
          <p:txBody>
            <a:bodyPr/>
            <a:lstStyle/>
            <a:p>
              <a:endParaRPr lang="en-US"/>
            </a:p>
          </p:txBody>
        </p:sp>
        <p:sp>
          <p:nvSpPr>
            <p:cNvPr id="47" name="Line 36"/>
            <p:cNvSpPr>
              <a:spLocks noChangeShapeType="1"/>
            </p:cNvSpPr>
            <p:nvPr/>
          </p:nvSpPr>
          <p:spPr bwMode="auto">
            <a:xfrm>
              <a:off x="1841" y="2778"/>
              <a:ext cx="0" cy="114"/>
            </a:xfrm>
            <a:prstGeom prst="line">
              <a:avLst/>
            </a:prstGeom>
            <a:noFill/>
            <a:ln w="9525">
              <a:solidFill>
                <a:schemeClr val="tx1"/>
              </a:solidFill>
              <a:prstDash val="dash"/>
              <a:round/>
              <a:headEnd/>
              <a:tailEnd/>
            </a:ln>
            <a:effectLst/>
          </p:spPr>
          <p:txBody>
            <a:bodyPr/>
            <a:lstStyle/>
            <a:p>
              <a:endParaRPr lang="en-US"/>
            </a:p>
          </p:txBody>
        </p:sp>
        <p:sp>
          <p:nvSpPr>
            <p:cNvPr id="48" name="Line 37"/>
            <p:cNvSpPr>
              <a:spLocks noChangeShapeType="1"/>
            </p:cNvSpPr>
            <p:nvPr/>
          </p:nvSpPr>
          <p:spPr bwMode="auto">
            <a:xfrm>
              <a:off x="1841" y="3274"/>
              <a:ext cx="0" cy="152"/>
            </a:xfrm>
            <a:prstGeom prst="line">
              <a:avLst/>
            </a:prstGeom>
            <a:noFill/>
            <a:ln w="9525">
              <a:solidFill>
                <a:schemeClr val="tx1"/>
              </a:solidFill>
              <a:prstDash val="dash"/>
              <a:round/>
              <a:headEnd/>
              <a:tailEnd/>
            </a:ln>
            <a:effectLst/>
          </p:spPr>
          <p:txBody>
            <a:bodyPr/>
            <a:lstStyle/>
            <a:p>
              <a:endParaRPr lang="en-US"/>
            </a:p>
          </p:txBody>
        </p:sp>
        <p:sp>
          <p:nvSpPr>
            <p:cNvPr id="49" name="Line 38"/>
            <p:cNvSpPr>
              <a:spLocks noChangeShapeType="1"/>
            </p:cNvSpPr>
            <p:nvPr/>
          </p:nvSpPr>
          <p:spPr bwMode="auto">
            <a:xfrm>
              <a:off x="3037" y="3312"/>
              <a:ext cx="0" cy="152"/>
            </a:xfrm>
            <a:prstGeom prst="line">
              <a:avLst/>
            </a:prstGeom>
            <a:noFill/>
            <a:ln w="9525">
              <a:solidFill>
                <a:schemeClr val="tx1"/>
              </a:solidFill>
              <a:prstDash val="dash"/>
              <a:round/>
              <a:headEnd/>
              <a:tailEnd/>
            </a:ln>
            <a:effectLst/>
          </p:spPr>
          <p:txBody>
            <a:bodyPr/>
            <a:lstStyle/>
            <a:p>
              <a:endParaRPr lang="en-US"/>
            </a:p>
          </p:txBody>
        </p:sp>
        <p:sp>
          <p:nvSpPr>
            <p:cNvPr id="50" name="Line 39"/>
            <p:cNvSpPr>
              <a:spLocks noChangeShapeType="1"/>
            </p:cNvSpPr>
            <p:nvPr/>
          </p:nvSpPr>
          <p:spPr bwMode="auto">
            <a:xfrm>
              <a:off x="4083" y="2739"/>
              <a:ext cx="449" cy="191"/>
            </a:xfrm>
            <a:prstGeom prst="line">
              <a:avLst/>
            </a:prstGeom>
            <a:noFill/>
            <a:ln w="9525">
              <a:solidFill>
                <a:schemeClr val="tx1"/>
              </a:solidFill>
              <a:prstDash val="dash"/>
              <a:round/>
              <a:headEnd/>
              <a:tailEnd/>
            </a:ln>
            <a:effectLst/>
          </p:spPr>
          <p:txBody>
            <a:bodyPr/>
            <a:lstStyle/>
            <a:p>
              <a:endParaRPr lang="en-US"/>
            </a:p>
          </p:txBody>
        </p:sp>
        <p:sp>
          <p:nvSpPr>
            <p:cNvPr id="51" name="Line 40"/>
            <p:cNvSpPr>
              <a:spLocks noChangeShapeType="1"/>
            </p:cNvSpPr>
            <p:nvPr/>
          </p:nvSpPr>
          <p:spPr bwMode="auto">
            <a:xfrm>
              <a:off x="1467" y="2320"/>
              <a:ext cx="3962" cy="0"/>
            </a:xfrm>
            <a:prstGeom prst="line">
              <a:avLst/>
            </a:prstGeom>
            <a:noFill/>
            <a:ln w="9525">
              <a:solidFill>
                <a:schemeClr val="accent2"/>
              </a:solidFill>
              <a:round/>
              <a:headEnd/>
              <a:tailEnd/>
            </a:ln>
            <a:effectLst/>
          </p:spPr>
          <p:txBody>
            <a:bodyPr/>
            <a:lstStyle/>
            <a:p>
              <a:endParaRPr lang="en-US"/>
            </a:p>
          </p:txBody>
        </p:sp>
        <p:sp>
          <p:nvSpPr>
            <p:cNvPr id="52" name="Line 41"/>
            <p:cNvSpPr>
              <a:spLocks noChangeShapeType="1"/>
            </p:cNvSpPr>
            <p:nvPr/>
          </p:nvSpPr>
          <p:spPr bwMode="auto">
            <a:xfrm>
              <a:off x="1467" y="2854"/>
              <a:ext cx="3999" cy="0"/>
            </a:xfrm>
            <a:prstGeom prst="line">
              <a:avLst/>
            </a:prstGeom>
            <a:noFill/>
            <a:ln w="9525">
              <a:solidFill>
                <a:schemeClr val="accent2"/>
              </a:solidFill>
              <a:round/>
              <a:headEnd/>
              <a:tailEnd/>
            </a:ln>
            <a:effectLst/>
          </p:spPr>
          <p:txBody>
            <a:bodyPr/>
            <a:lstStyle/>
            <a:p>
              <a:endParaRPr lang="en-US"/>
            </a:p>
          </p:txBody>
        </p:sp>
        <p:sp>
          <p:nvSpPr>
            <p:cNvPr id="53" name="Line 42"/>
            <p:cNvSpPr>
              <a:spLocks noChangeShapeType="1"/>
            </p:cNvSpPr>
            <p:nvPr/>
          </p:nvSpPr>
          <p:spPr bwMode="auto">
            <a:xfrm>
              <a:off x="1504" y="3364"/>
              <a:ext cx="4000" cy="0"/>
            </a:xfrm>
            <a:prstGeom prst="line">
              <a:avLst/>
            </a:prstGeom>
            <a:noFill/>
            <a:ln w="9525">
              <a:solidFill>
                <a:schemeClr val="accent2"/>
              </a:solidFill>
              <a:round/>
              <a:headEnd/>
              <a:tailEnd/>
            </a:ln>
            <a:effectLst/>
          </p:spPr>
          <p:txBody>
            <a:bodyPr/>
            <a:lstStyle/>
            <a:p>
              <a:endParaRPr lang="en-US"/>
            </a:p>
          </p:txBody>
        </p:sp>
        <p:sp>
          <p:nvSpPr>
            <p:cNvPr id="54" name="Oval 43"/>
            <p:cNvSpPr>
              <a:spLocks noChangeArrowheads="1"/>
            </p:cNvSpPr>
            <p:nvPr/>
          </p:nvSpPr>
          <p:spPr bwMode="auto">
            <a:xfrm>
              <a:off x="1803" y="1824"/>
              <a:ext cx="1271" cy="458"/>
            </a:xfrm>
            <a:prstGeom prst="ellipse">
              <a:avLst/>
            </a:prstGeom>
            <a:solidFill>
              <a:srgbClr val="008080"/>
            </a:solidFill>
            <a:ln w="9525">
              <a:solidFill>
                <a:schemeClr val="tx1"/>
              </a:solidFill>
              <a:round/>
              <a:headEnd/>
              <a:tailEnd/>
            </a:ln>
            <a:effectLst/>
          </p:spPr>
          <p:txBody>
            <a:bodyPr wrap="none" anchor="ctr"/>
            <a:lstStyle/>
            <a:p>
              <a:pPr algn="ctr" eaLnBrk="1" hangingPunct="1"/>
              <a:r>
                <a:rPr lang="en-US" sz="1400" b="1"/>
                <a:t>Central Government</a:t>
              </a:r>
            </a:p>
          </p:txBody>
        </p:sp>
        <p:sp>
          <p:nvSpPr>
            <p:cNvPr id="55" name="Oval 44"/>
            <p:cNvSpPr>
              <a:spLocks noChangeArrowheads="1"/>
            </p:cNvSpPr>
            <p:nvPr/>
          </p:nvSpPr>
          <p:spPr bwMode="auto">
            <a:xfrm>
              <a:off x="1392" y="2396"/>
              <a:ext cx="935" cy="420"/>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a:t>Capital City</a:t>
              </a:r>
            </a:p>
          </p:txBody>
        </p:sp>
        <p:sp>
          <p:nvSpPr>
            <p:cNvPr id="56" name="Oval 45"/>
            <p:cNvSpPr>
              <a:spLocks noChangeArrowheads="1"/>
            </p:cNvSpPr>
            <p:nvPr/>
          </p:nvSpPr>
          <p:spPr bwMode="auto">
            <a:xfrm>
              <a:off x="1392" y="2968"/>
              <a:ext cx="897" cy="344"/>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a:t>Khan</a:t>
              </a:r>
            </a:p>
          </p:txBody>
        </p:sp>
        <p:sp>
          <p:nvSpPr>
            <p:cNvPr id="57" name="Rectangle 46"/>
            <p:cNvSpPr>
              <a:spLocks noChangeArrowheads="1"/>
            </p:cNvSpPr>
            <p:nvPr/>
          </p:nvSpPr>
          <p:spPr bwMode="auto">
            <a:xfrm>
              <a:off x="1429" y="3426"/>
              <a:ext cx="898" cy="610"/>
            </a:xfrm>
            <a:prstGeom prst="rect">
              <a:avLst/>
            </a:prstGeom>
            <a:solidFill>
              <a:srgbClr val="008080"/>
            </a:solidFill>
            <a:ln w="9525" algn="ctr">
              <a:solidFill>
                <a:schemeClr val="tx1"/>
              </a:solidFill>
              <a:miter lim="800000"/>
              <a:headEnd/>
              <a:tailEnd/>
            </a:ln>
            <a:effectLst/>
          </p:spPr>
          <p:txBody>
            <a:bodyPr wrap="none" anchor="ctr"/>
            <a:lstStyle/>
            <a:p>
              <a:pPr algn="ctr" eaLnBrk="1" hangingPunct="1"/>
              <a:r>
                <a:rPr lang="en-US" sz="1400" b="1"/>
                <a:t>Sangkat</a:t>
              </a:r>
            </a:p>
          </p:txBody>
        </p:sp>
        <p:sp>
          <p:nvSpPr>
            <p:cNvPr id="58" name="Line 47"/>
            <p:cNvSpPr>
              <a:spLocks noChangeShapeType="1"/>
            </p:cNvSpPr>
            <p:nvPr/>
          </p:nvSpPr>
          <p:spPr bwMode="auto">
            <a:xfrm>
              <a:off x="2887" y="2205"/>
              <a:ext cx="823" cy="191"/>
            </a:xfrm>
            <a:prstGeom prst="line">
              <a:avLst/>
            </a:prstGeom>
            <a:noFill/>
            <a:ln w="9525">
              <a:solidFill>
                <a:schemeClr val="tx1"/>
              </a:solidFill>
              <a:prstDash val="dash"/>
              <a:round/>
              <a:headEnd/>
              <a:tailEnd/>
            </a:ln>
            <a:effectLst/>
          </p:spPr>
          <p:txBody>
            <a:bodyPr/>
            <a:lstStyle/>
            <a:p>
              <a:endParaRPr lang="en-US"/>
            </a:p>
          </p:txBody>
        </p:sp>
        <p:sp>
          <p:nvSpPr>
            <p:cNvPr id="59" name="Line 48"/>
            <p:cNvSpPr>
              <a:spLocks noChangeShapeType="1"/>
            </p:cNvSpPr>
            <p:nvPr/>
          </p:nvSpPr>
          <p:spPr bwMode="auto">
            <a:xfrm>
              <a:off x="1841" y="2816"/>
              <a:ext cx="0" cy="152"/>
            </a:xfrm>
            <a:prstGeom prst="line">
              <a:avLst/>
            </a:prstGeom>
            <a:noFill/>
            <a:ln w="9525">
              <a:solidFill>
                <a:schemeClr val="tx1"/>
              </a:solidFill>
              <a:prstDash val="dash"/>
              <a:round/>
              <a:headEnd/>
              <a:tailEnd/>
            </a:ln>
            <a:effectLst/>
          </p:spPr>
          <p:txBody>
            <a:bodyPr/>
            <a:lstStyle/>
            <a:p>
              <a:endParaRPr lang="en-US"/>
            </a:p>
          </p:txBody>
        </p:sp>
        <p:sp>
          <p:nvSpPr>
            <p:cNvPr id="60" name="Line 49"/>
            <p:cNvSpPr>
              <a:spLocks noChangeShapeType="1"/>
            </p:cNvSpPr>
            <p:nvPr/>
          </p:nvSpPr>
          <p:spPr bwMode="auto">
            <a:xfrm flipH="1">
              <a:off x="3037" y="2739"/>
              <a:ext cx="448" cy="191"/>
            </a:xfrm>
            <a:prstGeom prst="line">
              <a:avLst/>
            </a:prstGeom>
            <a:noFill/>
            <a:ln w="9525">
              <a:solidFill>
                <a:schemeClr val="tx1"/>
              </a:solidFill>
              <a:prstDash val="dash"/>
              <a:round/>
              <a:headEnd/>
              <a:tailEnd/>
            </a:ln>
            <a:effectLst/>
          </p:spPr>
          <p:txBody>
            <a:bodyPr/>
            <a:lstStyle/>
            <a:p>
              <a:endParaRPr lang="en-US"/>
            </a:p>
          </p:txBody>
        </p:sp>
        <p:sp>
          <p:nvSpPr>
            <p:cNvPr id="61" name="Line 50"/>
            <p:cNvSpPr>
              <a:spLocks noChangeShapeType="1"/>
            </p:cNvSpPr>
            <p:nvPr/>
          </p:nvSpPr>
          <p:spPr bwMode="auto">
            <a:xfrm>
              <a:off x="1841" y="3312"/>
              <a:ext cx="0" cy="114"/>
            </a:xfrm>
            <a:prstGeom prst="line">
              <a:avLst/>
            </a:prstGeom>
            <a:noFill/>
            <a:ln w="9525">
              <a:solidFill>
                <a:schemeClr val="tx1"/>
              </a:solidFill>
              <a:prstDash val="dash"/>
              <a:round/>
              <a:headEnd/>
              <a:tailEnd/>
            </a:ln>
            <a:effectLst/>
          </p:spPr>
          <p:txBody>
            <a:bodyPr/>
            <a:lstStyle/>
            <a:p>
              <a:endParaRPr lang="en-US"/>
            </a:p>
          </p:txBody>
        </p:sp>
        <p:sp>
          <p:nvSpPr>
            <p:cNvPr id="62" name="Line 51"/>
            <p:cNvSpPr>
              <a:spLocks noChangeShapeType="1"/>
            </p:cNvSpPr>
            <p:nvPr/>
          </p:nvSpPr>
          <p:spPr bwMode="auto">
            <a:xfrm>
              <a:off x="3037" y="3312"/>
              <a:ext cx="0" cy="152"/>
            </a:xfrm>
            <a:prstGeom prst="line">
              <a:avLst/>
            </a:prstGeom>
            <a:noFill/>
            <a:ln w="9525">
              <a:solidFill>
                <a:schemeClr val="tx1"/>
              </a:solidFill>
              <a:prstDash val="dash"/>
              <a:round/>
              <a:headEnd/>
              <a:tailEnd/>
            </a:ln>
            <a:effectLst/>
          </p:spPr>
          <p:txBody>
            <a:bodyPr/>
            <a:lstStyle/>
            <a:p>
              <a:endParaRPr lang="en-US"/>
            </a:p>
          </p:txBody>
        </p:sp>
        <p:sp>
          <p:nvSpPr>
            <p:cNvPr id="63" name="Line 52"/>
            <p:cNvSpPr>
              <a:spLocks noChangeShapeType="1"/>
            </p:cNvSpPr>
            <p:nvPr/>
          </p:nvSpPr>
          <p:spPr bwMode="auto">
            <a:xfrm>
              <a:off x="2439" y="2282"/>
              <a:ext cx="0" cy="1449"/>
            </a:xfrm>
            <a:prstGeom prst="line">
              <a:avLst/>
            </a:prstGeom>
            <a:noFill/>
            <a:ln w="9525">
              <a:solidFill>
                <a:schemeClr val="tx1"/>
              </a:solidFill>
              <a:round/>
              <a:headEnd/>
              <a:tailEnd/>
            </a:ln>
            <a:effectLst/>
          </p:spPr>
          <p:txBody>
            <a:bodyPr/>
            <a:lstStyle/>
            <a:p>
              <a:endParaRPr lang="en-US"/>
            </a:p>
          </p:txBody>
        </p:sp>
        <p:sp>
          <p:nvSpPr>
            <p:cNvPr id="64" name="Line 53"/>
            <p:cNvSpPr>
              <a:spLocks noChangeShapeType="1"/>
            </p:cNvSpPr>
            <p:nvPr/>
          </p:nvSpPr>
          <p:spPr bwMode="auto">
            <a:xfrm>
              <a:off x="2327" y="3731"/>
              <a:ext cx="261" cy="0"/>
            </a:xfrm>
            <a:prstGeom prst="line">
              <a:avLst/>
            </a:prstGeom>
            <a:noFill/>
            <a:ln w="9525">
              <a:solidFill>
                <a:schemeClr val="tx1"/>
              </a:solidFill>
              <a:round/>
              <a:headEnd/>
              <a:tailEnd/>
            </a:ln>
            <a:effectLst/>
          </p:spPr>
          <p:txBody>
            <a:bodyPr/>
            <a:lstStyle/>
            <a:p>
              <a:endParaRPr lang="en-US"/>
            </a:p>
          </p:txBody>
        </p:sp>
        <p:sp>
          <p:nvSpPr>
            <p:cNvPr id="65" name="Oval 54"/>
            <p:cNvSpPr>
              <a:spLocks noChangeArrowheads="1"/>
            </p:cNvSpPr>
            <p:nvPr/>
          </p:nvSpPr>
          <p:spPr bwMode="auto">
            <a:xfrm>
              <a:off x="3298" y="2396"/>
              <a:ext cx="935" cy="420"/>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a:t>Provinces</a:t>
              </a:r>
            </a:p>
          </p:txBody>
        </p:sp>
        <p:sp>
          <p:nvSpPr>
            <p:cNvPr id="66" name="Oval 55"/>
            <p:cNvSpPr>
              <a:spLocks noChangeArrowheads="1"/>
            </p:cNvSpPr>
            <p:nvPr/>
          </p:nvSpPr>
          <p:spPr bwMode="auto">
            <a:xfrm>
              <a:off x="4083" y="2930"/>
              <a:ext cx="898" cy="382"/>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a:t>Districts</a:t>
              </a:r>
            </a:p>
          </p:txBody>
        </p:sp>
        <p:sp>
          <p:nvSpPr>
            <p:cNvPr id="67" name="Rectangle 56"/>
            <p:cNvSpPr>
              <a:spLocks noChangeArrowheads="1"/>
            </p:cNvSpPr>
            <p:nvPr/>
          </p:nvSpPr>
          <p:spPr bwMode="auto">
            <a:xfrm>
              <a:off x="4719" y="3426"/>
              <a:ext cx="897" cy="572"/>
            </a:xfrm>
            <a:prstGeom prst="rect">
              <a:avLst/>
            </a:prstGeom>
            <a:solidFill>
              <a:srgbClr val="008080"/>
            </a:solidFill>
            <a:ln w="9525" algn="ctr">
              <a:solidFill>
                <a:schemeClr val="tx1"/>
              </a:solidFill>
              <a:miter lim="800000"/>
              <a:headEnd/>
              <a:tailEnd/>
            </a:ln>
            <a:effectLst/>
          </p:spPr>
          <p:txBody>
            <a:bodyPr wrap="none" anchor="ctr"/>
            <a:lstStyle/>
            <a:p>
              <a:pPr algn="ctr" eaLnBrk="1" hangingPunct="1"/>
              <a:r>
                <a:rPr lang="en-US" sz="1400" b="1"/>
                <a:t>Communes</a:t>
              </a:r>
            </a:p>
          </p:txBody>
        </p:sp>
        <p:sp>
          <p:nvSpPr>
            <p:cNvPr id="68" name="Oval 57"/>
            <p:cNvSpPr>
              <a:spLocks noChangeArrowheads="1"/>
            </p:cNvSpPr>
            <p:nvPr/>
          </p:nvSpPr>
          <p:spPr bwMode="auto">
            <a:xfrm>
              <a:off x="2588" y="2930"/>
              <a:ext cx="935" cy="420"/>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a:t>Municipalities</a:t>
              </a:r>
            </a:p>
          </p:txBody>
        </p:sp>
        <p:sp>
          <p:nvSpPr>
            <p:cNvPr id="69" name="Rectangle 58"/>
            <p:cNvSpPr>
              <a:spLocks noChangeArrowheads="1"/>
            </p:cNvSpPr>
            <p:nvPr/>
          </p:nvSpPr>
          <p:spPr bwMode="auto">
            <a:xfrm>
              <a:off x="2574" y="3419"/>
              <a:ext cx="897" cy="610"/>
            </a:xfrm>
            <a:prstGeom prst="rect">
              <a:avLst/>
            </a:prstGeom>
            <a:solidFill>
              <a:srgbClr val="008080"/>
            </a:solidFill>
            <a:ln w="9525" algn="ctr">
              <a:solidFill>
                <a:schemeClr val="tx1"/>
              </a:solidFill>
              <a:miter lim="800000"/>
              <a:headEnd/>
              <a:tailEnd/>
            </a:ln>
            <a:effectLst/>
          </p:spPr>
          <p:txBody>
            <a:bodyPr wrap="none" anchor="ctr"/>
            <a:lstStyle/>
            <a:p>
              <a:pPr algn="ctr" eaLnBrk="1" hangingPunct="1"/>
              <a:r>
                <a:rPr lang="en-US" sz="1400" b="1"/>
                <a:t>Sangkat</a:t>
              </a:r>
            </a:p>
          </p:txBody>
        </p:sp>
        <p:sp>
          <p:nvSpPr>
            <p:cNvPr id="70" name="Rectangle 59"/>
            <p:cNvSpPr>
              <a:spLocks noChangeArrowheads="1"/>
            </p:cNvSpPr>
            <p:nvPr/>
          </p:nvSpPr>
          <p:spPr bwMode="auto">
            <a:xfrm>
              <a:off x="3560" y="3426"/>
              <a:ext cx="897" cy="610"/>
            </a:xfrm>
            <a:prstGeom prst="rect">
              <a:avLst/>
            </a:prstGeom>
            <a:solidFill>
              <a:srgbClr val="008080"/>
            </a:solidFill>
            <a:ln w="9525" algn="ctr">
              <a:solidFill>
                <a:schemeClr val="tx1"/>
              </a:solidFill>
              <a:miter lim="800000"/>
              <a:headEnd/>
              <a:tailEnd/>
            </a:ln>
            <a:effectLst/>
          </p:spPr>
          <p:txBody>
            <a:bodyPr wrap="none" anchor="ctr"/>
            <a:lstStyle/>
            <a:p>
              <a:pPr algn="ctr" eaLnBrk="1" hangingPunct="1"/>
              <a:r>
                <a:rPr lang="en-US" sz="1400" b="1"/>
                <a:t>Sangkat</a:t>
              </a:r>
            </a:p>
          </p:txBody>
        </p:sp>
        <p:sp>
          <p:nvSpPr>
            <p:cNvPr id="71" name="Line 60"/>
            <p:cNvSpPr>
              <a:spLocks noChangeShapeType="1"/>
            </p:cNvSpPr>
            <p:nvPr/>
          </p:nvSpPr>
          <p:spPr bwMode="auto">
            <a:xfrm flipH="1">
              <a:off x="3934" y="3274"/>
              <a:ext cx="336" cy="152"/>
            </a:xfrm>
            <a:prstGeom prst="line">
              <a:avLst/>
            </a:prstGeom>
            <a:noFill/>
            <a:ln w="9525">
              <a:solidFill>
                <a:schemeClr val="tx1"/>
              </a:solidFill>
              <a:prstDash val="dash"/>
              <a:round/>
              <a:headEnd/>
              <a:tailEnd/>
            </a:ln>
            <a:effectLst/>
          </p:spPr>
          <p:txBody>
            <a:bodyPr/>
            <a:lstStyle/>
            <a:p>
              <a:endParaRPr lang="en-US"/>
            </a:p>
          </p:txBody>
        </p:sp>
        <p:sp>
          <p:nvSpPr>
            <p:cNvPr id="72" name="Line 61"/>
            <p:cNvSpPr>
              <a:spLocks noChangeShapeType="1"/>
            </p:cNvSpPr>
            <p:nvPr/>
          </p:nvSpPr>
          <p:spPr bwMode="auto">
            <a:xfrm flipH="1" flipV="1">
              <a:off x="4868" y="3235"/>
              <a:ext cx="337" cy="191"/>
            </a:xfrm>
            <a:prstGeom prst="line">
              <a:avLst/>
            </a:prstGeom>
            <a:noFill/>
            <a:ln w="9525">
              <a:solidFill>
                <a:schemeClr val="tx1"/>
              </a:solidFill>
              <a:prstDash val="dash"/>
              <a:round/>
              <a:headEnd/>
              <a:tailEnd/>
            </a:ln>
            <a:effectLst/>
          </p:spPr>
          <p:txBody>
            <a:bodyPr/>
            <a:lstStyle/>
            <a:p>
              <a:endParaRPr lang="en-US"/>
            </a:p>
          </p:txBody>
        </p:sp>
        <p:sp>
          <p:nvSpPr>
            <p:cNvPr id="73" name="Text Box 62"/>
            <p:cNvSpPr txBox="1">
              <a:spLocks noChangeArrowheads="1"/>
            </p:cNvSpPr>
            <p:nvPr/>
          </p:nvSpPr>
          <p:spPr bwMode="auto">
            <a:xfrm>
              <a:off x="3523" y="2892"/>
              <a:ext cx="413" cy="192"/>
            </a:xfrm>
            <a:prstGeom prst="rect">
              <a:avLst/>
            </a:prstGeom>
            <a:noFill/>
            <a:ln w="9525" algn="ctr">
              <a:noFill/>
              <a:miter lim="800000"/>
              <a:headEnd/>
              <a:tailEnd/>
            </a:ln>
            <a:effectLst/>
          </p:spPr>
          <p:txBody>
            <a:bodyPr>
              <a:spAutoFit/>
            </a:bodyPr>
            <a:lstStyle/>
            <a:p>
              <a:pPr>
                <a:spcBef>
                  <a:spcPct val="50000"/>
                </a:spcBef>
              </a:pPr>
              <a:r>
                <a:rPr lang="en-US" sz="1400" b="1"/>
                <a:t>26</a:t>
              </a:r>
            </a:p>
          </p:txBody>
        </p:sp>
        <p:sp>
          <p:nvSpPr>
            <p:cNvPr id="74" name="Text Box 63"/>
            <p:cNvSpPr txBox="1">
              <a:spLocks noChangeArrowheads="1"/>
            </p:cNvSpPr>
            <p:nvPr/>
          </p:nvSpPr>
          <p:spPr bwMode="auto">
            <a:xfrm>
              <a:off x="4307" y="2396"/>
              <a:ext cx="349" cy="192"/>
            </a:xfrm>
            <a:prstGeom prst="rect">
              <a:avLst/>
            </a:prstGeom>
            <a:noFill/>
            <a:ln w="9525" algn="ctr">
              <a:noFill/>
              <a:miter lim="800000"/>
              <a:headEnd/>
              <a:tailEnd/>
            </a:ln>
            <a:effectLst/>
          </p:spPr>
          <p:txBody>
            <a:bodyPr>
              <a:spAutoFit/>
            </a:bodyPr>
            <a:lstStyle/>
            <a:p>
              <a:pPr>
                <a:spcBef>
                  <a:spcPct val="50000"/>
                </a:spcBef>
              </a:pPr>
              <a:r>
                <a:rPr lang="en-US" sz="1400" b="1"/>
                <a:t>23</a:t>
              </a:r>
            </a:p>
          </p:txBody>
        </p:sp>
        <p:sp>
          <p:nvSpPr>
            <p:cNvPr id="75" name="Text Box 64"/>
            <p:cNvSpPr txBox="1">
              <a:spLocks noChangeArrowheads="1"/>
            </p:cNvSpPr>
            <p:nvPr/>
          </p:nvSpPr>
          <p:spPr bwMode="auto">
            <a:xfrm>
              <a:off x="2214" y="2320"/>
              <a:ext cx="378" cy="192"/>
            </a:xfrm>
            <a:prstGeom prst="rect">
              <a:avLst/>
            </a:prstGeom>
            <a:noFill/>
            <a:ln w="9525">
              <a:noFill/>
              <a:miter lim="800000"/>
              <a:headEnd/>
              <a:tailEnd/>
            </a:ln>
            <a:effectLst/>
          </p:spPr>
          <p:txBody>
            <a:bodyPr>
              <a:spAutoFit/>
            </a:bodyPr>
            <a:lstStyle/>
            <a:p>
              <a:pPr>
                <a:spcBef>
                  <a:spcPct val="50000"/>
                </a:spcBef>
              </a:pPr>
              <a:r>
                <a:rPr lang="en-US" sz="1400" b="1"/>
                <a:t>01</a:t>
              </a:r>
            </a:p>
          </p:txBody>
        </p:sp>
        <p:sp>
          <p:nvSpPr>
            <p:cNvPr id="76" name="Text Box 65"/>
            <p:cNvSpPr txBox="1">
              <a:spLocks noChangeArrowheads="1"/>
            </p:cNvSpPr>
            <p:nvPr/>
          </p:nvSpPr>
          <p:spPr bwMode="auto">
            <a:xfrm>
              <a:off x="2178" y="2892"/>
              <a:ext cx="270" cy="192"/>
            </a:xfrm>
            <a:prstGeom prst="rect">
              <a:avLst/>
            </a:prstGeom>
            <a:noFill/>
            <a:ln w="9525" algn="ctr">
              <a:noFill/>
              <a:miter lim="800000"/>
              <a:headEnd/>
              <a:tailEnd/>
            </a:ln>
            <a:effectLst/>
          </p:spPr>
          <p:txBody>
            <a:bodyPr>
              <a:spAutoFit/>
            </a:bodyPr>
            <a:lstStyle/>
            <a:p>
              <a:pPr>
                <a:spcBef>
                  <a:spcPct val="50000"/>
                </a:spcBef>
              </a:pPr>
              <a:r>
                <a:rPr lang="en-US" sz="1400" b="1"/>
                <a:t>08</a:t>
              </a:r>
            </a:p>
          </p:txBody>
        </p:sp>
        <p:sp>
          <p:nvSpPr>
            <p:cNvPr id="77" name="Text Box 66"/>
            <p:cNvSpPr txBox="1">
              <a:spLocks noChangeArrowheads="1"/>
            </p:cNvSpPr>
            <p:nvPr/>
          </p:nvSpPr>
          <p:spPr bwMode="auto">
            <a:xfrm>
              <a:off x="4981" y="3808"/>
              <a:ext cx="539" cy="192"/>
            </a:xfrm>
            <a:prstGeom prst="rect">
              <a:avLst/>
            </a:prstGeom>
            <a:noFill/>
            <a:ln w="9525" algn="ctr">
              <a:noFill/>
              <a:miter lim="800000"/>
              <a:headEnd/>
              <a:tailEnd/>
            </a:ln>
            <a:effectLst/>
          </p:spPr>
          <p:txBody>
            <a:bodyPr>
              <a:spAutoFit/>
            </a:bodyPr>
            <a:lstStyle/>
            <a:p>
              <a:pPr>
                <a:spcBef>
                  <a:spcPct val="50000"/>
                </a:spcBef>
              </a:pPr>
              <a:r>
                <a:rPr lang="en-US" sz="1400" b="1"/>
                <a:t>1397</a:t>
              </a:r>
            </a:p>
          </p:txBody>
        </p:sp>
        <p:sp>
          <p:nvSpPr>
            <p:cNvPr id="78" name="Text Box 67"/>
            <p:cNvSpPr txBox="1">
              <a:spLocks noChangeArrowheads="1"/>
            </p:cNvSpPr>
            <p:nvPr/>
          </p:nvSpPr>
          <p:spPr bwMode="auto">
            <a:xfrm>
              <a:off x="4981" y="2892"/>
              <a:ext cx="443" cy="192"/>
            </a:xfrm>
            <a:prstGeom prst="rect">
              <a:avLst/>
            </a:prstGeom>
            <a:noFill/>
            <a:ln w="9525" algn="ctr">
              <a:noFill/>
              <a:miter lim="800000"/>
              <a:headEnd/>
              <a:tailEnd/>
            </a:ln>
            <a:effectLst/>
          </p:spPr>
          <p:txBody>
            <a:bodyPr>
              <a:spAutoFit/>
            </a:bodyPr>
            <a:lstStyle/>
            <a:p>
              <a:pPr>
                <a:spcBef>
                  <a:spcPct val="50000"/>
                </a:spcBef>
              </a:pPr>
              <a:r>
                <a:rPr lang="en-US" sz="1400" b="1"/>
                <a:t>159</a:t>
              </a:r>
            </a:p>
          </p:txBody>
        </p:sp>
        <p:sp>
          <p:nvSpPr>
            <p:cNvPr id="79" name="Text Box 68"/>
            <p:cNvSpPr txBox="1">
              <a:spLocks noChangeArrowheads="1"/>
            </p:cNvSpPr>
            <p:nvPr/>
          </p:nvSpPr>
          <p:spPr bwMode="auto">
            <a:xfrm>
              <a:off x="2065" y="3464"/>
              <a:ext cx="335" cy="192"/>
            </a:xfrm>
            <a:prstGeom prst="rect">
              <a:avLst/>
            </a:prstGeom>
            <a:noFill/>
            <a:ln w="9525" algn="ctr">
              <a:noFill/>
              <a:miter lim="800000"/>
              <a:headEnd/>
              <a:tailEnd/>
            </a:ln>
            <a:effectLst/>
          </p:spPr>
          <p:txBody>
            <a:bodyPr>
              <a:spAutoFit/>
            </a:bodyPr>
            <a:lstStyle/>
            <a:p>
              <a:pPr>
                <a:spcBef>
                  <a:spcPct val="50000"/>
                </a:spcBef>
              </a:pPr>
              <a:r>
                <a:rPr lang="en-US" sz="1400" b="1"/>
                <a:t>96</a:t>
              </a:r>
            </a:p>
          </p:txBody>
        </p:sp>
        <p:sp>
          <p:nvSpPr>
            <p:cNvPr id="80" name="Text Box 69"/>
            <p:cNvSpPr txBox="1">
              <a:spLocks noChangeArrowheads="1"/>
            </p:cNvSpPr>
            <p:nvPr/>
          </p:nvSpPr>
          <p:spPr bwMode="auto">
            <a:xfrm>
              <a:off x="3339" y="4025"/>
              <a:ext cx="511" cy="192"/>
            </a:xfrm>
            <a:prstGeom prst="rect">
              <a:avLst/>
            </a:prstGeom>
            <a:noFill/>
            <a:ln w="9525" algn="ctr">
              <a:noFill/>
              <a:miter lim="800000"/>
              <a:headEnd/>
              <a:tailEnd/>
            </a:ln>
            <a:effectLst/>
          </p:spPr>
          <p:txBody>
            <a:bodyPr>
              <a:spAutoFit/>
            </a:bodyPr>
            <a:lstStyle/>
            <a:p>
              <a:pPr>
                <a:spcBef>
                  <a:spcPct val="50000"/>
                </a:spcBef>
              </a:pPr>
              <a:r>
                <a:rPr lang="en-US" sz="1400" b="1"/>
                <a:t>128</a:t>
              </a:r>
            </a:p>
          </p:txBody>
        </p:sp>
      </p:gr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Registration infrastructure </a:t>
            </a:r>
          </a:p>
          <a:p>
            <a:pPr algn="ctr"/>
            <a:r>
              <a:rPr lang="en-US" sz="4000" b="1" dirty="0" smtClean="0">
                <a:latin typeface="+mj-lt"/>
                <a:cs typeface="Arial" pitchFamily="34" charset="0"/>
              </a:rPr>
              <a:t>and resources </a:t>
            </a:r>
            <a:endParaRPr lang="en-IN" sz="4000" b="1" dirty="0" smtClean="0">
              <a:latin typeface="+mj-lt"/>
              <a:cs typeface="Arial" pitchFamily="34" charset="0"/>
            </a:endParaRPr>
          </a:p>
        </p:txBody>
      </p:sp>
      <p:grpSp>
        <p:nvGrpSpPr>
          <p:cNvPr id="2" name="Group 7"/>
          <p:cNvGrpSpPr/>
          <p:nvPr/>
        </p:nvGrpSpPr>
        <p:grpSpPr>
          <a:xfrm>
            <a:off x="228599" y="2362200"/>
            <a:ext cx="1524001" cy="2667000"/>
            <a:chOff x="128350" y="1994"/>
            <a:chExt cx="1267769" cy="1811096"/>
          </a:xfrm>
          <a:scene3d>
            <a:camera prst="orthographicFront"/>
            <a:lightRig rig="threePt" dir="t">
              <a:rot lat="0" lon="0" rev="7500000"/>
            </a:lightRig>
          </a:scene3d>
        </p:grpSpPr>
        <p:sp>
          <p:nvSpPr>
            <p:cNvPr id="9" name="Chevron 8"/>
            <p:cNvSpPr/>
            <p:nvPr/>
          </p:nvSpPr>
          <p:spPr>
            <a:xfrm rot="5400000">
              <a:off x="-143314"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Registration resources  </a:t>
              </a:r>
              <a:endParaRPr lang="en-IN" sz="1600" b="1" dirty="0">
                <a:solidFill>
                  <a:schemeClr val="tx1"/>
                </a:solidFill>
                <a:latin typeface="+mj-lt"/>
                <a:cs typeface="Arial" pitchFamily="34" charset="0"/>
              </a:endParaRPr>
            </a:p>
          </p:txBody>
        </p:sp>
      </p:grpSp>
      <p:sp>
        <p:nvSpPr>
          <p:cNvPr id="45" name="Rectangle 44"/>
          <p:cNvSpPr/>
          <p:nvPr/>
        </p:nvSpPr>
        <p:spPr>
          <a:xfrm>
            <a:off x="2286000" y="2274838"/>
            <a:ext cx="6172200" cy="4228850"/>
          </a:xfrm>
          <a:prstGeom prst="rect">
            <a:avLst/>
          </a:prstGeom>
        </p:spPr>
        <p:txBody>
          <a:bodyPr wrap="square">
            <a:spAutoFit/>
          </a:bodyPr>
          <a:lstStyle/>
          <a:p>
            <a:pPr>
              <a:lnSpc>
                <a:spcPct val="80000"/>
              </a:lnSpc>
              <a:buFont typeface="Wingdings" pitchFamily="2" charset="2"/>
              <a:buChar char="§"/>
            </a:pPr>
            <a:r>
              <a:rPr lang="en-US" sz="2400" dirty="0" smtClean="0"/>
              <a:t>MOI shall have duty to standardize CR books throughout the country.</a:t>
            </a:r>
          </a:p>
          <a:p>
            <a:pPr>
              <a:lnSpc>
                <a:spcPct val="80000"/>
              </a:lnSpc>
              <a:buFont typeface="Wingdings" pitchFamily="2" charset="2"/>
              <a:buChar char="§"/>
            </a:pPr>
            <a:endParaRPr lang="en-US" sz="2400" dirty="0" smtClean="0"/>
          </a:p>
          <a:p>
            <a:pPr>
              <a:lnSpc>
                <a:spcPct val="80000"/>
              </a:lnSpc>
              <a:buFont typeface="Wingdings" pitchFamily="2" charset="2"/>
              <a:buChar char="§"/>
            </a:pPr>
            <a:r>
              <a:rPr lang="en-US" sz="2400" dirty="0" smtClean="0"/>
              <a:t>MOI shall have duty to train CR official.</a:t>
            </a:r>
          </a:p>
          <a:p>
            <a:pPr>
              <a:lnSpc>
                <a:spcPct val="80000"/>
              </a:lnSpc>
              <a:buFont typeface="Wingdings" pitchFamily="2" charset="2"/>
              <a:buChar char="§"/>
            </a:pPr>
            <a:endParaRPr lang="en-US" sz="2400" dirty="0" smtClean="0"/>
          </a:p>
          <a:p>
            <a:pPr>
              <a:lnSpc>
                <a:spcPct val="80000"/>
              </a:lnSpc>
              <a:buFont typeface="Wingdings" pitchFamily="2" charset="2"/>
              <a:buChar char="§"/>
            </a:pPr>
            <a:r>
              <a:rPr lang="en-US" sz="2400" dirty="0" smtClean="0"/>
              <a:t>MOI ensure to provide sufficient amount of CR books and certificate.</a:t>
            </a:r>
          </a:p>
          <a:p>
            <a:pPr>
              <a:lnSpc>
                <a:spcPct val="80000"/>
              </a:lnSpc>
            </a:pPr>
            <a:endParaRPr lang="en-US" sz="2400" dirty="0" smtClean="0"/>
          </a:p>
          <a:p>
            <a:pPr>
              <a:lnSpc>
                <a:spcPct val="80000"/>
              </a:lnSpc>
              <a:buFont typeface="Wingdings" pitchFamily="2" charset="2"/>
              <a:buChar char="§"/>
            </a:pPr>
            <a:r>
              <a:rPr lang="en-US" sz="2400" dirty="0" smtClean="0"/>
              <a:t>Printing CR books &amp; certificates and training on CR for all CR officials shall be charged from the state budget.</a:t>
            </a:r>
          </a:p>
          <a:p>
            <a:pPr>
              <a:lnSpc>
                <a:spcPct val="80000"/>
              </a:lnSpc>
              <a:buFont typeface="Wingdings" pitchFamily="2" charset="2"/>
              <a:buChar char="§"/>
            </a:pPr>
            <a:endParaRPr lang="en-US" sz="2400" dirty="0" smtClean="0"/>
          </a:p>
          <a:p>
            <a:pPr>
              <a:lnSpc>
                <a:spcPct val="80000"/>
              </a:lnSpc>
              <a:buFont typeface="Wingdings" pitchFamily="2" charset="2"/>
              <a:buChar char="§"/>
            </a:pPr>
            <a:r>
              <a:rPr lang="en-US" sz="2400" dirty="0" smtClean="0"/>
              <a:t>The country currently have 1621 c/s local civil registrars/clerks</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Organization and functioning of  the CR and VSS system </a:t>
            </a:r>
            <a:endParaRPr lang="en-IN" sz="4000" b="1" dirty="0" smtClean="0">
              <a:latin typeface="+mj-lt"/>
              <a:cs typeface="Arial" pitchFamily="34" charset="0"/>
            </a:endParaRPr>
          </a:p>
        </p:txBody>
      </p:sp>
      <p:sp>
        <p:nvSpPr>
          <p:cNvPr id="8" name="Rectangle 3"/>
          <p:cNvSpPr txBox="1">
            <a:spLocks noChangeArrowheads="1"/>
          </p:cNvSpPr>
          <p:nvPr/>
        </p:nvSpPr>
        <p:spPr>
          <a:xfrm>
            <a:off x="609600" y="2133600"/>
            <a:ext cx="8001000" cy="4495800"/>
          </a:xfrm>
          <a:prstGeom prst="rect">
            <a:avLst/>
          </a:prstGeom>
        </p:spPr>
        <p:txBody>
          <a:bodyPr vert="horz" lIns="91440" tIns="45720" rIns="91440" bIns="45720" rtlCol="0">
            <a:normAutofit/>
          </a:bodyPr>
          <a:lstStyle/>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The new and uniform of CR system has started from 1</a:t>
            </a:r>
            <a:r>
              <a:rPr kumimoji="0" lang="en-US" sz="2400" b="0" i="0" u="none" strike="noStrike" kern="1200" cap="none" spc="0" normalizeH="0" baseline="30000" noProof="0" dirty="0" smtClean="0">
                <a:ln>
                  <a:noFill/>
                </a:ln>
                <a:solidFill>
                  <a:schemeClr val="tx2"/>
                </a:solidFill>
                <a:effectLst/>
                <a:uLnTx/>
                <a:uFillTx/>
                <a:latin typeface="+mn-lt"/>
                <a:ea typeface="+mn-ea"/>
                <a:cs typeface="+mn-cs"/>
              </a:rPr>
              <a:t>st</a:t>
            </a:r>
            <a:r>
              <a:rPr kumimoji="0" lang="en-US" sz="2400" b="0" i="0" u="none" strike="noStrike" kern="1200" cap="none" spc="0" normalizeH="0" baseline="0" noProof="0" dirty="0" smtClean="0">
                <a:ln>
                  <a:noFill/>
                </a:ln>
                <a:solidFill>
                  <a:schemeClr val="tx2"/>
                </a:solidFill>
                <a:effectLst/>
                <a:uLnTx/>
                <a:uFillTx/>
                <a:latin typeface="+mn-lt"/>
                <a:ea typeface="+mn-ea"/>
                <a:cs typeface="+mn-cs"/>
              </a:rPr>
              <a:t> August 2002 till 30 September 2004, There are  less than 5% of the birth certificates issued.</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In June 2004, Some articles of sub decree on CR was amended.</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From 1</a:t>
            </a:r>
            <a:r>
              <a:rPr kumimoji="0" lang="en-US" sz="2400" b="0" i="0" u="none" strike="noStrike" kern="1200" cap="none" spc="0" normalizeH="0" baseline="30000" noProof="0" dirty="0" smtClean="0">
                <a:ln>
                  <a:noFill/>
                </a:ln>
                <a:solidFill>
                  <a:schemeClr val="tx2"/>
                </a:solidFill>
                <a:effectLst/>
                <a:uLnTx/>
                <a:uFillTx/>
                <a:latin typeface="+mn-lt"/>
                <a:ea typeface="+mn-ea"/>
                <a:cs typeface="+mn-cs"/>
              </a:rPr>
              <a:t>st</a:t>
            </a:r>
            <a:r>
              <a:rPr kumimoji="0" lang="en-US" sz="2400" b="0" i="0" u="none" strike="noStrike" kern="1200" cap="none" spc="0" normalizeH="0" baseline="0" noProof="0" dirty="0" smtClean="0">
                <a:ln>
                  <a:noFill/>
                </a:ln>
                <a:solidFill>
                  <a:schemeClr val="tx2"/>
                </a:solidFill>
                <a:effectLst/>
                <a:uLnTx/>
                <a:uFillTx/>
                <a:latin typeface="+mn-lt"/>
                <a:ea typeface="+mn-ea"/>
                <a:cs typeface="+mn-cs"/>
              </a:rPr>
              <a:t> October 2004 to 31</a:t>
            </a:r>
            <a:r>
              <a:rPr kumimoji="0" lang="en-US" sz="2400" b="0" i="0" u="none" strike="noStrike" kern="1200" cap="none" spc="0" normalizeH="0" baseline="30000" noProof="0" dirty="0" smtClean="0">
                <a:ln>
                  <a:noFill/>
                </a:ln>
                <a:solidFill>
                  <a:schemeClr val="tx2"/>
                </a:solidFill>
                <a:effectLst/>
                <a:uLnTx/>
                <a:uFillTx/>
                <a:latin typeface="+mn-lt"/>
                <a:ea typeface="+mn-ea"/>
                <a:cs typeface="+mn-cs"/>
              </a:rPr>
              <a:t>st</a:t>
            </a:r>
            <a:r>
              <a:rPr kumimoji="0" lang="en-US" sz="2400" b="0" i="0" u="none" strike="noStrike" kern="1200" cap="none" spc="0" normalizeH="0" baseline="0" noProof="0" dirty="0" smtClean="0">
                <a:ln>
                  <a:noFill/>
                </a:ln>
                <a:solidFill>
                  <a:schemeClr val="tx2"/>
                </a:solidFill>
                <a:effectLst/>
                <a:uLnTx/>
                <a:uFillTx/>
                <a:latin typeface="+mn-lt"/>
                <a:ea typeface="+mn-ea"/>
                <a:cs typeface="+mn-cs"/>
              </a:rPr>
              <a:t> December 2006, RGC has started the national mobile civil registration Campaign.</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During campaign the birth and death certificates are delivered free of charge.</a:t>
            </a:r>
          </a:p>
          <a:p>
            <a:pPr marL="274320" marR="0" lvl="0" indent="-274320" algn="just" defTabSz="914400" rtl="0" eaLnBrk="1" fontAlgn="auto" latinLnBrk="0" hangingPunct="1">
              <a:lnSpc>
                <a:spcPct val="80000"/>
              </a:lnSpc>
              <a:spcBef>
                <a:spcPct val="20000"/>
              </a:spcBef>
              <a:spcAft>
                <a:spcPts val="0"/>
              </a:spcAft>
              <a:buClr>
                <a:schemeClr val="accent1"/>
              </a:buClr>
              <a:buSzPct val="100000"/>
              <a:buFont typeface="Symbol" pitchFamily="18" charset="2"/>
              <a:buChar char=""/>
              <a:tabLst/>
              <a:defRPr/>
            </a:pPr>
            <a:endParaRPr kumimoji="0" lang="en-US" sz="2400" b="0" i="0" u="none" strike="noStrike" kern="1200" cap="none" spc="0" normalizeH="0" baseline="0" noProof="0" dirty="0" smtClean="0">
              <a:ln>
                <a:noFill/>
              </a:ln>
              <a:solidFill>
                <a:schemeClr val="tx2"/>
              </a:solidFill>
              <a:effectLst/>
              <a:uLnTx/>
              <a:uFillTx/>
              <a:latin typeface="Times New Roman" pitchFamily="18" charset="0"/>
              <a:ea typeface="+mn-ea"/>
              <a:cs typeface="+mn-cs"/>
            </a:endParaRPr>
          </a:p>
          <a:p>
            <a:pPr marL="274320" marR="0" lvl="0" indent="-274320" algn="just" defTabSz="914400" rtl="0" eaLnBrk="1" fontAlgn="auto" latinLnBrk="0" hangingPunct="1">
              <a:lnSpc>
                <a:spcPct val="80000"/>
              </a:lnSpc>
              <a:spcBef>
                <a:spcPct val="20000"/>
              </a:spcBef>
              <a:spcAft>
                <a:spcPts val="0"/>
              </a:spcAft>
              <a:buClr>
                <a:schemeClr val="accent1"/>
              </a:buClr>
              <a:buSzPct val="100000"/>
              <a:buFont typeface="Symbol" pitchFamily="18" charset="2"/>
              <a:buChar char=""/>
              <a:tabLst/>
              <a:defRPr/>
            </a:pPr>
            <a:endParaRPr kumimoji="0" lang="en-US" sz="2000" b="0" i="0" u="none" strike="noStrike" kern="1200" cap="none" spc="0" normalizeH="0" baseline="0" noProof="0" dirty="0">
              <a:ln>
                <a:noFill/>
              </a:ln>
              <a:solidFill>
                <a:schemeClr val="tx2"/>
              </a:solidFill>
              <a:effectLst/>
              <a:uLnTx/>
              <a:uFillTx/>
              <a:latin typeface="Times New Roman" pitchFamily="18"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Organization and functioning of  the CR and VSS system </a:t>
            </a:r>
            <a:endParaRPr lang="en-IN" sz="4000" b="1" dirty="0" smtClean="0">
              <a:latin typeface="+mj-lt"/>
              <a:cs typeface="Arial" pitchFamily="34" charset="0"/>
            </a:endParaRPr>
          </a:p>
        </p:txBody>
      </p:sp>
      <p:sp>
        <p:nvSpPr>
          <p:cNvPr id="5" name="Rectangle 3"/>
          <p:cNvSpPr txBox="1">
            <a:spLocks noChangeArrowheads="1"/>
          </p:cNvSpPr>
          <p:nvPr/>
        </p:nvSpPr>
        <p:spPr>
          <a:xfrm>
            <a:off x="685800" y="1981200"/>
            <a:ext cx="8153400" cy="4572000"/>
          </a:xfrm>
          <a:prstGeom prst="rect">
            <a:avLst/>
          </a:prstGeom>
        </p:spPr>
        <p:txBody>
          <a:bodyPr vert="horz" lIns="91440" tIns="45720" rIns="91440" bIns="45720" rtlCol="0">
            <a:noAutofit/>
          </a:bodyPr>
          <a:lstStyle/>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800" b="0" i="0" u="none" strike="noStrike" kern="1200" cap="none" spc="0" normalizeH="0" baseline="0" noProof="0" smtClean="0">
                <a:ln>
                  <a:noFill/>
                </a:ln>
                <a:solidFill>
                  <a:schemeClr val="tx2"/>
                </a:solidFill>
                <a:effectLst/>
                <a:uLnTx/>
                <a:uFillTx/>
                <a:latin typeface="+mn-lt"/>
                <a:ea typeface="+mn-ea"/>
                <a:cs typeface="+mn-cs"/>
              </a:rPr>
              <a:t>The registration has been done by handwriting.</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800" b="0" i="0" u="none" strike="noStrike" kern="1200" cap="none" spc="0" normalizeH="0" baseline="0" noProof="0" smtClean="0">
                <a:ln>
                  <a:noFill/>
                </a:ln>
                <a:solidFill>
                  <a:schemeClr val="tx2"/>
                </a:solidFill>
                <a:effectLst/>
                <a:uLnTx/>
                <a:uFillTx/>
                <a:latin typeface="+mn-lt"/>
                <a:ea typeface="+mn-ea"/>
                <a:cs typeface="+mn-cs"/>
              </a:rPr>
              <a:t>MoI conducted training on how to register to mobile team members which is supported by ADB.</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800" b="0" i="0" u="none" strike="noStrike" kern="1200" cap="none" spc="0" normalizeH="0" baseline="0" noProof="0" smtClean="0">
                <a:ln>
                  <a:noFill/>
                </a:ln>
                <a:solidFill>
                  <a:schemeClr val="tx2"/>
                </a:solidFill>
                <a:effectLst/>
                <a:uLnTx/>
                <a:uFillTx/>
                <a:latin typeface="+mn-lt"/>
                <a:ea typeface="+mn-ea"/>
                <a:cs typeface="+mn-cs"/>
              </a:rPr>
              <a:t>ADB provides incentive for mobile team member $5/100 records registered.</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800" b="0" i="0" u="none" strike="noStrike" kern="1200" cap="none" spc="0" normalizeH="0" baseline="0" noProof="0" smtClean="0">
                <a:ln>
                  <a:noFill/>
                </a:ln>
                <a:solidFill>
                  <a:schemeClr val="tx2"/>
                </a:solidFill>
                <a:effectLst/>
                <a:uLnTx/>
                <a:uFillTx/>
                <a:latin typeface="+mn-lt"/>
                <a:ea typeface="+mn-ea"/>
                <a:cs typeface="+mn-cs"/>
              </a:rPr>
              <a:t>MoI conducted a public information campaign directed to population on importance and benefits of birth, marriage and death registration documents.</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None/>
              <a:tabLst/>
              <a:defRPr/>
            </a:pPr>
            <a:endParaRPr kumimoji="0" lang="en-US" sz="2800" b="0" i="0" u="none" strike="noStrike" kern="1200" cap="none" spc="0" normalizeH="0" baseline="0" noProof="0" smtClean="0">
              <a:ln>
                <a:noFill/>
              </a:ln>
              <a:solidFill>
                <a:schemeClr val="tx2"/>
              </a:solidFill>
              <a:effectLst/>
              <a:uLnTx/>
              <a:uFillTx/>
              <a:latin typeface="+mn-lt"/>
              <a:ea typeface="+mn-ea"/>
              <a:cs typeface="+mn-cs"/>
            </a:endParaRPr>
          </a:p>
          <a:p>
            <a:pPr marL="274320" marR="0" lvl="0" indent="-274320" algn="l" defTabSz="914400" rtl="0" eaLnBrk="1" fontAlgn="auto" latinLnBrk="0" hangingPunct="1">
              <a:lnSpc>
                <a:spcPct val="90000"/>
              </a:lnSpc>
              <a:spcBef>
                <a:spcPct val="20000"/>
              </a:spcBef>
              <a:spcAft>
                <a:spcPts val="0"/>
              </a:spcAft>
              <a:buClr>
                <a:schemeClr val="accent1"/>
              </a:buClr>
              <a:buSzPct val="100000"/>
              <a:buFont typeface="Symbol" pitchFamily="18" charset="2"/>
              <a:buChar char=""/>
              <a:tabLst/>
              <a:defRPr/>
            </a:pPr>
            <a:endParaRPr kumimoji="0" lang="en-US"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Organization and functioning of  the CR and VSS system </a:t>
            </a:r>
            <a:endParaRPr lang="en-IN" sz="4000" b="1" dirty="0" smtClean="0">
              <a:latin typeface="+mj-lt"/>
              <a:cs typeface="Arial" pitchFamily="34" charset="0"/>
            </a:endParaRPr>
          </a:p>
        </p:txBody>
      </p:sp>
      <p:sp>
        <p:nvSpPr>
          <p:cNvPr id="6" name="Rectangle 3"/>
          <p:cNvSpPr txBox="1">
            <a:spLocks noChangeArrowheads="1"/>
          </p:cNvSpPr>
          <p:nvPr/>
        </p:nvSpPr>
        <p:spPr>
          <a:xfrm>
            <a:off x="533400" y="1676400"/>
            <a:ext cx="8305800" cy="4800600"/>
          </a:xfrm>
          <a:prstGeom prst="rect">
            <a:avLst/>
          </a:prstGeom>
        </p:spPr>
        <p:txBody>
          <a:bodyPr vert="horz" lIns="91440" tIns="45720" rIns="91440" bIns="45720" rtlCol="0">
            <a:noAutofit/>
          </a:bodyPr>
          <a:lstStyle/>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Plan international Cambodia and UNICEF assist MOI on public awareness campaigns.</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24 UNV deployed to assist the provincial officials.</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More than 13.000 mobile team members reach to village to register</a:t>
            </a:r>
          </a:p>
          <a:p>
            <a:pPr marL="274320" indent="-274320" algn="just" eaLnBrk="0" hangingPunct="0">
              <a:lnSpc>
                <a:spcPct val="115000"/>
              </a:lnSpc>
              <a:spcBef>
                <a:spcPct val="0"/>
              </a:spcBef>
              <a:buFont typeface="Wingdings" pitchFamily="2" charset="2"/>
              <a:buChar char="§"/>
            </a:pPr>
            <a:r>
              <a:rPr lang="en-US" sz="2400" dirty="0" smtClean="0">
                <a:solidFill>
                  <a:schemeClr val="tx2"/>
                </a:solidFill>
              </a:rPr>
              <a:t>Over 12 millions people has obtained the birth certificates that equal to over 90% of birth certificates issued.</a:t>
            </a:r>
          </a:p>
          <a:p>
            <a:pPr marL="274320" indent="-274320" algn="just" eaLnBrk="0" hangingPunct="0">
              <a:lnSpc>
                <a:spcPct val="115000"/>
              </a:lnSpc>
              <a:spcBef>
                <a:spcPct val="0"/>
              </a:spcBef>
              <a:buFont typeface="Wingdings" pitchFamily="2" charset="2"/>
              <a:buChar char="§"/>
            </a:pPr>
            <a:r>
              <a:rPr lang="en-US" sz="2400" dirty="0" smtClean="0">
                <a:solidFill>
                  <a:schemeClr val="tx2"/>
                </a:solidFill>
              </a:rPr>
              <a:t>Started computerizing CR data [2002-2006] in 2009 supported by ADB.</a:t>
            </a:r>
          </a:p>
          <a:p>
            <a:pPr marL="274320" indent="-274320" algn="just" eaLnBrk="0" hangingPunct="0">
              <a:lnSpc>
                <a:spcPct val="115000"/>
              </a:lnSpc>
              <a:spcBef>
                <a:spcPct val="0"/>
              </a:spcBef>
              <a:buFont typeface="Wingdings" pitchFamily="2" charset="2"/>
              <a:buChar char="§"/>
            </a:pPr>
            <a:r>
              <a:rPr lang="en-US" sz="2400" dirty="0" smtClean="0">
                <a:solidFill>
                  <a:schemeClr val="tx2"/>
                </a:solidFill>
              </a:rPr>
              <a:t>Over 1.8 millions of birth records have been entered in the database system.</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endParaRPr kumimoji="0" lang="en-US" sz="2400" b="0"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endParaRPr kumimoji="0" lang="en-US" sz="2400" b="0" i="0" u="none" strike="noStrike" kern="1200" cap="none" spc="0" normalizeH="0" baseline="0" noProof="0" dirty="0" smtClean="0">
              <a:ln>
                <a:noFill/>
              </a:ln>
              <a:solidFill>
                <a:schemeClr val="tx2"/>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Symbol" pitchFamily="18" charset="2"/>
              <a:buChar char=""/>
              <a:tabLst/>
              <a:defRPr/>
            </a:pP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446550"/>
          </a:xfrm>
          <a:prstGeom prst="rect">
            <a:avLst/>
          </a:prstGeom>
          <a:noFill/>
        </p:spPr>
        <p:txBody>
          <a:bodyPr wrap="square" rtlCol="0">
            <a:spAutoFit/>
          </a:bodyPr>
          <a:lstStyle/>
          <a:p>
            <a:pPr algn="ctr"/>
            <a:r>
              <a:rPr lang="en-US" sz="4400" dirty="0" smtClean="0">
                <a:latin typeface="Times New Roman" pitchFamily="18" charset="0"/>
              </a:rPr>
              <a:t>Review forms used for birth  and death registration </a:t>
            </a:r>
            <a:endParaRPr lang="en-IN" sz="4000" b="1" dirty="0" smtClean="0">
              <a:latin typeface="+mj-lt"/>
              <a:cs typeface="Arial" pitchFamily="34" charset="0"/>
            </a:endParaRPr>
          </a:p>
        </p:txBody>
      </p:sp>
      <p:pic>
        <p:nvPicPr>
          <p:cNvPr id="5" name="Picture 4"/>
          <p:cNvPicPr>
            <a:picLocks noChangeAspect="1" noChangeArrowheads="1"/>
          </p:cNvPicPr>
          <p:nvPr/>
        </p:nvPicPr>
        <p:blipFill>
          <a:blip r:embed="rId2"/>
          <a:srcRect l="29482" t="17444" r="26572" b="9631"/>
          <a:stretch>
            <a:fillRect/>
          </a:stretch>
        </p:blipFill>
        <p:spPr bwMode="auto">
          <a:xfrm>
            <a:off x="1752600" y="1676400"/>
            <a:ext cx="7162800" cy="4953000"/>
          </a:xfrm>
          <a:prstGeom prst="rect">
            <a:avLst/>
          </a:prstGeom>
          <a:noFill/>
          <a:ln w="9525">
            <a:noFill/>
            <a:miter lim="800000"/>
            <a:headEnd/>
            <a:tailEnd/>
          </a:ln>
          <a:effectLst/>
        </p:spPr>
      </p:pic>
      <p:grpSp>
        <p:nvGrpSpPr>
          <p:cNvPr id="11"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13" name="Chevron 12"/>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4"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Review of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Birth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Recode</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Form</a:t>
              </a:r>
              <a:endParaRPr lang="en-IN" sz="1600" b="1" dirty="0">
                <a:solidFill>
                  <a:schemeClr val="tx1"/>
                </a:solidFill>
                <a:latin typeface="+mj-lt"/>
                <a:cs typeface="Arial"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446550"/>
          </a:xfrm>
          <a:prstGeom prst="rect">
            <a:avLst/>
          </a:prstGeom>
          <a:noFill/>
        </p:spPr>
        <p:txBody>
          <a:bodyPr wrap="square" rtlCol="0">
            <a:spAutoFit/>
          </a:bodyPr>
          <a:lstStyle/>
          <a:p>
            <a:pPr algn="ctr"/>
            <a:r>
              <a:rPr lang="en-US" sz="4400" dirty="0" smtClean="0">
                <a:latin typeface="Times New Roman" pitchFamily="18" charset="0"/>
              </a:rPr>
              <a:t>Review forms used for birth  and death registration </a:t>
            </a:r>
            <a:endParaRPr lang="en-IN" sz="4000" b="1" dirty="0" smtClean="0">
              <a:latin typeface="+mj-lt"/>
              <a:cs typeface="Arial" pitchFamily="34" charset="0"/>
            </a:endParaRPr>
          </a:p>
        </p:txBody>
      </p:sp>
      <p:pic>
        <p:nvPicPr>
          <p:cNvPr id="5" name="Picture 4"/>
          <p:cNvPicPr>
            <a:picLocks noChangeAspect="1" noChangeArrowheads="1"/>
          </p:cNvPicPr>
          <p:nvPr/>
        </p:nvPicPr>
        <p:blipFill>
          <a:blip r:embed="rId2"/>
          <a:srcRect l="29482" t="17444" r="26572" b="9631"/>
          <a:stretch>
            <a:fillRect/>
          </a:stretch>
        </p:blipFill>
        <p:spPr bwMode="auto">
          <a:xfrm>
            <a:off x="1752600" y="1676400"/>
            <a:ext cx="7162800" cy="4953000"/>
          </a:xfrm>
          <a:prstGeom prst="rect">
            <a:avLst/>
          </a:prstGeom>
          <a:noFill/>
          <a:ln w="9525">
            <a:noFill/>
            <a:miter lim="800000"/>
            <a:headEnd/>
            <a:tailEnd/>
          </a:ln>
          <a:effectLst/>
        </p:spPr>
      </p:pic>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13" name="Chevron 12"/>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4"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Review of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Death</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Recode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Form</a:t>
              </a:r>
              <a:endParaRPr lang="en-IN" sz="1600" b="1" dirty="0">
                <a:solidFill>
                  <a:schemeClr val="tx1"/>
                </a:solidFill>
                <a:latin typeface="+mj-lt"/>
                <a:cs typeface="Arial"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446550"/>
          </a:xfrm>
          <a:prstGeom prst="rect">
            <a:avLst/>
          </a:prstGeom>
          <a:noFill/>
        </p:spPr>
        <p:txBody>
          <a:bodyPr wrap="square" rtlCol="0">
            <a:spAutoFit/>
          </a:bodyPr>
          <a:lstStyle/>
          <a:p>
            <a:pPr algn="ctr"/>
            <a:r>
              <a:rPr lang="en-US" sz="4400" dirty="0" smtClean="0">
                <a:latin typeface="Times New Roman" pitchFamily="18" charset="0"/>
              </a:rPr>
              <a:t>Review forms used for birth  and death registration </a:t>
            </a:r>
            <a:endParaRPr lang="en-IN" sz="4000" b="1" dirty="0" smtClean="0">
              <a:latin typeface="+mj-lt"/>
              <a:cs typeface="Arial" pitchFamily="34" charset="0"/>
            </a:endParaRPr>
          </a:p>
        </p:txBody>
      </p:sp>
      <p:grpSp>
        <p:nvGrpSpPr>
          <p:cNvPr id="2" name="Group 7"/>
          <p:cNvGrpSpPr/>
          <p:nvPr/>
        </p:nvGrpSpPr>
        <p:grpSpPr>
          <a:xfrm>
            <a:off x="228601" y="1752600"/>
            <a:ext cx="1600197" cy="2362200"/>
            <a:chOff x="128352" y="1994"/>
            <a:chExt cx="1331154" cy="1811096"/>
          </a:xfrm>
          <a:scene3d>
            <a:camera prst="orthographicFront"/>
            <a:lightRig rig="threePt" dir="t">
              <a:rot lat="0" lon="0" rev="7500000"/>
            </a:lightRig>
          </a:scene3d>
        </p:grpSpPr>
        <p:sp>
          <p:nvSpPr>
            <p:cNvPr id="13" name="Chevron 12"/>
            <p:cNvSpPr/>
            <p:nvPr/>
          </p:nvSpPr>
          <p:spPr>
            <a:xfrm rot="5400000">
              <a:off x="-79925"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4"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Birth record form was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Included</a:t>
              </a:r>
              <a:endParaRPr lang="en-IN" sz="1600" b="1" dirty="0" err="1" smtClean="0">
                <a:solidFill>
                  <a:schemeClr val="tx1"/>
                </a:solidFill>
                <a:latin typeface="+mj-lt"/>
                <a:cs typeface="Arial" pitchFamily="34" charset="0"/>
              </a:endParaRPr>
            </a:p>
          </p:txBody>
        </p:sp>
      </p:grpSp>
      <p:grpSp>
        <p:nvGrpSpPr>
          <p:cNvPr id="8" name="Group 7"/>
          <p:cNvGrpSpPr/>
          <p:nvPr/>
        </p:nvGrpSpPr>
        <p:grpSpPr>
          <a:xfrm>
            <a:off x="228600" y="4038600"/>
            <a:ext cx="1600197" cy="2362200"/>
            <a:chOff x="128352" y="1994"/>
            <a:chExt cx="1331154" cy="1811096"/>
          </a:xfrm>
          <a:scene3d>
            <a:camera prst="orthographicFront"/>
            <a:lightRig rig="threePt" dir="t">
              <a:rot lat="0" lon="0" rev="7500000"/>
            </a:lightRig>
          </a:scene3d>
        </p:grpSpPr>
        <p:sp>
          <p:nvSpPr>
            <p:cNvPr id="9" name="Chevron 8"/>
            <p:cNvSpPr/>
            <p:nvPr/>
          </p:nvSpPr>
          <p:spPr>
            <a:xfrm rot="5400000">
              <a:off x="-79925"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Death record form was</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 Included</a:t>
              </a:r>
              <a:endParaRPr lang="en-IN" sz="1600" b="1" dirty="0" err="1" smtClean="0">
                <a:solidFill>
                  <a:schemeClr val="tx1"/>
                </a:solidFill>
                <a:latin typeface="+mj-lt"/>
                <a:cs typeface="Arial" pitchFamily="34" charset="0"/>
              </a:endParaRPr>
            </a:p>
          </p:txBody>
        </p:sp>
      </p:grpSp>
      <p:sp>
        <p:nvSpPr>
          <p:cNvPr id="11" name="Rectangle 3"/>
          <p:cNvSpPr txBox="1">
            <a:spLocks noChangeArrowheads="1"/>
          </p:cNvSpPr>
          <p:nvPr/>
        </p:nvSpPr>
        <p:spPr>
          <a:xfrm>
            <a:off x="2133600" y="1905000"/>
            <a:ext cx="6781800" cy="2209800"/>
          </a:xfrm>
          <a:prstGeom prst="rect">
            <a:avLst/>
          </a:prstGeom>
        </p:spPr>
        <p:txBody>
          <a:bodyPr vert="horz" lIns="91440" tIns="45720" rIns="91440" bIns="45720" rtlCol="0">
            <a:normAutofit fontScale="925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1- child information</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Symbol" pitchFamily="18" charset="2"/>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Family and given name, sex, nationality, name in Latin, Child number,…….date of birth, place of birth</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2-Parents information</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3-Reporter information</a:t>
            </a: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
        <p:nvSpPr>
          <p:cNvPr id="15" name="Rectangle 3"/>
          <p:cNvSpPr txBox="1">
            <a:spLocks noChangeArrowheads="1"/>
          </p:cNvSpPr>
          <p:nvPr/>
        </p:nvSpPr>
        <p:spPr>
          <a:xfrm>
            <a:off x="2209800" y="4419600"/>
            <a:ext cx="6400800" cy="1676400"/>
          </a:xfrm>
          <a:prstGeom prst="rect">
            <a:avLst/>
          </a:prstGeom>
        </p:spPr>
        <p:txBody>
          <a:bodyPr vert="horz" lIns="91440" tIns="45720" rIns="91440" bIns="45720" rtlCol="0">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1-Decesed person information</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2-Parents information</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3- Reporter information</a:t>
            </a: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446550"/>
          </a:xfrm>
          <a:prstGeom prst="rect">
            <a:avLst/>
          </a:prstGeom>
          <a:noFill/>
        </p:spPr>
        <p:txBody>
          <a:bodyPr wrap="square" rtlCol="0">
            <a:spAutoFit/>
          </a:bodyPr>
          <a:lstStyle/>
          <a:p>
            <a:pPr algn="ctr"/>
            <a:r>
              <a:rPr lang="en-US" sz="4400" dirty="0" smtClean="0">
                <a:latin typeface="Times New Roman" pitchFamily="18" charset="0"/>
              </a:rPr>
              <a:t>Coverage and Completeness of Registration  </a:t>
            </a:r>
            <a:endParaRPr lang="en-IN" sz="4000" b="1" dirty="0" smtClean="0">
              <a:latin typeface="+mj-lt"/>
              <a:cs typeface="Arial" pitchFamily="34" charset="0"/>
            </a:endParaRPr>
          </a:p>
        </p:txBody>
      </p:sp>
      <p:sp>
        <p:nvSpPr>
          <p:cNvPr id="16" name="Rectangle 3"/>
          <p:cNvSpPr txBox="1">
            <a:spLocks noChangeArrowheads="1"/>
          </p:cNvSpPr>
          <p:nvPr/>
        </p:nvSpPr>
        <p:spPr>
          <a:xfrm>
            <a:off x="457200" y="1981200"/>
            <a:ext cx="8153400" cy="4648200"/>
          </a:xfrm>
          <a:prstGeom prst="rect">
            <a:avLst/>
          </a:prstGeom>
        </p:spPr>
        <p:txBody>
          <a:bodyPr vert="horz" lIns="91440" tIns="45720" rIns="91440" bIns="45720" rtlCol="0">
            <a:normAutofit/>
          </a:bodyPr>
          <a:lstStyle/>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lang="en-US" sz="2800" dirty="0" smtClean="0">
                <a:solidFill>
                  <a:schemeClr val="tx2"/>
                </a:solidFill>
              </a:rPr>
              <a:t>Some people living in the remote area have ignored in civil registration, however the mobile team members have reached to their home. </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lang="en-US" sz="2800" dirty="0" smtClean="0">
                <a:solidFill>
                  <a:schemeClr val="tx2"/>
                </a:solidFill>
              </a:rPr>
              <a:t>C/S official’s capacity in civil registration implementation is limited .</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lang="en-US" sz="2800" dirty="0" smtClean="0">
                <a:solidFill>
                  <a:schemeClr val="tx2"/>
                </a:solidFill>
              </a:rPr>
              <a:t>People’s understanding on the importance of civil registration is limited.</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lang="en-US" sz="2800" dirty="0" smtClean="0">
                <a:solidFill>
                  <a:schemeClr val="tx2"/>
                </a:solidFill>
              </a:rPr>
              <a:t>People’s migration from one place to other</a:t>
            </a:r>
          </a:p>
          <a:p>
            <a:pPr marL="274320" marR="0" lvl="0" indent="-274320" algn="just" defTabSz="914400" rtl="0" eaLnBrk="0" fontAlgn="auto" latinLnBrk="0" hangingPunct="0">
              <a:lnSpc>
                <a:spcPct val="115000"/>
              </a:lnSpc>
              <a:spcBef>
                <a:spcPct val="0"/>
              </a:spcBef>
              <a:spcAft>
                <a:spcPts val="0"/>
              </a:spcAft>
              <a:buClrTx/>
              <a:buSzTx/>
              <a:buFont typeface="Wingdings" pitchFamily="2" charset="2"/>
              <a:buChar char="§"/>
              <a:tabLst/>
              <a:defRPr/>
            </a:pPr>
            <a:r>
              <a:rPr lang="en-US" sz="2800" dirty="0" smtClean="0">
                <a:solidFill>
                  <a:schemeClr val="tx2"/>
                </a:solidFill>
              </a:rPr>
              <a:t>In Year 2009 only  60.4% </a:t>
            </a:r>
            <a:r>
              <a:rPr lang="en-US" sz="2800" dirty="0" smtClean="0">
                <a:solidFill>
                  <a:srgbClr val="FF0000"/>
                </a:solidFill>
              </a:rPr>
              <a:t>( CDB source )</a:t>
            </a:r>
          </a:p>
          <a:p>
            <a:pPr marL="274320" marR="0" lvl="0" indent="-274320" algn="l" defTabSz="914400" rtl="0" eaLnBrk="1" fontAlgn="auto" latinLnBrk="0" hangingPunct="1">
              <a:lnSpc>
                <a:spcPct val="90000"/>
              </a:lnSpc>
              <a:spcBef>
                <a:spcPct val="20000"/>
              </a:spcBef>
              <a:spcAft>
                <a:spcPts val="0"/>
              </a:spcAft>
              <a:buClr>
                <a:schemeClr val="accent1"/>
              </a:buClr>
              <a:buSzPct val="100000"/>
              <a:buFont typeface="Wingdings" pitchFamily="2" charset="2"/>
              <a:buNone/>
              <a:tabLst/>
              <a:defRPr/>
            </a:pPr>
            <a:endParaRPr kumimoji="0" lang="en-US" sz="3200" b="0" i="0" u="none" strike="noStrike" kern="1200" cap="none" spc="0" normalizeH="0" baseline="0" noProof="0" dirty="0">
              <a:ln>
                <a:noFill/>
              </a:ln>
              <a:solidFill>
                <a:schemeClr val="tx2"/>
              </a:solidFill>
              <a:effectLst/>
              <a:uLnTx/>
              <a:uFillTx/>
              <a:latin typeface="Times New Roman" pitchFamily="18"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525959"/>
            <a:ext cx="8534399" cy="769441"/>
          </a:xfrm>
          <a:prstGeom prst="rect">
            <a:avLst/>
          </a:prstGeom>
          <a:noFill/>
        </p:spPr>
        <p:txBody>
          <a:bodyPr wrap="square" rtlCol="0">
            <a:spAutoFit/>
          </a:bodyPr>
          <a:lstStyle/>
          <a:p>
            <a:pPr algn="ctr"/>
            <a:r>
              <a:rPr lang="en-US" sz="4400" dirty="0" smtClean="0">
                <a:latin typeface="Times New Roman" pitchFamily="18" charset="0"/>
              </a:rPr>
              <a:t>Data storage and transmission  </a:t>
            </a:r>
            <a:endParaRPr lang="en-IN" sz="4000" b="1" dirty="0" smtClean="0">
              <a:latin typeface="+mj-lt"/>
              <a:cs typeface="Arial" pitchFamily="34" charset="0"/>
            </a:endParaRPr>
          </a:p>
        </p:txBody>
      </p:sp>
      <p:sp>
        <p:nvSpPr>
          <p:cNvPr id="5" name="Rectangle 3"/>
          <p:cNvSpPr txBox="1">
            <a:spLocks noChangeArrowheads="1"/>
          </p:cNvSpPr>
          <p:nvPr/>
        </p:nvSpPr>
        <p:spPr>
          <a:xfrm>
            <a:off x="304800" y="2057400"/>
            <a:ext cx="8305800" cy="4343400"/>
          </a:xfrm>
          <a:prstGeom prst="rect">
            <a:avLst/>
          </a:prstGeom>
        </p:spPr>
        <p:txBody>
          <a:bodyPr vert="horz" lIns="91440" tIns="45720" rIns="91440" bIns="45720" rtlCol="0">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lang="en-US" sz="2800" dirty="0" smtClean="0">
                <a:solidFill>
                  <a:schemeClr val="tx2"/>
                </a:solidFill>
              </a:rPr>
              <a:t>1 – One copy of all birth and death records from 2002 to 2010 have been  keeping in the district hall and another copy have been keeping in the center of ministry of interior and some provincial hall.</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lang="en-US" sz="2800" dirty="0" smtClean="0">
                <a:solidFill>
                  <a:schemeClr val="tx2"/>
                </a:solidFill>
              </a:rPr>
              <a:t>2 – Only 1.8 millions birth records among 13 millions  were included into computerized system.</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r>
              <a:rPr lang="en-US" sz="2800" dirty="0" smtClean="0">
                <a:solidFill>
                  <a:schemeClr val="tx2"/>
                </a:solidFill>
              </a:rPr>
              <a:t>3 – 86% of birth records are still not yet transfer into computerized system.</a:t>
            </a:r>
          </a:p>
          <a:p>
            <a:pPr marL="274320" marR="0" lvl="0" indent="-274320" algn="l" defTabSz="914400" rtl="0" eaLnBrk="1" fontAlgn="auto" latinLnBrk="0" hangingPunct="1">
              <a:lnSpc>
                <a:spcPct val="100000"/>
              </a:lnSpc>
              <a:spcBef>
                <a:spcPct val="20000"/>
              </a:spcBef>
              <a:spcAft>
                <a:spcPts val="0"/>
              </a:spcAft>
              <a:buClr>
                <a:schemeClr val="accent1"/>
              </a:buClr>
              <a:buSzPct val="100000"/>
              <a:buFont typeface="Wingdings" pitchFamily="2" charset="2"/>
              <a:buNone/>
              <a:tabLst/>
              <a:defRPr/>
            </a:pPr>
            <a:endParaRPr kumimoji="0" lang="en-US" sz="2800" b="0" i="0" u="none" strike="noStrike" kern="1200" cap="none" spc="0" normalizeH="0" baseline="0" noProof="0" dirty="0">
              <a:ln>
                <a:noFill/>
              </a:ln>
              <a:solidFill>
                <a:schemeClr val="tx2"/>
              </a:solidFill>
              <a:effectLst/>
              <a:uLnTx/>
              <a:uFillTx/>
              <a:latin typeface="Times New Roman" pitchFamily="18"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1143000"/>
            <a:ext cx="7467600" cy="5401479"/>
          </a:xfrm>
          <a:prstGeom prst="rect">
            <a:avLst/>
          </a:prstGeom>
          <a:noFill/>
        </p:spPr>
        <p:txBody>
          <a:bodyPr wrap="square" rtlCol="0">
            <a:spAutoFit/>
          </a:bodyPr>
          <a:lstStyle/>
          <a:p>
            <a:pPr marL="236538" indent="-236538">
              <a:spcBef>
                <a:spcPts val="600"/>
              </a:spcBef>
              <a:spcAft>
                <a:spcPts val="1200"/>
              </a:spcAft>
              <a:buFont typeface="Arial" pitchFamily="34" charset="0"/>
              <a:buChar char="•"/>
            </a:pPr>
            <a:r>
              <a:rPr lang="en-US" sz="2400" b="1" dirty="0" smtClean="0">
                <a:latin typeface="+mj-lt"/>
                <a:cs typeface="Arial" pitchFamily="34" charset="0"/>
              </a:rPr>
              <a:t>National legal framework for civil registration and vital statistics system </a:t>
            </a:r>
          </a:p>
          <a:p>
            <a:pPr marL="236538" indent="-236538">
              <a:spcBef>
                <a:spcPts val="600"/>
              </a:spcBef>
              <a:spcAft>
                <a:spcPts val="1200"/>
              </a:spcAft>
              <a:buFont typeface="Arial" pitchFamily="34" charset="0"/>
              <a:buChar char="•"/>
            </a:pPr>
            <a:r>
              <a:rPr lang="en-US" sz="2400" b="1" dirty="0" smtClean="0">
                <a:latin typeface="+mj-lt"/>
                <a:cs typeface="Arial" pitchFamily="34" charset="0"/>
              </a:rPr>
              <a:t>Registration infrastructure and resources </a:t>
            </a:r>
          </a:p>
          <a:p>
            <a:pPr marL="236538" indent="-236538">
              <a:spcBef>
                <a:spcPts val="600"/>
              </a:spcBef>
              <a:spcAft>
                <a:spcPts val="1200"/>
              </a:spcAft>
              <a:buFont typeface="Arial" pitchFamily="34" charset="0"/>
              <a:buChar char="•"/>
            </a:pPr>
            <a:r>
              <a:rPr lang="en-US" sz="2400" b="1" dirty="0" smtClean="0">
                <a:latin typeface="+mj-lt"/>
                <a:cs typeface="Arial" pitchFamily="34" charset="0"/>
              </a:rPr>
              <a:t>Organization and functioning of  the CR and VSs system</a:t>
            </a:r>
          </a:p>
          <a:p>
            <a:pPr marL="236538" indent="-236538">
              <a:spcBef>
                <a:spcPts val="600"/>
              </a:spcBef>
              <a:spcAft>
                <a:spcPts val="1200"/>
              </a:spcAft>
              <a:buFont typeface="Arial" pitchFamily="34" charset="0"/>
              <a:buChar char="•"/>
            </a:pPr>
            <a:r>
              <a:rPr lang="en-US" sz="2400" b="1" dirty="0" smtClean="0">
                <a:latin typeface="+mj-lt"/>
                <a:cs typeface="Arial" pitchFamily="34" charset="0"/>
              </a:rPr>
              <a:t>Review of forms used for birth and death registration</a:t>
            </a:r>
          </a:p>
          <a:p>
            <a:pPr marL="236538" indent="-236538">
              <a:spcBef>
                <a:spcPts val="600"/>
              </a:spcBef>
              <a:spcAft>
                <a:spcPts val="1200"/>
              </a:spcAft>
              <a:buFont typeface="Arial" pitchFamily="34" charset="0"/>
              <a:buChar char="•"/>
            </a:pPr>
            <a:r>
              <a:rPr lang="en-US" sz="2400" b="1" dirty="0" smtClean="0">
                <a:latin typeface="+mj-lt"/>
                <a:cs typeface="Arial" pitchFamily="34" charset="0"/>
              </a:rPr>
              <a:t>Coverage and completeness of registration</a:t>
            </a:r>
          </a:p>
          <a:p>
            <a:pPr marL="236538" indent="-236538">
              <a:spcBef>
                <a:spcPts val="600"/>
              </a:spcBef>
              <a:spcAft>
                <a:spcPts val="1200"/>
              </a:spcAft>
              <a:buFont typeface="Arial" pitchFamily="34" charset="0"/>
              <a:buChar char="•"/>
            </a:pPr>
            <a:r>
              <a:rPr lang="en-US" sz="2400" b="1" dirty="0" smtClean="0">
                <a:latin typeface="+mj-lt"/>
                <a:cs typeface="Arial" pitchFamily="34" charset="0"/>
              </a:rPr>
              <a:t>Data storage and transmission</a:t>
            </a:r>
          </a:p>
          <a:p>
            <a:pPr marL="236538" indent="-236538">
              <a:spcBef>
                <a:spcPts val="600"/>
              </a:spcBef>
              <a:spcAft>
                <a:spcPts val="1200"/>
              </a:spcAft>
              <a:buFont typeface="Arial" pitchFamily="34" charset="0"/>
              <a:buChar char="•"/>
            </a:pPr>
            <a:r>
              <a:rPr lang="en-US" sz="2400" b="1" dirty="0" smtClean="0">
                <a:latin typeface="+mj-lt"/>
                <a:cs typeface="Arial" pitchFamily="34" charset="0"/>
              </a:rPr>
              <a:t>Compilation and Dissemination of Vital Statistics</a:t>
            </a:r>
          </a:p>
          <a:p>
            <a:pPr marL="236538" indent="-236538">
              <a:spcBef>
                <a:spcPts val="600"/>
              </a:spcBef>
              <a:spcAft>
                <a:spcPts val="1200"/>
              </a:spcAft>
              <a:buFont typeface="Arial" pitchFamily="34" charset="0"/>
              <a:buChar char="•"/>
            </a:pPr>
            <a:r>
              <a:rPr lang="en-US" sz="2400" b="1" dirty="0" smtClean="0">
                <a:latin typeface="+mj-lt"/>
                <a:cs typeface="Arial" pitchFamily="34" charset="0"/>
              </a:rPr>
              <a:t>Challenges</a:t>
            </a:r>
            <a:endParaRPr lang="en-US" sz="2400" b="1" dirty="0">
              <a:latin typeface="+mj-lt"/>
              <a:cs typeface="Arial" pitchFamily="34" charset="0"/>
            </a:endParaRPr>
          </a:p>
        </p:txBody>
      </p:sp>
      <p:sp>
        <p:nvSpPr>
          <p:cNvPr id="5" name="TextBox 4"/>
          <p:cNvSpPr txBox="1"/>
          <p:nvPr/>
        </p:nvSpPr>
        <p:spPr>
          <a:xfrm>
            <a:off x="1066800" y="482025"/>
            <a:ext cx="2842253" cy="584775"/>
          </a:xfrm>
          <a:prstGeom prst="rect">
            <a:avLst/>
          </a:prstGeom>
          <a:noFill/>
        </p:spPr>
        <p:txBody>
          <a:bodyPr wrap="none" rtlCol="0">
            <a:spAutoFit/>
          </a:bodyPr>
          <a:lstStyle/>
          <a:p>
            <a:r>
              <a:rPr lang="en-IN" sz="3200" b="1" dirty="0" smtClean="0">
                <a:latin typeface="+mj-lt"/>
                <a:cs typeface="Arial" pitchFamily="34" charset="0"/>
              </a:rPr>
              <a:t>Topics Covered</a:t>
            </a:r>
            <a:endParaRPr lang="en-IN" sz="3200" b="1" dirty="0">
              <a:latin typeface="+mj-lt"/>
              <a:cs typeface="Arial" pitchFamily="34" charset="0"/>
            </a:endParaRPr>
          </a:p>
        </p:txBody>
      </p:sp>
      <p:sp>
        <p:nvSpPr>
          <p:cNvPr id="6" name="Slide Number Placeholder 5"/>
          <p:cNvSpPr>
            <a:spLocks noGrp="1"/>
          </p:cNvSpPr>
          <p:nvPr>
            <p:ph type="sldNum" sz="quarter" idx="12"/>
          </p:nvPr>
        </p:nvSpPr>
        <p:spPr/>
        <p:txBody>
          <a:bodyPr/>
          <a:lstStyle/>
          <a:p>
            <a:fld id="{6C46DB28-C072-4BC9-91A5-F661CB7F19FB}" type="slidenum">
              <a:rPr lang="en-US" smtClean="0"/>
              <a:pPr/>
              <a:t>2</a:t>
            </a:fld>
            <a:endParaRPr lang="en-US"/>
          </a:p>
        </p:txBody>
      </p:sp>
    </p:spTree>
    <p:extLst>
      <p:ext uri="{BB962C8B-B14F-4D97-AF65-F5344CB8AC3E}">
        <p14:creationId xmlns:p14="http://schemas.microsoft.com/office/powerpoint/2010/main" val="14120296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500"/>
                                        <p:tgtEl>
                                          <p:spTgt spid="4">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a:grpSpLocks/>
          </p:cNvGrpSpPr>
          <p:nvPr/>
        </p:nvGrpSpPr>
        <p:grpSpPr bwMode="auto">
          <a:xfrm>
            <a:off x="1295400" y="1981200"/>
            <a:ext cx="6705600" cy="4323548"/>
            <a:chOff x="1428771" y="1357283"/>
            <a:chExt cx="6215106" cy="5357849"/>
          </a:xfrm>
        </p:grpSpPr>
        <p:sp>
          <p:nvSpPr>
            <p:cNvPr id="6" name="Pyr1"/>
            <p:cNvSpPr>
              <a:spLocks noEditPoints="1" noChangeArrowheads="1"/>
            </p:cNvSpPr>
            <p:nvPr/>
          </p:nvSpPr>
          <p:spPr bwMode="auto">
            <a:xfrm>
              <a:off x="3847245" y="1357283"/>
              <a:ext cx="1393041" cy="1187657"/>
            </a:xfrm>
            <a:custGeom>
              <a:avLst/>
              <a:gdLst>
                <a:gd name="T0" fmla="*/ 2147483647 w 21600"/>
                <a:gd name="T1" fmla="*/ 0 h 21600"/>
                <a:gd name="T2" fmla="*/ 2147483647 w 21600"/>
                <a:gd name="T3" fmla="*/ 2147483647 h 21600"/>
                <a:gd name="T4" fmla="*/ 0 w 21600"/>
                <a:gd name="T5" fmla="*/ 2147483647 h 21600"/>
                <a:gd name="T6" fmla="*/ 0 60000 65536"/>
                <a:gd name="T7" fmla="*/ 0 60000 65536"/>
                <a:gd name="T8" fmla="*/ 0 60000 65536"/>
                <a:gd name="T9" fmla="*/ 5400 w 21600"/>
                <a:gd name="T10" fmla="*/ 11800 h 21600"/>
                <a:gd name="T11" fmla="*/ 16200 w 21600"/>
                <a:gd name="T12" fmla="*/ 20600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ln>
              <a:headEnd/>
              <a:tailEnd/>
            </a:ln>
          </p:spPr>
          <p:style>
            <a:lnRef idx="1">
              <a:schemeClr val="accent3"/>
            </a:lnRef>
            <a:fillRef idx="3">
              <a:schemeClr val="accent3"/>
            </a:fillRef>
            <a:effectRef idx="2">
              <a:schemeClr val="accent3"/>
            </a:effectRef>
            <a:fontRef idx="minor">
              <a:schemeClr val="lt1"/>
            </a:fontRef>
          </p:style>
          <p:txBody>
            <a:bodyPr/>
            <a:lstStyle/>
            <a:p>
              <a:endParaRPr lang="en-US">
                <a:solidFill>
                  <a:schemeClr val="tx1"/>
                </a:solidFill>
                <a:latin typeface="+mj-lt"/>
                <a:ea typeface="ＭＳ Ｐゴシック" pitchFamily="34" charset="-128"/>
                <a:cs typeface="Arial" pitchFamily="34" charset="0"/>
              </a:endParaRPr>
            </a:p>
          </p:txBody>
        </p:sp>
        <p:sp>
          <p:nvSpPr>
            <p:cNvPr id="7" name="Pyr2"/>
            <p:cNvSpPr>
              <a:spLocks noEditPoints="1" noChangeArrowheads="1"/>
            </p:cNvSpPr>
            <p:nvPr/>
          </p:nvSpPr>
          <p:spPr bwMode="auto">
            <a:xfrm>
              <a:off x="3040591" y="2544940"/>
              <a:ext cx="2998908" cy="1393041"/>
            </a:xfrm>
            <a:custGeom>
              <a:avLst/>
              <a:gdLst>
                <a:gd name="T0" fmla="*/ 2147483647 w 21600"/>
                <a:gd name="T1" fmla="*/ 0 h 21600"/>
                <a:gd name="T2" fmla="*/ 2147483647 w 21600"/>
                <a:gd name="T3" fmla="*/ 0 h 21600"/>
                <a:gd name="T4" fmla="*/ 2147483647 w 21600"/>
                <a:gd name="T5" fmla="*/ 2147483647 h 21600"/>
                <a:gd name="T6" fmla="*/ 0 w 21600"/>
                <a:gd name="T7" fmla="*/ 2147483647 h 21600"/>
                <a:gd name="T8" fmla="*/ 0 60000 65536"/>
                <a:gd name="T9" fmla="*/ 0 60000 65536"/>
                <a:gd name="T10" fmla="*/ 0 60000 65536"/>
                <a:gd name="T11" fmla="*/ 0 60000 65536"/>
                <a:gd name="T12" fmla="*/ 5787 w 21600"/>
                <a:gd name="T13" fmla="*/ 500 h 21600"/>
                <a:gd name="T14" fmla="*/ 15812 w 21600"/>
                <a:gd name="T15" fmla="*/ 21100 h 21600"/>
              </a:gdLst>
              <a:ahLst/>
              <a:cxnLst>
                <a:cxn ang="T8">
                  <a:pos x="T0" y="T1"/>
                </a:cxn>
                <a:cxn ang="T9">
                  <a:pos x="T2" y="T3"/>
                </a:cxn>
                <a:cxn ang="T10">
                  <a:pos x="T4" y="T5"/>
                </a:cxn>
                <a:cxn ang="T11">
                  <a:pos x="T6" y="T7"/>
                </a:cxn>
              </a:cxnLst>
              <a:rect l="T12" t="T13" r="T14" b="T15"/>
              <a:pathLst>
                <a:path w="21600" h="21600">
                  <a:moveTo>
                    <a:pt x="5787" y="0"/>
                  </a:moveTo>
                  <a:lnTo>
                    <a:pt x="15812" y="0"/>
                  </a:lnTo>
                  <a:lnTo>
                    <a:pt x="21600" y="21600"/>
                  </a:lnTo>
                  <a:lnTo>
                    <a:pt x="0" y="21600"/>
                  </a:lnTo>
                  <a:lnTo>
                    <a:pt x="5787" y="0"/>
                  </a:lnTo>
                  <a:close/>
                </a:path>
              </a:pathLst>
            </a:custGeom>
            <a:ln>
              <a:headEnd/>
              <a:tailEnd/>
            </a:ln>
          </p:spPr>
          <p:style>
            <a:lnRef idx="1">
              <a:schemeClr val="accent4"/>
            </a:lnRef>
            <a:fillRef idx="3">
              <a:schemeClr val="accent4"/>
            </a:fillRef>
            <a:effectRef idx="2">
              <a:schemeClr val="accent4"/>
            </a:effectRef>
            <a:fontRef idx="minor">
              <a:schemeClr val="lt1"/>
            </a:fontRef>
          </p:style>
          <p:txBody>
            <a:bodyPr/>
            <a:lstStyle/>
            <a:p>
              <a:endParaRPr lang="en-US">
                <a:solidFill>
                  <a:schemeClr val="tx1"/>
                </a:solidFill>
                <a:latin typeface="+mj-lt"/>
                <a:ea typeface="ＭＳ Ｐゴシック" pitchFamily="34" charset="-128"/>
                <a:cs typeface="Arial" pitchFamily="34" charset="0"/>
              </a:endParaRPr>
            </a:p>
          </p:txBody>
        </p:sp>
        <p:sp>
          <p:nvSpPr>
            <p:cNvPr id="8" name="Pyr3"/>
            <p:cNvSpPr>
              <a:spLocks noEditPoints="1" noChangeArrowheads="1"/>
            </p:cNvSpPr>
            <p:nvPr/>
          </p:nvSpPr>
          <p:spPr bwMode="auto">
            <a:xfrm>
              <a:off x="2242867" y="3937981"/>
              <a:ext cx="4594356" cy="1391553"/>
            </a:xfrm>
            <a:custGeom>
              <a:avLst/>
              <a:gdLst>
                <a:gd name="T0" fmla="*/ 2147483647 w 21600"/>
                <a:gd name="T1" fmla="*/ 0 h 21600"/>
                <a:gd name="T2" fmla="*/ 2147483647 w 21600"/>
                <a:gd name="T3" fmla="*/ 0 h 21600"/>
                <a:gd name="T4" fmla="*/ 2147483647 w 21600"/>
                <a:gd name="T5" fmla="*/ 2147483647 h 21600"/>
                <a:gd name="T6" fmla="*/ 0 w 21600"/>
                <a:gd name="T7" fmla="*/ 2147483647 h 21600"/>
                <a:gd name="T8" fmla="*/ 0 60000 65536"/>
                <a:gd name="T9" fmla="*/ 0 60000 65536"/>
                <a:gd name="T10" fmla="*/ 0 60000 65536"/>
                <a:gd name="T11" fmla="*/ 0 60000 65536"/>
                <a:gd name="T12" fmla="*/ 5287 w 21600"/>
                <a:gd name="T13" fmla="*/ 500 h 21600"/>
                <a:gd name="T14" fmla="*/ 16312 w 21600"/>
                <a:gd name="T15" fmla="*/ 21100 h 21600"/>
              </a:gdLst>
              <a:ahLst/>
              <a:cxnLst>
                <a:cxn ang="T8">
                  <a:pos x="T0" y="T1"/>
                </a:cxn>
                <a:cxn ang="T9">
                  <a:pos x="T2" y="T3"/>
                </a:cxn>
                <a:cxn ang="T10">
                  <a:pos x="T4" y="T5"/>
                </a:cxn>
                <a:cxn ang="T11">
                  <a:pos x="T6" y="T7"/>
                </a:cxn>
              </a:cxnLst>
              <a:rect l="T12" t="T13" r="T14" b="T15"/>
              <a:pathLst>
                <a:path w="21600" h="21600">
                  <a:moveTo>
                    <a:pt x="3768" y="0"/>
                  </a:moveTo>
                  <a:lnTo>
                    <a:pt x="17831" y="0"/>
                  </a:lnTo>
                  <a:lnTo>
                    <a:pt x="21600" y="21600"/>
                  </a:lnTo>
                  <a:lnTo>
                    <a:pt x="0" y="21600"/>
                  </a:lnTo>
                  <a:lnTo>
                    <a:pt x="3768" y="0"/>
                  </a:lnTo>
                  <a:close/>
                </a:path>
              </a:pathLst>
            </a:custGeom>
            <a:ln>
              <a:headEnd/>
              <a:tailEnd/>
            </a:ln>
          </p:spPr>
          <p:style>
            <a:lnRef idx="1">
              <a:schemeClr val="accent6"/>
            </a:lnRef>
            <a:fillRef idx="3">
              <a:schemeClr val="accent6"/>
            </a:fillRef>
            <a:effectRef idx="2">
              <a:schemeClr val="accent6"/>
            </a:effectRef>
            <a:fontRef idx="minor">
              <a:schemeClr val="lt1"/>
            </a:fontRef>
          </p:style>
          <p:txBody>
            <a:bodyPr/>
            <a:lstStyle/>
            <a:p>
              <a:endParaRPr lang="en-US">
                <a:solidFill>
                  <a:schemeClr val="tx1"/>
                </a:solidFill>
                <a:latin typeface="+mj-lt"/>
                <a:ea typeface="ＭＳ Ｐゴシック" pitchFamily="34" charset="-128"/>
                <a:cs typeface="Arial" pitchFamily="34" charset="0"/>
              </a:endParaRPr>
            </a:p>
          </p:txBody>
        </p:sp>
        <p:sp>
          <p:nvSpPr>
            <p:cNvPr id="9" name="Pyr4"/>
            <p:cNvSpPr>
              <a:spLocks noEditPoints="1" noChangeArrowheads="1"/>
            </p:cNvSpPr>
            <p:nvPr/>
          </p:nvSpPr>
          <p:spPr bwMode="auto">
            <a:xfrm>
              <a:off x="1428771" y="5322091"/>
              <a:ext cx="6215106" cy="1393041"/>
            </a:xfrm>
            <a:custGeom>
              <a:avLst/>
              <a:gdLst>
                <a:gd name="T0" fmla="*/ 2147483647 w 21600"/>
                <a:gd name="T1" fmla="*/ 0 h 21600"/>
                <a:gd name="T2" fmla="*/ 2147483647 w 21600"/>
                <a:gd name="T3" fmla="*/ 0 h 21600"/>
                <a:gd name="T4" fmla="*/ 2147483647 w 21600"/>
                <a:gd name="T5" fmla="*/ 2147483647 h 21600"/>
                <a:gd name="T6" fmla="*/ 0 w 21600"/>
                <a:gd name="T7" fmla="*/ 2147483647 h 21600"/>
                <a:gd name="T8" fmla="*/ 0 60000 65536"/>
                <a:gd name="T9" fmla="*/ 0 60000 65536"/>
                <a:gd name="T10" fmla="*/ 0 60000 65536"/>
                <a:gd name="T11" fmla="*/ 0 60000 65536"/>
                <a:gd name="T12" fmla="*/ 3287 w 21600"/>
                <a:gd name="T13" fmla="*/ 500 h 21600"/>
                <a:gd name="T14" fmla="*/ 17312 w 21600"/>
                <a:gd name="T15" fmla="*/ 21100 h 21600"/>
              </a:gdLst>
              <a:ahLst/>
              <a:cxnLst>
                <a:cxn ang="T8">
                  <a:pos x="T0" y="T1"/>
                </a:cxn>
                <a:cxn ang="T9">
                  <a:pos x="T2" y="T3"/>
                </a:cxn>
                <a:cxn ang="T10">
                  <a:pos x="T4" y="T5"/>
                </a:cxn>
                <a:cxn ang="T11">
                  <a:pos x="T6" y="T7"/>
                </a:cxn>
              </a:cxnLst>
              <a:rect l="T12" t="T13" r="T14" b="T15"/>
              <a:pathLst>
                <a:path w="21600" h="21600">
                  <a:moveTo>
                    <a:pt x="2793" y="0"/>
                  </a:moveTo>
                  <a:lnTo>
                    <a:pt x="18806" y="0"/>
                  </a:lnTo>
                  <a:lnTo>
                    <a:pt x="21600" y="21600"/>
                  </a:lnTo>
                  <a:lnTo>
                    <a:pt x="0" y="21600"/>
                  </a:lnTo>
                  <a:lnTo>
                    <a:pt x="2793" y="0"/>
                  </a:lnTo>
                  <a:close/>
                </a:path>
              </a:pathLst>
            </a:custGeom>
            <a:gradFill>
              <a:gsLst>
                <a:gs pos="0">
                  <a:srgbClr val="D9D86C"/>
                </a:gs>
                <a:gs pos="100000">
                  <a:srgbClr val="F4F499"/>
                </a:gs>
              </a:gsLst>
            </a:gradFill>
            <a:ln>
              <a:headEnd/>
              <a:tailEnd/>
            </a:ln>
          </p:spPr>
          <p:style>
            <a:lnRef idx="1">
              <a:schemeClr val="accent6"/>
            </a:lnRef>
            <a:fillRef idx="3">
              <a:schemeClr val="accent6"/>
            </a:fillRef>
            <a:effectRef idx="2">
              <a:schemeClr val="accent6"/>
            </a:effectRef>
            <a:fontRef idx="minor">
              <a:schemeClr val="lt1"/>
            </a:fontRef>
          </p:style>
          <p:txBody>
            <a:bodyPr/>
            <a:lstStyle/>
            <a:p>
              <a:endParaRPr lang="en-US">
                <a:solidFill>
                  <a:schemeClr val="tx1"/>
                </a:solidFill>
                <a:latin typeface="+mj-lt"/>
                <a:ea typeface="ＭＳ Ｐゴシック" pitchFamily="34" charset="-128"/>
                <a:cs typeface="Arial" pitchFamily="34" charset="0"/>
              </a:endParaRPr>
            </a:p>
          </p:txBody>
        </p:sp>
        <p:sp>
          <p:nvSpPr>
            <p:cNvPr id="10" name="AutoShape 2"/>
            <p:cNvSpPr>
              <a:spLocks noChangeArrowheads="1"/>
            </p:cNvSpPr>
            <p:nvPr/>
          </p:nvSpPr>
          <p:spPr bwMode="auto">
            <a:xfrm>
              <a:off x="3705160" y="1640570"/>
              <a:ext cx="1690700" cy="845849"/>
            </a:xfrm>
            <a:prstGeom prst="flowChartProcess">
              <a:avLst/>
            </a:prstGeom>
            <a:noFill/>
            <a:ln w="9525">
              <a:noFill/>
              <a:miter lim="800000"/>
              <a:headEnd/>
              <a:tailEnd/>
            </a:ln>
          </p:spPr>
          <p:txBody>
            <a:bodyPr wrap="none" anchor="ctr"/>
            <a:lstStyle/>
            <a:p>
              <a:pPr algn="ctr"/>
              <a:r>
                <a:rPr lang="en-US" sz="1100" b="1" dirty="0" smtClean="0">
                  <a:latin typeface="+mj-lt"/>
                  <a:ea typeface="ＭＳ Ｐゴシック" pitchFamily="34" charset="-128"/>
                  <a:cs typeface="Arial" pitchFamily="34" charset="0"/>
                </a:rPr>
                <a:t>CDHS </a:t>
              </a:r>
            </a:p>
            <a:p>
              <a:pPr algn="ctr"/>
              <a:r>
                <a:rPr lang="en-US" sz="1100" b="1" dirty="0" smtClean="0">
                  <a:latin typeface="+mj-lt"/>
                  <a:ea typeface="ＭＳ Ｐゴシック" pitchFamily="34" charset="-128"/>
                  <a:cs typeface="Arial" pitchFamily="34" charset="0"/>
                </a:rPr>
                <a:t>2000,2005, 2010</a:t>
              </a:r>
            </a:p>
            <a:p>
              <a:pPr algn="ctr"/>
              <a:r>
                <a:rPr lang="en-US" sz="1100" b="1" dirty="0" smtClean="0">
                  <a:latin typeface="+mj-lt"/>
                  <a:ea typeface="ＭＳ Ｐゴシック" pitchFamily="34" charset="-128"/>
                  <a:cs typeface="Arial" pitchFamily="34" charset="0"/>
                </a:rPr>
                <a:t>2014</a:t>
              </a:r>
              <a:endParaRPr lang="en-US" sz="1100" b="1" dirty="0">
                <a:latin typeface="+mj-lt"/>
                <a:ea typeface="ＭＳ Ｐゴシック" pitchFamily="34" charset="-128"/>
                <a:cs typeface="Arial" pitchFamily="34" charset="0"/>
              </a:endParaRPr>
            </a:p>
            <a:p>
              <a:pPr algn="ctr"/>
              <a:endParaRPr lang="en-US" sz="1100" b="1" dirty="0">
                <a:latin typeface="+mj-lt"/>
                <a:ea typeface="ＭＳ Ｐゴシック" pitchFamily="34" charset="-128"/>
                <a:cs typeface="Arial" pitchFamily="34" charset="0"/>
              </a:endParaRPr>
            </a:p>
          </p:txBody>
        </p:sp>
        <p:sp>
          <p:nvSpPr>
            <p:cNvPr id="11" name="AutoShape 3"/>
            <p:cNvSpPr>
              <a:spLocks noChangeArrowheads="1"/>
            </p:cNvSpPr>
            <p:nvPr/>
          </p:nvSpPr>
          <p:spPr bwMode="auto">
            <a:xfrm>
              <a:off x="2832130" y="3015978"/>
              <a:ext cx="3408387" cy="590424"/>
            </a:xfrm>
            <a:prstGeom prst="flowChartProcess">
              <a:avLst/>
            </a:prstGeom>
            <a:noFill/>
            <a:ln w="9525">
              <a:noFill/>
              <a:miter lim="800000"/>
              <a:headEnd/>
              <a:tailEnd/>
            </a:ln>
          </p:spPr>
          <p:txBody>
            <a:bodyPr wrap="none" anchor="ctr"/>
            <a:lstStyle/>
            <a:p>
              <a:pPr algn="ctr"/>
              <a:r>
                <a:rPr lang="en-US" sz="1400" b="1" dirty="0" smtClean="0">
                  <a:latin typeface="+mj-lt"/>
                  <a:ea typeface="ＭＳ Ｐゴシック" pitchFamily="34" charset="-128"/>
                  <a:cs typeface="Arial" pitchFamily="34" charset="0"/>
                </a:rPr>
                <a:t>CIPS 2004, 2013</a:t>
              </a:r>
              <a:endParaRPr lang="en-US" sz="1600" b="1" dirty="0">
                <a:latin typeface="+mj-lt"/>
                <a:ea typeface="ＭＳ Ｐゴシック" pitchFamily="34" charset="-128"/>
                <a:cs typeface="Arial" pitchFamily="34" charset="0"/>
              </a:endParaRPr>
            </a:p>
          </p:txBody>
        </p:sp>
        <p:sp>
          <p:nvSpPr>
            <p:cNvPr id="12" name="AutoShape 7"/>
            <p:cNvSpPr>
              <a:spLocks noChangeArrowheads="1"/>
            </p:cNvSpPr>
            <p:nvPr/>
          </p:nvSpPr>
          <p:spPr bwMode="auto">
            <a:xfrm>
              <a:off x="3215515" y="4437717"/>
              <a:ext cx="2641618" cy="428955"/>
            </a:xfrm>
            <a:prstGeom prst="flowChartProcess">
              <a:avLst/>
            </a:prstGeom>
            <a:noFill/>
            <a:ln w="9525">
              <a:noFill/>
              <a:miter lim="800000"/>
              <a:headEnd/>
              <a:tailEnd/>
            </a:ln>
          </p:spPr>
          <p:txBody>
            <a:bodyPr wrap="none" anchor="ctr"/>
            <a:lstStyle/>
            <a:p>
              <a:pPr algn="ctr"/>
              <a:r>
                <a:rPr lang="en-US" sz="1600" b="1" dirty="0" smtClean="0">
                  <a:latin typeface="+mj-lt"/>
                  <a:ea typeface="ＭＳ Ｐゴシック" pitchFamily="34" charset="-128"/>
                  <a:cs typeface="Arial" pitchFamily="34" charset="0"/>
                </a:rPr>
                <a:t>Censuses 1998, 2008</a:t>
              </a:r>
              <a:endParaRPr lang="en-US" sz="1600" b="1" dirty="0">
                <a:latin typeface="+mj-lt"/>
                <a:ea typeface="ＭＳ Ｐゴシック" pitchFamily="34" charset="-128"/>
                <a:cs typeface="Arial" pitchFamily="34" charset="0"/>
              </a:endParaRPr>
            </a:p>
          </p:txBody>
        </p:sp>
        <p:sp>
          <p:nvSpPr>
            <p:cNvPr id="13" name="AutoShape 8"/>
            <p:cNvSpPr>
              <a:spLocks noChangeArrowheads="1"/>
            </p:cNvSpPr>
            <p:nvPr/>
          </p:nvSpPr>
          <p:spPr bwMode="auto">
            <a:xfrm>
              <a:off x="1923154" y="5417728"/>
              <a:ext cx="5367592" cy="1133147"/>
            </a:xfrm>
            <a:prstGeom prst="flowChartProcess">
              <a:avLst/>
            </a:prstGeom>
            <a:noFill/>
            <a:ln w="9525">
              <a:noFill/>
              <a:miter lim="800000"/>
              <a:headEnd/>
              <a:tailEnd/>
            </a:ln>
          </p:spPr>
          <p:txBody>
            <a:bodyPr wrap="none" anchor="ctr"/>
            <a:lstStyle/>
            <a:p>
              <a:pPr algn="ctr"/>
              <a:r>
                <a:rPr lang="en-US" sz="1600" b="1" dirty="0" smtClean="0">
                  <a:latin typeface="+mj-lt"/>
                  <a:ea typeface="ＭＳ Ｐゴシック" pitchFamily="34" charset="-128"/>
                  <a:cs typeface="Arial" pitchFamily="34" charset="0"/>
                </a:rPr>
                <a:t>Nothing Vital Statistics from CRS , </a:t>
              </a:r>
              <a:r>
                <a:rPr lang="en-US" sz="1600" b="1" dirty="0" smtClean="0">
                  <a:ea typeface="ＭＳ Ｐゴシック" pitchFamily="34" charset="-128"/>
                  <a:cs typeface="Arial" pitchFamily="34" charset="0"/>
                </a:rPr>
                <a:t>MOI Product </a:t>
              </a:r>
              <a:endParaRPr lang="en-US" sz="1600" b="1" dirty="0" smtClean="0">
                <a:latin typeface="+mj-lt"/>
                <a:ea typeface="ＭＳ Ｐゴシック" pitchFamily="34" charset="-128"/>
                <a:cs typeface="Arial" pitchFamily="34" charset="0"/>
              </a:endParaRPr>
            </a:p>
            <a:p>
              <a:pPr algn="ctr"/>
              <a:r>
                <a:rPr lang="en-US" sz="1600" b="1" dirty="0" smtClean="0">
                  <a:latin typeface="+mj-lt"/>
                  <a:ea typeface="ＭＳ Ｐゴシック" pitchFamily="34" charset="-128"/>
                  <a:cs typeface="Arial" pitchFamily="34" charset="0"/>
                </a:rPr>
                <a:t>only legal document (Birth , Death and Married certificates)</a:t>
              </a:r>
              <a:endParaRPr lang="en-US" sz="1600" b="1" dirty="0">
                <a:latin typeface="+mj-lt"/>
                <a:ea typeface="ＭＳ Ｐゴシック" pitchFamily="34" charset="-128"/>
                <a:cs typeface="Arial" pitchFamily="34" charset="0"/>
              </a:endParaRPr>
            </a:p>
          </p:txBody>
        </p:sp>
      </p:grpSp>
      <p:sp>
        <p:nvSpPr>
          <p:cNvPr id="18" name="TextBox 14"/>
          <p:cNvSpPr txBox="1">
            <a:spLocks noChangeArrowheads="1"/>
          </p:cNvSpPr>
          <p:nvPr/>
        </p:nvSpPr>
        <p:spPr bwMode="auto">
          <a:xfrm>
            <a:off x="76200" y="381000"/>
            <a:ext cx="8991600" cy="707886"/>
          </a:xfrm>
          <a:prstGeom prst="rect">
            <a:avLst/>
          </a:prstGeom>
          <a:noFill/>
          <a:ln w="9525">
            <a:noFill/>
            <a:miter lim="800000"/>
            <a:headEnd/>
            <a:tailEnd/>
          </a:ln>
        </p:spPr>
        <p:txBody>
          <a:bodyPr>
            <a:spAutoFit/>
          </a:bodyPr>
          <a:lstStyle/>
          <a:p>
            <a:pPr algn="ctr"/>
            <a:r>
              <a:rPr lang="en-US" sz="3200" b="1" dirty="0" smtClean="0">
                <a:latin typeface="+mj-lt"/>
                <a:cs typeface="Arial" pitchFamily="34" charset="0"/>
              </a:rPr>
              <a:t>Compilation</a:t>
            </a:r>
            <a:r>
              <a:rPr lang="en-US" sz="4000" b="1" dirty="0" smtClean="0">
                <a:latin typeface="Times New Roman" pitchFamily="18" charset="0"/>
              </a:rPr>
              <a:t> </a:t>
            </a:r>
            <a:r>
              <a:rPr lang="en-US" sz="3200" b="1" dirty="0" smtClean="0">
                <a:latin typeface="+mj-lt"/>
                <a:cs typeface="Arial" pitchFamily="34" charset="0"/>
              </a:rPr>
              <a:t>and Dissemination of Vital Statistics</a:t>
            </a:r>
            <a:r>
              <a:rPr lang="en-IN" sz="3200" b="1" dirty="0" smtClean="0">
                <a:latin typeface="+mj-lt"/>
                <a:cs typeface="Arial" pitchFamily="34" charset="0"/>
              </a:rPr>
              <a:t> </a:t>
            </a:r>
            <a:endParaRPr lang="en-IN" sz="3200" b="1" dirty="0">
              <a:latin typeface="+mj-lt"/>
              <a:cs typeface="Arial" pitchFamily="34" charset="0"/>
            </a:endParaRPr>
          </a:p>
        </p:txBody>
      </p:sp>
      <p:grpSp>
        <p:nvGrpSpPr>
          <p:cNvPr id="17" name="Group 7"/>
          <p:cNvGrpSpPr/>
          <p:nvPr/>
        </p:nvGrpSpPr>
        <p:grpSpPr>
          <a:xfrm>
            <a:off x="228601" y="1981200"/>
            <a:ext cx="1600197" cy="3124200"/>
            <a:chOff x="128352" y="1994"/>
            <a:chExt cx="1331154" cy="1811096"/>
          </a:xfrm>
          <a:scene3d>
            <a:camera prst="orthographicFront"/>
            <a:lightRig rig="threePt" dir="t">
              <a:rot lat="0" lon="0" rev="7500000"/>
            </a:lightRig>
          </a:scene3d>
        </p:grpSpPr>
        <p:sp>
          <p:nvSpPr>
            <p:cNvPr id="20" name="Chevron 19"/>
            <p:cNvSpPr/>
            <p:nvPr/>
          </p:nvSpPr>
          <p:spPr>
            <a:xfrm rot="5400000">
              <a:off x="-79925"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Chevron 4"/>
            <p:cNvSpPr/>
            <p:nvPr/>
          </p:nvSpPr>
          <p:spPr>
            <a:xfrm>
              <a:off x="128352" y="352529"/>
              <a:ext cx="1267767" cy="128529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Compilation  </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CBR</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CDR</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MMR</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TFR</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Others</a:t>
              </a:r>
            </a:p>
            <a:p>
              <a:pPr lvl="0" defTabSz="711200">
                <a:lnSpc>
                  <a:spcPct val="90000"/>
                </a:lnSpc>
                <a:spcBef>
                  <a:spcPct val="0"/>
                </a:spcBef>
                <a:spcAft>
                  <a:spcPct val="35000"/>
                </a:spcAft>
                <a:buFontTx/>
                <a:buChar char="-"/>
              </a:pPr>
              <a:endParaRPr lang="en-IN" sz="1600" b="1" dirty="0" err="1" smtClean="0">
                <a:solidFill>
                  <a:schemeClr val="tx1"/>
                </a:solidFill>
                <a:latin typeface="+mj-lt"/>
                <a:cs typeface="Arial" pitchFamily="34" charset="0"/>
              </a:endParaRPr>
            </a:p>
          </p:txBody>
        </p:sp>
      </p:grpSp>
      <p:grpSp>
        <p:nvGrpSpPr>
          <p:cNvPr id="22" name="Group 7"/>
          <p:cNvGrpSpPr/>
          <p:nvPr/>
        </p:nvGrpSpPr>
        <p:grpSpPr>
          <a:xfrm>
            <a:off x="7010403" y="2133600"/>
            <a:ext cx="1600197" cy="3124200"/>
            <a:chOff x="128352" y="1994"/>
            <a:chExt cx="1331154" cy="1811096"/>
          </a:xfrm>
          <a:scene3d>
            <a:camera prst="orthographicFront"/>
            <a:lightRig rig="threePt" dir="t">
              <a:rot lat="0" lon="0" rev="7500000"/>
            </a:lightRig>
          </a:scene3d>
        </p:grpSpPr>
        <p:sp>
          <p:nvSpPr>
            <p:cNvPr id="23" name="Chevron 22"/>
            <p:cNvSpPr/>
            <p:nvPr/>
          </p:nvSpPr>
          <p:spPr>
            <a:xfrm rot="5400000">
              <a:off x="-79925"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4" name="Chevron 4"/>
            <p:cNvSpPr/>
            <p:nvPr/>
          </p:nvSpPr>
          <p:spPr>
            <a:xfrm>
              <a:off x="128352" y="352529"/>
              <a:ext cx="1267767" cy="128529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b="1" dirty="0" smtClean="0">
                <a:solidFill>
                  <a:schemeClr val="tx1"/>
                </a:solidFill>
                <a:latin typeface="+mj-lt"/>
                <a:cs typeface="Arial" pitchFamily="34" charset="0"/>
              </a:endParaRP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Dissemination  </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DUSC</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NIS Website</a:t>
              </a:r>
            </a:p>
            <a:p>
              <a:pPr lvl="0" defTabSz="711200">
                <a:lnSpc>
                  <a:spcPct val="90000"/>
                </a:lnSpc>
                <a:spcBef>
                  <a:spcPct val="0"/>
                </a:spcBef>
                <a:spcAft>
                  <a:spcPct val="35000"/>
                </a:spcAft>
              </a:pPr>
              <a:r>
                <a:rPr lang="en-US" sz="1600" b="1" dirty="0" smtClean="0">
                  <a:solidFill>
                    <a:schemeClr val="tx1"/>
                  </a:solidFill>
                  <a:latin typeface="+mj-lt"/>
                  <a:cs typeface="Arial" pitchFamily="34" charset="0"/>
                </a:rPr>
                <a:t>   - Cam Info</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Data available with Hard and Soft </a:t>
              </a:r>
            </a:p>
            <a:p>
              <a:pPr lvl="0" defTabSz="711200">
                <a:lnSpc>
                  <a:spcPct val="90000"/>
                </a:lnSpc>
                <a:spcBef>
                  <a:spcPct val="0"/>
                </a:spcBef>
                <a:spcAft>
                  <a:spcPct val="35000"/>
                </a:spcAft>
              </a:pPr>
              <a:endParaRPr lang="en-US" sz="1600" b="1" dirty="0" smtClean="0">
                <a:solidFill>
                  <a:schemeClr val="tx1"/>
                </a:solidFill>
                <a:latin typeface="+mj-lt"/>
                <a:cs typeface="Arial" pitchFamily="34" charset="0"/>
              </a:endParaRPr>
            </a:p>
            <a:p>
              <a:pPr lvl="0" defTabSz="711200">
                <a:lnSpc>
                  <a:spcPct val="90000"/>
                </a:lnSpc>
                <a:spcBef>
                  <a:spcPct val="0"/>
                </a:spcBef>
                <a:spcAft>
                  <a:spcPct val="35000"/>
                </a:spcAft>
                <a:buFontTx/>
                <a:buChar char="-"/>
              </a:pPr>
              <a:endParaRPr lang="en-IN" sz="1600" b="1" dirty="0" err="1" smtClean="0">
                <a:solidFill>
                  <a:schemeClr val="tx1"/>
                </a:solidFill>
                <a:latin typeface="+mj-lt"/>
                <a:cs typeface="Arial" pitchFamily="34" charset="0"/>
              </a:endParaRPr>
            </a:p>
          </p:txBody>
        </p:sp>
      </p:gr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983159"/>
            <a:ext cx="8534399" cy="923330"/>
          </a:xfrm>
          <a:prstGeom prst="rect">
            <a:avLst/>
          </a:prstGeom>
          <a:noFill/>
        </p:spPr>
        <p:txBody>
          <a:bodyPr wrap="square" rtlCol="0">
            <a:spAutoFit/>
          </a:bodyPr>
          <a:lstStyle/>
          <a:p>
            <a:pPr marL="236538" indent="-236538" algn="ctr">
              <a:spcBef>
                <a:spcPts val="600"/>
              </a:spcBef>
              <a:spcAft>
                <a:spcPts val="1200"/>
              </a:spcAft>
            </a:pPr>
            <a:r>
              <a:rPr lang="en-US" sz="5400" dirty="0" smtClean="0">
                <a:latin typeface="+mj-lt"/>
                <a:ea typeface="ＭＳ Ｐゴシック" pitchFamily="34" charset="-128"/>
                <a:cs typeface="Arial" pitchFamily="34" charset="0"/>
              </a:rPr>
              <a:t>Challenges</a:t>
            </a:r>
            <a:endParaRPr lang="en-US" sz="2400" dirty="0" smtClean="0">
              <a:latin typeface="+mj-lt"/>
              <a:ea typeface="ＭＳ Ｐゴシック" pitchFamily="34" charset="-128"/>
              <a:cs typeface="Arial" pitchFamily="34" charset="0"/>
            </a:endParaRPr>
          </a:p>
        </p:txBody>
      </p:sp>
      <p:sp>
        <p:nvSpPr>
          <p:cNvPr id="6" name="Rectangle 3"/>
          <p:cNvSpPr txBox="1">
            <a:spLocks noChangeArrowheads="1"/>
          </p:cNvSpPr>
          <p:nvPr/>
        </p:nvSpPr>
        <p:spPr>
          <a:xfrm>
            <a:off x="304800" y="2514600"/>
            <a:ext cx="8534400" cy="3657600"/>
          </a:xfrm>
          <a:prstGeom prst="rect">
            <a:avLst/>
          </a:prstGeom>
        </p:spPr>
        <p:txBody>
          <a:bodyPr vert="horz" lIns="91440" tIns="45720" rIns="91440" bIns="45720" rtlCol="0">
            <a:noAutofit/>
          </a:bodyPr>
          <a:lstStyle/>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400" dirty="0" smtClean="0"/>
              <a:t>1 – The CR system have been met the primary purpose but not yet the secondary purpose .(A1.2)</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400" dirty="0" smtClean="0"/>
              <a:t>2 – The definition of live birth ,  fetal death or stillbirth have not been included in the birth registration law.(A1.7)</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400" dirty="0" smtClean="0"/>
              <a:t>3- There is not a law or regulation requiring hospitals and health facilities to report births and deaths.(A1.11)</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400" dirty="0" smtClean="0"/>
              <a:t>4 –The funds for CR &amp; VSS are not clear in the law, so these funds are not adequate to ensure the proper functioning of the system. Esp., for VSS.(A2.3)</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400" dirty="0" smtClean="0"/>
              <a:t>5 – The current budget for the vital statistics unit is inadequate.</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906959"/>
            <a:ext cx="8534399" cy="923330"/>
          </a:xfrm>
          <a:prstGeom prst="rect">
            <a:avLst/>
          </a:prstGeom>
          <a:noFill/>
        </p:spPr>
        <p:txBody>
          <a:bodyPr wrap="square" rtlCol="0">
            <a:spAutoFit/>
          </a:bodyPr>
          <a:lstStyle/>
          <a:p>
            <a:pPr marL="236538" indent="-236538" algn="ctr">
              <a:spcBef>
                <a:spcPts val="600"/>
              </a:spcBef>
              <a:spcAft>
                <a:spcPts val="1200"/>
              </a:spcAft>
            </a:pPr>
            <a:r>
              <a:rPr lang="en-US" sz="5400" dirty="0" smtClean="0">
                <a:latin typeface="+mj-lt"/>
                <a:ea typeface="ＭＳ Ｐゴシック" pitchFamily="34" charset="-128"/>
                <a:cs typeface="Arial" pitchFamily="34" charset="0"/>
              </a:rPr>
              <a:t>Challenges</a:t>
            </a:r>
          </a:p>
        </p:txBody>
      </p:sp>
      <p:sp>
        <p:nvSpPr>
          <p:cNvPr id="7" name="Rectangle 3"/>
          <p:cNvSpPr txBox="1">
            <a:spLocks noChangeArrowheads="1"/>
          </p:cNvSpPr>
          <p:nvPr/>
        </p:nvSpPr>
        <p:spPr>
          <a:xfrm>
            <a:off x="609600" y="2438400"/>
            <a:ext cx="8229600" cy="4343400"/>
          </a:xfrm>
          <a:prstGeom prst="rect">
            <a:avLst/>
          </a:prstGeom>
        </p:spPr>
        <p:txBody>
          <a:bodyPr vert="horz" lIns="91440" tIns="45720" rIns="91440" bIns="45720" rtlCol="0">
            <a:noAutofit/>
          </a:bodyPr>
          <a:lstStyle/>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000" dirty="0" smtClean="0"/>
              <a:t>6 – The current communication mechanisms between the civil registration authority and others involved in the collection and production of vital statistics are weak. (B1.5) </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000" dirty="0" smtClean="0"/>
              <a:t>7 – The cause of death is included on the registration form, but the reality of implementation is unclear.(B1.4)</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000" dirty="0" smtClean="0"/>
              <a:t>8 – The additional items collected on the birth and death registration forms are nationality, legitimacy or illegitimacy, place of birth of deceased, prior occupation of deceased, ID card No.(B2.3)</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000" dirty="0" smtClean="0"/>
              <a:t>9 – The main obstacles to improving civil registration are lack of knowledge about the need to register births and deaths, financial barriers and illiteracy.(B3.23)</a:t>
            </a:r>
          </a:p>
          <a:p>
            <a:pPr marL="274320" marR="0" lvl="0" indent="-274320" algn="l" defTabSz="914400" rtl="0" eaLnBrk="1" fontAlgn="auto" latinLnBrk="0" hangingPunct="1">
              <a:lnSpc>
                <a:spcPct val="80000"/>
              </a:lnSpc>
              <a:spcBef>
                <a:spcPct val="20000"/>
              </a:spcBef>
              <a:spcAft>
                <a:spcPts val="0"/>
              </a:spcAft>
              <a:buClr>
                <a:schemeClr val="accent1"/>
              </a:buClr>
              <a:buSzPct val="100000"/>
              <a:buFont typeface="Wingdings" pitchFamily="2" charset="2"/>
              <a:buNone/>
              <a:tabLst/>
              <a:defRPr/>
            </a:pPr>
            <a:r>
              <a:rPr lang="en-US" sz="2000" dirty="0" smtClean="0"/>
              <a:t>10 –The local registration offices record and store the collected information on births and deaths by registry books. So lack of funds for data collection , compilation , analysis and these data have not been transferred to VSS and dissemination yet.</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81400"/>
            <a:ext cx="8183880" cy="1051560"/>
          </a:xfrm>
        </p:spPr>
        <p:txBody>
          <a:bodyPr>
            <a:normAutofit fontScale="90000"/>
          </a:bodyPr>
          <a:lstStyle/>
          <a:p>
            <a:pPr algn="ctr"/>
            <a:r>
              <a:rPr lang="en-IN" sz="4000" i="1" dirty="0" smtClean="0">
                <a:solidFill>
                  <a:schemeClr val="tx1"/>
                </a:solidFill>
              </a:rPr>
              <a:t>Thank You</a:t>
            </a:r>
            <a:br>
              <a:rPr lang="en-IN" sz="4000" i="1" dirty="0" smtClean="0">
                <a:solidFill>
                  <a:schemeClr val="tx1"/>
                </a:solidFill>
              </a:rPr>
            </a:br>
            <a:endParaRPr lang="en-IN" sz="4000" i="1" dirty="0">
              <a:solidFill>
                <a:schemeClr val="tx1"/>
              </a:solidFill>
            </a:endParaRPr>
          </a:p>
        </p:txBody>
      </p:sp>
      <p:sp>
        <p:nvSpPr>
          <p:cNvPr id="5" name="Subtitle 2"/>
          <p:cNvSpPr txBox="1">
            <a:spLocks/>
          </p:cNvSpPr>
          <p:nvPr/>
        </p:nvSpPr>
        <p:spPr>
          <a:xfrm>
            <a:off x="1562100" y="4457700"/>
            <a:ext cx="6019800" cy="1409700"/>
          </a:xfrm>
          <a:prstGeom prst="rect">
            <a:avLst/>
          </a:prstGeom>
        </p:spPr>
        <p:txBody>
          <a:bodyPr vert="horz" lIns="182880" tIns="91440">
            <a:noAutofit/>
          </a:bodyPr>
          <a:lstStyle/>
          <a:p>
            <a:pPr marL="265176" marR="0" lvl="0" indent="-265176" algn="ctr" defTabSz="914400" rtl="0" eaLnBrk="1" fontAlgn="auto" latinLnBrk="0" hangingPunct="1">
              <a:lnSpc>
                <a:spcPct val="100000"/>
              </a:lnSpc>
              <a:spcBef>
                <a:spcPts val="250"/>
              </a:spcBef>
              <a:spcAft>
                <a:spcPts val="0"/>
              </a:spcAft>
              <a:buClr>
                <a:schemeClr val="accent1"/>
              </a:buClr>
              <a:buSzPct val="80000"/>
              <a:tabLst/>
              <a:defRPr/>
            </a:pPr>
            <a:r>
              <a:rPr lang="en-US" sz="3600" i="1" dirty="0" smtClean="0">
                <a:latin typeface="+mj-lt"/>
                <a:ea typeface="+mj-ea"/>
                <a:cs typeface="+mj-cs"/>
              </a:rPr>
              <a:t>For </a:t>
            </a:r>
          </a:p>
          <a:p>
            <a:pPr marL="265176" marR="0" lvl="0" indent="-265176" algn="ctr" defTabSz="914400" rtl="0" eaLnBrk="1" fontAlgn="auto" latinLnBrk="0" hangingPunct="1">
              <a:lnSpc>
                <a:spcPct val="100000"/>
              </a:lnSpc>
              <a:spcBef>
                <a:spcPts val="250"/>
              </a:spcBef>
              <a:spcAft>
                <a:spcPts val="0"/>
              </a:spcAft>
              <a:buClr>
                <a:schemeClr val="accent1"/>
              </a:buClr>
              <a:buSzPct val="80000"/>
              <a:tabLst/>
              <a:defRPr/>
            </a:pPr>
            <a:r>
              <a:rPr lang="en-US" sz="3600" i="1" dirty="0" smtClean="0">
                <a:latin typeface="+mj-lt"/>
                <a:ea typeface="+mj-ea"/>
                <a:cs typeface="+mj-cs"/>
              </a:rPr>
              <a:t>Your  attention</a:t>
            </a:r>
            <a:endParaRPr lang="en-US" sz="3600" i="1" dirty="0">
              <a:latin typeface="+mj-lt"/>
              <a:ea typeface="+mj-ea"/>
              <a:cs typeface="+mj-cs"/>
            </a:endParaRP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200329"/>
          </a:xfrm>
          <a:prstGeom prst="rect">
            <a:avLst/>
          </a:prstGeom>
          <a:noFill/>
        </p:spPr>
        <p:txBody>
          <a:bodyPr wrap="square" rtlCol="0">
            <a:spAutoFit/>
          </a:bodyPr>
          <a:lstStyle/>
          <a:p>
            <a:r>
              <a:rPr lang="en-US" sz="3600" b="1" dirty="0" smtClean="0">
                <a:latin typeface="+mj-lt"/>
                <a:cs typeface="Arial" pitchFamily="34" charset="0"/>
              </a:rPr>
              <a:t>National legal framework for civil registration and vital statistics system </a:t>
            </a:r>
            <a:endParaRPr lang="en-IN" sz="3600" b="1" dirty="0">
              <a:latin typeface="+mj-lt"/>
              <a:cs typeface="Arial" pitchFamily="34" charset="0"/>
            </a:endParaRPr>
          </a:p>
        </p:txBody>
      </p:sp>
      <p:grpSp>
        <p:nvGrpSpPr>
          <p:cNvPr id="8" name="Group 7"/>
          <p:cNvGrpSpPr/>
          <p:nvPr/>
        </p:nvGrpSpPr>
        <p:grpSpPr>
          <a:xfrm>
            <a:off x="228600" y="2523452"/>
            <a:ext cx="1267768" cy="1811096"/>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635878"/>
              <a:ext cx="1267767" cy="54332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mj-lt"/>
                  <a:cs typeface="Arial" pitchFamily="34" charset="0"/>
                </a:rPr>
                <a:t>Background</a:t>
              </a:r>
              <a:endParaRPr lang="en-IN" sz="1600" b="1" kern="1200" dirty="0">
                <a:solidFill>
                  <a:schemeClr val="tx1"/>
                </a:solidFill>
                <a:latin typeface="+mj-lt"/>
                <a:cs typeface="Arial" pitchFamily="34" charset="0"/>
              </a:endParaRPr>
            </a:p>
          </p:txBody>
        </p:sp>
      </p:grpSp>
      <p:sp>
        <p:nvSpPr>
          <p:cNvPr id="16" name="Rectangle 15"/>
          <p:cNvSpPr/>
          <p:nvPr/>
        </p:nvSpPr>
        <p:spPr>
          <a:xfrm>
            <a:off x="1905000" y="1997838"/>
            <a:ext cx="7010400" cy="3416320"/>
          </a:xfrm>
          <a:prstGeom prst="rect">
            <a:avLst/>
          </a:prstGeom>
        </p:spPr>
        <p:txBody>
          <a:bodyPr wrap="square">
            <a:spAutoFit/>
          </a:bodyPr>
          <a:lstStyle/>
          <a:p>
            <a:r>
              <a:rPr lang="en-US" sz="2400" dirty="0" smtClean="0">
                <a:latin typeface="Times New Roman" pitchFamily="18" charset="0"/>
              </a:rPr>
              <a:t>Before 2002 , Implementation of CR in Cambodia is not available the specific  legal framework , but in December 2000, by the sub decree 103, the Ministry of Interior, RGC, created the legal framework for civil registration system in the country. The sub decree was enforced on 01</a:t>
            </a:r>
            <a:r>
              <a:rPr lang="en-US" sz="2400" baseline="30000" dirty="0" smtClean="0">
                <a:latin typeface="Times New Roman" pitchFamily="18" charset="0"/>
              </a:rPr>
              <a:t>st</a:t>
            </a:r>
            <a:r>
              <a:rPr lang="en-US" sz="2400" dirty="0" smtClean="0">
                <a:latin typeface="Times New Roman" pitchFamily="18" charset="0"/>
              </a:rPr>
              <a:t> August 2002, and the objective of the government is to bring its entire population under the new and uniform civil registration system by August 2005.</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200329"/>
          </a:xfrm>
          <a:prstGeom prst="rect">
            <a:avLst/>
          </a:prstGeom>
          <a:noFill/>
        </p:spPr>
        <p:txBody>
          <a:bodyPr wrap="square" rtlCol="0">
            <a:spAutoFit/>
          </a:bodyPr>
          <a:lstStyle/>
          <a:p>
            <a:r>
              <a:rPr lang="en-US" sz="3600" b="1" dirty="0" smtClean="0">
                <a:latin typeface="+mj-lt"/>
                <a:cs typeface="Arial" pitchFamily="34" charset="0"/>
              </a:rPr>
              <a:t>National legal framework for civil registration and vital statistics system </a:t>
            </a:r>
            <a:endParaRPr lang="en-IN" sz="3600" b="1" dirty="0">
              <a:latin typeface="+mj-lt"/>
              <a:cs typeface="Arial" pitchFamily="34" charset="0"/>
            </a:endParaRPr>
          </a:p>
        </p:txBody>
      </p:sp>
      <p:grpSp>
        <p:nvGrpSpPr>
          <p:cNvPr id="2" name="Group 7"/>
          <p:cNvGrpSpPr/>
          <p:nvPr/>
        </p:nvGrpSpPr>
        <p:grpSpPr>
          <a:xfrm>
            <a:off x="228600" y="2209800"/>
            <a:ext cx="1524000" cy="28956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297942"/>
              <a:ext cx="1267767" cy="114300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Legal framework for CR implementation</a:t>
              </a:r>
              <a:endParaRPr lang="en-IN" sz="1600" b="1" dirty="0">
                <a:solidFill>
                  <a:schemeClr val="tx1"/>
                </a:solidFill>
                <a:latin typeface="+mj-lt"/>
                <a:cs typeface="Arial" pitchFamily="34" charset="0"/>
              </a:endParaRPr>
            </a:p>
          </p:txBody>
        </p:sp>
      </p:grpSp>
      <p:sp>
        <p:nvSpPr>
          <p:cNvPr id="16" name="Rectangle 15"/>
          <p:cNvSpPr/>
          <p:nvPr/>
        </p:nvSpPr>
        <p:spPr>
          <a:xfrm>
            <a:off x="1905000" y="1942505"/>
            <a:ext cx="7010400" cy="4001095"/>
          </a:xfrm>
          <a:prstGeom prst="rect">
            <a:avLst/>
          </a:prstGeom>
        </p:spPr>
        <p:txBody>
          <a:bodyPr wrap="square">
            <a:spAutoFit/>
          </a:bodyPr>
          <a:lstStyle/>
          <a:p>
            <a:pPr algn="just">
              <a:lnSpc>
                <a:spcPct val="115000"/>
              </a:lnSpc>
              <a:buFontTx/>
              <a:buNone/>
            </a:pPr>
            <a:r>
              <a:rPr lang="en-US" sz="2000" dirty="0" smtClean="0">
                <a:latin typeface="Times New Roman" pitchFamily="18" charset="0"/>
              </a:rPr>
              <a:t>Recently, Cambodia has been a new civil code, but this code have not been implemented yet. However the new CR system have suitable legal base to implement. Those legal bases are :</a:t>
            </a:r>
          </a:p>
          <a:p>
            <a:pPr lvl="1">
              <a:lnSpc>
                <a:spcPct val="115000"/>
              </a:lnSpc>
              <a:buFont typeface="Wingdings" pitchFamily="2" charset="2"/>
              <a:buChar char="§"/>
            </a:pPr>
            <a:r>
              <a:rPr lang="en-US" sz="2000" dirty="0" smtClean="0">
                <a:latin typeface="Times New Roman" pitchFamily="18" charset="0"/>
              </a:rPr>
              <a:t> Law on nationality</a:t>
            </a:r>
          </a:p>
          <a:p>
            <a:pPr lvl="1">
              <a:lnSpc>
                <a:spcPct val="115000"/>
              </a:lnSpc>
              <a:buFont typeface="Wingdings" pitchFamily="2" charset="2"/>
              <a:buChar char="§"/>
            </a:pPr>
            <a:r>
              <a:rPr lang="en-US" sz="2000" dirty="0" smtClean="0">
                <a:latin typeface="Times New Roman" pitchFamily="18" charset="0"/>
              </a:rPr>
              <a:t> Law on marriage, family  </a:t>
            </a:r>
          </a:p>
          <a:p>
            <a:pPr lvl="1">
              <a:lnSpc>
                <a:spcPct val="115000"/>
              </a:lnSpc>
              <a:buFont typeface="Wingdings" pitchFamily="2" charset="2"/>
              <a:buChar char="§"/>
            </a:pPr>
            <a:r>
              <a:rPr lang="en-US" sz="2000" dirty="0" smtClean="0">
                <a:latin typeface="Times New Roman" pitchFamily="18" charset="0"/>
              </a:rPr>
              <a:t> Law on immigration </a:t>
            </a:r>
          </a:p>
          <a:p>
            <a:pPr lvl="1">
              <a:lnSpc>
                <a:spcPct val="115000"/>
              </a:lnSpc>
              <a:buFont typeface="Wingdings" pitchFamily="2" charset="2"/>
              <a:buChar char="§"/>
            </a:pPr>
            <a:r>
              <a:rPr lang="en-US" sz="2000" dirty="0" smtClean="0">
                <a:latin typeface="Times New Roman" pitchFamily="18" charset="0"/>
              </a:rPr>
              <a:t>Law on statistic ( * )</a:t>
            </a:r>
          </a:p>
          <a:p>
            <a:pPr lvl="1">
              <a:lnSpc>
                <a:spcPct val="115000"/>
              </a:lnSpc>
              <a:buFont typeface="Wingdings" pitchFamily="2" charset="2"/>
              <a:buChar char="§"/>
            </a:pPr>
            <a:r>
              <a:rPr lang="en-US" sz="2000" dirty="0" smtClean="0">
                <a:latin typeface="Times New Roman" pitchFamily="18" charset="0"/>
              </a:rPr>
              <a:t> Sub decree No.103 on civil registration</a:t>
            </a:r>
          </a:p>
          <a:p>
            <a:pPr lvl="1">
              <a:lnSpc>
                <a:spcPct val="115000"/>
              </a:lnSpc>
              <a:buFont typeface="Wingdings" pitchFamily="2" charset="2"/>
              <a:buChar char="§"/>
            </a:pPr>
            <a:r>
              <a:rPr lang="en-US" sz="2000" dirty="0" smtClean="0">
                <a:latin typeface="Times New Roman" pitchFamily="18" charset="0"/>
              </a:rPr>
              <a:t> Sub decree No.29 on asking adopted children to abroad</a:t>
            </a:r>
          </a:p>
          <a:p>
            <a:pPr lvl="1">
              <a:lnSpc>
                <a:spcPct val="115000"/>
              </a:lnSpc>
              <a:buFont typeface="Wingdings" pitchFamily="2" charset="2"/>
              <a:buChar char="§"/>
            </a:pPr>
            <a:r>
              <a:rPr lang="en-US" sz="2000" dirty="0" smtClean="0">
                <a:latin typeface="Times New Roman" pitchFamily="18" charset="0"/>
              </a:rPr>
              <a:t> Sub decree No.183 on marriage between C &amp; F</a:t>
            </a:r>
          </a:p>
          <a:p>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200329"/>
          </a:xfrm>
          <a:prstGeom prst="rect">
            <a:avLst/>
          </a:prstGeom>
          <a:noFill/>
        </p:spPr>
        <p:txBody>
          <a:bodyPr wrap="square" rtlCol="0">
            <a:spAutoFit/>
          </a:bodyPr>
          <a:lstStyle/>
          <a:p>
            <a:r>
              <a:rPr lang="en-US" sz="3600" b="1" dirty="0" smtClean="0">
                <a:latin typeface="+mj-lt"/>
                <a:cs typeface="Arial" pitchFamily="34" charset="0"/>
              </a:rPr>
              <a:t>National legal framework for civil registration and vital statistics system </a:t>
            </a:r>
            <a:endParaRPr lang="en-IN" sz="3600" b="1" dirty="0">
              <a:latin typeface="+mj-lt"/>
              <a:cs typeface="Arial" pitchFamily="34" charset="0"/>
            </a:endParaRPr>
          </a:p>
        </p:txBody>
      </p:sp>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Current</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CR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system </a:t>
              </a:r>
              <a:endParaRPr lang="en-IN" sz="1600" b="1" dirty="0">
                <a:solidFill>
                  <a:schemeClr val="tx1"/>
                </a:solidFill>
                <a:latin typeface="+mj-lt"/>
                <a:cs typeface="Arial" pitchFamily="34" charset="0"/>
              </a:endParaRPr>
            </a:p>
          </p:txBody>
        </p:sp>
      </p:grpSp>
      <p:sp>
        <p:nvSpPr>
          <p:cNvPr id="16" name="Rectangle 15"/>
          <p:cNvSpPr/>
          <p:nvPr/>
        </p:nvSpPr>
        <p:spPr>
          <a:xfrm>
            <a:off x="2057400" y="1942505"/>
            <a:ext cx="6705600" cy="3939540"/>
          </a:xfrm>
          <a:prstGeom prst="rect">
            <a:avLst/>
          </a:prstGeom>
        </p:spPr>
        <p:txBody>
          <a:bodyPr wrap="square">
            <a:spAutoFit/>
          </a:bodyPr>
          <a:lstStyle/>
          <a:p>
            <a:pPr marL="338138" indent="-338138" algn="just" eaLnBrk="0" hangingPunct="0">
              <a:lnSpc>
                <a:spcPct val="115000"/>
              </a:lnSpc>
              <a:spcBef>
                <a:spcPct val="0"/>
              </a:spcBef>
              <a:buClrTx/>
              <a:buSzTx/>
              <a:buFont typeface="Wingdings" pitchFamily="2" charset="2"/>
              <a:buChar char="§"/>
            </a:pPr>
            <a:r>
              <a:rPr lang="en-US" sz="2000" dirty="0" smtClean="0"/>
              <a:t>CR system in Cambodia is base on simple principle, easy, clear and economic.</a:t>
            </a:r>
          </a:p>
          <a:p>
            <a:pPr marL="338138" indent="-338138" algn="just" eaLnBrk="0" hangingPunct="0">
              <a:lnSpc>
                <a:spcPct val="115000"/>
              </a:lnSpc>
              <a:spcBef>
                <a:spcPct val="0"/>
              </a:spcBef>
              <a:buClrTx/>
              <a:buSzTx/>
              <a:buFont typeface="Wingdings" pitchFamily="2" charset="2"/>
              <a:buChar char="§"/>
            </a:pPr>
            <a:r>
              <a:rPr lang="en-US" sz="2000" dirty="0" smtClean="0"/>
              <a:t>CR documents are issued by mandated officials at commune/</a:t>
            </a:r>
            <a:r>
              <a:rPr lang="en-US" sz="2000" dirty="0" err="1" smtClean="0"/>
              <a:t>sangkat</a:t>
            </a:r>
            <a:r>
              <a:rPr lang="en-US" sz="2000" dirty="0" smtClean="0"/>
              <a:t> level.</a:t>
            </a:r>
          </a:p>
          <a:p>
            <a:pPr marL="338138" indent="-338138" algn="just" eaLnBrk="0" hangingPunct="0">
              <a:lnSpc>
                <a:spcPct val="115000"/>
              </a:lnSpc>
              <a:spcBef>
                <a:spcPct val="0"/>
              </a:spcBef>
              <a:buClrTx/>
              <a:buSzTx/>
              <a:buFont typeface="Wingdings" pitchFamily="2" charset="2"/>
              <a:buChar char="§"/>
            </a:pPr>
            <a:r>
              <a:rPr lang="en-US" sz="2000" dirty="0" smtClean="0"/>
              <a:t>The CR system allows the state to know the exact number of its population, to protect its citizens and to do socio-economic development planning. (*)</a:t>
            </a:r>
          </a:p>
          <a:p>
            <a:pPr marL="338138" indent="-338138" algn="just" eaLnBrk="0" hangingPunct="0">
              <a:lnSpc>
                <a:spcPct val="115000"/>
              </a:lnSpc>
              <a:spcBef>
                <a:spcPct val="0"/>
              </a:spcBef>
              <a:buClrTx/>
              <a:buSzTx/>
              <a:buFont typeface="Wingdings" pitchFamily="2" charset="2"/>
              <a:buChar char="§"/>
            </a:pPr>
            <a:r>
              <a:rPr lang="en-US" sz="2000" dirty="0" smtClean="0"/>
              <a:t>The responsibility of recording birth, marriage and death has been given to chief of commune for official assigned in this purpose.</a:t>
            </a:r>
          </a:p>
          <a:p>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200329"/>
          </a:xfrm>
          <a:prstGeom prst="rect">
            <a:avLst/>
          </a:prstGeom>
          <a:noFill/>
        </p:spPr>
        <p:txBody>
          <a:bodyPr wrap="square" rtlCol="0">
            <a:spAutoFit/>
          </a:bodyPr>
          <a:lstStyle/>
          <a:p>
            <a:r>
              <a:rPr lang="en-US" sz="3600" b="1" dirty="0" smtClean="0">
                <a:latin typeface="+mj-lt"/>
                <a:cs typeface="Arial" pitchFamily="34" charset="0"/>
              </a:rPr>
              <a:t>National legal framework for civil registration and vital statistics system </a:t>
            </a:r>
            <a:endParaRPr lang="en-IN" sz="3600" b="1" dirty="0">
              <a:latin typeface="+mj-lt"/>
              <a:cs typeface="Arial" pitchFamily="34" charset="0"/>
            </a:endParaRPr>
          </a:p>
        </p:txBody>
      </p:sp>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Current</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CR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system </a:t>
              </a:r>
              <a:endParaRPr lang="en-IN" sz="1600" b="1" dirty="0">
                <a:solidFill>
                  <a:schemeClr val="tx1"/>
                </a:solidFill>
                <a:latin typeface="+mj-lt"/>
                <a:cs typeface="Arial" pitchFamily="34" charset="0"/>
              </a:endParaRPr>
            </a:p>
          </p:txBody>
        </p:sp>
      </p:grpSp>
      <p:sp>
        <p:nvSpPr>
          <p:cNvPr id="16" name="Rectangle 15"/>
          <p:cNvSpPr/>
          <p:nvPr/>
        </p:nvSpPr>
        <p:spPr>
          <a:xfrm>
            <a:off x="2057400" y="1942505"/>
            <a:ext cx="6705600" cy="4001095"/>
          </a:xfrm>
          <a:prstGeom prst="rect">
            <a:avLst/>
          </a:prstGeom>
        </p:spPr>
        <p:txBody>
          <a:bodyPr wrap="square">
            <a:spAutoFit/>
          </a:bodyPr>
          <a:lstStyle/>
          <a:p>
            <a:pPr>
              <a:lnSpc>
                <a:spcPct val="90000"/>
              </a:lnSpc>
              <a:buFont typeface="Wingdings" pitchFamily="2" charset="2"/>
              <a:buChar char="§"/>
            </a:pPr>
            <a:r>
              <a:rPr lang="en-US" sz="2000" dirty="0" smtClean="0"/>
              <a:t> Applying for registration in the book of registration is the obligation of every Khmer citizen (art.3)</a:t>
            </a:r>
          </a:p>
          <a:p>
            <a:pPr>
              <a:lnSpc>
                <a:spcPct val="90000"/>
              </a:lnSpc>
              <a:buFont typeface="Wingdings" pitchFamily="2" charset="2"/>
              <a:buChar char="§"/>
            </a:pPr>
            <a:endParaRPr lang="en-US" sz="2000" dirty="0" smtClean="0"/>
          </a:p>
          <a:p>
            <a:pPr>
              <a:lnSpc>
                <a:spcPct val="90000"/>
              </a:lnSpc>
              <a:buFont typeface="Wingdings" pitchFamily="2" charset="2"/>
              <a:buChar char="§"/>
            </a:pPr>
            <a:r>
              <a:rPr lang="en-US" sz="2000" dirty="0" smtClean="0"/>
              <a:t>Birth within 30 days and death within 15 days.(art.17 &amp; 35)</a:t>
            </a:r>
          </a:p>
          <a:p>
            <a:pPr>
              <a:lnSpc>
                <a:spcPct val="90000"/>
              </a:lnSpc>
              <a:buFont typeface="Wingdings" pitchFamily="2" charset="2"/>
              <a:buChar char="§"/>
            </a:pPr>
            <a:endParaRPr lang="en-US" sz="2000" dirty="0" smtClean="0"/>
          </a:p>
          <a:p>
            <a:pPr>
              <a:lnSpc>
                <a:spcPct val="90000"/>
              </a:lnSpc>
              <a:buFont typeface="Wingdings" pitchFamily="2" charset="2"/>
              <a:buChar char="§"/>
            </a:pPr>
            <a:r>
              <a:rPr lang="en-US" sz="2000" dirty="0" smtClean="0"/>
              <a:t>Father, mother or guardian shall apply for a child’s birth certificate( art.25) </a:t>
            </a:r>
          </a:p>
          <a:p>
            <a:pPr>
              <a:lnSpc>
                <a:spcPct val="90000"/>
              </a:lnSpc>
              <a:buFont typeface="Wingdings" pitchFamily="2" charset="2"/>
              <a:buChar char="§"/>
            </a:pPr>
            <a:endParaRPr lang="en-US" sz="2000" dirty="0" smtClean="0"/>
          </a:p>
          <a:p>
            <a:pPr>
              <a:lnSpc>
                <a:spcPct val="90000"/>
              </a:lnSpc>
              <a:buFont typeface="Wingdings" pitchFamily="2" charset="2"/>
              <a:buChar char="§"/>
            </a:pPr>
            <a:r>
              <a:rPr lang="en-US" sz="2000" dirty="0" smtClean="0"/>
              <a:t>Family members of deceased shall apply for a death certificate(art.40)</a:t>
            </a:r>
          </a:p>
          <a:p>
            <a:pPr>
              <a:lnSpc>
                <a:spcPct val="90000"/>
              </a:lnSpc>
              <a:buFont typeface="Wingdings" pitchFamily="2" charset="2"/>
              <a:buChar char="§"/>
            </a:pPr>
            <a:endParaRPr lang="en-US" sz="2000" dirty="0" smtClean="0"/>
          </a:p>
          <a:p>
            <a:pPr>
              <a:lnSpc>
                <a:spcPct val="90000"/>
              </a:lnSpc>
              <a:buFont typeface="Wingdings" pitchFamily="2" charset="2"/>
              <a:buChar char="§"/>
            </a:pPr>
            <a:r>
              <a:rPr lang="en-US" sz="2000" dirty="0" smtClean="0"/>
              <a:t>failure to register birth or death, paying 1000 R and 4000 R.(art.25&amp;40)</a:t>
            </a:r>
          </a:p>
          <a:p>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323671"/>
            <a:ext cx="8534399" cy="1200329"/>
          </a:xfrm>
          <a:prstGeom prst="rect">
            <a:avLst/>
          </a:prstGeom>
          <a:noFill/>
        </p:spPr>
        <p:txBody>
          <a:bodyPr wrap="square" rtlCol="0">
            <a:spAutoFit/>
          </a:bodyPr>
          <a:lstStyle/>
          <a:p>
            <a:r>
              <a:rPr lang="en-US" sz="3600" b="1" dirty="0" smtClean="0">
                <a:latin typeface="+mj-lt"/>
                <a:cs typeface="Arial" pitchFamily="34" charset="0"/>
              </a:rPr>
              <a:t>National legal framework for civil registration and vital statistics system </a:t>
            </a:r>
            <a:endParaRPr lang="en-IN" sz="3600" b="1" dirty="0">
              <a:latin typeface="+mj-lt"/>
              <a:cs typeface="Arial" pitchFamily="34" charset="0"/>
            </a:endParaRPr>
          </a:p>
        </p:txBody>
      </p:sp>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Current</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CR </a:t>
              </a:r>
            </a:p>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system </a:t>
              </a:r>
              <a:endParaRPr lang="en-IN" sz="1600" b="1" dirty="0">
                <a:solidFill>
                  <a:schemeClr val="tx1"/>
                </a:solidFill>
                <a:latin typeface="+mj-lt"/>
                <a:cs typeface="Arial" pitchFamily="34" charset="0"/>
              </a:endParaRPr>
            </a:p>
          </p:txBody>
        </p:sp>
      </p:grpSp>
      <p:sp>
        <p:nvSpPr>
          <p:cNvPr id="16" name="Rectangle 15"/>
          <p:cNvSpPr/>
          <p:nvPr/>
        </p:nvSpPr>
        <p:spPr>
          <a:xfrm>
            <a:off x="2057400" y="1942505"/>
            <a:ext cx="6705600" cy="2877711"/>
          </a:xfrm>
          <a:prstGeom prst="rect">
            <a:avLst/>
          </a:prstGeom>
        </p:spPr>
        <p:txBody>
          <a:bodyPr wrap="square">
            <a:spAutoFit/>
          </a:bodyPr>
          <a:lstStyle/>
          <a:p>
            <a:pPr marL="338138" indent="-338138" algn="just" eaLnBrk="0" hangingPunct="0">
              <a:lnSpc>
                <a:spcPct val="115000"/>
              </a:lnSpc>
              <a:spcBef>
                <a:spcPct val="0"/>
              </a:spcBef>
              <a:buClrTx/>
              <a:buSzTx/>
              <a:buFont typeface="Wingdings" pitchFamily="2" charset="2"/>
              <a:buChar char="§"/>
            </a:pPr>
            <a:r>
              <a:rPr lang="en-US" sz="2000" dirty="0" smtClean="0"/>
              <a:t> </a:t>
            </a:r>
            <a:r>
              <a:rPr lang="en-US" sz="2000" dirty="0" smtClean="0">
                <a:latin typeface="Times New Roman" pitchFamily="18" charset="0"/>
              </a:rPr>
              <a:t>The registrants are recorded in two identical books.</a:t>
            </a:r>
          </a:p>
          <a:p>
            <a:pPr marL="338138" indent="-338138" algn="just" eaLnBrk="0" hangingPunct="0">
              <a:lnSpc>
                <a:spcPct val="115000"/>
              </a:lnSpc>
              <a:spcBef>
                <a:spcPct val="0"/>
              </a:spcBef>
              <a:buClrTx/>
              <a:buSzTx/>
              <a:buFont typeface="Wingdings" pitchFamily="2" charset="2"/>
              <a:buChar char="§"/>
            </a:pPr>
            <a:endParaRPr lang="en-US" sz="2000" dirty="0" smtClean="0">
              <a:latin typeface="Times New Roman" pitchFamily="18" charset="0"/>
            </a:endParaRPr>
          </a:p>
          <a:p>
            <a:pPr marL="338138" indent="-338138" algn="just" eaLnBrk="0" hangingPunct="0">
              <a:lnSpc>
                <a:spcPct val="115000"/>
              </a:lnSpc>
              <a:spcBef>
                <a:spcPct val="0"/>
              </a:spcBef>
              <a:buClrTx/>
              <a:buSzTx/>
              <a:buFont typeface="Wingdings" pitchFamily="2" charset="2"/>
              <a:buChar char="§"/>
            </a:pPr>
            <a:r>
              <a:rPr lang="en-US" sz="2000" dirty="0" smtClean="0">
                <a:latin typeface="Times New Roman" pitchFamily="18" charset="0"/>
              </a:rPr>
              <a:t>After closing the books, one was sent to first instance for legal used and other was sent to district for safe keeping.</a:t>
            </a:r>
          </a:p>
          <a:p>
            <a:pPr marL="338138" indent="-338138" algn="just" eaLnBrk="0" hangingPunct="0">
              <a:lnSpc>
                <a:spcPct val="115000"/>
              </a:lnSpc>
              <a:spcBef>
                <a:spcPct val="0"/>
              </a:spcBef>
              <a:buClrTx/>
              <a:buSzTx/>
              <a:buFont typeface="Wingdings" pitchFamily="2" charset="2"/>
              <a:buChar char="§"/>
            </a:pPr>
            <a:endParaRPr lang="en-US" sz="2000" dirty="0" smtClean="0">
              <a:latin typeface="Times New Roman" pitchFamily="18" charset="0"/>
            </a:endParaRPr>
          </a:p>
          <a:p>
            <a:pPr marL="338138" indent="-338138" algn="just" eaLnBrk="0" hangingPunct="0">
              <a:lnSpc>
                <a:spcPct val="115000"/>
              </a:lnSpc>
              <a:spcBef>
                <a:spcPct val="0"/>
              </a:spcBef>
              <a:buClrTx/>
              <a:buSzTx/>
              <a:buFont typeface="Wingdings" pitchFamily="2" charset="2"/>
              <a:buChar char="§"/>
            </a:pPr>
            <a:r>
              <a:rPr lang="en-US" sz="2000" dirty="0" smtClean="0">
                <a:latin typeface="Times New Roman" pitchFamily="18" charset="0"/>
              </a:rPr>
              <a:t>The books are to be opened on first Jan. of the current year and closed on the last day of the year.</a:t>
            </a:r>
          </a:p>
          <a:p>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Registration infrastructure </a:t>
            </a:r>
          </a:p>
          <a:p>
            <a:pPr algn="ctr"/>
            <a:r>
              <a:rPr lang="en-US" sz="4000" b="1" dirty="0" smtClean="0">
                <a:latin typeface="+mj-lt"/>
                <a:cs typeface="Arial" pitchFamily="34" charset="0"/>
              </a:rPr>
              <a:t>and resources </a:t>
            </a:r>
            <a:endParaRPr lang="en-IN" sz="4000" b="1" dirty="0" smtClean="0">
              <a:latin typeface="+mj-lt"/>
              <a:cs typeface="Arial" pitchFamily="34" charset="0"/>
            </a:endParaRPr>
          </a:p>
        </p:txBody>
      </p:sp>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Registration infrastructure  </a:t>
              </a:r>
              <a:endParaRPr lang="en-IN" sz="1600" b="1" dirty="0">
                <a:solidFill>
                  <a:schemeClr val="tx1"/>
                </a:solidFill>
                <a:latin typeface="+mj-lt"/>
                <a:cs typeface="Arial" pitchFamily="34" charset="0"/>
              </a:endParaRPr>
            </a:p>
          </p:txBody>
        </p:sp>
      </p:grpSp>
      <p:sp>
        <p:nvSpPr>
          <p:cNvPr id="16" name="Rectangle 15"/>
          <p:cNvSpPr/>
          <p:nvPr/>
        </p:nvSpPr>
        <p:spPr>
          <a:xfrm>
            <a:off x="2057400" y="1942505"/>
            <a:ext cx="6705600" cy="4548938"/>
          </a:xfrm>
          <a:prstGeom prst="rect">
            <a:avLst/>
          </a:prstGeom>
        </p:spPr>
        <p:txBody>
          <a:bodyPr wrap="square">
            <a:spAutoFit/>
          </a:bodyPr>
          <a:lstStyle/>
          <a:p>
            <a:pPr lvl="1" algn="just">
              <a:lnSpc>
                <a:spcPct val="115000"/>
              </a:lnSpc>
              <a:buClr>
                <a:schemeClr val="hlink"/>
              </a:buClr>
              <a:buFont typeface="Wingdings" pitchFamily="2" charset="2"/>
              <a:buChar char="§"/>
            </a:pPr>
            <a:r>
              <a:rPr lang="en-US" sz="2400" dirty="0" smtClean="0"/>
              <a:t> </a:t>
            </a:r>
            <a:r>
              <a:rPr lang="en-US" sz="2400" b="1" dirty="0" smtClean="0">
                <a:solidFill>
                  <a:srgbClr val="FF0000"/>
                </a:solidFill>
                <a:latin typeface="+mj-lt"/>
                <a:cs typeface="Arial" pitchFamily="34" charset="0"/>
              </a:rPr>
              <a:t>Center :</a:t>
            </a:r>
            <a:r>
              <a:rPr lang="en-US" sz="2400" b="1" dirty="0" smtClean="0">
                <a:latin typeface="+mj-lt"/>
                <a:cs typeface="Arial" pitchFamily="34" charset="0"/>
              </a:rPr>
              <a:t> Ministry of Interior, Department General of Local Administration, Department of General Administration, Office of Statistic &amp; Civil Registration.</a:t>
            </a:r>
          </a:p>
          <a:p>
            <a:pPr lvl="1" algn="just">
              <a:lnSpc>
                <a:spcPct val="115000"/>
              </a:lnSpc>
              <a:buClr>
                <a:schemeClr val="hlink"/>
              </a:buClr>
              <a:buFont typeface="Wingdings" pitchFamily="2" charset="2"/>
              <a:buChar char="§"/>
            </a:pPr>
            <a:r>
              <a:rPr lang="en-US" sz="2400" b="1" dirty="0" smtClean="0">
                <a:solidFill>
                  <a:srgbClr val="FF0000"/>
                </a:solidFill>
                <a:latin typeface="+mj-lt"/>
                <a:cs typeface="Arial" pitchFamily="34" charset="0"/>
              </a:rPr>
              <a:t>Province :</a:t>
            </a:r>
            <a:r>
              <a:rPr lang="en-US" sz="2400" b="1" dirty="0" smtClean="0">
                <a:latin typeface="+mj-lt"/>
                <a:cs typeface="Arial" pitchFamily="34" charset="0"/>
              </a:rPr>
              <a:t> Provincial Administration, Office of  Statistic &amp; Civil Registration.</a:t>
            </a:r>
          </a:p>
          <a:p>
            <a:pPr lvl="1" algn="just">
              <a:lnSpc>
                <a:spcPct val="115000"/>
              </a:lnSpc>
              <a:buClr>
                <a:schemeClr val="hlink"/>
              </a:buClr>
              <a:buFont typeface="Wingdings" pitchFamily="2" charset="2"/>
              <a:buChar char="§"/>
            </a:pPr>
            <a:r>
              <a:rPr lang="en-US" sz="2400" b="1" dirty="0" smtClean="0">
                <a:solidFill>
                  <a:srgbClr val="FF0000"/>
                </a:solidFill>
                <a:latin typeface="+mj-lt"/>
                <a:cs typeface="Arial" pitchFamily="34" charset="0"/>
              </a:rPr>
              <a:t>District :</a:t>
            </a:r>
            <a:r>
              <a:rPr lang="en-US" sz="2400" b="1" dirty="0" smtClean="0">
                <a:latin typeface="+mj-lt"/>
                <a:cs typeface="Arial" pitchFamily="34" charset="0"/>
              </a:rPr>
              <a:t> District Administration, Office of General Administration.</a:t>
            </a:r>
          </a:p>
          <a:p>
            <a:pPr lvl="1">
              <a:lnSpc>
                <a:spcPct val="115000"/>
              </a:lnSpc>
              <a:buClr>
                <a:schemeClr val="hlink"/>
              </a:buClr>
              <a:buFont typeface="Wingdings" pitchFamily="2" charset="2"/>
              <a:buChar char="§"/>
            </a:pPr>
            <a:r>
              <a:rPr lang="en-US" sz="2400" b="1" dirty="0" smtClean="0">
                <a:solidFill>
                  <a:srgbClr val="FF0000"/>
                </a:solidFill>
                <a:latin typeface="+mj-lt"/>
                <a:cs typeface="Arial" pitchFamily="34" charset="0"/>
              </a:rPr>
              <a:t>Commune : </a:t>
            </a:r>
            <a:r>
              <a:rPr lang="en-US" sz="2400" b="1" dirty="0" smtClean="0">
                <a:latin typeface="+mj-lt"/>
                <a:cs typeface="Arial" pitchFamily="34" charset="0"/>
              </a:rPr>
              <a:t>Commune office.</a:t>
            </a:r>
          </a:p>
          <a:p>
            <a:endParaRPr lang="en-US" sz="3200"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05600" y="6019800"/>
            <a:ext cx="1828800" cy="381000"/>
          </a:xfrm>
          <a:prstGeom prst="rect">
            <a:avLst/>
          </a:prstGeom>
          <a:noFill/>
        </p:spPr>
        <p:txBody>
          <a:bodyPr wrap="square" rtlCol="0">
            <a:spAutoFit/>
          </a:bodyPr>
          <a:lstStyle/>
          <a:p>
            <a:r>
              <a:rPr lang="en-IN" dirty="0" smtClean="0">
                <a:solidFill>
                  <a:schemeClr val="bg1"/>
                </a:solidFill>
                <a:latin typeface="+mj-lt"/>
                <a:cs typeface="Arial" pitchFamily="34" charset="0"/>
              </a:rPr>
              <a:t>Challenges…</a:t>
            </a:r>
            <a:endParaRPr lang="en-IN" dirty="0">
              <a:solidFill>
                <a:schemeClr val="bg1"/>
              </a:solidFill>
              <a:latin typeface="+mj-lt"/>
              <a:cs typeface="Arial" pitchFamily="34" charset="0"/>
            </a:endParaRPr>
          </a:p>
        </p:txBody>
      </p:sp>
      <p:sp>
        <p:nvSpPr>
          <p:cNvPr id="4" name="TextBox 3"/>
          <p:cNvSpPr txBox="1"/>
          <p:nvPr/>
        </p:nvSpPr>
        <p:spPr>
          <a:xfrm>
            <a:off x="304801" y="152400"/>
            <a:ext cx="8534399" cy="1323439"/>
          </a:xfrm>
          <a:prstGeom prst="rect">
            <a:avLst/>
          </a:prstGeom>
          <a:noFill/>
        </p:spPr>
        <p:txBody>
          <a:bodyPr wrap="square" rtlCol="0">
            <a:spAutoFit/>
          </a:bodyPr>
          <a:lstStyle/>
          <a:p>
            <a:pPr algn="ctr"/>
            <a:r>
              <a:rPr lang="en-US" sz="4000" b="1" dirty="0" smtClean="0">
                <a:latin typeface="+mj-lt"/>
                <a:cs typeface="Arial" pitchFamily="34" charset="0"/>
              </a:rPr>
              <a:t>Registration infrastructure </a:t>
            </a:r>
          </a:p>
          <a:p>
            <a:pPr algn="ctr"/>
            <a:r>
              <a:rPr lang="en-US" sz="4000" b="1" dirty="0" smtClean="0">
                <a:latin typeface="+mj-lt"/>
                <a:cs typeface="Arial" pitchFamily="34" charset="0"/>
              </a:rPr>
              <a:t>and resources </a:t>
            </a:r>
            <a:endParaRPr lang="en-IN" sz="4000" b="1" dirty="0" smtClean="0">
              <a:latin typeface="+mj-lt"/>
              <a:cs typeface="Arial" pitchFamily="34" charset="0"/>
            </a:endParaRPr>
          </a:p>
        </p:txBody>
      </p:sp>
      <p:grpSp>
        <p:nvGrpSpPr>
          <p:cNvPr id="2" name="Group 7"/>
          <p:cNvGrpSpPr/>
          <p:nvPr/>
        </p:nvGrpSpPr>
        <p:grpSpPr>
          <a:xfrm>
            <a:off x="228600" y="2362200"/>
            <a:ext cx="1524000" cy="2362200"/>
            <a:chOff x="128351" y="1994"/>
            <a:chExt cx="1267768" cy="1811096"/>
          </a:xfrm>
          <a:scene3d>
            <a:camera prst="orthographicFront"/>
            <a:lightRig rig="threePt" dir="t">
              <a:rot lat="0" lon="0" rev="7500000"/>
            </a:lightRig>
          </a:scene3d>
        </p:grpSpPr>
        <p:sp>
          <p:nvSpPr>
            <p:cNvPr id="9" name="Chevron 8"/>
            <p:cNvSpPr/>
            <p:nvPr/>
          </p:nvSpPr>
          <p:spPr>
            <a:xfrm rot="5400000">
              <a:off x="-143313" y="273658"/>
              <a:ext cx="1811096" cy="1267767"/>
            </a:xfrm>
            <a:prstGeom prst="chevron">
              <a:avLst/>
            </a:prstGeom>
            <a:sp3d prstMaterial="plastic">
              <a:bevelT w="127000" h="25400" prst="relaxedInset"/>
            </a:sp3d>
          </p:spPr>
          <p:style>
            <a:lnRef idx="0">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Chevron 4"/>
            <p:cNvSpPr/>
            <p:nvPr/>
          </p:nvSpPr>
          <p:spPr>
            <a:xfrm>
              <a:off x="128352" y="352529"/>
              <a:ext cx="1267767" cy="108841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dirty="0" smtClean="0">
                  <a:solidFill>
                    <a:schemeClr val="tx1"/>
                  </a:solidFill>
                  <a:latin typeface="+mj-lt"/>
                  <a:cs typeface="Arial" pitchFamily="34" charset="0"/>
                </a:rPr>
                <a:t>Registration infrastructure  </a:t>
              </a:r>
              <a:endParaRPr lang="en-IN" sz="1600" b="1" dirty="0">
                <a:solidFill>
                  <a:schemeClr val="tx1"/>
                </a:solidFill>
                <a:latin typeface="+mj-lt"/>
                <a:cs typeface="Arial" pitchFamily="34" charset="0"/>
              </a:endParaRPr>
            </a:p>
          </p:txBody>
        </p:sp>
      </p:grpSp>
      <p:sp>
        <p:nvSpPr>
          <p:cNvPr id="11" name="Rectangle 10"/>
          <p:cNvSpPr/>
          <p:nvPr/>
        </p:nvSpPr>
        <p:spPr>
          <a:xfrm>
            <a:off x="2286000" y="1937570"/>
            <a:ext cx="6629400" cy="800219"/>
          </a:xfrm>
          <a:prstGeom prst="rect">
            <a:avLst/>
          </a:prstGeom>
        </p:spPr>
        <p:txBody>
          <a:bodyPr wrap="square">
            <a:spAutoFit/>
          </a:bodyPr>
          <a:lstStyle/>
          <a:p>
            <a:pPr algn="ctr">
              <a:lnSpc>
                <a:spcPct val="115000"/>
              </a:lnSpc>
              <a:buClr>
                <a:schemeClr val="tx1"/>
              </a:buClr>
            </a:pPr>
            <a:r>
              <a:rPr lang="en-US" sz="2000" dirty="0" smtClean="0"/>
              <a:t>Previous Administration Management Structure</a:t>
            </a:r>
          </a:p>
          <a:p>
            <a:pPr algn="ctr">
              <a:lnSpc>
                <a:spcPct val="115000"/>
              </a:lnSpc>
              <a:buClr>
                <a:schemeClr val="tx1"/>
              </a:buClr>
              <a:buFont typeface="Wingdings" pitchFamily="2" charset="2"/>
              <a:buChar char="§"/>
            </a:pPr>
            <a:r>
              <a:rPr lang="en-US" altLang="zh-CN" sz="2000" dirty="0" smtClean="0">
                <a:ea typeface="SimSun" pitchFamily="2" charset="-122"/>
              </a:rPr>
              <a:t> Four-tiered government structures:</a:t>
            </a:r>
          </a:p>
        </p:txBody>
      </p:sp>
      <p:grpSp>
        <p:nvGrpSpPr>
          <p:cNvPr id="13" name="Group 37"/>
          <p:cNvGrpSpPr>
            <a:grpSpLocks/>
          </p:cNvGrpSpPr>
          <p:nvPr/>
        </p:nvGrpSpPr>
        <p:grpSpPr bwMode="auto">
          <a:xfrm>
            <a:off x="2057400" y="2895600"/>
            <a:ext cx="6705600" cy="3352800"/>
            <a:chOff x="720" y="1824"/>
            <a:chExt cx="4853" cy="2496"/>
          </a:xfrm>
        </p:grpSpPr>
        <p:grpSp>
          <p:nvGrpSpPr>
            <p:cNvPr id="14" name="Group 35"/>
            <p:cNvGrpSpPr>
              <a:grpSpLocks/>
            </p:cNvGrpSpPr>
            <p:nvPr/>
          </p:nvGrpSpPr>
          <p:grpSpPr bwMode="auto">
            <a:xfrm>
              <a:off x="720" y="1965"/>
              <a:ext cx="2164" cy="2240"/>
              <a:chOff x="192" y="1792"/>
              <a:chExt cx="2164" cy="2240"/>
            </a:xfrm>
          </p:grpSpPr>
          <p:sp>
            <p:nvSpPr>
              <p:cNvPr id="17" name="Oval 5"/>
              <p:cNvSpPr>
                <a:spLocks noChangeArrowheads="1"/>
              </p:cNvSpPr>
              <p:nvPr/>
            </p:nvSpPr>
            <p:spPr bwMode="auto">
              <a:xfrm>
                <a:off x="192" y="2324"/>
                <a:ext cx="949" cy="417"/>
              </a:xfrm>
              <a:prstGeom prst="ellipse">
                <a:avLst/>
              </a:prstGeom>
              <a:solidFill>
                <a:schemeClr val="accent1"/>
              </a:solidFill>
              <a:ln w="9525">
                <a:solidFill>
                  <a:schemeClr val="tx1"/>
                </a:solidFill>
                <a:round/>
                <a:headEnd/>
                <a:tailEnd/>
              </a:ln>
              <a:effectLst/>
            </p:spPr>
            <p:txBody>
              <a:bodyPr wrap="none" anchor="ctr"/>
              <a:lstStyle/>
              <a:p>
                <a:pPr algn="ctr" eaLnBrk="1" hangingPunct="1"/>
                <a:r>
                  <a:rPr lang="en-US" sz="3600">
                    <a:latin typeface="Limon S1" pitchFamily="2" charset="0"/>
                  </a:rPr>
                  <a:t>extþ</a:t>
                </a:r>
                <a:r>
                  <a:rPr lang="en-US" sz="2400">
                    <a:latin typeface="Times New Roman" pitchFamily="18" charset="0"/>
                  </a:rPr>
                  <a:t> </a:t>
                </a:r>
              </a:p>
            </p:txBody>
          </p:sp>
          <p:sp>
            <p:nvSpPr>
              <p:cNvPr id="18" name="Oval 6"/>
              <p:cNvSpPr>
                <a:spLocks noChangeArrowheads="1"/>
              </p:cNvSpPr>
              <p:nvPr/>
            </p:nvSpPr>
            <p:spPr bwMode="auto">
              <a:xfrm>
                <a:off x="1407" y="2324"/>
                <a:ext cx="949" cy="417"/>
              </a:xfrm>
              <a:prstGeom prst="ellipse">
                <a:avLst/>
              </a:prstGeom>
              <a:solidFill>
                <a:schemeClr val="accent1"/>
              </a:solidFill>
              <a:ln w="9525">
                <a:solidFill>
                  <a:schemeClr val="tx1"/>
                </a:solidFill>
                <a:round/>
                <a:headEnd/>
                <a:tailEnd/>
              </a:ln>
              <a:effectLst/>
            </p:spPr>
            <p:txBody>
              <a:bodyPr wrap="none" anchor="ctr"/>
              <a:lstStyle/>
              <a:p>
                <a:pPr algn="ctr" eaLnBrk="1" hangingPunct="1"/>
                <a:r>
                  <a:rPr lang="en-US" sz="3600">
                    <a:latin typeface="Limon S1" pitchFamily="2" charset="0"/>
                  </a:rPr>
                  <a:t>Rkug</a:t>
                </a:r>
              </a:p>
            </p:txBody>
          </p:sp>
          <p:sp>
            <p:nvSpPr>
              <p:cNvPr id="19" name="Oval 7"/>
              <p:cNvSpPr>
                <a:spLocks noChangeArrowheads="1"/>
              </p:cNvSpPr>
              <p:nvPr/>
            </p:nvSpPr>
            <p:spPr bwMode="auto">
              <a:xfrm>
                <a:off x="192" y="2893"/>
                <a:ext cx="911" cy="342"/>
              </a:xfrm>
              <a:prstGeom prst="ellipse">
                <a:avLst/>
              </a:prstGeom>
              <a:solidFill>
                <a:schemeClr val="accent1"/>
              </a:solidFill>
              <a:ln w="9525">
                <a:solidFill>
                  <a:schemeClr val="tx1"/>
                </a:solidFill>
                <a:round/>
                <a:headEnd/>
                <a:tailEnd/>
              </a:ln>
              <a:effectLst/>
            </p:spPr>
            <p:txBody>
              <a:bodyPr wrap="none" anchor="ctr"/>
              <a:lstStyle/>
              <a:p>
                <a:pPr algn="ctr" eaLnBrk="1" hangingPunct="1"/>
                <a:r>
                  <a:rPr lang="en-US" sz="3600">
                    <a:latin typeface="Limon S1" pitchFamily="2" charset="0"/>
                  </a:rPr>
                  <a:t>Rsuk</a:t>
                </a:r>
              </a:p>
            </p:txBody>
          </p:sp>
          <p:sp>
            <p:nvSpPr>
              <p:cNvPr id="20" name="Oval 8"/>
              <p:cNvSpPr>
                <a:spLocks noChangeArrowheads="1"/>
              </p:cNvSpPr>
              <p:nvPr/>
            </p:nvSpPr>
            <p:spPr bwMode="auto">
              <a:xfrm>
                <a:off x="1407" y="2931"/>
                <a:ext cx="911" cy="342"/>
              </a:xfrm>
              <a:prstGeom prst="ellipse">
                <a:avLst/>
              </a:prstGeom>
              <a:solidFill>
                <a:schemeClr val="accent1"/>
              </a:solidFill>
              <a:ln w="9525">
                <a:solidFill>
                  <a:schemeClr val="tx1"/>
                </a:solidFill>
                <a:round/>
                <a:headEnd/>
                <a:tailEnd/>
              </a:ln>
              <a:effectLst/>
            </p:spPr>
            <p:txBody>
              <a:bodyPr wrap="none" anchor="ctr"/>
              <a:lstStyle/>
              <a:p>
                <a:pPr algn="ctr" eaLnBrk="1" hangingPunct="1"/>
                <a:r>
                  <a:rPr lang="en-US" sz="3600">
                    <a:latin typeface="Limon S1" pitchFamily="2" charset="0"/>
                  </a:rPr>
                  <a:t>xNÐ</a:t>
                </a:r>
              </a:p>
            </p:txBody>
          </p:sp>
          <p:sp>
            <p:nvSpPr>
              <p:cNvPr id="21" name="Rectangle 9"/>
              <p:cNvSpPr>
                <a:spLocks noChangeArrowheads="1"/>
              </p:cNvSpPr>
              <p:nvPr/>
            </p:nvSpPr>
            <p:spPr bwMode="auto">
              <a:xfrm>
                <a:off x="230" y="3387"/>
                <a:ext cx="911" cy="645"/>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3600">
                    <a:latin typeface="Limon S1" pitchFamily="2" charset="0"/>
                  </a:rPr>
                  <a:t>XuM</a:t>
                </a:r>
              </a:p>
              <a:p>
                <a:pPr algn="ctr" eaLnBrk="1" hangingPunct="1"/>
                <a:endParaRPr lang="en-US" sz="2400">
                  <a:latin typeface="Times New Roman" pitchFamily="18" charset="0"/>
                </a:endParaRPr>
              </a:p>
            </p:txBody>
          </p:sp>
          <p:sp>
            <p:nvSpPr>
              <p:cNvPr id="22" name="Rectangle 10"/>
              <p:cNvSpPr>
                <a:spLocks noChangeArrowheads="1"/>
              </p:cNvSpPr>
              <p:nvPr/>
            </p:nvSpPr>
            <p:spPr bwMode="auto">
              <a:xfrm>
                <a:off x="1369" y="3387"/>
                <a:ext cx="911" cy="645"/>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3600">
                    <a:latin typeface="Limon S1" pitchFamily="2" charset="0"/>
                  </a:rPr>
                  <a:t>sgáat;</a:t>
                </a:r>
              </a:p>
            </p:txBody>
          </p:sp>
          <p:sp>
            <p:nvSpPr>
              <p:cNvPr id="23" name="Line 11"/>
              <p:cNvSpPr>
                <a:spLocks noChangeShapeType="1"/>
              </p:cNvSpPr>
              <p:nvPr/>
            </p:nvSpPr>
            <p:spPr bwMode="auto">
              <a:xfrm flipH="1">
                <a:off x="723" y="2096"/>
                <a:ext cx="342" cy="303"/>
              </a:xfrm>
              <a:prstGeom prst="line">
                <a:avLst/>
              </a:prstGeom>
              <a:noFill/>
              <a:ln w="9525">
                <a:solidFill>
                  <a:schemeClr val="tx1"/>
                </a:solidFill>
                <a:prstDash val="dash"/>
                <a:round/>
                <a:headEnd/>
                <a:tailEnd/>
              </a:ln>
              <a:effectLst/>
            </p:spPr>
            <p:txBody>
              <a:bodyPr/>
              <a:lstStyle/>
              <a:p>
                <a:endParaRPr lang="en-US"/>
              </a:p>
            </p:txBody>
          </p:sp>
          <p:sp>
            <p:nvSpPr>
              <p:cNvPr id="24" name="Line 12"/>
              <p:cNvSpPr>
                <a:spLocks noChangeShapeType="1"/>
              </p:cNvSpPr>
              <p:nvPr/>
            </p:nvSpPr>
            <p:spPr bwMode="auto">
              <a:xfrm>
                <a:off x="1521" y="2096"/>
                <a:ext cx="228" cy="265"/>
              </a:xfrm>
              <a:prstGeom prst="line">
                <a:avLst/>
              </a:prstGeom>
              <a:noFill/>
              <a:ln w="9525">
                <a:solidFill>
                  <a:schemeClr val="tx1"/>
                </a:solidFill>
                <a:prstDash val="dash"/>
                <a:round/>
                <a:headEnd/>
                <a:tailEnd/>
              </a:ln>
              <a:effectLst/>
            </p:spPr>
            <p:txBody>
              <a:bodyPr/>
              <a:lstStyle/>
              <a:p>
                <a:endParaRPr lang="en-US"/>
              </a:p>
            </p:txBody>
          </p:sp>
          <p:sp>
            <p:nvSpPr>
              <p:cNvPr id="25" name="Line 13"/>
              <p:cNvSpPr>
                <a:spLocks noChangeShapeType="1"/>
              </p:cNvSpPr>
              <p:nvPr/>
            </p:nvSpPr>
            <p:spPr bwMode="auto">
              <a:xfrm>
                <a:off x="648" y="2741"/>
                <a:ext cx="0" cy="114"/>
              </a:xfrm>
              <a:prstGeom prst="line">
                <a:avLst/>
              </a:prstGeom>
              <a:noFill/>
              <a:ln w="9525">
                <a:solidFill>
                  <a:schemeClr val="tx1"/>
                </a:solidFill>
                <a:prstDash val="dash"/>
                <a:round/>
                <a:headEnd/>
                <a:tailEnd/>
              </a:ln>
              <a:effectLst/>
            </p:spPr>
            <p:txBody>
              <a:bodyPr/>
              <a:lstStyle/>
              <a:p>
                <a:endParaRPr lang="en-US"/>
              </a:p>
            </p:txBody>
          </p:sp>
          <p:sp>
            <p:nvSpPr>
              <p:cNvPr id="26" name="Line 14"/>
              <p:cNvSpPr>
                <a:spLocks noChangeShapeType="1"/>
              </p:cNvSpPr>
              <p:nvPr/>
            </p:nvSpPr>
            <p:spPr bwMode="auto">
              <a:xfrm>
                <a:off x="648" y="3235"/>
                <a:ext cx="0" cy="152"/>
              </a:xfrm>
              <a:prstGeom prst="line">
                <a:avLst/>
              </a:prstGeom>
              <a:noFill/>
              <a:ln w="9525">
                <a:solidFill>
                  <a:schemeClr val="tx1"/>
                </a:solidFill>
                <a:prstDash val="dash"/>
                <a:round/>
                <a:headEnd/>
                <a:tailEnd/>
              </a:ln>
              <a:effectLst/>
            </p:spPr>
            <p:txBody>
              <a:bodyPr/>
              <a:lstStyle/>
              <a:p>
                <a:endParaRPr lang="en-US"/>
              </a:p>
            </p:txBody>
          </p:sp>
          <p:sp>
            <p:nvSpPr>
              <p:cNvPr id="27" name="Line 15"/>
              <p:cNvSpPr>
                <a:spLocks noChangeShapeType="1"/>
              </p:cNvSpPr>
              <p:nvPr/>
            </p:nvSpPr>
            <p:spPr bwMode="auto">
              <a:xfrm>
                <a:off x="1862" y="3273"/>
                <a:ext cx="0" cy="152"/>
              </a:xfrm>
              <a:prstGeom prst="line">
                <a:avLst/>
              </a:prstGeom>
              <a:noFill/>
              <a:ln w="9525">
                <a:solidFill>
                  <a:schemeClr val="tx1"/>
                </a:solidFill>
                <a:prstDash val="dash"/>
                <a:round/>
                <a:headEnd/>
                <a:tailEnd/>
              </a:ln>
              <a:effectLst/>
            </p:spPr>
            <p:txBody>
              <a:bodyPr/>
              <a:lstStyle/>
              <a:p>
                <a:endParaRPr lang="en-US"/>
              </a:p>
            </p:txBody>
          </p:sp>
          <p:sp>
            <p:nvSpPr>
              <p:cNvPr id="28" name="Line 16"/>
              <p:cNvSpPr>
                <a:spLocks noChangeShapeType="1"/>
              </p:cNvSpPr>
              <p:nvPr/>
            </p:nvSpPr>
            <p:spPr bwMode="auto">
              <a:xfrm>
                <a:off x="1862" y="2741"/>
                <a:ext cx="0" cy="152"/>
              </a:xfrm>
              <a:prstGeom prst="line">
                <a:avLst/>
              </a:prstGeom>
              <a:noFill/>
              <a:ln w="9525">
                <a:solidFill>
                  <a:schemeClr val="tx1"/>
                </a:solidFill>
                <a:prstDash val="dash"/>
                <a:round/>
                <a:headEnd/>
                <a:tailEnd/>
              </a:ln>
              <a:effectLst/>
            </p:spPr>
            <p:txBody>
              <a:bodyPr/>
              <a:lstStyle/>
              <a:p>
                <a:endParaRPr lang="en-US"/>
              </a:p>
            </p:txBody>
          </p:sp>
          <p:sp>
            <p:nvSpPr>
              <p:cNvPr id="29" name="Oval 20"/>
              <p:cNvSpPr>
                <a:spLocks noChangeArrowheads="1"/>
              </p:cNvSpPr>
              <p:nvPr/>
            </p:nvSpPr>
            <p:spPr bwMode="auto">
              <a:xfrm>
                <a:off x="610" y="1792"/>
                <a:ext cx="1290" cy="456"/>
              </a:xfrm>
              <a:prstGeom prst="ellipse">
                <a:avLst/>
              </a:prstGeom>
              <a:solidFill>
                <a:srgbClr val="008080"/>
              </a:solidFill>
              <a:ln w="9525">
                <a:solidFill>
                  <a:schemeClr val="tx1"/>
                </a:solidFill>
                <a:round/>
                <a:headEnd/>
                <a:tailEnd/>
              </a:ln>
              <a:effectLst/>
            </p:spPr>
            <p:txBody>
              <a:bodyPr wrap="none" anchor="ctr"/>
              <a:lstStyle/>
              <a:p>
                <a:pPr algn="ctr" eaLnBrk="1" hangingPunct="1"/>
                <a:r>
                  <a:rPr lang="en-US" sz="1400" b="1" dirty="0"/>
                  <a:t>Central Government</a:t>
                </a:r>
              </a:p>
            </p:txBody>
          </p:sp>
          <p:sp>
            <p:nvSpPr>
              <p:cNvPr id="30" name="Oval 21"/>
              <p:cNvSpPr>
                <a:spLocks noChangeArrowheads="1"/>
              </p:cNvSpPr>
              <p:nvPr/>
            </p:nvSpPr>
            <p:spPr bwMode="auto">
              <a:xfrm>
                <a:off x="192" y="2324"/>
                <a:ext cx="949" cy="417"/>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dirty="0"/>
                  <a:t>Provinces</a:t>
                </a:r>
              </a:p>
            </p:txBody>
          </p:sp>
          <p:sp>
            <p:nvSpPr>
              <p:cNvPr id="31" name="Oval 22"/>
              <p:cNvSpPr>
                <a:spLocks noChangeArrowheads="1"/>
              </p:cNvSpPr>
              <p:nvPr/>
            </p:nvSpPr>
            <p:spPr bwMode="auto">
              <a:xfrm>
                <a:off x="1407" y="2324"/>
                <a:ext cx="949" cy="417"/>
              </a:xfrm>
              <a:prstGeom prst="ellipse">
                <a:avLst/>
              </a:prstGeom>
              <a:solidFill>
                <a:srgbClr val="008080"/>
              </a:solidFill>
              <a:ln w="9525">
                <a:solidFill>
                  <a:schemeClr val="tx1"/>
                </a:solidFill>
                <a:round/>
                <a:headEnd/>
                <a:tailEnd/>
              </a:ln>
              <a:effectLst/>
            </p:spPr>
            <p:txBody>
              <a:bodyPr wrap="none" anchor="ctr"/>
              <a:lstStyle/>
              <a:p>
                <a:pPr algn="ctr" eaLnBrk="1" hangingPunct="1"/>
                <a:r>
                  <a:rPr lang="en-US" sz="1400" b="1" dirty="0"/>
                  <a:t>Municipalities</a:t>
                </a:r>
              </a:p>
            </p:txBody>
          </p:sp>
          <p:sp>
            <p:nvSpPr>
              <p:cNvPr id="32" name="Oval 23"/>
              <p:cNvSpPr>
                <a:spLocks noChangeArrowheads="1"/>
              </p:cNvSpPr>
              <p:nvPr/>
            </p:nvSpPr>
            <p:spPr bwMode="auto">
              <a:xfrm>
                <a:off x="192" y="2893"/>
                <a:ext cx="911" cy="342"/>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a:t>Districts</a:t>
                </a:r>
              </a:p>
            </p:txBody>
          </p:sp>
          <p:sp>
            <p:nvSpPr>
              <p:cNvPr id="33" name="Oval 24"/>
              <p:cNvSpPr>
                <a:spLocks noChangeArrowheads="1"/>
              </p:cNvSpPr>
              <p:nvPr/>
            </p:nvSpPr>
            <p:spPr bwMode="auto">
              <a:xfrm>
                <a:off x="1407" y="2931"/>
                <a:ext cx="911" cy="342"/>
              </a:xfrm>
              <a:prstGeom prst="ellipse">
                <a:avLst/>
              </a:prstGeom>
              <a:solidFill>
                <a:srgbClr val="008080"/>
              </a:solidFill>
              <a:ln w="9525" algn="ctr">
                <a:solidFill>
                  <a:schemeClr val="tx1"/>
                </a:solidFill>
                <a:round/>
                <a:headEnd/>
                <a:tailEnd/>
              </a:ln>
              <a:effectLst/>
            </p:spPr>
            <p:txBody>
              <a:bodyPr wrap="none" anchor="ctr"/>
              <a:lstStyle/>
              <a:p>
                <a:pPr algn="ctr" eaLnBrk="1" hangingPunct="1"/>
                <a:r>
                  <a:rPr lang="en-US" sz="1400" b="1" dirty="0"/>
                  <a:t>Khan</a:t>
                </a:r>
              </a:p>
            </p:txBody>
          </p:sp>
          <p:sp>
            <p:nvSpPr>
              <p:cNvPr id="34" name="Rectangle 25"/>
              <p:cNvSpPr>
                <a:spLocks noChangeArrowheads="1"/>
              </p:cNvSpPr>
              <p:nvPr/>
            </p:nvSpPr>
            <p:spPr bwMode="auto">
              <a:xfrm>
                <a:off x="230" y="3387"/>
                <a:ext cx="911" cy="645"/>
              </a:xfrm>
              <a:prstGeom prst="rect">
                <a:avLst/>
              </a:prstGeom>
              <a:solidFill>
                <a:srgbClr val="008080"/>
              </a:solidFill>
              <a:ln w="9525" algn="ctr">
                <a:solidFill>
                  <a:schemeClr val="tx1"/>
                </a:solidFill>
                <a:miter lim="800000"/>
                <a:headEnd/>
                <a:tailEnd/>
              </a:ln>
              <a:effectLst/>
            </p:spPr>
            <p:txBody>
              <a:bodyPr wrap="none" anchor="ctr"/>
              <a:lstStyle/>
              <a:p>
                <a:pPr algn="ctr" eaLnBrk="1" hangingPunct="1"/>
                <a:r>
                  <a:rPr lang="en-US" sz="1400" b="1"/>
                  <a:t>Communes</a:t>
                </a:r>
              </a:p>
            </p:txBody>
          </p:sp>
          <p:sp>
            <p:nvSpPr>
              <p:cNvPr id="35" name="Rectangle 26"/>
              <p:cNvSpPr>
                <a:spLocks noChangeArrowheads="1"/>
              </p:cNvSpPr>
              <p:nvPr/>
            </p:nvSpPr>
            <p:spPr bwMode="auto">
              <a:xfrm>
                <a:off x="1369" y="3387"/>
                <a:ext cx="911" cy="645"/>
              </a:xfrm>
              <a:prstGeom prst="rect">
                <a:avLst/>
              </a:prstGeom>
              <a:solidFill>
                <a:srgbClr val="008080"/>
              </a:solidFill>
              <a:ln w="9525" algn="ctr">
                <a:solidFill>
                  <a:schemeClr val="tx1"/>
                </a:solidFill>
                <a:miter lim="800000"/>
                <a:headEnd/>
                <a:tailEnd/>
              </a:ln>
              <a:effectLst/>
            </p:spPr>
            <p:txBody>
              <a:bodyPr wrap="none" anchor="ctr"/>
              <a:lstStyle/>
              <a:p>
                <a:pPr algn="ctr" eaLnBrk="1" hangingPunct="1"/>
                <a:r>
                  <a:rPr lang="en-US" sz="1400" b="1"/>
                  <a:t>Sangkat</a:t>
                </a:r>
              </a:p>
            </p:txBody>
          </p:sp>
          <p:sp>
            <p:nvSpPr>
              <p:cNvPr id="36" name="Line 27"/>
              <p:cNvSpPr>
                <a:spLocks noChangeShapeType="1"/>
              </p:cNvSpPr>
              <p:nvPr/>
            </p:nvSpPr>
            <p:spPr bwMode="auto">
              <a:xfrm flipH="1">
                <a:off x="723" y="2096"/>
                <a:ext cx="342" cy="303"/>
              </a:xfrm>
              <a:prstGeom prst="line">
                <a:avLst/>
              </a:prstGeom>
              <a:noFill/>
              <a:ln w="9525">
                <a:solidFill>
                  <a:schemeClr val="tx1"/>
                </a:solidFill>
                <a:prstDash val="dash"/>
                <a:round/>
                <a:headEnd/>
                <a:tailEnd/>
              </a:ln>
              <a:effectLst/>
            </p:spPr>
            <p:txBody>
              <a:bodyPr/>
              <a:lstStyle/>
              <a:p>
                <a:endParaRPr lang="en-US"/>
              </a:p>
            </p:txBody>
          </p:sp>
          <p:sp>
            <p:nvSpPr>
              <p:cNvPr id="37" name="Line 28"/>
              <p:cNvSpPr>
                <a:spLocks noChangeShapeType="1"/>
              </p:cNvSpPr>
              <p:nvPr/>
            </p:nvSpPr>
            <p:spPr bwMode="auto">
              <a:xfrm>
                <a:off x="1521" y="2096"/>
                <a:ext cx="228" cy="265"/>
              </a:xfrm>
              <a:prstGeom prst="line">
                <a:avLst/>
              </a:prstGeom>
              <a:noFill/>
              <a:ln w="9525">
                <a:solidFill>
                  <a:schemeClr val="tx1"/>
                </a:solidFill>
                <a:prstDash val="dash"/>
                <a:round/>
                <a:headEnd/>
                <a:tailEnd/>
              </a:ln>
              <a:effectLst/>
            </p:spPr>
            <p:txBody>
              <a:bodyPr/>
              <a:lstStyle/>
              <a:p>
                <a:endParaRPr lang="en-US"/>
              </a:p>
            </p:txBody>
          </p:sp>
          <p:sp>
            <p:nvSpPr>
              <p:cNvPr id="38" name="Line 29"/>
              <p:cNvSpPr>
                <a:spLocks noChangeShapeType="1"/>
              </p:cNvSpPr>
              <p:nvPr/>
            </p:nvSpPr>
            <p:spPr bwMode="auto">
              <a:xfrm>
                <a:off x="648" y="2741"/>
                <a:ext cx="0" cy="114"/>
              </a:xfrm>
              <a:prstGeom prst="line">
                <a:avLst/>
              </a:prstGeom>
              <a:noFill/>
              <a:ln w="9525">
                <a:solidFill>
                  <a:schemeClr val="tx1"/>
                </a:solidFill>
                <a:prstDash val="dash"/>
                <a:round/>
                <a:headEnd/>
                <a:tailEnd/>
              </a:ln>
              <a:effectLst/>
            </p:spPr>
            <p:txBody>
              <a:bodyPr/>
              <a:lstStyle/>
              <a:p>
                <a:endParaRPr lang="en-US"/>
              </a:p>
            </p:txBody>
          </p:sp>
          <p:sp>
            <p:nvSpPr>
              <p:cNvPr id="39" name="Line 30"/>
              <p:cNvSpPr>
                <a:spLocks noChangeShapeType="1"/>
              </p:cNvSpPr>
              <p:nvPr/>
            </p:nvSpPr>
            <p:spPr bwMode="auto">
              <a:xfrm>
                <a:off x="1862" y="2779"/>
                <a:ext cx="0" cy="114"/>
              </a:xfrm>
              <a:prstGeom prst="line">
                <a:avLst/>
              </a:prstGeom>
              <a:noFill/>
              <a:ln w="9525">
                <a:solidFill>
                  <a:schemeClr val="tx1"/>
                </a:solidFill>
                <a:prstDash val="dash"/>
                <a:round/>
                <a:headEnd/>
                <a:tailEnd/>
              </a:ln>
              <a:effectLst/>
            </p:spPr>
            <p:txBody>
              <a:bodyPr/>
              <a:lstStyle/>
              <a:p>
                <a:endParaRPr lang="en-US"/>
              </a:p>
            </p:txBody>
          </p:sp>
          <p:sp>
            <p:nvSpPr>
              <p:cNvPr id="40" name="Line 31"/>
              <p:cNvSpPr>
                <a:spLocks noChangeShapeType="1"/>
              </p:cNvSpPr>
              <p:nvPr/>
            </p:nvSpPr>
            <p:spPr bwMode="auto">
              <a:xfrm>
                <a:off x="648" y="3273"/>
                <a:ext cx="0" cy="114"/>
              </a:xfrm>
              <a:prstGeom prst="line">
                <a:avLst/>
              </a:prstGeom>
              <a:noFill/>
              <a:ln w="9525">
                <a:solidFill>
                  <a:schemeClr val="tx1"/>
                </a:solidFill>
                <a:prstDash val="dash"/>
                <a:round/>
                <a:headEnd/>
                <a:tailEnd/>
              </a:ln>
              <a:effectLst/>
            </p:spPr>
            <p:txBody>
              <a:bodyPr/>
              <a:lstStyle/>
              <a:p>
                <a:endParaRPr lang="en-US"/>
              </a:p>
            </p:txBody>
          </p:sp>
          <p:sp>
            <p:nvSpPr>
              <p:cNvPr id="41" name="Line 32"/>
              <p:cNvSpPr>
                <a:spLocks noChangeShapeType="1"/>
              </p:cNvSpPr>
              <p:nvPr/>
            </p:nvSpPr>
            <p:spPr bwMode="auto">
              <a:xfrm>
                <a:off x="1862" y="3273"/>
                <a:ext cx="0" cy="152"/>
              </a:xfrm>
              <a:prstGeom prst="line">
                <a:avLst/>
              </a:prstGeom>
              <a:noFill/>
              <a:ln w="9525">
                <a:solidFill>
                  <a:schemeClr val="tx1"/>
                </a:solidFill>
                <a:prstDash val="dash"/>
                <a:round/>
                <a:headEnd/>
                <a:tailEnd/>
              </a:ln>
              <a:effectLst/>
            </p:spPr>
            <p:txBody>
              <a:bodyPr/>
              <a:lstStyle/>
              <a:p>
                <a:endParaRPr lang="en-US"/>
              </a:p>
            </p:txBody>
          </p:sp>
          <p:sp>
            <p:nvSpPr>
              <p:cNvPr id="42" name="Line 33"/>
              <p:cNvSpPr>
                <a:spLocks noChangeShapeType="1"/>
              </p:cNvSpPr>
              <p:nvPr/>
            </p:nvSpPr>
            <p:spPr bwMode="auto">
              <a:xfrm>
                <a:off x="1255" y="2248"/>
                <a:ext cx="0" cy="1442"/>
              </a:xfrm>
              <a:prstGeom prst="line">
                <a:avLst/>
              </a:prstGeom>
              <a:noFill/>
              <a:ln w="9525">
                <a:solidFill>
                  <a:schemeClr val="tx1"/>
                </a:solidFill>
                <a:round/>
                <a:headEnd/>
                <a:tailEnd/>
              </a:ln>
              <a:effectLst/>
            </p:spPr>
            <p:txBody>
              <a:bodyPr/>
              <a:lstStyle/>
              <a:p>
                <a:endParaRPr lang="en-US"/>
              </a:p>
            </p:txBody>
          </p:sp>
          <p:sp>
            <p:nvSpPr>
              <p:cNvPr id="43" name="Line 34"/>
              <p:cNvSpPr>
                <a:spLocks noChangeShapeType="1"/>
              </p:cNvSpPr>
              <p:nvPr/>
            </p:nvSpPr>
            <p:spPr bwMode="auto">
              <a:xfrm>
                <a:off x="1141" y="3690"/>
                <a:ext cx="228" cy="0"/>
              </a:xfrm>
              <a:prstGeom prst="line">
                <a:avLst/>
              </a:prstGeom>
              <a:noFill/>
              <a:ln w="9525">
                <a:solidFill>
                  <a:schemeClr val="tx1"/>
                </a:solidFill>
                <a:round/>
                <a:headEnd/>
                <a:tailEnd/>
              </a:ln>
              <a:effectLst/>
            </p:spPr>
            <p:txBody>
              <a:bodyPr/>
              <a:lstStyle/>
              <a:p>
                <a:endParaRPr lang="en-US"/>
              </a:p>
            </p:txBody>
          </p:sp>
        </p:grpSp>
        <p:sp>
          <p:nvSpPr>
            <p:cNvPr id="15" name="Rectangle 36"/>
            <p:cNvSpPr>
              <a:spLocks noChangeArrowheads="1"/>
            </p:cNvSpPr>
            <p:nvPr/>
          </p:nvSpPr>
          <p:spPr bwMode="auto">
            <a:xfrm>
              <a:off x="3024" y="1824"/>
              <a:ext cx="2549" cy="2496"/>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hlink"/>
                </a:buClr>
                <a:buSzPct val="70000"/>
                <a:buFont typeface="Wingdings" pitchFamily="2" charset="2"/>
                <a:buNone/>
              </a:pPr>
              <a:endParaRPr lang="en-US" altLang="zh-CN" sz="2000" dirty="0">
                <a:ea typeface="SimSun" pitchFamily="2" charset="-122"/>
              </a:endParaRPr>
            </a:p>
            <a:p>
              <a:pPr marL="742950" lvl="1" indent="-285750" eaLnBrk="1" hangingPunct="1">
                <a:lnSpc>
                  <a:spcPct val="115000"/>
                </a:lnSpc>
                <a:spcBef>
                  <a:spcPct val="20000"/>
                </a:spcBef>
                <a:buClr>
                  <a:schemeClr val="tx1"/>
                </a:buClr>
                <a:buFontTx/>
                <a:buChar char="–"/>
              </a:pPr>
              <a:r>
                <a:rPr lang="en-US" altLang="zh-CN" sz="2000" dirty="0">
                  <a:ea typeface="SimSun" pitchFamily="2" charset="-122"/>
                </a:rPr>
                <a:t>Central </a:t>
              </a:r>
              <a:r>
                <a:rPr lang="en-US" altLang="zh-CN" sz="2000" dirty="0" smtClean="0">
                  <a:ea typeface="SimSun" pitchFamily="2" charset="-122"/>
                </a:rPr>
                <a:t>Government</a:t>
              </a:r>
              <a:endParaRPr lang="en-US" dirty="0"/>
            </a:p>
            <a:p>
              <a:pPr marL="742950" lvl="1" indent="-285750" eaLnBrk="1" hangingPunct="1">
                <a:lnSpc>
                  <a:spcPct val="115000"/>
                </a:lnSpc>
                <a:spcBef>
                  <a:spcPct val="20000"/>
                </a:spcBef>
                <a:buClr>
                  <a:schemeClr val="tx1"/>
                </a:buClr>
                <a:buFontTx/>
                <a:buChar char="–"/>
              </a:pPr>
              <a:r>
                <a:rPr lang="en-US" sz="2000" dirty="0" smtClean="0"/>
                <a:t>23 </a:t>
              </a:r>
              <a:r>
                <a:rPr lang="en-US" sz="2000" dirty="0"/>
                <a:t>Provinces  and </a:t>
              </a:r>
              <a:r>
                <a:rPr lang="en-US" sz="2000" dirty="0" smtClean="0"/>
                <a:t>1 Municipalities</a:t>
              </a:r>
              <a:endParaRPr lang="en-US" sz="1200" dirty="0"/>
            </a:p>
            <a:p>
              <a:pPr marL="742950" lvl="1" indent="-285750" eaLnBrk="1" hangingPunct="1">
                <a:lnSpc>
                  <a:spcPct val="115000"/>
                </a:lnSpc>
                <a:spcBef>
                  <a:spcPct val="20000"/>
                </a:spcBef>
                <a:buClr>
                  <a:schemeClr val="tx1"/>
                </a:buClr>
                <a:buFontTx/>
                <a:buChar char="–"/>
              </a:pPr>
              <a:r>
                <a:rPr lang="en-US" sz="2000" dirty="0"/>
                <a:t>171 Districts and 14 </a:t>
              </a:r>
              <a:r>
                <a:rPr lang="en-US" sz="2000" dirty="0" smtClean="0"/>
                <a:t>Khans</a:t>
              </a:r>
              <a:endParaRPr lang="en-US" sz="1400" dirty="0"/>
            </a:p>
            <a:p>
              <a:pPr marL="742950" lvl="1" indent="-285750" eaLnBrk="1" hangingPunct="1">
                <a:lnSpc>
                  <a:spcPct val="115000"/>
                </a:lnSpc>
                <a:spcBef>
                  <a:spcPct val="20000"/>
                </a:spcBef>
                <a:buClr>
                  <a:schemeClr val="tx1"/>
                </a:buClr>
                <a:buFontTx/>
                <a:buChar char="–"/>
              </a:pPr>
              <a:r>
                <a:rPr lang="en-US" sz="2000" dirty="0"/>
                <a:t>1,510 Communes and 111 </a:t>
              </a:r>
              <a:r>
                <a:rPr lang="en-US" sz="2000" dirty="0" err="1"/>
                <a:t>Sangkats</a:t>
              </a:r>
              <a:r>
                <a:rPr lang="en-US" sz="2000" dirty="0"/>
                <a:t> (1,621 C/Ss)</a:t>
              </a:r>
            </a:p>
          </p:txBody>
        </p:sp>
      </p:gr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3360</TotalTime>
  <Words>1606</Words>
  <Application>Microsoft Office PowerPoint</Application>
  <PresentationFormat>On-screen Show (4:3)</PresentationFormat>
  <Paragraphs>233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Waveform</vt:lpstr>
      <vt:lpstr>KINGDOM OF CAMBODIA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Counting the 7 Billion: The Future of Population and Housing Censuses</dc:title>
  <dc:creator>HP</dc:creator>
  <cp:lastModifiedBy>Andrea De Luka</cp:lastModifiedBy>
  <cp:revision>334</cp:revision>
  <cp:lastPrinted>2013-06-19T06:06:08Z</cp:lastPrinted>
  <dcterms:created xsi:type="dcterms:W3CDTF">2012-02-11T05:15:33Z</dcterms:created>
  <dcterms:modified xsi:type="dcterms:W3CDTF">2014-06-09T15:04:55Z</dcterms:modified>
</cp:coreProperties>
</file>