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0" r:id="rId3"/>
    <p:sldId id="277" r:id="rId4"/>
    <p:sldId id="265" r:id="rId5"/>
    <p:sldId id="268" r:id="rId6"/>
    <p:sldId id="267" r:id="rId7"/>
    <p:sldId id="270" r:id="rId8"/>
    <p:sldId id="273" r:id="rId9"/>
    <p:sldId id="274" r:id="rId10"/>
    <p:sldId id="275" r:id="rId11"/>
    <p:sldId id="286" r:id="rId12"/>
    <p:sldId id="287" r:id="rId13"/>
    <p:sldId id="281" r:id="rId14"/>
    <p:sldId id="288" r:id="rId15"/>
    <p:sldId id="289" r:id="rId16"/>
    <p:sldId id="290" r:id="rId17"/>
    <p:sldId id="291" r:id="rId18"/>
    <p:sldId id="292" r:id="rId19"/>
    <p:sldId id="294" r:id="rId20"/>
    <p:sldId id="295" r:id="rId21"/>
    <p:sldId id="296" r:id="rId22"/>
    <p:sldId id="297" r:id="rId23"/>
    <p:sldId id="298" r:id="rId24"/>
    <p:sldId id="258" r:id="rId25"/>
  </p:sldIdLst>
  <p:sldSz cx="9144000" cy="6858000" type="screen4x3"/>
  <p:notesSz cx="6858000" cy="9144000"/>
  <p:custDataLst>
    <p:tags r:id="rId27"/>
  </p:custDataLst>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62"/>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2088" y="-876"/>
      </p:cViewPr>
      <p:guideLst>
        <p:guide orient="horz" pos="2976"/>
        <p:guide orient="horz" pos="3339"/>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560C95-10BD-4FE3-A731-14F5C078A013}" type="doc">
      <dgm:prSet loTypeId="urn:microsoft.com/office/officeart/2005/8/layout/hierarchy2" loCatId="hierarchy" qsTypeId="urn:microsoft.com/office/officeart/2005/8/quickstyle/3d2" qsCatId="3D" csTypeId="urn:microsoft.com/office/officeart/2005/8/colors/colorful2" csCatId="colorful" phldr="1"/>
      <dgm:spPr/>
      <dgm:t>
        <a:bodyPr/>
        <a:lstStyle/>
        <a:p>
          <a:endParaRPr lang="es-MX"/>
        </a:p>
      </dgm:t>
    </dgm:pt>
    <dgm:pt modelId="{2D9D2A2C-10AD-48C6-A88E-88D63D6BE1C1}">
      <dgm:prSet phldrT="[Texto]" custT="1">
        <dgm:style>
          <a:lnRef idx="1">
            <a:schemeClr val="accent5"/>
          </a:lnRef>
          <a:fillRef idx="2">
            <a:schemeClr val="accent5"/>
          </a:fillRef>
          <a:effectRef idx="1">
            <a:schemeClr val="accent5"/>
          </a:effectRef>
          <a:fontRef idx="minor">
            <a:schemeClr val="dk1"/>
          </a:fontRef>
        </dgm:style>
      </dgm:prSet>
      <dgm:spPr>
        <a:solidFill>
          <a:srgbClr val="81C9DF"/>
        </a:solidFill>
        <a:effectLst>
          <a:outerShdw blurRad="63500" sx="102000" sy="102000" algn="ctr" rotWithShape="0">
            <a:schemeClr val="bg1">
              <a:lumMod val="50000"/>
              <a:alpha val="40000"/>
            </a:schemeClr>
          </a:outerShdw>
        </a:effectLst>
      </dgm:spPr>
      <dgm:t>
        <a:bodyPr vert="horz"/>
        <a:lstStyle/>
        <a:p>
          <a:r>
            <a:rPr lang="en-US" sz="2000" b="1" strike="noStrike" kern="1200" baseline="0" noProof="0" dirty="0" smtClean="0">
              <a:solidFill>
                <a:schemeClr val="tx1"/>
              </a:solidFill>
              <a:latin typeface="Arial" pitchFamily="34" charset="0"/>
              <a:ea typeface="+mn-ea"/>
              <a:cs typeface="Arial" pitchFamily="34" charset="0"/>
            </a:rPr>
            <a:t>Unit of Analysis</a:t>
          </a:r>
          <a:endParaRPr lang="en-US" sz="2000" b="1" strike="dblStrike" kern="1200" baseline="0" noProof="0" dirty="0">
            <a:solidFill>
              <a:schemeClr val="tx1"/>
            </a:solidFill>
            <a:latin typeface="Arial" pitchFamily="34" charset="0"/>
            <a:ea typeface="+mn-ea"/>
            <a:cs typeface="Arial" pitchFamily="34" charset="0"/>
          </a:endParaRPr>
        </a:p>
      </dgm:t>
    </dgm:pt>
    <dgm:pt modelId="{38582009-A5C9-4851-9D24-75C2EF447563}" type="parTrans" cxnId="{9E85B311-041E-4001-8FB4-029C1FE71DDB}">
      <dgm:prSet/>
      <dgm:spPr/>
      <dgm:t>
        <a:bodyPr/>
        <a:lstStyle/>
        <a:p>
          <a:endParaRPr lang="es-MX"/>
        </a:p>
      </dgm:t>
    </dgm:pt>
    <dgm:pt modelId="{7B0C11AD-872B-42E3-A1A7-3F259B8FB270}" type="sibTrans" cxnId="{9E85B311-041E-4001-8FB4-029C1FE71DDB}">
      <dgm:prSet/>
      <dgm:spPr/>
      <dgm:t>
        <a:bodyPr/>
        <a:lstStyle/>
        <a:p>
          <a:endParaRPr lang="es-MX"/>
        </a:p>
      </dgm:t>
    </dgm:pt>
    <dgm:pt modelId="{8E853050-6DAE-4928-9064-76815B437E7B}">
      <dgm:prSet phldrT="[Texto]" custT="1">
        <dgm:style>
          <a:lnRef idx="1">
            <a:schemeClr val="accent3"/>
          </a:lnRef>
          <a:fillRef idx="2">
            <a:schemeClr val="accent3"/>
          </a:fillRef>
          <a:effectRef idx="1">
            <a:schemeClr val="accent3"/>
          </a:effectRef>
          <a:fontRef idx="minor">
            <a:schemeClr val="dk1"/>
          </a:fontRef>
        </dgm:style>
      </dgm:prSet>
      <dgm:spPr>
        <a:solidFill>
          <a:srgbClr val="81C9DF"/>
        </a:solidFill>
        <a:ln>
          <a:solidFill>
            <a:schemeClr val="bg1">
              <a:lumMod val="65000"/>
            </a:schemeClr>
          </a:solidFill>
        </a:ln>
        <a:effectLst>
          <a:outerShdw blurRad="63500" sx="102000" sy="102000" algn="ctr" rotWithShape="0">
            <a:schemeClr val="bg1">
              <a:lumMod val="50000"/>
              <a:alpha val="40000"/>
            </a:schemeClr>
          </a:outerShdw>
        </a:effectLst>
      </dgm:spPr>
      <dgm:t>
        <a:bodyPr/>
        <a:lstStyle/>
        <a:p>
          <a:r>
            <a:rPr lang="en-US" sz="2000" b="0" kern="1200" noProof="0" dirty="0" smtClean="0">
              <a:solidFill>
                <a:schemeClr val="tx1"/>
              </a:solidFill>
              <a:latin typeface="Arial" pitchFamily="34" charset="0"/>
              <a:ea typeface="+mn-ea"/>
              <a:cs typeface="Arial" pitchFamily="34" charset="0"/>
            </a:rPr>
            <a:t>Women united,</a:t>
          </a:r>
          <a:r>
            <a:rPr lang="en-US" sz="2000" b="0" kern="1200" noProof="0" dirty="0" smtClean="0">
              <a:solidFill>
                <a:schemeClr val="tx2">
                  <a:lumMod val="50000"/>
                </a:schemeClr>
              </a:solidFill>
              <a:latin typeface="Arial" pitchFamily="34" charset="0"/>
              <a:ea typeface="+mn-ea"/>
              <a:cs typeface="Arial" pitchFamily="34" charset="0"/>
            </a:rPr>
            <a:t> or living together</a:t>
          </a:r>
          <a:endParaRPr lang="en-US" sz="2000" b="0" kern="1200" noProof="0" dirty="0">
            <a:solidFill>
              <a:schemeClr val="tx2">
                <a:lumMod val="50000"/>
              </a:schemeClr>
            </a:solidFill>
            <a:latin typeface="Arial" pitchFamily="34" charset="0"/>
            <a:ea typeface="+mn-ea"/>
            <a:cs typeface="Arial" pitchFamily="34" charset="0"/>
          </a:endParaRPr>
        </a:p>
      </dgm:t>
    </dgm:pt>
    <dgm:pt modelId="{B007239E-79F9-40A4-B792-CF1F477993A7}" type="parTrans" cxnId="{23FB94EB-FC24-4408-ABF5-0929619761B3}">
      <dgm:prSet/>
      <dgm:spPr>
        <a:ln w="19050">
          <a:solidFill>
            <a:schemeClr val="tx1"/>
          </a:solidFill>
        </a:ln>
      </dgm:spPr>
      <dgm:t>
        <a:bodyPr/>
        <a:lstStyle/>
        <a:p>
          <a:endParaRPr lang="es-MX"/>
        </a:p>
      </dgm:t>
    </dgm:pt>
    <dgm:pt modelId="{44DCC5E5-1642-4718-A7AC-B1A68A6603BB}" type="sibTrans" cxnId="{23FB94EB-FC24-4408-ABF5-0929619761B3}">
      <dgm:prSet/>
      <dgm:spPr/>
      <dgm:t>
        <a:bodyPr/>
        <a:lstStyle/>
        <a:p>
          <a:endParaRPr lang="es-MX"/>
        </a:p>
      </dgm:t>
    </dgm:pt>
    <dgm:pt modelId="{07138F89-1D9A-44F2-B961-FCE3C2DE5632}">
      <dgm:prSet phldrT="[Texto]" custT="1">
        <dgm:style>
          <a:lnRef idx="1">
            <a:schemeClr val="accent3"/>
          </a:lnRef>
          <a:fillRef idx="2">
            <a:schemeClr val="accent3"/>
          </a:fillRef>
          <a:effectRef idx="1">
            <a:schemeClr val="accent3"/>
          </a:effectRef>
          <a:fontRef idx="minor">
            <a:schemeClr val="dk1"/>
          </a:fontRef>
        </dgm:style>
      </dgm:prSet>
      <dgm:spPr>
        <a:solidFill>
          <a:srgbClr val="81C9DF"/>
        </a:solidFill>
        <a:ln>
          <a:solidFill>
            <a:schemeClr val="bg1">
              <a:lumMod val="75000"/>
            </a:schemeClr>
          </a:solidFill>
        </a:ln>
        <a:effectLst>
          <a:outerShdw blurRad="63500" sx="102000" sy="102000" algn="ctr" rotWithShape="0">
            <a:schemeClr val="bg1">
              <a:lumMod val="50000"/>
              <a:alpha val="40000"/>
            </a:schemeClr>
          </a:outerShdw>
        </a:effectLst>
      </dgm:spPr>
      <dgm:t>
        <a:bodyPr/>
        <a:lstStyle/>
        <a:p>
          <a:r>
            <a:rPr lang="en-US" sz="2000" b="0" kern="1200" noProof="0" dirty="0" smtClean="0">
              <a:solidFill>
                <a:schemeClr val="tx2">
                  <a:lumMod val="50000"/>
                </a:schemeClr>
              </a:solidFill>
              <a:latin typeface="Arial" pitchFamily="34" charset="0"/>
              <a:ea typeface="+mn-ea"/>
              <a:cs typeface="Arial" pitchFamily="34" charset="0"/>
            </a:rPr>
            <a:t>Women not united </a:t>
          </a:r>
          <a:r>
            <a:rPr lang="en-US" sz="1600" b="0" kern="1200" noProof="0" dirty="0" smtClean="0">
              <a:solidFill>
                <a:schemeClr val="tx2">
                  <a:lumMod val="50000"/>
                </a:schemeClr>
              </a:solidFill>
              <a:latin typeface="Arial" pitchFamily="34" charset="0"/>
              <a:ea typeface="+mn-ea"/>
              <a:cs typeface="Arial" pitchFamily="34" charset="0"/>
            </a:rPr>
            <a:t>(separated, widows, divorced</a:t>
          </a:r>
          <a:r>
            <a:rPr lang="en-US" sz="2000" b="0" kern="1200" noProof="0" dirty="0" smtClean="0">
              <a:solidFill>
                <a:schemeClr val="tx2">
                  <a:lumMod val="50000"/>
                </a:schemeClr>
              </a:solidFill>
              <a:latin typeface="Arial" pitchFamily="34" charset="0"/>
              <a:ea typeface="+mn-ea"/>
              <a:cs typeface="Arial" pitchFamily="34" charset="0"/>
            </a:rPr>
            <a:t>)</a:t>
          </a:r>
          <a:endParaRPr lang="en-US" sz="2000" b="0" kern="1200" noProof="0" dirty="0">
            <a:solidFill>
              <a:schemeClr val="tx2">
                <a:lumMod val="50000"/>
              </a:schemeClr>
            </a:solidFill>
            <a:latin typeface="Arial" pitchFamily="34" charset="0"/>
            <a:ea typeface="+mn-ea"/>
            <a:cs typeface="Arial" pitchFamily="34" charset="0"/>
          </a:endParaRPr>
        </a:p>
      </dgm:t>
    </dgm:pt>
    <dgm:pt modelId="{EEA3431D-BB43-4055-9F7F-D00E74875D65}" type="parTrans" cxnId="{B5AF6C3D-FAD2-4235-8941-95F9EA16C944}">
      <dgm:prSet/>
      <dgm:spPr>
        <a:ln w="19050">
          <a:solidFill>
            <a:schemeClr val="tx1"/>
          </a:solidFill>
        </a:ln>
      </dgm:spPr>
      <dgm:t>
        <a:bodyPr/>
        <a:lstStyle/>
        <a:p>
          <a:endParaRPr lang="es-ES"/>
        </a:p>
      </dgm:t>
    </dgm:pt>
    <dgm:pt modelId="{D6256FFE-9867-462A-90EE-620C6BC605F4}" type="sibTrans" cxnId="{B5AF6C3D-FAD2-4235-8941-95F9EA16C944}">
      <dgm:prSet/>
      <dgm:spPr/>
      <dgm:t>
        <a:bodyPr/>
        <a:lstStyle/>
        <a:p>
          <a:endParaRPr lang="es-ES"/>
        </a:p>
      </dgm:t>
    </dgm:pt>
    <dgm:pt modelId="{F9A4E44C-49EF-4542-A648-BFF382D572E7}">
      <dgm:prSet phldrT="[Texto]" custT="1">
        <dgm:style>
          <a:lnRef idx="1">
            <a:schemeClr val="accent3"/>
          </a:lnRef>
          <a:fillRef idx="2">
            <a:schemeClr val="accent3"/>
          </a:fillRef>
          <a:effectRef idx="1">
            <a:schemeClr val="accent3"/>
          </a:effectRef>
          <a:fontRef idx="minor">
            <a:schemeClr val="dk1"/>
          </a:fontRef>
        </dgm:style>
      </dgm:prSet>
      <dgm:spPr>
        <a:solidFill>
          <a:srgbClr val="81C9DF"/>
        </a:solidFill>
        <a:ln>
          <a:solidFill>
            <a:schemeClr val="bg1">
              <a:lumMod val="75000"/>
            </a:schemeClr>
          </a:solidFill>
        </a:ln>
        <a:effectLst>
          <a:outerShdw blurRad="63500" sx="102000" sy="102000" algn="ctr" rotWithShape="0">
            <a:schemeClr val="bg1">
              <a:lumMod val="50000"/>
              <a:alpha val="40000"/>
            </a:schemeClr>
          </a:outerShdw>
        </a:effectLst>
      </dgm:spPr>
      <dgm:t>
        <a:bodyPr/>
        <a:lstStyle/>
        <a:p>
          <a:r>
            <a:rPr lang="en-US" sz="2000" b="0" kern="1200" noProof="0" dirty="0" smtClean="0">
              <a:solidFill>
                <a:schemeClr val="tx2">
                  <a:lumMod val="50000"/>
                </a:schemeClr>
              </a:solidFill>
              <a:latin typeface="Arial" pitchFamily="34" charset="0"/>
              <a:ea typeface="+mn-ea"/>
              <a:cs typeface="Arial" pitchFamily="34" charset="0"/>
            </a:rPr>
            <a:t>Women never united (</a:t>
          </a:r>
          <a:r>
            <a:rPr lang="en-US" sz="1600" b="0" kern="1200" noProof="0" dirty="0" smtClean="0">
              <a:solidFill>
                <a:schemeClr val="tx2">
                  <a:lumMod val="50000"/>
                </a:schemeClr>
              </a:solidFill>
              <a:latin typeface="Arial" pitchFamily="34" charset="0"/>
              <a:ea typeface="+mn-ea"/>
              <a:cs typeface="Arial" pitchFamily="34" charset="0"/>
            </a:rPr>
            <a:t>single women that have not lived with a partner)</a:t>
          </a:r>
          <a:endParaRPr lang="en-US" sz="1600" b="0" kern="1200" noProof="0" dirty="0">
            <a:solidFill>
              <a:schemeClr val="tx2">
                <a:lumMod val="50000"/>
              </a:schemeClr>
            </a:solidFill>
            <a:latin typeface="Arial" pitchFamily="34" charset="0"/>
            <a:ea typeface="+mn-ea"/>
            <a:cs typeface="Arial" pitchFamily="34" charset="0"/>
          </a:endParaRPr>
        </a:p>
      </dgm:t>
    </dgm:pt>
    <dgm:pt modelId="{210465A9-8197-4463-86A7-93F581554DEC}" type="parTrans" cxnId="{E946B8A4-306C-4F89-8BD6-0976C8F3E870}">
      <dgm:prSet/>
      <dgm:spPr>
        <a:ln w="19050">
          <a:solidFill>
            <a:schemeClr val="tx1"/>
          </a:solidFill>
        </a:ln>
      </dgm:spPr>
      <dgm:t>
        <a:bodyPr/>
        <a:lstStyle/>
        <a:p>
          <a:endParaRPr lang="es-ES"/>
        </a:p>
      </dgm:t>
    </dgm:pt>
    <dgm:pt modelId="{FFAEAE4E-2D53-4FA1-9390-68B7E86EC74A}" type="sibTrans" cxnId="{E946B8A4-306C-4F89-8BD6-0976C8F3E870}">
      <dgm:prSet/>
      <dgm:spPr/>
      <dgm:t>
        <a:bodyPr/>
        <a:lstStyle/>
        <a:p>
          <a:endParaRPr lang="es-ES"/>
        </a:p>
      </dgm:t>
    </dgm:pt>
    <dgm:pt modelId="{0CFC89AD-72AC-46E9-A0CB-E6C334A20A9C}" type="pres">
      <dgm:prSet presAssocID="{3E560C95-10BD-4FE3-A731-14F5C078A013}" presName="diagram" presStyleCnt="0">
        <dgm:presLayoutVars>
          <dgm:chPref val="1"/>
          <dgm:dir/>
          <dgm:animOne val="branch"/>
          <dgm:animLvl val="lvl"/>
          <dgm:resizeHandles val="exact"/>
        </dgm:presLayoutVars>
      </dgm:prSet>
      <dgm:spPr/>
      <dgm:t>
        <a:bodyPr/>
        <a:lstStyle/>
        <a:p>
          <a:endParaRPr lang="es-MX"/>
        </a:p>
      </dgm:t>
    </dgm:pt>
    <dgm:pt modelId="{7DE5B29B-FEFE-4914-9EB4-7A614C0330B1}" type="pres">
      <dgm:prSet presAssocID="{2D9D2A2C-10AD-48C6-A88E-88D63D6BE1C1}" presName="root1" presStyleCnt="0"/>
      <dgm:spPr/>
      <dgm:t>
        <a:bodyPr/>
        <a:lstStyle/>
        <a:p>
          <a:endParaRPr lang="es-MX"/>
        </a:p>
      </dgm:t>
    </dgm:pt>
    <dgm:pt modelId="{1E914510-B8FB-453D-9960-C6DD7072EA3C}" type="pres">
      <dgm:prSet presAssocID="{2D9D2A2C-10AD-48C6-A88E-88D63D6BE1C1}" presName="LevelOneTextNode" presStyleLbl="node0" presStyleIdx="0" presStyleCnt="1" custScaleX="42428" custScaleY="33525" custLinFactNeighborX="8226" custLinFactNeighborY="-461">
        <dgm:presLayoutVars>
          <dgm:chPref val="3"/>
        </dgm:presLayoutVars>
      </dgm:prSet>
      <dgm:spPr/>
      <dgm:t>
        <a:bodyPr/>
        <a:lstStyle/>
        <a:p>
          <a:endParaRPr lang="es-MX"/>
        </a:p>
      </dgm:t>
    </dgm:pt>
    <dgm:pt modelId="{7C2C2BE3-F7B8-4F36-9B29-2B7DD8B9C2C0}" type="pres">
      <dgm:prSet presAssocID="{2D9D2A2C-10AD-48C6-A88E-88D63D6BE1C1}" presName="level2hierChild" presStyleCnt="0"/>
      <dgm:spPr/>
      <dgm:t>
        <a:bodyPr/>
        <a:lstStyle/>
        <a:p>
          <a:endParaRPr lang="es-MX"/>
        </a:p>
      </dgm:t>
    </dgm:pt>
    <dgm:pt modelId="{A12E16ED-092C-4936-9FBF-AA5E876417E4}" type="pres">
      <dgm:prSet presAssocID="{B007239E-79F9-40A4-B792-CF1F477993A7}" presName="conn2-1" presStyleLbl="parChTrans1D2" presStyleIdx="0" presStyleCnt="3"/>
      <dgm:spPr/>
      <dgm:t>
        <a:bodyPr/>
        <a:lstStyle/>
        <a:p>
          <a:endParaRPr lang="es-MX"/>
        </a:p>
      </dgm:t>
    </dgm:pt>
    <dgm:pt modelId="{A023DACB-70CE-479F-ACDF-88CA6660BD79}" type="pres">
      <dgm:prSet presAssocID="{B007239E-79F9-40A4-B792-CF1F477993A7}" presName="connTx" presStyleLbl="parChTrans1D2" presStyleIdx="0" presStyleCnt="3"/>
      <dgm:spPr/>
      <dgm:t>
        <a:bodyPr/>
        <a:lstStyle/>
        <a:p>
          <a:endParaRPr lang="es-MX"/>
        </a:p>
      </dgm:t>
    </dgm:pt>
    <dgm:pt modelId="{4ADE8EC9-86B9-4AB1-87E4-F8572D192F11}" type="pres">
      <dgm:prSet presAssocID="{8E853050-6DAE-4928-9064-76815B437E7B}" presName="root2" presStyleCnt="0"/>
      <dgm:spPr/>
      <dgm:t>
        <a:bodyPr/>
        <a:lstStyle/>
        <a:p>
          <a:endParaRPr lang="es-MX"/>
        </a:p>
      </dgm:t>
    </dgm:pt>
    <dgm:pt modelId="{382FEE78-0192-4A05-A218-C134BF5F26F2}" type="pres">
      <dgm:prSet presAssocID="{8E853050-6DAE-4928-9064-76815B437E7B}" presName="LevelTwoTextNode" presStyleLbl="node2" presStyleIdx="0" presStyleCnt="3" custScaleX="61638" custScaleY="31355" custLinFactNeighborX="-1546" custLinFactNeighborY="-6238">
        <dgm:presLayoutVars>
          <dgm:chPref val="3"/>
        </dgm:presLayoutVars>
      </dgm:prSet>
      <dgm:spPr/>
      <dgm:t>
        <a:bodyPr/>
        <a:lstStyle/>
        <a:p>
          <a:endParaRPr lang="es-MX"/>
        </a:p>
      </dgm:t>
    </dgm:pt>
    <dgm:pt modelId="{E781C53F-332B-4840-8EE7-E15C1330CA3E}" type="pres">
      <dgm:prSet presAssocID="{8E853050-6DAE-4928-9064-76815B437E7B}" presName="level3hierChild" presStyleCnt="0"/>
      <dgm:spPr/>
      <dgm:t>
        <a:bodyPr/>
        <a:lstStyle/>
        <a:p>
          <a:endParaRPr lang="es-MX"/>
        </a:p>
      </dgm:t>
    </dgm:pt>
    <dgm:pt modelId="{F4B70686-54DC-4105-B155-910D1F81C538}" type="pres">
      <dgm:prSet presAssocID="{EEA3431D-BB43-4055-9F7F-D00E74875D65}" presName="conn2-1" presStyleLbl="parChTrans1D2" presStyleIdx="1" presStyleCnt="3"/>
      <dgm:spPr/>
      <dgm:t>
        <a:bodyPr/>
        <a:lstStyle/>
        <a:p>
          <a:endParaRPr lang="es-ES"/>
        </a:p>
      </dgm:t>
    </dgm:pt>
    <dgm:pt modelId="{1A761353-CE1E-424B-A38D-D92ED4E307FB}" type="pres">
      <dgm:prSet presAssocID="{EEA3431D-BB43-4055-9F7F-D00E74875D65}" presName="connTx" presStyleLbl="parChTrans1D2" presStyleIdx="1" presStyleCnt="3"/>
      <dgm:spPr/>
      <dgm:t>
        <a:bodyPr/>
        <a:lstStyle/>
        <a:p>
          <a:endParaRPr lang="es-ES"/>
        </a:p>
      </dgm:t>
    </dgm:pt>
    <dgm:pt modelId="{2B02C890-B388-4457-8A2B-515B630A7844}" type="pres">
      <dgm:prSet presAssocID="{07138F89-1D9A-44F2-B961-FCE3C2DE5632}" presName="root2" presStyleCnt="0"/>
      <dgm:spPr/>
    </dgm:pt>
    <dgm:pt modelId="{794BD6D2-25D4-4840-AD38-001DA6B62D4D}" type="pres">
      <dgm:prSet presAssocID="{07138F89-1D9A-44F2-B961-FCE3C2DE5632}" presName="LevelTwoTextNode" presStyleLbl="node2" presStyleIdx="1" presStyleCnt="3" custScaleX="61860" custScaleY="31375" custLinFactNeighborX="-1332" custLinFactNeighborY="-5642">
        <dgm:presLayoutVars>
          <dgm:chPref val="3"/>
        </dgm:presLayoutVars>
      </dgm:prSet>
      <dgm:spPr/>
      <dgm:t>
        <a:bodyPr/>
        <a:lstStyle/>
        <a:p>
          <a:endParaRPr lang="es-ES"/>
        </a:p>
      </dgm:t>
    </dgm:pt>
    <dgm:pt modelId="{F8EC4A79-E23D-41F9-9D65-1B9C4C8EF13E}" type="pres">
      <dgm:prSet presAssocID="{07138F89-1D9A-44F2-B961-FCE3C2DE5632}" presName="level3hierChild" presStyleCnt="0"/>
      <dgm:spPr/>
    </dgm:pt>
    <dgm:pt modelId="{52FD7351-1CFE-4C17-A24A-2C2726AEB3B1}" type="pres">
      <dgm:prSet presAssocID="{210465A9-8197-4463-86A7-93F581554DEC}" presName="conn2-1" presStyleLbl="parChTrans1D2" presStyleIdx="2" presStyleCnt="3"/>
      <dgm:spPr/>
      <dgm:t>
        <a:bodyPr/>
        <a:lstStyle/>
        <a:p>
          <a:endParaRPr lang="es-ES"/>
        </a:p>
      </dgm:t>
    </dgm:pt>
    <dgm:pt modelId="{F42974DA-3F02-4157-A04F-4C2FCFE28EC8}" type="pres">
      <dgm:prSet presAssocID="{210465A9-8197-4463-86A7-93F581554DEC}" presName="connTx" presStyleLbl="parChTrans1D2" presStyleIdx="2" presStyleCnt="3"/>
      <dgm:spPr/>
      <dgm:t>
        <a:bodyPr/>
        <a:lstStyle/>
        <a:p>
          <a:endParaRPr lang="es-ES"/>
        </a:p>
      </dgm:t>
    </dgm:pt>
    <dgm:pt modelId="{60B7120B-FF8C-415F-8D8F-0D297418C52F}" type="pres">
      <dgm:prSet presAssocID="{F9A4E44C-49EF-4542-A648-BFF382D572E7}" presName="root2" presStyleCnt="0"/>
      <dgm:spPr/>
    </dgm:pt>
    <dgm:pt modelId="{60FD209E-C97E-49E2-A099-EC4ADED9DE28}" type="pres">
      <dgm:prSet presAssocID="{F9A4E44C-49EF-4542-A648-BFF382D572E7}" presName="LevelTwoTextNode" presStyleLbl="node2" presStyleIdx="2" presStyleCnt="3" custScaleX="60548" custScaleY="31790" custLinFactNeighborX="-1332" custLinFactNeighborY="-716">
        <dgm:presLayoutVars>
          <dgm:chPref val="3"/>
        </dgm:presLayoutVars>
      </dgm:prSet>
      <dgm:spPr/>
      <dgm:t>
        <a:bodyPr/>
        <a:lstStyle/>
        <a:p>
          <a:endParaRPr lang="es-ES"/>
        </a:p>
      </dgm:t>
    </dgm:pt>
    <dgm:pt modelId="{10BF0812-6BC0-48A9-8E23-EDF6112A2A45}" type="pres">
      <dgm:prSet presAssocID="{F9A4E44C-49EF-4542-A648-BFF382D572E7}" presName="level3hierChild" presStyleCnt="0"/>
      <dgm:spPr/>
    </dgm:pt>
  </dgm:ptLst>
  <dgm:cxnLst>
    <dgm:cxn modelId="{25F4F027-B04A-4457-B8B9-355906444EE9}" type="presOf" srcId="{EEA3431D-BB43-4055-9F7F-D00E74875D65}" destId="{F4B70686-54DC-4105-B155-910D1F81C538}" srcOrd="0" destOrd="0" presId="urn:microsoft.com/office/officeart/2005/8/layout/hierarchy2"/>
    <dgm:cxn modelId="{9E85B311-041E-4001-8FB4-029C1FE71DDB}" srcId="{3E560C95-10BD-4FE3-A731-14F5C078A013}" destId="{2D9D2A2C-10AD-48C6-A88E-88D63D6BE1C1}" srcOrd="0" destOrd="0" parTransId="{38582009-A5C9-4851-9D24-75C2EF447563}" sibTransId="{7B0C11AD-872B-42E3-A1A7-3F259B8FB270}"/>
    <dgm:cxn modelId="{EF2A4E63-917E-42E9-AC65-80BFE77A50FE}" type="presOf" srcId="{2D9D2A2C-10AD-48C6-A88E-88D63D6BE1C1}" destId="{1E914510-B8FB-453D-9960-C6DD7072EA3C}" srcOrd="0" destOrd="0" presId="urn:microsoft.com/office/officeart/2005/8/layout/hierarchy2"/>
    <dgm:cxn modelId="{3725A50A-88FF-4B0A-89E5-E74B04110344}" type="presOf" srcId="{B007239E-79F9-40A4-B792-CF1F477993A7}" destId="{A023DACB-70CE-479F-ACDF-88CA6660BD79}" srcOrd="1" destOrd="0" presId="urn:microsoft.com/office/officeart/2005/8/layout/hierarchy2"/>
    <dgm:cxn modelId="{B5AF6C3D-FAD2-4235-8941-95F9EA16C944}" srcId="{2D9D2A2C-10AD-48C6-A88E-88D63D6BE1C1}" destId="{07138F89-1D9A-44F2-B961-FCE3C2DE5632}" srcOrd="1" destOrd="0" parTransId="{EEA3431D-BB43-4055-9F7F-D00E74875D65}" sibTransId="{D6256FFE-9867-462A-90EE-620C6BC605F4}"/>
    <dgm:cxn modelId="{242B72BD-1498-4F7B-9723-71C5274B5D4F}" type="presOf" srcId="{07138F89-1D9A-44F2-B961-FCE3C2DE5632}" destId="{794BD6D2-25D4-4840-AD38-001DA6B62D4D}" srcOrd="0" destOrd="0" presId="urn:microsoft.com/office/officeart/2005/8/layout/hierarchy2"/>
    <dgm:cxn modelId="{49190E1A-50CE-4038-BF83-2A44D53AF897}" type="presOf" srcId="{210465A9-8197-4463-86A7-93F581554DEC}" destId="{52FD7351-1CFE-4C17-A24A-2C2726AEB3B1}" srcOrd="0" destOrd="0" presId="urn:microsoft.com/office/officeart/2005/8/layout/hierarchy2"/>
    <dgm:cxn modelId="{E946B8A4-306C-4F89-8BD6-0976C8F3E870}" srcId="{2D9D2A2C-10AD-48C6-A88E-88D63D6BE1C1}" destId="{F9A4E44C-49EF-4542-A648-BFF382D572E7}" srcOrd="2" destOrd="0" parTransId="{210465A9-8197-4463-86A7-93F581554DEC}" sibTransId="{FFAEAE4E-2D53-4FA1-9390-68B7E86EC74A}"/>
    <dgm:cxn modelId="{193C5198-FE99-4B00-A8A7-4E92DBE7DB3F}" type="presOf" srcId="{3E560C95-10BD-4FE3-A731-14F5C078A013}" destId="{0CFC89AD-72AC-46E9-A0CB-E6C334A20A9C}" srcOrd="0" destOrd="0" presId="urn:microsoft.com/office/officeart/2005/8/layout/hierarchy2"/>
    <dgm:cxn modelId="{B1AA5C3E-BE10-4C60-BD4E-5718E59AA397}" type="presOf" srcId="{F9A4E44C-49EF-4542-A648-BFF382D572E7}" destId="{60FD209E-C97E-49E2-A099-EC4ADED9DE28}" srcOrd="0" destOrd="0" presId="urn:microsoft.com/office/officeart/2005/8/layout/hierarchy2"/>
    <dgm:cxn modelId="{7C50613D-8562-44FE-A9FE-C799ADB4C4CC}" type="presOf" srcId="{EEA3431D-BB43-4055-9F7F-D00E74875D65}" destId="{1A761353-CE1E-424B-A38D-D92ED4E307FB}" srcOrd="1" destOrd="0" presId="urn:microsoft.com/office/officeart/2005/8/layout/hierarchy2"/>
    <dgm:cxn modelId="{23FB94EB-FC24-4408-ABF5-0929619761B3}" srcId="{2D9D2A2C-10AD-48C6-A88E-88D63D6BE1C1}" destId="{8E853050-6DAE-4928-9064-76815B437E7B}" srcOrd="0" destOrd="0" parTransId="{B007239E-79F9-40A4-B792-CF1F477993A7}" sibTransId="{44DCC5E5-1642-4718-A7AC-B1A68A6603BB}"/>
    <dgm:cxn modelId="{1C91112D-CC8D-4DFE-BB5B-AE7D89236323}" type="presOf" srcId="{210465A9-8197-4463-86A7-93F581554DEC}" destId="{F42974DA-3F02-4157-A04F-4C2FCFE28EC8}" srcOrd="1" destOrd="0" presId="urn:microsoft.com/office/officeart/2005/8/layout/hierarchy2"/>
    <dgm:cxn modelId="{83B611EB-FC52-43B5-9497-8C4D6B2081C2}" type="presOf" srcId="{8E853050-6DAE-4928-9064-76815B437E7B}" destId="{382FEE78-0192-4A05-A218-C134BF5F26F2}" srcOrd="0" destOrd="0" presId="urn:microsoft.com/office/officeart/2005/8/layout/hierarchy2"/>
    <dgm:cxn modelId="{D01A1348-27E1-41B3-8131-A67B7A5B2801}" type="presOf" srcId="{B007239E-79F9-40A4-B792-CF1F477993A7}" destId="{A12E16ED-092C-4936-9FBF-AA5E876417E4}" srcOrd="0" destOrd="0" presId="urn:microsoft.com/office/officeart/2005/8/layout/hierarchy2"/>
    <dgm:cxn modelId="{28C73F20-1792-4F5E-9D15-5889D7C1BEC6}" type="presParOf" srcId="{0CFC89AD-72AC-46E9-A0CB-E6C334A20A9C}" destId="{7DE5B29B-FEFE-4914-9EB4-7A614C0330B1}" srcOrd="0" destOrd="0" presId="urn:microsoft.com/office/officeart/2005/8/layout/hierarchy2"/>
    <dgm:cxn modelId="{6664D0E8-70FE-48A0-B3C4-E6EDB52FF9BC}" type="presParOf" srcId="{7DE5B29B-FEFE-4914-9EB4-7A614C0330B1}" destId="{1E914510-B8FB-453D-9960-C6DD7072EA3C}" srcOrd="0" destOrd="0" presId="urn:microsoft.com/office/officeart/2005/8/layout/hierarchy2"/>
    <dgm:cxn modelId="{2AEA0D45-BEFC-4BF6-8C88-1756B134B312}" type="presParOf" srcId="{7DE5B29B-FEFE-4914-9EB4-7A614C0330B1}" destId="{7C2C2BE3-F7B8-4F36-9B29-2B7DD8B9C2C0}" srcOrd="1" destOrd="0" presId="urn:microsoft.com/office/officeart/2005/8/layout/hierarchy2"/>
    <dgm:cxn modelId="{899BE09A-B6C8-479B-BE0C-2A8E89FE2410}" type="presParOf" srcId="{7C2C2BE3-F7B8-4F36-9B29-2B7DD8B9C2C0}" destId="{A12E16ED-092C-4936-9FBF-AA5E876417E4}" srcOrd="0" destOrd="0" presId="urn:microsoft.com/office/officeart/2005/8/layout/hierarchy2"/>
    <dgm:cxn modelId="{D701636E-2AEC-4AD7-9173-C203502EE05D}" type="presParOf" srcId="{A12E16ED-092C-4936-9FBF-AA5E876417E4}" destId="{A023DACB-70CE-479F-ACDF-88CA6660BD79}" srcOrd="0" destOrd="0" presId="urn:microsoft.com/office/officeart/2005/8/layout/hierarchy2"/>
    <dgm:cxn modelId="{2D96273D-9A7F-4E44-95E9-C0CEB6E05FC7}" type="presParOf" srcId="{7C2C2BE3-F7B8-4F36-9B29-2B7DD8B9C2C0}" destId="{4ADE8EC9-86B9-4AB1-87E4-F8572D192F11}" srcOrd="1" destOrd="0" presId="urn:microsoft.com/office/officeart/2005/8/layout/hierarchy2"/>
    <dgm:cxn modelId="{A2FE5F43-9303-4975-931A-275F39BC6928}" type="presParOf" srcId="{4ADE8EC9-86B9-4AB1-87E4-F8572D192F11}" destId="{382FEE78-0192-4A05-A218-C134BF5F26F2}" srcOrd="0" destOrd="0" presId="urn:microsoft.com/office/officeart/2005/8/layout/hierarchy2"/>
    <dgm:cxn modelId="{8410AC37-EF9C-4DF5-B3CF-05B05975AB92}" type="presParOf" srcId="{4ADE8EC9-86B9-4AB1-87E4-F8572D192F11}" destId="{E781C53F-332B-4840-8EE7-E15C1330CA3E}" srcOrd="1" destOrd="0" presId="urn:microsoft.com/office/officeart/2005/8/layout/hierarchy2"/>
    <dgm:cxn modelId="{DD67A896-D25A-4F54-8BDA-C7A265700004}" type="presParOf" srcId="{7C2C2BE3-F7B8-4F36-9B29-2B7DD8B9C2C0}" destId="{F4B70686-54DC-4105-B155-910D1F81C538}" srcOrd="2" destOrd="0" presId="urn:microsoft.com/office/officeart/2005/8/layout/hierarchy2"/>
    <dgm:cxn modelId="{68A4E542-708D-47C6-B3E1-16A5CAD9981A}" type="presParOf" srcId="{F4B70686-54DC-4105-B155-910D1F81C538}" destId="{1A761353-CE1E-424B-A38D-D92ED4E307FB}" srcOrd="0" destOrd="0" presId="urn:microsoft.com/office/officeart/2005/8/layout/hierarchy2"/>
    <dgm:cxn modelId="{0ADA7449-2863-484C-BE3E-A6AADEE26D51}" type="presParOf" srcId="{7C2C2BE3-F7B8-4F36-9B29-2B7DD8B9C2C0}" destId="{2B02C890-B388-4457-8A2B-515B630A7844}" srcOrd="3" destOrd="0" presId="urn:microsoft.com/office/officeart/2005/8/layout/hierarchy2"/>
    <dgm:cxn modelId="{9137F5D3-BC6B-4605-8F5A-20A9FA0C5551}" type="presParOf" srcId="{2B02C890-B388-4457-8A2B-515B630A7844}" destId="{794BD6D2-25D4-4840-AD38-001DA6B62D4D}" srcOrd="0" destOrd="0" presId="urn:microsoft.com/office/officeart/2005/8/layout/hierarchy2"/>
    <dgm:cxn modelId="{91123387-780A-43EF-86FE-96C2B8BF6840}" type="presParOf" srcId="{2B02C890-B388-4457-8A2B-515B630A7844}" destId="{F8EC4A79-E23D-41F9-9D65-1B9C4C8EF13E}" srcOrd="1" destOrd="0" presId="urn:microsoft.com/office/officeart/2005/8/layout/hierarchy2"/>
    <dgm:cxn modelId="{35EDD4AF-CA95-4115-8E76-A737B894D1DD}" type="presParOf" srcId="{7C2C2BE3-F7B8-4F36-9B29-2B7DD8B9C2C0}" destId="{52FD7351-1CFE-4C17-A24A-2C2726AEB3B1}" srcOrd="4" destOrd="0" presId="urn:microsoft.com/office/officeart/2005/8/layout/hierarchy2"/>
    <dgm:cxn modelId="{FE064CE2-BD21-4B49-81D7-74F92FC966E4}" type="presParOf" srcId="{52FD7351-1CFE-4C17-A24A-2C2726AEB3B1}" destId="{F42974DA-3F02-4157-A04F-4C2FCFE28EC8}" srcOrd="0" destOrd="0" presId="urn:microsoft.com/office/officeart/2005/8/layout/hierarchy2"/>
    <dgm:cxn modelId="{89715738-7BAC-436B-8577-D45EB785A8D5}" type="presParOf" srcId="{7C2C2BE3-F7B8-4F36-9B29-2B7DD8B9C2C0}" destId="{60B7120B-FF8C-415F-8D8F-0D297418C52F}" srcOrd="5" destOrd="0" presId="urn:microsoft.com/office/officeart/2005/8/layout/hierarchy2"/>
    <dgm:cxn modelId="{209D7133-93AC-45A9-9191-A14398D17C38}" type="presParOf" srcId="{60B7120B-FF8C-415F-8D8F-0D297418C52F}" destId="{60FD209E-C97E-49E2-A099-EC4ADED9DE28}" srcOrd="0" destOrd="0" presId="urn:microsoft.com/office/officeart/2005/8/layout/hierarchy2"/>
    <dgm:cxn modelId="{62BD685D-6C3D-474E-B289-4AD863ED6594}" type="presParOf" srcId="{60B7120B-FF8C-415F-8D8F-0D297418C52F}" destId="{10BF0812-6BC0-48A9-8E23-EDF6112A2A45}" srcOrd="1" destOrd="0" presId="urn:microsoft.com/office/officeart/2005/8/layout/hierarchy2"/>
  </dgm:cxnLst>
  <dgm:bg>
    <a:effectLst>
      <a:outerShdw blurRad="63500" sx="102000" sy="102000" algn="ctr" rotWithShape="0">
        <a:srgbClr val="CCCCFF">
          <a:alpha val="40000"/>
        </a:srgbClr>
      </a:outerShd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4312951-4D00-4026-AEB7-7DB7DA77BE53}" type="datetimeFigureOut">
              <a:rPr lang="es-MX"/>
              <a:pPr>
                <a:defRPr/>
              </a:pPr>
              <a:t>08/11/2013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AA2EB5A-A97C-49A8-9E94-02A5804E6ECA}" type="slidenum">
              <a:rPr lang="es-MX"/>
              <a:pPr>
                <a:defRPr/>
              </a:pPr>
              <a:t>‹#›</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ACA7F3-A812-45CC-8E67-08EE69D86CE1}" type="slidenum">
              <a:rPr lang="es-MX"/>
              <a:pPr fontAlgn="base">
                <a:spcBef>
                  <a:spcPct val="0"/>
                </a:spcBef>
                <a:spcAft>
                  <a:spcPct val="0"/>
                </a:spcAft>
              </a:pPr>
              <a:t>1</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Marcador de imagen de diapositiva"/>
          <p:cNvSpPr>
            <a:spLocks noGrp="1" noRot="1" noChangeAspect="1"/>
          </p:cNvSpPr>
          <p:nvPr>
            <p:ph type="sldImg"/>
          </p:nvPr>
        </p:nvSpPr>
        <p:spPr bwMode="auto">
          <a:noFill/>
          <a:ln>
            <a:solidFill>
              <a:srgbClr val="000000"/>
            </a:solidFill>
            <a:miter lim="800000"/>
            <a:headEnd/>
            <a:tailEnd/>
          </a:ln>
        </p:spPr>
      </p:sp>
      <p:sp>
        <p:nvSpPr>
          <p:cNvPr id="3072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072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0B1F9B-AD8A-473C-BF3F-5D9D5029C8E2}" type="slidenum">
              <a:rPr lang="es-MX"/>
              <a:pPr fontAlgn="base">
                <a:spcBef>
                  <a:spcPct val="0"/>
                </a:spcBef>
                <a:spcAft>
                  <a:spcPct val="0"/>
                </a:spcAft>
              </a:pPr>
              <a:t>8</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Marcador de imagen de diapositiva"/>
          <p:cNvSpPr>
            <a:spLocks noGrp="1" noRot="1" noChangeAspect="1"/>
          </p:cNvSpPr>
          <p:nvPr>
            <p:ph type="sldImg"/>
          </p:nvPr>
        </p:nvSpPr>
        <p:spPr bwMode="auto">
          <a:noFill/>
          <a:ln>
            <a:solidFill>
              <a:srgbClr val="000000"/>
            </a:solidFill>
            <a:miter lim="800000"/>
            <a:headEnd/>
            <a:tailEnd/>
          </a:ln>
        </p:spPr>
      </p:sp>
      <p:sp>
        <p:nvSpPr>
          <p:cNvPr id="33794"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3795"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383087-CA6B-46E2-B63E-14CB8D1ED94B}" type="slidenum">
              <a:rPr lang="es-MX"/>
              <a:pPr fontAlgn="base">
                <a:spcBef>
                  <a:spcPct val="0"/>
                </a:spcBef>
                <a:spcAft>
                  <a:spcPct val="0"/>
                </a:spcAft>
              </a:pPr>
              <a:t>10</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Marcador de imagen de diapositiva"/>
          <p:cNvSpPr>
            <a:spLocks noGrp="1" noRot="1" noChangeAspect="1"/>
          </p:cNvSpPr>
          <p:nvPr>
            <p:ph type="sldImg"/>
          </p:nvPr>
        </p:nvSpPr>
        <p:spPr bwMode="auto">
          <a:noFill/>
          <a:ln>
            <a:solidFill>
              <a:srgbClr val="000000"/>
            </a:solidFill>
            <a:miter lim="800000"/>
            <a:headEnd/>
            <a:tailEnd/>
          </a:ln>
        </p:spPr>
      </p:sp>
      <p:sp>
        <p:nvSpPr>
          <p:cNvPr id="3584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584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B554BD-C6B3-4CCD-A87F-1077C853B3AC}" type="slidenum">
              <a:rPr lang="es-ES"/>
              <a:pPr fontAlgn="base">
                <a:spcBef>
                  <a:spcPct val="0"/>
                </a:spcBef>
                <a:spcAft>
                  <a:spcPct val="0"/>
                </a:spcAft>
              </a:pPr>
              <a:t>11</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Marcador de imagen de diapositiva"/>
          <p:cNvSpPr>
            <a:spLocks noGrp="1" noRot="1" noChangeAspect="1"/>
          </p:cNvSpPr>
          <p:nvPr>
            <p:ph type="sldImg"/>
          </p:nvPr>
        </p:nvSpPr>
        <p:spPr bwMode="auto">
          <a:noFill/>
          <a:ln>
            <a:solidFill>
              <a:srgbClr val="000000"/>
            </a:solidFill>
            <a:miter lim="800000"/>
            <a:headEnd/>
            <a:tailEnd/>
          </a:ln>
        </p:spPr>
      </p:sp>
      <p:sp>
        <p:nvSpPr>
          <p:cNvPr id="41986"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41987"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FE37A7-CF36-4C7F-8E62-70F93D366A5F}" type="slidenum">
              <a:rPr lang="es-MX"/>
              <a:pPr fontAlgn="base">
                <a:spcBef>
                  <a:spcPct val="0"/>
                </a:spcBef>
                <a:spcAft>
                  <a:spcPct val="0"/>
                </a:spcAft>
              </a:pPr>
              <a:t>16</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6 Imagen" descr="logo.png"/>
          <p:cNvPicPr>
            <a:picLocks noChangeAspect="1"/>
          </p:cNvPicPr>
          <p:nvPr userDrawn="1"/>
        </p:nvPicPr>
        <p:blipFill>
          <a:blip r:embed="rId3"/>
          <a:srcRect/>
          <a:stretch>
            <a:fillRect/>
          </a:stretch>
        </p:blipFill>
        <p:spPr bwMode="auto">
          <a:xfrm>
            <a:off x="3617913" y="5507038"/>
            <a:ext cx="1890712" cy="1042987"/>
          </a:xfrm>
          <a:prstGeom prst="rect">
            <a:avLst/>
          </a:prstGeom>
          <a:noFill/>
          <a:ln w="9525">
            <a:noFill/>
            <a:miter lim="800000"/>
            <a:headEnd/>
            <a:tailEnd/>
          </a:ln>
        </p:spPr>
      </p:pic>
      <p:sp>
        <p:nvSpPr>
          <p:cNvPr id="2" name="1 Título"/>
          <p:cNvSpPr>
            <a:spLocks noGrp="1"/>
          </p:cNvSpPr>
          <p:nvPr>
            <p:ph type="ctrTitle"/>
          </p:nvPr>
        </p:nvSpPr>
        <p:spPr>
          <a:xfrm>
            <a:off x="685800" y="1052736"/>
            <a:ext cx="7772400" cy="2448272"/>
          </a:xfrm>
        </p:spPr>
        <p:txBody>
          <a:bodyPr>
            <a:noAutofit/>
          </a:bodyPr>
          <a:lstStyle>
            <a:lvl1pPr>
              <a:defRPr sz="4400" b="1" baseline="0"/>
            </a:lvl1pPr>
          </a:lstStyle>
          <a:p>
            <a:r>
              <a:rPr lang="en-US" dirty="0" smtClean="0"/>
              <a:t>Click to edit Master title style</a:t>
            </a:r>
            <a:endParaRPr lang="es-MX" dirty="0"/>
          </a:p>
        </p:txBody>
      </p:sp>
      <p:sp>
        <p:nvSpPr>
          <p:cNvPr id="3" name="2 Subtítulo"/>
          <p:cNvSpPr>
            <a:spLocks noGrp="1"/>
          </p:cNvSpPr>
          <p:nvPr>
            <p:ph type="subTitle" idx="1"/>
          </p:nvPr>
        </p:nvSpPr>
        <p:spPr>
          <a:xfrm>
            <a:off x="1371600" y="3933056"/>
            <a:ext cx="6400800" cy="791344"/>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s-MX" dirty="0"/>
          </a:p>
        </p:txBody>
      </p:sp>
      <p:sp>
        <p:nvSpPr>
          <p:cNvPr id="5" name="3 Marcador de fecha"/>
          <p:cNvSpPr>
            <a:spLocks noGrp="1"/>
          </p:cNvSpPr>
          <p:nvPr>
            <p:ph type="dt" sz="half" idx="10"/>
          </p:nvPr>
        </p:nvSpPr>
        <p:spPr/>
        <p:txBody>
          <a:bodyPr/>
          <a:lstStyle>
            <a:lvl1pPr>
              <a:defRPr/>
            </a:lvl1pPr>
          </a:lstStyle>
          <a:p>
            <a:pPr>
              <a:defRPr/>
            </a:pPr>
            <a:fld id="{98EC8608-F4F8-4289-805D-1494B39A10D4}" type="datetimeFigureOut">
              <a:rPr lang="es-MX"/>
              <a:pPr>
                <a:defRPr/>
              </a:pPr>
              <a:t>08/11/2013</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C3D85B5F-DCA7-4A8B-A7A0-D4799DD5A3C8}" type="slidenum">
              <a:rPr lang="es-MX"/>
              <a:pPr>
                <a:defRPr/>
              </a:pPr>
              <a:t>‹#›</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4" name="6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p:txBody>
          <a:bodyPr/>
          <a:lstStyle/>
          <a:p>
            <a:r>
              <a:rPr lang="en-US" smtClean="0"/>
              <a:t>Click to edit Master title style</a:t>
            </a:r>
            <a:endParaRPr lang="es-MX"/>
          </a:p>
        </p:txBody>
      </p:sp>
      <p:sp>
        <p:nvSpPr>
          <p:cNvPr id="3" name="2 Marcador de texto vertical"/>
          <p:cNvSpPr>
            <a:spLocks noGrp="1"/>
          </p:cNvSpPr>
          <p:nvPr>
            <p:ph type="body" orient="vert" idx="1"/>
          </p:nvPr>
        </p:nvSpPr>
        <p:spPr>
          <a:xfrm>
            <a:off x="457200" y="1600201"/>
            <a:ext cx="8229600" cy="42050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3 Marcador de fecha"/>
          <p:cNvSpPr>
            <a:spLocks noGrp="1"/>
          </p:cNvSpPr>
          <p:nvPr>
            <p:ph type="dt" sz="half" idx="10"/>
          </p:nvPr>
        </p:nvSpPr>
        <p:spPr/>
        <p:txBody>
          <a:bodyPr/>
          <a:lstStyle>
            <a:lvl1pPr>
              <a:defRPr/>
            </a:lvl1pPr>
          </a:lstStyle>
          <a:p>
            <a:pPr>
              <a:defRPr/>
            </a:pPr>
            <a:fld id="{24CB7337-CFBD-4C3A-8084-7394A7A2C52B}" type="datetimeFigureOut">
              <a:rPr lang="es-MX"/>
              <a:pPr>
                <a:defRPr/>
              </a:pPr>
              <a:t>08/11/2013</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DBA38DE2-3204-44E6-8727-5401EBDA536A}" type="slidenum">
              <a:rPr lang="es-MX"/>
              <a:pPr>
                <a:defRPr/>
              </a:pPr>
              <a:t>‹#›</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4" name="6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vertical"/>
          <p:cNvSpPr>
            <a:spLocks noGrp="1"/>
          </p:cNvSpPr>
          <p:nvPr>
            <p:ph type="title" orient="vert"/>
          </p:nvPr>
        </p:nvSpPr>
        <p:spPr>
          <a:xfrm>
            <a:off x="6629400" y="274639"/>
            <a:ext cx="2057400" cy="5530626"/>
          </a:xfrm>
        </p:spPr>
        <p:txBody>
          <a:bodyPr vert="eaVert"/>
          <a:lstStyle/>
          <a:p>
            <a:r>
              <a:rPr lang="en-US" smtClean="0"/>
              <a:t>Click to edit Master title style</a:t>
            </a:r>
            <a:endParaRPr lang="es-MX"/>
          </a:p>
        </p:txBody>
      </p:sp>
      <p:sp>
        <p:nvSpPr>
          <p:cNvPr id="3" name="2 Marcador de texto vertical"/>
          <p:cNvSpPr>
            <a:spLocks noGrp="1"/>
          </p:cNvSpPr>
          <p:nvPr>
            <p:ph type="body" orient="vert" idx="1"/>
          </p:nvPr>
        </p:nvSpPr>
        <p:spPr>
          <a:xfrm>
            <a:off x="457200" y="274639"/>
            <a:ext cx="6019800" cy="55306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3 Marcador de fecha"/>
          <p:cNvSpPr>
            <a:spLocks noGrp="1"/>
          </p:cNvSpPr>
          <p:nvPr>
            <p:ph type="dt" sz="half" idx="10"/>
          </p:nvPr>
        </p:nvSpPr>
        <p:spPr/>
        <p:txBody>
          <a:bodyPr/>
          <a:lstStyle>
            <a:lvl1pPr>
              <a:defRPr/>
            </a:lvl1pPr>
          </a:lstStyle>
          <a:p>
            <a:pPr>
              <a:defRPr/>
            </a:pPr>
            <a:fld id="{3C7D8D44-BD78-4E8B-A13A-090AF1761FD8}" type="datetimeFigureOut">
              <a:rPr lang="es-MX"/>
              <a:pPr>
                <a:defRPr/>
              </a:pPr>
              <a:t>08/11/2013</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11E7BC2A-4C05-4F2C-B209-5B448451FF8B}" type="slidenum">
              <a:rPr lang="es-MX"/>
              <a:pPr>
                <a:defRPr/>
              </a:pPr>
              <a:t>‹#›</a:t>
            </a:fld>
            <a:endParaRPr lang="es-MX"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salida">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9 Imagen" descr="logo.png"/>
          <p:cNvPicPr>
            <a:picLocks noChangeAspect="1"/>
          </p:cNvPicPr>
          <p:nvPr userDrawn="1"/>
        </p:nvPicPr>
        <p:blipFill>
          <a:blip r:embed="rId3"/>
          <a:srcRect/>
          <a:stretch>
            <a:fillRect/>
          </a:stretch>
        </p:blipFill>
        <p:spPr bwMode="auto">
          <a:xfrm>
            <a:off x="3492500" y="4789488"/>
            <a:ext cx="2359025" cy="1303337"/>
          </a:xfrm>
          <a:prstGeom prst="rect">
            <a:avLst/>
          </a:prstGeom>
          <a:noFill/>
          <a:ln w="9525">
            <a:noFill/>
            <a:miter lim="800000"/>
            <a:headEnd/>
            <a:tailEnd/>
          </a:ln>
        </p:spPr>
      </p:pic>
      <p:sp>
        <p:nvSpPr>
          <p:cNvPr id="3" name="12 CuadroTexto"/>
          <p:cNvSpPr txBox="1"/>
          <p:nvPr userDrawn="1"/>
        </p:nvSpPr>
        <p:spPr>
          <a:xfrm>
            <a:off x="1928813" y="1628775"/>
            <a:ext cx="5184775" cy="1570038"/>
          </a:xfrm>
          <a:prstGeom prst="rect">
            <a:avLst/>
          </a:prstGeom>
          <a:noFill/>
        </p:spPr>
        <p:txBody>
          <a:bodyPr>
            <a:spAutoFit/>
          </a:bodyPr>
          <a:lstStyle/>
          <a:p>
            <a:pPr algn="ctr" fontAlgn="auto">
              <a:lnSpc>
                <a:spcPct val="150000"/>
              </a:lnSpc>
              <a:spcBef>
                <a:spcPts val="0"/>
              </a:spcBef>
              <a:spcAft>
                <a:spcPts val="0"/>
              </a:spcAft>
              <a:defRPr/>
            </a:pPr>
            <a:r>
              <a:rPr lang="es-MX" sz="2200" b="1" kern="1500" dirty="0">
                <a:solidFill>
                  <a:srgbClr val="002060"/>
                </a:solidFill>
                <a:latin typeface="Helvetica" pitchFamily="34" charset="0"/>
              </a:rPr>
              <a:t>Conociendo México</a:t>
            </a:r>
          </a:p>
          <a:p>
            <a:pPr algn="ctr" fontAlgn="auto">
              <a:lnSpc>
                <a:spcPct val="150000"/>
              </a:lnSpc>
              <a:spcBef>
                <a:spcPts val="0"/>
              </a:spcBef>
              <a:spcAft>
                <a:spcPts val="0"/>
              </a:spcAft>
              <a:defRPr/>
            </a:pPr>
            <a:r>
              <a:rPr lang="es-MX" b="1" kern="1500" dirty="0">
                <a:solidFill>
                  <a:srgbClr val="002060"/>
                </a:solidFill>
                <a:latin typeface="Helvetica" pitchFamily="34" charset="0"/>
              </a:rPr>
              <a:t>01 800 111 46 34</a:t>
            </a:r>
          </a:p>
          <a:p>
            <a:pPr algn="ctr" fontAlgn="auto">
              <a:spcBef>
                <a:spcPts val="0"/>
              </a:spcBef>
              <a:spcAft>
                <a:spcPts val="0"/>
              </a:spcAft>
              <a:defRPr/>
            </a:pPr>
            <a:r>
              <a:rPr lang="es-MX" b="1" kern="1500" dirty="0">
                <a:solidFill>
                  <a:srgbClr val="002060"/>
                </a:solidFill>
                <a:latin typeface="Helvetica" pitchFamily="34" charset="0"/>
              </a:rPr>
              <a:t>www.inegi.org.mx</a:t>
            </a:r>
          </a:p>
          <a:p>
            <a:pPr algn="ctr" fontAlgn="auto">
              <a:spcBef>
                <a:spcPts val="0"/>
              </a:spcBef>
              <a:spcAft>
                <a:spcPts val="0"/>
              </a:spcAft>
              <a:defRPr/>
            </a:pPr>
            <a:r>
              <a:rPr lang="es-MX" b="1" kern="1500" dirty="0">
                <a:solidFill>
                  <a:srgbClr val="002060"/>
                </a:solidFill>
                <a:latin typeface="Helvetica" pitchFamily="34" charset="0"/>
              </a:rPr>
              <a:t>atencion.usuarios@inegi.org.mx</a:t>
            </a:r>
            <a:endParaRPr lang="es-MX" b="1" kern="1500" dirty="0">
              <a:solidFill>
                <a:srgbClr val="002060"/>
              </a:solidFill>
              <a:latin typeface="Helvetica" pitchFamily="34" charset="0"/>
            </a:endParaRPr>
          </a:p>
        </p:txBody>
      </p:sp>
      <p:grpSp>
        <p:nvGrpSpPr>
          <p:cNvPr id="4" name="21 Grupo"/>
          <p:cNvGrpSpPr>
            <a:grpSpLocks/>
          </p:cNvGrpSpPr>
          <p:nvPr userDrawn="1"/>
        </p:nvGrpSpPr>
        <p:grpSpPr bwMode="auto">
          <a:xfrm>
            <a:off x="1331913" y="3716338"/>
            <a:ext cx="2808287" cy="563562"/>
            <a:chOff x="1331640" y="4725144"/>
            <a:chExt cx="2808312" cy="562825"/>
          </a:xfrm>
        </p:grpSpPr>
        <p:pic>
          <p:nvPicPr>
            <p:cNvPr id="5" name="11 Imagen" descr="twitt.png"/>
            <p:cNvPicPr>
              <a:picLocks noChangeAspect="1"/>
            </p:cNvPicPr>
            <p:nvPr userDrawn="1"/>
          </p:nvPicPr>
          <p:blipFill>
            <a:blip r:embed="rId4">
              <a:lum contrast="10000"/>
            </a:blip>
            <a:srcRect/>
            <a:stretch>
              <a:fillRect/>
            </a:stretch>
          </p:blipFill>
          <p:spPr bwMode="auto">
            <a:xfrm>
              <a:off x="1331640" y="4725144"/>
              <a:ext cx="566777" cy="562825"/>
            </a:xfrm>
            <a:prstGeom prst="rect">
              <a:avLst/>
            </a:prstGeom>
            <a:noFill/>
            <a:ln w="9525">
              <a:noFill/>
              <a:miter lim="800000"/>
              <a:headEnd/>
              <a:tailEnd/>
            </a:ln>
          </p:spPr>
        </p:pic>
        <p:sp>
          <p:nvSpPr>
            <p:cNvPr id="6" name="13 CuadroTexto"/>
            <p:cNvSpPr txBox="1"/>
            <p:nvPr userDrawn="1"/>
          </p:nvSpPr>
          <p:spPr>
            <a:xfrm>
              <a:off x="1836469" y="4858320"/>
              <a:ext cx="2303483" cy="369403"/>
            </a:xfrm>
            <a:prstGeom prst="rect">
              <a:avLst/>
            </a:prstGeom>
            <a:noFill/>
          </p:spPr>
          <p:txBody>
            <a:bodyPr>
              <a:spAutoFit/>
            </a:bodyPr>
            <a:lstStyle/>
            <a:p>
              <a:pPr fontAlgn="auto">
                <a:spcBef>
                  <a:spcPts val="0"/>
                </a:spcBef>
                <a:spcAft>
                  <a:spcPts val="0"/>
                </a:spcAft>
                <a:defRPr/>
              </a:pPr>
              <a:r>
                <a:rPr lang="es-MX" b="1" kern="1500" dirty="0">
                  <a:solidFill>
                    <a:srgbClr val="002060"/>
                  </a:solidFill>
                  <a:latin typeface="Helvetica" pitchFamily="34" charset="0"/>
                </a:rPr>
                <a:t>@</a:t>
              </a:r>
              <a:r>
                <a:rPr lang="es-MX" b="1" kern="1500" dirty="0" err="1">
                  <a:solidFill>
                    <a:srgbClr val="002060"/>
                  </a:solidFill>
                  <a:latin typeface="Helvetica" pitchFamily="34" charset="0"/>
                </a:rPr>
                <a:t>inegi_informa</a:t>
              </a:r>
              <a:endParaRPr lang="es-MX" b="1" kern="1500" dirty="0">
                <a:solidFill>
                  <a:srgbClr val="002060"/>
                </a:solidFill>
                <a:latin typeface="Helvetica" pitchFamily="34" charset="0"/>
              </a:endParaRPr>
            </a:p>
          </p:txBody>
        </p:sp>
      </p:grpSp>
      <p:grpSp>
        <p:nvGrpSpPr>
          <p:cNvPr id="7" name="22 Grupo"/>
          <p:cNvGrpSpPr>
            <a:grpSpLocks/>
          </p:cNvGrpSpPr>
          <p:nvPr userDrawn="1"/>
        </p:nvGrpSpPr>
        <p:grpSpPr bwMode="auto">
          <a:xfrm>
            <a:off x="5651500" y="3716338"/>
            <a:ext cx="2898775" cy="563562"/>
            <a:chOff x="5652120" y="4725144"/>
            <a:chExt cx="2897898" cy="562825"/>
          </a:xfrm>
        </p:grpSpPr>
        <p:pic>
          <p:nvPicPr>
            <p:cNvPr id="8" name="10 Imagen" descr="face.png"/>
            <p:cNvPicPr>
              <a:picLocks noChangeAspect="1"/>
            </p:cNvPicPr>
            <p:nvPr userDrawn="1"/>
          </p:nvPicPr>
          <p:blipFill>
            <a:blip r:embed="rId5">
              <a:lum bright="-10000" contrast="-10000"/>
            </a:blip>
            <a:srcRect/>
            <a:stretch>
              <a:fillRect/>
            </a:stretch>
          </p:blipFill>
          <p:spPr bwMode="auto">
            <a:xfrm>
              <a:off x="5652120" y="4725144"/>
              <a:ext cx="568358" cy="562825"/>
            </a:xfrm>
            <a:prstGeom prst="rect">
              <a:avLst/>
            </a:prstGeom>
            <a:noFill/>
            <a:ln w="9525">
              <a:noFill/>
              <a:miter lim="800000"/>
              <a:headEnd/>
              <a:tailEnd/>
            </a:ln>
          </p:spPr>
        </p:pic>
        <p:sp>
          <p:nvSpPr>
            <p:cNvPr id="9" name="14 CuadroTexto"/>
            <p:cNvSpPr txBox="1"/>
            <p:nvPr userDrawn="1"/>
          </p:nvSpPr>
          <p:spPr>
            <a:xfrm>
              <a:off x="6245665" y="4847221"/>
              <a:ext cx="2304353" cy="369404"/>
            </a:xfrm>
            <a:prstGeom prst="rect">
              <a:avLst/>
            </a:prstGeom>
            <a:noFill/>
          </p:spPr>
          <p:txBody>
            <a:bodyPr>
              <a:spAutoFit/>
            </a:bodyPr>
            <a:lstStyle/>
            <a:p>
              <a:pPr fontAlgn="auto">
                <a:spcBef>
                  <a:spcPts val="0"/>
                </a:spcBef>
                <a:spcAft>
                  <a:spcPts val="0"/>
                </a:spcAft>
                <a:defRPr/>
              </a:pPr>
              <a:r>
                <a:rPr lang="es-MX" b="1" kern="1500" dirty="0">
                  <a:solidFill>
                    <a:srgbClr val="002060"/>
                  </a:solidFill>
                  <a:latin typeface="Helvetica" pitchFamily="34" charset="0"/>
                </a:rPr>
                <a:t>INEGI Informa</a:t>
              </a: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En blanco">
    <p:spTree>
      <p:nvGrpSpPr>
        <p:cNvPr id="1" name=""/>
        <p:cNvGrpSpPr/>
        <p:nvPr/>
      </p:nvGrpSpPr>
      <p:grpSpPr>
        <a:xfrm>
          <a:off x="0" y="0"/>
          <a:ext cx="0" cy="0"/>
          <a:chOff x="0" y="0"/>
          <a:chExt cx="0" cy="0"/>
        </a:xfrm>
      </p:grpSpPr>
      <p:sp>
        <p:nvSpPr>
          <p:cNvPr id="6"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3" name="3 Marcador de fecha"/>
          <p:cNvSpPr>
            <a:spLocks noGrp="1"/>
          </p:cNvSpPr>
          <p:nvPr>
            <p:ph type="dt" sz="half" idx="10"/>
          </p:nvPr>
        </p:nvSpPr>
        <p:spPr/>
        <p:txBody>
          <a:bodyPr/>
          <a:lstStyle>
            <a:lvl1pPr>
              <a:defRPr/>
            </a:lvl1pPr>
          </a:lstStyle>
          <a:p>
            <a:pPr>
              <a:defRPr/>
            </a:pPr>
            <a:fld id="{54FBC810-456B-4761-BA7F-3AC43E660C67}" type="datetimeFigureOut">
              <a:rPr lang="es-MX"/>
              <a:pPr>
                <a:defRPr/>
              </a:pPr>
              <a:t>08/11/2013</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274B4A8A-AF12-4A83-B2EC-CD07073861BE}" type="slidenum">
              <a:rPr lang="es-MX"/>
              <a:pPr>
                <a:defRPr/>
              </a:pPr>
              <a:t>‹#›</a:t>
            </a:fld>
            <a:endParaRPr lang="es-MX"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ítulo y objetos">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rtlCol="0">
            <a:normAutofit/>
          </a:bodyPr>
          <a:lstStyle/>
          <a:p>
            <a:r>
              <a:rPr lang="en-US" smtClean="0"/>
              <a:t>Click to edit Master title style</a:t>
            </a:r>
            <a:endParaRPr lang="es-MX"/>
          </a:p>
        </p:txBody>
      </p:sp>
      <p:sp>
        <p:nvSpPr>
          <p:cNvPr id="3"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4" name="3 Marcador de fecha"/>
          <p:cNvSpPr>
            <a:spLocks noGrp="1"/>
          </p:cNvSpPr>
          <p:nvPr>
            <p:ph type="dt" sz="half" idx="10"/>
          </p:nvPr>
        </p:nvSpPr>
        <p:spPr/>
        <p:txBody>
          <a:bodyPr/>
          <a:lstStyle>
            <a:lvl1pPr>
              <a:defRPr/>
            </a:lvl1pPr>
          </a:lstStyle>
          <a:p>
            <a:pPr>
              <a:defRPr/>
            </a:pPr>
            <a:fld id="{050AED3A-AA1A-4170-90A6-9A0682B949E8}" type="datetimeFigureOut">
              <a:rPr lang="es-MX"/>
              <a:pPr>
                <a:defRPr/>
              </a:pPr>
              <a:t>08/11/2013</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8213078-940B-42A8-A97D-BE1E8685E55F}" type="slidenum">
              <a:rPr lang="es-MX"/>
              <a:pPr>
                <a:defRPr/>
              </a:pPr>
              <a:t>‹#›</a:t>
            </a:fld>
            <a:endParaRPr lang="es-MX"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En blanco">
    <p:spTree>
      <p:nvGrpSpPr>
        <p:cNvPr id="1" name=""/>
        <p:cNvGrpSpPr/>
        <p:nvPr/>
      </p:nvGrpSpPr>
      <p:grpSpPr>
        <a:xfrm>
          <a:off x="0" y="0"/>
          <a:ext cx="0" cy="0"/>
          <a:chOff x="0" y="0"/>
          <a:chExt cx="0" cy="0"/>
        </a:xfrm>
      </p:grpSpPr>
      <p:sp>
        <p:nvSpPr>
          <p:cNvPr id="6"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3" name="3 Marcador de fecha"/>
          <p:cNvSpPr>
            <a:spLocks noGrp="1"/>
          </p:cNvSpPr>
          <p:nvPr>
            <p:ph type="dt" sz="half" idx="10"/>
          </p:nvPr>
        </p:nvSpPr>
        <p:spPr/>
        <p:txBody>
          <a:bodyPr/>
          <a:lstStyle>
            <a:lvl1pPr>
              <a:defRPr/>
            </a:lvl1pPr>
          </a:lstStyle>
          <a:p>
            <a:pPr>
              <a:defRPr/>
            </a:pPr>
            <a:fld id="{12BF36E8-C11B-4103-8781-C677FCA1467C}" type="datetimeFigureOut">
              <a:rPr lang="es-MX"/>
              <a:pPr>
                <a:defRPr/>
              </a:pPr>
              <a:t>08/11/2013</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224E4D35-F926-49C1-B042-33E121251B4D}" type="slidenum">
              <a:rPr lang="es-MX"/>
              <a:pPr>
                <a:defRPr/>
              </a:pPr>
              <a:t>‹#›</a:t>
            </a:fld>
            <a:endParaRPr lang="es-MX"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En blanco">
    <p:spTree>
      <p:nvGrpSpPr>
        <p:cNvPr id="1" name=""/>
        <p:cNvGrpSpPr/>
        <p:nvPr/>
      </p:nvGrpSpPr>
      <p:grpSpPr>
        <a:xfrm>
          <a:off x="0" y="0"/>
          <a:ext cx="0" cy="0"/>
          <a:chOff x="0" y="0"/>
          <a:chExt cx="0" cy="0"/>
        </a:xfrm>
      </p:grpSpPr>
      <p:sp>
        <p:nvSpPr>
          <p:cNvPr id="6"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3" name="3 Marcador de fecha"/>
          <p:cNvSpPr>
            <a:spLocks noGrp="1"/>
          </p:cNvSpPr>
          <p:nvPr>
            <p:ph type="dt" sz="half" idx="10"/>
          </p:nvPr>
        </p:nvSpPr>
        <p:spPr/>
        <p:txBody>
          <a:bodyPr/>
          <a:lstStyle>
            <a:lvl1pPr>
              <a:defRPr/>
            </a:lvl1pPr>
          </a:lstStyle>
          <a:p>
            <a:pPr>
              <a:defRPr/>
            </a:pPr>
            <a:fld id="{F05D016A-BD11-4C83-87EB-C4F5C2298EA7}" type="datetimeFigureOut">
              <a:rPr lang="es-MX"/>
              <a:pPr>
                <a:defRPr/>
              </a:pPr>
              <a:t>08/11/2013</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A253E790-A493-4540-918C-3860A7327D09}" type="slidenum">
              <a:rPr lang="es-MX"/>
              <a:pPr>
                <a:defRPr/>
              </a:pPr>
              <a:t>‹#›</a:t>
            </a:fld>
            <a:endParaRPr lang="es-MX"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En blanco">
    <p:spTree>
      <p:nvGrpSpPr>
        <p:cNvPr id="1" name=""/>
        <p:cNvGrpSpPr/>
        <p:nvPr/>
      </p:nvGrpSpPr>
      <p:grpSpPr>
        <a:xfrm>
          <a:off x="0" y="0"/>
          <a:ext cx="0" cy="0"/>
          <a:chOff x="0" y="0"/>
          <a:chExt cx="0" cy="0"/>
        </a:xfrm>
      </p:grpSpPr>
      <p:sp>
        <p:nvSpPr>
          <p:cNvPr id="6"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3" name="3 Marcador de fecha"/>
          <p:cNvSpPr>
            <a:spLocks noGrp="1"/>
          </p:cNvSpPr>
          <p:nvPr>
            <p:ph type="dt" sz="half" idx="10"/>
          </p:nvPr>
        </p:nvSpPr>
        <p:spPr/>
        <p:txBody>
          <a:bodyPr/>
          <a:lstStyle>
            <a:lvl1pPr>
              <a:defRPr/>
            </a:lvl1pPr>
          </a:lstStyle>
          <a:p>
            <a:pPr>
              <a:defRPr/>
            </a:pPr>
            <a:fld id="{C15D1459-7114-4F27-822B-5458E640DA40}" type="datetimeFigureOut">
              <a:rPr lang="es-MX"/>
              <a:pPr>
                <a:defRPr/>
              </a:pPr>
              <a:t>08/11/2013</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9D22304C-7195-4D70-9EA1-77F617AFD9F3}" type="slidenum">
              <a:rPr lang="es-MX"/>
              <a:pPr>
                <a:defRPr/>
              </a:pPr>
              <a:t>‹#›</a:t>
            </a:fld>
            <a:endParaRPr lang="es-MX"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En blanco">
    <p:spTree>
      <p:nvGrpSpPr>
        <p:cNvPr id="1" name=""/>
        <p:cNvGrpSpPr/>
        <p:nvPr/>
      </p:nvGrpSpPr>
      <p:grpSpPr>
        <a:xfrm>
          <a:off x="0" y="0"/>
          <a:ext cx="0" cy="0"/>
          <a:chOff x="0" y="0"/>
          <a:chExt cx="0" cy="0"/>
        </a:xfrm>
      </p:grpSpPr>
      <p:sp>
        <p:nvSpPr>
          <p:cNvPr id="6" name="2 Marcador de texto"/>
          <p:cNvSpPr>
            <a:spLocks noGrp="1"/>
          </p:cNvSpPr>
          <p:nvPr>
            <p:ph idx="1"/>
          </p:nvPr>
        </p:nvSpPr>
        <p:spPr>
          <a:xfrm>
            <a:off x="457200" y="1600200"/>
            <a:ext cx="8229600" cy="4525963"/>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dirty="0"/>
          </a:p>
        </p:txBody>
      </p:sp>
      <p:sp>
        <p:nvSpPr>
          <p:cNvPr id="3" name="3 Marcador de fecha"/>
          <p:cNvSpPr>
            <a:spLocks noGrp="1"/>
          </p:cNvSpPr>
          <p:nvPr>
            <p:ph type="dt" sz="half" idx="10"/>
          </p:nvPr>
        </p:nvSpPr>
        <p:spPr/>
        <p:txBody>
          <a:bodyPr/>
          <a:lstStyle>
            <a:lvl1pPr>
              <a:defRPr/>
            </a:lvl1pPr>
          </a:lstStyle>
          <a:p>
            <a:pPr>
              <a:defRPr/>
            </a:pPr>
            <a:fld id="{CEE208AD-02D9-4C40-A15B-6BF55CC25AAD}" type="datetimeFigureOut">
              <a:rPr lang="es-MX"/>
              <a:pPr>
                <a:defRPr/>
              </a:pPr>
              <a:t>08/11/2013</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441F2834-7673-4818-ADBA-A24C3C219A6F}" type="slidenum">
              <a:rPr lang="es-MX"/>
              <a:pPr>
                <a:defRPr/>
              </a:pPr>
              <a:t>‹#›</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6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p:txBody>
          <a:bodyPr/>
          <a:lstStyle/>
          <a:p>
            <a:r>
              <a:rPr lang="en-US" smtClean="0"/>
              <a:t>Click to edit Master title style</a:t>
            </a:r>
            <a:endParaRPr lang="es-MX"/>
          </a:p>
        </p:txBody>
      </p:sp>
      <p:sp>
        <p:nvSpPr>
          <p:cNvPr id="3" name="2 Marcador de contenido"/>
          <p:cNvSpPr>
            <a:spLocks noGrp="1"/>
          </p:cNvSpPr>
          <p:nvPr>
            <p:ph idx="1"/>
          </p:nvPr>
        </p:nvSpPr>
        <p:spPr>
          <a:xfrm>
            <a:off x="457200" y="1600201"/>
            <a:ext cx="8229600" cy="420506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3 Marcador de fecha"/>
          <p:cNvSpPr>
            <a:spLocks noGrp="1"/>
          </p:cNvSpPr>
          <p:nvPr>
            <p:ph type="dt" sz="half" idx="10"/>
          </p:nvPr>
        </p:nvSpPr>
        <p:spPr/>
        <p:txBody>
          <a:bodyPr/>
          <a:lstStyle>
            <a:lvl1pPr>
              <a:defRPr/>
            </a:lvl1pPr>
          </a:lstStyle>
          <a:p>
            <a:pPr>
              <a:defRPr/>
            </a:pPr>
            <a:fld id="{1EB785C9-E4AB-4966-BC1E-EAE6CE66ABD4}" type="datetimeFigureOut">
              <a:rPr lang="es-MX"/>
              <a:pPr>
                <a:defRPr/>
              </a:pPr>
              <a:t>08/11/2013</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5AB93C03-5856-4C90-832E-5CD252CF9EB4}" type="slidenum">
              <a:rPr lang="es-MX"/>
              <a:pPr>
                <a:defRPr/>
              </a:pPr>
              <a:t>‹#›</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7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dirty="0"/>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3 Marcador de fecha"/>
          <p:cNvSpPr>
            <a:spLocks noGrp="1"/>
          </p:cNvSpPr>
          <p:nvPr>
            <p:ph type="dt" sz="half" idx="10"/>
          </p:nvPr>
        </p:nvSpPr>
        <p:spPr/>
        <p:txBody>
          <a:bodyPr/>
          <a:lstStyle>
            <a:lvl1pPr>
              <a:defRPr/>
            </a:lvl1pPr>
          </a:lstStyle>
          <a:p>
            <a:pPr>
              <a:defRPr/>
            </a:pPr>
            <a:fld id="{A9670CC8-51A9-4117-9D84-C82EAD137456}" type="datetimeFigureOut">
              <a:rPr lang="es-MX"/>
              <a:pPr>
                <a:defRPr/>
              </a:pPr>
              <a:t>08/11/2013</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F2A11AD9-0627-4177-B9B9-5193E43AB91E}" type="slidenum">
              <a:rPr lang="es-MX"/>
              <a:pPr>
                <a:defRPr/>
              </a:pPr>
              <a:t>‹#›</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5" name="7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p:txBody>
          <a:bodyPr/>
          <a:lstStyle/>
          <a:p>
            <a:r>
              <a:rPr lang="en-US" smtClean="0"/>
              <a:t>Click to edit Master title style</a:t>
            </a:r>
            <a:endParaRPr lang="es-MX"/>
          </a:p>
        </p:txBody>
      </p:sp>
      <p:sp>
        <p:nvSpPr>
          <p:cNvPr id="3" name="2 Marcador de contenido"/>
          <p:cNvSpPr>
            <a:spLocks noGrp="1"/>
          </p:cNvSpPr>
          <p:nvPr>
            <p:ph sz="half" idx="1"/>
          </p:nvPr>
        </p:nvSpPr>
        <p:spPr>
          <a:xfrm>
            <a:off x="457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3 Marcador de contenido"/>
          <p:cNvSpPr>
            <a:spLocks noGrp="1"/>
          </p:cNvSpPr>
          <p:nvPr>
            <p:ph sz="half" idx="2"/>
          </p:nvPr>
        </p:nvSpPr>
        <p:spPr>
          <a:xfrm>
            <a:off x="4648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4 Marcador de fecha"/>
          <p:cNvSpPr>
            <a:spLocks noGrp="1"/>
          </p:cNvSpPr>
          <p:nvPr>
            <p:ph type="dt" sz="half" idx="10"/>
          </p:nvPr>
        </p:nvSpPr>
        <p:spPr/>
        <p:txBody>
          <a:bodyPr/>
          <a:lstStyle>
            <a:lvl1pPr>
              <a:defRPr/>
            </a:lvl1pPr>
          </a:lstStyle>
          <a:p>
            <a:pPr>
              <a:defRPr/>
            </a:pPr>
            <a:fld id="{18FE0E1F-BB1E-46DF-823A-D6B90A9A7557}" type="datetimeFigureOut">
              <a:rPr lang="es-MX"/>
              <a:pPr>
                <a:defRPr/>
              </a:pPr>
              <a:t>08/11/2013</a:t>
            </a:fld>
            <a:endParaRPr lang="es-MX" dirty="0"/>
          </a:p>
        </p:txBody>
      </p:sp>
      <p:sp>
        <p:nvSpPr>
          <p:cNvPr id="7" name="5 Marcador de pie de página"/>
          <p:cNvSpPr>
            <a:spLocks noGrp="1"/>
          </p:cNvSpPr>
          <p:nvPr>
            <p:ph type="ftr" sz="quarter" idx="11"/>
          </p:nvPr>
        </p:nvSpPr>
        <p:spPr/>
        <p:txBody>
          <a:bodyPr/>
          <a:lstStyle>
            <a:lvl1pPr>
              <a:defRPr/>
            </a:lvl1pPr>
          </a:lstStyle>
          <a:p>
            <a:pPr>
              <a:defRPr/>
            </a:pPr>
            <a:endParaRPr lang="es-MX"/>
          </a:p>
        </p:txBody>
      </p:sp>
      <p:sp>
        <p:nvSpPr>
          <p:cNvPr id="8" name="6 Marcador de número de diapositiva"/>
          <p:cNvSpPr>
            <a:spLocks noGrp="1"/>
          </p:cNvSpPr>
          <p:nvPr>
            <p:ph type="sldNum" sz="quarter" idx="12"/>
          </p:nvPr>
        </p:nvSpPr>
        <p:spPr/>
        <p:txBody>
          <a:bodyPr/>
          <a:lstStyle>
            <a:lvl1pPr>
              <a:defRPr/>
            </a:lvl1pPr>
          </a:lstStyle>
          <a:p>
            <a:pPr>
              <a:defRPr/>
            </a:pPr>
            <a:fld id="{DCD2868F-B797-4E01-840D-4F400B8ABD4A}" type="slidenum">
              <a:rPr lang="es-MX"/>
              <a:pPr>
                <a:defRPr/>
              </a:pPr>
              <a:t>‹#›</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7" name="9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p:txBody>
          <a:bodyPr/>
          <a:lstStyle>
            <a:lvl1pPr>
              <a:defRPr/>
            </a:lvl1pPr>
          </a:lstStyle>
          <a:p>
            <a:r>
              <a:rPr lang="en-US" smtClean="0"/>
              <a:t>Click to edit Master title style</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3 Marcador de contenido"/>
          <p:cNvSpPr>
            <a:spLocks noGrp="1"/>
          </p:cNvSpPr>
          <p:nvPr>
            <p:ph sz="half" idx="2"/>
          </p:nvPr>
        </p:nvSpPr>
        <p:spPr>
          <a:xfrm>
            <a:off x="457200" y="2174875"/>
            <a:ext cx="4040188"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5 Marcador de contenido"/>
          <p:cNvSpPr>
            <a:spLocks noGrp="1"/>
          </p:cNvSpPr>
          <p:nvPr>
            <p:ph sz="quarter" idx="4"/>
          </p:nvPr>
        </p:nvSpPr>
        <p:spPr>
          <a:xfrm>
            <a:off x="4645025" y="2174875"/>
            <a:ext cx="4041775"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8" name="6 Marcador de fecha"/>
          <p:cNvSpPr>
            <a:spLocks noGrp="1"/>
          </p:cNvSpPr>
          <p:nvPr>
            <p:ph type="dt" sz="half" idx="10"/>
          </p:nvPr>
        </p:nvSpPr>
        <p:spPr/>
        <p:txBody>
          <a:bodyPr/>
          <a:lstStyle>
            <a:lvl1pPr>
              <a:defRPr/>
            </a:lvl1pPr>
          </a:lstStyle>
          <a:p>
            <a:pPr>
              <a:defRPr/>
            </a:pPr>
            <a:fld id="{C70B69A7-52DC-4A5D-A269-B6F95D03498D}" type="datetimeFigureOut">
              <a:rPr lang="es-MX"/>
              <a:pPr>
                <a:defRPr/>
              </a:pPr>
              <a:t>08/11/2013</a:t>
            </a:fld>
            <a:endParaRPr lang="es-MX" dirty="0"/>
          </a:p>
        </p:txBody>
      </p:sp>
      <p:sp>
        <p:nvSpPr>
          <p:cNvPr id="9" name="7 Marcador de pie de página"/>
          <p:cNvSpPr>
            <a:spLocks noGrp="1"/>
          </p:cNvSpPr>
          <p:nvPr>
            <p:ph type="ftr" sz="quarter" idx="11"/>
          </p:nvPr>
        </p:nvSpPr>
        <p:spPr/>
        <p:txBody>
          <a:bodyPr/>
          <a:lstStyle>
            <a:lvl1pPr>
              <a:defRPr/>
            </a:lvl1pPr>
          </a:lstStyle>
          <a:p>
            <a:pPr>
              <a:defRPr/>
            </a:pPr>
            <a:endParaRPr lang="es-MX"/>
          </a:p>
        </p:txBody>
      </p:sp>
      <p:sp>
        <p:nvSpPr>
          <p:cNvPr id="10" name="8 Marcador de número de diapositiva"/>
          <p:cNvSpPr>
            <a:spLocks noGrp="1"/>
          </p:cNvSpPr>
          <p:nvPr>
            <p:ph type="sldNum" sz="quarter" idx="12"/>
          </p:nvPr>
        </p:nvSpPr>
        <p:spPr/>
        <p:txBody>
          <a:bodyPr/>
          <a:lstStyle>
            <a:lvl1pPr>
              <a:defRPr/>
            </a:lvl1pPr>
          </a:lstStyle>
          <a:p>
            <a:pPr>
              <a:defRPr/>
            </a:pPr>
            <a:fld id="{A0AFB0C1-BD46-4D3A-9F4A-3CEC71AA1883}" type="slidenum">
              <a:rPr lang="es-MX"/>
              <a:pPr>
                <a:defRPr/>
              </a:pPr>
              <a:t>‹#›</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3" name="5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p:txBody>
          <a:bodyPr/>
          <a:lstStyle/>
          <a:p>
            <a:r>
              <a:rPr lang="en-US" smtClean="0"/>
              <a:t>Click to edit Master title style</a:t>
            </a:r>
            <a:endParaRPr lang="es-MX"/>
          </a:p>
        </p:txBody>
      </p:sp>
      <p:sp>
        <p:nvSpPr>
          <p:cNvPr id="4" name="2 Marcador de fecha"/>
          <p:cNvSpPr>
            <a:spLocks noGrp="1"/>
          </p:cNvSpPr>
          <p:nvPr>
            <p:ph type="dt" sz="half" idx="10"/>
          </p:nvPr>
        </p:nvSpPr>
        <p:spPr/>
        <p:txBody>
          <a:bodyPr/>
          <a:lstStyle>
            <a:lvl1pPr>
              <a:defRPr/>
            </a:lvl1pPr>
          </a:lstStyle>
          <a:p>
            <a:pPr>
              <a:defRPr/>
            </a:pPr>
            <a:fld id="{DE5814F3-1767-41D1-A6DD-5F7139D6E7DE}" type="datetimeFigureOut">
              <a:rPr lang="es-MX"/>
              <a:pPr>
                <a:defRPr/>
              </a:pPr>
              <a:t>08/11/2013</a:t>
            </a:fld>
            <a:endParaRPr lang="es-MX" dirty="0"/>
          </a:p>
        </p:txBody>
      </p:sp>
      <p:sp>
        <p:nvSpPr>
          <p:cNvPr id="5" name="3 Marcador de pie de página"/>
          <p:cNvSpPr>
            <a:spLocks noGrp="1"/>
          </p:cNvSpPr>
          <p:nvPr>
            <p:ph type="ftr" sz="quarter" idx="11"/>
          </p:nvPr>
        </p:nvSpPr>
        <p:spPr/>
        <p:txBody>
          <a:bodyPr/>
          <a:lstStyle>
            <a:lvl1pPr>
              <a:defRPr/>
            </a:lvl1pPr>
          </a:lstStyle>
          <a:p>
            <a:pPr>
              <a:defRPr/>
            </a:pPr>
            <a:endParaRPr lang="es-MX"/>
          </a:p>
        </p:txBody>
      </p:sp>
      <p:sp>
        <p:nvSpPr>
          <p:cNvPr id="6" name="4 Marcador de número de diapositiva"/>
          <p:cNvSpPr>
            <a:spLocks noGrp="1"/>
          </p:cNvSpPr>
          <p:nvPr>
            <p:ph type="sldNum" sz="quarter" idx="12"/>
          </p:nvPr>
        </p:nvSpPr>
        <p:spPr/>
        <p:txBody>
          <a:bodyPr/>
          <a:lstStyle>
            <a:lvl1pPr>
              <a:defRPr/>
            </a:lvl1pPr>
          </a:lstStyle>
          <a:p>
            <a:pPr>
              <a:defRPr/>
            </a:pPr>
            <a:fld id="{02915508-2363-4154-B67F-A824D29FA411}" type="slidenum">
              <a:rPr lang="es-MX"/>
              <a:pPr>
                <a:defRPr/>
              </a:pPr>
              <a:t>‹#›</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4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3" name="1 Marcador de fecha"/>
          <p:cNvSpPr>
            <a:spLocks noGrp="1"/>
          </p:cNvSpPr>
          <p:nvPr>
            <p:ph type="dt" sz="half" idx="10"/>
          </p:nvPr>
        </p:nvSpPr>
        <p:spPr/>
        <p:txBody>
          <a:bodyPr/>
          <a:lstStyle>
            <a:lvl1pPr>
              <a:defRPr/>
            </a:lvl1pPr>
          </a:lstStyle>
          <a:p>
            <a:pPr>
              <a:defRPr/>
            </a:pPr>
            <a:fld id="{51EABFAD-FEFE-4BA2-8895-ADC0F9B88B0B}" type="datetimeFigureOut">
              <a:rPr lang="es-MX"/>
              <a:pPr>
                <a:defRPr/>
              </a:pPr>
              <a:t>08/11/2013</a:t>
            </a:fld>
            <a:endParaRPr lang="es-MX" dirty="0"/>
          </a:p>
        </p:txBody>
      </p:sp>
      <p:sp>
        <p:nvSpPr>
          <p:cNvPr id="4" name="2 Marcador de pie de página"/>
          <p:cNvSpPr>
            <a:spLocks noGrp="1"/>
          </p:cNvSpPr>
          <p:nvPr>
            <p:ph type="ftr" sz="quarter" idx="11"/>
          </p:nvPr>
        </p:nvSpPr>
        <p:spPr/>
        <p:txBody>
          <a:bodyPr/>
          <a:lstStyle>
            <a:lvl1pPr>
              <a:defRPr/>
            </a:lvl1pPr>
          </a:lstStyle>
          <a:p>
            <a:pPr>
              <a:defRPr/>
            </a:pPr>
            <a:endParaRPr lang="es-MX"/>
          </a:p>
        </p:txBody>
      </p:sp>
      <p:sp>
        <p:nvSpPr>
          <p:cNvPr id="5" name="3 Marcador de número de diapositiva"/>
          <p:cNvSpPr>
            <a:spLocks noGrp="1"/>
          </p:cNvSpPr>
          <p:nvPr>
            <p:ph type="sldNum" sz="quarter" idx="12"/>
          </p:nvPr>
        </p:nvSpPr>
        <p:spPr/>
        <p:txBody>
          <a:bodyPr/>
          <a:lstStyle>
            <a:lvl1pPr>
              <a:defRPr/>
            </a:lvl1pPr>
          </a:lstStyle>
          <a:p>
            <a:pPr>
              <a:defRPr/>
            </a:pPr>
            <a:fld id="{E78F9065-5AEA-4CFD-97FD-6A2F1A1A5439}" type="slidenum">
              <a:rPr lang="es-MX"/>
              <a:pPr>
                <a:defRPr/>
              </a:pPr>
              <a:t>‹#›</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5" name="7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2 Marcador de contenido"/>
          <p:cNvSpPr>
            <a:spLocks noGrp="1"/>
          </p:cNvSpPr>
          <p:nvPr>
            <p:ph idx="1"/>
          </p:nvPr>
        </p:nvSpPr>
        <p:spPr>
          <a:xfrm>
            <a:off x="3575050" y="273051"/>
            <a:ext cx="5111750" cy="55322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3 Marcador de texto"/>
          <p:cNvSpPr>
            <a:spLocks noGrp="1"/>
          </p:cNvSpPr>
          <p:nvPr>
            <p:ph type="body" sz="half" idx="2"/>
          </p:nvPr>
        </p:nvSpPr>
        <p:spPr>
          <a:xfrm>
            <a:off x="457200" y="1435101"/>
            <a:ext cx="3008313" cy="443387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4 Marcador de fecha"/>
          <p:cNvSpPr>
            <a:spLocks noGrp="1"/>
          </p:cNvSpPr>
          <p:nvPr>
            <p:ph type="dt" sz="half" idx="10"/>
          </p:nvPr>
        </p:nvSpPr>
        <p:spPr/>
        <p:txBody>
          <a:bodyPr/>
          <a:lstStyle>
            <a:lvl1pPr>
              <a:defRPr/>
            </a:lvl1pPr>
          </a:lstStyle>
          <a:p>
            <a:pPr>
              <a:defRPr/>
            </a:pPr>
            <a:fld id="{6976746C-9035-4B8D-B471-B1F4C459F5EC}" type="datetimeFigureOut">
              <a:rPr lang="es-MX"/>
              <a:pPr>
                <a:defRPr/>
              </a:pPr>
              <a:t>08/11/2013</a:t>
            </a:fld>
            <a:endParaRPr lang="es-MX" dirty="0"/>
          </a:p>
        </p:txBody>
      </p:sp>
      <p:sp>
        <p:nvSpPr>
          <p:cNvPr id="7" name="5 Marcador de pie de página"/>
          <p:cNvSpPr>
            <a:spLocks noGrp="1"/>
          </p:cNvSpPr>
          <p:nvPr>
            <p:ph type="ftr" sz="quarter" idx="11"/>
          </p:nvPr>
        </p:nvSpPr>
        <p:spPr/>
        <p:txBody>
          <a:bodyPr/>
          <a:lstStyle>
            <a:lvl1pPr>
              <a:defRPr/>
            </a:lvl1pPr>
          </a:lstStyle>
          <a:p>
            <a:pPr>
              <a:defRPr/>
            </a:pPr>
            <a:endParaRPr lang="es-MX"/>
          </a:p>
        </p:txBody>
      </p:sp>
      <p:sp>
        <p:nvSpPr>
          <p:cNvPr id="8" name="6 Marcador de número de diapositiva"/>
          <p:cNvSpPr>
            <a:spLocks noGrp="1"/>
          </p:cNvSpPr>
          <p:nvPr>
            <p:ph type="sldNum" sz="quarter" idx="12"/>
          </p:nvPr>
        </p:nvSpPr>
        <p:spPr/>
        <p:txBody>
          <a:bodyPr/>
          <a:lstStyle>
            <a:lvl1pPr>
              <a:defRPr/>
            </a:lvl1pPr>
          </a:lstStyle>
          <a:p>
            <a:pPr>
              <a:defRPr/>
            </a:pPr>
            <a:fld id="{29374C68-7CD7-43C6-ADEB-3DA49E3EDF61}" type="slidenum">
              <a:rPr lang="es-MX"/>
              <a:pPr>
                <a:defRPr/>
              </a:pPr>
              <a:t>‹#›</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5" name="7 Imagen" descr="logo.png"/>
          <p:cNvPicPr>
            <a:picLocks noChangeAspect="1"/>
          </p:cNvPicPr>
          <p:nvPr userDrawn="1"/>
        </p:nvPicPr>
        <p:blipFill>
          <a:blip r:embed="rId2"/>
          <a:srcRect/>
          <a:stretch>
            <a:fillRect/>
          </a:stretch>
        </p:blipFill>
        <p:spPr bwMode="auto">
          <a:xfrm>
            <a:off x="3897313" y="5924550"/>
            <a:ext cx="1349375" cy="744538"/>
          </a:xfrm>
          <a:prstGeom prst="rect">
            <a:avLst/>
          </a:prstGeom>
          <a:noFill/>
          <a:ln w="9525">
            <a:noFill/>
            <a:miter lim="800000"/>
            <a:headEnd/>
            <a:tailEnd/>
          </a:ln>
        </p:spPr>
      </p:pic>
      <p:sp>
        <p:nvSpPr>
          <p:cNvPr id="2" name="1 Título"/>
          <p:cNvSpPr>
            <a:spLocks noGrp="1"/>
          </p:cNvSpPr>
          <p:nvPr>
            <p:ph type="title"/>
          </p:nvPr>
        </p:nvSpPr>
        <p:spPr>
          <a:xfrm>
            <a:off x="1792288" y="4653136"/>
            <a:ext cx="5486400" cy="566738"/>
          </a:xfrm>
        </p:spPr>
        <p:txBody>
          <a:bodyPr anchor="b"/>
          <a:lstStyle>
            <a:lvl1pPr algn="l">
              <a:defRPr sz="2000" b="1"/>
            </a:lvl1pPr>
          </a:lstStyle>
          <a:p>
            <a:r>
              <a:rPr lang="en-US" smtClean="0"/>
              <a:t>Click to edit Master title style</a:t>
            </a:r>
            <a:endParaRPr lang="es-MX"/>
          </a:p>
        </p:txBody>
      </p:sp>
      <p:sp>
        <p:nvSpPr>
          <p:cNvPr id="3" name="2 Marcador de posición de imagen"/>
          <p:cNvSpPr>
            <a:spLocks noGrp="1"/>
          </p:cNvSpPr>
          <p:nvPr>
            <p:ph type="pic" idx="1"/>
          </p:nvPr>
        </p:nvSpPr>
        <p:spPr>
          <a:xfrm>
            <a:off x="1792288" y="612775"/>
            <a:ext cx="5486400" cy="396835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s-MX" noProof="0" dirty="0"/>
          </a:p>
        </p:txBody>
      </p:sp>
      <p:sp>
        <p:nvSpPr>
          <p:cNvPr id="4" name="3 Marcador de texto"/>
          <p:cNvSpPr>
            <a:spLocks noGrp="1"/>
          </p:cNvSpPr>
          <p:nvPr>
            <p:ph type="body" sz="half" idx="2"/>
          </p:nvPr>
        </p:nvSpPr>
        <p:spPr>
          <a:xfrm>
            <a:off x="1792288" y="5229200"/>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4 Marcador de fecha"/>
          <p:cNvSpPr>
            <a:spLocks noGrp="1"/>
          </p:cNvSpPr>
          <p:nvPr>
            <p:ph type="dt" sz="half" idx="10"/>
          </p:nvPr>
        </p:nvSpPr>
        <p:spPr/>
        <p:txBody>
          <a:bodyPr/>
          <a:lstStyle>
            <a:lvl1pPr>
              <a:defRPr/>
            </a:lvl1pPr>
          </a:lstStyle>
          <a:p>
            <a:pPr>
              <a:defRPr/>
            </a:pPr>
            <a:fld id="{4B393EB1-910C-4CFB-A464-00785D42D6E8}" type="datetimeFigureOut">
              <a:rPr lang="es-MX"/>
              <a:pPr>
                <a:defRPr/>
              </a:pPr>
              <a:t>08/11/2013</a:t>
            </a:fld>
            <a:endParaRPr lang="es-MX" dirty="0"/>
          </a:p>
        </p:txBody>
      </p:sp>
      <p:sp>
        <p:nvSpPr>
          <p:cNvPr id="7" name="5 Marcador de pie de página"/>
          <p:cNvSpPr>
            <a:spLocks noGrp="1"/>
          </p:cNvSpPr>
          <p:nvPr>
            <p:ph type="ftr" sz="quarter" idx="11"/>
          </p:nvPr>
        </p:nvSpPr>
        <p:spPr/>
        <p:txBody>
          <a:bodyPr/>
          <a:lstStyle>
            <a:lvl1pPr>
              <a:defRPr/>
            </a:lvl1pPr>
          </a:lstStyle>
          <a:p>
            <a:pPr>
              <a:defRPr/>
            </a:pPr>
            <a:endParaRPr lang="es-MX"/>
          </a:p>
        </p:txBody>
      </p:sp>
      <p:sp>
        <p:nvSpPr>
          <p:cNvPr id="8" name="6 Marcador de número de diapositiva"/>
          <p:cNvSpPr>
            <a:spLocks noGrp="1"/>
          </p:cNvSpPr>
          <p:nvPr>
            <p:ph type="sldNum" sz="quarter" idx="12"/>
          </p:nvPr>
        </p:nvSpPr>
        <p:spPr/>
        <p:txBody>
          <a:bodyPr/>
          <a:lstStyle>
            <a:lvl1pPr>
              <a:defRPr/>
            </a:lvl1pPr>
          </a:lstStyle>
          <a:p>
            <a:pPr>
              <a:defRPr/>
            </a:pPr>
            <a:fld id="{0B181499-6884-4846-A744-E85075320726}" type="slidenum">
              <a:rPr lang="es-MX"/>
              <a:pPr>
                <a:defRPr/>
              </a:pPr>
              <a:t>‹#›</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Helvetica" pitchFamily="34" charset="0"/>
              </a:defRPr>
            </a:lvl1pPr>
          </a:lstStyle>
          <a:p>
            <a:pPr>
              <a:defRPr/>
            </a:pPr>
            <a:fld id="{F150A311-CB14-42F6-AE2E-B575D52F167F}" type="datetimeFigureOut">
              <a:rPr lang="es-MX"/>
              <a:pPr>
                <a:defRPr/>
              </a:pPr>
              <a:t>08/11/2013</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Helvetica" pitchFamily="34" charset="0"/>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Helvetica" pitchFamily="34" charset="0"/>
              </a:defRPr>
            </a:lvl1pPr>
          </a:lstStyle>
          <a:p>
            <a:pPr>
              <a:defRPr/>
            </a:pPr>
            <a:fld id="{3F3DBEAA-5AF5-46CC-BF36-345180EBD04E}" type="slidenum">
              <a:rPr lang="es-MX"/>
              <a:pPr>
                <a:defRPr/>
              </a:pPr>
              <a:t>‹#›</a:t>
            </a:fld>
            <a:endParaRPr lang="es-MX" dirty="0"/>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66" r:id="rId13"/>
    <p:sldLayoutId id="2147483665" r:id="rId14"/>
    <p:sldLayoutId id="2147483664" r:id="rId15"/>
    <p:sldLayoutId id="2147483663" r:id="rId16"/>
    <p:sldLayoutId id="2147483662" r:id="rId17"/>
    <p:sldLayoutId id="2147483661" r:id="rId18"/>
  </p:sldLayoutIdLst>
  <p:txStyles>
    <p:titleStyle>
      <a:lvl1pPr algn="ctr" rtl="0" fontAlgn="base">
        <a:spcBef>
          <a:spcPct val="0"/>
        </a:spcBef>
        <a:spcAft>
          <a:spcPct val="0"/>
        </a:spcAft>
        <a:defRPr sz="4400" kern="1200">
          <a:solidFill>
            <a:schemeClr val="tx1"/>
          </a:solidFill>
          <a:latin typeface="Helvetica" pitchFamily="34" charset="0"/>
          <a:ea typeface="+mj-ea"/>
          <a:cs typeface="+mj-cs"/>
        </a:defRPr>
      </a:lvl1pPr>
      <a:lvl2pPr algn="ctr" rtl="0" fontAlgn="base">
        <a:spcBef>
          <a:spcPct val="0"/>
        </a:spcBef>
        <a:spcAft>
          <a:spcPct val="0"/>
        </a:spcAft>
        <a:defRPr sz="4400">
          <a:solidFill>
            <a:schemeClr val="tx1"/>
          </a:solidFill>
          <a:latin typeface="Helvetica" pitchFamily="34" charset="0"/>
        </a:defRPr>
      </a:lvl2pPr>
      <a:lvl3pPr algn="ctr" rtl="0" fontAlgn="base">
        <a:spcBef>
          <a:spcPct val="0"/>
        </a:spcBef>
        <a:spcAft>
          <a:spcPct val="0"/>
        </a:spcAft>
        <a:defRPr sz="4400">
          <a:solidFill>
            <a:schemeClr val="tx1"/>
          </a:solidFill>
          <a:latin typeface="Helvetica" pitchFamily="34" charset="0"/>
        </a:defRPr>
      </a:lvl3pPr>
      <a:lvl4pPr algn="ctr" rtl="0" fontAlgn="base">
        <a:spcBef>
          <a:spcPct val="0"/>
        </a:spcBef>
        <a:spcAft>
          <a:spcPct val="0"/>
        </a:spcAft>
        <a:defRPr sz="4400">
          <a:solidFill>
            <a:schemeClr val="tx1"/>
          </a:solidFill>
          <a:latin typeface="Helvetica" pitchFamily="34" charset="0"/>
        </a:defRPr>
      </a:lvl4pPr>
      <a:lvl5pPr algn="ctr" rtl="0" fontAlgn="base">
        <a:spcBef>
          <a:spcPct val="0"/>
        </a:spcBef>
        <a:spcAft>
          <a:spcPct val="0"/>
        </a:spcAft>
        <a:defRPr sz="4400">
          <a:solidFill>
            <a:schemeClr val="tx1"/>
          </a:solidFill>
          <a:latin typeface="Helvetica" pitchFamily="34" charset="0"/>
        </a:defRPr>
      </a:lvl5pPr>
      <a:lvl6pPr marL="457200" algn="ctr" rtl="0" fontAlgn="base">
        <a:spcBef>
          <a:spcPct val="0"/>
        </a:spcBef>
        <a:spcAft>
          <a:spcPct val="0"/>
        </a:spcAft>
        <a:defRPr sz="4400">
          <a:solidFill>
            <a:schemeClr val="tx1"/>
          </a:solidFill>
          <a:latin typeface="Helvetica" pitchFamily="34" charset="0"/>
        </a:defRPr>
      </a:lvl6pPr>
      <a:lvl7pPr marL="914400" algn="ctr" rtl="0" fontAlgn="base">
        <a:spcBef>
          <a:spcPct val="0"/>
        </a:spcBef>
        <a:spcAft>
          <a:spcPct val="0"/>
        </a:spcAft>
        <a:defRPr sz="4400">
          <a:solidFill>
            <a:schemeClr val="tx1"/>
          </a:solidFill>
          <a:latin typeface="Helvetica" pitchFamily="34" charset="0"/>
        </a:defRPr>
      </a:lvl7pPr>
      <a:lvl8pPr marL="1371600" algn="ctr" rtl="0" fontAlgn="base">
        <a:spcBef>
          <a:spcPct val="0"/>
        </a:spcBef>
        <a:spcAft>
          <a:spcPct val="0"/>
        </a:spcAft>
        <a:defRPr sz="4400">
          <a:solidFill>
            <a:schemeClr val="tx1"/>
          </a:solidFill>
          <a:latin typeface="Helvetica" pitchFamily="34" charset="0"/>
        </a:defRPr>
      </a:lvl8pPr>
      <a:lvl9pPr marL="1828800" algn="ctr" rtl="0" fontAlgn="base">
        <a:spcBef>
          <a:spcPct val="0"/>
        </a:spcBef>
        <a:spcAft>
          <a:spcPct val="0"/>
        </a:spcAft>
        <a:defRPr sz="4400">
          <a:solidFill>
            <a:schemeClr val="tx1"/>
          </a:solidFill>
          <a:latin typeface="Helvetic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Helvetica" pitchFamily="34" charset="0"/>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Helvetica" pitchFamily="34" charset="0"/>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Helvetica" pitchFamily="34" charset="0"/>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Helvetica" pitchFamily="34" charset="0"/>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Helvetic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gi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gif"/><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052513"/>
            <a:ext cx="7772400" cy="2447925"/>
          </a:xfrm>
        </p:spPr>
        <p:txBody>
          <a:bodyPr rtlCol="0"/>
          <a:lstStyle/>
          <a:p>
            <a:pPr fontAlgn="auto">
              <a:spcAft>
                <a:spcPts val="0"/>
              </a:spcAft>
              <a:defRPr/>
            </a:pPr>
            <a:r>
              <a:rPr lang="en-US" sz="2800" dirty="0" smtClean="0">
                <a:solidFill>
                  <a:schemeClr val="tx2">
                    <a:lumMod val="50000"/>
                  </a:schemeClr>
                </a:solidFill>
                <a:latin typeface="Arial" pitchFamily="34" charset="0"/>
                <a:cs typeface="Arial" pitchFamily="34" charset="0"/>
              </a:rPr>
              <a:t>Measuring violence against women: the case of Mexico</a:t>
            </a:r>
            <a:endParaRPr lang="en-US" sz="2800" dirty="0">
              <a:solidFill>
                <a:schemeClr val="tx2">
                  <a:lumMod val="50000"/>
                </a:schemeClr>
              </a:solidFill>
              <a:latin typeface="Arial" pitchFamily="34" charset="0"/>
              <a:cs typeface="Arial" pitchFamily="34" charset="0"/>
            </a:endParaRPr>
          </a:p>
        </p:txBody>
      </p:sp>
      <p:sp>
        <p:nvSpPr>
          <p:cNvPr id="3" name="2 Subtítulo"/>
          <p:cNvSpPr>
            <a:spLocks noGrp="1"/>
          </p:cNvSpPr>
          <p:nvPr>
            <p:ph type="subTitle" idx="1"/>
          </p:nvPr>
        </p:nvSpPr>
        <p:spPr>
          <a:xfrm>
            <a:off x="1371600" y="3933825"/>
            <a:ext cx="6400800" cy="1223963"/>
          </a:xfrm>
        </p:spPr>
        <p:txBody>
          <a:bodyPr rtlCol="0">
            <a:normAutofit fontScale="25000" lnSpcReduction="20000"/>
          </a:bodyPr>
          <a:lstStyle/>
          <a:p>
            <a:pPr fontAlgn="auto">
              <a:spcAft>
                <a:spcPts val="0"/>
              </a:spcAft>
              <a:buFont typeface="Arial" pitchFamily="34" charset="0"/>
              <a:buNone/>
              <a:defRPr/>
            </a:pPr>
            <a:r>
              <a:rPr lang="es-MX" sz="8000" dirty="0" smtClean="0">
                <a:solidFill>
                  <a:schemeClr val="tx2">
                    <a:lumMod val="50000"/>
                  </a:schemeClr>
                </a:solidFill>
                <a:latin typeface="Arial" pitchFamily="34" charset="0"/>
                <a:cs typeface="Arial" pitchFamily="34" charset="0"/>
              </a:rPr>
              <a:t>International </a:t>
            </a:r>
            <a:r>
              <a:rPr lang="en-US" sz="8000" dirty="0" smtClean="0">
                <a:solidFill>
                  <a:schemeClr val="tx2">
                    <a:lumMod val="50000"/>
                  </a:schemeClr>
                </a:solidFill>
                <a:latin typeface="Arial" pitchFamily="34" charset="0"/>
                <a:cs typeface="Arial" pitchFamily="34" charset="0"/>
              </a:rPr>
              <a:t>Seminar on Gender Statistics, </a:t>
            </a:r>
          </a:p>
          <a:p>
            <a:pPr fontAlgn="auto">
              <a:spcAft>
                <a:spcPts val="0"/>
              </a:spcAft>
              <a:buFont typeface="Arial" pitchFamily="34" charset="0"/>
              <a:buNone/>
              <a:defRPr/>
            </a:pPr>
            <a:r>
              <a:rPr lang="en-US" sz="8000" dirty="0" err="1" smtClean="0">
                <a:solidFill>
                  <a:schemeClr val="tx2">
                    <a:lumMod val="50000"/>
                  </a:schemeClr>
                </a:solidFill>
                <a:latin typeface="Arial" pitchFamily="34" charset="0"/>
                <a:cs typeface="Arial" pitchFamily="34" charset="0"/>
              </a:rPr>
              <a:t>Incheon</a:t>
            </a:r>
            <a:r>
              <a:rPr lang="en-US" sz="8000" dirty="0" smtClean="0">
                <a:solidFill>
                  <a:schemeClr val="tx2">
                    <a:lumMod val="50000"/>
                  </a:schemeClr>
                </a:solidFill>
                <a:latin typeface="Arial" pitchFamily="34" charset="0"/>
                <a:cs typeface="Arial" pitchFamily="34" charset="0"/>
              </a:rPr>
              <a:t> Korea </a:t>
            </a:r>
          </a:p>
          <a:p>
            <a:pPr fontAlgn="auto">
              <a:spcAft>
                <a:spcPts val="0"/>
              </a:spcAft>
              <a:buFont typeface="Arial" pitchFamily="34" charset="0"/>
              <a:buNone/>
              <a:defRPr/>
            </a:pPr>
            <a:r>
              <a:rPr lang="en-US" sz="8000" dirty="0" smtClean="0">
                <a:solidFill>
                  <a:schemeClr val="tx2">
                    <a:lumMod val="50000"/>
                  </a:schemeClr>
                </a:solidFill>
                <a:latin typeface="Arial" pitchFamily="34" charset="0"/>
                <a:cs typeface="Arial" pitchFamily="34" charset="0"/>
              </a:rPr>
              <a:t>13 November 2013</a:t>
            </a:r>
          </a:p>
          <a:p>
            <a:pPr fontAlgn="auto">
              <a:spcAft>
                <a:spcPts val="0"/>
              </a:spcAft>
              <a:buFont typeface="Arial" pitchFamily="34" charset="0"/>
              <a:buNone/>
              <a:defRPr/>
            </a:pPr>
            <a:r>
              <a:rPr lang="en-US" sz="8000" dirty="0" err="1" smtClean="0">
                <a:solidFill>
                  <a:schemeClr val="tx2">
                    <a:lumMod val="50000"/>
                  </a:schemeClr>
                </a:solidFill>
                <a:latin typeface="Arial" pitchFamily="34" charset="0"/>
                <a:cs typeface="Arial" pitchFamily="34" charset="0"/>
              </a:rPr>
              <a:t>Jimena</a:t>
            </a:r>
            <a:r>
              <a:rPr lang="en-US" sz="8000" dirty="0" smtClean="0">
                <a:solidFill>
                  <a:schemeClr val="tx2">
                    <a:lumMod val="50000"/>
                  </a:schemeClr>
                </a:solidFill>
                <a:latin typeface="Arial" pitchFamily="34" charset="0"/>
                <a:cs typeface="Arial" pitchFamily="34" charset="0"/>
              </a:rPr>
              <a:t> Tovar</a:t>
            </a:r>
          </a:p>
          <a:p>
            <a:pPr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a:xfrm>
            <a:off x="8613775" y="6305550"/>
            <a:ext cx="457200" cy="476250"/>
          </a:xfrm>
        </p:spPr>
        <p:txBody>
          <a:bodyPr/>
          <a:lstStyle/>
          <a:p>
            <a:pPr>
              <a:defRPr/>
            </a:pPr>
            <a:fld id="{22C32871-ACAB-4F23-A656-282DDBD22C6F}" type="slidenum">
              <a:rPr lang="es-ES"/>
              <a:pPr>
                <a:defRPr/>
              </a:pPr>
              <a:t>10</a:t>
            </a:fld>
            <a:endParaRPr lang="es-ES"/>
          </a:p>
        </p:txBody>
      </p:sp>
      <p:sp>
        <p:nvSpPr>
          <p:cNvPr id="365572" name="Rectangle 4"/>
          <p:cNvSpPr>
            <a:spLocks noChangeArrowheads="1"/>
          </p:cNvSpPr>
          <p:nvPr/>
        </p:nvSpPr>
        <p:spPr bwMode="auto">
          <a:xfrm>
            <a:off x="900113" y="1268413"/>
            <a:ext cx="7053262" cy="4786312"/>
          </a:xfrm>
          <a:prstGeom prst="rect">
            <a:avLst/>
          </a:prstGeom>
          <a:noFill/>
          <a:ln w="9525">
            <a:noFill/>
            <a:miter lim="800000"/>
            <a:headEnd/>
            <a:tailEnd/>
          </a:ln>
          <a:effectLst/>
        </p:spPr>
        <p:txBody>
          <a:bodyPr>
            <a:spAutoFit/>
          </a:bodyPr>
          <a:lstStyle/>
          <a:p>
            <a:pPr marL="265113" indent="-265113" fontAlgn="auto">
              <a:spcBef>
                <a:spcPts val="0"/>
              </a:spcBef>
              <a:spcAft>
                <a:spcPts val="1800"/>
              </a:spcAft>
              <a:tabLst>
                <a:tab pos="363538" algn="l"/>
              </a:tabLst>
              <a:defRPr/>
            </a:pPr>
            <a:r>
              <a:rPr lang="en-US" sz="2000" b="1" dirty="0">
                <a:latin typeface="Arial" pitchFamily="34" charset="0"/>
                <a:cs typeface="Arial" pitchFamily="34" charset="0"/>
              </a:rPr>
              <a:t>Components </a:t>
            </a:r>
            <a:r>
              <a:rPr lang="en-US" sz="2000" b="1" dirty="0">
                <a:solidFill>
                  <a:schemeClr val="tx2">
                    <a:lumMod val="50000"/>
                  </a:schemeClr>
                </a:solidFill>
                <a:latin typeface="Arial" pitchFamily="34" charset="0"/>
                <a:cs typeface="Arial" pitchFamily="34" charset="0"/>
              </a:rPr>
              <a:t>of questionnaire</a:t>
            </a:r>
            <a:endParaRPr lang="en-US" sz="2000" dirty="0">
              <a:solidFill>
                <a:schemeClr val="tx2">
                  <a:lumMod val="50000"/>
                </a:schemeClr>
              </a:solidFill>
              <a:latin typeface="Arial" pitchFamily="34" charset="0"/>
              <a:cs typeface="Arial" pitchFamily="34" charset="0"/>
            </a:endParaRP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Relationship </a:t>
            </a: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Decision  making</a:t>
            </a: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Economic contribution and </a:t>
            </a:r>
          </a:p>
          <a:p>
            <a:pPr marL="265113" indent="-3175" fontAlgn="auto">
              <a:spcBef>
                <a:spcPts val="0"/>
              </a:spcBef>
              <a:spcAft>
                <a:spcPts val="1200"/>
              </a:spcAft>
              <a:buSzPct val="80000"/>
              <a:tabLst>
                <a:tab pos="363538" algn="l"/>
              </a:tabLst>
              <a:defRPr/>
            </a:pPr>
            <a:r>
              <a:rPr lang="en-US" sz="2000" dirty="0">
                <a:solidFill>
                  <a:schemeClr val="tx2">
                    <a:lumMod val="50000"/>
                  </a:schemeClr>
                </a:solidFill>
                <a:latin typeface="Arial" pitchFamily="34" charset="0"/>
                <a:cs typeface="Arial" pitchFamily="34" charset="0"/>
              </a:rPr>
              <a:t>a</a:t>
            </a:r>
            <a:r>
              <a:rPr lang="en-US" sz="2000" dirty="0">
                <a:solidFill>
                  <a:schemeClr val="tx2">
                    <a:lumMod val="50000"/>
                  </a:schemeClr>
                </a:solidFill>
                <a:latin typeface="Arial" pitchFamily="34" charset="0"/>
                <a:cs typeface="Arial" pitchFamily="34" charset="0"/>
              </a:rPr>
              <a:t>cc</a:t>
            </a:r>
            <a:r>
              <a:rPr lang="en-US" sz="2000" dirty="0">
                <a:latin typeface="Arial" pitchFamily="34" charset="0"/>
                <a:cs typeface="Arial" pitchFamily="34" charset="0"/>
              </a:rPr>
              <a:t>ess  to </a:t>
            </a:r>
            <a:r>
              <a:rPr lang="en-US" sz="2000" dirty="0">
                <a:solidFill>
                  <a:schemeClr val="tx2">
                    <a:lumMod val="50000"/>
                  </a:schemeClr>
                </a:solidFill>
                <a:latin typeface="Arial" pitchFamily="34" charset="0"/>
                <a:cs typeface="Arial" pitchFamily="34" charset="0"/>
              </a:rPr>
              <a:t>resources</a:t>
            </a: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Personal </a:t>
            </a:r>
            <a:r>
              <a:rPr lang="en-US" sz="2000" dirty="0">
                <a:latin typeface="Arial" pitchFamily="34" charset="0"/>
                <a:cs typeface="Arial" pitchFamily="34" charset="0"/>
              </a:rPr>
              <a:t>freedom</a:t>
            </a:r>
          </a:p>
          <a:p>
            <a:pPr marL="265113" indent="-265113" fontAlgn="auto">
              <a:spcBef>
                <a:spcPts val="0"/>
              </a:spcBef>
              <a:spcAft>
                <a:spcPts val="0"/>
              </a:spcAft>
              <a:buSzPct val="80000"/>
              <a:buFontTx/>
              <a:buBlip>
                <a:blip r:embed="rId3"/>
              </a:buBlip>
              <a:tabLst>
                <a:tab pos="363538" algn="l"/>
              </a:tabLst>
              <a:defRPr/>
            </a:pPr>
            <a:r>
              <a:rPr lang="en-US" sz="2000" dirty="0">
                <a:latin typeface="Arial" pitchFamily="34" charset="0"/>
                <a:cs typeface="Arial" pitchFamily="34" charset="0"/>
              </a:rPr>
              <a:t>Opinions on </a:t>
            </a:r>
            <a:r>
              <a:rPr lang="en-US" sz="2000" dirty="0">
                <a:solidFill>
                  <a:schemeClr val="tx2">
                    <a:lumMod val="50000"/>
                  </a:schemeClr>
                </a:solidFill>
                <a:latin typeface="Arial" pitchFamily="34" charset="0"/>
                <a:cs typeface="Arial" pitchFamily="34" charset="0"/>
              </a:rPr>
              <a:t>female and male roles</a:t>
            </a:r>
          </a:p>
          <a:p>
            <a:pPr marL="265113" indent="-265113" fontAlgn="auto">
              <a:spcBef>
                <a:spcPts val="0"/>
              </a:spcBef>
              <a:spcAft>
                <a:spcPts val="0"/>
              </a:spcAft>
              <a:buSzPct val="80000"/>
              <a:tabLst>
                <a:tab pos="363538" algn="l"/>
              </a:tabLst>
              <a:defRPr/>
            </a:pPr>
            <a:endParaRPr lang="en-US" sz="2000" dirty="0">
              <a:solidFill>
                <a:schemeClr val="tx2">
                  <a:lumMod val="50000"/>
                </a:schemeClr>
              </a:solidFill>
              <a:latin typeface="Arial" pitchFamily="34" charset="0"/>
              <a:cs typeface="Arial" pitchFamily="34" charset="0"/>
            </a:endParaRP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Social resources</a:t>
            </a: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Distribution of household chores</a:t>
            </a:r>
          </a:p>
          <a:p>
            <a:pPr marL="265113" indent="-265113" fontAlgn="auto">
              <a:spcBef>
                <a:spcPts val="0"/>
              </a:spcBef>
              <a:spcAft>
                <a:spcPts val="1200"/>
              </a:spcAft>
              <a:buSzPct val="80000"/>
              <a:buFontTx/>
              <a:buBlip>
                <a:blip r:embed="rId3"/>
              </a:buBlip>
              <a:tabLst>
                <a:tab pos="363538" algn="l"/>
              </a:tabLst>
              <a:defRPr/>
            </a:pPr>
            <a:r>
              <a:rPr lang="en-US" sz="2000" dirty="0">
                <a:solidFill>
                  <a:schemeClr val="tx2">
                    <a:lumMod val="50000"/>
                  </a:schemeClr>
                </a:solidFill>
                <a:latin typeface="Arial" pitchFamily="34" charset="0"/>
                <a:cs typeface="Arial" pitchFamily="34" charset="0"/>
              </a:rPr>
              <a:t>Women 60 years old or more</a:t>
            </a:r>
            <a:endParaRPr lang="en-US" sz="2000" dirty="0">
              <a:solidFill>
                <a:schemeClr val="tx2">
                  <a:lumMod val="50000"/>
                </a:schemeClr>
              </a:solidFill>
              <a:latin typeface="Arial" pitchFamily="34" charset="0"/>
              <a:cs typeface="Arial" pitchFamily="34" charset="0"/>
            </a:endParaRPr>
          </a:p>
        </p:txBody>
      </p:sp>
      <p:pic>
        <p:nvPicPr>
          <p:cNvPr id="9" name="8 Imagen" descr="Cuest_Caratula AGO.png"/>
          <p:cNvPicPr>
            <a:picLocks noChangeAspect="1"/>
          </p:cNvPicPr>
          <p:nvPr/>
        </p:nvPicPr>
        <p:blipFill>
          <a:blip r:embed="rId4" cstate="print"/>
          <a:stretch>
            <a:fillRect/>
          </a:stretch>
        </p:blipFill>
        <p:spPr>
          <a:xfrm>
            <a:off x="5631259" y="1736189"/>
            <a:ext cx="3068349" cy="3970093"/>
          </a:xfrm>
          <a:prstGeom prst="rect">
            <a:avLst/>
          </a:prstGeom>
          <a:effectLst>
            <a:innerShdw blurRad="114300">
              <a:schemeClr val="bg1">
                <a:lumMod val="65000"/>
              </a:schemeClr>
            </a:innerShdw>
          </a:effectLst>
          <a:scene3d>
            <a:camera prst="isometricOffAxis2Left">
              <a:rot lat="1080000" lon="600000" rev="0"/>
            </a:camera>
            <a:lightRig rig="threePt" dir="t"/>
          </a:scene3d>
        </p:spPr>
      </p:pic>
      <p:sp>
        <p:nvSpPr>
          <p:cNvPr id="12" name="Rectangle 6"/>
          <p:cNvSpPr>
            <a:spLocks noChangeArrowheads="1"/>
          </p:cNvSpPr>
          <p:nvPr/>
        </p:nvSpPr>
        <p:spPr bwMode="auto">
          <a:xfrm>
            <a:off x="984250" y="134938"/>
            <a:ext cx="7197725" cy="461962"/>
          </a:xfrm>
          <a:prstGeom prst="rect">
            <a:avLst/>
          </a:prstGeom>
          <a:noFill/>
          <a:ln w="9525" algn="ctr">
            <a:noFill/>
            <a:prstDash val="sysDot"/>
            <a:miter lim="800000"/>
            <a:headEnd/>
            <a:tailEnd/>
          </a:ln>
          <a:effectLst/>
        </p:spPr>
        <p:txBody>
          <a:bodyPr>
            <a:spAutoFit/>
          </a:bodyPr>
          <a:lstStyle/>
          <a:p>
            <a:pPr marL="457200" indent="-457200" algn="ctr" fontAlgn="auto">
              <a:spcBef>
                <a:spcPts val="0"/>
              </a:spcBef>
              <a:spcAft>
                <a:spcPts val="0"/>
              </a:spcAft>
              <a:defRPr/>
            </a:pPr>
            <a:r>
              <a:rPr lang="en-US" sz="2400" dirty="0">
                <a:solidFill>
                  <a:schemeClr val="tx2">
                    <a:lumMod val="50000"/>
                  </a:schemeClr>
                </a:solidFill>
                <a:latin typeface="Arial" pitchFamily="34" charset="0"/>
                <a:cs typeface="Arial" pitchFamily="34" charset="0"/>
              </a:rPr>
              <a:t>Design</a:t>
            </a:r>
            <a:r>
              <a:rPr lang="es-MX" sz="2400" dirty="0">
                <a:solidFill>
                  <a:schemeClr val="tx2">
                    <a:lumMod val="50000"/>
                  </a:schemeClr>
                </a:solidFill>
                <a:latin typeface="Tahoma" pitchFamily="34" charset="0"/>
              </a:rPr>
              <a:t> of ENDIREH 2011</a:t>
            </a:r>
            <a:endParaRPr lang="es-ES" sz="2400" dirty="0">
              <a:solidFill>
                <a:schemeClr val="tx2">
                  <a:lumMod val="50000"/>
                </a:schemeClr>
              </a:solidFill>
              <a:latin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a:xfrm>
            <a:off x="8613775" y="6305550"/>
            <a:ext cx="457200" cy="476250"/>
          </a:xfrm>
        </p:spPr>
        <p:txBody>
          <a:bodyPr/>
          <a:lstStyle/>
          <a:p>
            <a:pPr>
              <a:defRPr/>
            </a:pPr>
            <a:fld id="{EC4A3030-3386-46CE-BF7A-350668037635}" type="slidenum">
              <a:rPr lang="es-ES"/>
              <a:pPr>
                <a:defRPr/>
              </a:pPr>
              <a:t>11</a:t>
            </a:fld>
            <a:endParaRPr lang="es-ES"/>
          </a:p>
        </p:txBody>
      </p:sp>
      <p:sp>
        <p:nvSpPr>
          <p:cNvPr id="162829" name="Rectangle 13"/>
          <p:cNvSpPr>
            <a:spLocks noChangeArrowheads="1"/>
          </p:cNvSpPr>
          <p:nvPr/>
        </p:nvSpPr>
        <p:spPr bwMode="auto">
          <a:xfrm>
            <a:off x="719138" y="981075"/>
            <a:ext cx="7227887" cy="7596188"/>
          </a:xfrm>
          <a:prstGeom prst="rect">
            <a:avLst/>
          </a:prstGeom>
          <a:noFill/>
          <a:ln w="9525">
            <a:noFill/>
            <a:miter lim="800000"/>
            <a:headEnd/>
            <a:tailEnd/>
          </a:ln>
          <a:effectLst/>
        </p:spPr>
        <p:txBody>
          <a:bodyPr>
            <a:spAutoFit/>
          </a:bodyPr>
          <a:lstStyle/>
          <a:p>
            <a:pPr marL="261938" indent="-261938" algn="just" fontAlgn="auto">
              <a:spcBef>
                <a:spcPts val="0"/>
              </a:spcBef>
              <a:spcAft>
                <a:spcPts val="1800"/>
              </a:spcAft>
              <a:defRPr/>
            </a:pPr>
            <a:r>
              <a:rPr lang="en-US" b="1" dirty="0">
                <a:solidFill>
                  <a:schemeClr val="tx2">
                    <a:lumMod val="50000"/>
                  </a:schemeClr>
                </a:solidFill>
                <a:latin typeface="Arial" pitchFamily="34" charset="0"/>
                <a:ea typeface="Tahoma" pitchFamily="34" charset="0"/>
                <a:cs typeface="Arial" pitchFamily="34" charset="0"/>
              </a:rPr>
              <a:t>Violence perpetuated by her partner:</a:t>
            </a:r>
            <a:endParaRPr lang="en-US" dirty="0">
              <a:solidFill>
                <a:schemeClr val="tx2">
                  <a:lumMod val="50000"/>
                </a:schemeClr>
              </a:solidFill>
              <a:latin typeface="Arial" pitchFamily="34" charset="0"/>
              <a:ea typeface="Tahoma" pitchFamily="34" charset="0"/>
              <a:cs typeface="Arial" pitchFamily="34" charset="0"/>
            </a:endParaRPr>
          </a:p>
          <a:p>
            <a:pPr marL="261938" indent="-261938" fontAlgn="auto">
              <a:lnSpc>
                <a:spcPct val="90000"/>
              </a:lnSpc>
              <a:spcBef>
                <a:spcPts val="0"/>
              </a:spcBef>
              <a:spcAft>
                <a:spcPts val="1200"/>
              </a:spcAft>
              <a:buSzPct val="80000"/>
              <a:buFontTx/>
              <a:buBlip>
                <a:blip r:embed="rId3"/>
              </a:buBlip>
              <a:defRPr/>
            </a:pPr>
            <a:r>
              <a:rPr lang="en-US" dirty="0">
                <a:solidFill>
                  <a:schemeClr val="tx2">
                    <a:lumMod val="50000"/>
                  </a:schemeClr>
                </a:solidFill>
                <a:latin typeface="Arial" pitchFamily="34" charset="0"/>
                <a:ea typeface="Tahoma" pitchFamily="34" charset="0"/>
                <a:cs typeface="Arial" pitchFamily="34" charset="0"/>
              </a:rPr>
              <a:t>Proportion of Women 15 years or older, actually united  or previously united, that have experienced violence from their partner:</a:t>
            </a:r>
          </a:p>
          <a:p>
            <a:pPr marL="719138" lvl="1" indent="-261938" fontAlgn="auto">
              <a:spcBef>
                <a:spcPts val="0"/>
              </a:spcBef>
              <a:spcAft>
                <a:spcPts val="0"/>
              </a:spcAft>
              <a:buSzPct val="80000"/>
              <a:buFontTx/>
              <a:buBlip>
                <a:blip r:embed="rId3"/>
              </a:buBlip>
              <a:defRPr/>
            </a:pPr>
            <a:r>
              <a:rPr lang="en-US" dirty="0">
                <a:solidFill>
                  <a:schemeClr val="tx2">
                    <a:lumMod val="50000"/>
                  </a:schemeClr>
                </a:solidFill>
                <a:latin typeface="Arial" pitchFamily="34" charset="0"/>
                <a:ea typeface="Tahoma" pitchFamily="34" charset="0"/>
                <a:cs typeface="Arial" pitchFamily="34" charset="0"/>
              </a:rPr>
              <a:t>46.1% of the cases at the National level </a:t>
            </a:r>
          </a:p>
          <a:p>
            <a:pPr marL="719138" lvl="1" indent="-261938" fontAlgn="auto">
              <a:spcBef>
                <a:spcPts val="0"/>
              </a:spcBef>
              <a:spcAft>
                <a:spcPts val="0"/>
              </a:spcAft>
              <a:buSzPct val="80000"/>
              <a:defRPr/>
            </a:pPr>
            <a:endParaRPr lang="en-US" dirty="0">
              <a:solidFill>
                <a:schemeClr val="tx2">
                  <a:lumMod val="50000"/>
                </a:schemeClr>
              </a:solidFill>
              <a:latin typeface="Arial" pitchFamily="34" charset="0"/>
              <a:ea typeface="Tahoma" pitchFamily="34" charset="0"/>
              <a:cs typeface="Arial" pitchFamily="34" charset="0"/>
            </a:endParaRPr>
          </a:p>
          <a:p>
            <a:pPr marL="719138" lvl="1" indent="-261938" fontAlgn="auto">
              <a:spcBef>
                <a:spcPts val="0"/>
              </a:spcBef>
              <a:spcAft>
                <a:spcPts val="0"/>
              </a:spcAft>
              <a:buSzPct val="80000"/>
              <a:buFontTx/>
              <a:buBlip>
                <a:blip r:embed="rId3"/>
              </a:buBlip>
              <a:defRPr/>
            </a:pPr>
            <a:r>
              <a:rPr lang="en-US" dirty="0">
                <a:solidFill>
                  <a:schemeClr val="tx2">
                    <a:lumMod val="50000"/>
                  </a:schemeClr>
                </a:solidFill>
                <a:latin typeface="Arial" pitchFamily="34" charset="0"/>
                <a:ea typeface="Tahoma" pitchFamily="34" charset="0"/>
                <a:cs typeface="Arial" pitchFamily="34" charset="0"/>
              </a:rPr>
              <a:t>At the local level:</a:t>
            </a:r>
          </a:p>
          <a:p>
            <a:pPr marL="989013" lvl="1" algn="just" fontAlgn="auto">
              <a:lnSpc>
                <a:spcPct val="150000"/>
              </a:lnSpc>
              <a:spcBef>
                <a:spcPts val="0"/>
              </a:spcBef>
              <a:spcAft>
                <a:spcPts val="0"/>
              </a:spcAft>
              <a:buSzPct val="80000"/>
              <a:buFont typeface="Arial" pitchFamily="34" charset="0"/>
              <a:buChar char="•"/>
              <a:tabLst>
                <a:tab pos="623888" algn="l"/>
              </a:tabLst>
              <a:defRPr/>
            </a:pPr>
            <a:r>
              <a:rPr lang="en-US" dirty="0">
                <a:solidFill>
                  <a:schemeClr val="tx2">
                    <a:lumMod val="50000"/>
                  </a:schemeClr>
                </a:solidFill>
                <a:latin typeface="Arial" pitchFamily="34" charset="0"/>
                <a:ea typeface="Tahoma" pitchFamily="34" charset="0"/>
                <a:cs typeface="Arial" pitchFamily="34" charset="0"/>
              </a:rPr>
              <a:t> </a:t>
            </a:r>
            <a:r>
              <a:rPr lang="en-US" dirty="0">
                <a:solidFill>
                  <a:schemeClr val="tx2">
                    <a:lumMod val="50000"/>
                  </a:schemeClr>
                </a:solidFill>
                <a:latin typeface="Arial" pitchFamily="34" charset="0"/>
                <a:ea typeface="Tahoma" pitchFamily="34" charset="0"/>
                <a:cs typeface="Arial" pitchFamily="34" charset="0"/>
              </a:rPr>
              <a:t>H</a:t>
            </a:r>
            <a:r>
              <a:rPr lang="en-US" dirty="0">
                <a:solidFill>
                  <a:schemeClr val="tx2">
                    <a:lumMod val="50000"/>
                  </a:schemeClr>
                </a:solidFill>
                <a:latin typeface="Arial" pitchFamily="34" charset="0"/>
                <a:ea typeface="Tahoma" pitchFamily="34" charset="0"/>
                <a:cs typeface="Arial" pitchFamily="34" charset="0"/>
              </a:rPr>
              <a:t>ighest in  the State of México: 56.9%</a:t>
            </a:r>
          </a:p>
          <a:p>
            <a:pPr marL="989013" lvl="1" algn="just" fontAlgn="auto">
              <a:lnSpc>
                <a:spcPct val="150000"/>
              </a:lnSpc>
              <a:spcBef>
                <a:spcPts val="0"/>
              </a:spcBef>
              <a:spcAft>
                <a:spcPts val="0"/>
              </a:spcAft>
              <a:buSzPct val="80000"/>
              <a:buFont typeface="Arial" pitchFamily="34" charset="0"/>
              <a:buChar char="•"/>
              <a:tabLst>
                <a:tab pos="623888" algn="l"/>
              </a:tabLst>
              <a:defRPr/>
            </a:pPr>
            <a:r>
              <a:rPr lang="en-US" dirty="0">
                <a:solidFill>
                  <a:schemeClr val="tx2">
                    <a:lumMod val="50000"/>
                  </a:schemeClr>
                </a:solidFill>
                <a:latin typeface="Arial" pitchFamily="34" charset="0"/>
                <a:ea typeface="Tahoma" pitchFamily="34" charset="0"/>
                <a:cs typeface="Arial" pitchFamily="34" charset="0"/>
              </a:rPr>
              <a:t> </a:t>
            </a:r>
            <a:r>
              <a:rPr lang="en-US" dirty="0">
                <a:solidFill>
                  <a:schemeClr val="tx2">
                    <a:lumMod val="50000"/>
                  </a:schemeClr>
                </a:solidFill>
                <a:latin typeface="Arial" pitchFamily="34" charset="0"/>
                <a:ea typeface="Tahoma" pitchFamily="34" charset="0"/>
                <a:cs typeface="Arial" pitchFamily="34" charset="0"/>
              </a:rPr>
              <a:t> </a:t>
            </a:r>
            <a:r>
              <a:rPr lang="en-US" dirty="0">
                <a:solidFill>
                  <a:schemeClr val="tx2">
                    <a:lumMod val="50000"/>
                  </a:schemeClr>
                </a:solidFill>
                <a:latin typeface="Arial" pitchFamily="34" charset="0"/>
                <a:ea typeface="Tahoma" pitchFamily="34" charset="0"/>
                <a:cs typeface="Arial" pitchFamily="34" charset="0"/>
              </a:rPr>
              <a:t>Lowest in Chiapas state: 29.8%</a:t>
            </a:r>
          </a:p>
          <a:p>
            <a:pPr marL="989013" lvl="1" algn="just" fontAlgn="auto">
              <a:lnSpc>
                <a:spcPct val="150000"/>
              </a:lnSpc>
              <a:spcBef>
                <a:spcPts val="0"/>
              </a:spcBef>
              <a:spcAft>
                <a:spcPts val="0"/>
              </a:spcAft>
              <a:buSzPct val="80000"/>
              <a:tabLst>
                <a:tab pos="623888" algn="l"/>
              </a:tabLst>
              <a:defRPr/>
            </a:pPr>
            <a:endParaRPr lang="en-US" dirty="0">
              <a:solidFill>
                <a:schemeClr val="tx2">
                  <a:lumMod val="50000"/>
                </a:schemeClr>
              </a:solidFill>
              <a:latin typeface="Arial" pitchFamily="34" charset="0"/>
              <a:ea typeface="Tahoma" pitchFamily="34" charset="0"/>
              <a:cs typeface="Arial" pitchFamily="34" charset="0"/>
            </a:endParaRPr>
          </a:p>
          <a:p>
            <a:pPr marL="719138" lvl="1" indent="-261938" fontAlgn="auto">
              <a:spcBef>
                <a:spcPts val="0"/>
              </a:spcBef>
              <a:spcAft>
                <a:spcPts val="0"/>
              </a:spcAft>
              <a:buSzPct val="80000"/>
              <a:buFontTx/>
              <a:buBlip>
                <a:blip r:embed="rId3"/>
              </a:buBlip>
              <a:defRPr/>
            </a:pPr>
            <a:r>
              <a:rPr lang="en-US" dirty="0">
                <a:solidFill>
                  <a:schemeClr val="tx2">
                    <a:lumMod val="50000"/>
                  </a:schemeClr>
                </a:solidFill>
                <a:latin typeface="Tahoma" pitchFamily="34" charset="0"/>
                <a:ea typeface="Tahoma" pitchFamily="34" charset="0"/>
                <a:cs typeface="Tahoma" pitchFamily="34" charset="0"/>
              </a:rPr>
              <a:t>13.5% were victims of physical violence that caused temporal or permanent damage</a:t>
            </a:r>
          </a:p>
          <a:p>
            <a:pPr marL="719138" lvl="1" indent="-261938" fontAlgn="auto">
              <a:spcBef>
                <a:spcPts val="0"/>
              </a:spcBef>
              <a:spcAft>
                <a:spcPts val="0"/>
              </a:spcAft>
              <a:buSzPct val="80000"/>
              <a:buFontTx/>
              <a:buBlip>
                <a:blip r:embed="rId3"/>
              </a:buBlip>
              <a:defRPr/>
            </a:pPr>
            <a:endParaRPr lang="en-US" dirty="0">
              <a:solidFill>
                <a:schemeClr val="tx2">
                  <a:lumMod val="50000"/>
                </a:schemeClr>
              </a:solidFill>
              <a:latin typeface="Tahoma" pitchFamily="34" charset="0"/>
              <a:ea typeface="Tahoma" pitchFamily="34" charset="0"/>
              <a:cs typeface="Tahoma" pitchFamily="34" charset="0"/>
            </a:endParaRPr>
          </a:p>
          <a:p>
            <a:pPr marL="719138" lvl="1" indent="-261938" fontAlgn="auto">
              <a:lnSpc>
                <a:spcPct val="90000"/>
              </a:lnSpc>
              <a:spcBef>
                <a:spcPts val="0"/>
              </a:spcBef>
              <a:spcAft>
                <a:spcPts val="0"/>
              </a:spcAft>
              <a:buSzPct val="80000"/>
              <a:buFontTx/>
              <a:buBlip>
                <a:blip r:embed="rId3"/>
              </a:buBlip>
              <a:defRPr/>
            </a:pPr>
            <a:r>
              <a:rPr lang="en-US" dirty="0">
                <a:solidFill>
                  <a:schemeClr val="tx2">
                    <a:lumMod val="50000"/>
                  </a:schemeClr>
                </a:solidFill>
                <a:latin typeface="Tahoma" pitchFamily="34" charset="0"/>
                <a:ea typeface="Tahoma" pitchFamily="34" charset="0"/>
                <a:cs typeface="Tahoma" pitchFamily="34" charset="0"/>
              </a:rPr>
              <a:t>7.3% reported being victim of sexual violence</a:t>
            </a:r>
          </a:p>
          <a:p>
            <a:pPr marL="719138" lvl="1" indent="-261938" fontAlgn="auto">
              <a:lnSpc>
                <a:spcPct val="90000"/>
              </a:lnSpc>
              <a:spcBef>
                <a:spcPts val="0"/>
              </a:spcBef>
              <a:spcAft>
                <a:spcPts val="0"/>
              </a:spcAft>
              <a:buSzPct val="80000"/>
              <a:buFontTx/>
              <a:buBlip>
                <a:blip r:embed="rId3"/>
              </a:buBlip>
              <a:defRPr/>
            </a:pPr>
            <a:endParaRPr lang="en-US" dirty="0">
              <a:solidFill>
                <a:schemeClr val="tx2">
                  <a:lumMod val="50000"/>
                </a:schemeClr>
              </a:solidFill>
              <a:latin typeface="+mn-lt"/>
            </a:endParaRPr>
          </a:p>
          <a:p>
            <a:pPr marL="719138" lvl="1" indent="-261938" fontAlgn="auto">
              <a:lnSpc>
                <a:spcPct val="90000"/>
              </a:lnSpc>
              <a:spcBef>
                <a:spcPts val="0"/>
              </a:spcBef>
              <a:spcAft>
                <a:spcPts val="0"/>
              </a:spcAft>
              <a:buSzPct val="80000"/>
              <a:buFontTx/>
              <a:buBlip>
                <a:blip r:embed="rId3"/>
              </a:buBlip>
              <a:defRPr/>
            </a:pPr>
            <a:r>
              <a:rPr lang="en-US" dirty="0">
                <a:solidFill>
                  <a:schemeClr val="tx2">
                    <a:lumMod val="50000"/>
                  </a:schemeClr>
                </a:solidFill>
                <a:latin typeface="Tahoma" pitchFamily="34" charset="0"/>
                <a:ea typeface="Tahoma" pitchFamily="34" charset="0"/>
                <a:cs typeface="Tahoma" pitchFamily="34" charset="0"/>
              </a:rPr>
              <a:t>42.4% have suffered emotional or psychological aggressions</a:t>
            </a:r>
          </a:p>
          <a:p>
            <a:pPr marL="719138" lvl="1" indent="-261938" fontAlgn="auto">
              <a:lnSpc>
                <a:spcPct val="90000"/>
              </a:lnSpc>
              <a:spcBef>
                <a:spcPts val="0"/>
              </a:spcBef>
              <a:spcAft>
                <a:spcPts val="0"/>
              </a:spcAft>
              <a:buSzPct val="80000"/>
              <a:buFontTx/>
              <a:buBlip>
                <a:blip r:embed="rId3"/>
              </a:buBlip>
              <a:defRPr/>
            </a:pPr>
            <a:endParaRPr lang="en-US" dirty="0">
              <a:solidFill>
                <a:schemeClr val="tx2">
                  <a:lumMod val="50000"/>
                </a:schemeClr>
              </a:solidFill>
              <a:latin typeface="Tahoma" pitchFamily="34" charset="0"/>
              <a:ea typeface="Tahoma" pitchFamily="34" charset="0"/>
              <a:cs typeface="Tahoma" pitchFamily="34" charset="0"/>
            </a:endParaRPr>
          </a:p>
          <a:p>
            <a:pPr marL="719138" lvl="1" indent="-261938" fontAlgn="auto">
              <a:lnSpc>
                <a:spcPct val="90000"/>
              </a:lnSpc>
              <a:spcBef>
                <a:spcPts val="0"/>
              </a:spcBef>
              <a:spcAft>
                <a:spcPts val="0"/>
              </a:spcAft>
              <a:buSzPct val="80000"/>
              <a:buFontTx/>
              <a:buBlip>
                <a:blip r:embed="rId3"/>
              </a:buBlip>
              <a:defRPr/>
            </a:pPr>
            <a:r>
              <a:rPr lang="en-US" dirty="0">
                <a:solidFill>
                  <a:schemeClr val="tx2">
                    <a:lumMod val="50000"/>
                  </a:schemeClr>
                </a:solidFill>
                <a:latin typeface="Tahoma" pitchFamily="34" charset="0"/>
                <a:ea typeface="Tahoma" pitchFamily="34" charset="0"/>
                <a:cs typeface="Tahoma" pitchFamily="34" charset="0"/>
              </a:rPr>
              <a:t>24.5% lack control of their income </a:t>
            </a:r>
            <a:endParaRPr lang="en-US" dirty="0">
              <a:solidFill>
                <a:schemeClr val="tx2">
                  <a:lumMod val="50000"/>
                </a:schemeClr>
              </a:solidFill>
              <a:latin typeface="+mn-lt"/>
            </a:endParaRPr>
          </a:p>
          <a:p>
            <a:pPr marL="719138" lvl="1" indent="-261938" fontAlgn="auto">
              <a:lnSpc>
                <a:spcPct val="90000"/>
              </a:lnSpc>
              <a:spcBef>
                <a:spcPts val="0"/>
              </a:spcBef>
              <a:spcAft>
                <a:spcPts val="0"/>
              </a:spcAft>
              <a:buSzPct val="80000"/>
              <a:defRPr/>
            </a:pPr>
            <a:endParaRPr lang="en-US" sz="2000" dirty="0">
              <a:solidFill>
                <a:schemeClr val="tx2">
                  <a:lumMod val="50000"/>
                </a:schemeClr>
              </a:solidFill>
              <a:latin typeface="Arial" pitchFamily="34" charset="0"/>
              <a:ea typeface="Tahoma" pitchFamily="34" charset="0"/>
              <a:cs typeface="Arial" pitchFamily="34" charset="0"/>
            </a:endParaRPr>
          </a:p>
          <a:p>
            <a:pPr marL="719138" lvl="1" indent="-261938" fontAlgn="auto">
              <a:lnSpc>
                <a:spcPct val="90000"/>
              </a:lnSpc>
              <a:spcBef>
                <a:spcPts val="0"/>
              </a:spcBef>
              <a:spcAft>
                <a:spcPts val="0"/>
              </a:spcAft>
              <a:buSzPct val="80000"/>
              <a:defRPr/>
            </a:pPr>
            <a:endParaRPr lang="en-US" sz="2000" dirty="0">
              <a:solidFill>
                <a:schemeClr val="tx2">
                  <a:lumMod val="50000"/>
                </a:schemeClr>
              </a:solidFill>
              <a:latin typeface="Tahoma" pitchFamily="34" charset="0"/>
              <a:ea typeface="Tahoma" pitchFamily="34" charset="0"/>
              <a:cs typeface="Tahoma" pitchFamily="34" charset="0"/>
            </a:endParaRPr>
          </a:p>
          <a:p>
            <a:pPr marL="719138" lvl="1" indent="-261938" fontAlgn="auto">
              <a:lnSpc>
                <a:spcPct val="90000"/>
              </a:lnSpc>
              <a:spcBef>
                <a:spcPts val="0"/>
              </a:spcBef>
              <a:spcAft>
                <a:spcPts val="0"/>
              </a:spcAft>
              <a:buSzPct val="80000"/>
              <a:defRPr/>
            </a:pPr>
            <a:endParaRPr lang="en-US" sz="2000" dirty="0">
              <a:latin typeface="Tahoma" pitchFamily="34" charset="0"/>
              <a:ea typeface="Tahoma" pitchFamily="34" charset="0"/>
              <a:cs typeface="Tahoma" pitchFamily="34" charset="0"/>
            </a:endParaRPr>
          </a:p>
          <a:p>
            <a:pPr marL="719138" lvl="1" indent="-261938" fontAlgn="auto">
              <a:lnSpc>
                <a:spcPct val="90000"/>
              </a:lnSpc>
              <a:spcBef>
                <a:spcPts val="0"/>
              </a:spcBef>
              <a:spcAft>
                <a:spcPts val="0"/>
              </a:spcAft>
              <a:buSzPct val="80000"/>
              <a:defRPr/>
            </a:pPr>
            <a:endParaRPr lang="es-MX" sz="2000" dirty="0">
              <a:latin typeface="Tahoma" pitchFamily="34" charset="0"/>
              <a:ea typeface="Tahoma" pitchFamily="34" charset="0"/>
              <a:cs typeface="Tahoma" pitchFamily="34" charset="0"/>
            </a:endParaRPr>
          </a:p>
          <a:p>
            <a:pPr marL="719138" lvl="1" indent="-261938" fontAlgn="auto">
              <a:lnSpc>
                <a:spcPct val="90000"/>
              </a:lnSpc>
              <a:spcBef>
                <a:spcPts val="0"/>
              </a:spcBef>
              <a:spcAft>
                <a:spcPts val="0"/>
              </a:spcAft>
              <a:buSzPct val="80000"/>
              <a:defRPr/>
            </a:pPr>
            <a:endParaRPr lang="es-MX" sz="2000" dirty="0">
              <a:latin typeface="Tahoma" pitchFamily="34" charset="0"/>
              <a:ea typeface="Tahoma" pitchFamily="34" charset="0"/>
              <a:cs typeface="Tahoma" pitchFamily="34" charset="0"/>
            </a:endParaRPr>
          </a:p>
          <a:p>
            <a:pPr marL="261938" indent="-261938" fontAlgn="auto">
              <a:lnSpc>
                <a:spcPct val="90000"/>
              </a:lnSpc>
              <a:spcBef>
                <a:spcPts val="0"/>
              </a:spcBef>
              <a:spcAft>
                <a:spcPts val="0"/>
              </a:spcAft>
              <a:buSzPct val="80000"/>
              <a:buFontTx/>
              <a:buBlip>
                <a:blip r:embed="rId3"/>
              </a:buBlip>
              <a:defRPr/>
            </a:pPr>
            <a:endParaRPr lang="es-MX" sz="2000" dirty="0">
              <a:latin typeface="Tahoma" pitchFamily="34" charset="0"/>
            </a:endParaRPr>
          </a:p>
          <a:p>
            <a:pPr marL="261938" indent="-261938" fontAlgn="auto">
              <a:lnSpc>
                <a:spcPct val="90000"/>
              </a:lnSpc>
              <a:spcBef>
                <a:spcPts val="0"/>
              </a:spcBef>
              <a:spcAft>
                <a:spcPts val="0"/>
              </a:spcAft>
              <a:buSzPct val="80000"/>
              <a:defRPr/>
            </a:pPr>
            <a:endParaRPr lang="es-MX" sz="2000" dirty="0">
              <a:latin typeface="Tahoma" pitchFamily="34" charset="0"/>
            </a:endParaRPr>
          </a:p>
        </p:txBody>
      </p:sp>
      <p:sp>
        <p:nvSpPr>
          <p:cNvPr id="9" name="Rectangle 6"/>
          <p:cNvSpPr>
            <a:spLocks noChangeArrowheads="1"/>
          </p:cNvSpPr>
          <p:nvPr/>
        </p:nvSpPr>
        <p:spPr bwMode="auto">
          <a:xfrm>
            <a:off x="971550" y="260350"/>
            <a:ext cx="7199313" cy="461963"/>
          </a:xfrm>
          <a:prstGeom prst="rect">
            <a:avLst/>
          </a:prstGeom>
          <a:noFill/>
          <a:ln w="9525" algn="ctr">
            <a:noFill/>
            <a:prstDash val="sysDot"/>
            <a:miter lim="800000"/>
            <a:headEnd/>
            <a:tailEnd/>
          </a:ln>
          <a:effectLst/>
        </p:spPr>
        <p:txBody>
          <a:bodyPr>
            <a:spAutoFit/>
          </a:bodyPr>
          <a:lstStyle/>
          <a:p>
            <a:pPr marL="457200" indent="-457200" algn="ctr" fontAlgn="auto">
              <a:spcBef>
                <a:spcPts val="0"/>
              </a:spcBef>
              <a:spcAft>
                <a:spcPts val="0"/>
              </a:spcAft>
              <a:defRPr/>
            </a:pPr>
            <a:r>
              <a:rPr lang="es-MX" sz="2400" dirty="0">
                <a:solidFill>
                  <a:schemeClr val="tx2">
                    <a:lumMod val="50000"/>
                  </a:schemeClr>
                </a:solidFill>
                <a:latin typeface="Arial" pitchFamily="34" charset="0"/>
                <a:cs typeface="Arial" pitchFamily="34" charset="0"/>
              </a:rPr>
              <a:t>Preliminar </a:t>
            </a:r>
            <a:r>
              <a:rPr lang="es-MX" sz="2400" dirty="0" err="1">
                <a:solidFill>
                  <a:schemeClr val="tx2">
                    <a:lumMod val="50000"/>
                  </a:schemeClr>
                </a:solidFill>
                <a:latin typeface="Arial" pitchFamily="34" charset="0"/>
                <a:cs typeface="Arial" pitchFamily="34" charset="0"/>
              </a:rPr>
              <a:t>results</a:t>
            </a:r>
            <a:endParaRPr lang="es-ES" sz="2400" dirty="0">
              <a:solidFill>
                <a:schemeClr val="tx2">
                  <a:lumMod val="50000"/>
                </a:schemeClr>
              </a:solidFill>
              <a:latin typeface="Arial" pitchFamily="34" charset="0"/>
              <a:cs typeface="Arial" pitchFamily="34" charset="0"/>
            </a:endParaRPr>
          </a:p>
        </p:txBody>
      </p:sp>
      <p:pic>
        <p:nvPicPr>
          <p:cNvPr id="5" name="Picture 3"/>
          <p:cNvPicPr>
            <a:picLocks noChangeAspect="1" noChangeArrowheads="1"/>
          </p:cNvPicPr>
          <p:nvPr/>
        </p:nvPicPr>
        <p:blipFill>
          <a:blip r:embed="rId4" cstate="print"/>
          <a:srcRect/>
          <a:stretch>
            <a:fillRect/>
          </a:stretch>
        </p:blipFill>
        <p:spPr bwMode="auto">
          <a:xfrm>
            <a:off x="6444208" y="2132856"/>
            <a:ext cx="2328199" cy="1212113"/>
          </a:xfrm>
          <a:prstGeom prst="rect">
            <a:avLst/>
          </a:prstGeom>
          <a:noFill/>
          <a:ln w="9525">
            <a:noFill/>
            <a:miter lim="800000"/>
            <a:headEnd/>
            <a:tailEnd/>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a:xfrm>
            <a:off x="8613775" y="6305550"/>
            <a:ext cx="457200" cy="476250"/>
          </a:xfrm>
        </p:spPr>
        <p:txBody>
          <a:bodyPr/>
          <a:lstStyle/>
          <a:p>
            <a:pPr>
              <a:defRPr/>
            </a:pPr>
            <a:fld id="{0D92929E-3772-473C-80D5-B8EB9E15535D}" type="slidenum">
              <a:rPr lang="es-ES"/>
              <a:pPr>
                <a:defRPr/>
              </a:pPr>
              <a:t>12</a:t>
            </a:fld>
            <a:endParaRPr lang="es-ES"/>
          </a:p>
        </p:txBody>
      </p:sp>
      <p:sp>
        <p:nvSpPr>
          <p:cNvPr id="162829" name="Rectangle 13"/>
          <p:cNvSpPr>
            <a:spLocks noChangeArrowheads="1"/>
          </p:cNvSpPr>
          <p:nvPr/>
        </p:nvSpPr>
        <p:spPr bwMode="auto">
          <a:xfrm>
            <a:off x="1116013" y="1196975"/>
            <a:ext cx="7227887" cy="4816475"/>
          </a:xfrm>
          <a:prstGeom prst="rect">
            <a:avLst/>
          </a:prstGeom>
          <a:noFill/>
          <a:ln w="9525">
            <a:noFill/>
            <a:miter lim="800000"/>
            <a:headEnd/>
            <a:tailEnd/>
          </a:ln>
          <a:effectLst/>
        </p:spPr>
        <p:txBody>
          <a:bodyPr>
            <a:spAutoFit/>
          </a:bodyPr>
          <a:lstStyle/>
          <a:p>
            <a:pPr algn="just" fontAlgn="auto">
              <a:lnSpc>
                <a:spcPct val="150000"/>
              </a:lnSpc>
              <a:spcBef>
                <a:spcPts val="0"/>
              </a:spcBef>
              <a:spcAft>
                <a:spcPts val="1800"/>
              </a:spcAft>
              <a:defRPr/>
            </a:pPr>
            <a:r>
              <a:rPr lang="en-US" sz="2000" b="1" dirty="0">
                <a:solidFill>
                  <a:schemeClr val="tx2">
                    <a:lumMod val="50000"/>
                  </a:schemeClr>
                </a:solidFill>
                <a:latin typeface="Tahoma" pitchFamily="34" charset="0"/>
              </a:rPr>
              <a:t>Violence against women in working settings:</a:t>
            </a:r>
          </a:p>
          <a:p>
            <a:pPr marL="261938" indent="-261938" fontAlgn="auto">
              <a:lnSpc>
                <a:spcPct val="150000"/>
              </a:lnSpc>
              <a:spcBef>
                <a:spcPts val="0"/>
              </a:spcBef>
              <a:spcAft>
                <a:spcPts val="1200"/>
              </a:spcAft>
              <a:buSzPct val="80000"/>
              <a:buFontTx/>
              <a:buBlip>
                <a:blip r:embed="rId2"/>
              </a:buBlip>
              <a:defRPr/>
            </a:pPr>
            <a:r>
              <a:rPr lang="en-US" sz="2000" dirty="0">
                <a:solidFill>
                  <a:schemeClr val="tx2">
                    <a:lumMod val="50000"/>
                  </a:schemeClr>
                </a:solidFill>
                <a:latin typeface="Tahoma" pitchFamily="34" charset="0"/>
              </a:rPr>
              <a:t>A proportion of 20.6% of interviewed women, ages 15 years old or more with a job, have stated they ha</a:t>
            </a:r>
            <a:r>
              <a:rPr lang="en-US" sz="2000" dirty="0">
                <a:latin typeface="Tahoma" pitchFamily="34" charset="0"/>
              </a:rPr>
              <a:t>d </a:t>
            </a:r>
            <a:r>
              <a:rPr lang="en-US" sz="2000" dirty="0">
                <a:solidFill>
                  <a:schemeClr val="tx2">
                    <a:lumMod val="50000"/>
                  </a:schemeClr>
                </a:solidFill>
                <a:latin typeface="Tahoma" pitchFamily="34" charset="0"/>
              </a:rPr>
              <a:t>faced discrimination in their working place in the last year.</a:t>
            </a:r>
          </a:p>
          <a:p>
            <a:pPr marL="719138" lvl="1" indent="-261938" fontAlgn="auto">
              <a:lnSpc>
                <a:spcPct val="90000"/>
              </a:lnSpc>
              <a:spcBef>
                <a:spcPts val="0"/>
              </a:spcBef>
              <a:spcAft>
                <a:spcPts val="0"/>
              </a:spcAft>
              <a:buSzPct val="80000"/>
              <a:defRPr/>
            </a:pPr>
            <a:endParaRPr lang="en-US" sz="2000" dirty="0">
              <a:latin typeface="+mn-lt"/>
            </a:endParaRPr>
          </a:p>
          <a:p>
            <a:pPr marL="719138" lvl="1" indent="-261938" fontAlgn="auto">
              <a:lnSpc>
                <a:spcPct val="90000"/>
              </a:lnSpc>
              <a:spcBef>
                <a:spcPts val="0"/>
              </a:spcBef>
              <a:spcAft>
                <a:spcPts val="0"/>
              </a:spcAft>
              <a:buSzPct val="80000"/>
              <a:defRPr/>
            </a:pPr>
            <a:endParaRPr lang="en-US" sz="2000" dirty="0">
              <a:latin typeface="+mn-lt"/>
            </a:endParaRPr>
          </a:p>
          <a:p>
            <a:pPr marL="719138" lvl="1" indent="-261938" fontAlgn="auto">
              <a:lnSpc>
                <a:spcPct val="90000"/>
              </a:lnSpc>
              <a:spcBef>
                <a:spcPts val="0"/>
              </a:spcBef>
              <a:spcAft>
                <a:spcPts val="0"/>
              </a:spcAft>
              <a:buSzPct val="80000"/>
              <a:defRPr/>
            </a:pPr>
            <a:endParaRPr lang="en-US" sz="2000" dirty="0">
              <a:latin typeface="+mn-lt"/>
            </a:endParaRPr>
          </a:p>
          <a:p>
            <a:pPr marL="719138" lvl="1" indent="-261938" fontAlgn="auto">
              <a:lnSpc>
                <a:spcPct val="90000"/>
              </a:lnSpc>
              <a:spcBef>
                <a:spcPts val="0"/>
              </a:spcBef>
              <a:spcAft>
                <a:spcPts val="0"/>
              </a:spcAft>
              <a:buSzPct val="80000"/>
              <a:defRPr/>
            </a:pPr>
            <a:endParaRPr lang="en-US" sz="2000" dirty="0">
              <a:latin typeface="Tahoma" pitchFamily="34" charset="0"/>
            </a:endParaRPr>
          </a:p>
          <a:p>
            <a:pPr marL="719138" lvl="1" indent="-261938" fontAlgn="auto">
              <a:lnSpc>
                <a:spcPct val="90000"/>
              </a:lnSpc>
              <a:spcBef>
                <a:spcPts val="0"/>
              </a:spcBef>
              <a:spcAft>
                <a:spcPts val="0"/>
              </a:spcAft>
              <a:buSzPct val="80000"/>
              <a:defRPr/>
            </a:pPr>
            <a:endParaRPr lang="en-US" sz="2000" dirty="0">
              <a:latin typeface="Tahoma" pitchFamily="34" charset="0"/>
            </a:endParaRPr>
          </a:p>
          <a:p>
            <a:pPr marL="261938" indent="-261938" fontAlgn="auto">
              <a:lnSpc>
                <a:spcPct val="90000"/>
              </a:lnSpc>
              <a:spcBef>
                <a:spcPts val="0"/>
              </a:spcBef>
              <a:spcAft>
                <a:spcPts val="0"/>
              </a:spcAft>
              <a:buSzPct val="80000"/>
              <a:defRPr/>
            </a:pPr>
            <a:endParaRPr lang="en-US" sz="2000" dirty="0">
              <a:latin typeface="Tahoma" pitchFamily="34" charset="0"/>
            </a:endParaRPr>
          </a:p>
          <a:p>
            <a:pPr marL="261938" indent="-261938" fontAlgn="auto">
              <a:lnSpc>
                <a:spcPct val="90000"/>
              </a:lnSpc>
              <a:spcBef>
                <a:spcPts val="0"/>
              </a:spcBef>
              <a:spcAft>
                <a:spcPts val="0"/>
              </a:spcAft>
              <a:buSzPct val="80000"/>
              <a:buFontTx/>
              <a:buBlip>
                <a:blip r:embed="rId2"/>
              </a:buBlip>
              <a:defRPr/>
            </a:pPr>
            <a:endParaRPr lang="en-US" sz="2000" dirty="0">
              <a:latin typeface="Tahoma" pitchFamily="34" charset="0"/>
            </a:endParaRPr>
          </a:p>
          <a:p>
            <a:pPr marL="261938" indent="-261938" fontAlgn="auto">
              <a:lnSpc>
                <a:spcPct val="90000"/>
              </a:lnSpc>
              <a:spcBef>
                <a:spcPts val="0"/>
              </a:spcBef>
              <a:spcAft>
                <a:spcPts val="0"/>
              </a:spcAft>
              <a:buSzPct val="80000"/>
              <a:buFontTx/>
              <a:buBlip>
                <a:blip r:embed="rId2"/>
              </a:buBlip>
              <a:defRPr/>
            </a:pPr>
            <a:endParaRPr lang="es-MX" sz="2000" dirty="0">
              <a:latin typeface="Tahoma" pitchFamily="34" charset="0"/>
            </a:endParaRPr>
          </a:p>
          <a:p>
            <a:pPr marL="261938" indent="-261938" fontAlgn="auto">
              <a:lnSpc>
                <a:spcPct val="90000"/>
              </a:lnSpc>
              <a:spcBef>
                <a:spcPts val="0"/>
              </a:spcBef>
              <a:spcAft>
                <a:spcPts val="0"/>
              </a:spcAft>
              <a:buSzPct val="80000"/>
              <a:defRPr/>
            </a:pPr>
            <a:endParaRPr lang="es-MX" sz="2000" dirty="0">
              <a:latin typeface="Tahoma" pitchFamily="34" charset="0"/>
            </a:endParaRPr>
          </a:p>
        </p:txBody>
      </p:sp>
      <p:sp>
        <p:nvSpPr>
          <p:cNvPr id="9" name="Rectangle 6"/>
          <p:cNvSpPr>
            <a:spLocks noChangeArrowheads="1"/>
          </p:cNvSpPr>
          <p:nvPr/>
        </p:nvSpPr>
        <p:spPr bwMode="auto">
          <a:xfrm>
            <a:off x="984250" y="134938"/>
            <a:ext cx="7197725" cy="461962"/>
          </a:xfrm>
          <a:prstGeom prst="rect">
            <a:avLst/>
          </a:prstGeom>
          <a:noFill/>
          <a:ln w="9525" algn="ctr">
            <a:noFill/>
            <a:prstDash val="sysDot"/>
            <a:miter lim="800000"/>
            <a:headEnd/>
            <a:tailEnd/>
          </a:ln>
          <a:effectLst/>
        </p:spPr>
        <p:txBody>
          <a:bodyPr>
            <a:spAutoFit/>
          </a:bodyPr>
          <a:lstStyle/>
          <a:p>
            <a:pPr marL="457200" indent="-457200" algn="ctr" fontAlgn="auto">
              <a:spcBef>
                <a:spcPts val="0"/>
              </a:spcBef>
              <a:spcAft>
                <a:spcPts val="0"/>
              </a:spcAft>
              <a:defRPr/>
            </a:pPr>
            <a:r>
              <a:rPr lang="es-ES" sz="2400" b="1" dirty="0">
                <a:solidFill>
                  <a:schemeClr val="tx2">
                    <a:lumMod val="50000"/>
                  </a:schemeClr>
                </a:solidFill>
                <a:latin typeface="Arial" pitchFamily="34" charset="0"/>
                <a:cs typeface="Arial" pitchFamily="34" charset="0"/>
              </a:rPr>
              <a:t>Preliminar </a:t>
            </a:r>
            <a:r>
              <a:rPr lang="es-ES" sz="2400" b="1" dirty="0" err="1">
                <a:solidFill>
                  <a:schemeClr val="tx2">
                    <a:lumMod val="50000"/>
                  </a:schemeClr>
                </a:solidFill>
                <a:latin typeface="Arial" pitchFamily="34" charset="0"/>
                <a:cs typeface="Arial" pitchFamily="34" charset="0"/>
              </a:rPr>
              <a:t>Results</a:t>
            </a:r>
            <a:endParaRPr lang="es-ES" sz="2400" b="1" dirty="0">
              <a:solidFill>
                <a:schemeClr val="tx2">
                  <a:lumMod val="50000"/>
                </a:schemeClr>
              </a:solidFill>
              <a:latin typeface="Arial" pitchFamily="34" charset="0"/>
              <a:cs typeface="Arial" pitchFamily="34" charset="0"/>
            </a:endParaRPr>
          </a:p>
        </p:txBody>
      </p:sp>
      <p:pic>
        <p:nvPicPr>
          <p:cNvPr id="36868" name="Picture 3"/>
          <p:cNvPicPr>
            <a:picLocks noChangeAspect="1" noChangeArrowheads="1"/>
          </p:cNvPicPr>
          <p:nvPr/>
        </p:nvPicPr>
        <p:blipFill>
          <a:blip r:embed="rId3"/>
          <a:srcRect/>
          <a:stretch>
            <a:fillRect/>
          </a:stretch>
        </p:blipFill>
        <p:spPr bwMode="auto">
          <a:xfrm>
            <a:off x="2865438" y="3824288"/>
            <a:ext cx="2647950" cy="1762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sz="half" idx="1"/>
          </p:nvPr>
        </p:nvGraphicFramePr>
        <p:xfrm>
          <a:off x="395288" y="549275"/>
          <a:ext cx="8134350" cy="5256213"/>
        </p:xfrm>
        <a:graphic>
          <a:graphicData uri="http://schemas.openxmlformats.org/drawingml/2006/table">
            <a:tbl>
              <a:tblPr/>
              <a:tblGrid>
                <a:gridCol w="3963062"/>
                <a:gridCol w="1045654"/>
                <a:gridCol w="1081468"/>
                <a:gridCol w="894593"/>
                <a:gridCol w="581096"/>
                <a:gridCol w="568442"/>
              </a:tblGrid>
              <a:tr h="1054124">
                <a:tc gridSpan="6">
                  <a:txBody>
                    <a:bodyPr/>
                    <a:lstStyle/>
                    <a:p>
                      <a:pPr marL="0" marR="0">
                        <a:lnSpc>
                          <a:spcPct val="115000"/>
                        </a:lnSpc>
                        <a:spcBef>
                          <a:spcPts val="0"/>
                        </a:spcBef>
                        <a:spcAft>
                          <a:spcPts val="0"/>
                        </a:spcAft>
                      </a:pPr>
                      <a:r>
                        <a:rPr lang="es-MX" sz="1600" b="1" dirty="0" err="1" smtClean="0">
                          <a:solidFill>
                            <a:schemeClr val="tx2">
                              <a:lumMod val="50000"/>
                            </a:schemeClr>
                          </a:solidFill>
                          <a:latin typeface="Tw Cen MT"/>
                          <a:ea typeface="Times New Roman"/>
                          <a:cs typeface="Times New Roman"/>
                        </a:rPr>
                        <a:t>Percentage</a:t>
                      </a:r>
                      <a:r>
                        <a:rPr lang="es-MX" sz="1600" b="1" dirty="0" smtClean="0">
                          <a:solidFill>
                            <a:schemeClr val="tx2">
                              <a:lumMod val="50000"/>
                            </a:schemeClr>
                          </a:solidFill>
                          <a:latin typeface="Tw Cen MT"/>
                          <a:ea typeface="Times New Roman"/>
                          <a:cs typeface="Times New Roman"/>
                        </a:rPr>
                        <a:t> of </a:t>
                      </a:r>
                      <a:r>
                        <a:rPr lang="es-MX" sz="1600" b="1" dirty="0" err="1" smtClean="0">
                          <a:solidFill>
                            <a:schemeClr val="tx2">
                              <a:lumMod val="50000"/>
                            </a:schemeClr>
                          </a:solidFill>
                          <a:latin typeface="Tw Cen MT"/>
                          <a:ea typeface="Times New Roman"/>
                          <a:cs typeface="Times New Roman"/>
                        </a:rPr>
                        <a:t>women</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married</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or</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united</a:t>
                      </a:r>
                      <a:r>
                        <a:rPr lang="es-MX" sz="1600" b="1" dirty="0" smtClean="0">
                          <a:solidFill>
                            <a:schemeClr val="tx2">
                              <a:lumMod val="50000"/>
                            </a:schemeClr>
                          </a:solidFill>
                          <a:latin typeface="Tw Cen MT"/>
                          <a:ea typeface="Times New Roman"/>
                          <a:cs typeface="Times New Roman"/>
                        </a:rPr>
                        <a:t>, 15 </a:t>
                      </a:r>
                      <a:r>
                        <a:rPr lang="es-MX" sz="1600" b="1" dirty="0" err="1" smtClean="0">
                          <a:solidFill>
                            <a:schemeClr val="tx2">
                              <a:lumMod val="50000"/>
                            </a:schemeClr>
                          </a:solidFill>
                          <a:latin typeface="Tw Cen MT"/>
                          <a:ea typeface="Times New Roman"/>
                          <a:cs typeface="Times New Roman"/>
                        </a:rPr>
                        <a:t>years</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old</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or</a:t>
                      </a:r>
                      <a:r>
                        <a:rPr lang="es-MX" sz="1600" b="1" dirty="0" smtClean="0">
                          <a:solidFill>
                            <a:schemeClr val="tx2">
                              <a:lumMod val="50000"/>
                            </a:schemeClr>
                          </a:solidFill>
                          <a:latin typeface="Tw Cen MT"/>
                          <a:ea typeface="Times New Roman"/>
                          <a:cs typeface="Times New Roman"/>
                        </a:rPr>
                        <a:t> more, </a:t>
                      </a:r>
                      <a:r>
                        <a:rPr lang="es-MX" sz="1600" b="1" dirty="0" err="1" smtClean="0">
                          <a:solidFill>
                            <a:schemeClr val="tx2">
                              <a:lumMod val="50000"/>
                            </a:schemeClr>
                          </a:solidFill>
                          <a:latin typeface="Tw Cen MT"/>
                          <a:ea typeface="Times New Roman"/>
                          <a:cs typeface="Times New Roman"/>
                        </a:rPr>
                        <a:t>that</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have</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stated</a:t>
                      </a:r>
                      <a:r>
                        <a:rPr lang="es-MX" sz="1600" b="1" dirty="0" smtClean="0">
                          <a:solidFill>
                            <a:schemeClr val="tx2">
                              <a:lumMod val="50000"/>
                            </a:schemeClr>
                          </a:solidFill>
                          <a:latin typeface="Tw Cen MT"/>
                          <a:ea typeface="Times New Roman"/>
                          <a:cs typeface="Times New Roman"/>
                        </a:rPr>
                        <a:t> at </a:t>
                      </a:r>
                      <a:r>
                        <a:rPr lang="es-MX" sz="1600" b="1" dirty="0" err="1" smtClean="0">
                          <a:solidFill>
                            <a:schemeClr val="tx2">
                              <a:lumMod val="50000"/>
                            </a:schemeClr>
                          </a:solidFill>
                          <a:latin typeface="Tw Cen MT"/>
                          <a:ea typeface="Times New Roman"/>
                          <a:cs typeface="Times New Roman"/>
                        </a:rPr>
                        <a:t>least</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one</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incident</a:t>
                      </a:r>
                      <a:r>
                        <a:rPr lang="es-MX" sz="1600" b="1" dirty="0" smtClean="0">
                          <a:solidFill>
                            <a:schemeClr val="tx2">
                              <a:lumMod val="50000"/>
                            </a:schemeClr>
                          </a:solidFill>
                          <a:latin typeface="Tw Cen MT"/>
                          <a:ea typeface="Times New Roman"/>
                          <a:cs typeface="Times New Roman"/>
                        </a:rPr>
                        <a:t> of </a:t>
                      </a:r>
                      <a:r>
                        <a:rPr lang="es-MX" sz="1600" b="1" dirty="0" err="1" smtClean="0">
                          <a:solidFill>
                            <a:schemeClr val="tx2">
                              <a:lumMod val="50000"/>
                            </a:schemeClr>
                          </a:solidFill>
                          <a:latin typeface="Tw Cen MT"/>
                          <a:ea typeface="Times New Roman"/>
                          <a:cs typeface="Times New Roman"/>
                        </a:rPr>
                        <a:t>violence</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by</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her</a:t>
                      </a:r>
                      <a:r>
                        <a:rPr lang="es-MX" sz="1600" b="1" dirty="0" smtClean="0">
                          <a:solidFill>
                            <a:schemeClr val="tx2">
                              <a:lumMod val="50000"/>
                            </a:schemeClr>
                          </a:solidFill>
                          <a:latin typeface="Tw Cen MT"/>
                          <a:ea typeface="Times New Roman"/>
                          <a:cs typeface="Times New Roman"/>
                        </a:rPr>
                        <a:t> </a:t>
                      </a:r>
                      <a:r>
                        <a:rPr lang="es-MX" sz="1600" b="1" dirty="0" err="1" smtClean="0">
                          <a:solidFill>
                            <a:schemeClr val="tx2">
                              <a:lumMod val="50000"/>
                            </a:schemeClr>
                          </a:solidFill>
                          <a:latin typeface="Tw Cen MT"/>
                          <a:ea typeface="Times New Roman"/>
                          <a:cs typeface="Times New Roman"/>
                        </a:rPr>
                        <a:t>partner</a:t>
                      </a:r>
                      <a:r>
                        <a:rPr lang="es-MX" sz="1600" b="1" dirty="0" smtClean="0">
                          <a:solidFill>
                            <a:schemeClr val="tx2">
                              <a:lumMod val="50000"/>
                            </a:schemeClr>
                          </a:solidFill>
                          <a:latin typeface="Tw Cen MT"/>
                          <a:ea typeface="Times New Roman"/>
                          <a:cs typeface="Times New Roman"/>
                        </a:rPr>
                        <a:t> ,</a:t>
                      </a:r>
                      <a:r>
                        <a:rPr lang="es-MX" sz="1600" b="1" baseline="0" dirty="0" smtClean="0">
                          <a:solidFill>
                            <a:schemeClr val="tx2">
                              <a:lumMod val="50000"/>
                            </a:schemeClr>
                          </a:solidFill>
                          <a:latin typeface="Tw Cen MT"/>
                          <a:ea typeface="Times New Roman"/>
                          <a:cs typeface="Times New Roman"/>
                        </a:rPr>
                        <a:t> </a:t>
                      </a:r>
                      <a:r>
                        <a:rPr lang="es-MX" sz="1600" b="1" baseline="0" dirty="0" err="1" smtClean="0">
                          <a:solidFill>
                            <a:schemeClr val="tx2">
                              <a:lumMod val="50000"/>
                            </a:schemeClr>
                          </a:solidFill>
                          <a:latin typeface="Tw Cen MT"/>
                          <a:ea typeface="Times New Roman"/>
                          <a:cs typeface="Times New Roman"/>
                        </a:rPr>
                        <a:t>by</a:t>
                      </a:r>
                      <a:r>
                        <a:rPr lang="es-MX" sz="1600" b="1" baseline="0" dirty="0" smtClean="0">
                          <a:solidFill>
                            <a:schemeClr val="tx2">
                              <a:lumMod val="50000"/>
                            </a:schemeClr>
                          </a:solidFill>
                          <a:latin typeface="Tw Cen MT"/>
                          <a:ea typeface="Times New Roman"/>
                          <a:cs typeface="Times New Roman"/>
                        </a:rPr>
                        <a:t> </a:t>
                      </a:r>
                      <a:r>
                        <a:rPr lang="es-MX" sz="1600" b="1" baseline="0" dirty="0" err="1" smtClean="0">
                          <a:solidFill>
                            <a:schemeClr val="tx2">
                              <a:lumMod val="50000"/>
                            </a:schemeClr>
                          </a:solidFill>
                          <a:latin typeface="Tw Cen MT"/>
                          <a:ea typeface="Times New Roman"/>
                          <a:cs typeface="Times New Roman"/>
                        </a:rPr>
                        <a:t>number</a:t>
                      </a:r>
                      <a:r>
                        <a:rPr lang="es-MX" sz="1600" b="1" baseline="0" dirty="0" smtClean="0">
                          <a:solidFill>
                            <a:schemeClr val="tx2">
                              <a:lumMod val="50000"/>
                            </a:schemeClr>
                          </a:solidFill>
                          <a:latin typeface="Tw Cen MT"/>
                          <a:ea typeface="Times New Roman"/>
                          <a:cs typeface="Times New Roman"/>
                        </a:rPr>
                        <a:t> of </a:t>
                      </a:r>
                      <a:r>
                        <a:rPr lang="es-MX" sz="1600" b="1" baseline="0" dirty="0" err="1" smtClean="0">
                          <a:solidFill>
                            <a:schemeClr val="tx2">
                              <a:lumMod val="50000"/>
                            </a:schemeClr>
                          </a:solidFill>
                          <a:latin typeface="Tw Cen MT"/>
                          <a:ea typeface="Times New Roman"/>
                          <a:cs typeface="Times New Roman"/>
                        </a:rPr>
                        <a:t>unions</a:t>
                      </a:r>
                      <a:r>
                        <a:rPr lang="es-MX" sz="1600" b="1" baseline="0" dirty="0" smtClean="0">
                          <a:solidFill>
                            <a:schemeClr val="tx2">
                              <a:lumMod val="50000"/>
                            </a:schemeClr>
                          </a:solidFill>
                          <a:latin typeface="Tw Cen MT"/>
                          <a:ea typeface="Times New Roman"/>
                          <a:cs typeface="Times New Roman"/>
                        </a:rPr>
                        <a:t> and </a:t>
                      </a:r>
                      <a:r>
                        <a:rPr lang="es-MX" sz="1600" b="1" baseline="0" dirty="0" err="1" smtClean="0">
                          <a:solidFill>
                            <a:schemeClr val="tx2">
                              <a:lumMod val="50000"/>
                            </a:schemeClr>
                          </a:solidFill>
                          <a:latin typeface="Tw Cen MT"/>
                          <a:ea typeface="Times New Roman"/>
                          <a:cs typeface="Times New Roman"/>
                        </a:rPr>
                        <a:t>type</a:t>
                      </a:r>
                      <a:r>
                        <a:rPr lang="es-MX" sz="1600" b="1" baseline="0" dirty="0" smtClean="0">
                          <a:solidFill>
                            <a:schemeClr val="tx2">
                              <a:lumMod val="50000"/>
                            </a:schemeClr>
                          </a:solidFill>
                          <a:latin typeface="Tw Cen MT"/>
                          <a:ea typeface="Times New Roman"/>
                          <a:cs typeface="Times New Roman"/>
                        </a:rPr>
                        <a:t> of </a:t>
                      </a:r>
                      <a:r>
                        <a:rPr lang="es-MX" sz="1600" b="1" baseline="0" dirty="0" err="1" smtClean="0">
                          <a:solidFill>
                            <a:schemeClr val="tx2">
                              <a:lumMod val="50000"/>
                            </a:schemeClr>
                          </a:solidFill>
                          <a:latin typeface="Tw Cen MT"/>
                          <a:ea typeface="Times New Roman"/>
                          <a:cs typeface="Times New Roman"/>
                        </a:rPr>
                        <a:t>violence</a:t>
                      </a:r>
                      <a:r>
                        <a:rPr lang="es-MX" sz="1600" b="1" baseline="0" dirty="0" smtClean="0">
                          <a:solidFill>
                            <a:schemeClr val="tx2">
                              <a:lumMod val="50000"/>
                            </a:schemeClr>
                          </a:solidFill>
                          <a:latin typeface="Tw Cen MT"/>
                          <a:ea typeface="Times New Roman"/>
                          <a:cs typeface="Times New Roman"/>
                        </a:rPr>
                        <a:t> 2011. </a:t>
                      </a:r>
                    </a:p>
                  </a:txBody>
                  <a:tcPr marL="30863" marR="30863" marT="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72895">
                <a:tc>
                  <a:txBody>
                    <a:bodyPr/>
                    <a:lstStyle/>
                    <a:p>
                      <a:pPr marL="0" marR="0" algn="ct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 </a:t>
                      </a: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s-MX" sz="1400" b="1" dirty="0" err="1" smtClean="0">
                          <a:solidFill>
                            <a:schemeClr val="tx2">
                              <a:lumMod val="50000"/>
                            </a:schemeClr>
                          </a:solidFill>
                          <a:latin typeface="Tw Cen MT"/>
                          <a:ea typeface="Times New Roman"/>
                          <a:cs typeface="Times New Roman"/>
                        </a:rPr>
                        <a:t>Emotional</a:t>
                      </a:r>
                      <a:endParaRPr lang="es-MX" sz="14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s-MX" sz="1400" b="1" dirty="0" err="1" smtClean="0">
                          <a:solidFill>
                            <a:schemeClr val="tx2">
                              <a:lumMod val="50000"/>
                            </a:schemeClr>
                          </a:solidFill>
                          <a:latin typeface="Tw Cen MT"/>
                          <a:ea typeface="Times New Roman"/>
                          <a:cs typeface="Times New Roman"/>
                        </a:rPr>
                        <a:t>Economical</a:t>
                      </a:r>
                      <a:endParaRPr lang="es-MX" sz="14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s-MX" sz="1400" b="1" dirty="0" err="1" smtClean="0">
                          <a:solidFill>
                            <a:schemeClr val="tx2">
                              <a:lumMod val="50000"/>
                            </a:schemeClr>
                          </a:solidFill>
                          <a:latin typeface="Tw Cen MT"/>
                          <a:ea typeface="Calibri"/>
                          <a:cs typeface="Times New Roman"/>
                        </a:rPr>
                        <a:t>Physical</a:t>
                      </a:r>
                      <a:endParaRPr lang="es-MX" sz="14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s-MX" sz="1400" b="1" dirty="0">
                          <a:solidFill>
                            <a:schemeClr val="tx2">
                              <a:lumMod val="50000"/>
                            </a:schemeClr>
                          </a:solidFill>
                          <a:latin typeface="Tw Cen MT"/>
                          <a:ea typeface="Times New Roman"/>
                          <a:cs typeface="Times New Roman"/>
                        </a:rPr>
                        <a:t>Sexual</a:t>
                      </a:r>
                      <a:endParaRPr lang="es-MX" sz="14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s-MX" sz="1400" b="1" dirty="0">
                          <a:solidFill>
                            <a:schemeClr val="tx2">
                              <a:lumMod val="50000"/>
                            </a:schemeClr>
                          </a:solidFill>
                          <a:latin typeface="Tw Cen MT"/>
                          <a:ea typeface="Times New Roman"/>
                          <a:cs typeface="Times New Roman"/>
                        </a:rPr>
                        <a:t>Total</a:t>
                      </a:r>
                      <a:endParaRPr lang="es-MX" sz="14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r>
              <a:tr h="572895">
                <a:tc>
                  <a:txBody>
                    <a:bodyPr/>
                    <a:lstStyle/>
                    <a:p>
                      <a:pPr marL="0" marR="0">
                        <a:lnSpc>
                          <a:spcPct val="115000"/>
                        </a:lnSpc>
                        <a:spcBef>
                          <a:spcPts val="0"/>
                        </a:spcBef>
                        <a:spcAft>
                          <a:spcPts val="0"/>
                        </a:spcAft>
                      </a:pPr>
                      <a:r>
                        <a:rPr lang="es-MX" sz="1600" b="1" dirty="0" err="1" smtClean="0">
                          <a:solidFill>
                            <a:schemeClr val="tx2">
                              <a:lumMod val="50000"/>
                            </a:schemeClr>
                          </a:solidFill>
                          <a:latin typeface="Tw Cen MT"/>
                          <a:ea typeface="Calibri"/>
                          <a:cs typeface="Times New Roman"/>
                        </a:rPr>
                        <a:t>During</a:t>
                      </a:r>
                      <a:r>
                        <a:rPr lang="es-MX" sz="1600" b="1" baseline="0" dirty="0" smtClean="0">
                          <a:solidFill>
                            <a:schemeClr val="tx2">
                              <a:lumMod val="50000"/>
                            </a:schemeClr>
                          </a:solidFill>
                          <a:latin typeface="Tw Cen MT"/>
                          <a:ea typeface="Calibri"/>
                          <a:cs typeface="Times New Roman"/>
                        </a:rPr>
                        <a:t> </a:t>
                      </a:r>
                      <a:r>
                        <a:rPr lang="es-MX" sz="1600" b="1" baseline="0" dirty="0" err="1" smtClean="0">
                          <a:solidFill>
                            <a:schemeClr val="tx2">
                              <a:lumMod val="50000"/>
                            </a:schemeClr>
                          </a:solidFill>
                          <a:latin typeface="Tw Cen MT"/>
                          <a:ea typeface="Calibri"/>
                          <a:cs typeface="Times New Roman"/>
                        </a:rPr>
                        <a:t>the</a:t>
                      </a:r>
                      <a:r>
                        <a:rPr lang="es-MX" sz="1600" b="1" baseline="0" dirty="0" smtClean="0">
                          <a:solidFill>
                            <a:schemeClr val="tx2">
                              <a:lumMod val="50000"/>
                            </a:schemeClr>
                          </a:solidFill>
                          <a:latin typeface="Tw Cen MT"/>
                          <a:ea typeface="Calibri"/>
                          <a:cs typeface="Times New Roman"/>
                        </a:rPr>
                        <a:t> </a:t>
                      </a:r>
                      <a:r>
                        <a:rPr lang="es-MX" sz="1600" b="1" baseline="0" dirty="0" err="1" smtClean="0">
                          <a:solidFill>
                            <a:schemeClr val="tx2">
                              <a:lumMod val="50000"/>
                            </a:schemeClr>
                          </a:solidFill>
                          <a:latin typeface="Tw Cen MT"/>
                          <a:ea typeface="Calibri"/>
                          <a:cs typeface="Times New Roman"/>
                        </a:rPr>
                        <a:t>relation</a:t>
                      </a: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40.0</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25.3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11.6</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5.2</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44.8</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w="12700" cap="flat" cmpd="sng" algn="ctr">
                      <a:solidFill>
                        <a:srgbClr val="000000"/>
                      </a:solidFill>
                      <a:prstDash val="solid"/>
                      <a:round/>
                      <a:headEnd type="none" w="med" len="med"/>
                      <a:tailEnd type="none" w="med" len="med"/>
                    </a:lnT>
                    <a:lnB>
                      <a:noFill/>
                    </a:lnB>
                  </a:tcPr>
                </a:tc>
              </a:tr>
              <a:tr h="572895">
                <a:tc>
                  <a:txBody>
                    <a:bodyPr/>
                    <a:lstStyle/>
                    <a:p>
                      <a:pPr marL="241300" marR="0">
                        <a:lnSpc>
                          <a:spcPct val="115000"/>
                        </a:lnSpc>
                        <a:spcBef>
                          <a:spcPts val="0"/>
                        </a:spcBef>
                        <a:spcAft>
                          <a:spcPts val="0"/>
                        </a:spcAft>
                      </a:pPr>
                      <a:r>
                        <a:rPr lang="es-MX" sz="1600" dirty="0" err="1" smtClean="0">
                          <a:solidFill>
                            <a:schemeClr val="tx2">
                              <a:lumMod val="50000"/>
                            </a:schemeClr>
                          </a:solidFill>
                          <a:latin typeface="Tw Cen MT"/>
                          <a:ea typeface="Calibri"/>
                          <a:cs typeface="Times New Roman"/>
                        </a:rPr>
                        <a:t>One</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union</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or</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marriage</a:t>
                      </a: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39.4</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24.8</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11.3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5.0</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44.3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r>
              <a:tr h="630182">
                <a:tc>
                  <a:txBody>
                    <a:bodyPr/>
                    <a:lstStyle/>
                    <a:p>
                      <a:pPr marL="241300" marR="0">
                        <a:lnSpc>
                          <a:spcPct val="115000"/>
                        </a:lnSpc>
                        <a:spcBef>
                          <a:spcPts val="0"/>
                        </a:spcBef>
                        <a:spcAft>
                          <a:spcPts val="0"/>
                        </a:spcAft>
                      </a:pPr>
                      <a:r>
                        <a:rPr lang="es-MX" sz="1600" dirty="0" err="1" smtClean="0">
                          <a:solidFill>
                            <a:schemeClr val="tx2">
                              <a:lumMod val="50000"/>
                            </a:schemeClr>
                          </a:solidFill>
                          <a:latin typeface="Tw Cen MT"/>
                          <a:ea typeface="Times New Roman"/>
                          <a:cs typeface="Times New Roman"/>
                        </a:rPr>
                        <a:t>Two</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or</a:t>
                      </a:r>
                      <a:r>
                        <a:rPr lang="es-MX" sz="1600" baseline="0" dirty="0" smtClean="0">
                          <a:solidFill>
                            <a:schemeClr val="tx2">
                              <a:lumMod val="50000"/>
                            </a:schemeClr>
                          </a:solidFill>
                          <a:latin typeface="Tw Cen MT"/>
                          <a:ea typeface="Times New Roman"/>
                          <a:cs typeface="Times New Roman"/>
                        </a:rPr>
                        <a:t> more </a:t>
                      </a:r>
                      <a:r>
                        <a:rPr lang="es-MX" sz="1600" baseline="0" dirty="0" err="1" smtClean="0">
                          <a:solidFill>
                            <a:schemeClr val="tx2">
                              <a:lumMod val="50000"/>
                            </a:schemeClr>
                          </a:solidFill>
                          <a:latin typeface="Tw Cen MT"/>
                          <a:ea typeface="Times New Roman"/>
                          <a:cs typeface="Times New Roman"/>
                        </a:rPr>
                        <a:t>unions</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or</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marriages</a:t>
                      </a:r>
                      <a:r>
                        <a:rPr lang="es-MX" sz="1600" dirty="0" smtClean="0">
                          <a:solidFill>
                            <a:schemeClr val="tx2">
                              <a:lumMod val="50000"/>
                            </a:schemeClr>
                          </a:solidFill>
                          <a:latin typeface="Tw Cen MT"/>
                          <a:ea typeface="Times New Roman"/>
                          <a:cs typeface="Times New Roman"/>
                        </a:rPr>
                        <a:t> </a:t>
                      </a: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45.3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30.2</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13.8</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dirty="0" smtClean="0">
                          <a:solidFill>
                            <a:schemeClr val="tx2">
                              <a:lumMod val="50000"/>
                            </a:schemeClr>
                          </a:solidFill>
                          <a:latin typeface="Tw Cen MT"/>
                          <a:ea typeface="Times New Roman"/>
                          <a:cs typeface="Times New Roman"/>
                        </a:rPr>
                        <a:t>7.0</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50.1</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r>
              <a:tr h="572895">
                <a:tc>
                  <a:txBody>
                    <a:bodyPr/>
                    <a:lstStyle/>
                    <a:p>
                      <a:pPr marL="0" marR="0">
                        <a:lnSpc>
                          <a:spcPct val="115000"/>
                        </a:lnSpc>
                        <a:spcBef>
                          <a:spcPts val="0"/>
                        </a:spcBef>
                        <a:spcAft>
                          <a:spcPts val="0"/>
                        </a:spcAft>
                      </a:pPr>
                      <a:r>
                        <a:rPr lang="es-MX" sz="1600" b="1" dirty="0" smtClean="0">
                          <a:solidFill>
                            <a:schemeClr val="tx2">
                              <a:lumMod val="50000"/>
                            </a:schemeClr>
                          </a:solidFill>
                          <a:latin typeface="Tw Cen MT"/>
                          <a:ea typeface="Calibri"/>
                          <a:cs typeface="Times New Roman"/>
                        </a:rPr>
                        <a:t>In</a:t>
                      </a:r>
                      <a:r>
                        <a:rPr lang="es-MX" sz="1600" b="1" baseline="0" dirty="0" smtClean="0">
                          <a:solidFill>
                            <a:schemeClr val="tx2">
                              <a:lumMod val="50000"/>
                            </a:schemeClr>
                          </a:solidFill>
                          <a:latin typeface="Tw Cen MT"/>
                          <a:ea typeface="Calibri"/>
                          <a:cs typeface="Times New Roman"/>
                        </a:rPr>
                        <a:t> </a:t>
                      </a:r>
                      <a:r>
                        <a:rPr lang="es-MX" sz="1600" b="1" baseline="0" dirty="0" err="1" smtClean="0">
                          <a:solidFill>
                            <a:schemeClr val="tx2">
                              <a:lumMod val="50000"/>
                            </a:schemeClr>
                          </a:solidFill>
                          <a:latin typeface="Tw Cen MT"/>
                          <a:ea typeface="Calibri"/>
                          <a:cs typeface="Times New Roman"/>
                        </a:rPr>
                        <a:t>the</a:t>
                      </a:r>
                      <a:r>
                        <a:rPr lang="es-MX" sz="1600" b="1" baseline="0" dirty="0" smtClean="0">
                          <a:solidFill>
                            <a:schemeClr val="tx2">
                              <a:lumMod val="50000"/>
                            </a:schemeClr>
                          </a:solidFill>
                          <a:latin typeface="Tw Cen MT"/>
                          <a:ea typeface="Calibri"/>
                          <a:cs typeface="Times New Roman"/>
                        </a:rPr>
                        <a:t> </a:t>
                      </a:r>
                      <a:r>
                        <a:rPr lang="es-MX" sz="1600" b="1" baseline="0" dirty="0" err="1" smtClean="0">
                          <a:solidFill>
                            <a:schemeClr val="tx2">
                              <a:lumMod val="50000"/>
                            </a:schemeClr>
                          </a:solidFill>
                          <a:latin typeface="Tw Cen MT"/>
                          <a:ea typeface="Calibri"/>
                          <a:cs typeface="Times New Roman"/>
                        </a:rPr>
                        <a:t>last</a:t>
                      </a:r>
                      <a:r>
                        <a:rPr lang="es-MX" sz="1600" b="1" baseline="0" dirty="0" smtClean="0">
                          <a:solidFill>
                            <a:schemeClr val="tx2">
                              <a:lumMod val="50000"/>
                            </a:schemeClr>
                          </a:solidFill>
                          <a:latin typeface="Tw Cen MT"/>
                          <a:ea typeface="Calibri"/>
                          <a:cs typeface="Times New Roman"/>
                        </a:rPr>
                        <a:t> 12 </a:t>
                      </a:r>
                      <a:r>
                        <a:rPr lang="es-MX" sz="1600" b="1" baseline="0" dirty="0" err="1" smtClean="0">
                          <a:solidFill>
                            <a:schemeClr val="tx2">
                              <a:lumMod val="50000"/>
                            </a:schemeClr>
                          </a:solidFill>
                          <a:latin typeface="Tw Cen MT"/>
                          <a:ea typeface="Calibri"/>
                          <a:cs typeface="Times New Roman"/>
                        </a:rPr>
                        <a:t>months</a:t>
                      </a: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27.4</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17.3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6.3</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2.8</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endParaRPr lang="es-MX" sz="1600" b="1" dirty="0" smtClean="0">
                        <a:solidFill>
                          <a:schemeClr val="tx2">
                            <a:lumMod val="50000"/>
                          </a:schemeClr>
                        </a:solidFill>
                        <a:latin typeface="Tw Cen MT"/>
                        <a:ea typeface="Times New Roman"/>
                        <a:cs typeface="Times New Roman"/>
                      </a:endParaRPr>
                    </a:p>
                    <a:p>
                      <a:pPr marL="0" marR="0" algn="r">
                        <a:lnSpc>
                          <a:spcPct val="115000"/>
                        </a:lnSpc>
                        <a:spcBef>
                          <a:spcPts val="0"/>
                        </a:spcBef>
                        <a:spcAft>
                          <a:spcPts val="0"/>
                        </a:spcAft>
                      </a:pPr>
                      <a:r>
                        <a:rPr lang="es-MX" sz="1600" b="1" dirty="0" smtClean="0">
                          <a:solidFill>
                            <a:schemeClr val="tx2">
                              <a:lumMod val="50000"/>
                            </a:schemeClr>
                          </a:solidFill>
                          <a:latin typeface="Tw Cen MT"/>
                          <a:ea typeface="Times New Roman"/>
                          <a:cs typeface="Times New Roman"/>
                        </a:rPr>
                        <a:t>33.7</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r>
              <a:tr h="640349">
                <a:tc>
                  <a:txBody>
                    <a:bodyPr/>
                    <a:lstStyle/>
                    <a:p>
                      <a:pPr marL="241300" marR="0" indent="0" algn="l" defTabSz="914400" rtl="0" eaLnBrk="1" fontAlgn="auto" latinLnBrk="0" hangingPunct="1">
                        <a:lnSpc>
                          <a:spcPct val="115000"/>
                        </a:lnSpc>
                        <a:spcBef>
                          <a:spcPts val="0"/>
                        </a:spcBef>
                        <a:spcAft>
                          <a:spcPts val="0"/>
                        </a:spcAft>
                        <a:buClrTx/>
                        <a:buSzTx/>
                        <a:buFontTx/>
                        <a:buNone/>
                        <a:tabLst/>
                        <a:defRPr/>
                      </a:pPr>
                      <a:r>
                        <a:rPr lang="es-MX" sz="1600" dirty="0" err="1" smtClean="0">
                          <a:solidFill>
                            <a:schemeClr val="tx2">
                              <a:lumMod val="50000"/>
                            </a:schemeClr>
                          </a:solidFill>
                          <a:latin typeface="Tw Cen MT"/>
                          <a:ea typeface="Calibri"/>
                          <a:cs typeface="Times New Roman"/>
                        </a:rPr>
                        <a:t>One</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union</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or</a:t>
                      </a:r>
                      <a:r>
                        <a:rPr lang="es-MX" sz="1600" baseline="0" dirty="0" smtClean="0">
                          <a:solidFill>
                            <a:schemeClr val="tx2">
                              <a:lumMod val="50000"/>
                            </a:schemeClr>
                          </a:solidFill>
                          <a:latin typeface="Tw Cen MT"/>
                          <a:ea typeface="Calibri"/>
                          <a:cs typeface="Times New Roman"/>
                        </a:rPr>
                        <a:t> </a:t>
                      </a:r>
                      <a:r>
                        <a:rPr lang="es-MX" sz="1600" baseline="0" dirty="0" err="1" smtClean="0">
                          <a:solidFill>
                            <a:schemeClr val="tx2">
                              <a:lumMod val="50000"/>
                            </a:schemeClr>
                          </a:solidFill>
                          <a:latin typeface="Tw Cen MT"/>
                          <a:ea typeface="Calibri"/>
                          <a:cs typeface="Times New Roman"/>
                        </a:rPr>
                        <a:t>marriage</a:t>
                      </a:r>
                      <a:endParaRPr lang="es-MX" sz="1600" dirty="0" smtClean="0">
                        <a:solidFill>
                          <a:schemeClr val="tx2">
                            <a:lumMod val="50000"/>
                          </a:schemeClr>
                        </a:solidFill>
                        <a:latin typeface="+mn-lt"/>
                        <a:ea typeface="Calibri"/>
                        <a:cs typeface="Times New Roman"/>
                      </a:endParaRPr>
                    </a:p>
                    <a:p>
                      <a:pPr marL="241300" marR="0">
                        <a:lnSpc>
                          <a:spcPct val="115000"/>
                        </a:lnSpc>
                        <a:spcBef>
                          <a:spcPts val="0"/>
                        </a:spcBef>
                        <a:spcAft>
                          <a:spcPts val="0"/>
                        </a:spcAft>
                      </a:pP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a:noFill/>
                    </a:lnB>
                  </a:tcPr>
                </a:tc>
                <a:tc>
                  <a:txBody>
                    <a:bodyPr/>
                    <a:lstStyle/>
                    <a:p>
                      <a:pPr marL="0" marR="0" algn="r">
                        <a:lnSpc>
                          <a:spcPct val="115000"/>
                        </a:lnSpc>
                        <a:spcBef>
                          <a:spcPts val="0"/>
                        </a:spcBef>
                        <a:spcAft>
                          <a:spcPts val="0"/>
                        </a:spcAft>
                      </a:pPr>
                      <a:r>
                        <a:rPr lang="es-MX" sz="1600">
                          <a:solidFill>
                            <a:schemeClr val="tx2">
                              <a:lumMod val="50000"/>
                            </a:schemeClr>
                          </a:solidFill>
                          <a:latin typeface="Tw Cen MT"/>
                          <a:ea typeface="Times New Roman"/>
                          <a:cs typeface="Times New Roman"/>
                        </a:rPr>
                        <a:t>26.5</a:t>
                      </a:r>
                      <a:endParaRPr lang="es-MX" sz="160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r>
                        <a:rPr lang="es-MX" sz="1600">
                          <a:solidFill>
                            <a:schemeClr val="tx2">
                              <a:lumMod val="50000"/>
                            </a:schemeClr>
                          </a:solidFill>
                          <a:latin typeface="Tw Cen MT"/>
                          <a:ea typeface="Times New Roman"/>
                          <a:cs typeface="Times New Roman"/>
                        </a:rPr>
                        <a:t>16.6</a:t>
                      </a:r>
                      <a:endParaRPr lang="es-MX" sz="160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r>
                        <a:rPr lang="es-MX" sz="1600">
                          <a:solidFill>
                            <a:schemeClr val="tx2">
                              <a:lumMod val="50000"/>
                            </a:schemeClr>
                          </a:solidFill>
                          <a:latin typeface="Tw Cen MT"/>
                          <a:ea typeface="Times New Roman"/>
                          <a:cs typeface="Times New Roman"/>
                        </a:rPr>
                        <a:t>6.0</a:t>
                      </a:r>
                      <a:endParaRPr lang="es-MX" sz="160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2.6</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32.8</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a:noFill/>
                    </a:lnB>
                  </a:tcPr>
                </a:tc>
              </a:tr>
              <a:tr h="640349">
                <a:tc>
                  <a:txBody>
                    <a:bodyPr/>
                    <a:lstStyle/>
                    <a:p>
                      <a:pPr marL="241300" marR="0" indent="0" algn="l" defTabSz="914400" rtl="0" eaLnBrk="1" fontAlgn="auto" latinLnBrk="0" hangingPunct="1">
                        <a:lnSpc>
                          <a:spcPct val="115000"/>
                        </a:lnSpc>
                        <a:spcBef>
                          <a:spcPts val="0"/>
                        </a:spcBef>
                        <a:spcAft>
                          <a:spcPts val="0"/>
                        </a:spcAft>
                        <a:buClrTx/>
                        <a:buSzTx/>
                        <a:buFontTx/>
                        <a:buNone/>
                        <a:tabLst/>
                        <a:defRPr/>
                      </a:pPr>
                      <a:r>
                        <a:rPr lang="es-MX" sz="1600" dirty="0" err="1" smtClean="0">
                          <a:solidFill>
                            <a:schemeClr val="tx2">
                              <a:lumMod val="50000"/>
                            </a:schemeClr>
                          </a:solidFill>
                          <a:latin typeface="Tw Cen MT"/>
                          <a:ea typeface="Times New Roman"/>
                          <a:cs typeface="Times New Roman"/>
                        </a:rPr>
                        <a:t>Two</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or</a:t>
                      </a:r>
                      <a:r>
                        <a:rPr lang="es-MX" sz="1600" baseline="0" dirty="0" smtClean="0">
                          <a:solidFill>
                            <a:schemeClr val="tx2">
                              <a:lumMod val="50000"/>
                            </a:schemeClr>
                          </a:solidFill>
                          <a:latin typeface="Tw Cen MT"/>
                          <a:ea typeface="Times New Roman"/>
                          <a:cs typeface="Times New Roman"/>
                        </a:rPr>
                        <a:t> more </a:t>
                      </a:r>
                      <a:r>
                        <a:rPr lang="es-MX" sz="1600" baseline="0" dirty="0" err="1" smtClean="0">
                          <a:solidFill>
                            <a:schemeClr val="tx2">
                              <a:lumMod val="50000"/>
                            </a:schemeClr>
                          </a:solidFill>
                          <a:latin typeface="Tw Cen MT"/>
                          <a:ea typeface="Times New Roman"/>
                          <a:cs typeface="Times New Roman"/>
                        </a:rPr>
                        <a:t>unions</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or</a:t>
                      </a:r>
                      <a:r>
                        <a:rPr lang="es-MX" sz="1600" baseline="0" dirty="0" smtClean="0">
                          <a:solidFill>
                            <a:schemeClr val="tx2">
                              <a:lumMod val="50000"/>
                            </a:schemeClr>
                          </a:solidFill>
                          <a:latin typeface="Tw Cen MT"/>
                          <a:ea typeface="Times New Roman"/>
                          <a:cs typeface="Times New Roman"/>
                        </a:rPr>
                        <a:t> </a:t>
                      </a:r>
                      <a:r>
                        <a:rPr lang="es-MX" sz="1600" baseline="0" dirty="0" err="1" smtClean="0">
                          <a:solidFill>
                            <a:schemeClr val="tx2">
                              <a:lumMod val="50000"/>
                            </a:schemeClr>
                          </a:solidFill>
                          <a:latin typeface="Tw Cen MT"/>
                          <a:ea typeface="Times New Roman"/>
                          <a:cs typeface="Times New Roman"/>
                        </a:rPr>
                        <a:t>marriages</a:t>
                      </a:r>
                      <a:r>
                        <a:rPr lang="es-MX" sz="1600" dirty="0" smtClean="0">
                          <a:solidFill>
                            <a:schemeClr val="tx2">
                              <a:lumMod val="50000"/>
                            </a:schemeClr>
                          </a:solidFill>
                          <a:latin typeface="Tw Cen MT"/>
                          <a:ea typeface="Times New Roman"/>
                          <a:cs typeface="Times New Roman"/>
                        </a:rPr>
                        <a:t> </a:t>
                      </a:r>
                      <a:endParaRPr lang="es-MX" sz="1600" dirty="0" smtClean="0">
                        <a:solidFill>
                          <a:schemeClr val="tx2">
                            <a:lumMod val="50000"/>
                          </a:schemeClr>
                        </a:solidFill>
                        <a:latin typeface="+mn-lt"/>
                        <a:ea typeface="Calibri"/>
                        <a:cs typeface="Times New Roman"/>
                      </a:endParaRPr>
                    </a:p>
                    <a:p>
                      <a:pPr marL="241300" marR="0">
                        <a:lnSpc>
                          <a:spcPct val="115000"/>
                        </a:lnSpc>
                        <a:spcBef>
                          <a:spcPts val="0"/>
                        </a:spcBef>
                        <a:spcAft>
                          <a:spcPts val="0"/>
                        </a:spcAft>
                      </a:pPr>
                      <a:endParaRPr lang="es-MX" sz="1600" dirty="0">
                        <a:solidFill>
                          <a:schemeClr val="tx2">
                            <a:lumMod val="50000"/>
                          </a:schemeClr>
                        </a:solidFill>
                        <a:latin typeface="Calibri"/>
                        <a:ea typeface="Calibri"/>
                        <a:cs typeface="Times New Roman"/>
                      </a:endParaRPr>
                    </a:p>
                  </a:txBody>
                  <a:tcPr marL="30863" marR="3086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s-MX" sz="1600">
                          <a:solidFill>
                            <a:schemeClr val="tx2">
                              <a:lumMod val="50000"/>
                            </a:schemeClr>
                          </a:solidFill>
                          <a:latin typeface="Tw Cen MT"/>
                          <a:ea typeface="Times New Roman"/>
                          <a:cs typeface="Times New Roman"/>
                        </a:rPr>
                        <a:t>35.0</a:t>
                      </a:r>
                      <a:endParaRPr lang="es-MX" sz="1600">
                        <a:solidFill>
                          <a:schemeClr val="tx2">
                            <a:lumMod val="50000"/>
                          </a:schemeClr>
                        </a:solidFill>
                        <a:latin typeface="Calibri"/>
                        <a:ea typeface="Calibri"/>
                        <a:cs typeface="Times New Roman"/>
                      </a:endParaRPr>
                    </a:p>
                  </a:txBody>
                  <a:tcPr marL="30863" marR="3086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24.2</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9.0</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4.5</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s-MX" sz="1600" dirty="0">
                          <a:solidFill>
                            <a:schemeClr val="tx2">
                              <a:lumMod val="50000"/>
                            </a:schemeClr>
                          </a:solidFill>
                          <a:latin typeface="Tw Cen MT"/>
                          <a:ea typeface="Times New Roman"/>
                          <a:cs typeface="Times New Roman"/>
                        </a:rPr>
                        <a:t>41.9</a:t>
                      </a:r>
                      <a:endParaRPr lang="es-MX" sz="1600" dirty="0">
                        <a:solidFill>
                          <a:schemeClr val="tx2">
                            <a:lumMod val="50000"/>
                          </a:schemeClr>
                        </a:solidFill>
                        <a:latin typeface="Calibri"/>
                        <a:ea typeface="Calibri"/>
                        <a:cs typeface="Times New Roman"/>
                      </a:endParaRPr>
                    </a:p>
                  </a:txBody>
                  <a:tcPr marL="30863" marR="30863"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MX" sz="2400" dirty="0" err="1" smtClean="0">
                <a:solidFill>
                  <a:schemeClr val="tx2">
                    <a:lumMod val="50000"/>
                  </a:schemeClr>
                </a:solidFill>
                <a:latin typeface="Arial" pitchFamily="34" charset="0"/>
                <a:cs typeface="Arial" pitchFamily="34" charset="0"/>
              </a:rPr>
              <a:t>Survey</a:t>
            </a:r>
            <a:r>
              <a:rPr lang="es-MX" sz="2400" dirty="0" smtClean="0">
                <a:solidFill>
                  <a:schemeClr val="tx2">
                    <a:lumMod val="50000"/>
                  </a:schemeClr>
                </a:solidFill>
                <a:latin typeface="Arial" pitchFamily="34" charset="0"/>
                <a:cs typeface="Arial" pitchFamily="34" charset="0"/>
              </a:rPr>
              <a:t> </a:t>
            </a:r>
            <a:r>
              <a:rPr lang="es-MX" sz="2400" dirty="0" err="1" smtClean="0">
                <a:solidFill>
                  <a:schemeClr val="accent1">
                    <a:lumMod val="50000"/>
                  </a:schemeClr>
                </a:solidFill>
                <a:latin typeface="Arial" pitchFamily="34" charset="0"/>
                <a:cs typeface="Arial" pitchFamily="34" charset="0"/>
              </a:rPr>
              <a:t>Results</a:t>
            </a:r>
            <a:endParaRPr lang="es-MX" sz="2400" dirty="0">
              <a:solidFill>
                <a:schemeClr val="accent1">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fontScale="25000" lnSpcReduction="20000"/>
          </a:bodyPr>
          <a:lstStyle/>
          <a:p>
            <a:pPr fontAlgn="auto">
              <a:spcAft>
                <a:spcPts val="0"/>
              </a:spcAft>
              <a:buFont typeface="Arial" pitchFamily="34" charset="0"/>
              <a:buNone/>
              <a:defRPr/>
            </a:pPr>
            <a:r>
              <a:rPr lang="en-US" sz="8000" b="1" dirty="0" smtClean="0">
                <a:solidFill>
                  <a:schemeClr val="tx2">
                    <a:lumMod val="50000"/>
                  </a:schemeClr>
                </a:solidFill>
                <a:latin typeface="Arial" pitchFamily="34" charset="0"/>
                <a:cs typeface="Arial" pitchFamily="34" charset="0"/>
              </a:rPr>
              <a:t>Violence by their partner in the last 12 months</a:t>
            </a:r>
            <a:endParaRPr lang="en-US" sz="8000" dirty="0" smtClean="0">
              <a:solidFill>
                <a:schemeClr val="tx2">
                  <a:lumMod val="50000"/>
                </a:schemeClr>
              </a:solidFill>
              <a:latin typeface="Arial" pitchFamily="34" charset="0"/>
              <a:cs typeface="Arial" pitchFamily="34" charset="0"/>
            </a:endParaRPr>
          </a:p>
          <a:p>
            <a:pPr fontAlgn="auto">
              <a:spcAft>
                <a:spcPts val="0"/>
              </a:spcAft>
              <a:buFont typeface="Arial" pitchFamily="34" charset="0"/>
              <a:buNone/>
              <a:defRPr/>
            </a:pPr>
            <a:r>
              <a:rPr lang="en-US" sz="8000" b="1" dirty="0" smtClean="0">
                <a:solidFill>
                  <a:schemeClr val="tx2">
                    <a:lumMod val="50000"/>
                  </a:schemeClr>
                </a:solidFill>
                <a:latin typeface="Arial" pitchFamily="34" charset="0"/>
                <a:cs typeface="Arial" pitchFamily="34" charset="0"/>
              </a:rPr>
              <a:t> </a:t>
            </a:r>
            <a:endParaRPr lang="en-US" sz="8000" dirty="0" smtClean="0">
              <a:solidFill>
                <a:schemeClr val="tx2">
                  <a:lumMod val="50000"/>
                </a:schemeClr>
              </a:solidFill>
              <a:latin typeface="Arial" pitchFamily="34" charset="0"/>
              <a:cs typeface="Arial" pitchFamily="34" charset="0"/>
            </a:endParaRPr>
          </a:p>
          <a:p>
            <a:pPr fontAlgn="auto">
              <a:spcAft>
                <a:spcPts val="0"/>
              </a:spcAft>
              <a:buFont typeface="Arial" pitchFamily="34" charset="0"/>
              <a:buChar char="•"/>
              <a:defRPr/>
            </a:pPr>
            <a:r>
              <a:rPr lang="en-US" sz="8000" dirty="0" smtClean="0">
                <a:solidFill>
                  <a:schemeClr val="tx2">
                    <a:lumMod val="50000"/>
                  </a:schemeClr>
                </a:solidFill>
                <a:latin typeface="Arial" pitchFamily="34" charset="0"/>
                <a:cs typeface="Arial" pitchFamily="34" charset="0"/>
              </a:rPr>
              <a:t>In 201, in Mexico, there were 42.6 million women, 15 years old or more;  93.4% of them  (39.8 million), had a  partner.</a:t>
            </a:r>
          </a:p>
          <a:p>
            <a:pPr fontAlgn="auto">
              <a:spcAft>
                <a:spcPts val="0"/>
              </a:spcAft>
              <a:buFont typeface="Arial" pitchFamily="34" charset="0"/>
              <a:buNone/>
              <a:defRPr/>
            </a:pPr>
            <a:r>
              <a:rPr lang="en-US" sz="8000" dirty="0" smtClean="0">
                <a:solidFill>
                  <a:schemeClr val="tx2">
                    <a:lumMod val="50000"/>
                  </a:schemeClr>
                </a:solidFill>
                <a:latin typeface="Arial" pitchFamily="34" charset="0"/>
                <a:cs typeface="Arial" pitchFamily="34" charset="0"/>
              </a:rPr>
              <a:t> </a:t>
            </a:r>
          </a:p>
          <a:p>
            <a:pPr fontAlgn="auto">
              <a:spcAft>
                <a:spcPts val="0"/>
              </a:spcAft>
              <a:buFont typeface="Arial" pitchFamily="34" charset="0"/>
              <a:buChar char="•"/>
              <a:defRPr/>
            </a:pPr>
            <a:r>
              <a:rPr lang="en-US" sz="8000" dirty="0" smtClean="0">
                <a:solidFill>
                  <a:schemeClr val="tx2">
                    <a:lumMod val="50000"/>
                  </a:schemeClr>
                </a:solidFill>
                <a:latin typeface="Arial" pitchFamily="34" charset="0"/>
                <a:cs typeface="Arial" pitchFamily="34" charset="0"/>
              </a:rPr>
              <a:t>Of the 39.8 million women, 15 years old or more, that  had a partner: 62.7%   were united or married, 10.6%  separated or divorced, 7.8% widows and  18.9% singles.</a:t>
            </a:r>
          </a:p>
          <a:p>
            <a:pPr fontAlgn="auto">
              <a:spcAft>
                <a:spcPts val="0"/>
              </a:spcAft>
              <a:buFont typeface="Arial" pitchFamily="34" charset="0"/>
              <a:buNone/>
              <a:defRPr/>
            </a:pPr>
            <a:r>
              <a:rPr lang="en-US" sz="8000" dirty="0" smtClean="0">
                <a:solidFill>
                  <a:schemeClr val="tx2">
                    <a:lumMod val="50000"/>
                  </a:schemeClr>
                </a:solidFill>
                <a:latin typeface="Arial" pitchFamily="34" charset="0"/>
                <a:cs typeface="Arial" pitchFamily="34" charset="0"/>
              </a:rPr>
              <a:t> </a:t>
            </a:r>
          </a:p>
          <a:p>
            <a:pPr fontAlgn="auto">
              <a:spcAft>
                <a:spcPts val="0"/>
              </a:spcAft>
              <a:buFont typeface="Arial" pitchFamily="34" charset="0"/>
              <a:buChar char="•"/>
              <a:defRPr/>
            </a:pPr>
            <a:r>
              <a:rPr lang="en-US" sz="8000" dirty="0" smtClean="0">
                <a:solidFill>
                  <a:schemeClr val="tx2">
                    <a:lumMod val="50000"/>
                  </a:schemeClr>
                </a:solidFill>
                <a:latin typeface="Arial" pitchFamily="34" charset="0"/>
                <a:cs typeface="Arial" pitchFamily="34" charset="0"/>
              </a:rPr>
              <a:t>Of the total number of women: united, separated or divorced, and single with ex-partners: 29.4% (10,787,103 million) suffered at least some event of violence (emotional, economical, physical or sexual)  in the last 12 months (1010 to 1110), by the actual o last partner or husband.</a:t>
            </a:r>
          </a:p>
          <a:p>
            <a:pPr fontAlgn="auto">
              <a:spcAft>
                <a:spcPts val="0"/>
              </a:spcAft>
              <a:buFont typeface="Arial" pitchFamily="34" charset="0"/>
              <a:buChar char="•"/>
              <a:defRPr/>
            </a:pPr>
            <a:endParaRPr lang="es-MX" sz="8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Survey</a:t>
            </a:r>
            <a:r>
              <a:rPr lang="en-US" sz="2400" dirty="0" smtClean="0">
                <a:solidFill>
                  <a:schemeClr val="accent1">
                    <a:lumMod val="50000"/>
                  </a:schemeClr>
                </a:solidFill>
                <a:latin typeface="Arial" pitchFamily="34" charset="0"/>
                <a:cs typeface="Arial" pitchFamily="34" charset="0"/>
              </a:rPr>
              <a:t> Results</a:t>
            </a:r>
            <a:endParaRPr lang="en-US" sz="2400" dirty="0">
              <a:solidFill>
                <a:schemeClr val="accent1">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fontAlgn="auto">
              <a:spcAft>
                <a:spcPts val="0"/>
              </a:spcAft>
              <a:buFont typeface="Arial" pitchFamily="34" charset="0"/>
              <a:buChar char="•"/>
              <a:defRPr/>
            </a:pPr>
            <a:r>
              <a:rPr lang="en-US" sz="2000" dirty="0" smtClean="0">
                <a:solidFill>
                  <a:schemeClr val="accent1">
                    <a:lumMod val="50000"/>
                  </a:schemeClr>
                </a:solidFill>
                <a:latin typeface="Arial" pitchFamily="34" charset="0"/>
                <a:cs typeface="Arial" pitchFamily="34" charset="0"/>
              </a:rPr>
              <a:t>It is estimated that 9.1 million (24.8 %) suffered emotional violence,  4.7 million (13 %) economical violence, 1.9 million (5.2% ) suffered at least one physical aggression</a:t>
            </a:r>
            <a:r>
              <a:rPr lang="en-US" sz="2000" dirty="0" smtClean="0">
                <a:solidFill>
                  <a:schemeClr val="tx2">
                    <a:lumMod val="50000"/>
                  </a:schemeClr>
                </a:solidFill>
                <a:latin typeface="Arial" pitchFamily="34" charset="0"/>
                <a:cs typeface="Arial" pitchFamily="34" charset="0"/>
              </a:rPr>
              <a:t>,</a:t>
            </a:r>
            <a:r>
              <a:rPr lang="en-US" sz="2000" dirty="0" smtClean="0">
                <a:solidFill>
                  <a:schemeClr val="accent1">
                    <a:lumMod val="50000"/>
                  </a:schemeClr>
                </a:solidFill>
                <a:latin typeface="Arial" pitchFamily="34" charset="0"/>
                <a:cs typeface="Arial" pitchFamily="34" charset="0"/>
              </a:rPr>
              <a:t> and 920  thousand  some type of sexual aggression from the actual partner or last partner or husband in the last 12 months.</a:t>
            </a:r>
          </a:p>
          <a:p>
            <a:pPr fontAlgn="auto">
              <a:spcAft>
                <a:spcPts val="0"/>
              </a:spcAft>
              <a:buFont typeface="Arial" pitchFamily="34" charset="0"/>
              <a:buChar char="•"/>
              <a:defRPr/>
            </a:pPr>
            <a:endParaRPr lang="en-US" sz="2000" dirty="0" smtClean="0">
              <a:solidFill>
                <a:schemeClr val="accent1">
                  <a:lumMod val="50000"/>
                </a:schemeClr>
              </a:solidFill>
              <a:latin typeface="Arial" pitchFamily="34" charset="0"/>
              <a:cs typeface="Arial" pitchFamily="34" charset="0"/>
            </a:endParaRPr>
          </a:p>
          <a:p>
            <a:pPr fontAlgn="auto">
              <a:spcAft>
                <a:spcPts val="0"/>
              </a:spcAft>
              <a:buFont typeface="Arial" pitchFamily="34" charset="0"/>
              <a:buChar char="•"/>
              <a:defRPr/>
            </a:pPr>
            <a:r>
              <a:rPr lang="en-US" sz="2000" dirty="0" smtClean="0">
                <a:solidFill>
                  <a:schemeClr val="accent1">
                    <a:lumMod val="50000"/>
                  </a:schemeClr>
                </a:solidFill>
                <a:latin typeface="Arial" pitchFamily="34" charset="0"/>
                <a:cs typeface="Arial" pitchFamily="34" charset="0"/>
              </a:rPr>
              <a:t>The age group</a:t>
            </a:r>
            <a:r>
              <a:rPr lang="en-US" sz="2000" dirty="0" smtClean="0">
                <a:solidFill>
                  <a:schemeClr val="tx2">
                    <a:lumMod val="50000"/>
                  </a:schemeClr>
                </a:solidFill>
                <a:latin typeface="Arial" pitchFamily="34" charset="0"/>
                <a:cs typeface="Arial" pitchFamily="34" charset="0"/>
              </a:rPr>
              <a:t>s</a:t>
            </a:r>
            <a:r>
              <a:rPr lang="en-US" sz="2000" dirty="0" smtClean="0">
                <a:solidFill>
                  <a:schemeClr val="accent1">
                    <a:lumMod val="50000"/>
                  </a:schemeClr>
                </a:solidFill>
                <a:latin typeface="Arial" pitchFamily="34" charset="0"/>
                <a:cs typeface="Arial" pitchFamily="34" charset="0"/>
              </a:rPr>
              <a:t> that present the highest rates of violence are</a:t>
            </a:r>
            <a:r>
              <a:rPr lang="en-US" sz="2000" dirty="0" smtClean="0">
                <a:solidFill>
                  <a:srgbClr val="FF0000"/>
                </a:solidFill>
                <a:latin typeface="Arial" pitchFamily="34" charset="0"/>
                <a:cs typeface="Arial" pitchFamily="34" charset="0"/>
              </a:rPr>
              <a:t>:</a:t>
            </a:r>
            <a:r>
              <a:rPr lang="en-US" sz="2000" dirty="0" smtClean="0">
                <a:solidFill>
                  <a:schemeClr val="accent1">
                    <a:lumMod val="50000"/>
                  </a:schemeClr>
                </a:solidFill>
                <a:latin typeface="Arial" pitchFamily="34" charset="0"/>
                <a:cs typeface="Arial" pitchFamily="34" charset="0"/>
              </a:rPr>
              <a:t> women 20 to 29 and 30 to 39 years old. </a:t>
            </a:r>
          </a:p>
          <a:p>
            <a:pPr fontAlgn="auto">
              <a:spcAft>
                <a:spcPts val="0"/>
              </a:spcAft>
              <a:buFont typeface="Arial" pitchFamily="34" charset="0"/>
              <a:buChar char="•"/>
              <a:defRPr/>
            </a:pPr>
            <a:endParaRPr lang="es-MX" dirty="0" smtClean="0">
              <a:solidFill>
                <a:schemeClr val="accent1">
                  <a:lumMod val="50000"/>
                </a:schemeClr>
              </a:solidFill>
            </a:endParaRPr>
          </a:p>
          <a:p>
            <a:pPr fontAlgn="auto">
              <a:spcAft>
                <a:spcPts val="0"/>
              </a:spcAft>
              <a:buFont typeface="Arial" pitchFamily="34" charset="0"/>
              <a:buChar char="•"/>
              <a:defRPr/>
            </a:pPr>
            <a:endParaRPr lang="es-MX"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Rate of prevalence of violence against women, 15 years old and more, </a:t>
            </a:r>
            <a:r>
              <a:rPr lang="en-US" sz="2400" dirty="0" err="1" smtClean="0">
                <a:solidFill>
                  <a:schemeClr val="tx2">
                    <a:lumMod val="50000"/>
                  </a:schemeClr>
                </a:solidFill>
                <a:latin typeface="Arial" pitchFamily="34" charset="0"/>
                <a:cs typeface="Arial" pitchFamily="34" charset="0"/>
              </a:rPr>
              <a:t>excercised</a:t>
            </a:r>
            <a:r>
              <a:rPr lang="en-US" sz="2400" dirty="0" smtClean="0">
                <a:solidFill>
                  <a:schemeClr val="tx2">
                    <a:lumMod val="50000"/>
                  </a:schemeClr>
                </a:solidFill>
                <a:latin typeface="Arial" pitchFamily="34" charset="0"/>
                <a:cs typeface="Arial" pitchFamily="34" charset="0"/>
              </a:rPr>
              <a:t> by their partners or ex partners in the last 12 months, per age group and type of violence (2011)</a:t>
            </a:r>
            <a:endParaRPr lang="en-US" sz="2400" dirty="0">
              <a:solidFill>
                <a:schemeClr val="tx2">
                  <a:lumMod val="50000"/>
                </a:schemeClr>
              </a:solidFill>
              <a:latin typeface="Arial" pitchFamily="34" charset="0"/>
              <a:cs typeface="Arial" pitchFamily="34" charset="0"/>
            </a:endParaRPr>
          </a:p>
        </p:txBody>
      </p:sp>
      <p:graphicFrame>
        <p:nvGraphicFramePr>
          <p:cNvPr id="4" name="3 Marcador de contenido"/>
          <p:cNvGraphicFramePr>
            <a:graphicFrameLocks noGrp="1"/>
          </p:cNvGraphicFramePr>
          <p:nvPr>
            <p:ph idx="1"/>
          </p:nvPr>
        </p:nvGraphicFramePr>
        <p:xfrm>
          <a:off x="457200" y="1600200"/>
          <a:ext cx="8229600" cy="4348163"/>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r>
                        <a:rPr lang="es-MX" dirty="0" err="1" smtClean="0"/>
                        <a:t>Age</a:t>
                      </a:r>
                      <a:r>
                        <a:rPr lang="es-MX" dirty="0" smtClean="0"/>
                        <a:t> </a:t>
                      </a:r>
                      <a:r>
                        <a:rPr lang="en-US" noProof="0" dirty="0" smtClean="0"/>
                        <a:t>Group</a:t>
                      </a:r>
                      <a:endParaRPr lang="en-US" noProof="0" dirty="0"/>
                    </a:p>
                  </a:txBody>
                  <a:tcPr/>
                </a:tc>
                <a:tc>
                  <a:txBody>
                    <a:bodyPr/>
                    <a:lstStyle/>
                    <a:p>
                      <a:pPr algn="ctr"/>
                      <a:r>
                        <a:rPr lang="es-MX" dirty="0" smtClean="0"/>
                        <a:t>Total</a:t>
                      </a:r>
                      <a:endParaRPr lang="es-MX" dirty="0"/>
                    </a:p>
                  </a:txBody>
                  <a:tcPr/>
                </a:tc>
                <a:tc>
                  <a:txBody>
                    <a:bodyPr/>
                    <a:lstStyle/>
                    <a:p>
                      <a:pPr algn="ctr"/>
                      <a:r>
                        <a:rPr lang="en-US" noProof="0" dirty="0" smtClean="0"/>
                        <a:t>Emotional</a:t>
                      </a:r>
                      <a:endParaRPr lang="en-US" noProof="0" dirty="0"/>
                    </a:p>
                  </a:txBody>
                  <a:tcPr/>
                </a:tc>
                <a:tc>
                  <a:txBody>
                    <a:bodyPr/>
                    <a:lstStyle/>
                    <a:p>
                      <a:pPr algn="ctr"/>
                      <a:r>
                        <a:rPr lang="en-US" noProof="0" dirty="0" smtClean="0"/>
                        <a:t>Economic</a:t>
                      </a:r>
                      <a:endParaRPr lang="en-US" noProof="0" dirty="0"/>
                    </a:p>
                  </a:txBody>
                  <a:tcPr/>
                </a:tc>
                <a:tc>
                  <a:txBody>
                    <a:bodyPr/>
                    <a:lstStyle/>
                    <a:p>
                      <a:pPr algn="ctr"/>
                      <a:r>
                        <a:rPr lang="en-US" noProof="0" dirty="0" smtClean="0"/>
                        <a:t>Physical</a:t>
                      </a:r>
                      <a:endParaRPr lang="en-US" noProof="0" dirty="0"/>
                    </a:p>
                  </a:txBody>
                  <a:tcPr/>
                </a:tc>
                <a:tc>
                  <a:txBody>
                    <a:bodyPr/>
                    <a:lstStyle/>
                    <a:p>
                      <a:pPr algn="ctr"/>
                      <a:r>
                        <a:rPr lang="en-US" noProof="0" dirty="0" smtClean="0"/>
                        <a:t>Sexual</a:t>
                      </a:r>
                      <a:endParaRPr lang="es-MX" dirty="0"/>
                    </a:p>
                  </a:txBody>
                  <a:tcPr/>
                </a:tc>
              </a:tr>
              <a:tr h="370840">
                <a:tc>
                  <a:txBody>
                    <a:bodyPr/>
                    <a:lstStyle/>
                    <a:p>
                      <a:pPr algn="ctr"/>
                      <a:r>
                        <a:rPr lang="es-MX" b="1" dirty="0" smtClean="0"/>
                        <a:t>Total</a:t>
                      </a:r>
                      <a:endParaRPr lang="es-MX" b="1" dirty="0"/>
                    </a:p>
                  </a:txBody>
                  <a:tcPr/>
                </a:tc>
                <a:tc>
                  <a:txBody>
                    <a:bodyPr/>
                    <a:lstStyle/>
                    <a:p>
                      <a:pPr algn="ctr"/>
                      <a:r>
                        <a:rPr lang="es-MX" b="1" dirty="0" smtClean="0"/>
                        <a:t>29.4</a:t>
                      </a:r>
                      <a:endParaRPr lang="es-MX" b="1" dirty="0"/>
                    </a:p>
                  </a:txBody>
                  <a:tcPr/>
                </a:tc>
                <a:tc>
                  <a:txBody>
                    <a:bodyPr/>
                    <a:lstStyle/>
                    <a:p>
                      <a:pPr algn="ctr"/>
                      <a:r>
                        <a:rPr lang="es-MX" b="1" dirty="0" smtClean="0"/>
                        <a:t>24.8</a:t>
                      </a:r>
                      <a:endParaRPr lang="es-MX" b="1" dirty="0"/>
                    </a:p>
                  </a:txBody>
                  <a:tcPr/>
                </a:tc>
                <a:tc>
                  <a:txBody>
                    <a:bodyPr/>
                    <a:lstStyle/>
                    <a:p>
                      <a:pPr algn="ctr"/>
                      <a:r>
                        <a:rPr lang="es-MX" b="1" dirty="0" smtClean="0"/>
                        <a:t>13.0</a:t>
                      </a:r>
                      <a:endParaRPr lang="es-MX" b="1" dirty="0"/>
                    </a:p>
                  </a:txBody>
                  <a:tcPr/>
                </a:tc>
                <a:tc>
                  <a:txBody>
                    <a:bodyPr/>
                    <a:lstStyle/>
                    <a:p>
                      <a:pPr algn="ctr"/>
                      <a:r>
                        <a:rPr lang="es-MX" b="1" dirty="0" smtClean="0"/>
                        <a:t>5.2</a:t>
                      </a:r>
                      <a:endParaRPr lang="es-MX" b="1" dirty="0"/>
                    </a:p>
                  </a:txBody>
                  <a:tcPr/>
                </a:tc>
                <a:tc>
                  <a:txBody>
                    <a:bodyPr/>
                    <a:lstStyle/>
                    <a:p>
                      <a:pPr algn="ctr"/>
                      <a:r>
                        <a:rPr lang="es-MX" b="1" dirty="0" smtClean="0"/>
                        <a:t>2.5</a:t>
                      </a:r>
                      <a:endParaRPr lang="es-MX" b="1" dirty="0"/>
                    </a:p>
                  </a:txBody>
                  <a:tcPr/>
                </a:tc>
              </a:tr>
              <a:tr h="370840">
                <a:tc>
                  <a:txBody>
                    <a:bodyPr/>
                    <a:lstStyle/>
                    <a:p>
                      <a:pPr algn="ctr"/>
                      <a:r>
                        <a:rPr lang="es-MX" dirty="0" smtClean="0"/>
                        <a:t>15-17</a:t>
                      </a:r>
                      <a:endParaRPr lang="es-MX" dirty="0"/>
                    </a:p>
                  </a:txBody>
                  <a:tcPr/>
                </a:tc>
                <a:tc>
                  <a:txBody>
                    <a:bodyPr/>
                    <a:lstStyle/>
                    <a:p>
                      <a:pPr algn="ctr"/>
                      <a:r>
                        <a:rPr lang="es-MX" dirty="0" smtClean="0"/>
                        <a:t>29.6</a:t>
                      </a:r>
                      <a:endParaRPr lang="es-MX" dirty="0"/>
                    </a:p>
                  </a:txBody>
                  <a:tcPr/>
                </a:tc>
                <a:tc>
                  <a:txBody>
                    <a:bodyPr/>
                    <a:lstStyle/>
                    <a:p>
                      <a:pPr algn="ctr"/>
                      <a:r>
                        <a:rPr lang="es-MX" dirty="0" smtClean="0"/>
                        <a:t>28.4</a:t>
                      </a:r>
                      <a:endParaRPr lang="es-MX" dirty="0"/>
                    </a:p>
                  </a:txBody>
                  <a:tcPr/>
                </a:tc>
                <a:tc>
                  <a:txBody>
                    <a:bodyPr/>
                    <a:lstStyle/>
                    <a:p>
                      <a:pPr algn="ctr"/>
                      <a:r>
                        <a:rPr lang="es-MX" dirty="0" smtClean="0"/>
                        <a:t>4.3</a:t>
                      </a:r>
                      <a:endParaRPr lang="es-MX" dirty="0"/>
                    </a:p>
                  </a:txBody>
                  <a:tcPr/>
                </a:tc>
                <a:tc>
                  <a:txBody>
                    <a:bodyPr/>
                    <a:lstStyle/>
                    <a:p>
                      <a:pPr algn="ctr"/>
                      <a:r>
                        <a:rPr lang="es-MX" dirty="0" smtClean="0"/>
                        <a:t>3.1</a:t>
                      </a:r>
                      <a:endParaRPr lang="es-MX" dirty="0"/>
                    </a:p>
                  </a:txBody>
                  <a:tcPr/>
                </a:tc>
                <a:tc>
                  <a:txBody>
                    <a:bodyPr/>
                    <a:lstStyle/>
                    <a:p>
                      <a:pPr algn="ctr"/>
                      <a:r>
                        <a:rPr lang="es-MX" dirty="0" smtClean="0"/>
                        <a:t>1.9</a:t>
                      </a:r>
                      <a:endParaRPr lang="es-MX" dirty="0"/>
                    </a:p>
                  </a:txBody>
                  <a:tcPr/>
                </a:tc>
              </a:tr>
              <a:tr h="370840">
                <a:tc>
                  <a:txBody>
                    <a:bodyPr/>
                    <a:lstStyle/>
                    <a:p>
                      <a:pPr algn="ctr"/>
                      <a:r>
                        <a:rPr lang="es-MX" dirty="0" smtClean="0"/>
                        <a:t>18-19</a:t>
                      </a:r>
                      <a:endParaRPr lang="es-MX" dirty="0"/>
                    </a:p>
                  </a:txBody>
                  <a:tcPr/>
                </a:tc>
                <a:tc>
                  <a:txBody>
                    <a:bodyPr/>
                    <a:lstStyle/>
                    <a:p>
                      <a:pPr algn="ctr"/>
                      <a:r>
                        <a:rPr lang="es-MX" dirty="0" smtClean="0"/>
                        <a:t>31.2</a:t>
                      </a:r>
                      <a:endParaRPr lang="es-MX" dirty="0"/>
                    </a:p>
                  </a:txBody>
                  <a:tcPr/>
                </a:tc>
                <a:tc>
                  <a:txBody>
                    <a:bodyPr/>
                    <a:lstStyle/>
                    <a:p>
                      <a:pPr algn="ctr"/>
                      <a:r>
                        <a:rPr lang="es-MX" dirty="0" smtClean="0"/>
                        <a:t>28.6</a:t>
                      </a:r>
                      <a:endParaRPr lang="es-MX" dirty="0"/>
                    </a:p>
                  </a:txBody>
                  <a:tcPr/>
                </a:tc>
                <a:tc>
                  <a:txBody>
                    <a:bodyPr/>
                    <a:lstStyle/>
                    <a:p>
                      <a:pPr algn="ctr"/>
                      <a:r>
                        <a:rPr lang="es-MX" dirty="0" smtClean="0"/>
                        <a:t>8.0</a:t>
                      </a:r>
                      <a:endParaRPr lang="es-MX" dirty="0"/>
                    </a:p>
                  </a:txBody>
                  <a:tcPr/>
                </a:tc>
                <a:tc>
                  <a:txBody>
                    <a:bodyPr/>
                    <a:lstStyle/>
                    <a:p>
                      <a:pPr algn="ctr"/>
                      <a:r>
                        <a:rPr lang="es-MX" dirty="0" smtClean="0"/>
                        <a:t>4.4</a:t>
                      </a:r>
                      <a:endParaRPr lang="es-MX" dirty="0"/>
                    </a:p>
                  </a:txBody>
                  <a:tcPr/>
                </a:tc>
                <a:tc>
                  <a:txBody>
                    <a:bodyPr/>
                    <a:lstStyle/>
                    <a:p>
                      <a:pPr algn="ctr"/>
                      <a:r>
                        <a:rPr lang="es-MX" dirty="0" smtClean="0"/>
                        <a:t>1.9</a:t>
                      </a:r>
                      <a:endParaRPr lang="es-MX" dirty="0"/>
                    </a:p>
                  </a:txBody>
                  <a:tcPr/>
                </a:tc>
              </a:tr>
              <a:tr h="370840">
                <a:tc>
                  <a:txBody>
                    <a:bodyPr/>
                    <a:lstStyle/>
                    <a:p>
                      <a:pPr algn="ctr"/>
                      <a:r>
                        <a:rPr lang="es-MX" dirty="0" smtClean="0"/>
                        <a:t>20-29</a:t>
                      </a:r>
                      <a:endParaRPr lang="es-MX" dirty="0"/>
                    </a:p>
                  </a:txBody>
                  <a:tcPr/>
                </a:tc>
                <a:tc>
                  <a:txBody>
                    <a:bodyPr/>
                    <a:lstStyle/>
                    <a:p>
                      <a:pPr algn="ctr"/>
                      <a:r>
                        <a:rPr lang="es-MX" dirty="0" smtClean="0"/>
                        <a:t>32.8</a:t>
                      </a:r>
                      <a:endParaRPr lang="es-MX" dirty="0"/>
                    </a:p>
                  </a:txBody>
                  <a:tcPr/>
                </a:tc>
                <a:tc>
                  <a:txBody>
                    <a:bodyPr/>
                    <a:lstStyle/>
                    <a:p>
                      <a:pPr algn="ctr"/>
                      <a:r>
                        <a:rPr lang="es-MX" dirty="0" smtClean="0"/>
                        <a:t>28.6</a:t>
                      </a:r>
                      <a:endParaRPr lang="es-MX" dirty="0"/>
                    </a:p>
                  </a:txBody>
                  <a:tcPr/>
                </a:tc>
                <a:tc>
                  <a:txBody>
                    <a:bodyPr/>
                    <a:lstStyle/>
                    <a:p>
                      <a:pPr algn="ctr"/>
                      <a:r>
                        <a:rPr lang="es-MX" dirty="0" smtClean="0"/>
                        <a:t>13.9</a:t>
                      </a:r>
                      <a:endParaRPr lang="es-MX" dirty="0"/>
                    </a:p>
                  </a:txBody>
                  <a:tcPr/>
                </a:tc>
                <a:tc>
                  <a:txBody>
                    <a:bodyPr/>
                    <a:lstStyle/>
                    <a:p>
                      <a:pPr algn="ctr"/>
                      <a:r>
                        <a:rPr lang="es-MX" dirty="0" smtClean="0"/>
                        <a:t>5.6</a:t>
                      </a:r>
                      <a:endParaRPr lang="es-MX" dirty="0"/>
                    </a:p>
                  </a:txBody>
                  <a:tcPr/>
                </a:tc>
                <a:tc>
                  <a:txBody>
                    <a:bodyPr/>
                    <a:lstStyle/>
                    <a:p>
                      <a:pPr algn="ctr"/>
                      <a:r>
                        <a:rPr lang="es-MX" dirty="0" smtClean="0"/>
                        <a:t>2.0</a:t>
                      </a:r>
                      <a:endParaRPr lang="es-MX" dirty="0"/>
                    </a:p>
                  </a:txBody>
                  <a:tcPr/>
                </a:tc>
              </a:tr>
              <a:tr h="370840">
                <a:tc>
                  <a:txBody>
                    <a:bodyPr/>
                    <a:lstStyle/>
                    <a:p>
                      <a:pPr algn="ctr"/>
                      <a:r>
                        <a:rPr lang="es-MX" dirty="0" smtClean="0"/>
                        <a:t>30-39</a:t>
                      </a:r>
                      <a:endParaRPr lang="es-MX" dirty="0"/>
                    </a:p>
                  </a:txBody>
                  <a:tcPr/>
                </a:tc>
                <a:tc>
                  <a:txBody>
                    <a:bodyPr/>
                    <a:lstStyle/>
                    <a:p>
                      <a:pPr algn="ctr"/>
                      <a:r>
                        <a:rPr lang="es-MX" dirty="0" smtClean="0"/>
                        <a:t>33.3</a:t>
                      </a:r>
                      <a:endParaRPr lang="es-MX" dirty="0"/>
                    </a:p>
                  </a:txBody>
                  <a:tcPr/>
                </a:tc>
                <a:tc>
                  <a:txBody>
                    <a:bodyPr/>
                    <a:lstStyle/>
                    <a:p>
                      <a:pPr algn="ctr"/>
                      <a:r>
                        <a:rPr lang="es-MX" dirty="0" smtClean="0"/>
                        <a:t>27.8</a:t>
                      </a:r>
                      <a:endParaRPr lang="es-MX" dirty="0"/>
                    </a:p>
                  </a:txBody>
                  <a:tcPr/>
                </a:tc>
                <a:tc>
                  <a:txBody>
                    <a:bodyPr/>
                    <a:lstStyle/>
                    <a:p>
                      <a:pPr algn="ctr"/>
                      <a:r>
                        <a:rPr lang="es-MX" dirty="0" smtClean="0"/>
                        <a:t>17.1</a:t>
                      </a:r>
                      <a:endParaRPr lang="es-MX" dirty="0"/>
                    </a:p>
                  </a:txBody>
                  <a:tcPr/>
                </a:tc>
                <a:tc>
                  <a:txBody>
                    <a:bodyPr/>
                    <a:lstStyle/>
                    <a:p>
                      <a:pPr algn="ctr"/>
                      <a:r>
                        <a:rPr lang="es-MX" dirty="0" smtClean="0"/>
                        <a:t>5.9</a:t>
                      </a:r>
                      <a:endParaRPr lang="es-MX" dirty="0"/>
                    </a:p>
                  </a:txBody>
                  <a:tcPr/>
                </a:tc>
                <a:tc>
                  <a:txBody>
                    <a:bodyPr/>
                    <a:lstStyle/>
                    <a:p>
                      <a:pPr algn="ctr"/>
                      <a:r>
                        <a:rPr lang="es-MX" dirty="0" smtClean="0"/>
                        <a:t>2.9</a:t>
                      </a:r>
                      <a:endParaRPr lang="es-MX" dirty="0"/>
                    </a:p>
                  </a:txBody>
                  <a:tcPr/>
                </a:tc>
              </a:tr>
              <a:tr h="370840">
                <a:tc>
                  <a:txBody>
                    <a:bodyPr/>
                    <a:lstStyle/>
                    <a:p>
                      <a:pPr algn="ctr"/>
                      <a:r>
                        <a:rPr lang="es-MX" dirty="0" smtClean="0"/>
                        <a:t>40-49</a:t>
                      </a:r>
                      <a:endParaRPr lang="es-MX" dirty="0"/>
                    </a:p>
                  </a:txBody>
                  <a:tcPr/>
                </a:tc>
                <a:tc>
                  <a:txBody>
                    <a:bodyPr/>
                    <a:lstStyle/>
                    <a:p>
                      <a:pPr algn="ctr"/>
                      <a:r>
                        <a:rPr lang="es-MX" dirty="0" smtClean="0"/>
                        <a:t>28.2</a:t>
                      </a:r>
                      <a:endParaRPr lang="es-MX" dirty="0"/>
                    </a:p>
                  </a:txBody>
                  <a:tcPr/>
                </a:tc>
                <a:tc>
                  <a:txBody>
                    <a:bodyPr/>
                    <a:lstStyle/>
                    <a:p>
                      <a:pPr algn="ctr"/>
                      <a:r>
                        <a:rPr lang="es-MX" dirty="0" smtClean="0"/>
                        <a:t>23.0</a:t>
                      </a:r>
                      <a:endParaRPr lang="es-MX" dirty="0"/>
                    </a:p>
                  </a:txBody>
                  <a:tcPr/>
                </a:tc>
                <a:tc>
                  <a:txBody>
                    <a:bodyPr/>
                    <a:lstStyle/>
                    <a:p>
                      <a:pPr algn="ctr"/>
                      <a:r>
                        <a:rPr lang="es-MX" dirty="0" smtClean="0"/>
                        <a:t>14.3</a:t>
                      </a:r>
                      <a:endParaRPr lang="es-MX" dirty="0"/>
                    </a:p>
                  </a:txBody>
                  <a:tcPr/>
                </a:tc>
                <a:tc>
                  <a:txBody>
                    <a:bodyPr/>
                    <a:lstStyle/>
                    <a:p>
                      <a:pPr algn="ctr"/>
                      <a:r>
                        <a:rPr lang="es-MX" dirty="0" smtClean="0"/>
                        <a:t>5.5</a:t>
                      </a:r>
                      <a:endParaRPr lang="es-MX" dirty="0"/>
                    </a:p>
                  </a:txBody>
                  <a:tcPr/>
                </a:tc>
                <a:tc>
                  <a:txBody>
                    <a:bodyPr/>
                    <a:lstStyle/>
                    <a:p>
                      <a:pPr algn="ctr"/>
                      <a:r>
                        <a:rPr lang="es-MX" dirty="0" smtClean="0"/>
                        <a:t>3.1</a:t>
                      </a:r>
                      <a:endParaRPr lang="es-MX" dirty="0"/>
                    </a:p>
                  </a:txBody>
                  <a:tcPr/>
                </a:tc>
              </a:tr>
              <a:tr h="370840">
                <a:tc>
                  <a:txBody>
                    <a:bodyPr/>
                    <a:lstStyle/>
                    <a:p>
                      <a:pPr algn="ctr"/>
                      <a:r>
                        <a:rPr lang="es-MX" dirty="0" smtClean="0"/>
                        <a:t>50-59</a:t>
                      </a:r>
                      <a:endParaRPr lang="es-MX" dirty="0"/>
                    </a:p>
                  </a:txBody>
                  <a:tcPr/>
                </a:tc>
                <a:tc>
                  <a:txBody>
                    <a:bodyPr/>
                    <a:lstStyle/>
                    <a:p>
                      <a:pPr algn="ctr"/>
                      <a:r>
                        <a:rPr lang="es-MX" dirty="0" smtClean="0"/>
                        <a:t>25.4</a:t>
                      </a:r>
                      <a:endParaRPr lang="es-MX" dirty="0"/>
                    </a:p>
                  </a:txBody>
                  <a:tcPr/>
                </a:tc>
                <a:tc>
                  <a:txBody>
                    <a:bodyPr/>
                    <a:lstStyle/>
                    <a:p>
                      <a:pPr algn="ctr"/>
                      <a:r>
                        <a:rPr lang="es-MX" dirty="0" smtClean="0"/>
                        <a:t>19.8</a:t>
                      </a:r>
                      <a:endParaRPr lang="es-MX" dirty="0"/>
                    </a:p>
                  </a:txBody>
                  <a:tcPr/>
                </a:tc>
                <a:tc>
                  <a:txBody>
                    <a:bodyPr/>
                    <a:lstStyle/>
                    <a:p>
                      <a:pPr algn="ctr"/>
                      <a:r>
                        <a:rPr lang="es-MX" dirty="0" smtClean="0">
                          <a:solidFill>
                            <a:schemeClr val="tx2">
                              <a:lumMod val="50000"/>
                            </a:schemeClr>
                          </a:solidFill>
                        </a:rPr>
                        <a:t>12.2</a:t>
                      </a:r>
                      <a:endParaRPr lang="es-MX" dirty="0">
                        <a:solidFill>
                          <a:schemeClr val="tx2">
                            <a:lumMod val="50000"/>
                          </a:schemeClr>
                        </a:solidFill>
                      </a:endParaRPr>
                    </a:p>
                  </a:txBody>
                  <a:tcPr/>
                </a:tc>
                <a:tc>
                  <a:txBody>
                    <a:bodyPr/>
                    <a:lstStyle/>
                    <a:p>
                      <a:pPr algn="ctr"/>
                      <a:r>
                        <a:rPr lang="es-MX" dirty="0" smtClean="0"/>
                        <a:t>5.0</a:t>
                      </a:r>
                      <a:endParaRPr lang="es-MX" dirty="0"/>
                    </a:p>
                  </a:txBody>
                  <a:tcPr/>
                </a:tc>
                <a:tc>
                  <a:txBody>
                    <a:bodyPr/>
                    <a:lstStyle/>
                    <a:p>
                      <a:pPr algn="ctr"/>
                      <a:r>
                        <a:rPr lang="es-MX" dirty="0" smtClean="0"/>
                        <a:t>3.1</a:t>
                      </a:r>
                      <a:endParaRPr lang="es-MX" dirty="0"/>
                    </a:p>
                  </a:txBody>
                  <a:tcPr/>
                </a:tc>
              </a:tr>
              <a:tr h="370840">
                <a:tc>
                  <a:txBody>
                    <a:bodyPr/>
                    <a:lstStyle/>
                    <a:p>
                      <a:pPr algn="ctr"/>
                      <a:r>
                        <a:rPr lang="es-MX" dirty="0" smtClean="0"/>
                        <a:t>60-69</a:t>
                      </a:r>
                      <a:endParaRPr lang="es-MX" dirty="0"/>
                    </a:p>
                  </a:txBody>
                  <a:tcPr/>
                </a:tc>
                <a:tc>
                  <a:txBody>
                    <a:bodyPr/>
                    <a:lstStyle/>
                    <a:p>
                      <a:pPr algn="ctr"/>
                      <a:r>
                        <a:rPr lang="es-MX" dirty="0" smtClean="0"/>
                        <a:t>20.5</a:t>
                      </a:r>
                      <a:endParaRPr lang="es-MX" dirty="0"/>
                    </a:p>
                  </a:txBody>
                  <a:tcPr/>
                </a:tc>
                <a:tc>
                  <a:txBody>
                    <a:bodyPr/>
                    <a:lstStyle/>
                    <a:p>
                      <a:pPr algn="ctr"/>
                      <a:r>
                        <a:rPr lang="es-MX" dirty="0" smtClean="0"/>
                        <a:t>15.5</a:t>
                      </a:r>
                      <a:endParaRPr lang="es-MX" dirty="0"/>
                    </a:p>
                  </a:txBody>
                  <a:tcPr/>
                </a:tc>
                <a:tc>
                  <a:txBody>
                    <a:bodyPr/>
                    <a:lstStyle/>
                    <a:p>
                      <a:pPr algn="ctr"/>
                      <a:r>
                        <a:rPr lang="es-MX" dirty="0" smtClean="0"/>
                        <a:t>8.7</a:t>
                      </a:r>
                      <a:endParaRPr lang="es-MX" dirty="0"/>
                    </a:p>
                  </a:txBody>
                  <a:tcPr/>
                </a:tc>
                <a:tc>
                  <a:txBody>
                    <a:bodyPr/>
                    <a:lstStyle/>
                    <a:p>
                      <a:pPr algn="ctr"/>
                      <a:r>
                        <a:rPr lang="es-MX" dirty="0" smtClean="0"/>
                        <a:t>4.3</a:t>
                      </a:r>
                      <a:endParaRPr lang="es-MX" dirty="0"/>
                    </a:p>
                  </a:txBody>
                  <a:tcPr/>
                </a:tc>
                <a:tc>
                  <a:txBody>
                    <a:bodyPr/>
                    <a:lstStyle/>
                    <a:p>
                      <a:pPr algn="ctr"/>
                      <a:r>
                        <a:rPr lang="es-MX" dirty="0" smtClean="0"/>
                        <a:t>1.7</a:t>
                      </a:r>
                      <a:endParaRPr lang="es-MX" dirty="0"/>
                    </a:p>
                  </a:txBody>
                  <a:tcPr/>
                </a:tc>
              </a:tr>
              <a:tr h="370840">
                <a:tc>
                  <a:txBody>
                    <a:bodyPr/>
                    <a:lstStyle/>
                    <a:p>
                      <a:pPr algn="ctr"/>
                      <a:r>
                        <a:rPr lang="es-MX" dirty="0" smtClean="0"/>
                        <a:t>70 and more</a:t>
                      </a:r>
                      <a:endParaRPr lang="es-MX" dirty="0"/>
                    </a:p>
                  </a:txBody>
                  <a:tcPr/>
                </a:tc>
                <a:tc>
                  <a:txBody>
                    <a:bodyPr/>
                    <a:lstStyle/>
                    <a:p>
                      <a:pPr algn="ctr"/>
                      <a:r>
                        <a:rPr lang="es-MX" dirty="0" smtClean="0"/>
                        <a:t>15.0</a:t>
                      </a:r>
                      <a:endParaRPr lang="es-MX" dirty="0"/>
                    </a:p>
                  </a:txBody>
                  <a:tcPr/>
                </a:tc>
                <a:tc>
                  <a:txBody>
                    <a:bodyPr/>
                    <a:lstStyle/>
                    <a:p>
                      <a:pPr algn="ctr"/>
                      <a:r>
                        <a:rPr lang="es-MX" dirty="0" smtClean="0"/>
                        <a:t>10.7</a:t>
                      </a:r>
                      <a:endParaRPr lang="es-MX" dirty="0"/>
                    </a:p>
                  </a:txBody>
                  <a:tcPr/>
                </a:tc>
                <a:tc>
                  <a:txBody>
                    <a:bodyPr/>
                    <a:lstStyle/>
                    <a:p>
                      <a:pPr algn="ctr"/>
                      <a:r>
                        <a:rPr lang="es-MX" dirty="0" smtClean="0"/>
                        <a:t>4.6</a:t>
                      </a:r>
                      <a:endParaRPr lang="es-MX" dirty="0"/>
                    </a:p>
                  </a:txBody>
                  <a:tcPr/>
                </a:tc>
                <a:tc>
                  <a:txBody>
                    <a:bodyPr/>
                    <a:lstStyle/>
                    <a:p>
                      <a:pPr algn="ctr"/>
                      <a:r>
                        <a:rPr lang="es-MX" dirty="0" smtClean="0"/>
                        <a:t>4.3</a:t>
                      </a:r>
                      <a:endParaRPr lang="es-MX" dirty="0"/>
                    </a:p>
                  </a:txBody>
                  <a:tcPr/>
                </a:tc>
                <a:tc>
                  <a:txBody>
                    <a:bodyPr/>
                    <a:lstStyle/>
                    <a:p>
                      <a:pPr algn="ctr"/>
                      <a:r>
                        <a:rPr lang="es-MX" dirty="0" smtClean="0"/>
                        <a:t>1.2</a:t>
                      </a:r>
                      <a:endParaRPr lang="es-MX" dirty="0"/>
                    </a:p>
                  </a:txBody>
                  <a:tcPr/>
                </a:tc>
              </a:tr>
              <a:tr h="370840">
                <a:tc>
                  <a:txBody>
                    <a:bodyPr/>
                    <a:lstStyle/>
                    <a:p>
                      <a:pPr algn="ctr"/>
                      <a:r>
                        <a:rPr lang="en-US" noProof="0" dirty="0" smtClean="0"/>
                        <a:t>Not specified</a:t>
                      </a:r>
                      <a:endParaRPr lang="en-US" noProof="0" dirty="0"/>
                    </a:p>
                  </a:txBody>
                  <a:tcPr/>
                </a:tc>
                <a:tc>
                  <a:txBody>
                    <a:bodyPr/>
                    <a:lstStyle/>
                    <a:p>
                      <a:pPr algn="ctr"/>
                      <a:r>
                        <a:rPr lang="es-MX" dirty="0" smtClean="0"/>
                        <a:t>13.0</a:t>
                      </a:r>
                      <a:endParaRPr lang="es-MX" dirty="0"/>
                    </a:p>
                  </a:txBody>
                  <a:tcPr/>
                </a:tc>
                <a:tc>
                  <a:txBody>
                    <a:bodyPr/>
                    <a:lstStyle/>
                    <a:p>
                      <a:pPr algn="ctr"/>
                      <a:r>
                        <a:rPr lang="es-MX" dirty="0" smtClean="0"/>
                        <a:t>11.7</a:t>
                      </a:r>
                      <a:endParaRPr lang="es-MX" dirty="0"/>
                    </a:p>
                  </a:txBody>
                  <a:tcPr/>
                </a:tc>
                <a:tc>
                  <a:txBody>
                    <a:bodyPr/>
                    <a:lstStyle/>
                    <a:p>
                      <a:pPr algn="ctr"/>
                      <a:r>
                        <a:rPr lang="es-MX" dirty="0" smtClean="0"/>
                        <a:t>6.0</a:t>
                      </a:r>
                      <a:endParaRPr lang="es-MX" dirty="0"/>
                    </a:p>
                  </a:txBody>
                  <a:tcPr/>
                </a:tc>
                <a:tc>
                  <a:txBody>
                    <a:bodyPr/>
                    <a:lstStyle/>
                    <a:p>
                      <a:pPr algn="ctr"/>
                      <a:r>
                        <a:rPr lang="es-MX" dirty="0" smtClean="0"/>
                        <a:t>4.1</a:t>
                      </a:r>
                      <a:endParaRPr lang="es-MX" dirty="0"/>
                    </a:p>
                  </a:txBody>
                  <a:tcPr/>
                </a:tc>
                <a:tc>
                  <a:txBody>
                    <a:bodyPr/>
                    <a:lstStyle/>
                    <a:p>
                      <a:pPr algn="ctr"/>
                      <a:r>
                        <a:rPr lang="es-MX" dirty="0" smtClean="0"/>
                        <a:t>1.0</a:t>
                      </a:r>
                      <a:endParaRPr lang="es-MX" dirty="0"/>
                    </a:p>
                  </a:txBody>
                  <a:tcPr/>
                </a:tc>
              </a:tr>
            </a:tbl>
          </a:graphicData>
        </a:graphic>
      </p:graphicFrame>
      <p:sp>
        <p:nvSpPr>
          <p:cNvPr id="41048" name="4 CuadroTexto"/>
          <p:cNvSpPr txBox="1">
            <a:spLocks noChangeArrowheads="1"/>
          </p:cNvSpPr>
          <p:nvPr/>
        </p:nvSpPr>
        <p:spPr bwMode="auto">
          <a:xfrm>
            <a:off x="468313" y="5949950"/>
            <a:ext cx="3671887" cy="738188"/>
          </a:xfrm>
          <a:prstGeom prst="rect">
            <a:avLst/>
          </a:prstGeom>
          <a:noFill/>
          <a:ln w="9525">
            <a:noFill/>
            <a:miter lim="800000"/>
            <a:headEnd/>
            <a:tailEnd/>
          </a:ln>
        </p:spPr>
        <p:txBody>
          <a:bodyPr>
            <a:spAutoFit/>
          </a:bodyPr>
          <a:lstStyle/>
          <a:p>
            <a:r>
              <a:rPr lang="es-MX" sz="1400">
                <a:cs typeface="Arial" charset="0"/>
              </a:rPr>
              <a:t>Note: Includes women 15 years or older married or in union, separated and divorced and single. Excludes widows</a:t>
            </a:r>
          </a:p>
        </p:txBody>
      </p:sp>
      <p:sp>
        <p:nvSpPr>
          <p:cNvPr id="41049" name="5 CuadroTexto"/>
          <p:cNvSpPr txBox="1">
            <a:spLocks noChangeArrowheads="1"/>
          </p:cNvSpPr>
          <p:nvPr/>
        </p:nvSpPr>
        <p:spPr bwMode="auto">
          <a:xfrm>
            <a:off x="5508625" y="6092825"/>
            <a:ext cx="3635375" cy="523875"/>
          </a:xfrm>
          <a:prstGeom prst="rect">
            <a:avLst/>
          </a:prstGeom>
          <a:noFill/>
          <a:ln w="9525">
            <a:noFill/>
            <a:miter lim="800000"/>
            <a:headEnd/>
            <a:tailEnd/>
          </a:ln>
        </p:spPr>
        <p:txBody>
          <a:bodyPr>
            <a:spAutoFit/>
          </a:bodyPr>
          <a:lstStyle/>
          <a:p>
            <a:r>
              <a:rPr lang="es-MX" sz="1400">
                <a:cs typeface="Arial" charset="0"/>
              </a:rPr>
              <a:t>Source: INEGI ENRIEH 2011 Estimations SESVCM of DGEGSP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s-MX" sz="2400" dirty="0" err="1" smtClean="0">
                <a:solidFill>
                  <a:schemeClr val="tx2">
                    <a:lumMod val="50000"/>
                  </a:schemeClr>
                </a:solidFill>
                <a:latin typeface="Arial" pitchFamily="34" charset="0"/>
                <a:cs typeface="Arial" pitchFamily="34" charset="0"/>
              </a:rPr>
              <a:t>Survey</a:t>
            </a:r>
            <a:r>
              <a:rPr lang="es-MX" sz="2400" dirty="0" smtClean="0">
                <a:solidFill>
                  <a:schemeClr val="accent1">
                    <a:lumMod val="50000"/>
                  </a:schemeClr>
                </a:solidFill>
                <a:latin typeface="Arial" pitchFamily="34" charset="0"/>
                <a:cs typeface="Arial" pitchFamily="34" charset="0"/>
              </a:rPr>
              <a:t> </a:t>
            </a:r>
            <a:r>
              <a:rPr lang="es-MX" sz="2400" dirty="0" err="1" smtClean="0">
                <a:solidFill>
                  <a:schemeClr val="accent1">
                    <a:lumMod val="50000"/>
                  </a:schemeClr>
                </a:solidFill>
                <a:latin typeface="Arial" pitchFamily="34" charset="0"/>
                <a:cs typeface="Arial" pitchFamily="34" charset="0"/>
              </a:rPr>
              <a:t>Results</a:t>
            </a:r>
            <a:endParaRPr lang="es-MX" sz="2400" dirty="0" smtClean="0">
              <a:solidFill>
                <a:schemeClr val="accent1">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algn="ctr" fontAlgn="auto">
              <a:spcAft>
                <a:spcPts val="0"/>
              </a:spcAft>
              <a:buFont typeface="Arial" pitchFamily="34" charset="0"/>
              <a:buNone/>
              <a:defRPr/>
            </a:pPr>
            <a:r>
              <a:rPr lang="en-US" sz="2000" b="1" dirty="0">
                <a:solidFill>
                  <a:schemeClr val="tx2">
                    <a:lumMod val="50000"/>
                  </a:schemeClr>
                </a:solidFill>
                <a:latin typeface="Arial" pitchFamily="34" charset="0"/>
                <a:cs typeface="Arial" pitchFamily="34" charset="0"/>
              </a:rPr>
              <a:t>V</a:t>
            </a:r>
            <a:r>
              <a:rPr lang="en-US" sz="2000" b="1" dirty="0" smtClean="0">
                <a:solidFill>
                  <a:schemeClr val="tx2">
                    <a:lumMod val="50000"/>
                  </a:schemeClr>
                </a:solidFill>
                <a:latin typeface="Arial" pitchFamily="34" charset="0"/>
                <a:cs typeface="Arial" pitchFamily="34" charset="0"/>
              </a:rPr>
              <a:t>iolence exercised against women by location:  urban </a:t>
            </a:r>
            <a:r>
              <a:rPr lang="en-US" sz="2000" b="1" i="1" dirty="0" err="1" smtClean="0">
                <a:solidFill>
                  <a:schemeClr val="tx2">
                    <a:lumMod val="50000"/>
                  </a:schemeClr>
                </a:solidFill>
                <a:latin typeface="Arial" pitchFamily="34" charset="0"/>
                <a:cs typeface="Arial" pitchFamily="34" charset="0"/>
              </a:rPr>
              <a:t>vis</a:t>
            </a:r>
            <a:r>
              <a:rPr lang="en-US" sz="2000" b="1" i="1" dirty="0" smtClean="0">
                <a:solidFill>
                  <a:schemeClr val="tx2">
                    <a:lumMod val="50000"/>
                  </a:schemeClr>
                </a:solidFill>
                <a:latin typeface="Arial" pitchFamily="34" charset="0"/>
                <a:cs typeface="Arial" pitchFamily="34" charset="0"/>
              </a:rPr>
              <a:t> a </a:t>
            </a:r>
            <a:r>
              <a:rPr lang="en-US" sz="2000" b="1" i="1" dirty="0" err="1" smtClean="0">
                <a:solidFill>
                  <a:schemeClr val="tx2">
                    <a:lumMod val="50000"/>
                  </a:schemeClr>
                </a:solidFill>
                <a:latin typeface="Arial" pitchFamily="34" charset="0"/>
                <a:cs typeface="Arial" pitchFamily="34" charset="0"/>
              </a:rPr>
              <a:t>vis</a:t>
            </a:r>
            <a:r>
              <a:rPr lang="en-US" sz="2000" b="1" dirty="0" smtClean="0">
                <a:solidFill>
                  <a:schemeClr val="tx2">
                    <a:lumMod val="50000"/>
                  </a:schemeClr>
                </a:solidFill>
                <a:latin typeface="Arial" pitchFamily="34" charset="0"/>
                <a:cs typeface="Arial" pitchFamily="34" charset="0"/>
              </a:rPr>
              <a:t> rural areas</a:t>
            </a:r>
          </a:p>
          <a:p>
            <a:pPr fontAlgn="auto">
              <a:spcAft>
                <a:spcPts val="0"/>
              </a:spcAft>
              <a:buFont typeface="Arial" pitchFamily="34" charset="0"/>
              <a:buNone/>
              <a:defRPr/>
            </a:pPr>
            <a:endParaRPr lang="en-US" sz="2000" dirty="0" smtClean="0">
              <a:solidFill>
                <a:schemeClr val="tx2">
                  <a:lumMod val="50000"/>
                </a:schemeClr>
              </a:solidFill>
              <a:latin typeface="Arial" pitchFamily="34" charset="0"/>
              <a:cs typeface="Arial" pitchFamily="34" charset="0"/>
            </a:endParaRPr>
          </a:p>
          <a:p>
            <a:pPr fontAlgn="auto">
              <a:spcAft>
                <a:spcPts val="0"/>
              </a:spcAft>
              <a:buFont typeface="Arial" pitchFamily="34" charset="0"/>
              <a:buChar char="•"/>
              <a:defRPr/>
            </a:pPr>
            <a:r>
              <a:rPr lang="en-US" sz="2000" dirty="0" smtClean="0">
                <a:solidFill>
                  <a:schemeClr val="tx2">
                    <a:lumMod val="50000"/>
                  </a:schemeClr>
                </a:solidFill>
                <a:latin typeface="Arial" pitchFamily="34" charset="0"/>
                <a:cs typeface="Arial" pitchFamily="34" charset="0"/>
              </a:rPr>
              <a:t>Of every 100 women living in </a:t>
            </a:r>
            <a:r>
              <a:rPr lang="en-US" sz="2000" b="1" dirty="0" smtClean="0">
                <a:solidFill>
                  <a:schemeClr val="tx2">
                    <a:lumMod val="50000"/>
                  </a:schemeClr>
                </a:solidFill>
                <a:latin typeface="Arial" pitchFamily="34" charset="0"/>
                <a:cs typeface="Arial" pitchFamily="34" charset="0"/>
              </a:rPr>
              <a:t>urban areas, </a:t>
            </a:r>
            <a:r>
              <a:rPr lang="en-US" sz="2000" dirty="0" smtClean="0">
                <a:solidFill>
                  <a:schemeClr val="tx2">
                    <a:lumMod val="50000"/>
                  </a:schemeClr>
                </a:solidFill>
                <a:latin typeface="Arial" pitchFamily="34" charset="0"/>
                <a:cs typeface="Arial" pitchFamily="34" charset="0"/>
              </a:rPr>
              <a:t>49 had suffered violence from their  partner (or ex partner) during their relationship, and 28 had suffered violence in the last 12 months.</a:t>
            </a:r>
          </a:p>
          <a:p>
            <a:pPr fontAlgn="auto">
              <a:spcAft>
                <a:spcPts val="0"/>
              </a:spcAft>
              <a:buFont typeface="Arial" pitchFamily="34" charset="0"/>
              <a:buNone/>
              <a:defRPr/>
            </a:pPr>
            <a:endParaRPr lang="en-US" sz="2000" dirty="0" smtClean="0">
              <a:solidFill>
                <a:schemeClr val="tx2">
                  <a:lumMod val="50000"/>
                </a:schemeClr>
              </a:solidFill>
              <a:latin typeface="Arial" pitchFamily="34" charset="0"/>
              <a:cs typeface="Arial" pitchFamily="34" charset="0"/>
            </a:endParaRPr>
          </a:p>
          <a:p>
            <a:pPr fontAlgn="auto">
              <a:spcAft>
                <a:spcPts val="0"/>
              </a:spcAft>
              <a:buFont typeface="Arial" pitchFamily="34" charset="0"/>
              <a:buChar char="•"/>
              <a:defRPr/>
            </a:pPr>
            <a:r>
              <a:rPr lang="en-US" sz="2000" dirty="0" smtClean="0">
                <a:solidFill>
                  <a:schemeClr val="tx2">
                    <a:lumMod val="50000"/>
                  </a:schemeClr>
                </a:solidFill>
                <a:latin typeface="Arial" pitchFamily="34" charset="0"/>
                <a:cs typeface="Arial" pitchFamily="34" charset="0"/>
              </a:rPr>
              <a:t>In rural areas (less than 2,500 inhabitants), 41 % suffered violence exercised by their partner </a:t>
            </a:r>
            <a:r>
              <a:rPr lang="en-US" sz="2000" dirty="0">
                <a:solidFill>
                  <a:schemeClr val="tx2">
                    <a:lumMod val="50000"/>
                  </a:schemeClr>
                </a:solidFill>
                <a:latin typeface="Arial" pitchFamily="34" charset="0"/>
                <a:cs typeface="Arial" pitchFamily="34" charset="0"/>
              </a:rPr>
              <a:t>thru the life span of their </a:t>
            </a:r>
            <a:r>
              <a:rPr lang="en-US" sz="2000" dirty="0" smtClean="0">
                <a:solidFill>
                  <a:schemeClr val="tx2">
                    <a:lumMod val="50000"/>
                  </a:schemeClr>
                </a:solidFill>
                <a:latin typeface="Arial" pitchFamily="34" charset="0"/>
                <a:cs typeface="Arial" pitchFamily="34" charset="0"/>
              </a:rPr>
              <a:t>relationship; and 24%, in the last 12 months.</a:t>
            </a:r>
          </a:p>
          <a:p>
            <a:pPr fontAlgn="auto">
              <a:spcAft>
                <a:spcPts val="0"/>
              </a:spcAft>
              <a:buFont typeface="Arial" pitchFamily="34" charset="0"/>
              <a:buNone/>
              <a:defRPr/>
            </a:pPr>
            <a:endParaRPr lang="en-US" sz="2000" dirty="0" smtClean="0">
              <a:solidFill>
                <a:schemeClr val="tx2">
                  <a:lumMod val="50000"/>
                </a:schemeClr>
              </a:solidFill>
              <a:latin typeface="Arial" pitchFamily="34" charset="0"/>
              <a:cs typeface="Arial" pitchFamily="34" charset="0"/>
            </a:endParaRPr>
          </a:p>
          <a:p>
            <a:pPr fontAlgn="auto">
              <a:spcAft>
                <a:spcPts val="0"/>
              </a:spcAft>
              <a:buFont typeface="Arial" pitchFamily="34" charset="0"/>
              <a:buNone/>
              <a:defRPr/>
            </a:pPr>
            <a:r>
              <a:rPr lang="en-US" sz="2000" dirty="0" smtClean="0">
                <a:solidFill>
                  <a:schemeClr val="tx2">
                    <a:lumMod val="50000"/>
                  </a:schemeClr>
                </a:solidFill>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Survey Results: Rate of prevalence of violence exercised against women 15 years old or more, by their partner, per age group and geographical location.</a:t>
            </a:r>
          </a:p>
        </p:txBody>
      </p:sp>
      <p:graphicFrame>
        <p:nvGraphicFramePr>
          <p:cNvPr id="4" name="3 Marcador de contenido"/>
          <p:cNvGraphicFramePr>
            <a:graphicFrameLocks noGrp="1"/>
          </p:cNvGraphicFramePr>
          <p:nvPr>
            <p:ph idx="1"/>
          </p:nvPr>
        </p:nvGraphicFramePr>
        <p:xfrm>
          <a:off x="395288" y="1628775"/>
          <a:ext cx="8229600" cy="388143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ctr"/>
                      <a:r>
                        <a:rPr lang="en-US" noProof="0" dirty="0" smtClean="0"/>
                        <a:t>Age</a:t>
                      </a:r>
                      <a:endParaRPr lang="en-US" noProof="0" dirty="0"/>
                    </a:p>
                  </a:txBody>
                  <a:tcPr/>
                </a:tc>
                <a:tc>
                  <a:txBody>
                    <a:bodyPr/>
                    <a:lstStyle/>
                    <a:p>
                      <a:pPr algn="ctr"/>
                      <a:r>
                        <a:rPr lang="en-US" noProof="0" smtClean="0"/>
                        <a:t>Violence by actual  partner (or last)</a:t>
                      </a:r>
                      <a:endParaRPr lang="en-US" noProof="0"/>
                    </a:p>
                  </a:txBody>
                  <a:tcPr/>
                </a:tc>
                <a:tc>
                  <a:txBody>
                    <a:bodyPr/>
                    <a:lstStyle/>
                    <a:p>
                      <a:pPr algn="ctr"/>
                      <a:r>
                        <a:rPr lang="en-US" noProof="0" smtClean="0"/>
                        <a:t>During the relationship</a:t>
                      </a:r>
                      <a:endParaRPr lang="en-US" noProof="0"/>
                    </a:p>
                  </a:txBody>
                  <a:tcPr/>
                </a:tc>
                <a:tc>
                  <a:txBody>
                    <a:bodyPr/>
                    <a:lstStyle/>
                    <a:p>
                      <a:pPr algn="ctr"/>
                      <a:r>
                        <a:rPr lang="en-US" noProof="0" smtClean="0"/>
                        <a:t>Violence by actual partner</a:t>
                      </a:r>
                    </a:p>
                    <a:p>
                      <a:pPr algn="ctr"/>
                      <a:r>
                        <a:rPr lang="en-US" noProof="0" smtClean="0"/>
                        <a:t>(or</a:t>
                      </a:r>
                      <a:r>
                        <a:rPr lang="en-US" baseline="0" noProof="0" smtClean="0"/>
                        <a:t> last)</a:t>
                      </a:r>
                      <a:endParaRPr lang="en-US" noProof="0"/>
                    </a:p>
                  </a:txBody>
                  <a:tcPr/>
                </a:tc>
                <a:tc>
                  <a:txBody>
                    <a:bodyPr/>
                    <a:lstStyle/>
                    <a:p>
                      <a:pPr algn="ctr"/>
                      <a:r>
                        <a:rPr lang="en-US" noProof="0" smtClean="0"/>
                        <a:t>In the last 12 months</a:t>
                      </a:r>
                      <a:endParaRPr lang="en-US" noProof="0"/>
                    </a:p>
                  </a:txBody>
                  <a:tcPr/>
                </a:tc>
              </a:tr>
              <a:tr h="370840">
                <a:tc>
                  <a:txBody>
                    <a:bodyPr/>
                    <a:lstStyle/>
                    <a:p>
                      <a:pPr algn="ctr"/>
                      <a:endParaRPr lang="en-US" noProof="0"/>
                    </a:p>
                  </a:txBody>
                  <a:tcPr/>
                </a:tc>
                <a:tc>
                  <a:txBody>
                    <a:bodyPr/>
                    <a:lstStyle/>
                    <a:p>
                      <a:pPr algn="ctr"/>
                      <a:r>
                        <a:rPr lang="en-US" noProof="0" smtClean="0"/>
                        <a:t>Urban</a:t>
                      </a:r>
                      <a:endParaRPr lang="en-US" noProof="0"/>
                    </a:p>
                  </a:txBody>
                  <a:tcPr/>
                </a:tc>
                <a:tc>
                  <a:txBody>
                    <a:bodyPr/>
                    <a:lstStyle/>
                    <a:p>
                      <a:pPr algn="ctr"/>
                      <a:r>
                        <a:rPr lang="en-US" noProof="0" smtClean="0"/>
                        <a:t>Rural</a:t>
                      </a:r>
                      <a:endParaRPr lang="en-US" noProof="0"/>
                    </a:p>
                  </a:txBody>
                  <a:tcPr/>
                </a:tc>
                <a:tc>
                  <a:txBody>
                    <a:bodyPr/>
                    <a:lstStyle/>
                    <a:p>
                      <a:pPr algn="ctr"/>
                      <a:r>
                        <a:rPr lang="en-US" noProof="0" smtClean="0"/>
                        <a:t>Urban</a:t>
                      </a:r>
                      <a:endParaRPr lang="en-US" noProof="0"/>
                    </a:p>
                  </a:txBody>
                  <a:tcPr/>
                </a:tc>
                <a:tc>
                  <a:txBody>
                    <a:bodyPr/>
                    <a:lstStyle/>
                    <a:p>
                      <a:pPr algn="ctr"/>
                      <a:r>
                        <a:rPr lang="en-US" noProof="0" dirty="0" smtClean="0"/>
                        <a:t>Rural</a:t>
                      </a:r>
                      <a:endParaRPr lang="en-US" noProof="0" dirty="0"/>
                    </a:p>
                  </a:txBody>
                  <a:tcPr/>
                </a:tc>
              </a:tr>
              <a:tr h="370840">
                <a:tc>
                  <a:txBody>
                    <a:bodyPr/>
                    <a:lstStyle/>
                    <a:p>
                      <a:pPr algn="ctr"/>
                      <a:r>
                        <a:rPr lang="es-MX" dirty="0" smtClean="0"/>
                        <a:t>Total</a:t>
                      </a:r>
                      <a:endParaRPr lang="es-MX" dirty="0"/>
                    </a:p>
                  </a:txBody>
                  <a:tcPr/>
                </a:tc>
                <a:tc>
                  <a:txBody>
                    <a:bodyPr/>
                    <a:lstStyle/>
                    <a:p>
                      <a:pPr algn="ctr"/>
                      <a:r>
                        <a:rPr lang="es-MX" dirty="0" smtClean="0"/>
                        <a:t>48.6</a:t>
                      </a:r>
                      <a:endParaRPr lang="es-MX" dirty="0"/>
                    </a:p>
                  </a:txBody>
                  <a:tcPr/>
                </a:tc>
                <a:tc>
                  <a:txBody>
                    <a:bodyPr/>
                    <a:lstStyle/>
                    <a:p>
                      <a:pPr algn="ctr"/>
                      <a:r>
                        <a:rPr lang="es-MX" dirty="0" smtClean="0"/>
                        <a:t>41.2</a:t>
                      </a:r>
                      <a:endParaRPr lang="es-MX" dirty="0"/>
                    </a:p>
                  </a:txBody>
                  <a:tcPr/>
                </a:tc>
                <a:tc>
                  <a:txBody>
                    <a:bodyPr/>
                    <a:lstStyle/>
                    <a:p>
                      <a:pPr algn="ctr"/>
                      <a:r>
                        <a:rPr lang="es-MX" dirty="0" smtClean="0"/>
                        <a:t>28.2</a:t>
                      </a:r>
                      <a:endParaRPr lang="es-MX" dirty="0"/>
                    </a:p>
                  </a:txBody>
                  <a:tcPr/>
                </a:tc>
                <a:tc>
                  <a:txBody>
                    <a:bodyPr/>
                    <a:lstStyle/>
                    <a:p>
                      <a:pPr algn="ctr"/>
                      <a:r>
                        <a:rPr lang="es-MX" dirty="0" smtClean="0"/>
                        <a:t>24.2</a:t>
                      </a:r>
                      <a:endParaRPr lang="es-MX" dirty="0"/>
                    </a:p>
                  </a:txBody>
                  <a:tcPr/>
                </a:tc>
              </a:tr>
              <a:tr h="370840">
                <a:tc>
                  <a:txBody>
                    <a:bodyPr/>
                    <a:lstStyle/>
                    <a:p>
                      <a:pPr algn="ctr"/>
                      <a:r>
                        <a:rPr lang="es-MX" dirty="0" smtClean="0"/>
                        <a:t>15-24</a:t>
                      </a:r>
                      <a:endParaRPr lang="es-MX" dirty="0"/>
                    </a:p>
                  </a:txBody>
                  <a:tcPr/>
                </a:tc>
                <a:tc>
                  <a:txBody>
                    <a:bodyPr/>
                    <a:lstStyle/>
                    <a:p>
                      <a:pPr algn="ctr"/>
                      <a:r>
                        <a:rPr lang="es-MX" dirty="0" smtClean="0"/>
                        <a:t>43.0</a:t>
                      </a:r>
                      <a:endParaRPr lang="es-MX" dirty="0"/>
                    </a:p>
                  </a:txBody>
                  <a:tcPr/>
                </a:tc>
                <a:tc>
                  <a:txBody>
                    <a:bodyPr/>
                    <a:lstStyle/>
                    <a:p>
                      <a:pPr algn="ctr"/>
                      <a:r>
                        <a:rPr lang="es-MX" dirty="0" smtClean="0"/>
                        <a:t>36.3</a:t>
                      </a:r>
                      <a:endParaRPr lang="es-MX" dirty="0"/>
                    </a:p>
                  </a:txBody>
                  <a:tcPr/>
                </a:tc>
                <a:tc>
                  <a:txBody>
                    <a:bodyPr/>
                    <a:lstStyle/>
                    <a:p>
                      <a:pPr algn="ctr"/>
                      <a:r>
                        <a:rPr lang="es-MX" dirty="0" smtClean="0"/>
                        <a:t>32.3</a:t>
                      </a:r>
                      <a:endParaRPr lang="es-MX" dirty="0"/>
                    </a:p>
                  </a:txBody>
                  <a:tcPr/>
                </a:tc>
                <a:tc>
                  <a:txBody>
                    <a:bodyPr/>
                    <a:lstStyle/>
                    <a:p>
                      <a:pPr algn="ctr"/>
                      <a:r>
                        <a:rPr lang="es-MX" dirty="0" smtClean="0"/>
                        <a:t>27.0</a:t>
                      </a:r>
                      <a:endParaRPr lang="es-MX" dirty="0"/>
                    </a:p>
                  </a:txBody>
                  <a:tcPr/>
                </a:tc>
              </a:tr>
              <a:tr h="370840">
                <a:tc>
                  <a:txBody>
                    <a:bodyPr/>
                    <a:lstStyle/>
                    <a:p>
                      <a:pPr algn="ctr"/>
                      <a:r>
                        <a:rPr lang="es-MX" dirty="0" smtClean="0"/>
                        <a:t>25-34</a:t>
                      </a:r>
                      <a:endParaRPr lang="es-MX" dirty="0"/>
                    </a:p>
                  </a:txBody>
                  <a:tcPr/>
                </a:tc>
                <a:tc>
                  <a:txBody>
                    <a:bodyPr/>
                    <a:lstStyle/>
                    <a:p>
                      <a:pPr algn="ctr"/>
                      <a:r>
                        <a:rPr lang="es-MX" dirty="0" smtClean="0"/>
                        <a:t>50.5</a:t>
                      </a:r>
                      <a:endParaRPr lang="es-MX" dirty="0"/>
                    </a:p>
                  </a:txBody>
                  <a:tcPr/>
                </a:tc>
                <a:tc>
                  <a:txBody>
                    <a:bodyPr/>
                    <a:lstStyle/>
                    <a:p>
                      <a:pPr algn="ctr"/>
                      <a:r>
                        <a:rPr lang="es-MX" dirty="0" smtClean="0"/>
                        <a:t>41.6</a:t>
                      </a:r>
                      <a:endParaRPr lang="es-MX" dirty="0"/>
                    </a:p>
                  </a:txBody>
                  <a:tcPr/>
                </a:tc>
                <a:tc>
                  <a:txBody>
                    <a:bodyPr/>
                    <a:lstStyle/>
                    <a:p>
                      <a:pPr algn="ctr"/>
                      <a:r>
                        <a:rPr lang="es-MX" dirty="0" smtClean="0"/>
                        <a:t>35.4</a:t>
                      </a:r>
                      <a:endParaRPr lang="es-MX" dirty="0"/>
                    </a:p>
                  </a:txBody>
                  <a:tcPr/>
                </a:tc>
                <a:tc>
                  <a:txBody>
                    <a:bodyPr/>
                    <a:lstStyle/>
                    <a:p>
                      <a:pPr algn="ctr"/>
                      <a:r>
                        <a:rPr lang="es-MX" dirty="0" smtClean="0"/>
                        <a:t>28.8</a:t>
                      </a:r>
                      <a:endParaRPr lang="es-MX" dirty="0"/>
                    </a:p>
                  </a:txBody>
                  <a:tcPr/>
                </a:tc>
              </a:tr>
              <a:tr h="370840">
                <a:tc>
                  <a:txBody>
                    <a:bodyPr/>
                    <a:lstStyle/>
                    <a:p>
                      <a:pPr algn="ctr"/>
                      <a:r>
                        <a:rPr lang="es-MX" dirty="0" smtClean="0"/>
                        <a:t>35-44</a:t>
                      </a:r>
                      <a:endParaRPr lang="es-MX" dirty="0"/>
                    </a:p>
                  </a:txBody>
                  <a:tcPr/>
                </a:tc>
                <a:tc>
                  <a:txBody>
                    <a:bodyPr/>
                    <a:lstStyle/>
                    <a:p>
                      <a:pPr algn="ctr"/>
                      <a:r>
                        <a:rPr lang="es-MX" dirty="0" smtClean="0"/>
                        <a:t>51.9</a:t>
                      </a:r>
                      <a:endParaRPr lang="es-MX" dirty="0"/>
                    </a:p>
                  </a:txBody>
                  <a:tcPr/>
                </a:tc>
                <a:tc>
                  <a:txBody>
                    <a:bodyPr/>
                    <a:lstStyle/>
                    <a:p>
                      <a:pPr algn="ctr"/>
                      <a:r>
                        <a:rPr lang="es-MX" dirty="0" smtClean="0"/>
                        <a:t>43.4</a:t>
                      </a:r>
                      <a:endParaRPr lang="es-MX" dirty="0"/>
                    </a:p>
                  </a:txBody>
                  <a:tcPr/>
                </a:tc>
                <a:tc>
                  <a:txBody>
                    <a:bodyPr/>
                    <a:lstStyle/>
                    <a:p>
                      <a:pPr algn="ctr"/>
                      <a:r>
                        <a:rPr lang="es-MX" dirty="0" smtClean="0"/>
                        <a:t>30.8</a:t>
                      </a:r>
                      <a:endParaRPr lang="es-MX" dirty="0"/>
                    </a:p>
                  </a:txBody>
                  <a:tcPr/>
                </a:tc>
                <a:tc>
                  <a:txBody>
                    <a:bodyPr/>
                    <a:lstStyle/>
                    <a:p>
                      <a:pPr algn="ctr"/>
                      <a:r>
                        <a:rPr lang="es-MX" dirty="0" smtClean="0"/>
                        <a:t>27.1</a:t>
                      </a:r>
                      <a:endParaRPr lang="es-MX" dirty="0"/>
                    </a:p>
                  </a:txBody>
                  <a:tcPr/>
                </a:tc>
              </a:tr>
              <a:tr h="370840">
                <a:tc>
                  <a:txBody>
                    <a:bodyPr/>
                    <a:lstStyle/>
                    <a:p>
                      <a:pPr algn="ctr"/>
                      <a:r>
                        <a:rPr lang="es-MX" dirty="0" smtClean="0"/>
                        <a:t>45-54</a:t>
                      </a:r>
                      <a:endParaRPr lang="es-MX" dirty="0"/>
                    </a:p>
                  </a:txBody>
                  <a:tcPr/>
                </a:tc>
                <a:tc>
                  <a:txBody>
                    <a:bodyPr/>
                    <a:lstStyle/>
                    <a:p>
                      <a:pPr algn="ctr"/>
                      <a:r>
                        <a:rPr lang="es-MX" dirty="0" smtClean="0"/>
                        <a:t>51.6</a:t>
                      </a:r>
                      <a:endParaRPr lang="es-MX" dirty="0"/>
                    </a:p>
                  </a:txBody>
                  <a:tcPr/>
                </a:tc>
                <a:tc>
                  <a:txBody>
                    <a:bodyPr/>
                    <a:lstStyle/>
                    <a:p>
                      <a:pPr algn="ctr"/>
                      <a:r>
                        <a:rPr lang="es-MX" dirty="0" smtClean="0"/>
                        <a:t>43.1</a:t>
                      </a:r>
                      <a:endParaRPr lang="es-MX" dirty="0"/>
                    </a:p>
                  </a:txBody>
                  <a:tcPr/>
                </a:tc>
                <a:tc>
                  <a:txBody>
                    <a:bodyPr/>
                    <a:lstStyle/>
                    <a:p>
                      <a:pPr algn="ctr"/>
                      <a:r>
                        <a:rPr lang="es-MX" dirty="0" smtClean="0"/>
                        <a:t>26.2</a:t>
                      </a:r>
                      <a:endParaRPr lang="es-MX" dirty="0"/>
                    </a:p>
                  </a:txBody>
                  <a:tcPr/>
                </a:tc>
                <a:tc>
                  <a:txBody>
                    <a:bodyPr/>
                    <a:lstStyle/>
                    <a:p>
                      <a:pPr algn="ctr"/>
                      <a:r>
                        <a:rPr lang="es-MX" dirty="0" smtClean="0"/>
                        <a:t>23.8</a:t>
                      </a:r>
                      <a:endParaRPr lang="es-MX" dirty="0"/>
                    </a:p>
                  </a:txBody>
                  <a:tcPr/>
                </a:tc>
              </a:tr>
              <a:tr h="370840">
                <a:tc>
                  <a:txBody>
                    <a:bodyPr/>
                    <a:lstStyle/>
                    <a:p>
                      <a:pPr algn="ctr"/>
                      <a:r>
                        <a:rPr lang="en-US" noProof="0" smtClean="0"/>
                        <a:t>55 and older</a:t>
                      </a:r>
                      <a:endParaRPr lang="en-US" noProof="0"/>
                    </a:p>
                  </a:txBody>
                  <a:tcPr/>
                </a:tc>
                <a:tc>
                  <a:txBody>
                    <a:bodyPr/>
                    <a:lstStyle/>
                    <a:p>
                      <a:pPr algn="ctr"/>
                      <a:r>
                        <a:rPr lang="en-US" noProof="0" smtClean="0"/>
                        <a:t>46.7</a:t>
                      </a:r>
                      <a:endParaRPr lang="en-US" noProof="0"/>
                    </a:p>
                  </a:txBody>
                  <a:tcPr/>
                </a:tc>
                <a:tc>
                  <a:txBody>
                    <a:bodyPr/>
                    <a:lstStyle/>
                    <a:p>
                      <a:pPr algn="ctr"/>
                      <a:r>
                        <a:rPr lang="es-MX" dirty="0" smtClean="0"/>
                        <a:t>42.8</a:t>
                      </a:r>
                      <a:endParaRPr lang="es-MX" dirty="0"/>
                    </a:p>
                  </a:txBody>
                  <a:tcPr/>
                </a:tc>
                <a:tc>
                  <a:txBody>
                    <a:bodyPr/>
                    <a:lstStyle/>
                    <a:p>
                      <a:pPr algn="ctr"/>
                      <a:r>
                        <a:rPr lang="es-MX" dirty="0" smtClean="0"/>
                        <a:t>15.6</a:t>
                      </a:r>
                      <a:endParaRPr lang="es-MX" dirty="0"/>
                    </a:p>
                  </a:txBody>
                  <a:tcPr/>
                </a:tc>
                <a:tc>
                  <a:txBody>
                    <a:bodyPr/>
                    <a:lstStyle/>
                    <a:p>
                      <a:pPr algn="ctr"/>
                      <a:r>
                        <a:rPr lang="es-MX" dirty="0" smtClean="0"/>
                        <a:t>13.8</a:t>
                      </a:r>
                      <a:endParaRPr lang="es-MX" dirty="0"/>
                    </a:p>
                  </a:txBody>
                  <a:tcPr/>
                </a:tc>
              </a:tr>
              <a:tr h="370840">
                <a:tc>
                  <a:txBody>
                    <a:bodyPr/>
                    <a:lstStyle/>
                    <a:p>
                      <a:pPr algn="ctr"/>
                      <a:r>
                        <a:rPr lang="en-US" noProof="0" smtClean="0"/>
                        <a:t>Not specified</a:t>
                      </a:r>
                      <a:endParaRPr lang="en-US" noProof="0"/>
                    </a:p>
                  </a:txBody>
                  <a:tcPr/>
                </a:tc>
                <a:tc>
                  <a:txBody>
                    <a:bodyPr/>
                    <a:lstStyle/>
                    <a:p>
                      <a:pPr algn="ctr"/>
                      <a:r>
                        <a:rPr lang="en-US" noProof="0" dirty="0" smtClean="0"/>
                        <a:t>37.4</a:t>
                      </a:r>
                      <a:endParaRPr lang="en-US" noProof="0" dirty="0"/>
                    </a:p>
                  </a:txBody>
                  <a:tcPr/>
                </a:tc>
                <a:tc>
                  <a:txBody>
                    <a:bodyPr/>
                    <a:lstStyle/>
                    <a:p>
                      <a:pPr algn="ctr"/>
                      <a:r>
                        <a:rPr lang="es-MX" dirty="0" smtClean="0"/>
                        <a:t>28.8</a:t>
                      </a:r>
                      <a:endParaRPr lang="es-MX" dirty="0"/>
                    </a:p>
                  </a:txBody>
                  <a:tcPr/>
                </a:tc>
                <a:tc>
                  <a:txBody>
                    <a:bodyPr/>
                    <a:lstStyle/>
                    <a:p>
                      <a:pPr algn="ctr"/>
                      <a:r>
                        <a:rPr lang="es-MX" dirty="0" smtClean="0"/>
                        <a:t>11.6</a:t>
                      </a:r>
                      <a:endParaRPr lang="es-MX" dirty="0"/>
                    </a:p>
                  </a:txBody>
                  <a:tcPr/>
                </a:tc>
                <a:tc>
                  <a:txBody>
                    <a:bodyPr/>
                    <a:lstStyle/>
                    <a:p>
                      <a:pPr algn="ctr"/>
                      <a:r>
                        <a:rPr lang="es-MX" dirty="0" smtClean="0"/>
                        <a:t>5.6</a:t>
                      </a:r>
                      <a:endParaRPr lang="es-MX" dirty="0"/>
                    </a:p>
                  </a:txBody>
                  <a:tcPr/>
                </a:tc>
              </a:tr>
            </a:tbl>
          </a:graphicData>
        </a:graphic>
      </p:graphicFrame>
      <p:sp>
        <p:nvSpPr>
          <p:cNvPr id="44096" name="4 CuadroTexto"/>
          <p:cNvSpPr txBox="1">
            <a:spLocks noChangeArrowheads="1"/>
          </p:cNvSpPr>
          <p:nvPr/>
        </p:nvSpPr>
        <p:spPr bwMode="auto">
          <a:xfrm>
            <a:off x="395288" y="5805488"/>
            <a:ext cx="3240087" cy="522287"/>
          </a:xfrm>
          <a:prstGeom prst="rect">
            <a:avLst/>
          </a:prstGeom>
          <a:noFill/>
          <a:ln w="9525">
            <a:noFill/>
            <a:miter lim="800000"/>
            <a:headEnd/>
            <a:tailEnd/>
          </a:ln>
        </p:spPr>
        <p:txBody>
          <a:bodyPr>
            <a:spAutoFit/>
          </a:bodyPr>
          <a:lstStyle/>
          <a:p>
            <a:r>
              <a:rPr lang="en-US" sz="1400">
                <a:cs typeface="Arial" charset="0"/>
              </a:rPr>
              <a:t>Source: INEGI, ENDIREH 2011 Estimations SESVCM of DGEGSP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Survey R</a:t>
            </a:r>
            <a:r>
              <a:rPr lang="en-US" sz="2400" dirty="0" smtClean="0">
                <a:solidFill>
                  <a:schemeClr val="accent1">
                    <a:lumMod val="50000"/>
                  </a:schemeClr>
                </a:solidFill>
                <a:latin typeface="Arial" pitchFamily="34" charset="0"/>
                <a:cs typeface="Arial" pitchFamily="34" charset="0"/>
              </a:rPr>
              <a:t>esults</a:t>
            </a:r>
            <a:endParaRPr lang="es-MX" sz="2400" dirty="0" smtClean="0">
              <a:solidFill>
                <a:schemeClr val="accent1">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fontAlgn="auto">
              <a:spcAft>
                <a:spcPts val="0"/>
              </a:spcAft>
              <a:buFont typeface="Arial" pitchFamily="34" charset="0"/>
              <a:buNone/>
              <a:defRPr/>
            </a:pPr>
            <a:endParaRPr lang="es-MX" sz="2000" dirty="0" smtClean="0">
              <a:solidFill>
                <a:schemeClr val="accent1">
                  <a:lumMod val="50000"/>
                </a:schemeClr>
              </a:solidFill>
              <a:latin typeface="Arial" pitchFamily="34" charset="0"/>
              <a:cs typeface="Arial" pitchFamily="34" charset="0"/>
            </a:endParaRPr>
          </a:p>
          <a:p>
            <a:pPr fontAlgn="auto">
              <a:spcAft>
                <a:spcPts val="0"/>
              </a:spcAft>
              <a:buFont typeface="Arial" pitchFamily="34" charset="0"/>
              <a:buNone/>
              <a:defRPr/>
            </a:pPr>
            <a:endParaRPr lang="es-MX" sz="2000" dirty="0">
              <a:solidFill>
                <a:schemeClr val="accent1">
                  <a:lumMod val="50000"/>
                </a:schemeClr>
              </a:solidFill>
              <a:latin typeface="Arial" pitchFamily="34" charset="0"/>
              <a:cs typeface="Arial" pitchFamily="34" charset="0"/>
            </a:endParaRPr>
          </a:p>
          <a:p>
            <a:pPr fontAlgn="auto">
              <a:spcAft>
                <a:spcPts val="0"/>
              </a:spcAft>
              <a:buFont typeface="Arial" pitchFamily="34" charset="0"/>
              <a:buNone/>
              <a:defRPr/>
            </a:pPr>
            <a:endParaRPr lang="es-MX" sz="2000" dirty="0" smtClean="0">
              <a:solidFill>
                <a:schemeClr val="accent1">
                  <a:lumMod val="50000"/>
                </a:schemeClr>
              </a:solidFill>
              <a:latin typeface="Arial" pitchFamily="34" charset="0"/>
              <a:cs typeface="Arial" pitchFamily="34" charset="0"/>
            </a:endParaRPr>
          </a:p>
          <a:p>
            <a:pPr fontAlgn="auto">
              <a:spcAft>
                <a:spcPts val="0"/>
              </a:spcAft>
              <a:buFont typeface="Arial" pitchFamily="34" charset="0"/>
              <a:buNone/>
              <a:defRPr/>
            </a:pPr>
            <a:r>
              <a:rPr lang="es-MX" sz="2000" dirty="0" smtClean="0">
                <a:solidFill>
                  <a:schemeClr val="accent1">
                    <a:lumMod val="50000"/>
                  </a:schemeClr>
                </a:solidFill>
                <a:latin typeface="Arial" pitchFamily="34" charset="0"/>
                <a:cs typeface="Arial" pitchFamily="34" charset="0"/>
              </a:rPr>
              <a:t>	</a:t>
            </a:r>
            <a:r>
              <a:rPr lang="en-US" sz="2000" dirty="0" smtClean="0">
                <a:solidFill>
                  <a:schemeClr val="tx2">
                    <a:lumMod val="50000"/>
                  </a:schemeClr>
                </a:solidFill>
                <a:latin typeface="Arial" pitchFamily="34" charset="0"/>
                <a:cs typeface="Arial" pitchFamily="34" charset="0"/>
              </a:rPr>
              <a:t>Women 15 years old or more,  in rural areas, had suffered less emotional and economic  violence in the last 12 months by their partner; but more physical and sexual  violence, relative to women in urban areas.</a:t>
            </a:r>
          </a:p>
          <a:p>
            <a:pPr fontAlgn="auto">
              <a:spcAft>
                <a:spcPts val="0"/>
              </a:spcAft>
              <a:buFont typeface="Arial" pitchFamily="34" charset="0"/>
              <a:buNone/>
              <a:defRPr/>
            </a:pPr>
            <a:endParaRPr lang="es-MX" sz="2000" dirty="0" smtClean="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Sample: At the national and state level</a:t>
            </a:r>
            <a:endParaRPr lang="en-US" sz="2400" dirty="0">
              <a:solidFill>
                <a:schemeClr val="tx2">
                  <a:lumMod val="50000"/>
                </a:schemeClr>
              </a:solidFill>
              <a:latin typeface="Arial" pitchFamily="34" charset="0"/>
              <a:cs typeface="Arial" pitchFamily="34" charset="0"/>
            </a:endParaRPr>
          </a:p>
        </p:txBody>
      </p:sp>
      <p:sp>
        <p:nvSpPr>
          <p:cNvPr id="3" name="2 Marcador de texto"/>
          <p:cNvSpPr>
            <a:spLocks noGrp="1"/>
          </p:cNvSpPr>
          <p:nvPr>
            <p:ph type="body" idx="1"/>
          </p:nvPr>
        </p:nvSpPr>
        <p:spPr/>
        <p:txBody>
          <a:bodyPr rtlCol="0">
            <a:normAutofit/>
          </a:bodyPr>
          <a:lstStyle/>
          <a:p>
            <a:pPr fontAlgn="auto">
              <a:spcAft>
                <a:spcPts val="0"/>
              </a:spcAft>
              <a:buFont typeface="Arial" pitchFamily="34" charset="0"/>
              <a:buNone/>
              <a:defRPr/>
            </a:pPr>
            <a:r>
              <a:rPr lang="es-MX" b="0" dirty="0" smtClean="0">
                <a:solidFill>
                  <a:schemeClr val="tx2">
                    <a:lumMod val="50000"/>
                  </a:schemeClr>
                </a:solidFill>
              </a:rPr>
              <a:t>ENDIREH 2003</a:t>
            </a:r>
            <a:endParaRPr lang="es-MX" b="0" dirty="0">
              <a:solidFill>
                <a:schemeClr val="tx2">
                  <a:lumMod val="50000"/>
                </a:schemeClr>
              </a:solidFill>
            </a:endParaRPr>
          </a:p>
        </p:txBody>
      </p:sp>
      <p:sp>
        <p:nvSpPr>
          <p:cNvPr id="4" name="3 Marcador de contenido"/>
          <p:cNvSpPr>
            <a:spLocks noGrp="1"/>
          </p:cNvSpPr>
          <p:nvPr>
            <p:ph sz="half" idx="2"/>
          </p:nvPr>
        </p:nvSpPr>
        <p:spPr>
          <a:xfrm>
            <a:off x="457200" y="2174875"/>
            <a:ext cx="4040188" cy="4206875"/>
          </a:xfrm>
        </p:spPr>
        <p:txBody>
          <a:bodyPr rtlCol="0">
            <a:noAutofit/>
          </a:bodyPr>
          <a:lstStyle/>
          <a:p>
            <a:pPr fontAlgn="auto">
              <a:lnSpc>
                <a:spcPct val="90000"/>
              </a:lnSpc>
              <a:spcAft>
                <a:spcPts val="0"/>
              </a:spcAft>
              <a:buFont typeface="Arial" pitchFamily="34" charset="0"/>
              <a:buChar char="•"/>
              <a:defRPr/>
            </a:pPr>
            <a:r>
              <a:rPr lang="en-US" sz="1800" dirty="0" smtClean="0">
                <a:solidFill>
                  <a:schemeClr val="tx2">
                    <a:lumMod val="50000"/>
                  </a:schemeClr>
                </a:solidFill>
                <a:latin typeface="Arial" pitchFamily="34" charset="0"/>
                <a:cs typeface="Arial" pitchFamily="34" charset="0"/>
              </a:rPr>
              <a:t>Urban and rural areas</a:t>
            </a:r>
          </a:p>
          <a:p>
            <a:pPr fontAlgn="auto">
              <a:lnSpc>
                <a:spcPct val="90000"/>
              </a:lnSpc>
              <a:spcAft>
                <a:spcPts val="0"/>
              </a:spcAft>
              <a:buFont typeface="Arial" pitchFamily="34" charset="0"/>
              <a:buChar char="•"/>
              <a:defRPr/>
            </a:pPr>
            <a:r>
              <a:rPr lang="en-US" sz="1800" dirty="0" smtClean="0">
                <a:solidFill>
                  <a:schemeClr val="tx2">
                    <a:lumMod val="50000"/>
                  </a:schemeClr>
                </a:solidFill>
                <a:latin typeface="Arial" pitchFamily="34" charset="0"/>
                <a:cs typeface="Arial" pitchFamily="34" charset="0"/>
              </a:rPr>
              <a:t>11 states:</a:t>
            </a:r>
          </a:p>
          <a:p>
            <a:pPr fontAlgn="auto">
              <a:lnSpc>
                <a:spcPct val="90000"/>
              </a:lnSpc>
              <a:spcAft>
                <a:spcPts val="0"/>
              </a:spcAft>
              <a:buFont typeface="Arial" pitchFamily="34" charset="0"/>
              <a:buNone/>
              <a:defRPr/>
            </a:pPr>
            <a:r>
              <a:rPr lang="en-US" sz="1800" dirty="0" smtClean="0">
                <a:solidFill>
                  <a:schemeClr val="tx2">
                    <a:lumMod val="50000"/>
                  </a:schemeClr>
                </a:solidFill>
                <a:latin typeface="Arial" pitchFamily="34" charset="0"/>
                <a:cs typeface="Arial" pitchFamily="34" charset="0"/>
              </a:rPr>
              <a:t>	</a:t>
            </a:r>
            <a:r>
              <a:rPr lang="en-US" sz="1600" dirty="0" smtClean="0">
                <a:solidFill>
                  <a:schemeClr val="tx2">
                    <a:lumMod val="50000"/>
                  </a:schemeClr>
                </a:solidFill>
                <a:latin typeface="Arial" pitchFamily="34" charset="0"/>
                <a:cs typeface="Arial" pitchFamily="34" charset="0"/>
              </a:rPr>
              <a:t>Baja California</a:t>
            </a:r>
          </a:p>
          <a:p>
            <a:pPr fontAlgn="auto">
              <a:lnSpc>
                <a:spcPct val="90000"/>
              </a:lnSpc>
              <a:spcAft>
                <a:spcPts val="0"/>
              </a:spcAft>
              <a:buFont typeface="Arial" pitchFamily="34" charset="0"/>
              <a:buNone/>
              <a:defRPr/>
            </a:pPr>
            <a:r>
              <a:rPr lang="en-US" sz="1600" dirty="0" smtClean="0">
                <a:solidFill>
                  <a:schemeClr val="tx2">
                    <a:lumMod val="50000"/>
                  </a:schemeClr>
                </a:solidFill>
                <a:latin typeface="Arial" pitchFamily="34" charset="0"/>
                <a:cs typeface="Arial" pitchFamily="34" charset="0"/>
              </a:rPr>
              <a:t>	Coahuila</a:t>
            </a:r>
          </a:p>
          <a:p>
            <a:pPr fontAlgn="auto">
              <a:lnSpc>
                <a:spcPct val="90000"/>
              </a:lnSpc>
              <a:spcAft>
                <a:spcPts val="0"/>
              </a:spcAft>
              <a:buFont typeface="Arial" pitchFamily="34" charset="0"/>
              <a:buNone/>
              <a:defRPr/>
            </a:pPr>
            <a:r>
              <a:rPr lang="en-US" sz="1600" dirty="0" smtClean="0">
                <a:solidFill>
                  <a:schemeClr val="tx2">
                    <a:lumMod val="50000"/>
                  </a:schemeClr>
                </a:solidFill>
                <a:latin typeface="Arial" pitchFamily="34" charset="0"/>
                <a:cs typeface="Arial" pitchFamily="34" charset="0"/>
              </a:rPr>
              <a:t>	Chiapas</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Chihuahua</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Hidalgo</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Michoacán</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Nuevo León</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Quintana Roo</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Sonora</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Yucatán </a:t>
            </a:r>
          </a:p>
          <a:p>
            <a:pPr fontAlgn="auto">
              <a:lnSpc>
                <a:spcPct val="90000"/>
              </a:lnSpc>
              <a:spcAft>
                <a:spcPts val="0"/>
              </a:spcAft>
              <a:buFont typeface="Arial" pitchFamily="34" charset="0"/>
              <a:buNone/>
              <a:defRPr/>
            </a:pPr>
            <a:r>
              <a:rPr lang="es-MX" sz="1600" dirty="0" smtClean="0">
                <a:solidFill>
                  <a:schemeClr val="tx2">
                    <a:lumMod val="50000"/>
                  </a:schemeClr>
                </a:solidFill>
                <a:latin typeface="Arial" pitchFamily="34" charset="0"/>
                <a:cs typeface="Arial" pitchFamily="34" charset="0"/>
              </a:rPr>
              <a:t>	Zacatecas</a:t>
            </a:r>
            <a:endParaRPr lang="es-MX" sz="1600" dirty="0">
              <a:solidFill>
                <a:schemeClr val="tx2">
                  <a:lumMod val="50000"/>
                </a:schemeClr>
              </a:solidFill>
            </a:endParaRPr>
          </a:p>
        </p:txBody>
      </p:sp>
      <p:sp>
        <p:nvSpPr>
          <p:cNvPr id="5" name="4 Marcador de texto"/>
          <p:cNvSpPr>
            <a:spLocks noGrp="1"/>
          </p:cNvSpPr>
          <p:nvPr>
            <p:ph type="body" sz="quarter" idx="3"/>
          </p:nvPr>
        </p:nvSpPr>
        <p:spPr/>
        <p:txBody>
          <a:bodyPr rtlCol="0">
            <a:normAutofit/>
          </a:bodyPr>
          <a:lstStyle/>
          <a:p>
            <a:pPr fontAlgn="auto">
              <a:spcAft>
                <a:spcPts val="0"/>
              </a:spcAft>
              <a:buFont typeface="Arial" pitchFamily="34" charset="0"/>
              <a:buNone/>
              <a:defRPr/>
            </a:pPr>
            <a:r>
              <a:rPr lang="es-MX" b="0" dirty="0" smtClean="0">
                <a:solidFill>
                  <a:schemeClr val="tx2">
                    <a:lumMod val="50000"/>
                  </a:schemeClr>
                </a:solidFill>
                <a:latin typeface="Arial" pitchFamily="34" charset="0"/>
                <a:cs typeface="Arial" pitchFamily="34" charset="0"/>
              </a:rPr>
              <a:t>ENDIREH 2006, 2011</a:t>
            </a:r>
            <a:endParaRPr lang="es-MX" b="0" dirty="0">
              <a:solidFill>
                <a:schemeClr val="tx2">
                  <a:lumMod val="50000"/>
                </a:schemeClr>
              </a:solidFill>
              <a:latin typeface="Arial" pitchFamily="34" charset="0"/>
              <a:cs typeface="Arial" pitchFamily="34" charset="0"/>
            </a:endParaRPr>
          </a:p>
        </p:txBody>
      </p:sp>
      <p:sp>
        <p:nvSpPr>
          <p:cNvPr id="6" name="5 Marcador de contenido"/>
          <p:cNvSpPr>
            <a:spLocks noGrp="1"/>
          </p:cNvSpPr>
          <p:nvPr>
            <p:ph sz="quarter" idx="4"/>
          </p:nvPr>
        </p:nvSpPr>
        <p:spPr>
          <a:xfrm>
            <a:off x="4645025" y="2174875"/>
            <a:ext cx="4041775" cy="3630613"/>
          </a:xfrm>
        </p:spPr>
        <p:txBody>
          <a:bodyPr rtlCol="0">
            <a:normAutofit/>
          </a:bodyPr>
          <a:lstStyle/>
          <a:p>
            <a:pPr fontAlgn="auto">
              <a:lnSpc>
                <a:spcPct val="90000"/>
              </a:lnSpc>
              <a:spcBef>
                <a:spcPct val="60000"/>
              </a:spcBef>
              <a:spcAft>
                <a:spcPts val="0"/>
              </a:spcAft>
              <a:buFont typeface="Arial" pitchFamily="34" charset="0"/>
              <a:buChar char="•"/>
              <a:defRPr/>
            </a:pPr>
            <a:r>
              <a:rPr lang="en-US" sz="1800" dirty="0" smtClean="0">
                <a:solidFill>
                  <a:schemeClr val="tx2">
                    <a:lumMod val="50000"/>
                  </a:schemeClr>
                </a:solidFill>
                <a:latin typeface="Arial" pitchFamily="34" charset="0"/>
                <a:cs typeface="Arial" pitchFamily="34" charset="0"/>
              </a:rPr>
              <a:t>At the national level</a:t>
            </a:r>
          </a:p>
          <a:p>
            <a:pPr fontAlgn="auto">
              <a:lnSpc>
                <a:spcPct val="90000"/>
              </a:lnSpc>
              <a:spcBef>
                <a:spcPct val="60000"/>
              </a:spcBef>
              <a:spcAft>
                <a:spcPts val="0"/>
              </a:spcAft>
              <a:buFont typeface="Arial" pitchFamily="34" charset="0"/>
              <a:buChar char="•"/>
              <a:defRPr/>
            </a:pPr>
            <a:r>
              <a:rPr lang="en-US" sz="1800" dirty="0" smtClean="0">
                <a:solidFill>
                  <a:schemeClr val="tx2">
                    <a:lumMod val="50000"/>
                  </a:schemeClr>
                </a:solidFill>
                <a:latin typeface="Arial" pitchFamily="34" charset="0"/>
                <a:cs typeface="Arial" pitchFamily="34" charset="0"/>
              </a:rPr>
              <a:t>Urban and rural areas</a:t>
            </a:r>
          </a:p>
          <a:p>
            <a:pPr fontAlgn="auto">
              <a:lnSpc>
                <a:spcPct val="90000"/>
              </a:lnSpc>
              <a:spcBef>
                <a:spcPct val="60000"/>
              </a:spcBef>
              <a:spcAft>
                <a:spcPts val="0"/>
              </a:spcAft>
              <a:buFont typeface="Arial" pitchFamily="34" charset="0"/>
              <a:buChar char="•"/>
              <a:defRPr/>
            </a:pPr>
            <a:r>
              <a:rPr lang="en-US" sz="1800" dirty="0" smtClean="0">
                <a:solidFill>
                  <a:schemeClr val="tx2">
                    <a:lumMod val="50000"/>
                  </a:schemeClr>
                </a:solidFill>
                <a:latin typeface="Arial" pitchFamily="34" charset="0"/>
                <a:cs typeface="Arial" pitchFamily="34" charset="0"/>
              </a:rPr>
              <a:t>With </a:t>
            </a:r>
            <a:r>
              <a:rPr lang="en-US" sz="1800" dirty="0" err="1" smtClean="0">
                <a:solidFill>
                  <a:schemeClr val="tx2">
                    <a:lumMod val="50000"/>
                  </a:schemeClr>
                </a:solidFill>
                <a:latin typeface="Arial" pitchFamily="34" charset="0"/>
                <a:cs typeface="Arial" pitchFamily="34" charset="0"/>
              </a:rPr>
              <a:t>representativity</a:t>
            </a:r>
            <a:r>
              <a:rPr lang="en-US" sz="1800" dirty="0" smtClean="0">
                <a:solidFill>
                  <a:schemeClr val="tx2">
                    <a:lumMod val="50000"/>
                  </a:schemeClr>
                </a:solidFill>
                <a:latin typeface="Arial" pitchFamily="34" charset="0"/>
                <a:cs typeface="Arial" pitchFamily="34" charset="0"/>
              </a:rPr>
              <a:t> for the 32 states of Mexico</a:t>
            </a:r>
          </a:p>
          <a:p>
            <a:pPr fontAlgn="auto">
              <a:spcAft>
                <a:spcPts val="0"/>
              </a:spcAft>
              <a:buFont typeface="Arial" pitchFamily="34" charset="0"/>
              <a:buChar char="•"/>
              <a:defRPr/>
            </a:pPr>
            <a:endParaRPr lang="en-US" sz="18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Rate of prevalence of violence against women 15 years old or more, exercised by their partner, by period of reference, type of violence, depending and location.</a:t>
            </a:r>
          </a:p>
        </p:txBody>
      </p:sp>
      <p:graphicFrame>
        <p:nvGraphicFramePr>
          <p:cNvPr id="4" name="3 Marcador de contenido"/>
          <p:cNvGraphicFramePr>
            <a:graphicFrameLocks noGrp="1"/>
          </p:cNvGraphicFramePr>
          <p:nvPr>
            <p:ph idx="1"/>
          </p:nvPr>
        </p:nvGraphicFramePr>
        <p:xfrm>
          <a:off x="457200" y="1600200"/>
          <a:ext cx="8229600" cy="4719638"/>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endParaRPr lang="es-MX" dirty="0"/>
                    </a:p>
                  </a:txBody>
                  <a:tcPr/>
                </a:tc>
                <a:tc>
                  <a:txBody>
                    <a:bodyPr/>
                    <a:lstStyle/>
                    <a:p>
                      <a:pPr algn="ctr"/>
                      <a:r>
                        <a:rPr lang="es-MX" dirty="0" smtClean="0"/>
                        <a:t>Total </a:t>
                      </a:r>
                      <a:endParaRPr lang="es-MX" dirty="0"/>
                    </a:p>
                  </a:txBody>
                  <a:tcPr/>
                </a:tc>
                <a:tc>
                  <a:txBody>
                    <a:bodyPr/>
                    <a:lstStyle/>
                    <a:p>
                      <a:pPr algn="ctr"/>
                      <a:r>
                        <a:rPr lang="en-US" noProof="0" dirty="0" smtClean="0"/>
                        <a:t>Urban</a:t>
                      </a:r>
                      <a:endParaRPr lang="en-US" noProof="0" dirty="0"/>
                    </a:p>
                  </a:txBody>
                  <a:tcPr/>
                </a:tc>
                <a:tc>
                  <a:txBody>
                    <a:bodyPr/>
                    <a:lstStyle/>
                    <a:p>
                      <a:pPr algn="ctr"/>
                      <a:r>
                        <a:rPr lang="es-MX" dirty="0" smtClean="0"/>
                        <a:t>Rural</a:t>
                      </a:r>
                      <a:endParaRPr lang="es-MX" dirty="0"/>
                    </a:p>
                  </a:txBody>
                  <a:tcPr/>
                </a:tc>
              </a:tr>
              <a:tr h="370840">
                <a:tc>
                  <a:txBody>
                    <a:bodyPr/>
                    <a:lstStyle/>
                    <a:p>
                      <a:pPr algn="ctr"/>
                      <a:r>
                        <a:rPr lang="en-US" noProof="0" smtClean="0"/>
                        <a:t>During the relationship</a:t>
                      </a:r>
                      <a:endParaRPr lang="en-US" noProof="0"/>
                    </a:p>
                  </a:txBody>
                  <a:tcPr/>
                </a:tc>
                <a:tc>
                  <a:txBody>
                    <a:bodyPr/>
                    <a:lstStyle/>
                    <a:p>
                      <a:pPr algn="ctr"/>
                      <a:r>
                        <a:rPr lang="es-MX" dirty="0" smtClean="0"/>
                        <a:t>47.0</a:t>
                      </a:r>
                      <a:endParaRPr lang="es-MX" dirty="0"/>
                    </a:p>
                  </a:txBody>
                  <a:tcPr/>
                </a:tc>
                <a:tc>
                  <a:txBody>
                    <a:bodyPr/>
                    <a:lstStyle/>
                    <a:p>
                      <a:pPr algn="ctr"/>
                      <a:r>
                        <a:rPr lang="es-MX" dirty="0" smtClean="0"/>
                        <a:t>48.6</a:t>
                      </a:r>
                      <a:endParaRPr lang="es-MX" dirty="0"/>
                    </a:p>
                  </a:txBody>
                  <a:tcPr/>
                </a:tc>
                <a:tc>
                  <a:txBody>
                    <a:bodyPr/>
                    <a:lstStyle/>
                    <a:p>
                      <a:pPr algn="ctr"/>
                      <a:r>
                        <a:rPr lang="es-MX" dirty="0" smtClean="0"/>
                        <a:t>41.2</a:t>
                      </a:r>
                      <a:endParaRPr lang="es-MX" dirty="0"/>
                    </a:p>
                  </a:txBody>
                  <a:tcPr/>
                </a:tc>
              </a:tr>
              <a:tr h="370840">
                <a:tc>
                  <a:txBody>
                    <a:bodyPr/>
                    <a:lstStyle/>
                    <a:p>
                      <a:pPr algn="ctr"/>
                      <a:r>
                        <a:rPr lang="en-US" noProof="0" smtClean="0"/>
                        <a:t>Emotional</a:t>
                      </a:r>
                      <a:endParaRPr lang="en-US" noProof="0"/>
                    </a:p>
                  </a:txBody>
                  <a:tcPr/>
                </a:tc>
                <a:tc>
                  <a:txBody>
                    <a:bodyPr/>
                    <a:lstStyle/>
                    <a:p>
                      <a:pPr algn="ctr"/>
                      <a:r>
                        <a:rPr lang="es-MX" dirty="0" smtClean="0"/>
                        <a:t>43.1</a:t>
                      </a:r>
                      <a:endParaRPr lang="es-MX" dirty="0"/>
                    </a:p>
                  </a:txBody>
                  <a:tcPr/>
                </a:tc>
                <a:tc>
                  <a:txBody>
                    <a:bodyPr/>
                    <a:lstStyle/>
                    <a:p>
                      <a:pPr algn="ctr"/>
                      <a:r>
                        <a:rPr lang="es-MX" dirty="0" smtClean="0"/>
                        <a:t>44.8</a:t>
                      </a:r>
                      <a:endParaRPr lang="es-MX" dirty="0"/>
                    </a:p>
                  </a:txBody>
                  <a:tcPr/>
                </a:tc>
                <a:tc>
                  <a:txBody>
                    <a:bodyPr/>
                    <a:lstStyle/>
                    <a:p>
                      <a:pPr algn="ctr"/>
                      <a:r>
                        <a:rPr lang="es-MX" dirty="0" smtClean="0"/>
                        <a:t>36.8</a:t>
                      </a:r>
                      <a:endParaRPr lang="es-MX" dirty="0"/>
                    </a:p>
                  </a:txBody>
                  <a:tcPr/>
                </a:tc>
              </a:tr>
              <a:tr h="370840">
                <a:tc>
                  <a:txBody>
                    <a:bodyPr/>
                    <a:lstStyle/>
                    <a:p>
                      <a:pPr algn="ctr"/>
                      <a:r>
                        <a:rPr lang="en-US" noProof="0" smtClean="0"/>
                        <a:t>Economic</a:t>
                      </a:r>
                      <a:endParaRPr lang="en-US" noProof="0"/>
                    </a:p>
                  </a:txBody>
                  <a:tcPr/>
                </a:tc>
                <a:tc>
                  <a:txBody>
                    <a:bodyPr/>
                    <a:lstStyle/>
                    <a:p>
                      <a:pPr algn="ctr"/>
                      <a:r>
                        <a:rPr lang="es-MX" dirty="0" smtClean="0"/>
                        <a:t>24.5</a:t>
                      </a:r>
                      <a:endParaRPr lang="es-MX" dirty="0"/>
                    </a:p>
                  </a:txBody>
                  <a:tcPr/>
                </a:tc>
                <a:tc>
                  <a:txBody>
                    <a:bodyPr/>
                    <a:lstStyle/>
                    <a:p>
                      <a:pPr algn="ctr"/>
                      <a:r>
                        <a:rPr lang="es-MX" dirty="0" smtClean="0"/>
                        <a:t>25.4</a:t>
                      </a:r>
                      <a:endParaRPr lang="es-MX" dirty="0"/>
                    </a:p>
                  </a:txBody>
                  <a:tcPr/>
                </a:tc>
                <a:tc>
                  <a:txBody>
                    <a:bodyPr/>
                    <a:lstStyle/>
                    <a:p>
                      <a:pPr algn="ctr"/>
                      <a:r>
                        <a:rPr lang="es-MX" dirty="0" smtClean="0"/>
                        <a:t>21.0</a:t>
                      </a:r>
                      <a:endParaRPr lang="es-MX" dirty="0"/>
                    </a:p>
                  </a:txBody>
                  <a:tcPr/>
                </a:tc>
              </a:tr>
              <a:tr h="370840">
                <a:tc>
                  <a:txBody>
                    <a:bodyPr/>
                    <a:lstStyle/>
                    <a:p>
                      <a:pPr algn="ctr"/>
                      <a:r>
                        <a:rPr lang="en-US" noProof="0" smtClean="0"/>
                        <a:t>Physical</a:t>
                      </a:r>
                      <a:endParaRPr lang="en-US" noProof="0"/>
                    </a:p>
                  </a:txBody>
                  <a:tcPr/>
                </a:tc>
                <a:tc>
                  <a:txBody>
                    <a:bodyPr/>
                    <a:lstStyle/>
                    <a:p>
                      <a:pPr algn="ctr"/>
                      <a:r>
                        <a:rPr lang="es-MX" dirty="0" smtClean="0"/>
                        <a:t>14.0</a:t>
                      </a:r>
                      <a:endParaRPr lang="es-MX" dirty="0"/>
                    </a:p>
                  </a:txBody>
                  <a:tcPr/>
                </a:tc>
                <a:tc>
                  <a:txBody>
                    <a:bodyPr/>
                    <a:lstStyle/>
                    <a:p>
                      <a:pPr algn="ctr"/>
                      <a:r>
                        <a:rPr lang="es-MX" dirty="0" smtClean="0"/>
                        <a:t>13.9</a:t>
                      </a:r>
                      <a:endParaRPr lang="es-MX" dirty="0"/>
                    </a:p>
                  </a:txBody>
                  <a:tcPr/>
                </a:tc>
                <a:tc>
                  <a:txBody>
                    <a:bodyPr/>
                    <a:lstStyle/>
                    <a:p>
                      <a:pPr algn="ctr"/>
                      <a:r>
                        <a:rPr lang="es-MX" dirty="0" smtClean="0"/>
                        <a:t>14.5</a:t>
                      </a:r>
                      <a:endParaRPr lang="es-MX" dirty="0"/>
                    </a:p>
                  </a:txBody>
                  <a:tcPr/>
                </a:tc>
              </a:tr>
              <a:tr h="370840">
                <a:tc>
                  <a:txBody>
                    <a:bodyPr/>
                    <a:lstStyle/>
                    <a:p>
                      <a:pPr algn="ctr"/>
                      <a:r>
                        <a:rPr lang="en-US" noProof="0" smtClean="0"/>
                        <a:t>Sexual</a:t>
                      </a:r>
                      <a:endParaRPr lang="en-US" noProof="0"/>
                    </a:p>
                  </a:txBody>
                  <a:tcPr/>
                </a:tc>
                <a:tc>
                  <a:txBody>
                    <a:bodyPr/>
                    <a:lstStyle/>
                    <a:p>
                      <a:pPr algn="ctr"/>
                      <a:r>
                        <a:rPr lang="es-MX" dirty="0" smtClean="0"/>
                        <a:t>7.3</a:t>
                      </a:r>
                      <a:endParaRPr lang="es-MX" dirty="0"/>
                    </a:p>
                  </a:txBody>
                  <a:tcPr/>
                </a:tc>
                <a:tc>
                  <a:txBody>
                    <a:bodyPr/>
                    <a:lstStyle/>
                    <a:p>
                      <a:pPr algn="ctr"/>
                      <a:r>
                        <a:rPr lang="es-MX" dirty="0" smtClean="0"/>
                        <a:t>7.4</a:t>
                      </a:r>
                      <a:endParaRPr lang="es-MX" dirty="0"/>
                    </a:p>
                  </a:txBody>
                  <a:tcPr/>
                </a:tc>
                <a:tc>
                  <a:txBody>
                    <a:bodyPr/>
                    <a:lstStyle/>
                    <a:p>
                      <a:pPr algn="ctr"/>
                      <a:r>
                        <a:rPr lang="es-MX" dirty="0" smtClean="0"/>
                        <a:t>7.0</a:t>
                      </a:r>
                      <a:endParaRPr lang="es-MX" dirty="0"/>
                    </a:p>
                  </a:txBody>
                  <a:tcPr/>
                </a:tc>
              </a:tr>
              <a:tr h="370840">
                <a:tc>
                  <a:txBody>
                    <a:bodyPr/>
                    <a:lstStyle/>
                    <a:p>
                      <a:pPr algn="ctr"/>
                      <a:endParaRPr lang="en-US" noProof="0"/>
                    </a:p>
                  </a:txBody>
                  <a:tcPr/>
                </a:tc>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r>
              <a:tr h="370840">
                <a:tc>
                  <a:txBody>
                    <a:bodyPr/>
                    <a:lstStyle/>
                    <a:p>
                      <a:pPr algn="ctr"/>
                      <a:r>
                        <a:rPr lang="en-US" noProof="0" smtClean="0"/>
                        <a:t>Last 12 months</a:t>
                      </a:r>
                      <a:endParaRPr lang="en-US" noProof="0"/>
                    </a:p>
                  </a:txBody>
                  <a:tcPr/>
                </a:tc>
                <a:tc>
                  <a:txBody>
                    <a:bodyPr/>
                    <a:lstStyle/>
                    <a:p>
                      <a:pPr algn="ctr"/>
                      <a:r>
                        <a:rPr lang="es-MX" dirty="0" smtClean="0"/>
                        <a:t>27.3</a:t>
                      </a:r>
                      <a:endParaRPr lang="es-MX" dirty="0"/>
                    </a:p>
                  </a:txBody>
                  <a:tcPr/>
                </a:tc>
                <a:tc>
                  <a:txBody>
                    <a:bodyPr/>
                    <a:lstStyle/>
                    <a:p>
                      <a:pPr algn="ctr"/>
                      <a:r>
                        <a:rPr lang="es-MX" dirty="0" smtClean="0"/>
                        <a:t>28.2</a:t>
                      </a:r>
                      <a:endParaRPr lang="es-MX" dirty="0"/>
                    </a:p>
                  </a:txBody>
                  <a:tcPr/>
                </a:tc>
                <a:tc>
                  <a:txBody>
                    <a:bodyPr/>
                    <a:lstStyle/>
                    <a:p>
                      <a:pPr algn="ctr"/>
                      <a:r>
                        <a:rPr lang="es-MX" dirty="0" smtClean="0"/>
                        <a:t>24.2</a:t>
                      </a:r>
                      <a:endParaRPr lang="es-MX" dirty="0"/>
                    </a:p>
                  </a:txBody>
                  <a:tcPr/>
                </a:tc>
              </a:tr>
              <a:tr h="370840">
                <a:tc>
                  <a:txBody>
                    <a:bodyPr/>
                    <a:lstStyle/>
                    <a:p>
                      <a:pPr algn="ctr"/>
                      <a:r>
                        <a:rPr lang="en-US" noProof="0" smtClean="0"/>
                        <a:t>Emotional</a:t>
                      </a:r>
                      <a:endParaRPr lang="en-US" noProof="0"/>
                    </a:p>
                  </a:txBody>
                  <a:tcPr/>
                </a:tc>
                <a:tc>
                  <a:txBody>
                    <a:bodyPr/>
                    <a:lstStyle/>
                    <a:p>
                      <a:pPr algn="ctr"/>
                      <a:r>
                        <a:rPr lang="es-MX" dirty="0" smtClean="0"/>
                        <a:t>23.0</a:t>
                      </a:r>
                      <a:endParaRPr lang="es-MX" dirty="0"/>
                    </a:p>
                  </a:txBody>
                  <a:tcPr/>
                </a:tc>
                <a:tc>
                  <a:txBody>
                    <a:bodyPr/>
                    <a:lstStyle/>
                    <a:p>
                      <a:pPr algn="ctr"/>
                      <a:r>
                        <a:rPr lang="es-MX" dirty="0" smtClean="0"/>
                        <a:t>24.1</a:t>
                      </a:r>
                      <a:endParaRPr lang="es-MX" dirty="0"/>
                    </a:p>
                  </a:txBody>
                  <a:tcPr/>
                </a:tc>
                <a:tc>
                  <a:txBody>
                    <a:bodyPr/>
                    <a:lstStyle/>
                    <a:p>
                      <a:pPr algn="ctr"/>
                      <a:r>
                        <a:rPr lang="es-MX" dirty="0" smtClean="0"/>
                        <a:t>19.3</a:t>
                      </a:r>
                      <a:endParaRPr lang="es-MX" dirty="0"/>
                    </a:p>
                  </a:txBody>
                  <a:tcPr/>
                </a:tc>
              </a:tr>
              <a:tr h="370840">
                <a:tc>
                  <a:txBody>
                    <a:bodyPr/>
                    <a:lstStyle/>
                    <a:p>
                      <a:pPr algn="ctr"/>
                      <a:r>
                        <a:rPr lang="en-US" noProof="0" smtClean="0"/>
                        <a:t>Economic</a:t>
                      </a:r>
                      <a:endParaRPr lang="en-US" noProof="0"/>
                    </a:p>
                  </a:txBody>
                  <a:tcPr/>
                </a:tc>
                <a:tc>
                  <a:txBody>
                    <a:bodyPr/>
                    <a:lstStyle/>
                    <a:p>
                      <a:pPr algn="ctr"/>
                      <a:r>
                        <a:rPr lang="es-MX" dirty="0" smtClean="0"/>
                        <a:t>12.1</a:t>
                      </a:r>
                      <a:endParaRPr lang="es-MX" dirty="0"/>
                    </a:p>
                  </a:txBody>
                  <a:tcPr/>
                </a:tc>
                <a:tc>
                  <a:txBody>
                    <a:bodyPr/>
                    <a:lstStyle/>
                    <a:p>
                      <a:pPr algn="ctr"/>
                      <a:r>
                        <a:rPr lang="es-MX" dirty="0" smtClean="0"/>
                        <a:t>12.5</a:t>
                      </a:r>
                      <a:endParaRPr lang="es-MX" dirty="0"/>
                    </a:p>
                  </a:txBody>
                  <a:tcPr/>
                </a:tc>
                <a:tc>
                  <a:txBody>
                    <a:bodyPr/>
                    <a:lstStyle/>
                    <a:p>
                      <a:pPr algn="ctr"/>
                      <a:r>
                        <a:rPr lang="es-MX" dirty="0" smtClean="0"/>
                        <a:t>10.8</a:t>
                      </a:r>
                      <a:endParaRPr lang="es-MX" dirty="0"/>
                    </a:p>
                  </a:txBody>
                  <a:tcPr/>
                </a:tc>
              </a:tr>
              <a:tr h="370840">
                <a:tc>
                  <a:txBody>
                    <a:bodyPr/>
                    <a:lstStyle/>
                    <a:p>
                      <a:pPr algn="ctr"/>
                      <a:r>
                        <a:rPr lang="en-US" noProof="0" smtClean="0"/>
                        <a:t>Physical</a:t>
                      </a:r>
                      <a:endParaRPr lang="en-US" noProof="0"/>
                    </a:p>
                  </a:txBody>
                  <a:tcPr/>
                </a:tc>
                <a:tc>
                  <a:txBody>
                    <a:bodyPr/>
                    <a:lstStyle/>
                    <a:p>
                      <a:pPr algn="ctr"/>
                      <a:r>
                        <a:rPr lang="es-MX" dirty="0" smtClean="0"/>
                        <a:t>4.9</a:t>
                      </a:r>
                      <a:endParaRPr lang="es-MX" dirty="0"/>
                    </a:p>
                  </a:txBody>
                  <a:tcPr/>
                </a:tc>
                <a:tc>
                  <a:txBody>
                    <a:bodyPr/>
                    <a:lstStyle/>
                    <a:p>
                      <a:pPr algn="ctr"/>
                      <a:r>
                        <a:rPr lang="es-MX" dirty="0" smtClean="0"/>
                        <a:t>4.8</a:t>
                      </a:r>
                      <a:endParaRPr lang="es-MX" dirty="0"/>
                    </a:p>
                  </a:txBody>
                  <a:tcPr/>
                </a:tc>
                <a:tc>
                  <a:txBody>
                    <a:bodyPr/>
                    <a:lstStyle/>
                    <a:p>
                      <a:pPr algn="ctr"/>
                      <a:r>
                        <a:rPr lang="es-MX" dirty="0" smtClean="0"/>
                        <a:t>5.3</a:t>
                      </a:r>
                      <a:endParaRPr lang="es-MX" dirty="0"/>
                    </a:p>
                  </a:txBody>
                  <a:tcPr/>
                </a:tc>
              </a:tr>
              <a:tr h="370840">
                <a:tc>
                  <a:txBody>
                    <a:bodyPr/>
                    <a:lstStyle/>
                    <a:p>
                      <a:pPr algn="ctr"/>
                      <a:r>
                        <a:rPr lang="en-US" noProof="0" dirty="0" smtClean="0"/>
                        <a:t>Sexual</a:t>
                      </a:r>
                      <a:endParaRPr lang="en-US" noProof="0" dirty="0"/>
                    </a:p>
                  </a:txBody>
                  <a:tcPr/>
                </a:tc>
                <a:tc>
                  <a:txBody>
                    <a:bodyPr/>
                    <a:lstStyle/>
                    <a:p>
                      <a:pPr algn="ctr"/>
                      <a:r>
                        <a:rPr lang="es-MX" dirty="0" smtClean="0"/>
                        <a:t>2.3</a:t>
                      </a:r>
                      <a:endParaRPr lang="es-MX" dirty="0"/>
                    </a:p>
                  </a:txBody>
                  <a:tcPr/>
                </a:tc>
                <a:tc>
                  <a:txBody>
                    <a:bodyPr/>
                    <a:lstStyle/>
                    <a:p>
                      <a:pPr algn="ctr"/>
                      <a:r>
                        <a:rPr lang="es-MX" dirty="0" smtClean="0"/>
                        <a:t>2.3</a:t>
                      </a:r>
                      <a:endParaRPr lang="es-MX" dirty="0"/>
                    </a:p>
                  </a:txBody>
                  <a:tcPr/>
                </a:tc>
                <a:tc>
                  <a:txBody>
                    <a:bodyPr/>
                    <a:lstStyle/>
                    <a:p>
                      <a:pPr algn="ctr"/>
                      <a:r>
                        <a:rPr lang="es-MX" dirty="0" smtClean="0"/>
                        <a:t>2.5</a:t>
                      </a:r>
                      <a:endParaRPr lang="es-MX" dirty="0"/>
                    </a:p>
                  </a:txBody>
                  <a:tcPr/>
                </a:tc>
              </a:tr>
            </a:tbl>
          </a:graphicData>
        </a:graphic>
      </p:graphicFrame>
      <p:sp>
        <p:nvSpPr>
          <p:cNvPr id="46149" name="4 CuadroTexto"/>
          <p:cNvSpPr txBox="1">
            <a:spLocks noChangeArrowheads="1"/>
          </p:cNvSpPr>
          <p:nvPr/>
        </p:nvSpPr>
        <p:spPr bwMode="auto">
          <a:xfrm>
            <a:off x="5364163" y="6308725"/>
            <a:ext cx="3779837" cy="461963"/>
          </a:xfrm>
          <a:prstGeom prst="rect">
            <a:avLst/>
          </a:prstGeom>
          <a:noFill/>
          <a:ln w="9525">
            <a:noFill/>
            <a:miter lim="800000"/>
            <a:headEnd/>
            <a:tailEnd/>
          </a:ln>
        </p:spPr>
        <p:txBody>
          <a:bodyPr>
            <a:spAutoFit/>
          </a:bodyPr>
          <a:lstStyle/>
          <a:p>
            <a:r>
              <a:rPr lang="en-US" sz="1200">
                <a:cs typeface="Arial" charset="0"/>
              </a:rPr>
              <a:t>Source: INEGI ENDIREH 2011, Estimations SESVCM  of DGEGSP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Survey Results</a:t>
            </a:r>
            <a:endParaRPr lang="en-US" sz="2400" dirty="0">
              <a:solidFill>
                <a:schemeClr val="tx2">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fontAlgn="auto">
              <a:spcAft>
                <a:spcPts val="0"/>
              </a:spcAft>
              <a:buFont typeface="Arial" pitchFamily="34" charset="0"/>
              <a:buChar char="•"/>
              <a:defRPr/>
            </a:pPr>
            <a:r>
              <a:rPr lang="en-US" sz="2000" dirty="0" smtClean="0">
                <a:solidFill>
                  <a:schemeClr val="tx2">
                    <a:lumMod val="50000"/>
                  </a:schemeClr>
                </a:solidFill>
                <a:latin typeface="Arial" pitchFamily="34" charset="0"/>
                <a:cs typeface="Arial" pitchFamily="34" charset="0"/>
              </a:rPr>
              <a:t>Violence against women exercised by their partner in terms of native language:</a:t>
            </a:r>
          </a:p>
          <a:p>
            <a:pPr fontAlgn="auto">
              <a:spcAft>
                <a:spcPts val="0"/>
              </a:spcAft>
              <a:buFont typeface="Arial" pitchFamily="34" charset="0"/>
              <a:buNone/>
              <a:defRPr/>
            </a:pPr>
            <a:endParaRPr lang="en-US" sz="2000" dirty="0" smtClean="0">
              <a:solidFill>
                <a:schemeClr val="accent1">
                  <a:lumMod val="50000"/>
                </a:schemeClr>
              </a:solidFill>
              <a:latin typeface="Arial" pitchFamily="34" charset="0"/>
              <a:cs typeface="Arial" pitchFamily="34" charset="0"/>
            </a:endParaRPr>
          </a:p>
          <a:p>
            <a:pPr fontAlgn="auto">
              <a:spcAft>
                <a:spcPts val="0"/>
              </a:spcAft>
              <a:buFont typeface="Arial" pitchFamily="34" charset="0"/>
              <a:buNone/>
              <a:defRPr/>
            </a:pPr>
            <a:r>
              <a:rPr lang="en-US" sz="2000" dirty="0" smtClean="0">
                <a:solidFill>
                  <a:schemeClr val="accent1">
                    <a:lumMod val="50000"/>
                  </a:schemeClr>
                </a:solidFill>
                <a:latin typeface="Arial" pitchFamily="34" charset="0"/>
                <a:cs typeface="Arial" pitchFamily="34" charset="0"/>
              </a:rPr>
              <a:t>	</a:t>
            </a:r>
            <a:r>
              <a:rPr lang="en-US" sz="2000" dirty="0" smtClean="0">
                <a:solidFill>
                  <a:schemeClr val="tx2">
                    <a:lumMod val="50000"/>
                  </a:schemeClr>
                </a:solidFill>
                <a:latin typeface="Arial" pitchFamily="34" charset="0"/>
                <a:cs typeface="Arial" pitchFamily="34" charset="0"/>
              </a:rPr>
              <a:t>During the last relationship ( in the last 12 months) for native women (43.7% and  22.4%) is less than the rate for non-native women (47.2 % and 27.7%).</a:t>
            </a:r>
            <a:endParaRPr lang="en-US" sz="2000" dirty="0" smtClean="0">
              <a:solidFill>
                <a:srgbClr val="FF0000"/>
              </a:solidFill>
              <a:latin typeface="Arial" pitchFamily="34" charset="0"/>
              <a:cs typeface="Arial" pitchFamily="34" charset="0"/>
            </a:endParaRPr>
          </a:p>
          <a:p>
            <a:pPr fontAlgn="auto">
              <a:spcAft>
                <a:spcPts val="0"/>
              </a:spcAft>
              <a:buFont typeface="Arial" pitchFamily="34" charset="0"/>
              <a:buNone/>
              <a:defRPr/>
            </a:pPr>
            <a:endParaRPr lang="en-US" sz="2000" dirty="0" smtClean="0">
              <a:solidFill>
                <a:schemeClr val="accent1">
                  <a:lumMod val="50000"/>
                </a:schemeClr>
              </a:solidFill>
              <a:latin typeface="Arial" pitchFamily="34" charset="0"/>
              <a:cs typeface="Arial" pitchFamily="34" charset="0"/>
            </a:endParaRPr>
          </a:p>
          <a:p>
            <a:pPr fontAlgn="auto">
              <a:spcAft>
                <a:spcPts val="0"/>
              </a:spcAft>
              <a:buFont typeface="Arial" pitchFamily="34" charset="0"/>
              <a:buNone/>
              <a:defRPr/>
            </a:pPr>
            <a:r>
              <a:rPr lang="en-US" sz="2000" dirty="0" smtClean="0">
                <a:solidFill>
                  <a:schemeClr val="accent1">
                    <a:lumMod val="50000"/>
                  </a:schemeClr>
                </a:solidFill>
                <a:latin typeface="Arial" pitchFamily="34" charset="0"/>
                <a:cs typeface="Arial" pitchFamily="34" charset="0"/>
              </a:rPr>
              <a:t>   	</a:t>
            </a:r>
            <a:r>
              <a:rPr lang="en-US" sz="2000" dirty="0" smtClean="0">
                <a:solidFill>
                  <a:schemeClr val="tx2">
                    <a:lumMod val="50000"/>
                  </a:schemeClr>
                </a:solidFill>
                <a:latin typeface="Arial" pitchFamily="34" charset="0"/>
                <a:cs typeface="Arial" pitchFamily="34" charset="0"/>
              </a:rPr>
              <a:t>By type of violence: For emotional and economic violence rates are higher than for non-native (43.3 % and 24.7%) with respect to native (39.5 % and 21.9%); For physical and sexual violence, rates are higher in native women (17 % and 9.2 %) non-native women (13.8 % and 7.2%).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accent1">
                    <a:lumMod val="50000"/>
                  </a:schemeClr>
                </a:solidFill>
                <a:latin typeface="Arial" pitchFamily="34" charset="0"/>
                <a:cs typeface="Arial" pitchFamily="34" charset="0"/>
              </a:rPr>
              <a:t>Rate of prevalence of violence </a:t>
            </a:r>
            <a:r>
              <a:rPr lang="en-US" sz="2400" dirty="0" smtClean="0">
                <a:solidFill>
                  <a:schemeClr val="tx2">
                    <a:lumMod val="50000"/>
                  </a:schemeClr>
                </a:solidFill>
                <a:latin typeface="Arial" pitchFamily="34" charset="0"/>
                <a:cs typeface="Arial" pitchFamily="34" charset="0"/>
              </a:rPr>
              <a:t>exercised </a:t>
            </a:r>
            <a:r>
              <a:rPr lang="en-US" sz="2400" dirty="0" smtClean="0">
                <a:solidFill>
                  <a:schemeClr val="accent1">
                    <a:lumMod val="50000"/>
                  </a:schemeClr>
                </a:solidFill>
                <a:latin typeface="Arial" pitchFamily="34" charset="0"/>
                <a:cs typeface="Arial" pitchFamily="34" charset="0"/>
              </a:rPr>
              <a:t>by their partner</a:t>
            </a:r>
            <a:r>
              <a:rPr lang="en-US" sz="2400" dirty="0" smtClean="0">
                <a:solidFill>
                  <a:schemeClr val="tx2">
                    <a:lumMod val="50000"/>
                  </a:schemeClr>
                </a:solidFill>
                <a:latin typeface="Arial" pitchFamily="34" charset="0"/>
                <a:cs typeface="Arial" pitchFamily="34" charset="0"/>
              </a:rPr>
              <a:t>,</a:t>
            </a:r>
            <a:r>
              <a:rPr lang="en-US" sz="2400" dirty="0" smtClean="0">
                <a:solidFill>
                  <a:schemeClr val="accent1">
                    <a:lumMod val="50000"/>
                  </a:schemeClr>
                </a:solidFill>
                <a:latin typeface="Arial" pitchFamily="34" charset="0"/>
                <a:cs typeface="Arial" pitchFamily="34" charset="0"/>
              </a:rPr>
              <a:t> by age group and condition of speaking native language</a:t>
            </a:r>
            <a:endParaRPr lang="en-US" sz="2400" dirty="0">
              <a:solidFill>
                <a:schemeClr val="accent1">
                  <a:lumMod val="50000"/>
                </a:schemeClr>
              </a:solidFill>
              <a:latin typeface="Arial" pitchFamily="34" charset="0"/>
              <a:cs typeface="Arial" pitchFamily="34" charset="0"/>
            </a:endParaRPr>
          </a:p>
        </p:txBody>
      </p:sp>
      <p:graphicFrame>
        <p:nvGraphicFramePr>
          <p:cNvPr id="4" name="3 Marcador de contenido"/>
          <p:cNvGraphicFramePr>
            <a:graphicFrameLocks noGrp="1"/>
          </p:cNvGraphicFramePr>
          <p:nvPr>
            <p:ph idx="1"/>
          </p:nvPr>
        </p:nvGraphicFramePr>
        <p:xfrm>
          <a:off x="457200" y="1600200"/>
          <a:ext cx="8229600" cy="341312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ctr"/>
                      <a:r>
                        <a:rPr lang="en-US" noProof="0" dirty="0" smtClean="0"/>
                        <a:t>Age</a:t>
                      </a:r>
                      <a:endParaRPr lang="en-US" noProof="0" dirty="0"/>
                    </a:p>
                  </a:txBody>
                  <a:tcPr/>
                </a:tc>
                <a:tc>
                  <a:txBody>
                    <a:bodyPr/>
                    <a:lstStyle/>
                    <a:p>
                      <a:pPr algn="ctr"/>
                      <a:r>
                        <a:rPr lang="en-US" noProof="0" dirty="0" smtClean="0"/>
                        <a:t>Non</a:t>
                      </a:r>
                      <a:r>
                        <a:rPr lang="en-US" baseline="0" noProof="0" dirty="0" smtClean="0"/>
                        <a:t> native speaker</a:t>
                      </a:r>
                    </a:p>
                    <a:p>
                      <a:pPr algn="ctr"/>
                      <a:r>
                        <a:rPr lang="en-US" baseline="0" noProof="0" dirty="0" smtClean="0"/>
                        <a:t>(during the relationship)</a:t>
                      </a:r>
                      <a:endParaRPr lang="en-US" noProof="0" dirty="0"/>
                    </a:p>
                  </a:txBody>
                  <a:tcPr/>
                </a:tc>
                <a:tc>
                  <a:txBody>
                    <a:bodyPr/>
                    <a:lstStyle/>
                    <a:p>
                      <a:pPr algn="ctr"/>
                      <a:r>
                        <a:rPr lang="en-US" noProof="0" dirty="0" smtClean="0"/>
                        <a:t>Native speaker</a:t>
                      </a:r>
                    </a:p>
                    <a:p>
                      <a:pPr algn="ctr"/>
                      <a:r>
                        <a:rPr lang="en-US" noProof="0" dirty="0" smtClean="0"/>
                        <a:t>(during the relationship)</a:t>
                      </a:r>
                      <a:endParaRPr lang="en-US" noProof="0" dirty="0"/>
                    </a:p>
                  </a:txBody>
                  <a:tcPr/>
                </a:tc>
                <a:tc>
                  <a:txBody>
                    <a:bodyPr/>
                    <a:lstStyle/>
                    <a:p>
                      <a:pPr algn="ctr"/>
                      <a:r>
                        <a:rPr lang="en-US" noProof="0" dirty="0" smtClean="0"/>
                        <a:t>Non native speaker (in the last 12 months)</a:t>
                      </a:r>
                      <a:endParaRPr lang="en-US" noProof="0" dirty="0"/>
                    </a:p>
                  </a:txBody>
                  <a:tcPr/>
                </a:tc>
                <a:tc>
                  <a:txBody>
                    <a:bodyPr/>
                    <a:lstStyle/>
                    <a:p>
                      <a:pPr algn="ctr"/>
                      <a:r>
                        <a:rPr lang="en-US" noProof="0" smtClean="0"/>
                        <a:t>Native</a:t>
                      </a:r>
                      <a:r>
                        <a:rPr lang="en-US" baseline="0" noProof="0" smtClean="0"/>
                        <a:t> speaker</a:t>
                      </a:r>
                    </a:p>
                    <a:p>
                      <a:pPr algn="ctr"/>
                      <a:r>
                        <a:rPr lang="en-US" baseline="0" noProof="0" smtClean="0"/>
                        <a:t>(in the last 12 months)</a:t>
                      </a:r>
                      <a:endParaRPr lang="en-US" noProof="0"/>
                    </a:p>
                  </a:txBody>
                  <a:tcPr/>
                </a:tc>
              </a:tr>
              <a:tr h="370840">
                <a:tc>
                  <a:txBody>
                    <a:bodyPr/>
                    <a:lstStyle/>
                    <a:p>
                      <a:pPr algn="ctr"/>
                      <a:r>
                        <a:rPr lang="en-US" noProof="0" smtClean="0"/>
                        <a:t>Total </a:t>
                      </a:r>
                      <a:endParaRPr lang="en-US" noProof="0"/>
                    </a:p>
                  </a:txBody>
                  <a:tcPr/>
                </a:tc>
                <a:tc>
                  <a:txBody>
                    <a:bodyPr/>
                    <a:lstStyle/>
                    <a:p>
                      <a:pPr algn="ctr"/>
                      <a:r>
                        <a:rPr lang="en-US" noProof="0" smtClean="0"/>
                        <a:t>47.2</a:t>
                      </a:r>
                      <a:endParaRPr lang="en-US" noProof="0"/>
                    </a:p>
                  </a:txBody>
                  <a:tcPr/>
                </a:tc>
                <a:tc>
                  <a:txBody>
                    <a:bodyPr/>
                    <a:lstStyle/>
                    <a:p>
                      <a:pPr algn="ctr"/>
                      <a:r>
                        <a:rPr lang="en-US" noProof="0" dirty="0" smtClean="0"/>
                        <a:t>43.7</a:t>
                      </a:r>
                      <a:endParaRPr lang="en-US" noProof="0" dirty="0"/>
                    </a:p>
                  </a:txBody>
                  <a:tcPr/>
                </a:tc>
                <a:tc>
                  <a:txBody>
                    <a:bodyPr/>
                    <a:lstStyle/>
                    <a:p>
                      <a:pPr algn="ctr"/>
                      <a:r>
                        <a:rPr lang="en-US" noProof="0" dirty="0" smtClean="0"/>
                        <a:t>27.7</a:t>
                      </a:r>
                      <a:endParaRPr lang="en-US" noProof="0" dirty="0"/>
                    </a:p>
                  </a:txBody>
                  <a:tcPr/>
                </a:tc>
                <a:tc>
                  <a:txBody>
                    <a:bodyPr/>
                    <a:lstStyle/>
                    <a:p>
                      <a:pPr algn="ctr"/>
                      <a:r>
                        <a:rPr lang="en-US" noProof="0" dirty="0" smtClean="0"/>
                        <a:t>22.4</a:t>
                      </a:r>
                      <a:endParaRPr lang="en-US" noProof="0" dirty="0"/>
                    </a:p>
                  </a:txBody>
                  <a:tcPr/>
                </a:tc>
              </a:tr>
              <a:tr h="370840">
                <a:tc>
                  <a:txBody>
                    <a:bodyPr/>
                    <a:lstStyle/>
                    <a:p>
                      <a:pPr algn="ctr"/>
                      <a:r>
                        <a:rPr lang="en-US" noProof="0" smtClean="0"/>
                        <a:t>15-24</a:t>
                      </a:r>
                      <a:endParaRPr lang="en-US" noProof="0"/>
                    </a:p>
                  </a:txBody>
                  <a:tcPr/>
                </a:tc>
                <a:tc>
                  <a:txBody>
                    <a:bodyPr/>
                    <a:lstStyle/>
                    <a:p>
                      <a:pPr algn="ctr"/>
                      <a:r>
                        <a:rPr lang="en-US" noProof="0" smtClean="0"/>
                        <a:t>41.7</a:t>
                      </a:r>
                      <a:endParaRPr lang="en-US" noProof="0"/>
                    </a:p>
                  </a:txBody>
                  <a:tcPr/>
                </a:tc>
                <a:tc>
                  <a:txBody>
                    <a:bodyPr/>
                    <a:lstStyle/>
                    <a:p>
                      <a:pPr algn="ctr"/>
                      <a:r>
                        <a:rPr lang="en-US" noProof="0" smtClean="0"/>
                        <a:t>36.1</a:t>
                      </a:r>
                      <a:endParaRPr lang="en-US" noProof="0"/>
                    </a:p>
                  </a:txBody>
                  <a:tcPr/>
                </a:tc>
                <a:tc>
                  <a:txBody>
                    <a:bodyPr/>
                    <a:lstStyle/>
                    <a:p>
                      <a:pPr algn="ctr"/>
                      <a:r>
                        <a:rPr lang="en-US" noProof="0" smtClean="0"/>
                        <a:t>31.4</a:t>
                      </a:r>
                      <a:endParaRPr lang="en-US" noProof="0"/>
                    </a:p>
                  </a:txBody>
                  <a:tcPr/>
                </a:tc>
                <a:tc>
                  <a:txBody>
                    <a:bodyPr/>
                    <a:lstStyle/>
                    <a:p>
                      <a:pPr algn="ctr"/>
                      <a:r>
                        <a:rPr lang="en-US" noProof="0" dirty="0" smtClean="0"/>
                        <a:t>24.4</a:t>
                      </a:r>
                      <a:endParaRPr lang="en-US" noProof="0" dirty="0"/>
                    </a:p>
                  </a:txBody>
                  <a:tcPr/>
                </a:tc>
              </a:tr>
              <a:tr h="370840">
                <a:tc>
                  <a:txBody>
                    <a:bodyPr/>
                    <a:lstStyle/>
                    <a:p>
                      <a:pPr algn="ctr"/>
                      <a:r>
                        <a:rPr lang="es-MX" dirty="0" smtClean="0"/>
                        <a:t>25-34</a:t>
                      </a:r>
                      <a:endParaRPr lang="es-MX" dirty="0"/>
                    </a:p>
                  </a:txBody>
                  <a:tcPr/>
                </a:tc>
                <a:tc>
                  <a:txBody>
                    <a:bodyPr/>
                    <a:lstStyle/>
                    <a:p>
                      <a:pPr algn="ctr"/>
                      <a:r>
                        <a:rPr lang="es-MX" dirty="0" smtClean="0"/>
                        <a:t>48.8</a:t>
                      </a:r>
                      <a:endParaRPr lang="es-MX" dirty="0"/>
                    </a:p>
                  </a:txBody>
                  <a:tcPr/>
                </a:tc>
                <a:tc>
                  <a:txBody>
                    <a:bodyPr/>
                    <a:lstStyle/>
                    <a:p>
                      <a:pPr algn="ctr"/>
                      <a:r>
                        <a:rPr lang="es-MX" dirty="0" smtClean="0"/>
                        <a:t>43.5</a:t>
                      </a:r>
                      <a:endParaRPr lang="es-MX" dirty="0"/>
                    </a:p>
                  </a:txBody>
                  <a:tcPr/>
                </a:tc>
                <a:tc>
                  <a:txBody>
                    <a:bodyPr/>
                    <a:lstStyle/>
                    <a:p>
                      <a:pPr algn="ctr"/>
                      <a:r>
                        <a:rPr lang="es-MX" dirty="0" smtClean="0"/>
                        <a:t>34.2</a:t>
                      </a:r>
                      <a:endParaRPr lang="es-MX" dirty="0"/>
                    </a:p>
                  </a:txBody>
                  <a:tcPr/>
                </a:tc>
                <a:tc>
                  <a:txBody>
                    <a:bodyPr/>
                    <a:lstStyle/>
                    <a:p>
                      <a:pPr algn="ctr"/>
                      <a:r>
                        <a:rPr lang="es-MX" dirty="0" smtClean="0"/>
                        <a:t>29.4</a:t>
                      </a:r>
                      <a:endParaRPr lang="es-MX" dirty="0"/>
                    </a:p>
                  </a:txBody>
                  <a:tcPr/>
                </a:tc>
              </a:tr>
              <a:tr h="370840">
                <a:tc>
                  <a:txBody>
                    <a:bodyPr/>
                    <a:lstStyle/>
                    <a:p>
                      <a:pPr algn="ctr"/>
                      <a:r>
                        <a:rPr lang="es-MX" dirty="0" smtClean="0"/>
                        <a:t>35-44</a:t>
                      </a:r>
                      <a:endParaRPr lang="es-MX" dirty="0"/>
                    </a:p>
                  </a:txBody>
                  <a:tcPr/>
                </a:tc>
                <a:tc>
                  <a:txBody>
                    <a:bodyPr/>
                    <a:lstStyle/>
                    <a:p>
                      <a:pPr algn="ctr"/>
                      <a:r>
                        <a:rPr lang="es-MX" dirty="0" smtClean="0"/>
                        <a:t>50.5</a:t>
                      </a:r>
                      <a:endParaRPr lang="es-MX" dirty="0"/>
                    </a:p>
                  </a:txBody>
                  <a:tcPr/>
                </a:tc>
                <a:tc>
                  <a:txBody>
                    <a:bodyPr/>
                    <a:lstStyle/>
                    <a:p>
                      <a:pPr algn="ctr"/>
                      <a:r>
                        <a:rPr lang="es-MX" dirty="0" smtClean="0"/>
                        <a:t>44.0</a:t>
                      </a:r>
                      <a:endParaRPr lang="es-MX" dirty="0"/>
                    </a:p>
                  </a:txBody>
                  <a:tcPr/>
                </a:tc>
                <a:tc>
                  <a:txBody>
                    <a:bodyPr/>
                    <a:lstStyle/>
                    <a:p>
                      <a:pPr algn="ctr"/>
                      <a:r>
                        <a:rPr lang="es-MX" dirty="0" smtClean="0"/>
                        <a:t>30.3</a:t>
                      </a:r>
                      <a:endParaRPr lang="es-MX" dirty="0"/>
                    </a:p>
                  </a:txBody>
                  <a:tcPr/>
                </a:tc>
                <a:tc>
                  <a:txBody>
                    <a:bodyPr/>
                    <a:lstStyle/>
                    <a:p>
                      <a:pPr algn="ctr"/>
                      <a:r>
                        <a:rPr lang="es-MX" dirty="0" smtClean="0"/>
                        <a:t>25.6</a:t>
                      </a:r>
                      <a:endParaRPr lang="es-MX" dirty="0"/>
                    </a:p>
                  </a:txBody>
                  <a:tcPr/>
                </a:tc>
              </a:tr>
              <a:tr h="370840">
                <a:tc>
                  <a:txBody>
                    <a:bodyPr/>
                    <a:lstStyle/>
                    <a:p>
                      <a:pPr algn="ctr"/>
                      <a:r>
                        <a:rPr lang="es-MX" dirty="0" smtClean="0"/>
                        <a:t>45-54</a:t>
                      </a:r>
                      <a:endParaRPr lang="es-MX" dirty="0"/>
                    </a:p>
                  </a:txBody>
                  <a:tcPr/>
                </a:tc>
                <a:tc>
                  <a:txBody>
                    <a:bodyPr/>
                    <a:lstStyle/>
                    <a:p>
                      <a:pPr algn="ctr"/>
                      <a:r>
                        <a:rPr lang="es-MX" dirty="0" smtClean="0"/>
                        <a:t>50.1</a:t>
                      </a:r>
                      <a:endParaRPr lang="es-MX" dirty="0"/>
                    </a:p>
                  </a:txBody>
                  <a:tcPr/>
                </a:tc>
                <a:tc>
                  <a:txBody>
                    <a:bodyPr/>
                    <a:lstStyle/>
                    <a:p>
                      <a:pPr algn="ctr"/>
                      <a:r>
                        <a:rPr lang="es-MX" dirty="0" smtClean="0"/>
                        <a:t>48.2</a:t>
                      </a:r>
                      <a:endParaRPr lang="es-MX" dirty="0"/>
                    </a:p>
                  </a:txBody>
                  <a:tcPr/>
                </a:tc>
                <a:tc>
                  <a:txBody>
                    <a:bodyPr/>
                    <a:lstStyle/>
                    <a:p>
                      <a:pPr algn="ctr"/>
                      <a:r>
                        <a:rPr lang="es-MX" dirty="0" smtClean="0"/>
                        <a:t>25.9</a:t>
                      </a:r>
                      <a:endParaRPr lang="es-MX" dirty="0"/>
                    </a:p>
                  </a:txBody>
                  <a:tcPr/>
                </a:tc>
                <a:tc>
                  <a:txBody>
                    <a:bodyPr/>
                    <a:lstStyle/>
                    <a:p>
                      <a:pPr algn="ctr"/>
                      <a:r>
                        <a:rPr lang="es-MX" dirty="0" smtClean="0"/>
                        <a:t>23.4</a:t>
                      </a:r>
                      <a:endParaRPr lang="es-MX" dirty="0"/>
                    </a:p>
                  </a:txBody>
                  <a:tcPr/>
                </a:tc>
              </a:tr>
              <a:tr h="370840">
                <a:tc>
                  <a:txBody>
                    <a:bodyPr/>
                    <a:lstStyle/>
                    <a:p>
                      <a:pPr algn="ctr"/>
                      <a:r>
                        <a:rPr lang="en-US" noProof="0" smtClean="0"/>
                        <a:t>55 and older</a:t>
                      </a:r>
                      <a:endParaRPr lang="en-US" noProof="0"/>
                    </a:p>
                  </a:txBody>
                  <a:tcPr/>
                </a:tc>
                <a:tc>
                  <a:txBody>
                    <a:bodyPr/>
                    <a:lstStyle/>
                    <a:p>
                      <a:pPr algn="ctr"/>
                      <a:r>
                        <a:rPr lang="en-US" noProof="0" dirty="0" smtClean="0"/>
                        <a:t>45.9</a:t>
                      </a:r>
                      <a:endParaRPr lang="en-US" noProof="0" dirty="0"/>
                    </a:p>
                  </a:txBody>
                  <a:tcPr/>
                </a:tc>
                <a:tc>
                  <a:txBody>
                    <a:bodyPr/>
                    <a:lstStyle/>
                    <a:p>
                      <a:pPr algn="ctr"/>
                      <a:r>
                        <a:rPr lang="es-MX" dirty="0" smtClean="0"/>
                        <a:t>45.1</a:t>
                      </a:r>
                      <a:endParaRPr lang="es-MX" dirty="0"/>
                    </a:p>
                  </a:txBody>
                  <a:tcPr/>
                </a:tc>
                <a:tc>
                  <a:txBody>
                    <a:bodyPr/>
                    <a:lstStyle/>
                    <a:p>
                      <a:pPr algn="ctr"/>
                      <a:r>
                        <a:rPr lang="es-MX" dirty="0" smtClean="0"/>
                        <a:t>15.4</a:t>
                      </a:r>
                      <a:endParaRPr lang="es-MX" dirty="0"/>
                    </a:p>
                  </a:txBody>
                  <a:tcPr/>
                </a:tc>
                <a:tc>
                  <a:txBody>
                    <a:bodyPr/>
                    <a:lstStyle/>
                    <a:p>
                      <a:pPr algn="ctr"/>
                      <a:r>
                        <a:rPr lang="es-MX" dirty="0" smtClean="0"/>
                        <a:t>12.6</a:t>
                      </a:r>
                      <a:endParaRPr lang="es-MX" dirty="0"/>
                    </a:p>
                  </a:txBody>
                  <a:tcPr/>
                </a:tc>
              </a:tr>
            </a:tbl>
          </a:graphicData>
        </a:graphic>
      </p:graphicFrame>
      <p:sp>
        <p:nvSpPr>
          <p:cNvPr id="48180" name="4 CuadroTexto"/>
          <p:cNvSpPr txBox="1">
            <a:spLocks noChangeArrowheads="1"/>
          </p:cNvSpPr>
          <p:nvPr/>
        </p:nvSpPr>
        <p:spPr bwMode="auto">
          <a:xfrm flipH="1">
            <a:off x="468313" y="5229225"/>
            <a:ext cx="4824412" cy="523875"/>
          </a:xfrm>
          <a:prstGeom prst="rect">
            <a:avLst/>
          </a:prstGeom>
          <a:noFill/>
          <a:ln w="9525">
            <a:noFill/>
            <a:miter lim="800000"/>
            <a:headEnd/>
            <a:tailEnd/>
          </a:ln>
        </p:spPr>
        <p:txBody>
          <a:bodyPr>
            <a:spAutoFit/>
          </a:bodyPr>
          <a:lstStyle/>
          <a:p>
            <a:r>
              <a:rPr lang="en-US" sz="1400">
                <a:cs typeface="Arial" charset="0"/>
              </a:rPr>
              <a:t>Source: INEGI ENDIREH 2011 Estimations SESVCM of DGEGSP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Type of violence according to condition of speaking native language  </a:t>
            </a:r>
            <a:endParaRPr lang="en-US" sz="2400" dirty="0">
              <a:solidFill>
                <a:schemeClr val="tx2">
                  <a:lumMod val="50000"/>
                </a:schemeClr>
              </a:solidFill>
              <a:latin typeface="Arial" pitchFamily="34" charset="0"/>
              <a:cs typeface="Arial" pitchFamily="34" charset="0"/>
            </a:endParaRPr>
          </a:p>
        </p:txBody>
      </p:sp>
      <p:graphicFrame>
        <p:nvGraphicFramePr>
          <p:cNvPr id="4" name="3 Marcador de contenido"/>
          <p:cNvGraphicFramePr>
            <a:graphicFrameLocks noGrp="1"/>
          </p:cNvGraphicFramePr>
          <p:nvPr>
            <p:ph idx="1"/>
          </p:nvPr>
        </p:nvGraphicFramePr>
        <p:xfrm>
          <a:off x="457200" y="1600200"/>
          <a:ext cx="8229600" cy="3505200"/>
        </p:xfrm>
        <a:graphic>
          <a:graphicData uri="http://schemas.openxmlformats.org/drawingml/2006/table">
            <a:tbl>
              <a:tblPr firstRow="1" bandRow="1">
                <a:tableStyleId>{5C22544A-7EE6-4342-B048-85BDC9FD1C3A}</a:tableStyleId>
              </a:tblPr>
              <a:tblGrid>
                <a:gridCol w="914400"/>
                <a:gridCol w="914400"/>
                <a:gridCol w="914400"/>
                <a:gridCol w="914400"/>
                <a:gridCol w="914400"/>
                <a:gridCol w="914400"/>
                <a:gridCol w="914400"/>
                <a:gridCol w="914400"/>
                <a:gridCol w="914400"/>
              </a:tblGrid>
              <a:tr h="370840">
                <a:tc>
                  <a:txBody>
                    <a:bodyPr/>
                    <a:lstStyle/>
                    <a:p>
                      <a:r>
                        <a:rPr lang="en-US" noProof="0" smtClean="0"/>
                        <a:t>Age</a:t>
                      </a:r>
                      <a:endParaRPr lang="en-US" noProof="0"/>
                    </a:p>
                  </a:txBody>
                  <a:tcPr/>
                </a:tc>
                <a:tc gridSpan="2">
                  <a:txBody>
                    <a:bodyPr/>
                    <a:lstStyle/>
                    <a:p>
                      <a:r>
                        <a:rPr lang="en-US" sz="1600" noProof="0" smtClean="0"/>
                        <a:t>Emotional</a:t>
                      </a:r>
                      <a:endParaRPr lang="en-US" sz="1600" noProof="0"/>
                    </a:p>
                  </a:txBody>
                  <a:tcPr/>
                </a:tc>
                <a:tc hMerge="1">
                  <a:txBody>
                    <a:bodyPr/>
                    <a:lstStyle/>
                    <a:p>
                      <a:endParaRPr lang="es-MX" dirty="0"/>
                    </a:p>
                  </a:txBody>
                  <a:tcPr/>
                </a:tc>
                <a:tc gridSpan="2">
                  <a:txBody>
                    <a:bodyPr/>
                    <a:lstStyle/>
                    <a:p>
                      <a:r>
                        <a:rPr lang="en-US" noProof="0" smtClean="0"/>
                        <a:t>Economic</a:t>
                      </a:r>
                      <a:endParaRPr lang="en-US" noProof="0"/>
                    </a:p>
                  </a:txBody>
                  <a:tcPr/>
                </a:tc>
                <a:tc hMerge="1">
                  <a:txBody>
                    <a:bodyPr/>
                    <a:lstStyle/>
                    <a:p>
                      <a:endParaRPr lang="es-MX" dirty="0"/>
                    </a:p>
                  </a:txBody>
                  <a:tcPr/>
                </a:tc>
                <a:tc gridSpan="2">
                  <a:txBody>
                    <a:bodyPr/>
                    <a:lstStyle/>
                    <a:p>
                      <a:r>
                        <a:rPr lang="en-US" noProof="0" smtClean="0"/>
                        <a:t>Physical</a:t>
                      </a:r>
                      <a:endParaRPr lang="en-US" noProof="0"/>
                    </a:p>
                  </a:txBody>
                  <a:tcPr/>
                </a:tc>
                <a:tc hMerge="1">
                  <a:txBody>
                    <a:bodyPr/>
                    <a:lstStyle/>
                    <a:p>
                      <a:endParaRPr lang="es-MX" dirty="0"/>
                    </a:p>
                  </a:txBody>
                  <a:tcPr/>
                </a:tc>
                <a:tc gridSpan="2">
                  <a:txBody>
                    <a:bodyPr/>
                    <a:lstStyle/>
                    <a:p>
                      <a:r>
                        <a:rPr lang="en-US" noProof="0" smtClean="0"/>
                        <a:t>Sexual</a:t>
                      </a:r>
                      <a:endParaRPr lang="en-US" noProof="0"/>
                    </a:p>
                  </a:txBody>
                  <a:tcPr/>
                </a:tc>
                <a:tc hMerge="1">
                  <a:txBody>
                    <a:bodyPr/>
                    <a:lstStyle/>
                    <a:p>
                      <a:endParaRPr lang="es-MX" dirty="0"/>
                    </a:p>
                  </a:txBody>
                  <a:tcPr/>
                </a:tc>
              </a:tr>
              <a:tr h="370840">
                <a:tc>
                  <a:txBody>
                    <a:bodyPr/>
                    <a:lstStyle/>
                    <a:p>
                      <a:pPr algn="ctr"/>
                      <a:endParaRPr lang="en-US" noProof="0"/>
                    </a:p>
                  </a:txBody>
                  <a:tcPr anchor="ctr"/>
                </a:tc>
                <a:tc>
                  <a:txBody>
                    <a:bodyPr/>
                    <a:lstStyle/>
                    <a:p>
                      <a:pPr algn="ctr"/>
                      <a:r>
                        <a:rPr lang="en-US" noProof="0" smtClean="0"/>
                        <a:t>Native</a:t>
                      </a:r>
                      <a:endParaRPr lang="en-US" noProof="0"/>
                    </a:p>
                  </a:txBody>
                  <a:tcPr anchor="ctr"/>
                </a:tc>
                <a:tc>
                  <a:txBody>
                    <a:bodyPr/>
                    <a:lstStyle/>
                    <a:p>
                      <a:pPr algn="ctr"/>
                      <a:r>
                        <a:rPr lang="en-US" noProof="0" smtClean="0"/>
                        <a:t>Non-Native</a:t>
                      </a:r>
                      <a:endParaRPr lang="en-US" noProof="0"/>
                    </a:p>
                  </a:txBody>
                  <a:tcPr anchor="ctr"/>
                </a:tc>
                <a:tc>
                  <a:txBody>
                    <a:bodyPr/>
                    <a:lstStyle/>
                    <a:p>
                      <a:pPr algn="ctr"/>
                      <a:r>
                        <a:rPr lang="en-US" noProof="0" smtClean="0"/>
                        <a:t>Native</a:t>
                      </a:r>
                      <a:endParaRPr lang="en-US" noProof="0"/>
                    </a:p>
                  </a:txBody>
                  <a:tcPr anchor="ctr"/>
                </a:tc>
                <a:tc>
                  <a:txBody>
                    <a:bodyPr/>
                    <a:lstStyle/>
                    <a:p>
                      <a:pPr algn="ctr"/>
                      <a:r>
                        <a:rPr lang="en-US" noProof="0" smtClean="0"/>
                        <a:t>Non-Native</a:t>
                      </a:r>
                      <a:endParaRPr lang="en-US" noProof="0"/>
                    </a:p>
                  </a:txBody>
                  <a:tcPr anchor="ctr"/>
                </a:tc>
                <a:tc>
                  <a:txBody>
                    <a:bodyPr/>
                    <a:lstStyle/>
                    <a:p>
                      <a:pPr algn="ctr"/>
                      <a:r>
                        <a:rPr lang="en-US" noProof="0" smtClean="0"/>
                        <a:t>Native</a:t>
                      </a:r>
                      <a:endParaRPr lang="en-US" noProof="0"/>
                    </a:p>
                  </a:txBody>
                  <a:tcPr anchor="ctr"/>
                </a:tc>
                <a:tc>
                  <a:txBody>
                    <a:bodyPr/>
                    <a:lstStyle/>
                    <a:p>
                      <a:pPr algn="ctr"/>
                      <a:r>
                        <a:rPr lang="en-US" noProof="0" smtClean="0"/>
                        <a:t>Non-Native</a:t>
                      </a:r>
                      <a:endParaRPr lang="en-US" noProof="0"/>
                    </a:p>
                  </a:txBody>
                  <a:tcPr anchor="ctr"/>
                </a:tc>
                <a:tc>
                  <a:txBody>
                    <a:bodyPr/>
                    <a:lstStyle/>
                    <a:p>
                      <a:pPr algn="ctr"/>
                      <a:r>
                        <a:rPr lang="en-US" noProof="0" smtClean="0"/>
                        <a:t>Native </a:t>
                      </a:r>
                      <a:endParaRPr lang="en-US" noProof="0"/>
                    </a:p>
                  </a:txBody>
                  <a:tcPr anchor="ctr"/>
                </a:tc>
                <a:tc>
                  <a:txBody>
                    <a:bodyPr/>
                    <a:lstStyle/>
                    <a:p>
                      <a:pPr algn="ctr"/>
                      <a:r>
                        <a:rPr lang="en-US" noProof="0" dirty="0" smtClean="0"/>
                        <a:t>Non-Native</a:t>
                      </a:r>
                      <a:endParaRPr lang="en-US" noProof="0" dirty="0"/>
                    </a:p>
                  </a:txBody>
                  <a:tcPr anchor="ctr"/>
                </a:tc>
              </a:tr>
              <a:tr h="370840">
                <a:tc>
                  <a:txBody>
                    <a:bodyPr/>
                    <a:lstStyle/>
                    <a:p>
                      <a:pPr algn="ctr"/>
                      <a:r>
                        <a:rPr lang="en-US" noProof="0" smtClean="0"/>
                        <a:t>Total</a:t>
                      </a:r>
                      <a:endParaRPr lang="en-US" noProof="0"/>
                    </a:p>
                  </a:txBody>
                  <a:tcPr anchor="ctr"/>
                </a:tc>
                <a:tc>
                  <a:txBody>
                    <a:bodyPr/>
                    <a:lstStyle/>
                    <a:p>
                      <a:pPr algn="ctr"/>
                      <a:r>
                        <a:rPr lang="en-US" noProof="0" smtClean="0"/>
                        <a:t>39.5</a:t>
                      </a:r>
                      <a:endParaRPr lang="en-US" noProof="0"/>
                    </a:p>
                  </a:txBody>
                  <a:tcPr anchor="ctr"/>
                </a:tc>
                <a:tc>
                  <a:txBody>
                    <a:bodyPr/>
                    <a:lstStyle/>
                    <a:p>
                      <a:pPr algn="ctr"/>
                      <a:r>
                        <a:rPr lang="en-US" noProof="0" smtClean="0"/>
                        <a:t>43.3</a:t>
                      </a:r>
                      <a:endParaRPr lang="en-US" noProof="0"/>
                    </a:p>
                  </a:txBody>
                  <a:tcPr anchor="ctr"/>
                </a:tc>
                <a:tc>
                  <a:txBody>
                    <a:bodyPr/>
                    <a:lstStyle/>
                    <a:p>
                      <a:pPr algn="ctr"/>
                      <a:r>
                        <a:rPr lang="en-US" noProof="0" smtClean="0"/>
                        <a:t>21.9</a:t>
                      </a:r>
                      <a:endParaRPr lang="en-US" noProof="0"/>
                    </a:p>
                  </a:txBody>
                  <a:tcPr anchor="ctr"/>
                </a:tc>
                <a:tc>
                  <a:txBody>
                    <a:bodyPr/>
                    <a:lstStyle/>
                    <a:p>
                      <a:pPr algn="ctr"/>
                      <a:r>
                        <a:rPr lang="en-US" noProof="0" smtClean="0"/>
                        <a:t>24.7</a:t>
                      </a:r>
                      <a:endParaRPr lang="en-US" noProof="0"/>
                    </a:p>
                  </a:txBody>
                  <a:tcPr anchor="ctr"/>
                </a:tc>
                <a:tc>
                  <a:txBody>
                    <a:bodyPr/>
                    <a:lstStyle/>
                    <a:p>
                      <a:pPr algn="ctr"/>
                      <a:r>
                        <a:rPr lang="en-US" noProof="0" smtClean="0"/>
                        <a:t>17.0</a:t>
                      </a:r>
                      <a:endParaRPr lang="en-US" noProof="0"/>
                    </a:p>
                  </a:txBody>
                  <a:tcPr anchor="ctr"/>
                </a:tc>
                <a:tc>
                  <a:txBody>
                    <a:bodyPr/>
                    <a:lstStyle/>
                    <a:p>
                      <a:pPr algn="ctr"/>
                      <a:r>
                        <a:rPr lang="en-US" noProof="0" smtClean="0"/>
                        <a:t>13.8</a:t>
                      </a:r>
                      <a:endParaRPr lang="en-US" noProof="0"/>
                    </a:p>
                  </a:txBody>
                  <a:tcPr anchor="ctr"/>
                </a:tc>
                <a:tc>
                  <a:txBody>
                    <a:bodyPr/>
                    <a:lstStyle/>
                    <a:p>
                      <a:pPr algn="ctr"/>
                      <a:r>
                        <a:rPr lang="en-US" noProof="0" smtClean="0"/>
                        <a:t>9.2</a:t>
                      </a:r>
                      <a:endParaRPr lang="en-US" noProof="0"/>
                    </a:p>
                  </a:txBody>
                  <a:tcPr anchor="ctr"/>
                </a:tc>
                <a:tc>
                  <a:txBody>
                    <a:bodyPr/>
                    <a:lstStyle/>
                    <a:p>
                      <a:pPr algn="ctr"/>
                      <a:r>
                        <a:rPr lang="es-MX" dirty="0" smtClean="0"/>
                        <a:t>7.2</a:t>
                      </a:r>
                      <a:endParaRPr lang="es-MX" dirty="0"/>
                    </a:p>
                  </a:txBody>
                  <a:tcPr anchor="ctr"/>
                </a:tc>
              </a:tr>
              <a:tr h="370840">
                <a:tc>
                  <a:txBody>
                    <a:bodyPr/>
                    <a:lstStyle/>
                    <a:p>
                      <a:pPr algn="ctr"/>
                      <a:r>
                        <a:rPr lang="en-US" noProof="0" smtClean="0"/>
                        <a:t>15-24</a:t>
                      </a:r>
                      <a:endParaRPr lang="en-US" noProof="0"/>
                    </a:p>
                  </a:txBody>
                  <a:tcPr anchor="ctr"/>
                </a:tc>
                <a:tc>
                  <a:txBody>
                    <a:bodyPr/>
                    <a:lstStyle/>
                    <a:p>
                      <a:pPr algn="ctr"/>
                      <a:r>
                        <a:rPr lang="en-US" noProof="0" smtClean="0"/>
                        <a:t>32.7</a:t>
                      </a:r>
                      <a:endParaRPr lang="en-US" noProof="0"/>
                    </a:p>
                  </a:txBody>
                  <a:tcPr anchor="ctr"/>
                </a:tc>
                <a:tc>
                  <a:txBody>
                    <a:bodyPr/>
                    <a:lstStyle/>
                    <a:p>
                      <a:pPr algn="ctr"/>
                      <a:r>
                        <a:rPr lang="en-US" noProof="0" smtClean="0"/>
                        <a:t>39.1</a:t>
                      </a:r>
                      <a:endParaRPr lang="en-US" noProof="0"/>
                    </a:p>
                  </a:txBody>
                  <a:tcPr anchor="ctr"/>
                </a:tc>
                <a:tc>
                  <a:txBody>
                    <a:bodyPr/>
                    <a:lstStyle/>
                    <a:p>
                      <a:pPr algn="ctr"/>
                      <a:r>
                        <a:rPr lang="en-US" noProof="0" smtClean="0"/>
                        <a:t>10.9</a:t>
                      </a:r>
                      <a:endParaRPr lang="en-US" noProof="0"/>
                    </a:p>
                  </a:txBody>
                  <a:tcPr anchor="ctr"/>
                </a:tc>
                <a:tc>
                  <a:txBody>
                    <a:bodyPr/>
                    <a:lstStyle/>
                    <a:p>
                      <a:pPr algn="ctr"/>
                      <a:r>
                        <a:rPr lang="en-US" noProof="0" smtClean="0"/>
                        <a:t>12.7</a:t>
                      </a:r>
                      <a:endParaRPr lang="en-US" noProof="0"/>
                    </a:p>
                  </a:txBody>
                  <a:tcPr anchor="ctr"/>
                </a:tc>
                <a:tc>
                  <a:txBody>
                    <a:bodyPr/>
                    <a:lstStyle/>
                    <a:p>
                      <a:pPr algn="ctr"/>
                      <a:r>
                        <a:rPr lang="en-US" noProof="0" smtClean="0"/>
                        <a:t>7.7</a:t>
                      </a:r>
                      <a:endParaRPr lang="en-US" noProof="0"/>
                    </a:p>
                  </a:txBody>
                  <a:tcPr anchor="ctr"/>
                </a:tc>
                <a:tc>
                  <a:txBody>
                    <a:bodyPr/>
                    <a:lstStyle/>
                    <a:p>
                      <a:pPr algn="ctr"/>
                      <a:r>
                        <a:rPr lang="en-US" noProof="0" smtClean="0"/>
                        <a:t>7.2</a:t>
                      </a:r>
                      <a:endParaRPr lang="en-US" noProof="0"/>
                    </a:p>
                  </a:txBody>
                  <a:tcPr anchor="ctr"/>
                </a:tc>
                <a:tc>
                  <a:txBody>
                    <a:bodyPr/>
                    <a:lstStyle/>
                    <a:p>
                      <a:pPr algn="ctr"/>
                      <a:r>
                        <a:rPr lang="en-US" noProof="0" smtClean="0"/>
                        <a:t>3.0</a:t>
                      </a:r>
                      <a:endParaRPr lang="en-US" noProof="0"/>
                    </a:p>
                  </a:txBody>
                  <a:tcPr anchor="ctr"/>
                </a:tc>
                <a:tc>
                  <a:txBody>
                    <a:bodyPr/>
                    <a:lstStyle/>
                    <a:p>
                      <a:pPr algn="ctr"/>
                      <a:r>
                        <a:rPr lang="es-MX" dirty="0" smtClean="0"/>
                        <a:t>2.9</a:t>
                      </a:r>
                      <a:endParaRPr lang="es-MX" dirty="0"/>
                    </a:p>
                  </a:txBody>
                  <a:tcPr anchor="ctr"/>
                </a:tc>
              </a:tr>
              <a:tr h="370840">
                <a:tc>
                  <a:txBody>
                    <a:bodyPr/>
                    <a:lstStyle/>
                    <a:p>
                      <a:pPr algn="ctr"/>
                      <a:r>
                        <a:rPr lang="en-US" noProof="0" smtClean="0"/>
                        <a:t>25-34</a:t>
                      </a:r>
                      <a:endParaRPr lang="en-US" noProof="0"/>
                    </a:p>
                  </a:txBody>
                  <a:tcPr anchor="ctr"/>
                </a:tc>
                <a:tc>
                  <a:txBody>
                    <a:bodyPr/>
                    <a:lstStyle/>
                    <a:p>
                      <a:pPr algn="ctr"/>
                      <a:r>
                        <a:rPr lang="en-US" noProof="0" smtClean="0"/>
                        <a:t>38.7</a:t>
                      </a:r>
                      <a:endParaRPr lang="en-US" noProof="0"/>
                    </a:p>
                  </a:txBody>
                  <a:tcPr anchor="ctr"/>
                </a:tc>
                <a:tc>
                  <a:txBody>
                    <a:bodyPr/>
                    <a:lstStyle/>
                    <a:p>
                      <a:pPr algn="ctr"/>
                      <a:r>
                        <a:rPr lang="en-US" noProof="0" smtClean="0"/>
                        <a:t>44.2</a:t>
                      </a:r>
                      <a:endParaRPr lang="en-US" noProof="0"/>
                    </a:p>
                  </a:txBody>
                  <a:tcPr anchor="ctr"/>
                </a:tc>
                <a:tc>
                  <a:txBody>
                    <a:bodyPr/>
                    <a:lstStyle/>
                    <a:p>
                      <a:pPr algn="ctr"/>
                      <a:r>
                        <a:rPr lang="en-US" noProof="0" smtClean="0"/>
                        <a:t>20.2</a:t>
                      </a:r>
                      <a:endParaRPr lang="en-US" noProof="0"/>
                    </a:p>
                  </a:txBody>
                  <a:tcPr anchor="ctr"/>
                </a:tc>
                <a:tc>
                  <a:txBody>
                    <a:bodyPr/>
                    <a:lstStyle/>
                    <a:p>
                      <a:pPr algn="ctr"/>
                      <a:r>
                        <a:rPr lang="en-US" noProof="0" smtClean="0"/>
                        <a:t>25.3</a:t>
                      </a:r>
                      <a:endParaRPr lang="en-US" noProof="0"/>
                    </a:p>
                  </a:txBody>
                  <a:tcPr anchor="ctr"/>
                </a:tc>
                <a:tc>
                  <a:txBody>
                    <a:bodyPr/>
                    <a:lstStyle/>
                    <a:p>
                      <a:pPr algn="ctr"/>
                      <a:r>
                        <a:rPr lang="en-US" noProof="0" smtClean="0"/>
                        <a:t>13.7</a:t>
                      </a:r>
                      <a:endParaRPr lang="en-US" noProof="0"/>
                    </a:p>
                  </a:txBody>
                  <a:tcPr anchor="ctr"/>
                </a:tc>
                <a:tc>
                  <a:txBody>
                    <a:bodyPr/>
                    <a:lstStyle/>
                    <a:p>
                      <a:pPr algn="ctr"/>
                      <a:r>
                        <a:rPr lang="en-US" noProof="0" smtClean="0"/>
                        <a:t>12.2</a:t>
                      </a:r>
                      <a:endParaRPr lang="en-US" noProof="0"/>
                    </a:p>
                  </a:txBody>
                  <a:tcPr anchor="ctr"/>
                </a:tc>
                <a:tc>
                  <a:txBody>
                    <a:bodyPr/>
                    <a:lstStyle/>
                    <a:p>
                      <a:pPr algn="ctr"/>
                      <a:r>
                        <a:rPr lang="en-US" noProof="0" smtClean="0"/>
                        <a:t>6.2</a:t>
                      </a:r>
                      <a:endParaRPr lang="en-US" noProof="0"/>
                    </a:p>
                  </a:txBody>
                  <a:tcPr anchor="ctr"/>
                </a:tc>
                <a:tc>
                  <a:txBody>
                    <a:bodyPr/>
                    <a:lstStyle/>
                    <a:p>
                      <a:pPr algn="ctr"/>
                      <a:r>
                        <a:rPr lang="es-MX" dirty="0" smtClean="0"/>
                        <a:t>5.4</a:t>
                      </a:r>
                      <a:endParaRPr lang="es-MX" dirty="0"/>
                    </a:p>
                  </a:txBody>
                  <a:tcPr anchor="ctr"/>
                </a:tc>
              </a:tr>
              <a:tr h="370840">
                <a:tc>
                  <a:txBody>
                    <a:bodyPr/>
                    <a:lstStyle/>
                    <a:p>
                      <a:pPr algn="ctr"/>
                      <a:r>
                        <a:rPr lang="en-US" noProof="0" smtClean="0"/>
                        <a:t>35-44</a:t>
                      </a:r>
                      <a:endParaRPr lang="en-US" noProof="0"/>
                    </a:p>
                  </a:txBody>
                  <a:tcPr anchor="ctr"/>
                </a:tc>
                <a:tc>
                  <a:txBody>
                    <a:bodyPr/>
                    <a:lstStyle/>
                    <a:p>
                      <a:pPr algn="ctr"/>
                      <a:r>
                        <a:rPr lang="en-US" noProof="0" smtClean="0"/>
                        <a:t>39.7</a:t>
                      </a:r>
                      <a:endParaRPr lang="en-US" noProof="0"/>
                    </a:p>
                  </a:txBody>
                  <a:tcPr anchor="ctr"/>
                </a:tc>
                <a:tc>
                  <a:txBody>
                    <a:bodyPr/>
                    <a:lstStyle/>
                    <a:p>
                      <a:pPr algn="ctr"/>
                      <a:r>
                        <a:rPr lang="en-US" noProof="0" smtClean="0"/>
                        <a:t>46.1</a:t>
                      </a:r>
                      <a:endParaRPr lang="en-US" noProof="0"/>
                    </a:p>
                  </a:txBody>
                  <a:tcPr anchor="ctr"/>
                </a:tc>
                <a:tc>
                  <a:txBody>
                    <a:bodyPr/>
                    <a:lstStyle/>
                    <a:p>
                      <a:pPr algn="ctr"/>
                      <a:r>
                        <a:rPr lang="en-US" noProof="0" smtClean="0"/>
                        <a:t>24.0</a:t>
                      </a:r>
                      <a:endParaRPr lang="en-US" noProof="0"/>
                    </a:p>
                  </a:txBody>
                  <a:tcPr anchor="ctr"/>
                </a:tc>
                <a:tc>
                  <a:txBody>
                    <a:bodyPr/>
                    <a:lstStyle/>
                    <a:p>
                      <a:pPr algn="ctr"/>
                      <a:r>
                        <a:rPr lang="en-US" noProof="0" smtClean="0"/>
                        <a:t>29.4</a:t>
                      </a:r>
                      <a:endParaRPr lang="en-US" noProof="0"/>
                    </a:p>
                  </a:txBody>
                  <a:tcPr anchor="ctr"/>
                </a:tc>
                <a:tc>
                  <a:txBody>
                    <a:bodyPr/>
                    <a:lstStyle/>
                    <a:p>
                      <a:pPr algn="ctr"/>
                      <a:r>
                        <a:rPr lang="en-US" noProof="0" smtClean="0"/>
                        <a:t>16.1</a:t>
                      </a:r>
                      <a:endParaRPr lang="en-US" noProof="0"/>
                    </a:p>
                  </a:txBody>
                  <a:tcPr anchor="ctr"/>
                </a:tc>
                <a:tc>
                  <a:txBody>
                    <a:bodyPr/>
                    <a:lstStyle/>
                    <a:p>
                      <a:pPr algn="ctr"/>
                      <a:r>
                        <a:rPr lang="en-US" noProof="0" smtClean="0"/>
                        <a:t>15.6</a:t>
                      </a:r>
                      <a:endParaRPr lang="en-US" noProof="0"/>
                    </a:p>
                  </a:txBody>
                  <a:tcPr anchor="ctr"/>
                </a:tc>
                <a:tc>
                  <a:txBody>
                    <a:bodyPr/>
                    <a:lstStyle/>
                    <a:p>
                      <a:pPr algn="ctr"/>
                      <a:r>
                        <a:rPr lang="en-US" noProof="0" smtClean="0"/>
                        <a:t>9.6</a:t>
                      </a:r>
                      <a:endParaRPr lang="en-US" noProof="0"/>
                    </a:p>
                  </a:txBody>
                  <a:tcPr anchor="ctr"/>
                </a:tc>
                <a:tc>
                  <a:txBody>
                    <a:bodyPr/>
                    <a:lstStyle/>
                    <a:p>
                      <a:pPr algn="ctr"/>
                      <a:r>
                        <a:rPr lang="es-MX" dirty="0" smtClean="0"/>
                        <a:t>8.0</a:t>
                      </a:r>
                      <a:endParaRPr lang="es-MX" dirty="0"/>
                    </a:p>
                  </a:txBody>
                  <a:tcPr anchor="ctr"/>
                </a:tc>
              </a:tr>
              <a:tr h="370840">
                <a:tc>
                  <a:txBody>
                    <a:bodyPr/>
                    <a:lstStyle/>
                    <a:p>
                      <a:pPr algn="ctr"/>
                      <a:r>
                        <a:rPr lang="en-US" noProof="0" smtClean="0"/>
                        <a:t>45-54</a:t>
                      </a:r>
                      <a:endParaRPr lang="en-US" noProof="0"/>
                    </a:p>
                  </a:txBody>
                  <a:tcPr anchor="ctr"/>
                </a:tc>
                <a:tc>
                  <a:txBody>
                    <a:bodyPr/>
                    <a:lstStyle/>
                    <a:p>
                      <a:pPr algn="ctr"/>
                      <a:r>
                        <a:rPr lang="en-US" noProof="0" smtClean="0"/>
                        <a:t>44.3</a:t>
                      </a:r>
                      <a:endParaRPr lang="en-US" noProof="0"/>
                    </a:p>
                  </a:txBody>
                  <a:tcPr anchor="ctr"/>
                </a:tc>
                <a:tc>
                  <a:txBody>
                    <a:bodyPr/>
                    <a:lstStyle/>
                    <a:p>
                      <a:pPr algn="ctr"/>
                      <a:r>
                        <a:rPr lang="en-US" noProof="0" smtClean="0"/>
                        <a:t>46.2</a:t>
                      </a:r>
                      <a:endParaRPr lang="en-US" noProof="0"/>
                    </a:p>
                  </a:txBody>
                  <a:tcPr anchor="ctr"/>
                </a:tc>
                <a:tc>
                  <a:txBody>
                    <a:bodyPr/>
                    <a:lstStyle/>
                    <a:p>
                      <a:pPr algn="ctr"/>
                      <a:r>
                        <a:rPr lang="en-US" noProof="0" smtClean="0"/>
                        <a:t>25.5</a:t>
                      </a:r>
                      <a:endParaRPr lang="en-US" noProof="0"/>
                    </a:p>
                  </a:txBody>
                  <a:tcPr anchor="ctr"/>
                </a:tc>
                <a:tc>
                  <a:txBody>
                    <a:bodyPr/>
                    <a:lstStyle/>
                    <a:p>
                      <a:pPr algn="ctr"/>
                      <a:r>
                        <a:rPr lang="en-US" noProof="0" smtClean="0"/>
                        <a:t>30.3</a:t>
                      </a:r>
                      <a:endParaRPr lang="en-US" noProof="0"/>
                    </a:p>
                  </a:txBody>
                  <a:tcPr anchor="ctr"/>
                </a:tc>
                <a:tc>
                  <a:txBody>
                    <a:bodyPr/>
                    <a:lstStyle/>
                    <a:p>
                      <a:pPr algn="ctr"/>
                      <a:r>
                        <a:rPr lang="en-US" noProof="0" smtClean="0"/>
                        <a:t>21.1</a:t>
                      </a:r>
                      <a:endParaRPr lang="en-US" noProof="0"/>
                    </a:p>
                  </a:txBody>
                  <a:tcPr anchor="ctr"/>
                </a:tc>
                <a:tc>
                  <a:txBody>
                    <a:bodyPr/>
                    <a:lstStyle/>
                    <a:p>
                      <a:pPr algn="ctr"/>
                      <a:r>
                        <a:rPr lang="en-US" noProof="0" smtClean="0"/>
                        <a:t>17.1</a:t>
                      </a:r>
                      <a:endParaRPr lang="en-US" noProof="0"/>
                    </a:p>
                  </a:txBody>
                  <a:tcPr anchor="ctr"/>
                </a:tc>
                <a:tc>
                  <a:txBody>
                    <a:bodyPr/>
                    <a:lstStyle/>
                    <a:p>
                      <a:pPr algn="ctr"/>
                      <a:r>
                        <a:rPr lang="en-US" noProof="0" dirty="0" smtClean="0"/>
                        <a:t>13.6</a:t>
                      </a:r>
                      <a:endParaRPr lang="en-US" noProof="0" dirty="0"/>
                    </a:p>
                  </a:txBody>
                  <a:tcPr anchor="ctr"/>
                </a:tc>
                <a:tc>
                  <a:txBody>
                    <a:bodyPr/>
                    <a:lstStyle/>
                    <a:p>
                      <a:pPr algn="ctr"/>
                      <a:r>
                        <a:rPr lang="es-MX" dirty="0" smtClean="0"/>
                        <a:t>10.1</a:t>
                      </a:r>
                      <a:endParaRPr lang="es-MX" dirty="0"/>
                    </a:p>
                  </a:txBody>
                  <a:tcPr anchor="ctr"/>
                </a:tc>
              </a:tr>
              <a:tr h="370840">
                <a:tc>
                  <a:txBody>
                    <a:bodyPr/>
                    <a:lstStyle/>
                    <a:p>
                      <a:pPr algn="ctr"/>
                      <a:r>
                        <a:rPr lang="en-US" noProof="0" smtClean="0"/>
                        <a:t>55 and older</a:t>
                      </a:r>
                      <a:endParaRPr lang="en-US" noProof="0"/>
                    </a:p>
                  </a:txBody>
                  <a:tcPr anchor="ctr"/>
                </a:tc>
                <a:tc>
                  <a:txBody>
                    <a:bodyPr/>
                    <a:lstStyle/>
                    <a:p>
                      <a:pPr algn="ctr"/>
                      <a:r>
                        <a:rPr lang="en-US" noProof="0" dirty="0" smtClean="0"/>
                        <a:t>40.5</a:t>
                      </a:r>
                      <a:endParaRPr lang="en-US" noProof="0" dirty="0"/>
                    </a:p>
                  </a:txBody>
                  <a:tcPr anchor="ctr"/>
                </a:tc>
                <a:tc>
                  <a:txBody>
                    <a:bodyPr/>
                    <a:lstStyle/>
                    <a:p>
                      <a:pPr algn="ctr"/>
                      <a:r>
                        <a:rPr lang="es-MX" dirty="0" smtClean="0"/>
                        <a:t>41.8</a:t>
                      </a:r>
                      <a:endParaRPr lang="es-MX" dirty="0"/>
                    </a:p>
                  </a:txBody>
                  <a:tcPr anchor="ctr"/>
                </a:tc>
                <a:tc>
                  <a:txBody>
                    <a:bodyPr/>
                    <a:lstStyle/>
                    <a:p>
                      <a:pPr algn="ctr"/>
                      <a:r>
                        <a:rPr lang="es-MX" dirty="0" smtClean="0"/>
                        <a:t>25.1</a:t>
                      </a:r>
                      <a:endParaRPr lang="es-MX" dirty="0"/>
                    </a:p>
                  </a:txBody>
                  <a:tcPr anchor="ctr"/>
                </a:tc>
                <a:tc>
                  <a:txBody>
                    <a:bodyPr/>
                    <a:lstStyle/>
                    <a:p>
                      <a:pPr algn="ctr"/>
                      <a:r>
                        <a:rPr lang="es-MX" dirty="0" smtClean="0"/>
                        <a:t>27.6</a:t>
                      </a:r>
                      <a:endParaRPr lang="es-MX" dirty="0"/>
                    </a:p>
                  </a:txBody>
                  <a:tcPr anchor="ctr"/>
                </a:tc>
                <a:tc>
                  <a:txBody>
                    <a:bodyPr/>
                    <a:lstStyle/>
                    <a:p>
                      <a:pPr algn="ctr"/>
                      <a:r>
                        <a:rPr lang="es-MX" dirty="0" smtClean="0"/>
                        <a:t>22.7</a:t>
                      </a:r>
                      <a:endParaRPr lang="es-MX" dirty="0"/>
                    </a:p>
                  </a:txBody>
                  <a:tcPr anchor="ctr"/>
                </a:tc>
                <a:tc>
                  <a:txBody>
                    <a:bodyPr/>
                    <a:lstStyle/>
                    <a:p>
                      <a:pPr algn="ctr"/>
                      <a:r>
                        <a:rPr lang="es-MX" dirty="0" smtClean="0"/>
                        <a:t>18.3</a:t>
                      </a:r>
                      <a:endParaRPr lang="es-MX" dirty="0"/>
                    </a:p>
                  </a:txBody>
                  <a:tcPr anchor="ctr"/>
                </a:tc>
                <a:tc>
                  <a:txBody>
                    <a:bodyPr/>
                    <a:lstStyle/>
                    <a:p>
                      <a:pPr algn="ctr"/>
                      <a:r>
                        <a:rPr lang="es-MX" dirty="0" smtClean="0"/>
                        <a:t>11.8</a:t>
                      </a:r>
                      <a:endParaRPr lang="es-MX" dirty="0"/>
                    </a:p>
                  </a:txBody>
                  <a:tcPr anchor="ctr"/>
                </a:tc>
                <a:tc>
                  <a:txBody>
                    <a:bodyPr/>
                    <a:lstStyle/>
                    <a:p>
                      <a:pPr algn="ctr"/>
                      <a:r>
                        <a:rPr lang="es-MX" dirty="0" smtClean="0"/>
                        <a:t>10.7</a:t>
                      </a:r>
                      <a:endParaRPr lang="es-MX" dirty="0"/>
                    </a:p>
                  </a:txBody>
                  <a:tcPr anchor="ctr"/>
                </a:tc>
              </a:tr>
            </a:tbl>
          </a:graphicData>
        </a:graphic>
      </p:graphicFrame>
      <p:sp>
        <p:nvSpPr>
          <p:cNvPr id="49242" name="4 CuadroTexto"/>
          <p:cNvSpPr txBox="1">
            <a:spLocks noChangeArrowheads="1"/>
          </p:cNvSpPr>
          <p:nvPr/>
        </p:nvSpPr>
        <p:spPr bwMode="auto">
          <a:xfrm>
            <a:off x="827088" y="5661025"/>
            <a:ext cx="2665412" cy="523875"/>
          </a:xfrm>
          <a:prstGeom prst="rect">
            <a:avLst/>
          </a:prstGeom>
          <a:noFill/>
          <a:ln w="9525">
            <a:noFill/>
            <a:miter lim="800000"/>
            <a:headEnd/>
            <a:tailEnd/>
          </a:ln>
        </p:spPr>
        <p:txBody>
          <a:bodyPr>
            <a:spAutoFit/>
          </a:bodyPr>
          <a:lstStyle/>
          <a:p>
            <a:r>
              <a:rPr lang="en-US" sz="1400">
                <a:latin typeface="Calibri" pitchFamily="34" charset="0"/>
              </a:rPr>
              <a:t>Source: INEGI ENDIREH 2011, Data base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4213" y="0"/>
            <a:ext cx="8229600" cy="1143000"/>
          </a:xfrm>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National Survey </a:t>
            </a:r>
            <a:r>
              <a:rPr lang="en-US" sz="2400" dirty="0" smtClean="0">
                <a:latin typeface="Arial" pitchFamily="34" charset="0"/>
                <a:cs typeface="Arial" pitchFamily="34" charset="0"/>
              </a:rPr>
              <a:t>on the Dynamics of the Relationship </a:t>
            </a:r>
            <a:r>
              <a:rPr lang="en-US" sz="2400" dirty="0" smtClean="0">
                <a:solidFill>
                  <a:schemeClr val="tx2">
                    <a:lumMod val="50000"/>
                  </a:schemeClr>
                </a:solidFill>
                <a:latin typeface="Arial" pitchFamily="34" charset="0"/>
                <a:cs typeface="Arial" pitchFamily="34" charset="0"/>
              </a:rPr>
              <a:t>within the Households</a:t>
            </a:r>
            <a:r>
              <a:rPr lang="es-MX" sz="2400" dirty="0" smtClean="0">
                <a:solidFill>
                  <a:schemeClr val="tx2">
                    <a:lumMod val="50000"/>
                  </a:schemeClr>
                </a:solidFill>
                <a:latin typeface="Arial" pitchFamily="34" charset="0"/>
                <a:cs typeface="Arial" pitchFamily="34" charset="0"/>
              </a:rPr>
              <a:t> (ENDIREH) 2003, 2006, 2011: </a:t>
            </a:r>
            <a:r>
              <a:rPr lang="en-US" sz="2400" dirty="0" smtClean="0">
                <a:solidFill>
                  <a:schemeClr val="tx2">
                    <a:lumMod val="50000"/>
                  </a:schemeClr>
                </a:solidFill>
                <a:latin typeface="Arial" pitchFamily="34" charset="0"/>
                <a:cs typeface="Arial" pitchFamily="34" charset="0"/>
              </a:rPr>
              <a:t>Population</a:t>
            </a:r>
            <a:r>
              <a:rPr lang="es-MX" sz="2400" dirty="0" smtClean="0">
                <a:solidFill>
                  <a:schemeClr val="tx2">
                    <a:lumMod val="50000"/>
                  </a:schemeClr>
                </a:solidFill>
                <a:latin typeface="Arial" pitchFamily="34" charset="0"/>
                <a:cs typeface="Arial" pitchFamily="34" charset="0"/>
              </a:rPr>
              <a:t> </a:t>
            </a:r>
            <a:endParaRPr lang="es-MX" sz="2400" dirty="0">
              <a:solidFill>
                <a:schemeClr val="tx2">
                  <a:lumMod val="50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a:xfrm>
            <a:off x="457200" y="6356350"/>
            <a:ext cx="2133600" cy="365125"/>
          </a:xfrm>
        </p:spPr>
        <p:txBody>
          <a:bodyPr/>
          <a:lstStyle/>
          <a:p>
            <a:pPr algn="l">
              <a:defRPr/>
            </a:pPr>
            <a:fld id="{5EC3E1C4-8466-4BA1-A90E-1064A57F9944}" type="slidenum">
              <a:rPr lang="es-ES"/>
              <a:pPr algn="l">
                <a:defRPr/>
              </a:pPr>
              <a:t>3</a:t>
            </a:fld>
            <a:endParaRPr lang="es-ES" dirty="0"/>
          </a:p>
        </p:txBody>
      </p:sp>
      <p:graphicFrame>
        <p:nvGraphicFramePr>
          <p:cNvPr id="5" name="4 Tabla"/>
          <p:cNvGraphicFramePr>
            <a:graphicFrameLocks noGrp="1"/>
          </p:cNvGraphicFramePr>
          <p:nvPr/>
        </p:nvGraphicFramePr>
        <p:xfrm>
          <a:off x="792163" y="1665288"/>
          <a:ext cx="7627937" cy="3943350"/>
        </p:xfrm>
        <a:graphic>
          <a:graphicData uri="http://schemas.openxmlformats.org/drawingml/2006/table">
            <a:tbl>
              <a:tblPr firstRow="1" bandRow="1">
                <a:tableStyleId>{BC89EF96-8CEA-46FF-86C4-4CE0E7609802}</a:tableStyleId>
              </a:tblPr>
              <a:tblGrid>
                <a:gridCol w="3310398"/>
                <a:gridCol w="1362364"/>
                <a:gridCol w="1214023"/>
                <a:gridCol w="1742313"/>
              </a:tblGrid>
              <a:tr h="856829">
                <a:tc>
                  <a:txBody>
                    <a:bodyPr/>
                    <a:lstStyle/>
                    <a:p>
                      <a:pPr algn="ctr"/>
                      <a:r>
                        <a:rPr lang="en-US" sz="1800" noProof="0" dirty="0" smtClean="0">
                          <a:solidFill>
                            <a:schemeClr val="tx2">
                              <a:lumMod val="50000"/>
                            </a:schemeClr>
                          </a:solidFill>
                          <a:latin typeface="Candara" pitchFamily="34" charset="0"/>
                        </a:rPr>
                        <a:t>Population</a:t>
                      </a:r>
                      <a:endParaRPr lang="en-US" sz="1800" noProof="0" dirty="0">
                        <a:solidFill>
                          <a:schemeClr val="tx2">
                            <a:lumMod val="50000"/>
                          </a:schemeClr>
                        </a:solidFill>
                        <a:latin typeface="Candara" pitchFamily="34" charset="0"/>
                      </a:endParaRPr>
                    </a:p>
                  </a:txBody>
                  <a:tcPr/>
                </a:tc>
                <a:tc>
                  <a:txBody>
                    <a:bodyPr/>
                    <a:lstStyle/>
                    <a:p>
                      <a:pPr algn="ctr"/>
                      <a:r>
                        <a:rPr lang="es-MX" sz="1800" dirty="0" smtClean="0">
                          <a:solidFill>
                            <a:schemeClr val="tx2">
                              <a:lumMod val="50000"/>
                            </a:schemeClr>
                          </a:solidFill>
                          <a:latin typeface="Candara" pitchFamily="34" charset="0"/>
                        </a:rPr>
                        <a:t>2011</a:t>
                      </a:r>
                      <a:endParaRPr lang="es-MX" sz="1800" dirty="0">
                        <a:solidFill>
                          <a:schemeClr val="tx2">
                            <a:lumMod val="50000"/>
                          </a:schemeClr>
                        </a:solidFill>
                        <a:latin typeface="Candara" pitchFamily="34" charset="0"/>
                      </a:endParaRPr>
                    </a:p>
                  </a:txBody>
                  <a:tcPr/>
                </a:tc>
                <a:tc>
                  <a:txBody>
                    <a:bodyPr/>
                    <a:lstStyle/>
                    <a:p>
                      <a:pPr algn="ctr"/>
                      <a:r>
                        <a:rPr lang="es-MX" sz="1800" dirty="0" smtClean="0">
                          <a:solidFill>
                            <a:schemeClr val="tx2">
                              <a:lumMod val="50000"/>
                            </a:schemeClr>
                          </a:solidFill>
                          <a:latin typeface="Candara" pitchFamily="34" charset="0"/>
                        </a:rPr>
                        <a:t>2006</a:t>
                      </a:r>
                      <a:endParaRPr lang="es-MX" sz="1800" dirty="0">
                        <a:solidFill>
                          <a:schemeClr val="tx2">
                            <a:lumMod val="50000"/>
                          </a:schemeClr>
                        </a:solidFill>
                        <a:latin typeface="Candara" pitchFamily="34" charset="0"/>
                      </a:endParaRPr>
                    </a:p>
                  </a:txBody>
                  <a:tcPr/>
                </a:tc>
                <a:tc>
                  <a:txBody>
                    <a:bodyPr/>
                    <a:lstStyle/>
                    <a:p>
                      <a:pPr algn="ctr"/>
                      <a:r>
                        <a:rPr lang="es-MX" sz="1800" dirty="0" smtClean="0">
                          <a:solidFill>
                            <a:schemeClr val="tx2">
                              <a:lumMod val="50000"/>
                            </a:schemeClr>
                          </a:solidFill>
                          <a:latin typeface="Candara" pitchFamily="34" charset="0"/>
                        </a:rPr>
                        <a:t>2003</a:t>
                      </a:r>
                    </a:p>
                  </a:txBody>
                  <a:tcPr/>
                </a:tc>
              </a:tr>
              <a:tr h="930836">
                <a:tc>
                  <a:txBody>
                    <a:bodyPr/>
                    <a:lstStyle/>
                    <a:p>
                      <a:pPr algn="l"/>
                      <a:r>
                        <a:rPr lang="en-US" sz="1800" noProof="0" smtClean="0">
                          <a:solidFill>
                            <a:schemeClr val="tx2">
                              <a:lumMod val="50000"/>
                            </a:schemeClr>
                          </a:solidFill>
                          <a:latin typeface="Candara" pitchFamily="34" charset="0"/>
                        </a:rPr>
                        <a:t>Total</a:t>
                      </a:r>
                      <a:r>
                        <a:rPr lang="en-US" sz="1800" baseline="0" noProof="0" smtClean="0">
                          <a:solidFill>
                            <a:schemeClr val="tx2">
                              <a:lumMod val="50000"/>
                            </a:schemeClr>
                          </a:solidFill>
                          <a:latin typeface="Candara" pitchFamily="34" charset="0"/>
                        </a:rPr>
                        <a:t> women of 15 years old and older</a:t>
                      </a:r>
                      <a:endParaRPr lang="en-US" sz="1800" noProof="0">
                        <a:solidFill>
                          <a:schemeClr val="tx2">
                            <a:lumMod val="50000"/>
                          </a:schemeClr>
                        </a:solidFill>
                        <a:latin typeface="Candara"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MX" sz="1800" b="0" i="0" u="none" strike="noStrike" dirty="0" smtClean="0">
                          <a:solidFill>
                            <a:schemeClr val="tx2">
                              <a:lumMod val="50000"/>
                            </a:schemeClr>
                          </a:solidFill>
                          <a:latin typeface="Candara" pitchFamily="34" charset="0"/>
                        </a:rPr>
                        <a:t>152 636</a:t>
                      </a:r>
                    </a:p>
                    <a:p>
                      <a:pPr algn="r"/>
                      <a:endParaRPr lang="es-MX" sz="1800" dirty="0">
                        <a:solidFill>
                          <a:schemeClr val="tx2">
                            <a:lumMod val="50000"/>
                          </a:schemeClr>
                        </a:solidFill>
                        <a:latin typeface="Candara"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2">
                              <a:lumMod val="50000"/>
                            </a:schemeClr>
                          </a:solidFill>
                          <a:latin typeface="Candara" pitchFamily="34" charset="0"/>
                        </a:rPr>
                        <a:t>133 398</a:t>
                      </a:r>
                    </a:p>
                    <a:p>
                      <a:pPr algn="r"/>
                      <a:endParaRPr lang="es-MX" sz="180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34 184</a:t>
                      </a:r>
                      <a:endParaRPr lang="es-MX" sz="1800" dirty="0">
                        <a:solidFill>
                          <a:schemeClr val="tx2">
                            <a:lumMod val="50000"/>
                          </a:schemeClr>
                        </a:solidFill>
                        <a:latin typeface="Candara" pitchFamily="34" charset="0"/>
                      </a:endParaRPr>
                    </a:p>
                  </a:txBody>
                  <a:tcPr/>
                </a:tc>
              </a:tr>
              <a:tr h="669402">
                <a:tc>
                  <a:txBody>
                    <a:bodyPr/>
                    <a:lstStyle/>
                    <a:p>
                      <a:pPr algn="l"/>
                      <a:r>
                        <a:rPr lang="en-US" sz="1800" noProof="0" smtClean="0">
                          <a:solidFill>
                            <a:schemeClr val="tx2">
                              <a:lumMod val="50000"/>
                            </a:schemeClr>
                          </a:solidFill>
                          <a:latin typeface="Candara" pitchFamily="34" charset="0"/>
                        </a:rPr>
                        <a:t>Married</a:t>
                      </a:r>
                      <a:r>
                        <a:rPr lang="en-US" sz="1800" baseline="0" noProof="0" smtClean="0">
                          <a:solidFill>
                            <a:schemeClr val="tx2">
                              <a:lumMod val="50000"/>
                            </a:schemeClr>
                          </a:solidFill>
                          <a:latin typeface="Candara" pitchFamily="34" charset="0"/>
                        </a:rPr>
                        <a:t> or united women</a:t>
                      </a:r>
                      <a:endParaRPr lang="en-US" sz="1800" noProof="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87 169</a:t>
                      </a:r>
                      <a:endParaRPr lang="es-MX" sz="180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83 159</a:t>
                      </a:r>
                      <a:endParaRPr lang="es-MX" sz="180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34 184</a:t>
                      </a:r>
                      <a:endParaRPr lang="es-MX" sz="1800" dirty="0">
                        <a:solidFill>
                          <a:schemeClr val="tx2">
                            <a:lumMod val="50000"/>
                          </a:schemeClr>
                        </a:solidFill>
                        <a:latin typeface="Candara" pitchFamily="34" charset="0"/>
                      </a:endParaRPr>
                    </a:p>
                  </a:txBody>
                  <a:tcPr/>
                </a:tc>
              </a:tr>
              <a:tr h="817734">
                <a:tc>
                  <a:txBody>
                    <a:bodyPr/>
                    <a:lstStyle/>
                    <a:p>
                      <a:pPr algn="l"/>
                      <a:r>
                        <a:rPr lang="en-US" sz="1800" noProof="0" smtClean="0">
                          <a:solidFill>
                            <a:schemeClr val="tx2">
                              <a:lumMod val="50000"/>
                            </a:schemeClr>
                          </a:solidFill>
                          <a:latin typeface="Candara" pitchFamily="34" charset="0"/>
                        </a:rPr>
                        <a:t>Women</a:t>
                      </a:r>
                      <a:r>
                        <a:rPr lang="en-US" sz="1800" baseline="0" noProof="0" smtClean="0">
                          <a:solidFill>
                            <a:schemeClr val="tx2">
                              <a:lumMod val="50000"/>
                            </a:schemeClr>
                          </a:solidFill>
                          <a:latin typeface="Candara" pitchFamily="34" charset="0"/>
                        </a:rPr>
                        <a:t> separated, divorced or widows</a:t>
                      </a:r>
                      <a:endParaRPr lang="en-US" sz="1800" noProof="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27 203</a:t>
                      </a:r>
                      <a:endParaRPr lang="es-MX" sz="180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15 773</a:t>
                      </a:r>
                      <a:endParaRPr lang="es-MX" sz="1800" dirty="0">
                        <a:solidFill>
                          <a:schemeClr val="tx2">
                            <a:lumMod val="50000"/>
                          </a:schemeClr>
                        </a:solidFill>
                        <a:latin typeface="Candara" pitchFamily="34" charset="0"/>
                      </a:endParaRPr>
                    </a:p>
                  </a:txBody>
                  <a:tcPr/>
                </a:tc>
                <a:tc rowSpan="2">
                  <a:txBody>
                    <a:bodyPr/>
                    <a:lstStyle/>
                    <a:p>
                      <a:pPr algn="r"/>
                      <a:endParaRPr lang="es-MX" sz="1800" dirty="0">
                        <a:solidFill>
                          <a:schemeClr val="tx2">
                            <a:lumMod val="50000"/>
                          </a:schemeClr>
                        </a:solidFill>
                        <a:latin typeface="Candara" pitchFamily="34" charset="0"/>
                      </a:endParaRPr>
                    </a:p>
                  </a:txBody>
                  <a:tcPr/>
                </a:tc>
              </a:tr>
              <a:tr h="669402">
                <a:tc>
                  <a:txBody>
                    <a:bodyPr/>
                    <a:lstStyle/>
                    <a:p>
                      <a:pPr algn="l"/>
                      <a:r>
                        <a:rPr lang="en-US" sz="1800" noProof="0" dirty="0" smtClean="0">
                          <a:solidFill>
                            <a:schemeClr val="tx2">
                              <a:lumMod val="50000"/>
                            </a:schemeClr>
                          </a:solidFill>
                          <a:latin typeface="Candara" pitchFamily="34" charset="0"/>
                        </a:rPr>
                        <a:t>Single</a:t>
                      </a:r>
                      <a:r>
                        <a:rPr lang="en-US" sz="1800" baseline="0" noProof="0" dirty="0" smtClean="0">
                          <a:solidFill>
                            <a:schemeClr val="tx2">
                              <a:lumMod val="50000"/>
                            </a:schemeClr>
                          </a:solidFill>
                          <a:latin typeface="Candara" pitchFamily="34" charset="0"/>
                        </a:rPr>
                        <a:t> women</a:t>
                      </a:r>
                      <a:endParaRPr lang="en-US" sz="1800" noProof="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38 264</a:t>
                      </a:r>
                      <a:endParaRPr lang="es-MX" sz="1800" dirty="0">
                        <a:solidFill>
                          <a:schemeClr val="tx2">
                            <a:lumMod val="50000"/>
                          </a:schemeClr>
                        </a:solidFill>
                        <a:latin typeface="Candara" pitchFamily="34" charset="0"/>
                      </a:endParaRPr>
                    </a:p>
                  </a:txBody>
                  <a:tcPr/>
                </a:tc>
                <a:tc>
                  <a:txBody>
                    <a:bodyPr/>
                    <a:lstStyle/>
                    <a:p>
                      <a:pPr algn="r"/>
                      <a:r>
                        <a:rPr lang="es-MX" sz="1800" dirty="0" smtClean="0">
                          <a:solidFill>
                            <a:schemeClr val="tx2">
                              <a:lumMod val="50000"/>
                            </a:schemeClr>
                          </a:solidFill>
                          <a:latin typeface="Candara" pitchFamily="34" charset="0"/>
                        </a:rPr>
                        <a:t>34 466</a:t>
                      </a:r>
                      <a:endParaRPr lang="es-MX" sz="1800" dirty="0">
                        <a:solidFill>
                          <a:schemeClr val="tx2">
                            <a:lumMod val="50000"/>
                          </a:schemeClr>
                        </a:solidFill>
                        <a:latin typeface="Candara" pitchFamily="34" charset="0"/>
                      </a:endParaRPr>
                    </a:p>
                  </a:txBody>
                  <a:tcPr/>
                </a:tc>
                <a:tc vMerge="1">
                  <a:txBody>
                    <a:bodyPr/>
                    <a:lstStyle/>
                    <a:p>
                      <a:pPr algn="r"/>
                      <a:endParaRPr lang="es-MX"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a:bodyPr>
          <a:lstStyle/>
          <a:p>
            <a:pPr fontAlgn="auto">
              <a:spcAft>
                <a:spcPts val="0"/>
              </a:spcAft>
              <a:defRPr/>
            </a:pPr>
            <a:r>
              <a:rPr lang="en-US" sz="2400" dirty="0" smtClean="0">
                <a:solidFill>
                  <a:schemeClr val="tx2">
                    <a:lumMod val="50000"/>
                  </a:schemeClr>
                </a:solidFill>
                <a:latin typeface="Arial" pitchFamily="34" charset="0"/>
                <a:cs typeface="Arial" pitchFamily="34" charset="0"/>
              </a:rPr>
              <a:t>National Survey on the Dynamics of the Relationship in the Households</a:t>
            </a:r>
            <a:r>
              <a:rPr lang="es-MX" sz="2400" dirty="0" smtClean="0">
                <a:solidFill>
                  <a:schemeClr val="tx2">
                    <a:lumMod val="50000"/>
                  </a:schemeClr>
                </a:solidFill>
                <a:latin typeface="Arial" pitchFamily="34" charset="0"/>
                <a:cs typeface="Arial" pitchFamily="34" charset="0"/>
              </a:rPr>
              <a:t> (ENDIREH) 2011</a:t>
            </a:r>
            <a:endParaRPr lang="es-MX" sz="2400" dirty="0">
              <a:solidFill>
                <a:schemeClr val="tx2">
                  <a:lumMod val="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marL="261938" indent="-261938" algn="just" fontAlgn="auto">
              <a:spcAft>
                <a:spcPts val="1200"/>
              </a:spcAft>
              <a:buFont typeface="Arial" pitchFamily="34" charset="0"/>
              <a:buNone/>
              <a:defRPr/>
            </a:pPr>
            <a:r>
              <a:rPr lang="en-US" sz="2000" b="1" dirty="0" smtClean="0">
                <a:solidFill>
                  <a:schemeClr val="tx2">
                    <a:lumMod val="50000"/>
                  </a:schemeClr>
                </a:solidFill>
                <a:latin typeface="Arial" pitchFamily="34" charset="0"/>
                <a:cs typeface="Arial" pitchFamily="34" charset="0"/>
              </a:rPr>
              <a:t>Objectives:</a:t>
            </a:r>
          </a:p>
          <a:p>
            <a:pPr algn="just" fontAlgn="auto">
              <a:spcAft>
                <a:spcPts val="0"/>
              </a:spcAft>
              <a:buFont typeface="Arial" pitchFamily="34" charset="0"/>
              <a:buNone/>
              <a:defRPr/>
            </a:pPr>
            <a:endParaRPr lang="en-US" sz="2000" dirty="0" smtClean="0">
              <a:solidFill>
                <a:schemeClr val="tx2">
                  <a:lumMod val="50000"/>
                </a:schemeClr>
              </a:solidFill>
              <a:latin typeface="Arial" pitchFamily="34" charset="0"/>
              <a:cs typeface="Arial" pitchFamily="34" charset="0"/>
            </a:endParaRPr>
          </a:p>
          <a:p>
            <a:pPr algn="just" fontAlgn="auto">
              <a:spcAft>
                <a:spcPts val="0"/>
              </a:spcAft>
              <a:buFont typeface="Arial" pitchFamily="34" charset="0"/>
              <a:buNone/>
              <a:defRPr/>
            </a:pPr>
            <a:r>
              <a:rPr lang="en-US" sz="2000" dirty="0" smtClean="0">
                <a:solidFill>
                  <a:schemeClr val="tx2">
                    <a:lumMod val="50000"/>
                  </a:schemeClr>
                </a:solidFill>
                <a:latin typeface="Arial" pitchFamily="34" charset="0"/>
                <a:cs typeface="Arial" pitchFamily="34" charset="0"/>
              </a:rPr>
              <a:t>To generate statistical information related to violence inflicted:</a:t>
            </a:r>
          </a:p>
          <a:p>
            <a:pPr algn="just" fontAlgn="auto">
              <a:spcAft>
                <a:spcPts val="0"/>
              </a:spcAft>
              <a:buFont typeface="Arial" pitchFamily="34" charset="0"/>
              <a:buNone/>
              <a:defRPr/>
            </a:pPr>
            <a:endParaRPr lang="en-US" sz="2000" dirty="0">
              <a:solidFill>
                <a:schemeClr val="tx2">
                  <a:lumMod val="50000"/>
                </a:schemeClr>
              </a:solidFill>
              <a:latin typeface="Arial" pitchFamily="34" charset="0"/>
              <a:cs typeface="Arial" pitchFamily="34" charset="0"/>
            </a:endParaRPr>
          </a:p>
          <a:p>
            <a:pPr marL="457200" indent="-457200" algn="just" fontAlgn="auto">
              <a:spcAft>
                <a:spcPts val="0"/>
              </a:spcAft>
              <a:buFont typeface="+mj-lt"/>
              <a:buAutoNum type="arabicPeriod"/>
              <a:defRPr/>
            </a:pPr>
            <a:r>
              <a:rPr lang="en-US" sz="2000" dirty="0" smtClean="0">
                <a:solidFill>
                  <a:schemeClr val="tx2">
                    <a:lumMod val="50000"/>
                  </a:schemeClr>
                </a:solidFill>
                <a:latin typeface="Arial" pitchFamily="34" charset="0"/>
                <a:cs typeface="Arial" pitchFamily="34" charset="0"/>
              </a:rPr>
              <a:t>by their partners, in terms of frequency and magnitude; and </a:t>
            </a:r>
          </a:p>
          <a:p>
            <a:pPr marL="457200" indent="-457200" algn="just" fontAlgn="auto">
              <a:spcAft>
                <a:spcPts val="0"/>
              </a:spcAft>
              <a:buFont typeface="+mj-lt"/>
              <a:buAutoNum type="arabicPeriod"/>
              <a:defRPr/>
            </a:pPr>
            <a:r>
              <a:rPr lang="en-US" sz="2000" dirty="0">
                <a:solidFill>
                  <a:schemeClr val="tx2">
                    <a:lumMod val="50000"/>
                  </a:schemeClr>
                </a:solidFill>
                <a:latin typeface="Arial" pitchFamily="34" charset="0"/>
                <a:cs typeface="Arial" pitchFamily="34" charset="0"/>
              </a:rPr>
              <a:t>a</a:t>
            </a:r>
            <a:r>
              <a:rPr lang="en-US" sz="2000" dirty="0" smtClean="0">
                <a:solidFill>
                  <a:schemeClr val="tx2">
                    <a:lumMod val="50000"/>
                  </a:schemeClr>
                </a:solidFill>
                <a:latin typeface="Arial" pitchFamily="34" charset="0"/>
                <a:cs typeface="Arial" pitchFamily="34" charset="0"/>
              </a:rPr>
              <a:t>t school, in the realm of work and at the community level.</a:t>
            </a:r>
          </a:p>
          <a:p>
            <a:pPr marL="457200" indent="-457200" algn="just" fontAlgn="auto">
              <a:spcAft>
                <a:spcPts val="0"/>
              </a:spcAft>
              <a:buFont typeface="+mj-lt"/>
              <a:buAutoNum type="arabicPeriod"/>
              <a:defRPr/>
            </a:pPr>
            <a:endParaRPr lang="en-US" sz="2000" dirty="0" smtClean="0">
              <a:solidFill>
                <a:schemeClr val="tx2">
                  <a:lumMod val="50000"/>
                </a:schemeClr>
              </a:solidFill>
              <a:latin typeface="Arial" pitchFamily="34" charset="0"/>
              <a:cs typeface="Arial" pitchFamily="34" charset="0"/>
            </a:endParaRPr>
          </a:p>
          <a:p>
            <a:pPr algn="just" fontAlgn="auto">
              <a:spcAft>
                <a:spcPts val="0"/>
              </a:spcAft>
              <a:buFont typeface="Arial" pitchFamily="34" charset="0"/>
              <a:buChar char="•"/>
              <a:defRPr/>
            </a:pPr>
            <a:endParaRPr lang="en-US" sz="2000" dirty="0" smtClean="0">
              <a:solidFill>
                <a:schemeClr val="tx2">
                  <a:lumMod val="50000"/>
                </a:schemeClr>
              </a:solidFill>
              <a:latin typeface="Arial" pitchFamily="34" charset="0"/>
              <a:cs typeface="Arial" pitchFamily="34" charset="0"/>
            </a:endParaRPr>
          </a:p>
          <a:p>
            <a:pPr algn="just" fontAlgn="auto">
              <a:spcAft>
                <a:spcPts val="0"/>
              </a:spcAft>
              <a:buFont typeface="Arial" pitchFamily="34" charset="0"/>
              <a:buNone/>
              <a:defRPr/>
            </a:pPr>
            <a:endParaRPr lang="en-US" sz="2000" dirty="0" smtClean="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4" name="Rectangle 16"/>
          <p:cNvSpPr>
            <a:spLocks noChangeArrowheads="1"/>
          </p:cNvSpPr>
          <p:nvPr/>
        </p:nvSpPr>
        <p:spPr bwMode="auto">
          <a:xfrm>
            <a:off x="862013" y="908050"/>
            <a:ext cx="7504112" cy="1724025"/>
          </a:xfrm>
          <a:prstGeom prst="rect">
            <a:avLst/>
          </a:prstGeom>
          <a:noFill/>
          <a:ln w="9525">
            <a:noFill/>
            <a:miter lim="800000"/>
            <a:headEnd/>
            <a:tailEnd/>
          </a:ln>
          <a:effectLst/>
        </p:spPr>
        <p:txBody>
          <a:bodyPr>
            <a:spAutoFit/>
          </a:bodyPr>
          <a:lstStyle/>
          <a:p>
            <a:pPr marL="342900" indent="-342900" fontAlgn="auto">
              <a:spcBef>
                <a:spcPts val="0"/>
              </a:spcBef>
              <a:spcAft>
                <a:spcPts val="1200"/>
              </a:spcAft>
              <a:defRPr/>
            </a:pPr>
            <a:endParaRPr lang="en-US" sz="2400" b="1" dirty="0">
              <a:solidFill>
                <a:schemeClr val="tx2">
                  <a:lumMod val="50000"/>
                </a:schemeClr>
              </a:solidFill>
              <a:latin typeface="Arial" pitchFamily="34" charset="0"/>
              <a:cs typeface="Arial" pitchFamily="34" charset="0"/>
            </a:endParaRPr>
          </a:p>
          <a:p>
            <a:pPr indent="-174625" algn="just" fontAlgn="auto">
              <a:spcBef>
                <a:spcPts val="0"/>
              </a:spcBef>
              <a:spcAft>
                <a:spcPts val="1200"/>
              </a:spcAft>
              <a:defRPr/>
            </a:pPr>
            <a:r>
              <a:rPr lang="en-US" sz="2400" b="1" dirty="0">
                <a:solidFill>
                  <a:schemeClr val="tx2">
                    <a:lumMod val="50000"/>
                  </a:schemeClr>
                </a:solidFill>
                <a:latin typeface="Arial" pitchFamily="34" charset="0"/>
                <a:ea typeface="Tahoma" pitchFamily="34" charset="0"/>
                <a:cs typeface="Arial" pitchFamily="34" charset="0"/>
              </a:rPr>
              <a:t>Unit of analysis:</a:t>
            </a:r>
            <a:r>
              <a:rPr lang="en-US" sz="2400" dirty="0">
                <a:solidFill>
                  <a:schemeClr val="tx2">
                    <a:lumMod val="50000"/>
                  </a:schemeClr>
                </a:solidFill>
                <a:latin typeface="Arial" pitchFamily="34" charset="0"/>
                <a:ea typeface="Tahoma" pitchFamily="34" charset="0"/>
                <a:cs typeface="Arial" pitchFamily="34" charset="0"/>
              </a:rPr>
              <a:t> All women 15 years or older, regular residents of the household selected, classified in three groups:</a:t>
            </a:r>
          </a:p>
        </p:txBody>
      </p:sp>
      <p:graphicFrame>
        <p:nvGraphicFramePr>
          <p:cNvPr id="7" name="6 Diagrama"/>
          <p:cNvGraphicFramePr/>
          <p:nvPr/>
        </p:nvGraphicFramePr>
        <p:xfrm>
          <a:off x="1153304" y="2348880"/>
          <a:ext cx="685326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3 Marcador de número de diapositiva"/>
          <p:cNvSpPr>
            <a:spLocks noGrp="1"/>
          </p:cNvSpPr>
          <p:nvPr>
            <p:ph type="sldNum" sz="quarter" idx="12"/>
          </p:nvPr>
        </p:nvSpPr>
        <p:spPr>
          <a:xfrm>
            <a:off x="8613775" y="6305550"/>
            <a:ext cx="457200" cy="476250"/>
          </a:xfrm>
        </p:spPr>
        <p:txBody>
          <a:bodyPr/>
          <a:lstStyle/>
          <a:p>
            <a:pPr>
              <a:defRPr/>
            </a:pPr>
            <a:fld id="{4F18EAA8-72E5-4055-8FC9-E9FBA6BFD18D}" type="slidenum">
              <a:rPr lang="es-ES"/>
              <a:pPr>
                <a:defRPr/>
              </a:pPr>
              <a:t>5</a:t>
            </a:fld>
            <a:endParaRPr lang="es-ES" dirty="0"/>
          </a:p>
        </p:txBody>
      </p:sp>
      <p:sp>
        <p:nvSpPr>
          <p:cNvPr id="12" name="Rectangle 6"/>
          <p:cNvSpPr>
            <a:spLocks noChangeArrowheads="1"/>
          </p:cNvSpPr>
          <p:nvPr/>
        </p:nvSpPr>
        <p:spPr bwMode="auto">
          <a:xfrm>
            <a:off x="323850" y="134938"/>
            <a:ext cx="7858125" cy="461962"/>
          </a:xfrm>
          <a:prstGeom prst="rect">
            <a:avLst/>
          </a:prstGeom>
          <a:noFill/>
          <a:ln w="9525" algn="ctr">
            <a:noFill/>
            <a:prstDash val="sysDot"/>
            <a:miter lim="800000"/>
            <a:headEnd/>
            <a:tailEnd/>
          </a:ln>
          <a:effectLst/>
        </p:spPr>
        <p:txBody>
          <a:bodyPr>
            <a:spAutoFit/>
          </a:bodyPr>
          <a:lstStyle/>
          <a:p>
            <a:pPr marL="457200" indent="-457200" algn="ctr" fontAlgn="auto">
              <a:spcBef>
                <a:spcPts val="0"/>
              </a:spcBef>
              <a:spcAft>
                <a:spcPts val="0"/>
              </a:spcAft>
              <a:defRPr/>
            </a:pPr>
            <a:r>
              <a:rPr lang="es-MX" sz="2400" dirty="0" err="1">
                <a:solidFill>
                  <a:schemeClr val="tx2">
                    <a:lumMod val="50000"/>
                  </a:schemeClr>
                </a:solidFill>
                <a:latin typeface="Arial" pitchFamily="34" charset="0"/>
                <a:cs typeface="Arial" pitchFamily="34" charset="0"/>
              </a:rPr>
              <a:t>Methodological</a:t>
            </a:r>
            <a:r>
              <a:rPr lang="es-MX" sz="2400" dirty="0">
                <a:solidFill>
                  <a:schemeClr val="tx2">
                    <a:lumMod val="50000"/>
                  </a:schemeClr>
                </a:solidFill>
                <a:latin typeface="Arial" pitchFamily="34" charset="0"/>
                <a:cs typeface="Arial" pitchFamily="34" charset="0"/>
              </a:rPr>
              <a:t> </a:t>
            </a:r>
            <a:r>
              <a:rPr lang="es-MX" sz="2400" dirty="0" err="1">
                <a:solidFill>
                  <a:schemeClr val="tx2">
                    <a:lumMod val="50000"/>
                  </a:schemeClr>
                </a:solidFill>
                <a:latin typeface="Arial" pitchFamily="34" charset="0"/>
                <a:cs typeface="Arial" pitchFamily="34" charset="0"/>
              </a:rPr>
              <a:t>Considerations</a:t>
            </a:r>
            <a:r>
              <a:rPr lang="es-MX" sz="2400" dirty="0">
                <a:solidFill>
                  <a:schemeClr val="tx2">
                    <a:lumMod val="50000"/>
                  </a:schemeClr>
                </a:solidFill>
                <a:latin typeface="Arial" pitchFamily="34" charset="0"/>
                <a:cs typeface="Arial" pitchFamily="34" charset="0"/>
              </a:rPr>
              <a:t> of (ENDIREH) 2011</a:t>
            </a:r>
            <a:endParaRPr lang="es-ES" sz="2400" dirty="0">
              <a:solidFill>
                <a:schemeClr val="tx2">
                  <a:lumMod val="50000"/>
                </a:schemeClr>
              </a:solidFill>
              <a:latin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MX" sz="2400" dirty="0" smtClean="0">
                <a:solidFill>
                  <a:schemeClr val="tx2">
                    <a:lumMod val="50000"/>
                  </a:schemeClr>
                </a:solidFill>
                <a:latin typeface="Arial" pitchFamily="34" charset="0"/>
                <a:cs typeface="Arial" pitchFamily="34" charset="0"/>
              </a:rPr>
              <a:t/>
            </a:r>
            <a:br>
              <a:rPr lang="es-MX" sz="2400" dirty="0" smtClean="0">
                <a:solidFill>
                  <a:schemeClr val="tx2">
                    <a:lumMod val="50000"/>
                  </a:schemeClr>
                </a:solidFill>
                <a:latin typeface="Arial" pitchFamily="34" charset="0"/>
                <a:cs typeface="Arial" pitchFamily="34" charset="0"/>
              </a:rPr>
            </a:br>
            <a:r>
              <a:rPr lang="es-MX" sz="2400" dirty="0" err="1" smtClean="0">
                <a:solidFill>
                  <a:schemeClr val="tx2">
                    <a:lumMod val="50000"/>
                  </a:schemeClr>
                </a:solidFill>
                <a:latin typeface="Arial" pitchFamily="34" charset="0"/>
                <a:cs typeface="Arial" pitchFamily="34" charset="0"/>
              </a:rPr>
              <a:t>Design</a:t>
            </a:r>
            <a:r>
              <a:rPr lang="es-MX" sz="2400" dirty="0" smtClean="0">
                <a:solidFill>
                  <a:schemeClr val="tx2">
                    <a:lumMod val="50000"/>
                  </a:schemeClr>
                </a:solidFill>
                <a:latin typeface="Arial" pitchFamily="34" charset="0"/>
                <a:cs typeface="Arial" pitchFamily="34" charset="0"/>
              </a:rPr>
              <a:t> of </a:t>
            </a:r>
            <a:r>
              <a:rPr lang="en-US" sz="2400" dirty="0" smtClean="0">
                <a:solidFill>
                  <a:schemeClr val="tx2">
                    <a:lumMod val="50000"/>
                  </a:schemeClr>
                </a:solidFill>
                <a:latin typeface="Arial" pitchFamily="34" charset="0"/>
                <a:cs typeface="Arial" pitchFamily="34" charset="0"/>
              </a:rPr>
              <a:t>National Survey </a:t>
            </a:r>
            <a:r>
              <a:rPr lang="en-US" sz="2400" dirty="0" smtClean="0">
                <a:latin typeface="Arial" pitchFamily="34" charset="0"/>
                <a:cs typeface="Arial" pitchFamily="34" charset="0"/>
              </a:rPr>
              <a:t>on the Dynamics of the Relationship </a:t>
            </a:r>
            <a:r>
              <a:rPr lang="en-US" sz="2400" dirty="0" smtClean="0">
                <a:solidFill>
                  <a:schemeClr val="tx2">
                    <a:lumMod val="50000"/>
                  </a:schemeClr>
                </a:solidFill>
                <a:latin typeface="Arial" pitchFamily="34" charset="0"/>
                <a:cs typeface="Arial" pitchFamily="34" charset="0"/>
              </a:rPr>
              <a:t>in the Households</a:t>
            </a:r>
            <a:r>
              <a:rPr lang="es-MX" sz="2400" dirty="0" smtClean="0">
                <a:solidFill>
                  <a:schemeClr val="tx2">
                    <a:lumMod val="50000"/>
                  </a:schemeClr>
                </a:solidFill>
                <a:latin typeface="Arial" pitchFamily="34" charset="0"/>
                <a:cs typeface="Arial" pitchFamily="34" charset="0"/>
              </a:rPr>
              <a:t> (ENDIREH) 2011</a:t>
            </a:r>
            <a:r>
              <a:rPr lang="es-ES" sz="2400" dirty="0" smtClean="0">
                <a:solidFill>
                  <a:schemeClr val="tx2">
                    <a:lumMod val="50000"/>
                  </a:schemeClr>
                </a:solidFill>
                <a:latin typeface="Tahoma" pitchFamily="34" charset="0"/>
              </a:rPr>
              <a:t/>
            </a:r>
            <a:br>
              <a:rPr lang="es-ES" sz="2400" dirty="0" smtClean="0">
                <a:solidFill>
                  <a:schemeClr val="tx2">
                    <a:lumMod val="50000"/>
                  </a:schemeClr>
                </a:solidFill>
                <a:latin typeface="Tahoma" pitchFamily="34" charset="0"/>
              </a:rPr>
            </a:br>
            <a:r>
              <a:rPr lang="es-MX" sz="2400" b="1" dirty="0" smtClean="0">
                <a:solidFill>
                  <a:schemeClr val="tx2">
                    <a:lumMod val="50000"/>
                  </a:schemeClr>
                </a:solidFill>
                <a:latin typeface="Arial" pitchFamily="34" charset="0"/>
                <a:cs typeface="Arial" pitchFamily="34" charset="0"/>
              </a:rPr>
              <a:t> </a:t>
            </a:r>
            <a:r>
              <a:rPr lang="es-ES" sz="2400" b="1" dirty="0" smtClean="0">
                <a:solidFill>
                  <a:schemeClr val="tx2">
                    <a:lumMod val="50000"/>
                  </a:schemeClr>
                </a:solidFill>
                <a:latin typeface="Arial" pitchFamily="34" charset="0"/>
                <a:cs typeface="Arial" pitchFamily="34" charset="0"/>
              </a:rPr>
              <a:t/>
            </a:r>
            <a:br>
              <a:rPr lang="es-ES" sz="2400" b="1" dirty="0" smtClean="0">
                <a:solidFill>
                  <a:schemeClr val="tx2">
                    <a:lumMod val="50000"/>
                  </a:schemeClr>
                </a:solidFill>
                <a:latin typeface="Arial" pitchFamily="34" charset="0"/>
                <a:cs typeface="Arial" pitchFamily="34" charset="0"/>
              </a:rPr>
            </a:br>
            <a:endParaRPr lang="es-MX" sz="2400" dirty="0">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288"/>
          </a:xfrm>
        </p:spPr>
        <p:txBody>
          <a:bodyPr rtlCol="0">
            <a:normAutofit/>
          </a:bodyPr>
          <a:lstStyle/>
          <a:p>
            <a:pPr marL="268288" lvl="1" indent="-268288" algn="just" fontAlgn="auto">
              <a:spcAft>
                <a:spcPts val="1200"/>
              </a:spcAft>
              <a:buFont typeface="Arial" pitchFamily="34" charset="0"/>
              <a:buNone/>
              <a:defRPr/>
            </a:pPr>
            <a:r>
              <a:rPr lang="en-US" sz="2000" b="1" dirty="0" smtClean="0">
                <a:solidFill>
                  <a:schemeClr val="tx2">
                    <a:lumMod val="50000"/>
                  </a:schemeClr>
                </a:solidFill>
                <a:latin typeface="Arial" pitchFamily="34" charset="0"/>
                <a:cs typeface="Arial" pitchFamily="34" charset="0"/>
              </a:rPr>
              <a:t>Appropriate informer:</a:t>
            </a:r>
          </a:p>
          <a:p>
            <a:pPr marL="804863" lvl="2" indent="-261938" fontAlgn="auto">
              <a:lnSpc>
                <a:spcPct val="90000"/>
              </a:lnSpc>
              <a:spcAft>
                <a:spcPts val="0"/>
              </a:spcAft>
              <a:buSzPct val="80000"/>
              <a:buFont typeface="Arial" pitchFamily="34" charset="0"/>
              <a:buBlip>
                <a:blip r:embed="rId2"/>
              </a:buBlip>
              <a:defRPr/>
            </a:pPr>
            <a:endParaRPr lang="es-ES" sz="2000" dirty="0" smtClean="0">
              <a:solidFill>
                <a:schemeClr val="tx2">
                  <a:lumMod val="50000"/>
                </a:schemeClr>
              </a:solidFill>
              <a:latin typeface="Tahoma" pitchFamily="34" charset="0"/>
            </a:endParaRPr>
          </a:p>
          <a:p>
            <a:pPr marL="804863" lvl="2" indent="-261938" fontAlgn="auto">
              <a:lnSpc>
                <a:spcPct val="90000"/>
              </a:lnSpc>
              <a:spcAft>
                <a:spcPts val="0"/>
              </a:spcAft>
              <a:buSzPct val="80000"/>
              <a:buFont typeface="Arial" pitchFamily="34" charset="0"/>
              <a:buBlip>
                <a:blip r:embed="rId2"/>
              </a:buBlip>
              <a:defRPr/>
            </a:pPr>
            <a:r>
              <a:rPr lang="en-US" sz="2000" dirty="0" smtClean="0">
                <a:solidFill>
                  <a:schemeClr val="tx2">
                    <a:lumMod val="50000"/>
                  </a:schemeClr>
                </a:solidFill>
                <a:latin typeface="Tahoma" pitchFamily="34" charset="0"/>
              </a:rPr>
              <a:t>Women fifteen years old or older, resident of the household, with information of the rest of the family members. </a:t>
            </a:r>
          </a:p>
          <a:p>
            <a:pPr marL="804863" lvl="2" indent="-261938" fontAlgn="auto">
              <a:lnSpc>
                <a:spcPct val="90000"/>
              </a:lnSpc>
              <a:spcAft>
                <a:spcPts val="0"/>
              </a:spcAft>
              <a:buSzPct val="80000"/>
              <a:buFont typeface="Arial" pitchFamily="34" charset="0"/>
              <a:buNone/>
              <a:defRPr/>
            </a:pPr>
            <a:endParaRPr lang="en-US" sz="2000" dirty="0" smtClean="0">
              <a:solidFill>
                <a:srgbClr val="FF0000"/>
              </a:solidFill>
              <a:latin typeface="Tahoma" pitchFamily="34" charset="0"/>
            </a:endParaRPr>
          </a:p>
          <a:p>
            <a:pPr marL="804863" lvl="2" indent="-261938" fontAlgn="auto">
              <a:lnSpc>
                <a:spcPct val="90000"/>
              </a:lnSpc>
              <a:spcAft>
                <a:spcPts val="0"/>
              </a:spcAft>
              <a:buSzPct val="80000"/>
              <a:buFont typeface="Arial" pitchFamily="34" charset="0"/>
              <a:buBlip>
                <a:blip r:embed="rId2"/>
              </a:buBlip>
              <a:defRPr/>
            </a:pPr>
            <a:r>
              <a:rPr lang="en-US" sz="2000" dirty="0" smtClean="0">
                <a:solidFill>
                  <a:schemeClr val="tx2">
                    <a:lumMod val="50000"/>
                  </a:schemeClr>
                </a:solidFill>
                <a:latin typeface="Tahoma" pitchFamily="34" charset="0"/>
              </a:rPr>
              <a:t>Depending of the situation of the women the appropriate questionnaire was used.</a:t>
            </a:r>
          </a:p>
          <a:p>
            <a:pPr fontAlgn="auto">
              <a:spcAft>
                <a:spcPts val="0"/>
              </a:spcAft>
              <a:buFont typeface="Arial" pitchFamily="34" charset="0"/>
              <a:buNone/>
              <a:defRPr/>
            </a:pP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1" name="Rectangle 3"/>
          <p:cNvSpPr>
            <a:spLocks noGrp="1" noChangeArrowheads="1"/>
          </p:cNvSpPr>
          <p:nvPr>
            <p:ph idx="4294967295"/>
          </p:nvPr>
        </p:nvSpPr>
        <p:spPr>
          <a:xfrm>
            <a:off x="871538" y="657225"/>
            <a:ext cx="7229475" cy="2489200"/>
          </a:xfrm>
        </p:spPr>
        <p:txBody>
          <a:bodyPr rtlCol="0">
            <a:noAutofit/>
          </a:bodyPr>
          <a:lstStyle/>
          <a:p>
            <a:pPr marL="0" indent="20638" fontAlgn="auto">
              <a:spcBef>
                <a:spcPts val="0"/>
              </a:spcBef>
              <a:spcAft>
                <a:spcPts val="1200"/>
              </a:spcAft>
              <a:buFont typeface="Arial" pitchFamily="34" charset="0"/>
              <a:buNone/>
              <a:defRPr/>
            </a:pPr>
            <a:r>
              <a:rPr lang="en-US" sz="2000" b="1" dirty="0" smtClean="0">
                <a:solidFill>
                  <a:schemeClr val="tx2">
                    <a:lumMod val="50000"/>
                  </a:schemeClr>
                </a:solidFill>
                <a:latin typeface="Arial" pitchFamily="34" charset="0"/>
                <a:ea typeface="Tahoma" pitchFamily="34" charset="0"/>
                <a:cs typeface="Arial" pitchFamily="34" charset="0"/>
              </a:rPr>
              <a:t>Questionnaire for women married or united;</a:t>
            </a:r>
            <a:endParaRPr lang="en-US" sz="2000" b="1" dirty="0">
              <a:solidFill>
                <a:schemeClr val="tx2">
                  <a:lumMod val="50000"/>
                </a:schemeClr>
              </a:solidFill>
              <a:latin typeface="Arial" pitchFamily="34" charset="0"/>
              <a:ea typeface="Tahoma" pitchFamily="34" charset="0"/>
              <a:cs typeface="Arial" pitchFamily="34" charset="0"/>
            </a:endParaRPr>
          </a:p>
          <a:p>
            <a:pPr marL="0" indent="20638" fontAlgn="auto">
              <a:spcBef>
                <a:spcPts val="0"/>
              </a:spcBef>
              <a:spcAft>
                <a:spcPts val="1200"/>
              </a:spcAft>
              <a:buFont typeface="Arial" pitchFamily="34" charset="0"/>
              <a:buNone/>
              <a:defRPr/>
            </a:pPr>
            <a:r>
              <a:rPr lang="en-US" sz="2000" b="1" dirty="0" smtClean="0">
                <a:solidFill>
                  <a:schemeClr val="tx2">
                    <a:lumMod val="50000"/>
                  </a:schemeClr>
                </a:solidFill>
                <a:latin typeface="Arial" pitchFamily="34" charset="0"/>
                <a:ea typeface="Tahoma" pitchFamily="34" charset="0"/>
                <a:cs typeface="Arial" pitchFamily="34" charset="0"/>
              </a:rPr>
              <a:t>Contents:</a:t>
            </a:r>
          </a:p>
          <a:p>
            <a:pPr marL="627063" indent="-263525" algn="just" fontAlgn="auto">
              <a:spcBef>
                <a:spcPts val="0"/>
              </a:spcBef>
              <a:spcAft>
                <a:spcPts val="1200"/>
              </a:spcAft>
              <a:buFont typeface="Arial" pitchFamily="34" charset="0"/>
              <a:buChar char="•"/>
              <a:defRPr/>
            </a:pPr>
            <a:r>
              <a:rPr lang="en-US" sz="2000" dirty="0" smtClean="0">
                <a:solidFill>
                  <a:schemeClr val="tx2">
                    <a:lumMod val="50000"/>
                  </a:schemeClr>
                </a:solidFill>
                <a:latin typeface="Arial" pitchFamily="34" charset="0"/>
                <a:ea typeface="Tahoma" pitchFamily="34" charset="0"/>
                <a:cs typeface="Arial" pitchFamily="34" charset="0"/>
              </a:rPr>
              <a:t>Information of household characteristics and its members </a:t>
            </a:r>
          </a:p>
          <a:p>
            <a:pPr marL="627063" indent="-263525" algn="just" fontAlgn="auto">
              <a:spcBef>
                <a:spcPts val="0"/>
              </a:spcBef>
              <a:spcAft>
                <a:spcPts val="1200"/>
              </a:spcAft>
              <a:buFont typeface="Arial" pitchFamily="34" charset="0"/>
              <a:buChar char="•"/>
              <a:defRPr/>
            </a:pPr>
            <a:r>
              <a:rPr lang="en-US" sz="2000" dirty="0" smtClean="0">
                <a:solidFill>
                  <a:schemeClr val="tx2">
                    <a:lumMod val="50000"/>
                  </a:schemeClr>
                </a:solidFill>
                <a:latin typeface="Arial" pitchFamily="34" charset="0"/>
                <a:ea typeface="Tahoma" pitchFamily="34" charset="0"/>
                <a:cs typeface="Arial" pitchFamily="34" charset="0"/>
              </a:rPr>
              <a:t>Specific section with information of women, married or united</a:t>
            </a:r>
          </a:p>
          <a:p>
            <a:pPr indent="342900" fontAlgn="auto">
              <a:spcAft>
                <a:spcPts val="0"/>
              </a:spcAft>
              <a:buFont typeface="Arial" pitchFamily="34" charset="0"/>
              <a:buNone/>
              <a:defRPr/>
            </a:pPr>
            <a:endParaRPr lang="es-ES" sz="2000" dirty="0" smtClean="0">
              <a:latin typeface="Arial" pitchFamily="34" charset="0"/>
              <a:ea typeface="Tahoma" pitchFamily="34" charset="0"/>
              <a:cs typeface="Arial" pitchFamily="34" charset="0"/>
            </a:endParaRPr>
          </a:p>
          <a:p>
            <a:pPr indent="342900" fontAlgn="auto">
              <a:spcAft>
                <a:spcPts val="0"/>
              </a:spcAft>
              <a:buFont typeface="Arial" pitchFamily="34" charset="0"/>
              <a:buNone/>
              <a:defRPr/>
            </a:pPr>
            <a:endParaRPr lang="es-ES" sz="2000" dirty="0" smtClean="0">
              <a:latin typeface="Arial" pitchFamily="34" charset="0"/>
              <a:ea typeface="Tahoma" pitchFamily="34" charset="0"/>
              <a:cs typeface="Arial" pitchFamily="34" charset="0"/>
            </a:endParaRPr>
          </a:p>
          <a:p>
            <a:pPr indent="342900" fontAlgn="auto">
              <a:spcAft>
                <a:spcPts val="0"/>
              </a:spcAft>
              <a:buFont typeface="Arial" pitchFamily="34" charset="0"/>
              <a:buNone/>
              <a:defRPr/>
            </a:pPr>
            <a:endParaRPr lang="es-MX" sz="1200" dirty="0" smtClean="0">
              <a:solidFill>
                <a:schemeClr val="tx2"/>
              </a:solidFill>
              <a:latin typeface="Tahoma" pitchFamily="34" charset="0"/>
              <a:ea typeface="Tahoma" pitchFamily="34" charset="0"/>
              <a:cs typeface="Tahoma" pitchFamily="34" charset="0"/>
            </a:endParaRPr>
          </a:p>
        </p:txBody>
      </p:sp>
      <p:sp>
        <p:nvSpPr>
          <p:cNvPr id="4" name="5 Marcador de número de diapositiva"/>
          <p:cNvSpPr>
            <a:spLocks noGrp="1"/>
          </p:cNvSpPr>
          <p:nvPr>
            <p:ph type="sldNum" sz="quarter" idx="12"/>
          </p:nvPr>
        </p:nvSpPr>
        <p:spPr>
          <a:xfrm>
            <a:off x="8686800" y="6305550"/>
            <a:ext cx="457200" cy="476250"/>
          </a:xfrm>
        </p:spPr>
        <p:txBody>
          <a:bodyPr/>
          <a:lstStyle/>
          <a:p>
            <a:pPr>
              <a:defRPr/>
            </a:pPr>
            <a:fld id="{FEA08519-F2D9-48B5-9B19-1608A8ECA21A}" type="slidenum">
              <a:rPr lang="es-ES"/>
              <a:pPr>
                <a:defRPr/>
              </a:pPr>
              <a:t>7</a:t>
            </a:fld>
            <a:endParaRPr lang="es-ES"/>
          </a:p>
        </p:txBody>
      </p:sp>
      <p:pic>
        <p:nvPicPr>
          <p:cNvPr id="8" name="7 Imagen" descr="Cuest_Caratula mitad AGO.png"/>
          <p:cNvPicPr>
            <a:picLocks noChangeAspect="1"/>
          </p:cNvPicPr>
          <p:nvPr/>
        </p:nvPicPr>
        <p:blipFill>
          <a:blip r:embed="rId2" cstate="print"/>
          <a:stretch>
            <a:fillRect/>
          </a:stretch>
        </p:blipFill>
        <p:spPr>
          <a:xfrm>
            <a:off x="2123728" y="3140968"/>
            <a:ext cx="4374354" cy="2736304"/>
          </a:xfrm>
          <a:prstGeom prst="rect">
            <a:avLst/>
          </a:prstGeom>
          <a:effectLst>
            <a:innerShdw blurRad="114300">
              <a:schemeClr val="bg1">
                <a:lumMod val="65000"/>
              </a:schemeClr>
            </a:innerShdw>
          </a:effectLst>
        </p:spPr>
      </p:pic>
      <p:sp>
        <p:nvSpPr>
          <p:cNvPr id="9" name="Rectangle 6"/>
          <p:cNvSpPr>
            <a:spLocks noChangeArrowheads="1"/>
          </p:cNvSpPr>
          <p:nvPr/>
        </p:nvSpPr>
        <p:spPr bwMode="auto">
          <a:xfrm>
            <a:off x="900113" y="134938"/>
            <a:ext cx="7281862" cy="461962"/>
          </a:xfrm>
          <a:prstGeom prst="rect">
            <a:avLst/>
          </a:prstGeom>
          <a:noFill/>
          <a:ln w="9525" algn="ctr">
            <a:noFill/>
            <a:prstDash val="sysDot"/>
            <a:miter lim="800000"/>
            <a:headEnd/>
            <a:tailEnd/>
          </a:ln>
          <a:effectLst/>
        </p:spPr>
        <p:txBody>
          <a:bodyPr>
            <a:spAutoFit/>
          </a:bodyPr>
          <a:lstStyle/>
          <a:p>
            <a:pPr marL="457200" indent="-457200" algn="ctr" fontAlgn="auto">
              <a:spcBef>
                <a:spcPts val="0"/>
              </a:spcBef>
              <a:spcAft>
                <a:spcPts val="0"/>
              </a:spcAft>
              <a:defRPr/>
            </a:pPr>
            <a:endParaRPr lang="es-ES" sz="2400" b="1" dirty="0">
              <a:solidFill>
                <a:schemeClr val="tx2">
                  <a:lumMod val="50000"/>
                </a:schemeClr>
              </a:solidFill>
              <a:latin typeface="Tahoma" pitchFamily="34" charset="0"/>
            </a:endParaRPr>
          </a:p>
        </p:txBody>
      </p:sp>
      <p:sp>
        <p:nvSpPr>
          <p:cNvPr id="6" name="5 CuadroTexto"/>
          <p:cNvSpPr txBox="1"/>
          <p:nvPr/>
        </p:nvSpPr>
        <p:spPr>
          <a:xfrm>
            <a:off x="1042988" y="188913"/>
            <a:ext cx="7561262" cy="461962"/>
          </a:xfrm>
          <a:prstGeom prst="rect">
            <a:avLst/>
          </a:prstGeom>
          <a:noFill/>
        </p:spPr>
        <p:txBody>
          <a:bodyPr>
            <a:spAutoFit/>
          </a:bodyPr>
          <a:lstStyle/>
          <a:p>
            <a:pPr algn="ctr" fontAlgn="auto">
              <a:spcBef>
                <a:spcPts val="0"/>
              </a:spcBef>
              <a:spcAft>
                <a:spcPts val="0"/>
              </a:spcAft>
              <a:defRPr/>
            </a:pPr>
            <a:r>
              <a:rPr lang="es-MX" sz="2400" dirty="0">
                <a:solidFill>
                  <a:schemeClr val="tx2">
                    <a:lumMod val="50000"/>
                  </a:schemeClr>
                </a:solidFill>
                <a:latin typeface="Arial" pitchFamily="34" charset="0"/>
                <a:cs typeface="Arial" pitchFamily="34" charset="0"/>
              </a:rPr>
              <a:t>Data </a:t>
            </a:r>
            <a:r>
              <a:rPr lang="es-MX" sz="2400" dirty="0" err="1">
                <a:solidFill>
                  <a:schemeClr val="tx2">
                    <a:lumMod val="50000"/>
                  </a:schemeClr>
                </a:solidFill>
                <a:latin typeface="Arial" pitchFamily="34" charset="0"/>
                <a:cs typeface="Arial" pitchFamily="34" charset="0"/>
              </a:rPr>
              <a:t>collection</a:t>
            </a:r>
            <a:r>
              <a:rPr lang="es-MX" sz="2400" dirty="0">
                <a:solidFill>
                  <a:schemeClr val="tx2">
                    <a:lumMod val="50000"/>
                  </a:schemeClr>
                </a:solidFill>
                <a:latin typeface="Arial" pitchFamily="34" charset="0"/>
                <a:cs typeface="Arial" pitchFamily="34" charset="0"/>
              </a:rPr>
              <a:t> </a:t>
            </a:r>
            <a:r>
              <a:rPr lang="es-MX" sz="2400" dirty="0" err="1">
                <a:solidFill>
                  <a:schemeClr val="tx2">
                    <a:lumMod val="50000"/>
                  </a:schemeClr>
                </a:solidFill>
                <a:latin typeface="Arial" pitchFamily="34" charset="0"/>
                <a:cs typeface="Arial" pitchFamily="34" charset="0"/>
              </a:rPr>
              <a:t>tools</a:t>
            </a:r>
            <a:endParaRPr lang="es-MX" sz="2400" dirty="0">
              <a:solidFill>
                <a:schemeClr val="tx2">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1" name="Rectangle 3"/>
          <p:cNvSpPr>
            <a:spLocks noGrp="1" noChangeArrowheads="1"/>
          </p:cNvSpPr>
          <p:nvPr>
            <p:ph idx="4294967295"/>
          </p:nvPr>
        </p:nvSpPr>
        <p:spPr>
          <a:xfrm>
            <a:off x="866775" y="1695450"/>
            <a:ext cx="7227888" cy="3967163"/>
          </a:xfrm>
        </p:spPr>
        <p:txBody>
          <a:bodyPr rtlCol="0">
            <a:noAutofit/>
          </a:bodyPr>
          <a:lstStyle/>
          <a:p>
            <a:pPr marL="0" indent="20638" fontAlgn="auto">
              <a:spcBef>
                <a:spcPts val="0"/>
              </a:spcBef>
              <a:spcAft>
                <a:spcPts val="1200"/>
              </a:spcAft>
              <a:buFont typeface="Arial" pitchFamily="34" charset="0"/>
              <a:buNone/>
              <a:defRPr/>
            </a:pPr>
            <a:endParaRPr lang="en-US" sz="2000" b="1" dirty="0" smtClean="0">
              <a:solidFill>
                <a:schemeClr val="tx2">
                  <a:lumMod val="50000"/>
                </a:schemeClr>
              </a:solidFill>
              <a:latin typeface="Arial" pitchFamily="34" charset="0"/>
              <a:ea typeface="Tahoma" pitchFamily="34" charset="0"/>
              <a:cs typeface="Arial" pitchFamily="34" charset="0"/>
            </a:endParaRPr>
          </a:p>
          <a:p>
            <a:pPr marL="0" indent="20638" fontAlgn="auto">
              <a:spcBef>
                <a:spcPts val="0"/>
              </a:spcBef>
              <a:spcAft>
                <a:spcPts val="1200"/>
              </a:spcAft>
              <a:buFont typeface="Arial" pitchFamily="34" charset="0"/>
              <a:buNone/>
              <a:defRPr/>
            </a:pPr>
            <a:r>
              <a:rPr lang="en-US" sz="2000" b="1" dirty="0" smtClean="0">
                <a:solidFill>
                  <a:schemeClr val="tx2">
                    <a:lumMod val="50000"/>
                  </a:schemeClr>
                </a:solidFill>
                <a:latin typeface="Arial" pitchFamily="34" charset="0"/>
                <a:ea typeface="Tahoma" pitchFamily="34" charset="0"/>
                <a:cs typeface="Arial" pitchFamily="34" charset="0"/>
              </a:rPr>
              <a:t>Questionnaire for women once united:</a:t>
            </a:r>
          </a:p>
          <a:p>
            <a:pPr marL="0" indent="20638" fontAlgn="auto">
              <a:spcBef>
                <a:spcPts val="0"/>
              </a:spcBef>
              <a:spcAft>
                <a:spcPts val="1200"/>
              </a:spcAft>
              <a:buFont typeface="Arial" pitchFamily="34" charset="0"/>
              <a:buNone/>
              <a:defRPr/>
            </a:pPr>
            <a:r>
              <a:rPr lang="en-US" sz="2000" dirty="0" smtClean="0">
                <a:solidFill>
                  <a:schemeClr val="tx2">
                    <a:lumMod val="50000"/>
                  </a:schemeClr>
                </a:solidFill>
                <a:latin typeface="Arial" pitchFamily="34" charset="0"/>
                <a:ea typeface="Tahoma" pitchFamily="34" charset="0"/>
                <a:cs typeface="Arial" pitchFamily="34" charset="0"/>
              </a:rPr>
              <a:t>Includes questions to women once united (separated, divorced or widows) with no relation of actual cohabitation</a:t>
            </a:r>
          </a:p>
          <a:p>
            <a:pPr marL="0" indent="0" fontAlgn="auto">
              <a:spcBef>
                <a:spcPts val="0"/>
              </a:spcBef>
              <a:spcAft>
                <a:spcPts val="1200"/>
              </a:spcAft>
              <a:buFont typeface="Arial" pitchFamily="34" charset="0"/>
              <a:buNone/>
              <a:defRPr/>
            </a:pPr>
            <a:endParaRPr lang="en-US" sz="2000" b="1" dirty="0" smtClean="0">
              <a:solidFill>
                <a:schemeClr val="tx2">
                  <a:lumMod val="50000"/>
                </a:schemeClr>
              </a:solidFill>
              <a:latin typeface="Arial" pitchFamily="34" charset="0"/>
              <a:ea typeface="Tahoma" pitchFamily="34" charset="0"/>
              <a:cs typeface="Arial" pitchFamily="34" charset="0"/>
            </a:endParaRPr>
          </a:p>
          <a:p>
            <a:pPr marL="0" indent="0" fontAlgn="auto">
              <a:spcBef>
                <a:spcPts val="0"/>
              </a:spcBef>
              <a:spcAft>
                <a:spcPts val="1200"/>
              </a:spcAft>
              <a:buFont typeface="Arial" pitchFamily="34" charset="0"/>
              <a:buNone/>
              <a:defRPr/>
            </a:pPr>
            <a:r>
              <a:rPr lang="en-US" sz="2000" b="1" dirty="0" smtClean="0">
                <a:solidFill>
                  <a:schemeClr val="tx2">
                    <a:lumMod val="50000"/>
                  </a:schemeClr>
                </a:solidFill>
                <a:latin typeface="Arial" pitchFamily="34" charset="0"/>
                <a:ea typeface="Tahoma" pitchFamily="34" charset="0"/>
                <a:cs typeface="Arial" pitchFamily="34" charset="0"/>
              </a:rPr>
              <a:t>Questionnaire for single women:</a:t>
            </a:r>
          </a:p>
          <a:p>
            <a:pPr marL="0" indent="0" fontAlgn="auto">
              <a:spcBef>
                <a:spcPts val="0"/>
              </a:spcBef>
              <a:spcAft>
                <a:spcPts val="1200"/>
              </a:spcAft>
              <a:buFont typeface="Arial" pitchFamily="34" charset="0"/>
              <a:buNone/>
              <a:defRPr/>
            </a:pPr>
            <a:r>
              <a:rPr lang="en-US" sz="2000" dirty="0" smtClean="0">
                <a:solidFill>
                  <a:schemeClr val="tx2">
                    <a:lumMod val="50000"/>
                  </a:schemeClr>
                </a:solidFill>
                <a:latin typeface="Arial" pitchFamily="34" charset="0"/>
                <a:ea typeface="Tahoma" pitchFamily="34" charset="0"/>
                <a:cs typeface="Arial" pitchFamily="34" charset="0"/>
              </a:rPr>
              <a:t>Includes a battery of questions for single women (that have never been united)</a:t>
            </a:r>
          </a:p>
        </p:txBody>
      </p:sp>
      <p:sp>
        <p:nvSpPr>
          <p:cNvPr id="4" name="5 Marcador de número de diapositiva"/>
          <p:cNvSpPr>
            <a:spLocks noGrp="1"/>
          </p:cNvSpPr>
          <p:nvPr>
            <p:ph type="sldNum" sz="quarter" idx="12"/>
          </p:nvPr>
        </p:nvSpPr>
        <p:spPr>
          <a:xfrm>
            <a:off x="8686800" y="6305550"/>
            <a:ext cx="457200" cy="476250"/>
          </a:xfrm>
        </p:spPr>
        <p:txBody>
          <a:bodyPr/>
          <a:lstStyle/>
          <a:p>
            <a:pPr>
              <a:defRPr/>
            </a:pPr>
            <a:fld id="{5D8F34B1-9B8D-4997-85DE-D3E3BFCF53BF}" type="slidenum">
              <a:rPr lang="es-ES"/>
              <a:pPr>
                <a:defRPr/>
              </a:pPr>
              <a:t>8</a:t>
            </a:fld>
            <a:endParaRPr lang="es-ES"/>
          </a:p>
        </p:txBody>
      </p:sp>
      <p:sp>
        <p:nvSpPr>
          <p:cNvPr id="5" name="4 CuadroTexto"/>
          <p:cNvSpPr txBox="1"/>
          <p:nvPr/>
        </p:nvSpPr>
        <p:spPr>
          <a:xfrm>
            <a:off x="827088" y="404813"/>
            <a:ext cx="7921625" cy="461962"/>
          </a:xfrm>
          <a:prstGeom prst="rect">
            <a:avLst/>
          </a:prstGeom>
          <a:noFill/>
        </p:spPr>
        <p:txBody>
          <a:bodyPr>
            <a:spAutoFit/>
          </a:bodyPr>
          <a:lstStyle/>
          <a:p>
            <a:pPr algn="ctr" fontAlgn="auto">
              <a:spcBef>
                <a:spcPts val="0"/>
              </a:spcBef>
              <a:spcAft>
                <a:spcPts val="0"/>
              </a:spcAft>
              <a:defRPr/>
            </a:pPr>
            <a:r>
              <a:rPr lang="en-US" sz="2400" dirty="0">
                <a:solidFill>
                  <a:schemeClr val="tx2">
                    <a:lumMod val="50000"/>
                  </a:schemeClr>
                </a:solidFill>
                <a:latin typeface="Arial" pitchFamily="34" charset="0"/>
                <a:cs typeface="Arial" pitchFamily="34" charset="0"/>
              </a:rPr>
              <a:t>Data collection tools</a:t>
            </a:r>
            <a:endParaRPr lang="en-US" sz="2400" dirty="0">
              <a:solidFill>
                <a:schemeClr val="tx2">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a:xfrm>
            <a:off x="8613775" y="6305550"/>
            <a:ext cx="457200" cy="476250"/>
          </a:xfrm>
        </p:spPr>
        <p:txBody>
          <a:bodyPr/>
          <a:lstStyle/>
          <a:p>
            <a:pPr>
              <a:defRPr/>
            </a:pPr>
            <a:fld id="{C38E6491-91A9-4417-8C07-738A68DAC7AE}" type="slidenum">
              <a:rPr lang="es-ES"/>
              <a:pPr>
                <a:defRPr/>
              </a:pPr>
              <a:t>9</a:t>
            </a:fld>
            <a:endParaRPr lang="es-ES"/>
          </a:p>
        </p:txBody>
      </p:sp>
      <p:sp>
        <p:nvSpPr>
          <p:cNvPr id="26628" name="Rectangle 4"/>
          <p:cNvSpPr>
            <a:spLocks noChangeArrowheads="1"/>
          </p:cNvSpPr>
          <p:nvPr/>
        </p:nvSpPr>
        <p:spPr bwMode="auto">
          <a:xfrm>
            <a:off x="885825" y="1125538"/>
            <a:ext cx="4259263" cy="4170362"/>
          </a:xfrm>
          <a:prstGeom prst="rect">
            <a:avLst/>
          </a:prstGeom>
          <a:noFill/>
          <a:ln w="9525">
            <a:noFill/>
            <a:miter lim="800000"/>
            <a:headEnd/>
            <a:tailEnd/>
          </a:ln>
          <a:effectLst/>
        </p:spPr>
        <p:txBody>
          <a:bodyPr>
            <a:spAutoFit/>
          </a:bodyPr>
          <a:lstStyle/>
          <a:p>
            <a:pPr marL="265113" indent="-265113" fontAlgn="auto">
              <a:spcBef>
                <a:spcPts val="0"/>
              </a:spcBef>
              <a:spcAft>
                <a:spcPts val="1800"/>
              </a:spcAft>
              <a:buSzPct val="80000"/>
              <a:tabLst>
                <a:tab pos="363538" algn="l"/>
              </a:tabLst>
              <a:defRPr/>
            </a:pPr>
            <a:r>
              <a:rPr lang="en-US" sz="2000" dirty="0">
                <a:latin typeface="Arial" pitchFamily="34" charset="0"/>
                <a:cs typeface="Arial" pitchFamily="34" charset="0"/>
              </a:rPr>
              <a:t>Components</a:t>
            </a:r>
            <a:r>
              <a:rPr lang="en-US" sz="2000" b="1" dirty="0">
                <a:solidFill>
                  <a:schemeClr val="tx2">
                    <a:lumMod val="50000"/>
                  </a:schemeClr>
                </a:solidFill>
                <a:latin typeface="Arial" pitchFamily="34" charset="0"/>
                <a:cs typeface="Arial" pitchFamily="34" charset="0"/>
              </a:rPr>
              <a:t> of the questionnaire:</a:t>
            </a:r>
            <a:endParaRPr lang="en-US" sz="2000" dirty="0">
              <a:solidFill>
                <a:schemeClr val="tx2">
                  <a:lumMod val="50000"/>
                </a:schemeClr>
              </a:solidFill>
              <a:latin typeface="Arial" pitchFamily="34" charset="0"/>
              <a:cs typeface="Arial" pitchFamily="34" charset="0"/>
            </a:endParaRP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Characteristics of the household</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Residents and Household</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Socio-demographic data</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Work, school and social setting</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Family origin</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Proprietary situation</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Life in couple</a:t>
            </a:r>
          </a:p>
          <a:p>
            <a:pPr marL="265113" indent="-265113" fontAlgn="auto">
              <a:spcBef>
                <a:spcPts val="0"/>
              </a:spcBef>
              <a:spcAft>
                <a:spcPts val="1200"/>
              </a:spcAft>
              <a:buSzPct val="80000"/>
              <a:buFontTx/>
              <a:buBlip>
                <a:blip r:embed="rId2"/>
              </a:buBlip>
              <a:tabLst>
                <a:tab pos="363538" algn="l"/>
              </a:tabLst>
              <a:defRPr/>
            </a:pPr>
            <a:r>
              <a:rPr lang="en-US" sz="2000" dirty="0">
                <a:solidFill>
                  <a:schemeClr val="tx2">
                    <a:lumMod val="50000"/>
                  </a:schemeClr>
                </a:solidFill>
                <a:latin typeface="Arial" pitchFamily="34" charset="0"/>
                <a:cs typeface="Arial" pitchFamily="34" charset="0"/>
              </a:rPr>
              <a:t>Tensions and conflicts</a:t>
            </a:r>
            <a:endParaRPr lang="en-US" sz="2000" dirty="0">
              <a:solidFill>
                <a:schemeClr val="tx2">
                  <a:lumMod val="50000"/>
                </a:schemeClr>
              </a:solidFill>
              <a:latin typeface="Arial" pitchFamily="34" charset="0"/>
              <a:cs typeface="Arial" pitchFamily="34" charset="0"/>
            </a:endParaRPr>
          </a:p>
        </p:txBody>
      </p:sp>
      <p:pic>
        <p:nvPicPr>
          <p:cNvPr id="8" name="Picture 6" descr="http://intranet.app.inegi.gob.mx/intranet/servicios/difusion/fototeca/catfotos/demo/images/cd34-088.jpg"/>
          <p:cNvPicPr>
            <a:picLocks noChangeAspect="1" noChangeArrowheads="1"/>
          </p:cNvPicPr>
          <p:nvPr/>
        </p:nvPicPr>
        <p:blipFill>
          <a:blip r:embed="rId3" cstate="print"/>
          <a:srcRect t="19095" b="12333"/>
          <a:stretch>
            <a:fillRect/>
          </a:stretch>
        </p:blipFill>
        <p:spPr bwMode="auto">
          <a:xfrm>
            <a:off x="5992020" y="2513536"/>
            <a:ext cx="2065093" cy="2264224"/>
          </a:xfrm>
          <a:prstGeom prst="roundRect">
            <a:avLst>
              <a:gd name="adj" fmla="val 16667"/>
            </a:avLst>
          </a:prstGeom>
          <a:ln>
            <a:noFill/>
          </a:ln>
          <a:effectLst>
            <a:outerShdw blurRad="63500" sx="102000" sy="102000" algn="ctr" rotWithShape="0">
              <a:schemeClr val="bg1">
                <a:lumMod val="65000"/>
                <a:alpha val="40000"/>
              </a:scheme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1748" name="Rectangle 6"/>
          <p:cNvSpPr>
            <a:spLocks noChangeArrowheads="1"/>
          </p:cNvSpPr>
          <p:nvPr/>
        </p:nvSpPr>
        <p:spPr bwMode="auto">
          <a:xfrm>
            <a:off x="984250" y="134938"/>
            <a:ext cx="7197725" cy="461962"/>
          </a:xfrm>
          <a:prstGeom prst="rect">
            <a:avLst/>
          </a:prstGeom>
          <a:noFill/>
          <a:ln w="9525" algn="ctr">
            <a:noFill/>
            <a:prstDash val="sysDot"/>
            <a:miter lim="800000"/>
            <a:headEnd/>
            <a:tailEnd/>
          </a:ln>
        </p:spPr>
        <p:txBody>
          <a:bodyPr>
            <a:spAutoFit/>
          </a:bodyPr>
          <a:lstStyle/>
          <a:p>
            <a:pPr marL="457200" indent="-457200" algn="ctr"/>
            <a:r>
              <a:rPr lang="es-MX" sz="2400" b="1">
                <a:solidFill>
                  <a:schemeClr val="bg1"/>
                </a:solidFill>
                <a:latin typeface="Tahoma" pitchFamily="34" charset="0"/>
              </a:rPr>
              <a:t>DISEÑO DE LA ENDIREH 2011</a:t>
            </a:r>
            <a:endParaRPr lang="es-ES" sz="2400" b="1">
              <a:solidFill>
                <a:schemeClr val="bg1"/>
              </a:solidFill>
              <a:latin typeface="Tahoma" pitchFamily="34" charset="0"/>
            </a:endParaRPr>
          </a:p>
        </p:txBody>
      </p:sp>
      <p:sp>
        <p:nvSpPr>
          <p:cNvPr id="6" name="5 CuadroTexto"/>
          <p:cNvSpPr txBox="1"/>
          <p:nvPr/>
        </p:nvSpPr>
        <p:spPr>
          <a:xfrm>
            <a:off x="1116013" y="188913"/>
            <a:ext cx="7704137" cy="461962"/>
          </a:xfrm>
          <a:prstGeom prst="rect">
            <a:avLst/>
          </a:prstGeom>
          <a:noFill/>
        </p:spPr>
        <p:txBody>
          <a:bodyPr>
            <a:spAutoFit/>
          </a:bodyPr>
          <a:lstStyle/>
          <a:p>
            <a:pPr algn="ctr" fontAlgn="auto">
              <a:spcBef>
                <a:spcPts val="0"/>
              </a:spcBef>
              <a:spcAft>
                <a:spcPts val="0"/>
              </a:spcAft>
              <a:defRPr/>
            </a:pPr>
            <a:r>
              <a:rPr lang="en-US" sz="2400" dirty="0">
                <a:solidFill>
                  <a:schemeClr val="tx2">
                    <a:lumMod val="50000"/>
                  </a:schemeClr>
                </a:solidFill>
                <a:latin typeface="Arial" pitchFamily="34" charset="0"/>
                <a:cs typeface="Arial" pitchFamily="34" charset="0"/>
              </a:rPr>
              <a:t>Design</a:t>
            </a:r>
            <a:r>
              <a:rPr lang="es-MX" sz="2400" dirty="0">
                <a:solidFill>
                  <a:schemeClr val="tx2">
                    <a:lumMod val="50000"/>
                  </a:schemeClr>
                </a:solidFill>
                <a:latin typeface="Arial" pitchFamily="34" charset="0"/>
                <a:cs typeface="Arial" pitchFamily="34" charset="0"/>
              </a:rPr>
              <a:t> of ENDIREH 2011</a:t>
            </a:r>
            <a:endParaRPr lang="es-MX" sz="2400" dirty="0">
              <a:solidFill>
                <a:schemeClr val="tx2">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2&quot; unique_id=&quot;11605&quot;&gt;&lt;object type=&quot;3&quot; unique_id=&quot;11606&quot;&gt;&lt;property id=&quot;20148&quot; value=&quot;5&quot;/&gt;&lt;property id=&quot;20300&quot; value=&quot;Diapositiva 1&quot;/&gt;&lt;property id=&quot;20307&quot; value=&quot;256&quot;/&gt;&lt;/object&gt;&lt;object type=&quot;3&quot; unique_id=&quot;11607&quot;&gt;&lt;property id=&quot;20148&quot; value=&quot;5&quot;/&gt;&lt;property id=&quot;20300&quot; value=&quot;Diapositiva 2&quot;/&gt;&lt;property id=&quot;20307&quot; value=&quot;257&quot;/&gt;&lt;/object&gt;&lt;object type=&quot;3&quot; unique_id=&quot;11608&quot;&gt;&lt;property id=&quot;20148&quot; value=&quot;5&quot;/&gt;&lt;property id=&quot;20300&quot; value=&quot;Diapositiva 3&quot;/&gt;&lt;property id=&quot;20307&quot; value=&quot;258&quot;/&gt;&lt;/object&gt;&lt;/object&gt;&lt;object type=&quot;8&quot; unique_id=&quot;11613&quot;&gt;&lt;/object&gt;&lt;/object&gt;&lt;/database&gt;"/>
  <p:tag name="SECTOMILLISECCONVERTED" val="1"/>
</p:tagLst>
</file>

<file path=ppt/theme/theme1.xml><?xml version="1.0" encoding="utf-8"?>
<a:theme xmlns:a="http://schemas.openxmlformats.org/drawingml/2006/main" name="Measuring violence against women the case of Mexic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Measuring violence against women the case of Mexico</Template>
  <TotalTime>758</TotalTime>
  <Words>1455</Words>
  <Application>Microsoft Office PowerPoint</Application>
  <PresentationFormat>On-screen Show (4:3)</PresentationFormat>
  <Paragraphs>504</Paragraphs>
  <Slides>24</Slides>
  <Notes>5</Notes>
  <HiddenSlides>0</HiddenSlides>
  <MMClips>0</MMClips>
  <ScaleCrop>false</ScaleCrop>
  <HeadingPairs>
    <vt:vector size="6" baseType="variant">
      <vt:variant>
        <vt:lpstr>Fonts Used</vt:lpstr>
      </vt:variant>
      <vt:variant>
        <vt:i4>7</vt:i4>
      </vt:variant>
      <vt:variant>
        <vt:lpstr>Design Template</vt:lpstr>
      </vt:variant>
      <vt:variant>
        <vt:i4>13</vt:i4>
      </vt:variant>
      <vt:variant>
        <vt:lpstr>Slide Titles</vt:lpstr>
      </vt:variant>
      <vt:variant>
        <vt:i4>24</vt:i4>
      </vt:variant>
    </vt:vector>
  </HeadingPairs>
  <TitlesOfParts>
    <vt:vector size="44" baseType="lpstr">
      <vt:lpstr>Calibri</vt:lpstr>
      <vt:lpstr>Arial</vt:lpstr>
      <vt:lpstr>Helvetica</vt:lpstr>
      <vt:lpstr>Candara</vt:lpstr>
      <vt:lpstr>Tahoma</vt:lpstr>
      <vt:lpstr>Tw Cen MT</vt:lpstr>
      <vt:lpstr>Times New Roman</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Measuring violence against women: the case of Mexico</vt:lpstr>
      <vt:lpstr>Sample: At the national and state level</vt:lpstr>
      <vt:lpstr>National Survey on the Dynamics of the Relationship within the Households (ENDIREH) 2003, 2006, 2011: Population </vt:lpstr>
      <vt:lpstr>National Survey on the Dynamics of the Relationship in the Households (ENDIREH) 2011</vt:lpstr>
      <vt:lpstr>Slide 5</vt:lpstr>
      <vt:lpstr> Design of National Survey on the Dynamics of the Relationship in the Households (ENDIREH) 2011   </vt:lpstr>
      <vt:lpstr>Slide 7</vt:lpstr>
      <vt:lpstr>Slide 8</vt:lpstr>
      <vt:lpstr>Slide 9</vt:lpstr>
      <vt:lpstr>Slide 10</vt:lpstr>
      <vt:lpstr>Slide 11</vt:lpstr>
      <vt:lpstr>Slide 12</vt:lpstr>
      <vt:lpstr>Slide 13</vt:lpstr>
      <vt:lpstr>Survey Results</vt:lpstr>
      <vt:lpstr>Survey Results</vt:lpstr>
      <vt:lpstr>Rate of prevalence of violence against women, 15 years old and more, excercised by their partners or ex partners in the last 12 months, per age group and type of violence (2011)</vt:lpstr>
      <vt:lpstr>Survey Results</vt:lpstr>
      <vt:lpstr>Survey Results: Rate of prevalence of violence exercised against women 15 years old or more, by their partner, per age group and geographical location.</vt:lpstr>
      <vt:lpstr>Survey Results</vt:lpstr>
      <vt:lpstr>Rate of prevalence of violence against women 15 years old or more, exercised by their partner, by period of reference, type of violence, depending and location.</vt:lpstr>
      <vt:lpstr>Survey Results</vt:lpstr>
      <vt:lpstr>Rate of prevalence of violence exercised by their partner, by age group and condition of speaking native language</vt:lpstr>
      <vt:lpstr>Type of violence according to condition of speaking native language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violence against women: the case of Mexico</dc:title>
  <dc:creator>Félix</dc:creator>
  <cp:lastModifiedBy>United Nations</cp:lastModifiedBy>
  <cp:revision>30</cp:revision>
  <dcterms:created xsi:type="dcterms:W3CDTF">2013-11-06T19:14:05Z</dcterms:created>
  <dcterms:modified xsi:type="dcterms:W3CDTF">2013-11-08T14:32:52Z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0x0101001259DE2FD930DD40B841ECBD192C5025</vt:lpwstr>
  </property>
  <property fmtid="{D5CDD505-2E9C-101B-9397-08002B2CF9AE}" pid="3" name="PublishingExpirationDate">
    <vt:lpwstr/>
  </property>
  <property fmtid="{D5CDD505-2E9C-101B-9397-08002B2CF9AE}" pid="4" name="PublishingStartDate">
    <vt:lpwstr/>
  </property>
</Properties>
</file>