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76" r:id="rId3"/>
    <p:sldId id="274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  <p:sldId id="323" r:id="rId13"/>
    <p:sldId id="325" r:id="rId14"/>
    <p:sldId id="303" r:id="rId15"/>
    <p:sldId id="302" r:id="rId16"/>
    <p:sldId id="300" r:id="rId17"/>
    <p:sldId id="312" r:id="rId18"/>
    <p:sldId id="273" r:id="rId19"/>
    <p:sldId id="285" r:id="rId20"/>
    <p:sldId id="304" r:id="rId21"/>
    <p:sldId id="287" r:id="rId22"/>
    <p:sldId id="308" r:id="rId23"/>
    <p:sldId id="309" r:id="rId24"/>
    <p:sldId id="310" r:id="rId25"/>
    <p:sldId id="311" r:id="rId26"/>
    <p:sldId id="277" r:id="rId27"/>
    <p:sldId id="288" r:id="rId28"/>
    <p:sldId id="289" r:id="rId29"/>
    <p:sldId id="306" r:id="rId30"/>
    <p:sldId id="307" r:id="rId31"/>
    <p:sldId id="305" r:id="rId32"/>
    <p:sldId id="297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FFCC99"/>
    <a:srgbClr val="FF6600"/>
    <a:srgbClr val="FF0000"/>
    <a:srgbClr val="4D4D4D"/>
    <a:srgbClr val="5F5F5F"/>
    <a:srgbClr val="80008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95" d="100"/>
          <a:sy n="9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76FDA-530E-4341-AA0C-DEAD4E8D5F2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Only 48% of the countries use TU data to produce gender statistics. In Africa it is even les with only 39%.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32347D-C5C8-4C54-A182-8257F0DA3DA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EBEAF8-18F5-46C6-9BD2-D0888E6C89D9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33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3793E2-7874-4A50-9E46-887F9527A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 userDrawn="1"/>
        </p:nvSpPr>
        <p:spPr bwMode="auto">
          <a:xfrm>
            <a:off x="0" y="68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7" name="Line 9"/>
          <p:cNvSpPr>
            <a:spLocks noChangeShapeType="1"/>
          </p:cNvSpPr>
          <p:nvPr userDrawn="1"/>
        </p:nvSpPr>
        <p:spPr bwMode="auto">
          <a:xfrm>
            <a:off x="0" y="68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8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029" name="AutoShape 19"/>
          <p:cNvSpPr>
            <a:spLocks noChangeArrowheads="1"/>
          </p:cNvSpPr>
          <p:nvPr userDrawn="1"/>
        </p:nvSpPr>
        <p:spPr bwMode="auto">
          <a:xfrm flipH="1" flipV="1">
            <a:off x="0" y="381000"/>
            <a:ext cx="9144000" cy="304800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cxnSp>
        <p:nvCxnSpPr>
          <p:cNvPr id="1030" name="AutoShape 41"/>
          <p:cNvCxnSpPr>
            <a:cxnSpLocks noChangeShapeType="1"/>
            <a:endCxn id="1028" idx="3"/>
          </p:cNvCxnSpPr>
          <p:nvPr userDrawn="1"/>
        </p:nvCxnSpPr>
        <p:spPr bwMode="auto">
          <a:xfrm flipV="1">
            <a:off x="9144000" y="190500"/>
            <a:ext cx="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31" name="Rectangle 55"/>
          <p:cNvSpPr>
            <a:spLocks noChangeArrowheads="1"/>
          </p:cNvSpPr>
          <p:nvPr userDrawn="1"/>
        </p:nvSpPr>
        <p:spPr bwMode="auto">
          <a:xfrm>
            <a:off x="0" y="6248400"/>
            <a:ext cx="91440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32" name="Rectangle 59"/>
          <p:cNvSpPr>
            <a:spLocks noChangeArrowheads="1"/>
          </p:cNvSpPr>
          <p:nvPr userDrawn="1"/>
        </p:nvSpPr>
        <p:spPr bwMode="auto">
          <a:xfrm>
            <a:off x="0" y="152400"/>
            <a:ext cx="9144000" cy="76200"/>
          </a:xfrm>
          <a:prstGeom prst="rect">
            <a:avLst/>
          </a:prstGeom>
          <a:solidFill>
            <a:srgbClr val="FF66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033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533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36" name="Picture 66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457200"/>
            <a:ext cx="1143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/>
          <a:lstStyle/>
          <a:p>
            <a:pPr algn="ctr"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Integrating a Gender Perspective into Time Use Statistics</a:t>
            </a:r>
            <a:br>
              <a:rPr lang="en-GB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en-GB" sz="1800" b="1" dirty="0" smtClean="0"/>
          </a:p>
          <a:p>
            <a:pPr algn="r" eaLnBrk="1" hangingPunct="1">
              <a:lnSpc>
                <a:spcPct val="80000"/>
              </a:lnSpc>
            </a:pPr>
            <a:endParaRPr lang="en-GB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Stylized questionnaires vs 24 hour diary: conclusions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3535363"/>
          </a:xfrm>
        </p:spPr>
        <p:txBody>
          <a:bodyPr/>
          <a:lstStyle/>
          <a:p>
            <a:r>
              <a:rPr lang="en-US" sz="2400" dirty="0" smtClean="0"/>
              <a:t>Go for the </a:t>
            </a:r>
            <a:r>
              <a:rPr lang="en-US" sz="2400" dirty="0" smtClean="0"/>
              <a:t>24 hour diary </a:t>
            </a:r>
            <a:r>
              <a:rPr lang="en-US" sz="2400" dirty="0" smtClean="0"/>
              <a:t>for accuracy</a:t>
            </a:r>
          </a:p>
          <a:p>
            <a:pPr lvl="1"/>
            <a:r>
              <a:rPr lang="en-US" sz="2400" dirty="0" smtClean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avoid biases in activity reporting </a:t>
            </a:r>
            <a:r>
              <a:rPr lang="en-US" sz="2400" b="1" dirty="0" smtClean="0">
                <a:latin typeface="+mn-lt"/>
              </a:rPr>
              <a:t>including gender bias</a:t>
            </a:r>
            <a:r>
              <a:rPr lang="en-US" sz="2400" dirty="0" smtClean="0">
                <a:latin typeface="+mn-lt"/>
              </a:rPr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… but heavy </a:t>
            </a:r>
            <a:r>
              <a:rPr lang="en-US" sz="2400" b="1" dirty="0" smtClean="0"/>
              <a:t>financial </a:t>
            </a:r>
            <a:r>
              <a:rPr lang="en-US" sz="2400" b="1" dirty="0" smtClean="0"/>
              <a:t>and technical </a:t>
            </a:r>
            <a:r>
              <a:rPr lang="en-US" sz="2400" b="1" dirty="0" smtClean="0"/>
              <a:t>requirements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“Multi-tasking”</a:t>
            </a:r>
          </a:p>
          <a:p>
            <a:r>
              <a:rPr lang="en-US" dirty="0" smtClean="0"/>
              <a:t>Importance to gender statistics?</a:t>
            </a:r>
          </a:p>
          <a:p>
            <a:pPr lvl="1"/>
            <a:r>
              <a:rPr lang="en-US" dirty="0" smtClean="0">
                <a:latin typeface="+mn-lt"/>
              </a:rPr>
              <a:t>Many </a:t>
            </a:r>
            <a:r>
              <a:rPr lang="en-US" i="1" dirty="0" smtClean="0">
                <a:latin typeface="+mn-lt"/>
              </a:rPr>
              <a:t>unpaid work </a:t>
            </a:r>
            <a:r>
              <a:rPr lang="en-US" dirty="0" smtClean="0">
                <a:latin typeface="+mn-lt"/>
              </a:rPr>
              <a:t>activities are done simultaneously</a:t>
            </a:r>
          </a:p>
          <a:p>
            <a:r>
              <a:rPr lang="en-US" dirty="0" smtClean="0"/>
              <a:t>Record all? Record two? Record three?</a:t>
            </a:r>
          </a:p>
          <a:p>
            <a:endParaRPr lang="en-GB" dirty="0"/>
          </a:p>
        </p:txBody>
      </p:sp>
      <p:pic>
        <p:nvPicPr>
          <p:cNvPr id="8" name="Picture 7" descr="simul.png"/>
          <p:cNvPicPr>
            <a:picLocks noChangeAspect="1"/>
          </p:cNvPicPr>
          <p:nvPr/>
        </p:nvPicPr>
        <p:blipFill>
          <a:blip r:embed="rId2" cstate="print"/>
          <a:srcRect b="35843"/>
          <a:stretch>
            <a:fillRect/>
          </a:stretch>
        </p:blipFill>
        <p:spPr>
          <a:xfrm>
            <a:off x="4267200" y="1752600"/>
            <a:ext cx="4876800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257800" y="1676400"/>
            <a:ext cx="3657600" cy="1371600"/>
          </a:xfrm>
          <a:prstGeom prst="rect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</a:t>
            </a:r>
            <a:r>
              <a:rPr lang="en-US" dirty="0" smtClean="0"/>
              <a:t>Variables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24200" cy="2057399"/>
          </a:xfrm>
        </p:spPr>
        <p:txBody>
          <a:bodyPr/>
          <a:lstStyle/>
          <a:p>
            <a:r>
              <a:rPr lang="en-US" dirty="0" smtClean="0"/>
              <a:t>… describe </a:t>
            </a:r>
            <a:r>
              <a:rPr lang="en-US" dirty="0" smtClean="0"/>
              <a:t>the </a:t>
            </a:r>
            <a:r>
              <a:rPr lang="en-US" dirty="0" smtClean="0"/>
              <a:t>conditions in which </a:t>
            </a:r>
            <a:r>
              <a:rPr lang="en-US" dirty="0" smtClean="0"/>
              <a:t>an activity takes </a:t>
            </a:r>
            <a:r>
              <a:rPr lang="en-US" dirty="0" smtClean="0"/>
              <a:t>place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context.png"/>
          <p:cNvPicPr>
            <a:picLocks noChangeAspect="1"/>
          </p:cNvPicPr>
          <p:nvPr/>
        </p:nvPicPr>
        <p:blipFill>
          <a:blip r:embed="rId2" cstate="print"/>
          <a:srcRect b="44278"/>
          <a:stretch>
            <a:fillRect/>
          </a:stretch>
        </p:blipFill>
        <p:spPr>
          <a:xfrm>
            <a:off x="3581400" y="1600200"/>
            <a:ext cx="5112324" cy="3737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581400" y="1676400"/>
            <a:ext cx="5334000" cy="1295400"/>
          </a:xfrm>
          <a:prstGeom prst="rect">
            <a:avLst/>
          </a:prstGeom>
          <a:noFill/>
          <a:ln w="381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responses to statistics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“Time Use” 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What individuals do or what </a:t>
            </a:r>
            <a:r>
              <a:rPr lang="en-US" i="1" dirty="0" smtClean="0">
                <a:solidFill>
                  <a:srgbClr val="FF6600"/>
                </a:solidFill>
              </a:rPr>
              <a:t>activities</a:t>
            </a:r>
            <a:r>
              <a:rPr lang="en-US" dirty="0" smtClean="0"/>
              <a:t> they engage in</a:t>
            </a:r>
          </a:p>
          <a:p>
            <a:r>
              <a:rPr lang="en-US" dirty="0" smtClean="0"/>
              <a:t>How much </a:t>
            </a:r>
            <a:r>
              <a:rPr lang="en-US" i="1" dirty="0" smtClean="0">
                <a:solidFill>
                  <a:srgbClr val="FF6600"/>
                </a:solidFill>
              </a:rPr>
              <a:t>time</a:t>
            </a:r>
            <a:r>
              <a:rPr lang="en-US" dirty="0" smtClean="0"/>
              <a:t> is spent doing each of these activities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Context</a:t>
            </a:r>
            <a:r>
              <a:rPr lang="en-US" dirty="0" smtClean="0"/>
              <a:t> in which an activity takes place</a:t>
            </a:r>
            <a:endParaRPr lang="en-US" i="1" dirty="0" smtClean="0"/>
          </a:p>
        </p:txBody>
      </p:sp>
      <p:pic>
        <p:nvPicPr>
          <p:cNvPr id="4" name="Picture 13" descr="Startling-statistics-about-time-management-resized-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Allocation by </a:t>
            </a:r>
            <a:r>
              <a:rPr lang="en-US" b="1" dirty="0" smtClean="0"/>
              <a:t>Activity</a:t>
            </a:r>
            <a:endParaRPr lang="en-US" b="1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533400" y="1981200"/>
          <a:ext cx="8147050" cy="3797300"/>
        </p:xfrm>
        <a:graphic>
          <a:graphicData uri="http://schemas.openxmlformats.org/presentationml/2006/ole">
            <p:oleObj spid="_x0000_s41986" name="MS Org Chart" r:id="rId3" imgW="7124400" imgH="3232080" progId="OrgPlusWOPX.4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Classification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smtClean="0"/>
              <a:t>Reflects the most recurrent activities at the country level (through pilot or previous survey)</a:t>
            </a:r>
          </a:p>
          <a:p>
            <a:r>
              <a:rPr lang="en-US" sz="2000" smtClean="0"/>
              <a:t>Detailed enough to identify separately activities mainly undertaken by women or by men</a:t>
            </a:r>
          </a:p>
          <a:p>
            <a:r>
              <a:rPr lang="en-US" sz="2000" smtClean="0"/>
              <a:t>Example: </a:t>
            </a:r>
            <a:r>
              <a:rPr lang="en-US" sz="2000" b="1" smtClean="0">
                <a:solidFill>
                  <a:srgbClr val="FF6600"/>
                </a:solidFill>
              </a:rPr>
              <a:t>ICATUS</a:t>
            </a:r>
          </a:p>
          <a:p>
            <a:pPr>
              <a:buFont typeface="Calibri" pitchFamily="34" charset="0"/>
              <a:buChar char="↘"/>
            </a:pPr>
            <a:r>
              <a:rPr lang="en-US" sz="2000" smtClean="0"/>
              <a:t>Particularly in line with the SNA</a:t>
            </a:r>
          </a:p>
          <a:p>
            <a:pPr>
              <a:buFont typeface="Calibri" pitchFamily="34" charset="0"/>
              <a:buChar char="↘"/>
            </a:pPr>
            <a:r>
              <a:rPr lang="en-US" sz="2000" smtClean="0"/>
              <a:t>Oriented to measure unpaid work and set up satellite accounts</a:t>
            </a:r>
          </a:p>
          <a:p>
            <a:pPr>
              <a:buFont typeface="Calibri" pitchFamily="34" charset="0"/>
              <a:buChar char="↘"/>
            </a:pPr>
            <a:r>
              <a:rPr lang="en-US" sz="2000" smtClean="0"/>
              <a:t>Trial version since 2005 but finalization in progress (Expert Group Meeting in 2012)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solidFill>
            <a:srgbClr val="FFCC99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b="1" dirty="0" smtClean="0"/>
              <a:t>Major divisions of ICATUS 2012 </a:t>
            </a:r>
            <a:r>
              <a:rPr lang="en-US" sz="1800" b="1" dirty="0" smtClean="0"/>
              <a:t>(provisional)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SNA work and related activities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Unpaid domestic services for own final use within household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Unpaid caregiving services to household members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Community services and help to other households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Learning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Socializing, community participation and religious practice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Leisure and sports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1800" dirty="0" smtClean="0"/>
              <a:t>Self-care and maintenance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334000" cy="808038"/>
          </a:xfrm>
        </p:spPr>
        <p:txBody>
          <a:bodyPr/>
          <a:lstStyle/>
          <a:p>
            <a:r>
              <a:rPr lang="en-US" dirty="0"/>
              <a:t>… </a:t>
            </a:r>
            <a:r>
              <a:rPr lang="en-US" dirty="0" smtClean="0"/>
              <a:t>Summaries</a:t>
            </a:r>
            <a:endParaRPr lang="en-US" dirty="0"/>
          </a:p>
        </p:txBody>
      </p:sp>
      <p:graphicFrame>
        <p:nvGraphicFramePr>
          <p:cNvPr id="12338" name="Group 50"/>
          <p:cNvGraphicFramePr>
            <a:graphicFrameLocks noGrp="1"/>
          </p:cNvGraphicFramePr>
          <p:nvPr>
            <p:ph idx="1"/>
          </p:nvPr>
        </p:nvGraphicFramePr>
        <p:xfrm>
          <a:off x="1066800" y="1295400"/>
          <a:ext cx="7847013" cy="5398707"/>
        </p:xfrm>
        <a:graphic>
          <a:graphicData uri="http://schemas.openxmlformats.org/drawingml/2006/table">
            <a:tbl>
              <a:tblPr/>
              <a:tblGrid>
                <a:gridCol w="2398713"/>
                <a:gridCol w="1816100"/>
                <a:gridCol w="1816100"/>
                <a:gridCol w="1816100"/>
              </a:tblGrid>
              <a:tr h="5889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Denominator</a:t>
                      </a:r>
                      <a:endParaRPr kumimoji="0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Numerator</a:t>
                      </a:r>
                      <a:endParaRPr kumimoji="0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23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duration of activity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number of episodes of activity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number of participants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number of   persons (population)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Average duration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Average number of episodes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Proportion of ‘doers’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number of participants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(4)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Average duration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Average number of episodes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Total number of episodes of activity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(6)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Average duration per episode</a:t>
                      </a: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Arial Narrow" pitchFamily="34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Implications for </a:t>
            </a:r>
            <a:r>
              <a:rPr lang="en-GB" sz="2800" dirty="0" smtClean="0"/>
              <a:t>Integrating Gender Perspective in Official Statistics</a:t>
            </a:r>
            <a:endParaRPr lang="en-GB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Improving </a:t>
            </a:r>
            <a:r>
              <a:rPr lang="en-GB" dirty="0" smtClean="0"/>
              <a:t>the measurement of unpaid activities and household </a:t>
            </a:r>
            <a:r>
              <a:rPr lang="en-GB" dirty="0" smtClean="0"/>
              <a:t>production</a:t>
            </a:r>
            <a:endParaRPr lang="en-GB" b="1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Reveals activities and social phenomena which are not well captured in traditional statistical system but </a:t>
            </a:r>
            <a:r>
              <a:rPr lang="en-GB" b="1" dirty="0" smtClean="0"/>
              <a:t>where inequalities between women and men are numerous and </a:t>
            </a:r>
            <a:r>
              <a:rPr lang="en-GB" b="1" dirty="0" smtClean="0"/>
              <a:t>complex</a:t>
            </a: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+mn-lt"/>
              </a:rPr>
              <a:t>Drastic </a:t>
            </a:r>
            <a:r>
              <a:rPr lang="en-GB" dirty="0" smtClean="0">
                <a:latin typeface="+mn-lt"/>
              </a:rPr>
              <a:t>change of women’s contribution to GDP </a:t>
            </a:r>
            <a:endParaRPr lang="en-GB" dirty="0" smtClean="0">
              <a:latin typeface="+mn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latin typeface="+mn-lt"/>
              </a:rPr>
              <a:t>Distribution </a:t>
            </a:r>
            <a:r>
              <a:rPr lang="en-GB" dirty="0" smtClean="0">
                <a:latin typeface="+mn-lt"/>
              </a:rPr>
              <a:t>of domestic tasks within the </a:t>
            </a:r>
            <a:r>
              <a:rPr lang="en-GB" dirty="0" smtClean="0">
                <a:latin typeface="+mn-lt"/>
              </a:rPr>
              <a:t>household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…</a:t>
            </a:r>
            <a:endParaRPr lang="en-GB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Unpaid </a:t>
            </a:r>
            <a:r>
              <a:rPr lang="en-US" dirty="0" smtClean="0"/>
              <a:t>Work: Data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Limitations of conventional labour statistics:</a:t>
            </a:r>
          </a:p>
          <a:p>
            <a:pPr marL="0" indent="0" eaLnBrk="1" hangingPunct="1"/>
            <a:r>
              <a:rPr lang="en-US" smtClean="0"/>
              <a:t> Activities that contribute to the production of goods and services as defined by the SNA and cover mainly market activities and some unpaid non-market activities. </a:t>
            </a:r>
          </a:p>
          <a:p>
            <a:pPr marL="0" indent="0" eaLnBrk="1" hangingPunct="1"/>
            <a:r>
              <a:rPr lang="en-US" smtClean="0"/>
              <a:t>Unpaid work referring to own account production of services are outside the general boundary of SNA and therefore not covered at all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Availability of Gender Statistics</a:t>
            </a:r>
            <a:endParaRPr lang="en-US" dirty="0" smtClean="0"/>
          </a:p>
        </p:txBody>
      </p:sp>
      <p:graphicFrame>
        <p:nvGraphicFramePr>
          <p:cNvPr id="15363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98638"/>
          <a:ext cx="8229600" cy="4129087"/>
        </p:xfrm>
        <a:graphic>
          <a:graphicData uri="http://schemas.openxmlformats.org/presentationml/2006/ole">
            <p:oleObj spid="_x0000_s15363" name="Chart" r:id="rId3" imgW="11772971" imgH="5905738" progId="Excel.Chart.8">
              <p:embed/>
            </p:oleObj>
          </a:graphicData>
        </a:graphic>
      </p:graphicFrame>
      <p:sp>
        <p:nvSpPr>
          <p:cNvPr id="15364" name="Oval 2"/>
          <p:cNvSpPr>
            <a:spLocks noChangeArrowheads="1"/>
          </p:cNvSpPr>
          <p:nvPr/>
        </p:nvSpPr>
        <p:spPr bwMode="auto">
          <a:xfrm>
            <a:off x="1219200" y="3733800"/>
            <a:ext cx="4343400" cy="1219200"/>
          </a:xfrm>
          <a:prstGeom prst="ellipse">
            <a:avLst/>
          </a:prstGeom>
          <a:noFill/>
          <a:ln w="31750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4953000"/>
            <a:ext cx="2362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9933"/>
                </a:solidFill>
                <a:latin typeface="+mn-lt"/>
              </a:rPr>
              <a:t>Many areas related to the contribution of women and men in the economy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304800"/>
            <a:ext cx="6553200" cy="3840163"/>
            <a:chOff x="384" y="1296"/>
            <a:chExt cx="4944" cy="3299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864" y="1296"/>
              <a:ext cx="412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1920" y="2016"/>
              <a:ext cx="2736" cy="15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256" y="2639"/>
              <a:ext cx="2208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SNA production activities</a:t>
              </a: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008" y="1441"/>
              <a:ext cx="3120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General production activities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4" y="2544"/>
              <a:ext cx="2400" cy="2051"/>
              <a:chOff x="384" y="2544"/>
              <a:chExt cx="2400" cy="2051"/>
            </a:xfrm>
          </p:grpSpPr>
          <p:sp>
            <p:nvSpPr>
              <p:cNvPr id="22536" name="Text Box 8"/>
              <p:cNvSpPr txBox="1">
                <a:spLocks noChangeArrowheads="1"/>
              </p:cNvSpPr>
              <p:nvPr/>
            </p:nvSpPr>
            <p:spPr bwMode="auto">
              <a:xfrm>
                <a:off x="384" y="3889"/>
                <a:ext cx="2400" cy="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General production boundary</a:t>
                </a:r>
              </a:p>
            </p:txBody>
          </p:sp>
          <p:cxnSp>
            <p:nvCxnSpPr>
              <p:cNvPr id="22537" name="AutoShape 9"/>
              <p:cNvCxnSpPr>
                <a:cxnSpLocks noChangeShapeType="1"/>
                <a:stCxn id="22536" idx="1"/>
                <a:endCxn id="22531" idx="1"/>
              </p:cNvCxnSpPr>
              <p:nvPr/>
            </p:nvCxnSpPr>
            <p:spPr bwMode="auto">
              <a:xfrm rot="10800000" flipH="1">
                <a:off x="384" y="2544"/>
                <a:ext cx="480" cy="1488"/>
              </a:xfrm>
              <a:prstGeom prst="bentConnector3">
                <a:avLst>
                  <a:gd name="adj1" fmla="val -3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024" y="2808"/>
              <a:ext cx="2304" cy="1787"/>
              <a:chOff x="3024" y="2808"/>
              <a:chExt cx="2304" cy="1787"/>
            </a:xfrm>
          </p:grpSpPr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3024" y="3888"/>
                <a:ext cx="2304" cy="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SNA production boundary</a:t>
                </a:r>
              </a:p>
            </p:txBody>
          </p:sp>
          <p:cxnSp>
            <p:nvCxnSpPr>
              <p:cNvPr id="22540" name="AutoShape 12"/>
              <p:cNvCxnSpPr>
                <a:cxnSpLocks noChangeShapeType="1"/>
                <a:stCxn id="22539" idx="3"/>
                <a:endCxn id="22532" idx="6"/>
              </p:cNvCxnSpPr>
              <p:nvPr/>
            </p:nvCxnSpPr>
            <p:spPr bwMode="auto">
              <a:xfrm flipH="1" flipV="1">
                <a:off x="4656" y="2808"/>
                <a:ext cx="672" cy="1224"/>
              </a:xfrm>
              <a:prstGeom prst="bentConnector3">
                <a:avLst>
                  <a:gd name="adj1" fmla="val -21431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895600" y="4495800"/>
            <a:ext cx="5257800" cy="19716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FF6600"/>
                </a:solidFill>
                <a:latin typeface="Tahoma" pitchFamily="34" charset="0"/>
              </a:rPr>
              <a:t>Cleaning, servicing, repairs</a:t>
            </a:r>
          </a:p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FF6600"/>
                </a:solidFill>
                <a:latin typeface="Tahoma" pitchFamily="34" charset="0"/>
              </a:rPr>
              <a:t>Preparation and serving of meals</a:t>
            </a:r>
          </a:p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FF6600"/>
                </a:solidFill>
                <a:latin typeface="Tahoma" pitchFamily="34" charset="0"/>
              </a:rPr>
              <a:t>Care, training and instruction of children</a:t>
            </a:r>
          </a:p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FF6600"/>
                </a:solidFill>
                <a:latin typeface="Tahoma" pitchFamily="34" charset="0"/>
              </a:rPr>
              <a:t>Care of sick, infirm and elderly</a:t>
            </a:r>
          </a:p>
          <a:p>
            <a:pPr marL="342900" indent="-342900"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ahoma" pitchFamily="34" charset="0"/>
              </a:rPr>
              <a:t>Unpaid volunteer services to other households, community, associations</a:t>
            </a:r>
          </a:p>
        </p:txBody>
      </p:sp>
      <p:cxnSp>
        <p:nvCxnSpPr>
          <p:cNvPr id="22545" name="AutoShape 17"/>
          <p:cNvCxnSpPr>
            <a:cxnSpLocks noChangeShapeType="1"/>
            <a:stCxn id="22544" idx="3"/>
            <a:endCxn id="22534" idx="3"/>
          </p:cNvCxnSpPr>
          <p:nvPr/>
        </p:nvCxnSpPr>
        <p:spPr bwMode="auto">
          <a:xfrm flipH="1" flipV="1">
            <a:off x="5343525" y="701675"/>
            <a:ext cx="2809875" cy="4779963"/>
          </a:xfrm>
          <a:prstGeom prst="bentConnector3">
            <a:avLst>
              <a:gd name="adj1" fmla="val -8134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 type="triangle" w="med" len="med"/>
          </a:ln>
          <a:effectLst/>
        </p:spPr>
      </p:cxnSp>
      <p:sp>
        <p:nvSpPr>
          <p:cNvPr id="15" name="Right Arrow 14"/>
          <p:cNvSpPr/>
          <p:nvPr/>
        </p:nvSpPr>
        <p:spPr bwMode="auto">
          <a:xfrm>
            <a:off x="609600" y="4953000"/>
            <a:ext cx="1981200" cy="7620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Unpaid Work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Unpaid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smtClean="0"/>
              <a:t>Why is it important for gender statistics?</a:t>
            </a:r>
          </a:p>
          <a:p>
            <a:pPr marL="0" indent="0"/>
            <a:r>
              <a:rPr lang="en-US" smtClean="0"/>
              <a:t>Measuring unpaid work is crucial in making the contribution of women to the economy and society more visible.</a:t>
            </a:r>
          </a:p>
          <a:p>
            <a:pPr marL="0" indent="0"/>
            <a:r>
              <a:rPr lang="en-US" smtClean="0"/>
              <a:t> Women, more often than men, tend to be involved and spend a great amount of time in unpaid work in the home and community. </a:t>
            </a:r>
          </a:p>
          <a:p>
            <a:pPr marL="0" indent="0"/>
            <a:r>
              <a:rPr lang="en-US" smtClean="0"/>
              <a:t>When only cash transactions are taken into account in measuring the economic production, a large portion of women’s work remains unaccounted for.</a:t>
            </a:r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000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1143000"/>
            <a:ext cx="8474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9413"/>
            <a:ext cx="51816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7813"/>
            <a:ext cx="42672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Satellite Accounts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Definition</a:t>
            </a:r>
            <a:r>
              <a:rPr lang="en-US" sz="2400" smtClean="0"/>
              <a:t>: the System of National Accounts recommends the use of </a:t>
            </a:r>
            <a:r>
              <a:rPr lang="en-US" sz="2400" b="1" smtClean="0">
                <a:solidFill>
                  <a:srgbClr val="FF9933"/>
                </a:solidFill>
              </a:rPr>
              <a:t>supplementary accounts </a:t>
            </a:r>
            <a:r>
              <a:rPr lang="en-US" sz="2400" smtClean="0"/>
              <a:t>for nonmarket activities rather than the expansion of existing accounts. </a:t>
            </a:r>
          </a:p>
          <a:p>
            <a:pPr eaLnBrk="1" hangingPunct="1">
              <a:buFont typeface="Calibri" pitchFamily="34" charset="0"/>
              <a:buChar char="→"/>
            </a:pPr>
            <a:r>
              <a:rPr lang="en-US" sz="2400" smtClean="0"/>
              <a:t>Allow for experimentation with changes in scope and measurement.</a:t>
            </a:r>
          </a:p>
          <a:p>
            <a:pPr eaLnBrk="1" hangingPunct="1">
              <a:buFont typeface="Calibri" pitchFamily="34" charset="0"/>
              <a:buChar char="→"/>
            </a:pPr>
            <a:r>
              <a:rPr lang="en-US" sz="2400" smtClean="0"/>
              <a:t>Consistent and could be used with the existing national accounts without overburdening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Direct application of measuring unpaid work</a:t>
            </a:r>
            <a:r>
              <a:rPr lang="en-US" smtClean="0"/>
              <a:t>: estimating household production in satellite accounts that extend measurement of gross domestic product (GDP) to include non-SNA production</a:t>
            </a:r>
          </a:p>
          <a:p>
            <a:r>
              <a:rPr lang="en-US" smtClean="0"/>
              <a:t>Makes the national accounts more complete and comparable across countries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is a Challenge</a:t>
            </a:r>
            <a:endParaRPr lang="en-US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337154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is a Challenge</a:t>
            </a:r>
            <a:endParaRPr lang="en-US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19187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273" y="1675702"/>
            <a:ext cx="4584104" cy="434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Time Use Surveys as Source of Data</a:t>
            </a:r>
            <a:endParaRPr lang="en-GB" sz="2800" dirty="0" smtClean="0"/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417638"/>
            <a:ext cx="68199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Oval 1"/>
          <p:cNvSpPr>
            <a:spLocks noChangeArrowheads="1"/>
          </p:cNvSpPr>
          <p:nvPr/>
        </p:nvSpPr>
        <p:spPr bwMode="auto">
          <a:xfrm>
            <a:off x="2057400" y="2895600"/>
            <a:ext cx="3905250" cy="249238"/>
          </a:xfrm>
          <a:prstGeom prst="ellipse">
            <a:avLst/>
          </a:prstGeom>
          <a:noFill/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6019800" y="2625725"/>
            <a:ext cx="457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>
                <a:solidFill>
                  <a:srgbClr val="FF9933"/>
                </a:solidFill>
                <a:sym typeface="Wingdings" pitchFamily="2" charset="2"/>
              </a:rPr>
              <a:t></a:t>
            </a:r>
            <a:endParaRPr lang="en-US" sz="4400">
              <a:solidFill>
                <a:srgbClr val="FF9933"/>
              </a:solidFill>
            </a:endParaRPr>
          </a:p>
        </p:txBody>
      </p:sp>
      <p:sp>
        <p:nvSpPr>
          <p:cNvPr id="12294" name="Oval 1"/>
          <p:cNvSpPr>
            <a:spLocks noChangeArrowheads="1"/>
          </p:cNvSpPr>
          <p:nvPr/>
        </p:nvSpPr>
        <p:spPr bwMode="auto">
          <a:xfrm>
            <a:off x="957263" y="4689475"/>
            <a:ext cx="6248400" cy="1177925"/>
          </a:xfrm>
          <a:prstGeom prst="ellipse">
            <a:avLst/>
          </a:prstGeom>
          <a:noFill/>
          <a:ln w="19050" algn="ctr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7181850" y="4689475"/>
            <a:ext cx="457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>
                <a:solidFill>
                  <a:srgbClr val="FF9933"/>
                </a:solidFill>
                <a:sym typeface="Wingdings" pitchFamily="2" charset="2"/>
              </a:rPr>
              <a:t></a:t>
            </a:r>
            <a:endParaRPr lang="en-US" sz="440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is a Challenge</a:t>
            </a:r>
            <a:endParaRPr lang="en-US" dirty="0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19187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4572000" cy="400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is a Challenge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Cost</a:t>
            </a:r>
          </a:p>
          <a:p>
            <a:r>
              <a:rPr lang="en-US" i="1" dirty="0" smtClean="0"/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position of the contextual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There are 3 locations to collect contextual variables (diary-based survey):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/>
              <a:t>The diary (for each activity)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/>
              <a:t>The household/individual questionnaire (characteristics of the formal work)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/>
              <a:t>Within the classification (“I cook” </a:t>
            </a:r>
            <a:r>
              <a:rPr lang="en-US" sz="2400" dirty="0" err="1" smtClean="0"/>
              <a:t>vs</a:t>
            </a:r>
            <a:r>
              <a:rPr lang="en-US" sz="2400" dirty="0" smtClean="0"/>
              <a:t> “I cook for my kids”)</a:t>
            </a:r>
          </a:p>
          <a:p>
            <a:pPr marL="0" indent="0"/>
            <a:r>
              <a:rPr lang="en-US" sz="2400" dirty="0" smtClean="0"/>
              <a:t>The position is strategic because it will determine the scope of the areas that could be covered</a:t>
            </a:r>
          </a:p>
          <a:p>
            <a:pPr marL="0" indent="0">
              <a:buFont typeface="Calibri" pitchFamily="34" charset="0"/>
              <a:buChar char="↘"/>
            </a:pPr>
            <a:r>
              <a:rPr lang="en-US" sz="2400" dirty="0" smtClean="0"/>
              <a:t>Example: Unpaid work and Informal 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participate in a 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934200" cy="808038"/>
          </a:xfrm>
        </p:spPr>
        <p:txBody>
          <a:bodyPr/>
          <a:lstStyle/>
          <a:p>
            <a:r>
              <a:rPr lang="en-US" dirty="0" smtClean="0"/>
              <a:t>Data Collection Instruments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6600"/>
                </a:solidFill>
              </a:rPr>
              <a:t>Diary-</a:t>
            </a:r>
            <a:r>
              <a:rPr lang="en-US" dirty="0" smtClean="0"/>
              <a:t> main instrument for recording data on time use</a:t>
            </a:r>
            <a:endParaRPr lang="en-US" dirty="0"/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24-hour diary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dirty="0" smtClean="0"/>
              <a:t>Stylized diary</a:t>
            </a:r>
          </a:p>
          <a:p>
            <a:pPr marL="514350" indent="-514350">
              <a:buFont typeface="+mj-lt"/>
              <a:buAutoNum type="arabicParenR"/>
              <a:defRPr/>
            </a:pPr>
            <a:endParaRPr lang="en-US" dirty="0" smtClean="0"/>
          </a:p>
          <a:p>
            <a:pPr marL="514350" indent="-514350">
              <a:buNone/>
              <a:defRPr/>
            </a:pPr>
            <a:r>
              <a:rPr lang="en-US" dirty="0" smtClean="0"/>
              <a:t>Background information</a:t>
            </a:r>
          </a:p>
          <a:p>
            <a:pPr marL="514350" indent="-514350">
              <a:defRPr/>
            </a:pPr>
            <a:r>
              <a:rPr lang="en-US" dirty="0" smtClean="0"/>
              <a:t>Household questionnaire</a:t>
            </a:r>
          </a:p>
          <a:p>
            <a:pPr marL="514350" indent="-514350">
              <a:defRPr/>
            </a:pPr>
            <a:r>
              <a:rPr lang="en-US" dirty="0" smtClean="0"/>
              <a:t>Individual questionnaire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 hour diary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Writing </a:t>
            </a:r>
            <a:r>
              <a:rPr lang="en-US" dirty="0" smtClean="0">
                <a:solidFill>
                  <a:srgbClr val="FF6600"/>
                </a:solidFill>
              </a:rPr>
              <a:t>verbatim descriptions </a:t>
            </a:r>
            <a:r>
              <a:rPr lang="en-US" dirty="0" smtClean="0"/>
              <a:t>of activities that are coded later on to an activity classification</a:t>
            </a:r>
          </a:p>
          <a:p>
            <a:r>
              <a:rPr lang="en-US" dirty="0" smtClean="0"/>
              <a:t>Another version: “Light</a:t>
            </a:r>
            <a:r>
              <a:rPr lang="en-US" dirty="0" smtClean="0"/>
              <a:t>” diary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19600" y="1676400"/>
            <a:ext cx="4567662" cy="39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 hour diary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rgbClr val="FF6600"/>
                </a:solidFill>
              </a:rPr>
              <a:t>Pros</a:t>
            </a:r>
          </a:p>
          <a:p>
            <a:pPr marL="0" indent="0"/>
            <a:r>
              <a:rPr lang="en-US" smtClean="0"/>
              <a:t>Provide more reliable and accurate data</a:t>
            </a:r>
          </a:p>
          <a:p>
            <a:pPr marL="0" indent="0"/>
            <a:r>
              <a:rPr lang="en-US" smtClean="0"/>
              <a:t>More flexible and more powerful for data dissemination</a:t>
            </a:r>
          </a:p>
          <a:p>
            <a:pPr marL="0" indent="0"/>
            <a:r>
              <a:rPr lang="en-US" smtClean="0"/>
              <a:t>Allows to record simultaneous activities</a:t>
            </a:r>
          </a:p>
          <a:p>
            <a:pPr marL="0" indent="0">
              <a:buFontTx/>
              <a:buNone/>
            </a:pPr>
            <a:endParaRPr lang="en-US" sz="2400" b="1" smtClean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Cons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More costly in terms of data collection and data coding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Burden on the respondents (pressure </a:t>
            </a:r>
            <a:r>
              <a:rPr lang="en-US" dirty="0"/>
              <a:t>on the participation </a:t>
            </a:r>
            <a:r>
              <a:rPr lang="en-US" dirty="0" smtClean="0"/>
              <a:t>rates)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Stylized questionnaires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Specific questions where the respondents need to recall the amount of time spent on the related activities.</a:t>
            </a:r>
          </a:p>
          <a:p>
            <a:r>
              <a:rPr lang="en-US" sz="2400" dirty="0" smtClean="0"/>
              <a:t>May target specific activities or be designed to be as exhaustive as possible so as to capture a complete period of time (24 hours, a week)</a:t>
            </a:r>
          </a:p>
          <a:p>
            <a:endParaRPr lang="en-US" dirty="0" smtClean="0"/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828800"/>
            <a:ext cx="3619500" cy="3886200"/>
          </a:xfrm>
          <a:solidFill>
            <a:srgbClr val="FFCC99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Stylized questionnaires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rgbClr val="FF6600"/>
                </a:solidFill>
              </a:rPr>
              <a:t>Pros</a:t>
            </a:r>
          </a:p>
          <a:p>
            <a:pPr marL="0" indent="0"/>
            <a:r>
              <a:rPr lang="en-US" sz="2400" smtClean="0"/>
              <a:t>Less expensive</a:t>
            </a:r>
          </a:p>
          <a:p>
            <a:pPr marL="0" indent="0"/>
            <a:r>
              <a:rPr lang="en-US" sz="2400" smtClean="0"/>
              <a:t>Preferable for a specific and short time period</a:t>
            </a:r>
          </a:p>
          <a:p>
            <a:pPr marL="0" indent="0">
              <a:buFontTx/>
              <a:buNone/>
            </a:pPr>
            <a:endParaRPr lang="en-US" sz="2400" b="1" smtClean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solidFill>
                  <a:srgbClr val="FF6600"/>
                </a:solidFill>
              </a:rPr>
              <a:t>Cons</a:t>
            </a:r>
          </a:p>
          <a:p>
            <a:pPr marL="0" indent="0"/>
            <a:r>
              <a:rPr lang="en-US" sz="2400" dirty="0" smtClean="0"/>
              <a:t>High degree of errors</a:t>
            </a:r>
          </a:p>
          <a:p>
            <a:pPr marL="0" indent="0">
              <a:buFont typeface="Calibri" pitchFamily="34" charset="0"/>
              <a:buChar char="↘"/>
            </a:pPr>
            <a:r>
              <a:rPr lang="en-US" sz="2400" dirty="0" smtClean="0">
                <a:solidFill>
                  <a:srgbClr val="FF6600"/>
                </a:solidFill>
              </a:rPr>
              <a:t>“Normative editing”: </a:t>
            </a:r>
            <a:r>
              <a:rPr lang="en-US" sz="2400" dirty="0" smtClean="0"/>
              <a:t>Under or over reporting of socially marked activities (ex: childcare versus watching television)</a:t>
            </a:r>
          </a:p>
          <a:p>
            <a:pPr marL="0" indent="0">
              <a:buFont typeface="Calibri" pitchFamily="34" charset="0"/>
              <a:buChar char="↘"/>
            </a:pPr>
            <a:r>
              <a:rPr lang="en-US" sz="2400" dirty="0" smtClean="0">
                <a:solidFill>
                  <a:srgbClr val="FF6600"/>
                </a:solidFill>
              </a:rPr>
              <a:t>Memory recall errors</a:t>
            </a:r>
          </a:p>
          <a:p>
            <a:pPr marL="0" indent="0">
              <a:buFont typeface="Calibri" pitchFamily="34" charset="0"/>
              <a:buChar char="↘"/>
            </a:pPr>
            <a:r>
              <a:rPr lang="en-US" sz="2400" i="1" dirty="0" smtClean="0"/>
              <a:t>Not measuring simultaneous activities: gender bias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temp2</Template>
  <TotalTime>14720</TotalTime>
  <Words>976</Words>
  <Application>Microsoft Office PowerPoint</Application>
  <PresentationFormat>On-screen Show (4:3)</PresentationFormat>
  <Paragraphs>143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Wingdings</vt:lpstr>
      <vt:lpstr>Default Design</vt:lpstr>
      <vt:lpstr>Microsoft Office Excel Chart</vt:lpstr>
      <vt:lpstr>MS Organization Chart 2.0</vt:lpstr>
      <vt:lpstr> Integrating a Gender Perspective into Time Use Statistics  </vt:lpstr>
      <vt:lpstr>Availability of Gender Statistics</vt:lpstr>
      <vt:lpstr>Time Use Surveys as Source of Data</vt:lpstr>
      <vt:lpstr>Let’s participate in a TUS</vt:lpstr>
      <vt:lpstr>Data Collection Instruments</vt:lpstr>
      <vt:lpstr>24 hour diary</vt:lpstr>
      <vt:lpstr>24 hour diary</vt:lpstr>
      <vt:lpstr>Stylized questionnaires</vt:lpstr>
      <vt:lpstr>Stylized questionnaires</vt:lpstr>
      <vt:lpstr>Stylized questionnaires vs 24 hour diary: conclusions</vt:lpstr>
      <vt:lpstr>Simultaneous Activities</vt:lpstr>
      <vt:lpstr>Contextual Variables</vt:lpstr>
      <vt:lpstr>From responses to statistics …</vt:lpstr>
      <vt:lpstr>“Time Use” …</vt:lpstr>
      <vt:lpstr>Time Allocation by Activity</vt:lpstr>
      <vt:lpstr>The Classification of Activities</vt:lpstr>
      <vt:lpstr>… Summaries</vt:lpstr>
      <vt:lpstr>Implications for Integrating Gender Perspective in Official Statistics</vt:lpstr>
      <vt:lpstr>Unpaid Work: Data</vt:lpstr>
      <vt:lpstr>Slide 20</vt:lpstr>
      <vt:lpstr>Unpaid work</vt:lpstr>
      <vt:lpstr>Slide 22</vt:lpstr>
      <vt:lpstr>Slide 23</vt:lpstr>
      <vt:lpstr>Slide 24</vt:lpstr>
      <vt:lpstr>Slide 25</vt:lpstr>
      <vt:lpstr>Satellite Accounts</vt:lpstr>
      <vt:lpstr>Satellite Accounts</vt:lpstr>
      <vt:lpstr>Valuation is a Challenge</vt:lpstr>
      <vt:lpstr>Valuation is a Challenge</vt:lpstr>
      <vt:lpstr>Valuation is a Challenge</vt:lpstr>
      <vt:lpstr>Valuation is a Challenge</vt:lpstr>
      <vt:lpstr>The position of the contextual variables</vt:lpstr>
    </vt:vector>
  </TitlesOfParts>
  <Company>United Nations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 Nations</dc:creator>
  <cp:lastModifiedBy>Marge Guerrero</cp:lastModifiedBy>
  <cp:revision>116</cp:revision>
  <dcterms:created xsi:type="dcterms:W3CDTF">2012-10-01T16:35:23Z</dcterms:created>
  <dcterms:modified xsi:type="dcterms:W3CDTF">2013-04-17T06:26:20Z</dcterms:modified>
</cp:coreProperties>
</file>