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8" r:id="rId2"/>
    <p:sldId id="257" r:id="rId3"/>
    <p:sldId id="259" r:id="rId4"/>
    <p:sldId id="258" r:id="rId5"/>
    <p:sldId id="265" r:id="rId6"/>
    <p:sldId id="271" r:id="rId7"/>
    <p:sldId id="272" r:id="rId8"/>
    <p:sldId id="269" r:id="rId9"/>
    <p:sldId id="276" r:id="rId10"/>
    <p:sldId id="273" r:id="rId11"/>
    <p:sldId id="281" r:id="rId12"/>
    <p:sldId id="256" r:id="rId13"/>
    <p:sldId id="261" r:id="rId14"/>
    <p:sldId id="279" r:id="rId15"/>
    <p:sldId id="280" r:id="rId16"/>
    <p:sldId id="263" r:id="rId17"/>
    <p:sldId id="274" r:id="rId18"/>
    <p:sldId id="282" r:id="rId19"/>
    <p:sldId id="283"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CF09A"/>
    <a:srgbClr val="00A7E2"/>
    <a:srgbClr val="D1EC7C"/>
    <a:srgbClr val="F68E38"/>
    <a:srgbClr val="F8AB6C"/>
    <a:srgbClr val="F79F57"/>
    <a:srgbClr val="FACAB4"/>
    <a:srgbClr val="FBDED1"/>
    <a:srgbClr val="FDEFE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p:scale>
          <a:sx n="66" d="100"/>
          <a:sy n="66" d="100"/>
        </p:scale>
        <p:origin x="-43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58"/>
    </p:cViewPr>
  </p:sorterViewPr>
  <p:gridSpacing cx="93633925" cy="936339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zaki.mamat\Desktop\BPTMS\BPTMS%202012\KPTB%20WANITA\KPTB%2018_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err="1" smtClean="0"/>
              <a:t>Labour</a:t>
            </a:r>
            <a:r>
              <a:rPr lang="en-US" dirty="0" smtClean="0"/>
              <a:t> Force Participation Rate By Gender Malaysia, 1982-2011</a:t>
            </a:r>
            <a:endParaRPr lang="en-US" dirty="0"/>
          </a:p>
        </c:rich>
      </c:tx>
      <c:layout/>
    </c:title>
    <c:plotArea>
      <c:layout/>
      <c:barChart>
        <c:barDir val="col"/>
        <c:grouping val="clustered"/>
        <c:ser>
          <c:idx val="0"/>
          <c:order val="0"/>
          <c:tx>
            <c:strRef>
              <c:f>Sheet1!$B$1</c:f>
              <c:strCache>
                <c:ptCount val="1"/>
                <c:pt idx="0">
                  <c:v>Lelaki</c:v>
                </c:pt>
              </c:strCache>
            </c:strRef>
          </c:tx>
          <c:spPr>
            <a:solidFill>
              <a:srgbClr val="00CCFF"/>
            </a:solidFill>
          </c:spPr>
          <c:cat>
            <c:numRef>
              <c:f>Sheet1!$A$2:$A$29</c:f>
              <c:numCache>
                <c:formatCode>General</c:formatCode>
                <c:ptCount val="28"/>
                <c:pt idx="0">
                  <c:v>1982</c:v>
                </c:pt>
                <c:pt idx="1">
                  <c:v>1983</c:v>
                </c:pt>
                <c:pt idx="2">
                  <c:v>1984</c:v>
                </c:pt>
                <c:pt idx="3">
                  <c:v>1985</c:v>
                </c:pt>
                <c:pt idx="4">
                  <c:v>1986</c:v>
                </c:pt>
                <c:pt idx="5">
                  <c:v>1987</c:v>
                </c:pt>
                <c:pt idx="6">
                  <c:v>1988</c:v>
                </c:pt>
                <c:pt idx="7">
                  <c:v>1989</c:v>
                </c:pt>
                <c:pt idx="8">
                  <c:v>1990</c:v>
                </c:pt>
                <c:pt idx="9">
                  <c:v>1992</c:v>
                </c:pt>
                <c:pt idx="10">
                  <c:v>1993</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Sheet1!$B$2:$B$29</c:f>
              <c:numCache>
                <c:formatCode>#,##0.0</c:formatCode>
                <c:ptCount val="28"/>
                <c:pt idx="0">
                  <c:v>85.3</c:v>
                </c:pt>
                <c:pt idx="1">
                  <c:v>85.6</c:v>
                </c:pt>
                <c:pt idx="2">
                  <c:v>85.4</c:v>
                </c:pt>
                <c:pt idx="3">
                  <c:v>85.6</c:v>
                </c:pt>
                <c:pt idx="4">
                  <c:v>85.8</c:v>
                </c:pt>
                <c:pt idx="5">
                  <c:v>85.6</c:v>
                </c:pt>
                <c:pt idx="6">
                  <c:v>85.9</c:v>
                </c:pt>
                <c:pt idx="7">
                  <c:v>85.6</c:v>
                </c:pt>
                <c:pt idx="8">
                  <c:v>85.3</c:v>
                </c:pt>
                <c:pt idx="9">
                  <c:v>84.9</c:v>
                </c:pt>
                <c:pt idx="10">
                  <c:v>86</c:v>
                </c:pt>
                <c:pt idx="11">
                  <c:v>84.3</c:v>
                </c:pt>
                <c:pt idx="12">
                  <c:v>84.9</c:v>
                </c:pt>
                <c:pt idx="13">
                  <c:v>84.3</c:v>
                </c:pt>
                <c:pt idx="14">
                  <c:v>83.1</c:v>
                </c:pt>
                <c:pt idx="15">
                  <c:v>82.8</c:v>
                </c:pt>
                <c:pt idx="16">
                  <c:v>83</c:v>
                </c:pt>
                <c:pt idx="17">
                  <c:v>82.3</c:v>
                </c:pt>
                <c:pt idx="18">
                  <c:v>81.5</c:v>
                </c:pt>
                <c:pt idx="19">
                  <c:v>82.1</c:v>
                </c:pt>
                <c:pt idx="20">
                  <c:v>80.900000000000006</c:v>
                </c:pt>
                <c:pt idx="21">
                  <c:v>80</c:v>
                </c:pt>
                <c:pt idx="22">
                  <c:v>79.900000000000006</c:v>
                </c:pt>
                <c:pt idx="23">
                  <c:v>79.5</c:v>
                </c:pt>
                <c:pt idx="24">
                  <c:v>79</c:v>
                </c:pt>
                <c:pt idx="25" formatCode="#,##0.0;[Red]#,##0.0">
                  <c:v>78.900000000000006</c:v>
                </c:pt>
                <c:pt idx="26" formatCode="#,##0.0;[Red]#,##0.0">
                  <c:v>78.7</c:v>
                </c:pt>
                <c:pt idx="27" formatCode="#,##0.0;[Red]#,##0.0">
                  <c:v>79.8</c:v>
                </c:pt>
              </c:numCache>
            </c:numRef>
          </c:val>
        </c:ser>
        <c:ser>
          <c:idx val="1"/>
          <c:order val="1"/>
          <c:tx>
            <c:strRef>
              <c:f>Sheet1!$C$1</c:f>
              <c:strCache>
                <c:ptCount val="1"/>
                <c:pt idx="0">
                  <c:v>Perempuan</c:v>
                </c:pt>
              </c:strCache>
            </c:strRef>
          </c:tx>
          <c:spPr>
            <a:solidFill>
              <a:srgbClr val="E66CD5"/>
            </a:solidFill>
          </c:spPr>
          <c:cat>
            <c:numRef>
              <c:f>Sheet1!$A$2:$A$29</c:f>
              <c:numCache>
                <c:formatCode>General</c:formatCode>
                <c:ptCount val="28"/>
                <c:pt idx="0">
                  <c:v>1982</c:v>
                </c:pt>
                <c:pt idx="1">
                  <c:v>1983</c:v>
                </c:pt>
                <c:pt idx="2">
                  <c:v>1984</c:v>
                </c:pt>
                <c:pt idx="3">
                  <c:v>1985</c:v>
                </c:pt>
                <c:pt idx="4">
                  <c:v>1986</c:v>
                </c:pt>
                <c:pt idx="5">
                  <c:v>1987</c:v>
                </c:pt>
                <c:pt idx="6">
                  <c:v>1988</c:v>
                </c:pt>
                <c:pt idx="7">
                  <c:v>1989</c:v>
                </c:pt>
                <c:pt idx="8">
                  <c:v>1990</c:v>
                </c:pt>
                <c:pt idx="9">
                  <c:v>1992</c:v>
                </c:pt>
                <c:pt idx="10">
                  <c:v>1993</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Sheet1!$C$2:$C$29</c:f>
              <c:numCache>
                <c:formatCode>#,##0.0</c:formatCode>
                <c:ptCount val="28"/>
                <c:pt idx="0">
                  <c:v>44.5</c:v>
                </c:pt>
                <c:pt idx="1">
                  <c:v>45.7</c:v>
                </c:pt>
                <c:pt idx="2">
                  <c:v>45.2</c:v>
                </c:pt>
                <c:pt idx="3">
                  <c:v>45.9</c:v>
                </c:pt>
                <c:pt idx="4">
                  <c:v>46.4</c:v>
                </c:pt>
                <c:pt idx="5">
                  <c:v>47.5</c:v>
                </c:pt>
                <c:pt idx="6">
                  <c:v>47.7</c:v>
                </c:pt>
                <c:pt idx="7">
                  <c:v>46.7</c:v>
                </c:pt>
                <c:pt idx="8">
                  <c:v>47.8</c:v>
                </c:pt>
                <c:pt idx="9">
                  <c:v>46.9</c:v>
                </c:pt>
                <c:pt idx="10">
                  <c:v>46.5</c:v>
                </c:pt>
                <c:pt idx="11">
                  <c:v>44.7</c:v>
                </c:pt>
                <c:pt idx="12">
                  <c:v>46.8</c:v>
                </c:pt>
                <c:pt idx="13">
                  <c:v>46</c:v>
                </c:pt>
                <c:pt idx="14">
                  <c:v>44.4</c:v>
                </c:pt>
                <c:pt idx="15">
                  <c:v>44.6</c:v>
                </c:pt>
                <c:pt idx="16">
                  <c:v>47.2</c:v>
                </c:pt>
                <c:pt idx="17">
                  <c:v>46.8</c:v>
                </c:pt>
                <c:pt idx="18">
                  <c:v>46.7</c:v>
                </c:pt>
                <c:pt idx="19">
                  <c:v>47.7</c:v>
                </c:pt>
                <c:pt idx="20">
                  <c:v>47.2</c:v>
                </c:pt>
                <c:pt idx="21">
                  <c:v>45.9</c:v>
                </c:pt>
                <c:pt idx="22">
                  <c:v>45.8</c:v>
                </c:pt>
                <c:pt idx="23">
                  <c:v>46.4</c:v>
                </c:pt>
                <c:pt idx="24">
                  <c:v>45.7</c:v>
                </c:pt>
                <c:pt idx="25" formatCode="General">
                  <c:v>46.4</c:v>
                </c:pt>
                <c:pt idx="26" formatCode="General">
                  <c:v>46.1</c:v>
                </c:pt>
                <c:pt idx="27" formatCode="General">
                  <c:v>47.9</c:v>
                </c:pt>
              </c:numCache>
            </c:numRef>
          </c:val>
        </c:ser>
        <c:axId val="89030016"/>
        <c:axId val="89146496"/>
      </c:barChart>
      <c:catAx>
        <c:axId val="89030016"/>
        <c:scaling>
          <c:orientation val="minMax"/>
        </c:scaling>
        <c:axPos val="b"/>
        <c:numFmt formatCode="General" sourceLinked="1"/>
        <c:tickLblPos val="nextTo"/>
        <c:txPr>
          <a:bodyPr/>
          <a:lstStyle/>
          <a:p>
            <a:pPr>
              <a:defRPr sz="1000" baseline="0">
                <a:latin typeface="Arial Narrow" pitchFamily="34" charset="0"/>
              </a:defRPr>
            </a:pPr>
            <a:endParaRPr lang="en-US"/>
          </a:p>
        </c:txPr>
        <c:crossAx val="89146496"/>
        <c:crosses val="autoZero"/>
        <c:auto val="1"/>
        <c:lblAlgn val="ctr"/>
        <c:lblOffset val="100"/>
      </c:catAx>
      <c:valAx>
        <c:axId val="89146496"/>
        <c:scaling>
          <c:orientation val="minMax"/>
          <c:max val="90"/>
          <c:min val="0"/>
        </c:scaling>
        <c:axPos val="l"/>
        <c:majorGridlines/>
        <c:numFmt formatCode="#,##0.0" sourceLinked="1"/>
        <c:tickLblPos val="nextTo"/>
        <c:txPr>
          <a:bodyPr/>
          <a:lstStyle/>
          <a:p>
            <a:pPr>
              <a:defRPr sz="1400" baseline="0">
                <a:latin typeface="Arial Narrow" pitchFamily="34" charset="0"/>
              </a:defRPr>
            </a:pPr>
            <a:endParaRPr lang="en-US"/>
          </a:p>
        </c:txPr>
        <c:crossAx val="89030016"/>
        <c:crosses val="autoZero"/>
        <c:crossBetween val="between"/>
        <c:majorUnit val="20"/>
      </c:valAx>
      <c:dTable>
        <c:showHorzBorder val="1"/>
        <c:showVertBorder val="1"/>
        <c:showOutline val="1"/>
        <c:txPr>
          <a:bodyPr/>
          <a:lstStyle/>
          <a:p>
            <a:pPr rtl="0">
              <a:defRPr sz="1000" b="1" i="0" baseline="0">
                <a:latin typeface="Arial Narrow" pitchFamily="34" charset="0"/>
              </a:defRPr>
            </a:pPr>
            <a:endParaRPr lang="en-US"/>
          </a:p>
        </c:txPr>
      </c:dTable>
      <c:spPr>
        <a:solidFill>
          <a:srgbClr val="FFFF66"/>
        </a:solidFill>
      </c:spPr>
    </c:plotArea>
    <c:legend>
      <c:legendPos val="t"/>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dirty="0" smtClean="0"/>
              <a:t>Age-specific LFPR by gender</a:t>
            </a:r>
            <a:r>
              <a:rPr lang="en-US" sz="2000" baseline="0" dirty="0" smtClean="0"/>
              <a:t>, </a:t>
            </a:r>
            <a:r>
              <a:rPr lang="en-US" sz="2000" baseline="0" dirty="0"/>
              <a:t>1982 &amp; 2011</a:t>
            </a:r>
            <a:endParaRPr lang="en-US" sz="2000" dirty="0"/>
          </a:p>
        </c:rich>
      </c:tx>
      <c:layout/>
      <c:overlay val="1"/>
    </c:title>
    <c:plotArea>
      <c:layout>
        <c:manualLayout>
          <c:layoutTarget val="inner"/>
          <c:xMode val="edge"/>
          <c:yMode val="edge"/>
          <c:x val="8.3440275552748244E-2"/>
          <c:y val="0.14367506561679788"/>
          <c:w val="0.88256199340837105"/>
          <c:h val="0.77281942257218961"/>
        </c:manualLayout>
      </c:layout>
      <c:lineChart>
        <c:grouping val="standard"/>
        <c:ser>
          <c:idx val="0"/>
          <c:order val="0"/>
          <c:tx>
            <c:strRef>
              <c:f>'1982 &amp; 2010'!$B$5:$C$5</c:f>
              <c:strCache>
                <c:ptCount val="1"/>
                <c:pt idx="0">
                  <c:v>Lelaki 1982</c:v>
                </c:pt>
              </c:strCache>
            </c:strRef>
          </c:tx>
          <c:spPr>
            <a:ln w="38100">
              <a:solidFill>
                <a:srgbClr val="4F81BD"/>
              </a:solidFill>
              <a:prstDash val="dashDot"/>
            </a:ln>
          </c:spPr>
          <c:cat>
            <c:strRef>
              <c:f>'1982 &amp; 2010'!$D$4:$M$4</c:f>
              <c:strCache>
                <c:ptCount val="10"/>
                <c:pt idx="0">
                  <c:v>15 - 19</c:v>
                </c:pt>
                <c:pt idx="1">
                  <c:v>20 - 24</c:v>
                </c:pt>
                <c:pt idx="2">
                  <c:v>25 - 29</c:v>
                </c:pt>
                <c:pt idx="3">
                  <c:v>30 - 34</c:v>
                </c:pt>
                <c:pt idx="4">
                  <c:v>35 - 39</c:v>
                </c:pt>
                <c:pt idx="5">
                  <c:v>40 - 44</c:v>
                </c:pt>
                <c:pt idx="6">
                  <c:v>45 - 49</c:v>
                </c:pt>
                <c:pt idx="7">
                  <c:v>50 - 54</c:v>
                </c:pt>
                <c:pt idx="8">
                  <c:v>55 - 59</c:v>
                </c:pt>
                <c:pt idx="9">
                  <c:v>60 - 64</c:v>
                </c:pt>
              </c:strCache>
            </c:strRef>
          </c:cat>
          <c:val>
            <c:numRef>
              <c:f>'1982 &amp; 2010'!$D$5:$M$5</c:f>
              <c:numCache>
                <c:formatCode>General</c:formatCode>
                <c:ptCount val="10"/>
                <c:pt idx="0">
                  <c:v>47.8</c:v>
                </c:pt>
                <c:pt idx="1">
                  <c:v>93.1</c:v>
                </c:pt>
                <c:pt idx="2">
                  <c:v>98.1</c:v>
                </c:pt>
                <c:pt idx="3">
                  <c:v>98.5</c:v>
                </c:pt>
                <c:pt idx="4">
                  <c:v>98.9</c:v>
                </c:pt>
                <c:pt idx="5">
                  <c:v>98.6</c:v>
                </c:pt>
                <c:pt idx="6">
                  <c:v>97.6</c:v>
                </c:pt>
                <c:pt idx="7">
                  <c:v>93.8</c:v>
                </c:pt>
                <c:pt idx="8">
                  <c:v>79.2</c:v>
                </c:pt>
                <c:pt idx="9">
                  <c:v>68.5</c:v>
                </c:pt>
              </c:numCache>
            </c:numRef>
          </c:val>
        </c:ser>
        <c:ser>
          <c:idx val="1"/>
          <c:order val="1"/>
          <c:tx>
            <c:strRef>
              <c:f>'1982 &amp; 2010'!$B$6:$C$6</c:f>
              <c:strCache>
                <c:ptCount val="1"/>
                <c:pt idx="0">
                  <c:v>Lelaki 2011</c:v>
                </c:pt>
              </c:strCache>
            </c:strRef>
          </c:tx>
          <c:spPr>
            <a:ln w="38100">
              <a:solidFill>
                <a:schemeClr val="accent1"/>
              </a:solidFill>
            </a:ln>
          </c:spPr>
          <c:marker>
            <c:spPr>
              <a:solidFill>
                <a:schemeClr val="accent1"/>
              </a:solidFill>
            </c:spPr>
          </c:marker>
          <c:cat>
            <c:strRef>
              <c:f>'1982 &amp; 2010'!$D$4:$M$4</c:f>
              <c:strCache>
                <c:ptCount val="10"/>
                <c:pt idx="0">
                  <c:v>15 - 19</c:v>
                </c:pt>
                <c:pt idx="1">
                  <c:v>20 - 24</c:v>
                </c:pt>
                <c:pt idx="2">
                  <c:v>25 - 29</c:v>
                </c:pt>
                <c:pt idx="3">
                  <c:v>30 - 34</c:v>
                </c:pt>
                <c:pt idx="4">
                  <c:v>35 - 39</c:v>
                </c:pt>
                <c:pt idx="5">
                  <c:v>40 - 44</c:v>
                </c:pt>
                <c:pt idx="6">
                  <c:v>45 - 49</c:v>
                </c:pt>
                <c:pt idx="7">
                  <c:v>50 - 54</c:v>
                </c:pt>
                <c:pt idx="8">
                  <c:v>55 - 59</c:v>
                </c:pt>
                <c:pt idx="9">
                  <c:v>60 - 64</c:v>
                </c:pt>
              </c:strCache>
            </c:strRef>
          </c:cat>
          <c:val>
            <c:numRef>
              <c:f>'1982 &amp; 2010'!$D$6:$M$6</c:f>
              <c:numCache>
                <c:formatCode>0.0</c:formatCode>
                <c:ptCount val="10"/>
                <c:pt idx="0">
                  <c:v>22.541086865235084</c:v>
                </c:pt>
                <c:pt idx="1">
                  <c:v>71.788934589521759</c:v>
                </c:pt>
                <c:pt idx="2">
                  <c:v>95.904459425376629</c:v>
                </c:pt>
                <c:pt idx="3">
                  <c:v>97.801928193786097</c:v>
                </c:pt>
                <c:pt idx="4">
                  <c:v>98.114550343425748</c:v>
                </c:pt>
                <c:pt idx="5">
                  <c:v>97.770764953393808</c:v>
                </c:pt>
                <c:pt idx="6">
                  <c:v>97.14293762174367</c:v>
                </c:pt>
                <c:pt idx="7">
                  <c:v>91.756668192877086</c:v>
                </c:pt>
                <c:pt idx="8">
                  <c:v>74.000556001137596</c:v>
                </c:pt>
                <c:pt idx="9">
                  <c:v>54.558529364242901</c:v>
                </c:pt>
              </c:numCache>
            </c:numRef>
          </c:val>
        </c:ser>
        <c:ser>
          <c:idx val="2"/>
          <c:order val="2"/>
          <c:tx>
            <c:strRef>
              <c:f>'1982 &amp; 2010'!$B$7:$C$7</c:f>
              <c:strCache>
                <c:ptCount val="1"/>
                <c:pt idx="0">
                  <c:v>Perempuan 1982</c:v>
                </c:pt>
              </c:strCache>
            </c:strRef>
          </c:tx>
          <c:spPr>
            <a:ln w="41275">
              <a:solidFill>
                <a:srgbClr val="FF0000"/>
              </a:solidFill>
              <a:prstDash val="dashDot"/>
            </a:ln>
          </c:spPr>
          <c:marker>
            <c:spPr>
              <a:solidFill>
                <a:srgbClr val="FF0000"/>
              </a:solidFill>
            </c:spPr>
          </c:marker>
          <c:cat>
            <c:strRef>
              <c:f>'1982 &amp; 2010'!$D$4:$M$4</c:f>
              <c:strCache>
                <c:ptCount val="10"/>
                <c:pt idx="0">
                  <c:v>15 - 19</c:v>
                </c:pt>
                <c:pt idx="1">
                  <c:v>20 - 24</c:v>
                </c:pt>
                <c:pt idx="2">
                  <c:v>25 - 29</c:v>
                </c:pt>
                <c:pt idx="3">
                  <c:v>30 - 34</c:v>
                </c:pt>
                <c:pt idx="4">
                  <c:v>35 - 39</c:v>
                </c:pt>
                <c:pt idx="5">
                  <c:v>40 - 44</c:v>
                </c:pt>
                <c:pt idx="6">
                  <c:v>45 - 49</c:v>
                </c:pt>
                <c:pt idx="7">
                  <c:v>50 - 54</c:v>
                </c:pt>
                <c:pt idx="8">
                  <c:v>55 - 59</c:v>
                </c:pt>
                <c:pt idx="9">
                  <c:v>60 - 64</c:v>
                </c:pt>
              </c:strCache>
            </c:strRef>
          </c:cat>
          <c:val>
            <c:numRef>
              <c:f>'1982 &amp; 2010'!$D$7:$M$7</c:f>
              <c:numCache>
                <c:formatCode>General</c:formatCode>
                <c:ptCount val="10"/>
                <c:pt idx="0">
                  <c:v>32.800000000000004</c:v>
                </c:pt>
                <c:pt idx="1">
                  <c:v>56.1</c:v>
                </c:pt>
                <c:pt idx="2">
                  <c:v>47.5</c:v>
                </c:pt>
                <c:pt idx="3">
                  <c:v>44.8</c:v>
                </c:pt>
                <c:pt idx="4">
                  <c:v>48.7</c:v>
                </c:pt>
                <c:pt idx="5">
                  <c:v>50.3</c:v>
                </c:pt>
                <c:pt idx="6">
                  <c:v>46.8</c:v>
                </c:pt>
                <c:pt idx="7">
                  <c:v>43.7</c:v>
                </c:pt>
                <c:pt idx="8">
                  <c:v>33.4</c:v>
                </c:pt>
                <c:pt idx="9">
                  <c:v>25.5</c:v>
                </c:pt>
              </c:numCache>
            </c:numRef>
          </c:val>
        </c:ser>
        <c:ser>
          <c:idx val="3"/>
          <c:order val="3"/>
          <c:tx>
            <c:strRef>
              <c:f>'1982 &amp; 2010'!$B$8:$C$8</c:f>
              <c:strCache>
                <c:ptCount val="1"/>
                <c:pt idx="0">
                  <c:v>Perempuan 2011</c:v>
                </c:pt>
              </c:strCache>
            </c:strRef>
          </c:tx>
          <c:spPr>
            <a:ln w="38100">
              <a:solidFill>
                <a:srgbClr val="FF0000"/>
              </a:solidFill>
            </a:ln>
          </c:spPr>
          <c:marker>
            <c:spPr>
              <a:solidFill>
                <a:srgbClr val="FF0000"/>
              </a:solidFill>
            </c:spPr>
          </c:marker>
          <c:cat>
            <c:strRef>
              <c:f>'1982 &amp; 2010'!$D$4:$M$4</c:f>
              <c:strCache>
                <c:ptCount val="10"/>
                <c:pt idx="0">
                  <c:v>15 - 19</c:v>
                </c:pt>
                <c:pt idx="1">
                  <c:v>20 - 24</c:v>
                </c:pt>
                <c:pt idx="2">
                  <c:v>25 - 29</c:v>
                </c:pt>
                <c:pt idx="3">
                  <c:v>30 - 34</c:v>
                </c:pt>
                <c:pt idx="4">
                  <c:v>35 - 39</c:v>
                </c:pt>
                <c:pt idx="5">
                  <c:v>40 - 44</c:v>
                </c:pt>
                <c:pt idx="6">
                  <c:v>45 - 49</c:v>
                </c:pt>
                <c:pt idx="7">
                  <c:v>50 - 54</c:v>
                </c:pt>
                <c:pt idx="8">
                  <c:v>55 - 59</c:v>
                </c:pt>
                <c:pt idx="9">
                  <c:v>60 - 64</c:v>
                </c:pt>
              </c:strCache>
            </c:strRef>
          </c:cat>
          <c:val>
            <c:numRef>
              <c:f>'1982 &amp; 2010'!$D$8:$M$8</c:f>
              <c:numCache>
                <c:formatCode>0.0</c:formatCode>
                <c:ptCount val="10"/>
                <c:pt idx="0">
                  <c:v>12.570525406091543</c:v>
                </c:pt>
                <c:pt idx="1">
                  <c:v>50.221630498907913</c:v>
                </c:pt>
                <c:pt idx="2">
                  <c:v>67.786112266112326</c:v>
                </c:pt>
                <c:pt idx="3">
                  <c:v>63.6448853856811</c:v>
                </c:pt>
                <c:pt idx="4">
                  <c:v>60.243887866208745</c:v>
                </c:pt>
                <c:pt idx="5">
                  <c:v>55.774444944471512</c:v>
                </c:pt>
                <c:pt idx="6">
                  <c:v>54.112648734306909</c:v>
                </c:pt>
                <c:pt idx="7">
                  <c:v>44.447163451853008</c:v>
                </c:pt>
                <c:pt idx="8">
                  <c:v>30.33028706410569</c:v>
                </c:pt>
                <c:pt idx="9">
                  <c:v>18.891900807481033</c:v>
                </c:pt>
              </c:numCache>
            </c:numRef>
          </c:val>
        </c:ser>
        <c:marker val="1"/>
        <c:axId val="36381056"/>
        <c:axId val="36382976"/>
      </c:lineChart>
      <c:catAx>
        <c:axId val="36381056"/>
        <c:scaling>
          <c:orientation val="minMax"/>
        </c:scaling>
        <c:axPos val="b"/>
        <c:tickLblPos val="nextTo"/>
        <c:spPr>
          <a:ln>
            <a:solidFill>
              <a:prstClr val="black"/>
            </a:solidFill>
          </a:ln>
        </c:spPr>
        <c:txPr>
          <a:bodyPr/>
          <a:lstStyle/>
          <a:p>
            <a:pPr>
              <a:defRPr sz="1200" b="1"/>
            </a:pPr>
            <a:endParaRPr lang="en-US"/>
          </a:p>
        </c:txPr>
        <c:crossAx val="36382976"/>
        <c:crosses val="autoZero"/>
        <c:auto val="1"/>
        <c:lblAlgn val="ctr"/>
        <c:lblOffset val="100"/>
      </c:catAx>
      <c:valAx>
        <c:axId val="36382976"/>
        <c:scaling>
          <c:orientation val="minMax"/>
          <c:max val="100"/>
        </c:scaling>
        <c:axPos val="l"/>
        <c:majorGridlines>
          <c:spPr>
            <a:ln>
              <a:solidFill>
                <a:schemeClr val="accent1">
                  <a:lumMod val="40000"/>
                  <a:lumOff val="60000"/>
                </a:schemeClr>
              </a:solidFill>
              <a:prstDash val="sysDot"/>
            </a:ln>
          </c:spPr>
        </c:majorGridlines>
        <c:title>
          <c:tx>
            <c:rich>
              <a:bodyPr rot="0" vert="horz"/>
              <a:lstStyle/>
              <a:p>
                <a:pPr>
                  <a:defRPr sz="1200"/>
                </a:pPr>
                <a:r>
                  <a:rPr lang="en-US" sz="1200"/>
                  <a:t>(%)</a:t>
                </a:r>
              </a:p>
            </c:rich>
          </c:tx>
          <c:layout>
            <c:manualLayout>
              <c:xMode val="edge"/>
              <c:yMode val="edge"/>
              <c:x val="3.3083133480902117E-2"/>
              <c:y val="6.8330424526474046E-2"/>
            </c:manualLayout>
          </c:layout>
        </c:title>
        <c:numFmt formatCode="#,##0.0" sourceLinked="0"/>
        <c:tickLblPos val="nextTo"/>
        <c:spPr>
          <a:ln w="9525">
            <a:solidFill>
              <a:schemeClr val="tx1"/>
            </a:solidFill>
          </a:ln>
        </c:spPr>
        <c:txPr>
          <a:bodyPr/>
          <a:lstStyle/>
          <a:p>
            <a:pPr>
              <a:defRPr sz="1200" b="1"/>
            </a:pPr>
            <a:endParaRPr lang="en-US"/>
          </a:p>
        </c:txPr>
        <c:crossAx val="36381056"/>
        <c:crosses val="autoZero"/>
        <c:crossBetween val="between"/>
      </c:valAx>
    </c:plotArea>
    <c:legend>
      <c:legendPos val="r"/>
      <c:layout>
        <c:manualLayout>
          <c:xMode val="edge"/>
          <c:yMode val="edge"/>
          <c:x val="0.55880475766636561"/>
          <c:y val="0.70884210539914172"/>
          <c:w val="0.23249155562478657"/>
          <c:h val="0.18320186645928241"/>
        </c:manualLayout>
      </c:layout>
      <c:txPr>
        <a:bodyPr/>
        <a:lstStyle/>
        <a:p>
          <a:pPr>
            <a:defRPr sz="1200" b="1"/>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275" cy="49667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5" y="0"/>
            <a:ext cx="2946275" cy="496671"/>
          </a:xfrm>
          <a:prstGeom prst="rect">
            <a:avLst/>
          </a:prstGeom>
        </p:spPr>
        <p:txBody>
          <a:bodyPr vert="horz" lIns="91440" tIns="45720" rIns="91440" bIns="45720" rtlCol="0"/>
          <a:lstStyle>
            <a:lvl1pPr algn="r">
              <a:defRPr sz="1200"/>
            </a:lvl1pPr>
          </a:lstStyle>
          <a:p>
            <a:fld id="{B1652D60-325C-4595-8233-BE6FC517FD73}" type="datetimeFigureOut">
              <a:rPr lang="en-GB" smtClean="0"/>
              <a:pPr/>
              <a:t>16/04/2013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3" y="4715836"/>
            <a:ext cx="5436909" cy="44666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28272"/>
            <a:ext cx="2946275" cy="49667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5" y="9428272"/>
            <a:ext cx="2946275" cy="496671"/>
          </a:xfrm>
          <a:prstGeom prst="rect">
            <a:avLst/>
          </a:prstGeom>
        </p:spPr>
        <p:txBody>
          <a:bodyPr vert="horz" lIns="91440" tIns="45720" rIns="91440" bIns="45720" rtlCol="0" anchor="b"/>
          <a:lstStyle>
            <a:lvl1pPr algn="r">
              <a:defRPr sz="1200"/>
            </a:lvl1pPr>
          </a:lstStyle>
          <a:p>
            <a:fld id="{B34699DA-0585-4B22-A8CE-C6B7846A00D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3DE02CA8-7864-450F-8127-8187D01E6397}" type="slidenum">
              <a:rPr lang="en-MY" smtClean="0"/>
              <a:pPr/>
              <a:t>1</a:t>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34699DA-0585-4B22-A8CE-C6B7846A00DF}" type="slidenum">
              <a:rPr lang="en-GB" smtClean="0"/>
              <a:pPr/>
              <a:t>13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3D5F89-9A33-49DE-AF25-26315BC84CF4}"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34699DA-0585-4B22-A8CE-C6B7846A00DF}"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89E69A-433B-4D08-B36E-E63EC1409D65}" type="datetimeFigureOut">
              <a:rPr lang="en-GB" smtClean="0"/>
              <a:pPr/>
              <a:t>16/04/2013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2A540-FEA1-4D56-875E-642511EC4C1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89E69A-433B-4D08-B36E-E63EC1409D65}" type="datetimeFigureOut">
              <a:rPr lang="en-GB" smtClean="0"/>
              <a:pPr/>
              <a:t>16/04/2013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2A540-FEA1-4D56-875E-642511EC4C1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89E69A-433B-4D08-B36E-E63EC1409D65}" type="datetimeFigureOut">
              <a:rPr lang="en-GB" smtClean="0"/>
              <a:pPr/>
              <a:t>16/04/2013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2A540-FEA1-4D56-875E-642511EC4C1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89E69A-433B-4D08-B36E-E63EC1409D65}" type="datetimeFigureOut">
              <a:rPr lang="en-GB" smtClean="0"/>
              <a:pPr/>
              <a:t>16/04/2013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2A540-FEA1-4D56-875E-642511EC4C1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89E69A-433B-4D08-B36E-E63EC1409D65}" type="datetimeFigureOut">
              <a:rPr lang="en-GB" smtClean="0"/>
              <a:pPr/>
              <a:t>16/04/2013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2A540-FEA1-4D56-875E-642511EC4C1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89E69A-433B-4D08-B36E-E63EC1409D65}" type="datetimeFigureOut">
              <a:rPr lang="en-GB" smtClean="0"/>
              <a:pPr/>
              <a:t>16/04/2013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2A540-FEA1-4D56-875E-642511EC4C1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89E69A-433B-4D08-B36E-E63EC1409D65}" type="datetimeFigureOut">
              <a:rPr lang="en-GB" smtClean="0"/>
              <a:pPr/>
              <a:t>16/04/2013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12A540-FEA1-4D56-875E-642511EC4C1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89E69A-433B-4D08-B36E-E63EC1409D65}" type="datetimeFigureOut">
              <a:rPr lang="en-GB" smtClean="0"/>
              <a:pPr/>
              <a:t>16/04/2013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12A540-FEA1-4D56-875E-642511EC4C1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9E69A-433B-4D08-B36E-E63EC1409D65}" type="datetimeFigureOut">
              <a:rPr lang="en-GB" smtClean="0"/>
              <a:pPr/>
              <a:t>16/04/2013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12A540-FEA1-4D56-875E-642511EC4C1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9E69A-433B-4D08-B36E-E63EC1409D65}" type="datetimeFigureOut">
              <a:rPr lang="en-GB" smtClean="0"/>
              <a:pPr/>
              <a:t>16/04/2013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2A540-FEA1-4D56-875E-642511EC4C1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9E69A-433B-4D08-B36E-E63EC1409D65}" type="datetimeFigureOut">
              <a:rPr lang="en-GB" smtClean="0"/>
              <a:pPr/>
              <a:t>16/04/2013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2A540-FEA1-4D56-875E-642511EC4C1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9E69A-433B-4D08-B36E-E63EC1409D65}" type="datetimeFigureOut">
              <a:rPr lang="en-GB" smtClean="0"/>
              <a:pPr/>
              <a:t>16/04/2013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2A540-FEA1-4D56-875E-642511EC4C1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tatistics.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96752"/>
            <a:ext cx="8077200" cy="1980695"/>
          </a:xfrm>
        </p:spPr>
        <p:txBody>
          <a:bodyPr>
            <a:normAutofit fontScale="90000"/>
          </a:bodyPr>
          <a:lstStyle/>
          <a:p>
            <a:pPr algn="ctr"/>
            <a:r>
              <a:rPr lang="en-US" sz="5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sto MT" pitchFamily="18" charset="0"/>
              </a:rPr>
              <a:t> </a:t>
            </a: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sto MT" pitchFamily="18" charset="0"/>
              </a:rPr>
              <a:t/>
            </a:r>
            <a:b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sto MT" pitchFamily="18" charset="0"/>
              </a:rPr>
            </a:b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sto MT" pitchFamily="18" charset="0"/>
              </a:rPr>
              <a:t>Gender work Statistics</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sto MT" pitchFamily="18" charset="0"/>
              </a:rPr>
              <a:t> </a:t>
            </a: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sto MT" pitchFamily="18" charset="0"/>
              </a:rPr>
              <a:t/>
            </a:r>
            <a:b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sto MT" pitchFamily="18" charset="0"/>
              </a:rPr>
            </a:b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sto MT" pitchFamily="18" charset="0"/>
            </a:endParaRPr>
          </a:p>
        </p:txBody>
      </p:sp>
      <p:sp>
        <p:nvSpPr>
          <p:cNvPr id="3" name="Subtitle 2"/>
          <p:cNvSpPr>
            <a:spLocks noGrp="1"/>
          </p:cNvSpPr>
          <p:nvPr>
            <p:ph type="subTitle" idx="1"/>
          </p:nvPr>
        </p:nvSpPr>
        <p:spPr>
          <a:xfrm>
            <a:off x="685800" y="2788927"/>
            <a:ext cx="7681913" cy="3933056"/>
          </a:xfrm>
        </p:spPr>
        <p:txBody>
          <a:bodyPr>
            <a:normAutofit fontScale="92500" lnSpcReduction="20000"/>
          </a:bodyPr>
          <a:lstStyle/>
          <a:p>
            <a:pPr>
              <a:spcBef>
                <a:spcPct val="0"/>
              </a:spcBef>
              <a:defRPr/>
            </a:pPr>
            <a:r>
              <a:rPr lang="ms-MY" b="1" dirty="0" smtClean="0">
                <a:solidFill>
                  <a:schemeClr val="tx1"/>
                </a:solidFill>
              </a:rPr>
              <a:t>Day 1, Session 3,</a:t>
            </a:r>
          </a:p>
          <a:p>
            <a:pPr>
              <a:spcBef>
                <a:spcPct val="0"/>
              </a:spcBef>
              <a:defRPr/>
            </a:pPr>
            <a:r>
              <a:rPr lang="ms-MY" b="1" dirty="0" smtClean="0">
                <a:solidFill>
                  <a:schemeClr val="tx1"/>
                </a:solidFill>
              </a:rPr>
              <a:t>UN Workshop on Improving the Intergation of a Gender Perspective inti Official Statistics</a:t>
            </a:r>
          </a:p>
          <a:p>
            <a:pPr>
              <a:spcBef>
                <a:spcPct val="0"/>
              </a:spcBef>
              <a:defRPr/>
            </a:pPr>
            <a:r>
              <a:rPr lang="ms-MY" b="1" dirty="0" smtClean="0">
                <a:solidFill>
                  <a:schemeClr val="tx1"/>
                </a:solidFill>
              </a:rPr>
              <a:t>@</a:t>
            </a:r>
          </a:p>
          <a:p>
            <a:pPr>
              <a:spcBef>
                <a:spcPct val="0"/>
              </a:spcBef>
              <a:defRPr/>
            </a:pPr>
            <a:r>
              <a:rPr lang="ms-MY" b="1" dirty="0" smtClean="0">
                <a:solidFill>
                  <a:schemeClr val="tx1"/>
                </a:solidFill>
              </a:rPr>
              <a:t>Chiba, Japan</a:t>
            </a:r>
          </a:p>
          <a:p>
            <a:pPr>
              <a:spcBef>
                <a:spcPct val="0"/>
              </a:spcBef>
              <a:defRPr/>
            </a:pPr>
            <a:r>
              <a:rPr lang="ms-MY" b="1" dirty="0" smtClean="0">
                <a:solidFill>
                  <a:schemeClr val="tx1"/>
                </a:solidFill>
              </a:rPr>
              <a:t>16-19 April 2013</a:t>
            </a:r>
          </a:p>
          <a:p>
            <a:pPr algn="ctr"/>
            <a:endParaRPr lang="en-US" sz="2000" dirty="0" smtClean="0">
              <a:solidFill>
                <a:schemeClr val="tx1"/>
              </a:solidFill>
              <a:latin typeface="Vivaldi" pitchFamily="66" charset="0"/>
            </a:endParaRPr>
          </a:p>
          <a:p>
            <a:pPr algn="ctr"/>
            <a:endParaRPr lang="en-US" sz="2000" dirty="0" smtClean="0">
              <a:solidFill>
                <a:schemeClr val="tx1"/>
              </a:solidFill>
              <a:latin typeface="Vivaldi" pitchFamily="66" charset="0"/>
            </a:endParaRPr>
          </a:p>
          <a:p>
            <a:pPr algn="ctr"/>
            <a:r>
              <a:rPr lang="en-US" sz="2400" b="1" i="1" dirty="0" err="1" smtClean="0">
                <a:solidFill>
                  <a:schemeClr val="tx1"/>
                </a:solidFill>
              </a:rPr>
              <a:t>Saidah</a:t>
            </a:r>
            <a:r>
              <a:rPr lang="en-US" sz="2400" b="1" i="1" dirty="0" smtClean="0">
                <a:solidFill>
                  <a:schemeClr val="tx1"/>
                </a:solidFill>
              </a:rPr>
              <a:t> </a:t>
            </a:r>
            <a:r>
              <a:rPr lang="en-US" sz="2400" b="1" i="1" dirty="0" err="1" smtClean="0">
                <a:solidFill>
                  <a:schemeClr val="tx1"/>
                </a:solidFill>
              </a:rPr>
              <a:t>Hashim</a:t>
            </a:r>
            <a:r>
              <a:rPr lang="en-US" sz="2400" b="1" i="1" dirty="0" smtClean="0">
                <a:solidFill>
                  <a:schemeClr val="tx1"/>
                </a:solidFill>
              </a:rPr>
              <a:t> (Ms.)</a:t>
            </a:r>
          </a:p>
          <a:p>
            <a:pPr algn="ctr"/>
            <a:r>
              <a:rPr lang="en-US" sz="2400" b="1" i="1" dirty="0" smtClean="0">
                <a:solidFill>
                  <a:schemeClr val="tx1"/>
                </a:solidFill>
              </a:rPr>
              <a:t>Manpower &amp; Social Statistics Division</a:t>
            </a:r>
          </a:p>
          <a:p>
            <a:pPr algn="ctr"/>
            <a:r>
              <a:rPr lang="en-US" sz="2400" b="1" i="1" dirty="0" smtClean="0">
                <a:solidFill>
                  <a:schemeClr val="tx1"/>
                </a:solidFill>
              </a:rPr>
              <a:t>Department of Statistics Malaysia (DOSM)</a:t>
            </a:r>
          </a:p>
        </p:txBody>
      </p:sp>
      <p:pic>
        <p:nvPicPr>
          <p:cNvPr id="4" name="Picture 6" descr="LOGO BARU"/>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3616987" y="45757"/>
            <a:ext cx="1869403" cy="1752565"/>
          </a:xfrm>
          <a:prstGeom prst="rect">
            <a:avLst/>
          </a:prstGeom>
          <a:noFill/>
          <a:ln w="9525" algn="in">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57245" y="594391"/>
            <a:ext cx="8138071" cy="5943535"/>
            <a:chOff x="457245" y="594391"/>
            <a:chExt cx="8138071" cy="5943535"/>
          </a:xfrm>
        </p:grpSpPr>
        <p:grpSp>
          <p:nvGrpSpPr>
            <p:cNvPr id="24" name="Group 23"/>
            <p:cNvGrpSpPr/>
            <p:nvPr/>
          </p:nvGrpSpPr>
          <p:grpSpPr>
            <a:xfrm>
              <a:off x="457245" y="2423171"/>
              <a:ext cx="3931877" cy="3840438"/>
              <a:chOff x="457245" y="2148854"/>
              <a:chExt cx="3931877" cy="3840438"/>
            </a:xfrm>
          </p:grpSpPr>
          <p:sp>
            <p:nvSpPr>
              <p:cNvPr id="6" name="Rectangle 5"/>
              <p:cNvSpPr/>
              <p:nvPr/>
            </p:nvSpPr>
            <p:spPr>
              <a:xfrm>
                <a:off x="457245" y="2971805"/>
                <a:ext cx="3931877" cy="3017487"/>
              </a:xfrm>
              <a:prstGeom prst="rect">
                <a:avLst/>
              </a:prstGeom>
              <a:solidFill>
                <a:srgbClr val="FACAB4"/>
              </a:solidFill>
              <a:ln>
                <a:solidFill>
                  <a:srgbClr val="F68E38"/>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smtClean="0">
                    <a:solidFill>
                      <a:schemeClr val="tx1"/>
                    </a:solidFill>
                    <a:latin typeface="Century Gothic" pitchFamily="34" charset="0"/>
                  </a:rPr>
                  <a:t>Primary Data</a:t>
                </a:r>
              </a:p>
              <a:p>
                <a:pPr algn="ctr"/>
                <a:endParaRPr lang="en-US" sz="2000" b="1" dirty="0" smtClean="0">
                  <a:solidFill>
                    <a:srgbClr val="0000FF"/>
                  </a:solidFill>
                  <a:latin typeface="Century Gothic" pitchFamily="34" charset="0"/>
                </a:endParaRPr>
              </a:p>
              <a:p>
                <a:pPr marL="339725" indent="-171450" algn="just">
                  <a:buFont typeface="Arial" pitchFamily="34" charset="0"/>
                  <a:buChar char="•"/>
                </a:pPr>
                <a:r>
                  <a:rPr lang="en-US" sz="2000" b="1" dirty="0" err="1" smtClean="0">
                    <a:solidFill>
                      <a:srgbClr val="0000FF"/>
                    </a:solidFill>
                    <a:latin typeface="Century Gothic" pitchFamily="34" charset="0"/>
                  </a:rPr>
                  <a:t>Labour</a:t>
                </a:r>
                <a:r>
                  <a:rPr lang="en-US" sz="2000" b="1" dirty="0" smtClean="0">
                    <a:solidFill>
                      <a:srgbClr val="0000FF"/>
                    </a:solidFill>
                    <a:latin typeface="Century Gothic" pitchFamily="34" charset="0"/>
                  </a:rPr>
                  <a:t> Force Survey</a:t>
                </a:r>
              </a:p>
              <a:p>
                <a:pPr marL="339725" indent="-171450" algn="just"/>
                <a:endParaRPr lang="en-US" sz="2000" b="1" dirty="0" smtClean="0">
                  <a:solidFill>
                    <a:srgbClr val="0000FF"/>
                  </a:solidFill>
                  <a:latin typeface="Century Gothic" pitchFamily="34" charset="0"/>
                </a:endParaRPr>
              </a:p>
              <a:p>
                <a:pPr marL="339725" indent="-171450" algn="just">
                  <a:buFont typeface="Arial" pitchFamily="34" charset="0"/>
                  <a:buChar char="•"/>
                </a:pPr>
                <a:r>
                  <a:rPr lang="en-US" sz="2000" b="1" dirty="0" smtClean="0">
                    <a:solidFill>
                      <a:srgbClr val="0000FF"/>
                    </a:solidFill>
                    <a:latin typeface="Century Gothic" pitchFamily="34" charset="0"/>
                  </a:rPr>
                  <a:t>Informal Sector Survey</a:t>
                </a:r>
              </a:p>
              <a:p>
                <a:pPr marL="339725" indent="-171450" algn="just"/>
                <a:endParaRPr lang="en-US" sz="2000" dirty="0" smtClean="0">
                  <a:solidFill>
                    <a:schemeClr val="tx1"/>
                  </a:solidFill>
                  <a:latin typeface="Century Gothic" pitchFamily="34" charset="0"/>
                </a:endParaRPr>
              </a:p>
              <a:p>
                <a:pPr marL="339725" indent="-171450" algn="just">
                  <a:buFont typeface="Arial" pitchFamily="34" charset="0"/>
                  <a:buChar char="•"/>
                </a:pPr>
                <a:r>
                  <a:rPr lang="en-US" sz="2000" dirty="0" smtClean="0">
                    <a:solidFill>
                      <a:schemeClr val="tx1"/>
                    </a:solidFill>
                    <a:latin typeface="Century Gothic" pitchFamily="34" charset="0"/>
                  </a:rPr>
                  <a:t>Salaries and Wages Survey</a:t>
                </a:r>
              </a:p>
              <a:p>
                <a:pPr marL="339725" indent="-171450" algn="just"/>
                <a:endParaRPr lang="en-US" sz="2000" dirty="0" smtClean="0">
                  <a:solidFill>
                    <a:schemeClr val="tx1"/>
                  </a:solidFill>
                  <a:latin typeface="Century Gothic" pitchFamily="34" charset="0"/>
                </a:endParaRPr>
              </a:p>
              <a:p>
                <a:pPr marL="339725" indent="-171450" algn="just">
                  <a:buFont typeface="Arial" pitchFamily="34" charset="0"/>
                  <a:buChar char="•"/>
                </a:pPr>
                <a:r>
                  <a:rPr lang="en-US" sz="2000" dirty="0" smtClean="0">
                    <a:solidFill>
                      <a:schemeClr val="tx1"/>
                    </a:solidFill>
                    <a:latin typeface="Century Gothic" pitchFamily="34" charset="0"/>
                  </a:rPr>
                  <a:t>Migration Survey</a:t>
                </a:r>
                <a:endParaRPr lang="en-GB" sz="2000" dirty="0">
                  <a:solidFill>
                    <a:schemeClr val="tx1"/>
                  </a:solidFill>
                  <a:latin typeface="Century Gothic" pitchFamily="34" charset="0"/>
                </a:endParaRPr>
              </a:p>
            </p:txBody>
          </p:sp>
          <p:sp>
            <p:nvSpPr>
              <p:cNvPr id="9" name="Rectangle 8"/>
              <p:cNvSpPr/>
              <p:nvPr/>
            </p:nvSpPr>
            <p:spPr>
              <a:xfrm>
                <a:off x="457245" y="2148854"/>
                <a:ext cx="3931877" cy="822951"/>
              </a:xfrm>
              <a:prstGeom prst="rect">
                <a:avLst/>
              </a:prstGeom>
              <a:solidFill>
                <a:srgbClr val="F8AB6C"/>
              </a:solidFill>
              <a:ln>
                <a:solidFill>
                  <a:srgbClr val="F68E38"/>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indent="-171450" algn="ctr"/>
                <a:r>
                  <a:rPr lang="en-US" sz="2200" b="1" dirty="0" err="1" smtClean="0">
                    <a:solidFill>
                      <a:schemeClr val="tx1"/>
                    </a:solidFill>
                    <a:latin typeface="Century Gothic" pitchFamily="34" charset="0"/>
                  </a:rPr>
                  <a:t>Labour</a:t>
                </a:r>
                <a:r>
                  <a:rPr lang="en-US" sz="2200" b="1" dirty="0" smtClean="0">
                    <a:solidFill>
                      <a:schemeClr val="tx1"/>
                    </a:solidFill>
                    <a:latin typeface="Century Gothic" pitchFamily="34" charset="0"/>
                  </a:rPr>
                  <a:t> Force Section</a:t>
                </a:r>
              </a:p>
            </p:txBody>
          </p:sp>
        </p:grpSp>
        <p:grpSp>
          <p:nvGrpSpPr>
            <p:cNvPr id="25" name="Group 24"/>
            <p:cNvGrpSpPr/>
            <p:nvPr/>
          </p:nvGrpSpPr>
          <p:grpSpPr>
            <a:xfrm>
              <a:off x="4846317" y="2423171"/>
              <a:ext cx="3748999" cy="4114755"/>
              <a:chOff x="4846317" y="2148854"/>
              <a:chExt cx="3748999" cy="4114755"/>
            </a:xfrm>
          </p:grpSpPr>
          <p:sp>
            <p:nvSpPr>
              <p:cNvPr id="7" name="Rectangle 6"/>
              <p:cNvSpPr/>
              <p:nvPr/>
            </p:nvSpPr>
            <p:spPr>
              <a:xfrm>
                <a:off x="4846317" y="2971805"/>
                <a:ext cx="3748999" cy="3291804"/>
              </a:xfrm>
              <a:prstGeom prst="rect">
                <a:avLst/>
              </a:prstGeom>
              <a:solidFill>
                <a:srgbClr val="FACAB4"/>
              </a:solidFill>
              <a:ln>
                <a:solidFill>
                  <a:srgbClr val="F68E38"/>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smtClean="0">
                    <a:solidFill>
                      <a:schemeClr val="tx1"/>
                    </a:solidFill>
                    <a:latin typeface="Century Gothic" pitchFamily="34" charset="0"/>
                  </a:rPr>
                  <a:t>Secondary Data</a:t>
                </a:r>
              </a:p>
              <a:p>
                <a:pPr algn="ctr"/>
                <a:endParaRPr lang="en-US" sz="2000" dirty="0" smtClean="0">
                  <a:solidFill>
                    <a:schemeClr val="tx1"/>
                  </a:solidFill>
                  <a:latin typeface="Century Gothic" pitchFamily="34" charset="0"/>
                </a:endParaRPr>
              </a:p>
              <a:p>
                <a:pPr marL="168275" algn="just">
                  <a:buFont typeface="Arial" pitchFamily="34" charset="0"/>
                  <a:buChar char="•"/>
                </a:pPr>
                <a:r>
                  <a:rPr lang="en-US" sz="2000" dirty="0" smtClean="0">
                    <a:solidFill>
                      <a:schemeClr val="tx1"/>
                    </a:solidFill>
                    <a:latin typeface="Century Gothic" pitchFamily="34" charset="0"/>
                  </a:rPr>
                  <a:t> Social Statistics Bulletin</a:t>
                </a:r>
              </a:p>
              <a:p>
                <a:pPr marL="168275" algn="just"/>
                <a:endParaRPr lang="en-US" sz="2000" dirty="0" smtClean="0">
                  <a:solidFill>
                    <a:schemeClr val="tx1"/>
                  </a:solidFill>
                  <a:latin typeface="Century Gothic" pitchFamily="34" charset="0"/>
                </a:endParaRPr>
              </a:p>
              <a:p>
                <a:pPr marL="168275" algn="just">
                  <a:buFont typeface="Arial" pitchFamily="34" charset="0"/>
                  <a:buChar char="•"/>
                </a:pPr>
                <a:r>
                  <a:rPr lang="en-US" sz="2000" dirty="0" smtClean="0">
                    <a:solidFill>
                      <a:schemeClr val="tx1"/>
                    </a:solidFill>
                    <a:latin typeface="Century Gothic" pitchFamily="34" charset="0"/>
                  </a:rPr>
                  <a:t> Data Bank State/District</a:t>
                </a:r>
              </a:p>
              <a:p>
                <a:pPr marL="168275" algn="just"/>
                <a:endParaRPr lang="en-US" sz="2000" b="1" dirty="0" smtClean="0">
                  <a:solidFill>
                    <a:srgbClr val="0000FF"/>
                  </a:solidFill>
                  <a:latin typeface="Century Gothic" pitchFamily="34" charset="0"/>
                </a:endParaRPr>
              </a:p>
              <a:p>
                <a:pPr marL="339725" indent="-171450">
                  <a:buFont typeface="Arial" pitchFamily="34" charset="0"/>
                  <a:buChar char="•"/>
                </a:pPr>
                <a:r>
                  <a:rPr lang="en-US" sz="2000" b="1" dirty="0" smtClean="0">
                    <a:solidFill>
                      <a:srgbClr val="0000FF"/>
                    </a:solidFill>
                    <a:latin typeface="Century Gothic" pitchFamily="34" charset="0"/>
                  </a:rPr>
                  <a:t>Millennium Development Goals</a:t>
                </a:r>
              </a:p>
              <a:p>
                <a:pPr marL="168275" algn="just"/>
                <a:endParaRPr lang="en-US" sz="2000" b="1" dirty="0" smtClean="0">
                  <a:solidFill>
                    <a:srgbClr val="0000FF"/>
                  </a:solidFill>
                  <a:latin typeface="Century Gothic" pitchFamily="34" charset="0"/>
                </a:endParaRPr>
              </a:p>
              <a:p>
                <a:pPr marL="168275" algn="just">
                  <a:buFont typeface="Arial" pitchFamily="34" charset="0"/>
                  <a:buChar char="•"/>
                </a:pPr>
                <a:r>
                  <a:rPr lang="en-US" sz="2000" b="1" dirty="0" smtClean="0">
                    <a:solidFill>
                      <a:srgbClr val="0000FF"/>
                    </a:solidFill>
                    <a:latin typeface="Century Gothic" pitchFamily="34" charset="0"/>
                  </a:rPr>
                  <a:t> Gender Statistics</a:t>
                </a:r>
                <a:endParaRPr lang="en-GB" sz="2000" b="1" dirty="0">
                  <a:solidFill>
                    <a:srgbClr val="0000FF"/>
                  </a:solidFill>
                  <a:latin typeface="Century Gothic" pitchFamily="34" charset="0"/>
                </a:endParaRPr>
              </a:p>
            </p:txBody>
          </p:sp>
          <p:sp>
            <p:nvSpPr>
              <p:cNvPr id="10" name="Rectangle 9"/>
              <p:cNvSpPr/>
              <p:nvPr/>
            </p:nvSpPr>
            <p:spPr>
              <a:xfrm>
                <a:off x="4846317" y="2148854"/>
                <a:ext cx="3748999" cy="822951"/>
              </a:xfrm>
              <a:prstGeom prst="rect">
                <a:avLst/>
              </a:prstGeom>
              <a:solidFill>
                <a:srgbClr val="F8AB6C"/>
              </a:solidFill>
              <a:ln>
                <a:solidFill>
                  <a:srgbClr val="F68E38"/>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indent="-171450" algn="ctr"/>
                <a:r>
                  <a:rPr lang="en-US" sz="2200" b="1" dirty="0" smtClean="0">
                    <a:solidFill>
                      <a:schemeClr val="tx1"/>
                    </a:solidFill>
                    <a:latin typeface="Century Gothic" pitchFamily="34" charset="0"/>
                  </a:rPr>
                  <a:t>Social Section</a:t>
                </a:r>
              </a:p>
            </p:txBody>
          </p:sp>
        </p:grpSp>
        <p:grpSp>
          <p:nvGrpSpPr>
            <p:cNvPr id="31" name="Group 30"/>
            <p:cNvGrpSpPr/>
            <p:nvPr/>
          </p:nvGrpSpPr>
          <p:grpSpPr>
            <a:xfrm>
              <a:off x="2430803" y="1325903"/>
              <a:ext cx="4297633" cy="1087743"/>
              <a:chOff x="2430803" y="1325903"/>
              <a:chExt cx="4297633" cy="1087743"/>
            </a:xfrm>
          </p:grpSpPr>
          <p:cxnSp>
            <p:nvCxnSpPr>
              <p:cNvPr id="14" name="Straight Connector 13"/>
              <p:cNvCxnSpPr/>
              <p:nvPr/>
            </p:nvCxnSpPr>
            <p:spPr>
              <a:xfrm>
                <a:off x="2430803" y="1874537"/>
                <a:ext cx="4297633" cy="0"/>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54842" y="1865012"/>
                <a:ext cx="0" cy="548634"/>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3989" y="1861837"/>
                <a:ext cx="0" cy="548634"/>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572000" y="1325903"/>
                <a:ext cx="0" cy="548634"/>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496457" y="594391"/>
              <a:ext cx="6141162" cy="914390"/>
            </a:xfrm>
            <a:prstGeom prst="rect">
              <a:avLst/>
            </a:prstGeom>
            <a:solidFill>
              <a:srgbClr val="F8AB6C"/>
            </a:solidFill>
            <a:ln>
              <a:solidFill>
                <a:srgbClr val="F68E38"/>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pitchFamily="34" charset="0"/>
                </a:rPr>
                <a:t>Manpower and Social Statistics Division</a:t>
              </a:r>
            </a:p>
            <a:p>
              <a:pPr algn="ctr"/>
              <a:r>
                <a:rPr lang="en-US" sz="2400" b="1" dirty="0" smtClean="0">
                  <a:solidFill>
                    <a:schemeClr val="tx1"/>
                  </a:solidFill>
                  <a:latin typeface="Century Gothic" pitchFamily="34" charset="0"/>
                </a:rPr>
                <a:t>Department of Statistics (DOSM)</a:t>
              </a:r>
              <a:endParaRPr lang="en-GB" sz="2400" b="1" dirty="0">
                <a:solidFill>
                  <a:schemeClr val="tx1"/>
                </a:solidFill>
                <a:latin typeface="Century Gothic"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409575" y="-99392"/>
            <a:ext cx="8886825" cy="6962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MY"/>
          </a:p>
        </p:txBody>
      </p:sp>
      <p:pic>
        <p:nvPicPr>
          <p:cNvPr id="1026" name="Picture 2"/>
          <p:cNvPicPr>
            <a:picLocks noChangeAspect="1" noChangeArrowheads="1"/>
          </p:cNvPicPr>
          <p:nvPr/>
        </p:nvPicPr>
        <p:blipFill>
          <a:blip r:embed="rId2" cstate="print"/>
          <a:srcRect/>
          <a:stretch>
            <a:fillRect/>
          </a:stretch>
        </p:blipFill>
        <p:spPr bwMode="auto">
          <a:xfrm>
            <a:off x="51" y="0"/>
            <a:ext cx="9143950" cy="6903682"/>
          </a:xfrm>
          <a:prstGeom prst="rect">
            <a:avLst/>
          </a:prstGeom>
          <a:noFill/>
          <a:ln w="9525">
            <a:noFill/>
            <a:miter lim="800000"/>
            <a:headEnd/>
            <a:tailEnd/>
          </a:ln>
          <a:effec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2000" fill="hold"/>
                                        <p:tgtEl>
                                          <p:spTgt spid="1027"/>
                                        </p:tgtEl>
                                        <p:attrNameLst>
                                          <p:attrName>ppt_x</p:attrName>
                                        </p:attrNameLst>
                                      </p:cBhvr>
                                      <p:tavLst>
                                        <p:tav tm="0">
                                          <p:val>
                                            <p:strVal val="#ppt_x"/>
                                          </p:val>
                                        </p:tav>
                                        <p:tav tm="100000">
                                          <p:val>
                                            <p:strVal val="#ppt_x"/>
                                          </p:val>
                                        </p:tav>
                                      </p:tavLst>
                                    </p:anim>
                                    <p:anim calcmode="lin" valueType="num">
                                      <p:cBhvr additive="base">
                                        <p:cTn id="8" dur="20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8757" y="502952"/>
            <a:ext cx="5759910" cy="461665"/>
          </a:xfrm>
          <a:prstGeom prst="rect">
            <a:avLst/>
          </a:prstGeom>
          <a:noFill/>
        </p:spPr>
        <p:txBody>
          <a:bodyPr wrap="none" rtlCol="0">
            <a:spAutoFit/>
          </a:bodyPr>
          <a:lstStyle/>
          <a:p>
            <a:r>
              <a:rPr lang="en-US" sz="2400" b="1" dirty="0" smtClean="0">
                <a:latin typeface="Century Gothic" pitchFamily="34" charset="0"/>
              </a:rPr>
              <a:t>Percentage distribution of population</a:t>
            </a:r>
            <a:endParaRPr lang="en-GB" sz="2400" b="1" dirty="0">
              <a:latin typeface="Century Gothic" pitchFamily="34" charset="0"/>
            </a:endParaRPr>
          </a:p>
        </p:txBody>
      </p:sp>
      <p:graphicFrame>
        <p:nvGraphicFramePr>
          <p:cNvPr id="5" name="Table 4"/>
          <p:cNvGraphicFramePr>
            <a:graphicFrameLocks noGrp="1"/>
          </p:cNvGraphicFramePr>
          <p:nvPr/>
        </p:nvGraphicFramePr>
        <p:xfrm>
          <a:off x="1171058" y="1000033"/>
          <a:ext cx="6675047" cy="5172137"/>
        </p:xfrm>
        <a:graphic>
          <a:graphicData uri="http://schemas.openxmlformats.org/drawingml/2006/table">
            <a:tbl>
              <a:tblPr firstRow="1" bandRow="1">
                <a:tableStyleId>{E8B1032C-EA38-4F05-BA0D-38AFFFC7BED3}</a:tableStyleId>
              </a:tblPr>
              <a:tblGrid>
                <a:gridCol w="2103097"/>
                <a:gridCol w="2285975"/>
                <a:gridCol w="2285975"/>
              </a:tblGrid>
              <a:tr h="963017">
                <a:tc>
                  <a:txBody>
                    <a:bodyPr/>
                    <a:lstStyle/>
                    <a:p>
                      <a:pPr algn="ctr"/>
                      <a:endParaRPr lang="en-GB" dirty="0">
                        <a:latin typeface="Century Gothic" pitchFamily="34" charset="0"/>
                      </a:endParaRPr>
                    </a:p>
                  </a:txBody>
                  <a:tcPr>
                    <a:solidFill>
                      <a:srgbClr val="F68E3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entury Gothic" pitchFamily="34" charset="0"/>
                        </a:rPr>
                        <a:t>Population and Housing Census 2010</a:t>
                      </a:r>
                      <a:endParaRPr lang="en-GB" dirty="0" smtClean="0">
                        <a:latin typeface="Century Gothic" pitchFamily="34" charset="0"/>
                      </a:endParaRPr>
                    </a:p>
                  </a:txBody>
                  <a:tcPr>
                    <a:solidFill>
                      <a:srgbClr val="F68E3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Century Gothic" pitchFamily="34" charset="0"/>
                        </a:rPr>
                        <a:t>Labour</a:t>
                      </a:r>
                      <a:r>
                        <a:rPr lang="en-US" dirty="0" smtClean="0">
                          <a:latin typeface="Century Gothic" pitchFamily="34" charset="0"/>
                        </a:rPr>
                        <a:t> Force Survey 2010</a:t>
                      </a:r>
                      <a:endParaRPr lang="en-GB" dirty="0" smtClean="0">
                        <a:latin typeface="Century Gothic" pitchFamily="34" charset="0"/>
                      </a:endParaRPr>
                    </a:p>
                    <a:p>
                      <a:pPr algn="ctr"/>
                      <a:endParaRPr lang="en-GB" dirty="0">
                        <a:latin typeface="Century Gothic" pitchFamily="34" charset="0"/>
                      </a:endParaRPr>
                    </a:p>
                  </a:txBody>
                  <a:tcPr>
                    <a:solidFill>
                      <a:srgbClr val="F68E38"/>
                    </a:solidFill>
                  </a:tcPr>
                </a:tc>
              </a:tr>
              <a:tr h="420912">
                <a:tc>
                  <a:txBody>
                    <a:bodyPr/>
                    <a:lstStyle/>
                    <a:p>
                      <a:pPr marL="117475" indent="0" algn="l"/>
                      <a:r>
                        <a:rPr lang="en-US" b="1" dirty="0" smtClean="0">
                          <a:latin typeface="Century Gothic" pitchFamily="34" charset="0"/>
                        </a:rPr>
                        <a:t>Sex</a:t>
                      </a:r>
                    </a:p>
                  </a:txBody>
                  <a:tcPr/>
                </a:tc>
                <a:tc>
                  <a:txBody>
                    <a:bodyPr/>
                    <a:lstStyle/>
                    <a:p>
                      <a:pPr marL="117475" indent="0" algn="ctr">
                        <a:spcBef>
                          <a:spcPts val="1200"/>
                        </a:spcBef>
                      </a:pPr>
                      <a:endParaRPr lang="en-GB" dirty="0">
                        <a:latin typeface="Century Gothic" pitchFamily="34" charset="0"/>
                      </a:endParaRPr>
                    </a:p>
                  </a:txBody>
                  <a:tcPr/>
                </a:tc>
                <a:tc>
                  <a:txBody>
                    <a:bodyPr/>
                    <a:lstStyle/>
                    <a:p>
                      <a:pPr marL="117475" indent="0" algn="ctr">
                        <a:spcBef>
                          <a:spcPts val="1200"/>
                        </a:spcBef>
                      </a:pPr>
                      <a:endParaRPr lang="en-GB" dirty="0">
                        <a:latin typeface="Century Gothic" pitchFamily="34" charset="0"/>
                      </a:endParaRPr>
                    </a:p>
                  </a:txBody>
                  <a:tcPr/>
                </a:tc>
              </a:tr>
              <a:tr h="420912">
                <a:tc>
                  <a:txBody>
                    <a:bodyPr/>
                    <a:lstStyle/>
                    <a:p>
                      <a:pPr marL="339725" indent="0" algn="l"/>
                      <a:r>
                        <a:rPr lang="en-US" dirty="0" smtClean="0">
                          <a:latin typeface="Century Gothic" pitchFamily="34" charset="0"/>
                        </a:rPr>
                        <a:t>Male</a:t>
                      </a:r>
                      <a:endParaRPr lang="en-US" b="1" dirty="0" smtClean="0">
                        <a:latin typeface="Century Gothic" pitchFamily="34" charset="0"/>
                      </a:endParaRPr>
                    </a:p>
                  </a:txBody>
                  <a:tcPr/>
                </a:tc>
                <a:tc>
                  <a:txBody>
                    <a:bodyPr/>
                    <a:lstStyle/>
                    <a:p>
                      <a:pPr marL="0" lvl="0" indent="0" algn="ctr"/>
                      <a:r>
                        <a:rPr lang="en-US" dirty="0" smtClean="0">
                          <a:latin typeface="Century Gothic" pitchFamily="34" charset="0"/>
                        </a:rPr>
                        <a:t>51.4</a:t>
                      </a:r>
                    </a:p>
                  </a:txBody>
                  <a:tcPr/>
                </a:tc>
                <a:tc>
                  <a:txBody>
                    <a:bodyPr/>
                    <a:lstStyle/>
                    <a:p>
                      <a:pPr marL="117475" indent="0" algn="ctr">
                        <a:spcBef>
                          <a:spcPts val="1200"/>
                        </a:spcBef>
                      </a:pPr>
                      <a:r>
                        <a:rPr lang="en-US" dirty="0" smtClean="0">
                          <a:latin typeface="Century Gothic" pitchFamily="34" charset="0"/>
                        </a:rPr>
                        <a:t>51.5</a:t>
                      </a:r>
                      <a:endParaRPr lang="en-GB" dirty="0">
                        <a:latin typeface="Century Gothic" pitchFamily="34" charset="0"/>
                      </a:endParaRPr>
                    </a:p>
                  </a:txBody>
                  <a:tcPr/>
                </a:tc>
              </a:tr>
              <a:tr h="420912">
                <a:tc>
                  <a:txBody>
                    <a:bodyPr/>
                    <a:lstStyle/>
                    <a:p>
                      <a:pPr marL="339725" indent="0" algn="l"/>
                      <a:r>
                        <a:rPr lang="en-US" dirty="0" smtClean="0">
                          <a:latin typeface="Century Gothic" pitchFamily="34" charset="0"/>
                        </a:rPr>
                        <a:t>Female</a:t>
                      </a:r>
                      <a:endParaRPr lang="en-GB" b="1" dirty="0">
                        <a:latin typeface="Century Gothic" pitchFamily="34" charset="0"/>
                      </a:endParaRPr>
                    </a:p>
                  </a:txBody>
                  <a:tcPr/>
                </a:tc>
                <a:tc>
                  <a:txBody>
                    <a:bodyPr/>
                    <a:lstStyle/>
                    <a:p>
                      <a:pPr algn="ctr"/>
                      <a:r>
                        <a:rPr lang="en-US" dirty="0" smtClean="0">
                          <a:latin typeface="Century Gothic" pitchFamily="34" charset="0"/>
                        </a:rPr>
                        <a:t>48.6</a:t>
                      </a:r>
                      <a:endParaRPr lang="en-GB" dirty="0">
                        <a:latin typeface="Century Gothic" pitchFamily="34" charset="0"/>
                      </a:endParaRPr>
                    </a:p>
                  </a:txBody>
                  <a:tcPr/>
                </a:tc>
                <a:tc>
                  <a:txBody>
                    <a:bodyPr/>
                    <a:lstStyle/>
                    <a:p>
                      <a:pPr algn="ctr"/>
                      <a:r>
                        <a:rPr lang="en-US" dirty="0" smtClean="0">
                          <a:latin typeface="Century Gothic" pitchFamily="34" charset="0"/>
                        </a:rPr>
                        <a:t>48.5</a:t>
                      </a:r>
                      <a:endParaRPr lang="en-GB" dirty="0">
                        <a:latin typeface="Century Gothic" pitchFamily="34" charset="0"/>
                      </a:endParaRPr>
                    </a:p>
                  </a:txBody>
                  <a:tcPr/>
                </a:tc>
              </a:tr>
              <a:tr h="420912">
                <a:tc>
                  <a:txBody>
                    <a:bodyPr/>
                    <a:lstStyle/>
                    <a:p>
                      <a:pPr marL="339725" indent="0" algn="l"/>
                      <a:r>
                        <a:rPr lang="en-US" b="1" dirty="0" smtClean="0">
                          <a:latin typeface="Century Gothic" pitchFamily="34" charset="0"/>
                        </a:rPr>
                        <a:t>Total</a:t>
                      </a:r>
                      <a:endParaRPr lang="en-GB" b="1" dirty="0">
                        <a:latin typeface="Century Gothic" pitchFamily="34" charset="0"/>
                      </a:endParaRPr>
                    </a:p>
                  </a:txBody>
                  <a:tcPr/>
                </a:tc>
                <a:tc>
                  <a:txBody>
                    <a:bodyPr/>
                    <a:lstStyle/>
                    <a:p>
                      <a:pPr algn="ctr"/>
                      <a:r>
                        <a:rPr lang="en-US" b="1" dirty="0" smtClean="0">
                          <a:latin typeface="Century Gothic" pitchFamily="34" charset="0"/>
                        </a:rPr>
                        <a:t>100.0</a:t>
                      </a:r>
                      <a:endParaRPr lang="en-GB" b="1" dirty="0">
                        <a:latin typeface="Century Gothic" pitchFamily="34" charset="0"/>
                      </a:endParaRPr>
                    </a:p>
                  </a:txBody>
                  <a:tcPr/>
                </a:tc>
                <a:tc>
                  <a:txBody>
                    <a:bodyPr/>
                    <a:lstStyle/>
                    <a:p>
                      <a:pPr algn="ctr"/>
                      <a:r>
                        <a:rPr lang="en-US" b="1" dirty="0" smtClean="0">
                          <a:latin typeface="Century Gothic" pitchFamily="34" charset="0"/>
                        </a:rPr>
                        <a:t>100.0</a:t>
                      </a:r>
                    </a:p>
                  </a:txBody>
                  <a:tcPr/>
                </a:tc>
              </a:tr>
              <a:tr h="420912">
                <a:tc>
                  <a:txBody>
                    <a:bodyPr/>
                    <a:lstStyle/>
                    <a:p>
                      <a:pPr marL="117475" indent="0" algn="l"/>
                      <a:endParaRPr lang="en-GB" b="1" dirty="0">
                        <a:latin typeface="Century Gothic" pitchFamily="34" charset="0"/>
                      </a:endParaRPr>
                    </a:p>
                  </a:txBody>
                  <a:tcPr/>
                </a:tc>
                <a:tc>
                  <a:txBody>
                    <a:bodyPr/>
                    <a:lstStyle/>
                    <a:p>
                      <a:pPr algn="ctr"/>
                      <a:endParaRPr lang="en-GB" dirty="0">
                        <a:latin typeface="Century Gothic" pitchFamily="34" charset="0"/>
                      </a:endParaRPr>
                    </a:p>
                  </a:txBody>
                  <a:tcPr/>
                </a:tc>
                <a:tc>
                  <a:txBody>
                    <a:bodyPr/>
                    <a:lstStyle/>
                    <a:p>
                      <a:pPr algn="ctr"/>
                      <a:endParaRPr lang="en-US" dirty="0" smtClean="0">
                        <a:latin typeface="Century Gothic" pitchFamily="34" charset="0"/>
                      </a:endParaRPr>
                    </a:p>
                  </a:txBody>
                  <a:tcPr/>
                </a:tc>
              </a:tr>
              <a:tr h="420912">
                <a:tc>
                  <a:txBody>
                    <a:bodyPr/>
                    <a:lstStyle/>
                    <a:p>
                      <a:pPr marL="117475" indent="0" algn="l"/>
                      <a:r>
                        <a:rPr lang="en-US" b="1" dirty="0" smtClean="0">
                          <a:latin typeface="Century Gothic" pitchFamily="34" charset="0"/>
                        </a:rPr>
                        <a:t>Age group</a:t>
                      </a:r>
                      <a:endParaRPr lang="en-GB" b="1" dirty="0">
                        <a:latin typeface="Century Gothic" pitchFamily="34" charset="0"/>
                      </a:endParaRPr>
                    </a:p>
                  </a:txBody>
                  <a:tcPr/>
                </a:tc>
                <a:tc>
                  <a:txBody>
                    <a:bodyPr/>
                    <a:lstStyle/>
                    <a:p>
                      <a:pPr algn="ctr"/>
                      <a:endParaRPr lang="en-GB" dirty="0">
                        <a:latin typeface="Century Gothic" pitchFamily="34" charset="0"/>
                      </a:endParaRPr>
                    </a:p>
                  </a:txBody>
                  <a:tcPr/>
                </a:tc>
                <a:tc>
                  <a:txBody>
                    <a:bodyPr/>
                    <a:lstStyle/>
                    <a:p>
                      <a:pPr algn="ctr"/>
                      <a:endParaRPr lang="en-US" dirty="0" smtClean="0">
                        <a:latin typeface="Century Gothic" pitchFamily="34" charset="0"/>
                      </a:endParaRPr>
                    </a:p>
                  </a:txBody>
                  <a:tcPr/>
                </a:tc>
              </a:tr>
              <a:tr h="420912">
                <a:tc>
                  <a:txBody>
                    <a:bodyPr/>
                    <a:lstStyle/>
                    <a:p>
                      <a:pPr marL="339725" indent="0" algn="l"/>
                      <a:r>
                        <a:rPr lang="en-US" dirty="0" smtClean="0">
                          <a:latin typeface="Century Gothic" pitchFamily="34" charset="0"/>
                        </a:rPr>
                        <a:t>0-14</a:t>
                      </a:r>
                      <a:endParaRPr lang="en-US" b="1" dirty="0" smtClean="0">
                        <a:latin typeface="Century Gothic" pitchFamily="34" charset="0"/>
                      </a:endParaRPr>
                    </a:p>
                  </a:txBody>
                  <a:tcPr/>
                </a:tc>
                <a:tc>
                  <a:txBody>
                    <a:bodyPr/>
                    <a:lstStyle/>
                    <a:p>
                      <a:pPr algn="ctr"/>
                      <a:r>
                        <a:rPr lang="en-US" dirty="0" smtClean="0">
                          <a:latin typeface="Century Gothic" pitchFamily="34" charset="0"/>
                        </a:rPr>
                        <a:t>27.6</a:t>
                      </a:r>
                      <a:endParaRPr lang="en-GB" dirty="0">
                        <a:latin typeface="Century Gothic" pitchFamily="34" charset="0"/>
                      </a:endParaRPr>
                    </a:p>
                  </a:txBody>
                  <a:tcPr/>
                </a:tc>
                <a:tc>
                  <a:txBody>
                    <a:bodyPr/>
                    <a:lstStyle/>
                    <a:p>
                      <a:pPr algn="ctr"/>
                      <a:r>
                        <a:rPr lang="en-US" dirty="0" smtClean="0">
                          <a:latin typeface="Century Gothic" pitchFamily="34" charset="0"/>
                        </a:rPr>
                        <a:t>27.4</a:t>
                      </a:r>
                    </a:p>
                  </a:txBody>
                  <a:tcPr/>
                </a:tc>
              </a:tr>
              <a:tr h="420912">
                <a:tc>
                  <a:txBody>
                    <a:bodyPr/>
                    <a:lstStyle/>
                    <a:p>
                      <a:pPr marL="339725" indent="0" algn="l"/>
                      <a:r>
                        <a:rPr lang="en-US" dirty="0" smtClean="0">
                          <a:latin typeface="Century Gothic" pitchFamily="34" charset="0"/>
                        </a:rPr>
                        <a:t>15-64</a:t>
                      </a:r>
                      <a:endParaRPr lang="en-GB" b="1" dirty="0">
                        <a:latin typeface="Century Gothic" pitchFamily="34" charset="0"/>
                      </a:endParaRPr>
                    </a:p>
                  </a:txBody>
                  <a:tcPr/>
                </a:tc>
                <a:tc>
                  <a:txBody>
                    <a:bodyPr/>
                    <a:lstStyle/>
                    <a:p>
                      <a:pPr algn="ctr"/>
                      <a:r>
                        <a:rPr lang="en-US" dirty="0" smtClean="0">
                          <a:latin typeface="Century Gothic" pitchFamily="34" charset="0"/>
                        </a:rPr>
                        <a:t>67.3</a:t>
                      </a:r>
                      <a:endParaRPr lang="en-GB" dirty="0">
                        <a:latin typeface="Century Gothic" pitchFamily="34" charset="0"/>
                      </a:endParaRPr>
                    </a:p>
                  </a:txBody>
                  <a:tcPr/>
                </a:tc>
                <a:tc>
                  <a:txBody>
                    <a:bodyPr/>
                    <a:lstStyle/>
                    <a:p>
                      <a:pPr algn="ctr"/>
                      <a:r>
                        <a:rPr lang="en-US" dirty="0" smtClean="0">
                          <a:latin typeface="Century Gothic" pitchFamily="34" charset="0"/>
                        </a:rPr>
                        <a:t>67.7</a:t>
                      </a:r>
                    </a:p>
                  </a:txBody>
                  <a:tcPr/>
                </a:tc>
              </a:tr>
              <a:tr h="420912">
                <a:tc>
                  <a:txBody>
                    <a:bodyPr/>
                    <a:lstStyle/>
                    <a:p>
                      <a:pPr marL="339725" indent="0" algn="l"/>
                      <a:r>
                        <a:rPr lang="en-US" dirty="0" smtClean="0">
                          <a:latin typeface="Century Gothic" pitchFamily="34" charset="0"/>
                        </a:rPr>
                        <a:t>&gt;</a:t>
                      </a:r>
                      <a:r>
                        <a:rPr lang="en-US" baseline="0" dirty="0" smtClean="0">
                          <a:latin typeface="Century Gothic" pitchFamily="34" charset="0"/>
                        </a:rPr>
                        <a:t> 65</a:t>
                      </a:r>
                      <a:endParaRPr lang="en-GB" b="1" dirty="0">
                        <a:latin typeface="Century Gothic" pitchFamily="34" charset="0"/>
                      </a:endParaRPr>
                    </a:p>
                  </a:txBody>
                  <a:tcPr/>
                </a:tc>
                <a:tc>
                  <a:txBody>
                    <a:bodyPr/>
                    <a:lstStyle/>
                    <a:p>
                      <a:pPr algn="ctr"/>
                      <a:r>
                        <a:rPr lang="en-US" dirty="0" smtClean="0">
                          <a:latin typeface="Century Gothic" pitchFamily="34" charset="0"/>
                        </a:rPr>
                        <a:t>5.0</a:t>
                      </a:r>
                      <a:endParaRPr lang="en-GB" dirty="0">
                        <a:latin typeface="Century Gothic" pitchFamily="34" charset="0"/>
                      </a:endParaRPr>
                    </a:p>
                  </a:txBody>
                  <a:tcPr/>
                </a:tc>
                <a:tc>
                  <a:txBody>
                    <a:bodyPr/>
                    <a:lstStyle/>
                    <a:p>
                      <a:pPr algn="ctr"/>
                      <a:r>
                        <a:rPr lang="en-US" dirty="0" smtClean="0">
                          <a:latin typeface="Century Gothic" pitchFamily="34" charset="0"/>
                        </a:rPr>
                        <a:t>4.9</a:t>
                      </a:r>
                    </a:p>
                  </a:txBody>
                  <a:tcPr/>
                </a:tc>
              </a:tr>
              <a:tr h="420912">
                <a:tc>
                  <a:txBody>
                    <a:bodyPr/>
                    <a:lstStyle/>
                    <a:p>
                      <a:pPr marL="339725" indent="0" algn="l"/>
                      <a:r>
                        <a:rPr lang="en-US" b="1" dirty="0" smtClean="0">
                          <a:latin typeface="Century Gothic" pitchFamily="34" charset="0"/>
                        </a:rPr>
                        <a:t>Total</a:t>
                      </a:r>
                      <a:endParaRPr lang="en-GB" b="1" dirty="0">
                        <a:latin typeface="Century Gothic" pitchFamily="34" charset="0"/>
                      </a:endParaRPr>
                    </a:p>
                  </a:txBody>
                  <a:tcPr/>
                </a:tc>
                <a:tc>
                  <a:txBody>
                    <a:bodyPr/>
                    <a:lstStyle/>
                    <a:p>
                      <a:pPr algn="ctr"/>
                      <a:r>
                        <a:rPr lang="en-US" b="1" dirty="0" smtClean="0">
                          <a:latin typeface="Century Gothic" pitchFamily="34" charset="0"/>
                        </a:rPr>
                        <a:t>100.0</a:t>
                      </a:r>
                      <a:endParaRPr lang="en-GB" b="1" dirty="0">
                        <a:latin typeface="Century Gothic" pitchFamily="34" charset="0"/>
                      </a:endParaRPr>
                    </a:p>
                  </a:txBody>
                  <a:tcPr/>
                </a:tc>
                <a:tc>
                  <a:txBody>
                    <a:bodyPr/>
                    <a:lstStyle/>
                    <a:p>
                      <a:pPr algn="ctr"/>
                      <a:r>
                        <a:rPr lang="en-US" b="1" dirty="0" smtClean="0">
                          <a:latin typeface="Century Gothic" pitchFamily="34" charset="0"/>
                        </a:rPr>
                        <a:t>100.0</a:t>
                      </a: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929" y="137196"/>
            <a:ext cx="4663387" cy="5441490"/>
          </a:xfrm>
          <a:prstGeom prst="rect">
            <a:avLst/>
          </a:prstGeom>
          <a:noFill/>
        </p:spPr>
        <p:txBody>
          <a:bodyPr wrap="square" rtlCol="0">
            <a:spAutoFit/>
          </a:bodyPr>
          <a:lstStyle/>
          <a:p>
            <a:pPr marL="465138" indent="-290513">
              <a:lnSpc>
                <a:spcPct val="90000"/>
              </a:lnSpc>
            </a:pPr>
            <a:r>
              <a:rPr lang="en-US" sz="2800" b="1" dirty="0" err="1" smtClean="0">
                <a:latin typeface="Century Gothic" pitchFamily="34" charset="0"/>
              </a:rPr>
              <a:t>Labour</a:t>
            </a:r>
            <a:r>
              <a:rPr lang="en-US" sz="2800" b="1" dirty="0" smtClean="0">
                <a:latin typeface="Century Gothic" pitchFamily="34" charset="0"/>
              </a:rPr>
              <a:t> Force Survey</a:t>
            </a:r>
          </a:p>
          <a:p>
            <a:pPr marL="465138" indent="-290513">
              <a:lnSpc>
                <a:spcPct val="90000"/>
              </a:lnSpc>
            </a:pPr>
            <a:endParaRPr lang="en-US" sz="2100" b="1" dirty="0" smtClean="0">
              <a:latin typeface="Century Gothic" pitchFamily="34" charset="0"/>
            </a:endParaRPr>
          </a:p>
          <a:p>
            <a:pPr marL="174625" indent="-174625">
              <a:lnSpc>
                <a:spcPct val="90000"/>
              </a:lnSpc>
              <a:buFont typeface="Arial" pitchFamily="34" charset="0"/>
              <a:buChar char="•"/>
            </a:pPr>
            <a:r>
              <a:rPr lang="en-US" sz="2100" dirty="0" smtClean="0">
                <a:latin typeface="Century Gothic" pitchFamily="34" charset="0"/>
              </a:rPr>
              <a:t>Conducted since 1982;</a:t>
            </a:r>
          </a:p>
          <a:p>
            <a:pPr marL="174625" indent="-174625">
              <a:lnSpc>
                <a:spcPct val="90000"/>
              </a:lnSpc>
            </a:pPr>
            <a:endParaRPr lang="en-US" sz="2100" dirty="0" smtClean="0">
              <a:latin typeface="Century Gothic" pitchFamily="34" charset="0"/>
            </a:endParaRPr>
          </a:p>
          <a:p>
            <a:pPr marL="174625" indent="-174625">
              <a:lnSpc>
                <a:spcPct val="90000"/>
              </a:lnSpc>
              <a:buFont typeface="Arial" pitchFamily="34" charset="0"/>
              <a:buChar char="•"/>
            </a:pPr>
            <a:r>
              <a:rPr lang="en-US" sz="2100" dirty="0" smtClean="0">
                <a:latin typeface="Century Gothic" pitchFamily="34" charset="0"/>
              </a:rPr>
              <a:t>Canvassed throughout Malaysia, both in urban &amp; rural areas</a:t>
            </a:r>
          </a:p>
          <a:p>
            <a:pPr marL="174625" indent="-174625">
              <a:lnSpc>
                <a:spcPct val="90000"/>
              </a:lnSpc>
              <a:spcBef>
                <a:spcPts val="1200"/>
              </a:spcBef>
              <a:spcAft>
                <a:spcPts val="1200"/>
              </a:spcAft>
              <a:buFont typeface="Arial" pitchFamily="34" charset="0"/>
              <a:buChar char="•"/>
            </a:pPr>
            <a:r>
              <a:rPr lang="en-US" sz="2100" dirty="0" smtClean="0">
                <a:latin typeface="Century Gothic" pitchFamily="34" charset="0"/>
              </a:rPr>
              <a:t>Available information:</a:t>
            </a:r>
          </a:p>
          <a:p>
            <a:pPr marL="406400" indent="-231775">
              <a:lnSpc>
                <a:spcPct val="90000"/>
              </a:lnSpc>
            </a:pPr>
            <a:r>
              <a:rPr lang="en-US" sz="2100" dirty="0" smtClean="0">
                <a:latin typeface="Century Gothic" pitchFamily="34" charset="0"/>
              </a:rPr>
              <a:t> - </a:t>
            </a:r>
            <a:r>
              <a:rPr lang="en-US" sz="2100" dirty="0" err="1" smtClean="0">
                <a:latin typeface="Century Gothic" pitchFamily="34" charset="0"/>
              </a:rPr>
              <a:t>Labour</a:t>
            </a:r>
            <a:r>
              <a:rPr lang="en-US" sz="2100" dirty="0" smtClean="0">
                <a:latin typeface="Century Gothic" pitchFamily="34" charset="0"/>
              </a:rPr>
              <a:t> Force Participation Rates</a:t>
            </a:r>
          </a:p>
          <a:p>
            <a:pPr marL="406400" indent="-231775">
              <a:lnSpc>
                <a:spcPct val="90000"/>
              </a:lnSpc>
            </a:pPr>
            <a:r>
              <a:rPr lang="en-US" sz="2100" dirty="0" smtClean="0">
                <a:latin typeface="Century Gothic" pitchFamily="34" charset="0"/>
              </a:rPr>
              <a:t>-	</a:t>
            </a:r>
            <a:r>
              <a:rPr lang="en-US" sz="2100" dirty="0" err="1" smtClean="0">
                <a:latin typeface="Century Gothic" pitchFamily="34" charset="0"/>
              </a:rPr>
              <a:t>Labour</a:t>
            </a:r>
            <a:r>
              <a:rPr lang="en-US" sz="2100" dirty="0" smtClean="0">
                <a:latin typeface="Century Gothic" pitchFamily="34" charset="0"/>
              </a:rPr>
              <a:t> Force</a:t>
            </a:r>
          </a:p>
          <a:p>
            <a:pPr marL="406400" indent="-231775">
              <a:lnSpc>
                <a:spcPct val="90000"/>
              </a:lnSpc>
              <a:buFontTx/>
              <a:buChar char="-"/>
            </a:pPr>
            <a:r>
              <a:rPr lang="en-US" sz="2100" dirty="0" smtClean="0">
                <a:latin typeface="Century Gothic" pitchFamily="34" charset="0"/>
              </a:rPr>
              <a:t>Employed Persons</a:t>
            </a:r>
          </a:p>
          <a:p>
            <a:pPr marL="406400" indent="-231775">
              <a:lnSpc>
                <a:spcPct val="90000"/>
              </a:lnSpc>
              <a:buFontTx/>
              <a:buChar char="-"/>
            </a:pPr>
            <a:r>
              <a:rPr lang="en-US" sz="2100" dirty="0" smtClean="0">
                <a:latin typeface="Century Gothic" pitchFamily="34" charset="0"/>
              </a:rPr>
              <a:t>Unemployment</a:t>
            </a:r>
          </a:p>
          <a:p>
            <a:pPr marL="465138" indent="-290513">
              <a:lnSpc>
                <a:spcPct val="90000"/>
              </a:lnSpc>
            </a:pPr>
            <a:r>
              <a:rPr lang="en-US" sz="2100" dirty="0" smtClean="0">
                <a:latin typeface="Century Gothic" pitchFamily="34" charset="0"/>
              </a:rPr>
              <a:t>Outside </a:t>
            </a:r>
            <a:r>
              <a:rPr lang="en-US" sz="2100" dirty="0" err="1" smtClean="0">
                <a:latin typeface="Century Gothic" pitchFamily="34" charset="0"/>
              </a:rPr>
              <a:t>Labour</a:t>
            </a:r>
            <a:r>
              <a:rPr lang="en-US" sz="2100" dirty="0" smtClean="0">
                <a:latin typeface="Century Gothic" pitchFamily="34" charset="0"/>
              </a:rPr>
              <a:t> Force</a:t>
            </a:r>
          </a:p>
          <a:p>
            <a:pPr marL="465138" indent="-290513">
              <a:lnSpc>
                <a:spcPct val="90000"/>
              </a:lnSpc>
            </a:pPr>
            <a:endParaRPr lang="en-US" sz="2100" dirty="0" smtClean="0">
              <a:latin typeface="Century Gothic" pitchFamily="34" charset="0"/>
            </a:endParaRPr>
          </a:p>
          <a:p>
            <a:pPr marL="174625" indent="-174625">
              <a:lnSpc>
                <a:spcPct val="90000"/>
              </a:lnSpc>
              <a:buFont typeface="Arial" pitchFamily="34" charset="0"/>
              <a:buChar char="•"/>
            </a:pPr>
            <a:r>
              <a:rPr lang="en-US" sz="2100" dirty="0" smtClean="0">
                <a:latin typeface="Century Gothic" pitchFamily="34" charset="0"/>
              </a:rPr>
              <a:t>Statistics can be made available by </a:t>
            </a:r>
            <a:r>
              <a:rPr lang="en-US" sz="2100" b="1" dirty="0" smtClean="0">
                <a:latin typeface="Century Gothic" pitchFamily="34" charset="0"/>
              </a:rPr>
              <a:t>socio-demographic</a:t>
            </a:r>
            <a:r>
              <a:rPr lang="en-US" sz="2100" dirty="0" smtClean="0">
                <a:latin typeface="Century Gothic" pitchFamily="34" charset="0"/>
              </a:rPr>
              <a:t> breakdown.</a:t>
            </a:r>
          </a:p>
        </p:txBody>
      </p:sp>
      <p:pic>
        <p:nvPicPr>
          <p:cNvPr id="4" name="Picture 2"/>
          <p:cNvPicPr>
            <a:picLocks noChangeAspect="1" noChangeArrowheads="1"/>
          </p:cNvPicPr>
          <p:nvPr/>
        </p:nvPicPr>
        <p:blipFill>
          <a:blip r:embed="rId3" cstate="print"/>
          <a:srcRect l="53437" t="13125" r="3438" b="8125"/>
          <a:stretch>
            <a:fillRect/>
          </a:stretch>
        </p:blipFill>
        <p:spPr bwMode="auto">
          <a:xfrm>
            <a:off x="4831804" y="502952"/>
            <a:ext cx="4225062" cy="5943535"/>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188640"/>
          <a:ext cx="9144000" cy="624840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6"/>
          <p:cNvSpPr>
            <a:spLocks noGrp="1"/>
          </p:cNvSpPr>
          <p:nvPr>
            <p:ph type="ftr" sz="quarter" idx="11"/>
          </p:nvPr>
        </p:nvSpPr>
        <p:spPr>
          <a:xfrm>
            <a:off x="0" y="6525344"/>
            <a:ext cx="1325563" cy="457200"/>
          </a:xfrm>
        </p:spPr>
        <p:txBody>
          <a:bodyPr/>
          <a:lstStyle/>
          <a:p>
            <a:pPr algn="l">
              <a:defRPr/>
            </a:pPr>
            <a:r>
              <a:rPr lang="en-MY" sz="1200" b="1" dirty="0" smtClean="0">
                <a:solidFill>
                  <a:schemeClr val="tx1"/>
                </a:solidFill>
              </a:rPr>
              <a:t>BPTMS,DOS</a:t>
            </a:r>
            <a:endParaRPr lang="en-MY" sz="1200"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51520" y="0"/>
          <a:ext cx="8640959" cy="6525344"/>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6"/>
          <p:cNvSpPr txBox="1">
            <a:spLocks/>
          </p:cNvSpPr>
          <p:nvPr/>
        </p:nvSpPr>
        <p:spPr>
          <a:xfrm>
            <a:off x="0" y="6525344"/>
            <a:ext cx="1325563" cy="457200"/>
          </a:xfrm>
          <a:prstGeom prst="rect">
            <a:avLst/>
          </a:prstGeom>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MY" sz="1200" b="1" i="0" u="none" strike="noStrike" kern="1200" cap="none" spc="0" normalizeH="0" baseline="0" noProof="0" smtClean="0">
                <a:ln>
                  <a:noFill/>
                </a:ln>
                <a:solidFill>
                  <a:schemeClr val="tx1"/>
                </a:solidFill>
                <a:effectLst/>
                <a:uLnTx/>
                <a:uFillTx/>
                <a:latin typeface="Georgia" pitchFamily="18" charset="0"/>
                <a:ea typeface="+mn-ea"/>
                <a:cs typeface="+mn-cs"/>
              </a:rPr>
              <a:t>BPTMS,DOS</a:t>
            </a:r>
            <a:endParaRPr kumimoji="0" lang="en-MY" sz="1200" b="1" i="0" u="none" strike="noStrike" kern="1200" cap="none" spc="0" normalizeH="0" baseline="0" noProof="0" dirty="0">
              <a:ln>
                <a:noFill/>
              </a:ln>
              <a:solidFill>
                <a:schemeClr val="tx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26250" t="24375" r="35313" b="8125"/>
          <a:stretch>
            <a:fillRect/>
          </a:stretch>
        </p:blipFill>
        <p:spPr bwMode="auto">
          <a:xfrm>
            <a:off x="4663439" y="984820"/>
            <a:ext cx="4284041" cy="5553106"/>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
        <p:nvSpPr>
          <p:cNvPr id="8" name="Rectangle 7"/>
          <p:cNvSpPr/>
          <p:nvPr/>
        </p:nvSpPr>
        <p:spPr>
          <a:xfrm>
            <a:off x="640124" y="5780393"/>
            <a:ext cx="3474681" cy="784830"/>
          </a:xfrm>
          <a:prstGeom prst="rect">
            <a:avLst/>
          </a:prstGeom>
          <a:solidFill>
            <a:srgbClr val="DCF09A"/>
          </a:solidFill>
        </p:spPr>
        <p:txBody>
          <a:bodyPr wrap="square">
            <a:spAutoFit/>
          </a:bodyPr>
          <a:lstStyle/>
          <a:p>
            <a:pPr algn="ctr"/>
            <a:r>
              <a:rPr lang="en-GB" sz="1500" b="1" dirty="0" smtClean="0">
                <a:latin typeface="Century Gothic" pitchFamily="34" charset="0"/>
              </a:rPr>
              <a:t>Please visit Economic Planning Unit website to access the document:</a:t>
            </a:r>
          </a:p>
          <a:p>
            <a:pPr algn="ctr"/>
            <a:r>
              <a:rPr lang="en-GB" sz="1500" b="1" dirty="0" smtClean="0">
                <a:solidFill>
                  <a:srgbClr val="00A7E2"/>
                </a:solidFill>
                <a:latin typeface="Century Gothic" pitchFamily="34" charset="0"/>
              </a:rPr>
              <a:t>http://www.epu.gov.my</a:t>
            </a:r>
            <a:endParaRPr lang="en-GB" sz="1500" b="1" dirty="0">
              <a:solidFill>
                <a:srgbClr val="00A7E2"/>
              </a:solidFill>
              <a:latin typeface="Century Gothic" pitchFamily="34" charset="0"/>
            </a:endParaRPr>
          </a:p>
        </p:txBody>
      </p:sp>
      <p:sp>
        <p:nvSpPr>
          <p:cNvPr id="4" name="TextBox 3"/>
          <p:cNvSpPr txBox="1"/>
          <p:nvPr/>
        </p:nvSpPr>
        <p:spPr>
          <a:xfrm>
            <a:off x="332423" y="902091"/>
            <a:ext cx="3965260" cy="4893647"/>
          </a:xfrm>
          <a:prstGeom prst="rect">
            <a:avLst/>
          </a:prstGeom>
          <a:noFill/>
        </p:spPr>
        <p:txBody>
          <a:bodyPr wrap="square" rtlCol="0">
            <a:spAutoFit/>
          </a:bodyPr>
          <a:lstStyle/>
          <a:p>
            <a:r>
              <a:rPr lang="en-GB" sz="2000" b="1" dirty="0" smtClean="0">
                <a:latin typeface="Century Gothic" pitchFamily="34" charset="0"/>
              </a:rPr>
              <a:t>Encouraging Greater  Participation in the Workforce</a:t>
            </a:r>
          </a:p>
          <a:p>
            <a:pPr algn="just">
              <a:lnSpc>
                <a:spcPts val="3000"/>
              </a:lnSpc>
              <a:spcBef>
                <a:spcPts val="1200"/>
              </a:spcBef>
            </a:pPr>
            <a:r>
              <a:rPr lang="en-GB" sz="2000" dirty="0" smtClean="0">
                <a:latin typeface="Century Gothic" pitchFamily="34" charset="0"/>
              </a:rPr>
              <a:t>“......In addition, to fully </a:t>
            </a:r>
            <a:r>
              <a:rPr lang="en-US" sz="2000" dirty="0" smtClean="0">
                <a:latin typeface="Century Gothic" pitchFamily="34" charset="0"/>
              </a:rPr>
              <a:t>leverage the availability of women as a source of untapped </a:t>
            </a:r>
            <a:r>
              <a:rPr lang="en-US" sz="2000" dirty="0" err="1" smtClean="0">
                <a:latin typeface="Century Gothic" pitchFamily="34" charset="0"/>
              </a:rPr>
              <a:t>labour</a:t>
            </a:r>
            <a:r>
              <a:rPr lang="en-US" sz="2000" dirty="0" smtClean="0">
                <a:latin typeface="Century Gothic" pitchFamily="34" charset="0"/>
              </a:rPr>
              <a:t>, measures will be undertaken to </a:t>
            </a:r>
            <a:r>
              <a:rPr lang="en-US" sz="2000" b="1" dirty="0" smtClean="0">
                <a:solidFill>
                  <a:srgbClr val="00B050"/>
                </a:solidFill>
                <a:latin typeface="Century Gothic" pitchFamily="34" charset="0"/>
              </a:rPr>
              <a:t>increase the female </a:t>
            </a:r>
            <a:r>
              <a:rPr lang="en-US" sz="2000" b="1" dirty="0" err="1" smtClean="0">
                <a:solidFill>
                  <a:srgbClr val="00B050"/>
                </a:solidFill>
                <a:latin typeface="Century Gothic" pitchFamily="34" charset="0"/>
              </a:rPr>
              <a:t>labour</a:t>
            </a:r>
            <a:r>
              <a:rPr lang="en-US" sz="2000" b="1" dirty="0" smtClean="0">
                <a:solidFill>
                  <a:srgbClr val="00B050"/>
                </a:solidFill>
                <a:latin typeface="Century Gothic" pitchFamily="34" charset="0"/>
              </a:rPr>
              <a:t> force participation rate from 46% in 2010 to 55% in 2015.”</a:t>
            </a:r>
          </a:p>
          <a:p>
            <a:endParaRPr lang="en-US" sz="2000" dirty="0" smtClean="0">
              <a:latin typeface="Century Gothic" pitchFamily="34" charset="0"/>
            </a:endParaRPr>
          </a:p>
          <a:p>
            <a:pPr algn="r"/>
            <a:r>
              <a:rPr lang="en-US" sz="1400" b="1" dirty="0" smtClean="0">
                <a:latin typeface="Century Gothic" pitchFamily="34" charset="0"/>
              </a:rPr>
              <a:t>Source:  Tenth Malaysia plan 2011-2015</a:t>
            </a:r>
          </a:p>
          <a:p>
            <a:pPr algn="r"/>
            <a:r>
              <a:rPr lang="en-US" sz="1400" dirty="0" smtClean="0">
                <a:latin typeface="Century Gothic" pitchFamily="34" charset="0"/>
              </a:rPr>
              <a:t>Chapter 4, page 231: Developing and Retaining a First-World Talent Base</a:t>
            </a:r>
          </a:p>
        </p:txBody>
      </p:sp>
      <p:sp>
        <p:nvSpPr>
          <p:cNvPr id="5" name="Rectangle 4"/>
          <p:cNvSpPr/>
          <p:nvPr/>
        </p:nvSpPr>
        <p:spPr>
          <a:xfrm>
            <a:off x="226469" y="45757"/>
            <a:ext cx="8686706" cy="954107"/>
          </a:xfrm>
          <a:prstGeom prst="rect">
            <a:avLst/>
          </a:prstGeom>
        </p:spPr>
        <p:txBody>
          <a:bodyPr wrap="square">
            <a:spAutoFit/>
          </a:bodyPr>
          <a:lstStyle/>
          <a:p>
            <a:pPr algn="ctr"/>
            <a:r>
              <a:rPr lang="en-US" sz="2800" b="1" dirty="0" smtClean="0">
                <a:solidFill>
                  <a:srgbClr val="00B050"/>
                </a:solidFill>
                <a:latin typeface="Century Gothic" pitchFamily="34" charset="0"/>
                <a:ea typeface="Calibri" pitchFamily="34" charset="0"/>
                <a:cs typeface="Times New Roman" pitchFamily="18" charset="0"/>
              </a:rPr>
              <a:t>Gender work statistics and addressing gender relevant issues:</a:t>
            </a:r>
            <a:endParaRPr lang="en-GB" sz="28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1+#ppt_w/2"/>
                                          </p:val>
                                        </p:tav>
                                        <p:tav tm="100000">
                                          <p:val>
                                            <p:strVal val="#ppt_x"/>
                                          </p:val>
                                        </p:tav>
                                      </p:tavLst>
                                    </p:anim>
                                    <p:anim calcmode="lin" valueType="num">
                                      <p:cBhvr additive="base">
                                        <p:cTn id="1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8685" y="1460883"/>
            <a:ext cx="8046632" cy="4757043"/>
          </a:xfrm>
          <a:prstGeom prst="rect">
            <a:avLst/>
          </a:prstGeom>
          <a:solidFill>
            <a:srgbClr val="FACAB4"/>
          </a:solidFill>
          <a:ln>
            <a:solidFill>
              <a:srgbClr val="F68E38"/>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0" indent="-333375" algn="just">
              <a:buFont typeface="Arial" pitchFamily="34" charset="0"/>
              <a:buChar char="•"/>
            </a:pPr>
            <a:r>
              <a:rPr lang="en-US" sz="2800" b="1" dirty="0" smtClean="0">
                <a:solidFill>
                  <a:schemeClr val="tx1"/>
                </a:solidFill>
                <a:latin typeface="Century Gothic" pitchFamily="34" charset="0"/>
              </a:rPr>
              <a:t>Continuous monitoring of data collection</a:t>
            </a:r>
          </a:p>
          <a:p>
            <a:pPr marL="508000" indent="-333375" algn="just"/>
            <a:endParaRPr lang="en-US" sz="2800" b="1" dirty="0" smtClean="0">
              <a:solidFill>
                <a:schemeClr val="tx1"/>
              </a:solidFill>
              <a:latin typeface="Century Gothic" pitchFamily="34" charset="0"/>
            </a:endParaRPr>
          </a:p>
          <a:p>
            <a:pPr marL="508000" indent="-333375" algn="just">
              <a:buFont typeface="Arial" pitchFamily="34" charset="0"/>
              <a:buChar char="•"/>
            </a:pPr>
            <a:r>
              <a:rPr lang="en-US" sz="2800" b="1" dirty="0" smtClean="0">
                <a:solidFill>
                  <a:schemeClr val="tx1"/>
                </a:solidFill>
                <a:latin typeface="Century Gothic" pitchFamily="34" charset="0"/>
              </a:rPr>
              <a:t>Housewives: Probing further</a:t>
            </a:r>
          </a:p>
          <a:p>
            <a:pPr marL="508000" indent="-333375" algn="just"/>
            <a:endParaRPr lang="en-US" sz="2800" b="1" dirty="0" smtClean="0">
              <a:solidFill>
                <a:schemeClr val="tx1"/>
              </a:solidFill>
              <a:latin typeface="Century Gothic" pitchFamily="34" charset="0"/>
            </a:endParaRPr>
          </a:p>
          <a:p>
            <a:pPr marL="508000" indent="-333375" algn="just">
              <a:buFont typeface="Arial" pitchFamily="34" charset="0"/>
              <a:buChar char="•"/>
            </a:pPr>
            <a:r>
              <a:rPr lang="en-US" sz="2800" b="1" dirty="0" smtClean="0">
                <a:solidFill>
                  <a:schemeClr val="tx1"/>
                </a:solidFill>
                <a:latin typeface="Century Gothic" pitchFamily="34" charset="0"/>
              </a:rPr>
              <a:t>Sampling: Stratified Random Sampling, probability proportionate to size</a:t>
            </a:r>
          </a:p>
          <a:p>
            <a:pPr marL="508000" indent="-333375" algn="just"/>
            <a:endParaRPr lang="en-US" sz="2800" b="1" dirty="0" smtClean="0">
              <a:solidFill>
                <a:schemeClr val="tx1"/>
              </a:solidFill>
              <a:latin typeface="Century Gothic" pitchFamily="34" charset="0"/>
            </a:endParaRPr>
          </a:p>
          <a:p>
            <a:pPr marL="508000" indent="-333375" algn="just">
              <a:buFont typeface="Arial" pitchFamily="34" charset="0"/>
              <a:buChar char="•"/>
            </a:pPr>
            <a:r>
              <a:rPr lang="en-US" sz="2800" b="1" dirty="0" smtClean="0">
                <a:solidFill>
                  <a:schemeClr val="tx1"/>
                </a:solidFill>
                <a:latin typeface="Century Gothic" pitchFamily="34" charset="0"/>
              </a:rPr>
              <a:t>Biannual review of survey results</a:t>
            </a:r>
          </a:p>
          <a:p>
            <a:pPr marL="508000" indent="-333375" algn="just">
              <a:buFont typeface="Arial" pitchFamily="34" charset="0"/>
              <a:buChar char="•"/>
            </a:pPr>
            <a:endParaRPr lang="en-US" sz="2800" b="1" dirty="0" smtClean="0">
              <a:solidFill>
                <a:schemeClr val="tx1"/>
              </a:solidFill>
              <a:latin typeface="Century Gothic" pitchFamily="34" charset="0"/>
            </a:endParaRPr>
          </a:p>
          <a:p>
            <a:pPr marL="508000" indent="-333375" algn="just">
              <a:buFont typeface="Arial" pitchFamily="34" charset="0"/>
              <a:buChar char="•"/>
            </a:pPr>
            <a:r>
              <a:rPr lang="en-US" sz="2800" b="1" dirty="0" smtClean="0">
                <a:solidFill>
                  <a:schemeClr val="tx1"/>
                </a:solidFill>
                <a:latin typeface="Century Gothic" pitchFamily="34" charset="0"/>
              </a:rPr>
              <a:t>In line with ILO recommendations</a:t>
            </a:r>
          </a:p>
        </p:txBody>
      </p:sp>
      <p:sp>
        <p:nvSpPr>
          <p:cNvPr id="7" name="Rectangle 6"/>
          <p:cNvSpPr/>
          <p:nvPr/>
        </p:nvSpPr>
        <p:spPr>
          <a:xfrm>
            <a:off x="548684" y="594391"/>
            <a:ext cx="4663389" cy="822951"/>
          </a:xfrm>
          <a:prstGeom prst="rect">
            <a:avLst/>
          </a:prstGeom>
          <a:solidFill>
            <a:schemeClr val="accent6">
              <a:lumMod val="75000"/>
            </a:schemeClr>
          </a:solidFill>
          <a:ln>
            <a:solidFill>
              <a:srgbClr val="F68E38"/>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indent="-171450"/>
            <a:r>
              <a:rPr lang="en-US" sz="3200" b="1" dirty="0" smtClean="0">
                <a:solidFill>
                  <a:schemeClr val="bg1"/>
                </a:solidFill>
                <a:latin typeface="Century Gothic" pitchFamily="34" charset="0"/>
              </a:rPr>
              <a:t>1b. Improve Quality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928" y="1325904"/>
            <a:ext cx="8778193" cy="2011658"/>
          </a:xfrm>
          <a:prstGeom prst="rect">
            <a:avLst/>
          </a:prstGeom>
          <a:solidFill>
            <a:srgbClr val="FACAB4"/>
          </a:solidFill>
          <a:ln>
            <a:solidFill>
              <a:srgbClr val="F68E38"/>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0" indent="-333375">
              <a:buFont typeface="Arial" pitchFamily="34" charset="0"/>
              <a:buChar char="•"/>
            </a:pPr>
            <a:r>
              <a:rPr lang="en-US" sz="2800" b="1" dirty="0" smtClean="0">
                <a:solidFill>
                  <a:schemeClr val="tx1"/>
                </a:solidFill>
                <a:latin typeface="Century Gothic" pitchFamily="34" charset="0"/>
              </a:rPr>
              <a:t>Results released monthly, quarterly &amp; annually</a:t>
            </a:r>
          </a:p>
          <a:p>
            <a:pPr marL="508000" indent="-333375">
              <a:buFont typeface="Arial" pitchFamily="34" charset="0"/>
              <a:buChar char="•"/>
            </a:pPr>
            <a:r>
              <a:rPr lang="en-US" sz="2800" b="1" dirty="0" smtClean="0">
                <a:solidFill>
                  <a:schemeClr val="tx1"/>
                </a:solidFill>
                <a:latin typeface="Century Gothic" pitchFamily="34" charset="0"/>
              </a:rPr>
              <a:t>Available on-line DOSM  at: </a:t>
            </a:r>
            <a:r>
              <a:rPr lang="en-US" sz="2800" b="1" dirty="0" smtClean="0">
                <a:solidFill>
                  <a:schemeClr val="tx1"/>
                </a:solidFill>
                <a:latin typeface="Century Gothic" pitchFamily="34" charset="0"/>
                <a:hlinkClick r:id="rId2"/>
              </a:rPr>
              <a:t>www.statistics.gov</a:t>
            </a:r>
            <a:endParaRPr lang="en-US" sz="2800" b="1" dirty="0" smtClean="0">
              <a:solidFill>
                <a:schemeClr val="tx1"/>
              </a:solidFill>
              <a:latin typeface="Century Gothic" pitchFamily="34" charset="0"/>
            </a:endParaRPr>
          </a:p>
          <a:p>
            <a:pPr marL="508000" indent="-333375">
              <a:buFont typeface="Arial" pitchFamily="34" charset="0"/>
              <a:buChar char="•"/>
            </a:pPr>
            <a:r>
              <a:rPr lang="en-US" sz="2800" b="1" dirty="0" smtClean="0">
                <a:solidFill>
                  <a:schemeClr val="tx1"/>
                </a:solidFill>
                <a:latin typeface="Century Gothic" pitchFamily="34" charset="0"/>
              </a:rPr>
              <a:t>Need to improve content of Gender Statistics Report </a:t>
            </a:r>
          </a:p>
        </p:txBody>
      </p:sp>
      <p:sp>
        <p:nvSpPr>
          <p:cNvPr id="7" name="Rectangle 6"/>
          <p:cNvSpPr/>
          <p:nvPr/>
        </p:nvSpPr>
        <p:spPr>
          <a:xfrm>
            <a:off x="182928" y="228635"/>
            <a:ext cx="7589437" cy="1005829"/>
          </a:xfrm>
          <a:prstGeom prst="rect">
            <a:avLst/>
          </a:prstGeom>
          <a:solidFill>
            <a:schemeClr val="accent6">
              <a:lumMod val="75000"/>
            </a:schemeClr>
          </a:solidFill>
          <a:ln>
            <a:solidFill>
              <a:srgbClr val="F68E38"/>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455613"/>
            <a:r>
              <a:rPr lang="en-US" sz="3200" b="1" dirty="0" smtClean="0">
                <a:solidFill>
                  <a:schemeClr val="bg1"/>
                </a:solidFill>
                <a:latin typeface="Century Gothic" pitchFamily="34" charset="0"/>
              </a:rPr>
              <a:t>3. Dissemination of gender work statistics</a:t>
            </a:r>
          </a:p>
        </p:txBody>
      </p:sp>
      <p:sp>
        <p:nvSpPr>
          <p:cNvPr id="4" name="Rectangle 3"/>
          <p:cNvSpPr/>
          <p:nvPr/>
        </p:nvSpPr>
        <p:spPr>
          <a:xfrm>
            <a:off x="548685" y="4709146"/>
            <a:ext cx="8046632" cy="2011658"/>
          </a:xfrm>
          <a:prstGeom prst="rect">
            <a:avLst/>
          </a:prstGeom>
          <a:solidFill>
            <a:srgbClr val="FACAB4"/>
          </a:solidFill>
          <a:ln>
            <a:solidFill>
              <a:srgbClr val="F68E38"/>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0" indent="-333375">
              <a:buFont typeface="Arial" pitchFamily="34" charset="0"/>
              <a:buChar char="•"/>
            </a:pPr>
            <a:r>
              <a:rPr lang="en-US" sz="2800" b="1" dirty="0" smtClean="0">
                <a:solidFill>
                  <a:schemeClr val="tx1"/>
                </a:solidFill>
                <a:latin typeface="Century Gothic" pitchFamily="34" charset="0"/>
              </a:rPr>
              <a:t>Main User Committee (Economic </a:t>
            </a:r>
            <a:r>
              <a:rPr lang="en-US" sz="2800" b="1" dirty="0" smtClean="0">
                <a:solidFill>
                  <a:schemeClr val="tx1"/>
                </a:solidFill>
                <a:latin typeface="Century Gothic" pitchFamily="34" charset="0"/>
              </a:rPr>
              <a:t>Planning Unit, </a:t>
            </a:r>
            <a:r>
              <a:rPr lang="en-US" sz="2800" b="1" dirty="0" smtClean="0">
                <a:solidFill>
                  <a:schemeClr val="tx1"/>
                </a:solidFill>
                <a:latin typeface="Century Gothic" pitchFamily="34" charset="0"/>
              </a:rPr>
              <a:t>MOF, Central Bank, MOHR, et el)</a:t>
            </a:r>
            <a:endParaRPr lang="en-US" sz="2800" b="1" dirty="0" smtClean="0">
              <a:solidFill>
                <a:schemeClr val="tx1"/>
              </a:solidFill>
              <a:latin typeface="Century Gothic" pitchFamily="34" charset="0"/>
            </a:endParaRPr>
          </a:p>
        </p:txBody>
      </p:sp>
      <p:sp>
        <p:nvSpPr>
          <p:cNvPr id="5" name="Rectangle 4"/>
          <p:cNvSpPr/>
          <p:nvPr/>
        </p:nvSpPr>
        <p:spPr>
          <a:xfrm>
            <a:off x="548684" y="3703317"/>
            <a:ext cx="7589437" cy="1005829"/>
          </a:xfrm>
          <a:prstGeom prst="rect">
            <a:avLst/>
          </a:prstGeom>
          <a:solidFill>
            <a:schemeClr val="accent6">
              <a:lumMod val="75000"/>
            </a:schemeClr>
          </a:solidFill>
          <a:ln>
            <a:solidFill>
              <a:srgbClr val="F68E38"/>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455613"/>
            <a:r>
              <a:rPr lang="en-US" sz="3200" b="1" dirty="0" smtClean="0">
                <a:solidFill>
                  <a:schemeClr val="bg1"/>
                </a:solidFill>
                <a:latin typeface="Century Gothic" pitchFamily="34" charset="0"/>
              </a:rPr>
              <a:t>4. Main </a:t>
            </a:r>
            <a:r>
              <a:rPr lang="en-US" sz="3200" b="1" dirty="0" smtClean="0">
                <a:solidFill>
                  <a:schemeClr val="bg1"/>
                </a:solidFill>
                <a:latin typeface="Century Gothic" pitchFamily="34" charset="0"/>
              </a:rPr>
              <a:t>Users of gender work statistics</a:t>
            </a:r>
            <a:endParaRPr lang="en-US" sz="3200" b="1" dirty="0" smtClean="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6098" y="1414149"/>
            <a:ext cx="3108926" cy="3477875"/>
          </a:xfrm>
          <a:prstGeom prst="rect">
            <a:avLst/>
          </a:prstGeom>
          <a:noFill/>
        </p:spPr>
        <p:txBody>
          <a:bodyPr wrap="square" rtlCol="0">
            <a:spAutoFit/>
          </a:bodyPr>
          <a:lstStyle/>
          <a:p>
            <a:r>
              <a:rPr lang="en-US" sz="4400" dirty="0" err="1" smtClean="0"/>
              <a:t>Terima</a:t>
            </a:r>
            <a:r>
              <a:rPr lang="en-US" sz="4400" dirty="0" smtClean="0"/>
              <a:t> </a:t>
            </a:r>
            <a:r>
              <a:rPr lang="en-US" sz="4400" dirty="0" err="1" smtClean="0"/>
              <a:t>Kasih</a:t>
            </a:r>
            <a:endParaRPr lang="en-US" sz="4400" dirty="0" smtClean="0"/>
          </a:p>
          <a:p>
            <a:endParaRPr lang="en-US" sz="4400" dirty="0" smtClean="0"/>
          </a:p>
          <a:p>
            <a:r>
              <a:rPr lang="en-US" sz="4400" dirty="0" smtClean="0"/>
              <a:t>Thank you</a:t>
            </a:r>
          </a:p>
          <a:p>
            <a:endParaRPr lang="en-US" sz="4400" dirty="0" smtClean="0"/>
          </a:p>
          <a:p>
            <a:r>
              <a:rPr lang="en-US" sz="4400" dirty="0" smtClean="0"/>
              <a:t>Arigato</a:t>
            </a:r>
            <a:endParaRPr 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10800000">
            <a:off x="5654029" y="1371625"/>
            <a:ext cx="1920218" cy="4708618"/>
          </a:xfrm>
          <a:prstGeom prst="moon">
            <a:avLst>
              <a:gd name="adj" fmla="val 9552"/>
            </a:avLst>
          </a:prstGeom>
          <a:solidFill>
            <a:srgbClr val="ACD171"/>
          </a:solidFill>
          <a:ln>
            <a:solidFill>
              <a:schemeClr val="accent3">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09981" y="228635"/>
            <a:ext cx="2690160" cy="523220"/>
          </a:xfrm>
          <a:prstGeom prst="rect">
            <a:avLst/>
          </a:prstGeom>
          <a:noFill/>
        </p:spPr>
        <p:txBody>
          <a:bodyPr wrap="none" rtlCol="0">
            <a:spAutoFit/>
          </a:bodyPr>
          <a:lstStyle/>
          <a:p>
            <a:r>
              <a:rPr lang="en-US" sz="2800" b="1" dirty="0">
                <a:latin typeface="Century Gothic" pitchFamily="34" charset="0"/>
              </a:rPr>
              <a:t>D</a:t>
            </a:r>
            <a:r>
              <a:rPr lang="en-US" sz="2800" b="1" dirty="0" smtClean="0">
                <a:latin typeface="Century Gothic" pitchFamily="34" charset="0"/>
              </a:rPr>
              <a:t>EMOGRAPHY</a:t>
            </a:r>
            <a:endParaRPr lang="en-GB" sz="2800" b="1" dirty="0">
              <a:latin typeface="Century Gothic" pitchFamily="34" charset="0"/>
            </a:endParaRPr>
          </a:p>
        </p:txBody>
      </p:sp>
      <p:sp>
        <p:nvSpPr>
          <p:cNvPr id="16" name="TextBox 15"/>
          <p:cNvSpPr txBox="1"/>
          <p:nvPr/>
        </p:nvSpPr>
        <p:spPr>
          <a:xfrm>
            <a:off x="5364809" y="228635"/>
            <a:ext cx="3451586" cy="523220"/>
          </a:xfrm>
          <a:prstGeom prst="rect">
            <a:avLst/>
          </a:prstGeom>
          <a:noFill/>
        </p:spPr>
        <p:txBody>
          <a:bodyPr wrap="none" rtlCol="0">
            <a:spAutoFit/>
          </a:bodyPr>
          <a:lstStyle/>
          <a:p>
            <a:r>
              <a:rPr lang="en-US" sz="2800" b="1" dirty="0" smtClean="0">
                <a:latin typeface="Century Gothic" pitchFamily="34" charset="0"/>
              </a:rPr>
              <a:t>SOSIO-ECONOMIC</a:t>
            </a:r>
            <a:endParaRPr lang="en-GB" sz="2800" b="1" dirty="0">
              <a:latin typeface="Century Gothic" pitchFamily="34" charset="0"/>
            </a:endParaRPr>
          </a:p>
        </p:txBody>
      </p:sp>
      <p:sp>
        <p:nvSpPr>
          <p:cNvPr id="30" name="Moon 29"/>
          <p:cNvSpPr/>
          <p:nvPr/>
        </p:nvSpPr>
        <p:spPr>
          <a:xfrm>
            <a:off x="1143037" y="1356385"/>
            <a:ext cx="1920218" cy="4708618"/>
          </a:xfrm>
          <a:prstGeom prst="moon">
            <a:avLst>
              <a:gd name="adj" fmla="val 9552"/>
            </a:avLst>
          </a:prstGeom>
          <a:solidFill>
            <a:schemeClr val="tx2">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Alternate Process 30"/>
          <p:cNvSpPr/>
          <p:nvPr/>
        </p:nvSpPr>
        <p:spPr>
          <a:xfrm>
            <a:off x="6857975" y="2316493"/>
            <a:ext cx="1463024" cy="548634"/>
          </a:xfrm>
          <a:prstGeom prst="flowChartAlternateProcess">
            <a:avLst/>
          </a:prstGeom>
          <a:solidFill>
            <a:schemeClr val="accent3">
              <a:lumMod val="40000"/>
              <a:lumOff val="6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pitchFamily="34" charset="0"/>
              </a:rPr>
              <a:t>4) Work</a:t>
            </a:r>
            <a:endParaRPr lang="en-GB" sz="2400" b="1" dirty="0">
              <a:solidFill>
                <a:schemeClr val="tx1"/>
              </a:solidFill>
              <a:latin typeface="Century Gothic" pitchFamily="34" charset="0"/>
            </a:endParaRPr>
          </a:p>
        </p:txBody>
      </p:sp>
      <p:sp>
        <p:nvSpPr>
          <p:cNvPr id="32" name="Oval 31"/>
          <p:cNvSpPr/>
          <p:nvPr/>
        </p:nvSpPr>
        <p:spPr>
          <a:xfrm>
            <a:off x="3108977" y="2423171"/>
            <a:ext cx="3017486" cy="2285975"/>
          </a:xfrm>
          <a:prstGeom prst="ellipse">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smtClean="0">
                <a:solidFill>
                  <a:schemeClr val="tx1"/>
                </a:solidFill>
                <a:latin typeface="Century Gothic" pitchFamily="34" charset="0"/>
              </a:rPr>
              <a:t>GENDER STATISTICS @</a:t>
            </a:r>
          </a:p>
          <a:p>
            <a:pPr algn="ctr"/>
            <a:r>
              <a:rPr lang="en-US" sz="3200" b="1" dirty="0" smtClean="0">
                <a:solidFill>
                  <a:schemeClr val="tx1"/>
                </a:solidFill>
                <a:latin typeface="Century Gothic" pitchFamily="34" charset="0"/>
              </a:rPr>
              <a:t>DOSM</a:t>
            </a:r>
            <a:endParaRPr lang="en-GB" sz="3200" b="1" dirty="0">
              <a:solidFill>
                <a:schemeClr val="tx1"/>
              </a:solidFill>
              <a:latin typeface="Century Gothic" pitchFamily="34" charset="0"/>
            </a:endParaRPr>
          </a:p>
        </p:txBody>
      </p:sp>
      <p:sp>
        <p:nvSpPr>
          <p:cNvPr id="33" name="Flowchart: Alternate Process 32"/>
          <p:cNvSpPr/>
          <p:nvPr/>
        </p:nvSpPr>
        <p:spPr>
          <a:xfrm>
            <a:off x="5669268" y="944908"/>
            <a:ext cx="1554463" cy="548634"/>
          </a:xfrm>
          <a:prstGeom prst="flowChartAlternateProcess">
            <a:avLst/>
          </a:prstGeom>
          <a:solidFill>
            <a:schemeClr val="accent3">
              <a:lumMod val="40000"/>
              <a:lumOff val="6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pitchFamily="34" charset="0"/>
              </a:rPr>
              <a:t>2)Health</a:t>
            </a:r>
            <a:endParaRPr lang="en-GB" sz="2400" b="1" dirty="0">
              <a:solidFill>
                <a:schemeClr val="tx1"/>
              </a:solidFill>
              <a:latin typeface="Century Gothic" pitchFamily="34" charset="0"/>
            </a:endParaRPr>
          </a:p>
        </p:txBody>
      </p:sp>
      <p:sp>
        <p:nvSpPr>
          <p:cNvPr id="34" name="Flowchart: Alternate Process 33"/>
          <p:cNvSpPr/>
          <p:nvPr/>
        </p:nvSpPr>
        <p:spPr>
          <a:xfrm>
            <a:off x="6217902" y="1600221"/>
            <a:ext cx="2194536" cy="548634"/>
          </a:xfrm>
          <a:prstGeom prst="flowChartAlternateProcess">
            <a:avLst/>
          </a:prstGeom>
          <a:solidFill>
            <a:schemeClr val="accent3">
              <a:lumMod val="40000"/>
              <a:lumOff val="6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pitchFamily="34" charset="0"/>
              </a:rPr>
              <a:t>3) Education</a:t>
            </a:r>
            <a:endParaRPr lang="en-GB" sz="2400" b="1" dirty="0">
              <a:solidFill>
                <a:schemeClr val="tx1"/>
              </a:solidFill>
              <a:latin typeface="Century Gothic" pitchFamily="34" charset="0"/>
            </a:endParaRPr>
          </a:p>
        </p:txBody>
      </p:sp>
      <p:sp>
        <p:nvSpPr>
          <p:cNvPr id="35" name="Flowchart: Alternate Process 34"/>
          <p:cNvSpPr/>
          <p:nvPr/>
        </p:nvSpPr>
        <p:spPr>
          <a:xfrm>
            <a:off x="6857975" y="3048006"/>
            <a:ext cx="2103048" cy="822952"/>
          </a:xfrm>
          <a:prstGeom prst="flowChartAlternateProcess">
            <a:avLst/>
          </a:prstGeom>
          <a:solidFill>
            <a:schemeClr val="accent3">
              <a:lumMod val="40000"/>
              <a:lumOff val="6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pitchFamily="34" charset="0"/>
              </a:rPr>
              <a:t>5) Decision Making</a:t>
            </a:r>
            <a:endParaRPr lang="en-GB" sz="2400" b="1" dirty="0">
              <a:solidFill>
                <a:schemeClr val="tx1"/>
              </a:solidFill>
              <a:latin typeface="Century Gothic" pitchFamily="34" charset="0"/>
            </a:endParaRPr>
          </a:p>
        </p:txBody>
      </p:sp>
      <p:sp>
        <p:nvSpPr>
          <p:cNvPr id="36" name="Flowchart: Alternate Process 35"/>
          <p:cNvSpPr/>
          <p:nvPr/>
        </p:nvSpPr>
        <p:spPr>
          <a:xfrm>
            <a:off x="6217902" y="5074902"/>
            <a:ext cx="2560292" cy="548634"/>
          </a:xfrm>
          <a:prstGeom prst="flowChartAlternateProcess">
            <a:avLst/>
          </a:prstGeom>
          <a:solidFill>
            <a:schemeClr val="accent3">
              <a:lumMod val="40000"/>
              <a:lumOff val="6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pitchFamily="34" charset="0"/>
              </a:rPr>
              <a:t>7) Environment</a:t>
            </a:r>
            <a:endParaRPr lang="en-GB" sz="2400" b="1" dirty="0">
              <a:solidFill>
                <a:schemeClr val="tx1"/>
              </a:solidFill>
              <a:latin typeface="Century Gothic" pitchFamily="34" charset="0"/>
            </a:endParaRPr>
          </a:p>
        </p:txBody>
      </p:sp>
      <p:sp>
        <p:nvSpPr>
          <p:cNvPr id="38" name="Flowchart: Alternate Process 37"/>
          <p:cNvSpPr/>
          <p:nvPr/>
        </p:nvSpPr>
        <p:spPr>
          <a:xfrm>
            <a:off x="6675096" y="4069073"/>
            <a:ext cx="2409911" cy="822952"/>
          </a:xfrm>
          <a:prstGeom prst="flowChartAlternateProcess">
            <a:avLst/>
          </a:prstGeom>
          <a:solidFill>
            <a:schemeClr val="accent3">
              <a:lumMod val="40000"/>
              <a:lumOff val="6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300" b="1" dirty="0" smtClean="0">
                <a:solidFill>
                  <a:schemeClr val="tx1"/>
                </a:solidFill>
                <a:latin typeface="Century Gothic" pitchFamily="34" charset="0"/>
              </a:rPr>
              <a:t>6) Violence</a:t>
            </a:r>
          </a:p>
          <a:p>
            <a:pPr algn="ctr"/>
            <a:r>
              <a:rPr lang="en-US" sz="2300" b="1" dirty="0" smtClean="0">
                <a:solidFill>
                  <a:schemeClr val="tx1"/>
                </a:solidFill>
                <a:latin typeface="Century Gothic" pitchFamily="34" charset="0"/>
              </a:rPr>
              <a:t>Against Women</a:t>
            </a:r>
            <a:endParaRPr lang="en-GB" sz="2300" b="1" dirty="0">
              <a:solidFill>
                <a:schemeClr val="tx1"/>
              </a:solidFill>
              <a:latin typeface="Century Gothic" pitchFamily="34" charset="0"/>
            </a:endParaRPr>
          </a:p>
        </p:txBody>
      </p:sp>
      <p:sp>
        <p:nvSpPr>
          <p:cNvPr id="39" name="Flowchart: Alternate Process 38"/>
          <p:cNvSpPr/>
          <p:nvPr/>
        </p:nvSpPr>
        <p:spPr>
          <a:xfrm>
            <a:off x="5577829" y="5760694"/>
            <a:ext cx="2194536" cy="822952"/>
          </a:xfrm>
          <a:prstGeom prst="flowChartAlternateProcess">
            <a:avLst/>
          </a:prstGeom>
          <a:solidFill>
            <a:schemeClr val="accent3">
              <a:lumMod val="40000"/>
              <a:lumOff val="6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pitchFamily="34" charset="0"/>
              </a:rPr>
              <a:t>8) Income &amp; Poverty</a:t>
            </a:r>
            <a:endParaRPr lang="en-GB" sz="2400" b="1" dirty="0">
              <a:solidFill>
                <a:schemeClr val="tx1"/>
              </a:solidFill>
              <a:latin typeface="Century Gothic" pitchFamily="34" charset="0"/>
            </a:endParaRPr>
          </a:p>
        </p:txBody>
      </p:sp>
      <p:sp>
        <p:nvSpPr>
          <p:cNvPr id="42" name="Flowchart: Alternate Process 41"/>
          <p:cNvSpPr/>
          <p:nvPr/>
        </p:nvSpPr>
        <p:spPr>
          <a:xfrm>
            <a:off x="701132" y="1417342"/>
            <a:ext cx="2194487" cy="1097268"/>
          </a:xfrm>
          <a:prstGeom prst="flowChartAlternateProcess">
            <a:avLst/>
          </a:prstGeom>
          <a:solidFill>
            <a:srgbClr val="97E4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pitchFamily="34" charset="0"/>
              </a:rPr>
              <a:t>1)Population</a:t>
            </a:r>
            <a:endParaRPr lang="en-GB" sz="2400" b="1" dirty="0">
              <a:solidFill>
                <a:schemeClr val="tx1"/>
              </a:solidFill>
              <a:latin typeface="Century Gothic" pitchFamily="34" charset="0"/>
            </a:endParaRPr>
          </a:p>
        </p:txBody>
      </p:sp>
      <p:sp>
        <p:nvSpPr>
          <p:cNvPr id="43" name="Flowchart: Alternate Process 42"/>
          <p:cNvSpPr/>
          <p:nvPr/>
        </p:nvSpPr>
        <p:spPr>
          <a:xfrm>
            <a:off x="121920" y="2971806"/>
            <a:ext cx="2194487" cy="1097268"/>
          </a:xfrm>
          <a:prstGeom prst="flowChartAlternateProcess">
            <a:avLst/>
          </a:prstGeom>
          <a:solidFill>
            <a:srgbClr val="97E4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pitchFamily="34" charset="0"/>
              </a:rPr>
              <a:t>Marital Status</a:t>
            </a:r>
            <a:endParaRPr lang="en-GB" sz="2400" b="1" dirty="0">
              <a:solidFill>
                <a:schemeClr val="tx1"/>
              </a:solidFill>
              <a:latin typeface="Century Gothic" pitchFamily="34" charset="0"/>
            </a:endParaRPr>
          </a:p>
        </p:txBody>
      </p:sp>
      <p:sp>
        <p:nvSpPr>
          <p:cNvPr id="45" name="Flowchart: Alternate Process 44"/>
          <p:cNvSpPr/>
          <p:nvPr/>
        </p:nvSpPr>
        <p:spPr>
          <a:xfrm>
            <a:off x="670603" y="4709146"/>
            <a:ext cx="2194487" cy="1097268"/>
          </a:xfrm>
          <a:prstGeom prst="flowChartAlternateProcess">
            <a:avLst/>
          </a:prstGeom>
          <a:solidFill>
            <a:srgbClr val="97E4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pitchFamily="34" charset="0"/>
              </a:rPr>
              <a:t>Vital Statistics</a:t>
            </a:r>
            <a:endParaRPr lang="en-GB" sz="2400" b="1" dirty="0">
              <a:solidFill>
                <a:schemeClr val="tx1"/>
              </a:solidFill>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806" y="411513"/>
            <a:ext cx="3200365" cy="6001643"/>
          </a:xfrm>
          <a:prstGeom prst="rect">
            <a:avLst/>
          </a:prstGeom>
          <a:noFill/>
        </p:spPr>
        <p:txBody>
          <a:bodyPr wrap="square" rtlCol="0">
            <a:spAutoFit/>
          </a:bodyPr>
          <a:lstStyle/>
          <a:p>
            <a:r>
              <a:rPr lang="en-US" sz="2400" dirty="0" smtClean="0">
                <a:latin typeface="Century Gothic" pitchFamily="34" charset="0"/>
              </a:rPr>
              <a:t>Since 1969 DOSM has come up with a compilation of </a:t>
            </a:r>
            <a:r>
              <a:rPr lang="en-US" sz="2400" b="1" dirty="0" smtClean="0">
                <a:latin typeface="Century Gothic" pitchFamily="34" charset="0"/>
              </a:rPr>
              <a:t>secondary social statistics</a:t>
            </a:r>
            <a:r>
              <a:rPr lang="en-US" sz="2400" dirty="0" smtClean="0">
                <a:latin typeface="Century Gothic" pitchFamily="34" charset="0"/>
              </a:rPr>
              <a:t>.</a:t>
            </a:r>
          </a:p>
          <a:p>
            <a:endParaRPr lang="en-US" sz="1400" dirty="0" smtClean="0">
              <a:latin typeface="Century Gothic" pitchFamily="34" charset="0"/>
            </a:endParaRPr>
          </a:p>
          <a:p>
            <a:pPr marL="339725" indent="-222250">
              <a:buFont typeface="Arial" pitchFamily="34" charset="0"/>
              <a:buChar char="•"/>
            </a:pPr>
            <a:r>
              <a:rPr lang="en-US" sz="2400" b="1" dirty="0" smtClean="0">
                <a:solidFill>
                  <a:srgbClr val="0000FF"/>
                </a:solidFill>
                <a:latin typeface="Century Gothic" pitchFamily="34" charset="0"/>
              </a:rPr>
              <a:t>Population</a:t>
            </a:r>
          </a:p>
          <a:p>
            <a:pPr marL="339725" indent="-222250">
              <a:buFont typeface="Arial" pitchFamily="34" charset="0"/>
              <a:buChar char="•"/>
            </a:pPr>
            <a:r>
              <a:rPr lang="en-US" sz="2400" dirty="0" smtClean="0">
                <a:latin typeface="Century Gothic" pitchFamily="34" charset="0"/>
              </a:rPr>
              <a:t>Housing</a:t>
            </a:r>
            <a:endParaRPr lang="en-US" sz="2400" b="1" dirty="0" smtClean="0">
              <a:latin typeface="Century Gothic" pitchFamily="34" charset="0"/>
            </a:endParaRPr>
          </a:p>
          <a:p>
            <a:pPr marL="339725" indent="-222250">
              <a:buFont typeface="Arial" pitchFamily="34" charset="0"/>
              <a:buChar char="•"/>
            </a:pPr>
            <a:r>
              <a:rPr lang="en-US" sz="2400" b="1" dirty="0" smtClean="0">
                <a:solidFill>
                  <a:srgbClr val="0000FF"/>
                </a:solidFill>
                <a:latin typeface="Century Gothic" pitchFamily="34" charset="0"/>
              </a:rPr>
              <a:t>Education</a:t>
            </a:r>
          </a:p>
          <a:p>
            <a:pPr marL="339725" indent="-222250">
              <a:buFont typeface="Arial" pitchFamily="34" charset="0"/>
              <a:buChar char="•"/>
            </a:pPr>
            <a:r>
              <a:rPr lang="en-US" sz="2400" b="1" dirty="0" smtClean="0">
                <a:solidFill>
                  <a:srgbClr val="0000FF"/>
                </a:solidFill>
                <a:latin typeface="Century Gothic" pitchFamily="34" charset="0"/>
              </a:rPr>
              <a:t>Health</a:t>
            </a:r>
          </a:p>
          <a:p>
            <a:pPr marL="339725" indent="-222250">
              <a:buFont typeface="Arial" pitchFamily="34" charset="0"/>
              <a:buChar char="•"/>
            </a:pPr>
            <a:r>
              <a:rPr lang="en-US" sz="2400" dirty="0" smtClean="0">
                <a:latin typeface="Century Gothic" pitchFamily="34" charset="0"/>
              </a:rPr>
              <a:t>Welfare Services</a:t>
            </a:r>
          </a:p>
          <a:p>
            <a:pPr marL="339725" indent="-222250">
              <a:buFont typeface="Arial" pitchFamily="34" charset="0"/>
              <a:buChar char="•"/>
            </a:pPr>
            <a:r>
              <a:rPr lang="en-US" sz="2400" dirty="0" smtClean="0">
                <a:latin typeface="Century Gothic" pitchFamily="34" charset="0"/>
              </a:rPr>
              <a:t>Public Safety</a:t>
            </a:r>
          </a:p>
          <a:p>
            <a:pPr marL="339725" indent="-222250">
              <a:buFont typeface="Arial" pitchFamily="34" charset="0"/>
              <a:buChar char="•"/>
            </a:pPr>
            <a:r>
              <a:rPr lang="en-US" sz="2400" b="1" dirty="0" smtClean="0">
                <a:solidFill>
                  <a:srgbClr val="0000FF"/>
                </a:solidFill>
                <a:latin typeface="Century Gothic" pitchFamily="34" charset="0"/>
              </a:rPr>
              <a:t>Employment</a:t>
            </a:r>
          </a:p>
          <a:p>
            <a:pPr marL="339725" indent="-222250">
              <a:buFont typeface="Arial" pitchFamily="34" charset="0"/>
              <a:buChar char="•"/>
            </a:pPr>
            <a:r>
              <a:rPr lang="en-US" sz="2400" dirty="0" smtClean="0">
                <a:latin typeface="Century Gothic" pitchFamily="34" charset="0"/>
              </a:rPr>
              <a:t>Communication &amp;  Recreation</a:t>
            </a:r>
          </a:p>
          <a:p>
            <a:pPr marL="339725" indent="-222250">
              <a:buFont typeface="Arial" pitchFamily="34" charset="0"/>
              <a:buChar char="•"/>
            </a:pPr>
            <a:r>
              <a:rPr lang="en-US" sz="2400" dirty="0" smtClean="0">
                <a:latin typeface="Century Gothic" pitchFamily="34" charset="0"/>
              </a:rPr>
              <a:t>Area</a:t>
            </a:r>
          </a:p>
        </p:txBody>
      </p:sp>
      <p:pic>
        <p:nvPicPr>
          <p:cNvPr id="6" name="Picture 5" descr="BPS cover.JPG"/>
          <p:cNvPicPr>
            <a:picLocks noChangeAspect="1"/>
          </p:cNvPicPr>
          <p:nvPr/>
        </p:nvPicPr>
        <p:blipFill>
          <a:blip r:embed="rId2" cstate="print"/>
          <a:stretch>
            <a:fillRect/>
          </a:stretch>
        </p:blipFill>
        <p:spPr>
          <a:xfrm>
            <a:off x="4023317" y="320075"/>
            <a:ext cx="4846316" cy="630929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97" y="196188"/>
            <a:ext cx="6217852" cy="1569660"/>
          </a:xfrm>
          <a:prstGeom prst="rect">
            <a:avLst/>
          </a:prstGeom>
          <a:noFill/>
        </p:spPr>
        <p:txBody>
          <a:bodyPr wrap="square" rtlCol="0">
            <a:spAutoFit/>
          </a:bodyPr>
          <a:lstStyle/>
          <a:p>
            <a:pPr algn="just"/>
            <a:r>
              <a:rPr lang="en-US" sz="2400" b="1" dirty="0" smtClean="0">
                <a:latin typeface="Century Gothic" pitchFamily="34" charset="0"/>
              </a:rPr>
              <a:t>Follow-up to 43</a:t>
            </a:r>
            <a:r>
              <a:rPr lang="en-US" sz="2400" b="1" baseline="30000" dirty="0" smtClean="0">
                <a:latin typeface="Century Gothic" pitchFamily="34" charset="0"/>
              </a:rPr>
              <a:t>rd</a:t>
            </a:r>
            <a:r>
              <a:rPr lang="en-US" sz="2400" b="1" dirty="0" smtClean="0">
                <a:latin typeface="Century Gothic" pitchFamily="34" charset="0"/>
              </a:rPr>
              <a:t> UNSC @ Feb 2012, DOSM started work on its first Gender Statistics  Report, with reference to The World Women’s Report, 2010</a:t>
            </a:r>
          </a:p>
        </p:txBody>
      </p:sp>
      <p:pic>
        <p:nvPicPr>
          <p:cNvPr id="1026" name="Picture 2"/>
          <p:cNvPicPr>
            <a:picLocks noChangeAspect="1" noChangeArrowheads="1"/>
          </p:cNvPicPr>
          <p:nvPr/>
        </p:nvPicPr>
        <p:blipFill>
          <a:blip r:embed="rId2" cstate="print"/>
          <a:srcRect l="28125" t="11875" r="27813" b="9375"/>
          <a:stretch>
            <a:fillRect/>
          </a:stretch>
        </p:blipFill>
        <p:spPr bwMode="auto">
          <a:xfrm>
            <a:off x="5436404" y="2788927"/>
            <a:ext cx="3158912" cy="3901929"/>
          </a:xfrm>
          <a:prstGeom prst="rect">
            <a:avLst/>
          </a:prstGeom>
          <a:noFill/>
          <a:ln w="9525">
            <a:solidFill>
              <a:srgbClr val="00A7E2"/>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
        <p:nvSpPr>
          <p:cNvPr id="13" name="Bent Arrow 12"/>
          <p:cNvSpPr/>
          <p:nvPr/>
        </p:nvSpPr>
        <p:spPr>
          <a:xfrm rot="5400000">
            <a:off x="4480563" y="1508781"/>
            <a:ext cx="914388" cy="1463026"/>
          </a:xfrm>
          <a:prstGeom prst="bentArrow">
            <a:avLst>
              <a:gd name="adj1" fmla="val 25538"/>
              <a:gd name="adj2" fmla="val 25000"/>
              <a:gd name="adj3" fmla="val 25000"/>
              <a:gd name="adj4" fmla="val 43750"/>
            </a:avLst>
          </a:prstGeom>
          <a:solidFill>
            <a:srgbClr val="97E4FF"/>
          </a:solidFill>
          <a:ln>
            <a:solidFill>
              <a:srgbClr val="00A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p:cNvSpPr txBox="1"/>
          <p:nvPr/>
        </p:nvSpPr>
        <p:spPr>
          <a:xfrm>
            <a:off x="5669269" y="1717967"/>
            <a:ext cx="2651730" cy="861774"/>
          </a:xfrm>
          <a:prstGeom prst="rect">
            <a:avLst/>
          </a:prstGeom>
          <a:solidFill>
            <a:schemeClr val="bg1"/>
          </a:solidFill>
        </p:spPr>
        <p:txBody>
          <a:bodyPr wrap="square" lIns="0" tIns="0" rIns="0" bIns="0" rtlCol="0">
            <a:spAutoFit/>
          </a:bodyPr>
          <a:lstStyle/>
          <a:p>
            <a:r>
              <a:rPr lang="en-US" sz="2800" b="1" dirty="0" smtClean="0">
                <a:latin typeface="Century Gothic" pitchFamily="34" charset="0"/>
              </a:rPr>
              <a:t>Conducted a data gap study</a:t>
            </a:r>
            <a:endParaRPr lang="en-GB" sz="2800" b="1" dirty="0">
              <a:latin typeface="Century Gothic" pitchFamily="34" charset="0"/>
            </a:endParaRPr>
          </a:p>
        </p:txBody>
      </p:sp>
      <p:pic>
        <p:nvPicPr>
          <p:cNvPr id="1028" name="Picture 4"/>
          <p:cNvPicPr>
            <a:picLocks noChangeAspect="1" noChangeArrowheads="1"/>
          </p:cNvPicPr>
          <p:nvPr/>
        </p:nvPicPr>
        <p:blipFill>
          <a:blip r:embed="rId3" cstate="print"/>
          <a:srcRect l="5000" t="26250" r="59375" b="11250"/>
          <a:stretch>
            <a:fillRect/>
          </a:stretch>
        </p:blipFill>
        <p:spPr bwMode="auto">
          <a:xfrm>
            <a:off x="182878" y="1812439"/>
            <a:ext cx="3840488" cy="5053272"/>
          </a:xfrm>
          <a:prstGeom prst="rect">
            <a:avLst/>
          </a:prstGeom>
          <a:noFill/>
          <a:ln w="9525">
            <a:solidFill>
              <a:schemeClr val="accent6">
                <a:lumMod val="50000"/>
              </a:schemeClr>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 fill="hold"/>
                                        <p:tgtEl>
                                          <p:spTgt spid="15"/>
                                        </p:tgtEl>
                                        <p:attrNameLst>
                                          <p:attrName>ppt_x</p:attrName>
                                        </p:attrNameLst>
                                      </p:cBhvr>
                                      <p:tavLst>
                                        <p:tav tm="0">
                                          <p:val>
                                            <p:strVal val="1+#ppt_w/2"/>
                                          </p:val>
                                        </p:tav>
                                        <p:tav tm="100000">
                                          <p:val>
                                            <p:strVal val="#ppt_x"/>
                                          </p:val>
                                        </p:tav>
                                      </p:tavLst>
                                    </p:anim>
                                    <p:anim calcmode="lin" valueType="num">
                                      <p:cBhvr additive="base">
                                        <p:cTn id="12" dur="2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2000" fill="hold"/>
                                        <p:tgtEl>
                                          <p:spTgt spid="1026"/>
                                        </p:tgtEl>
                                        <p:attrNameLst>
                                          <p:attrName>ppt_x</p:attrName>
                                        </p:attrNameLst>
                                      </p:cBhvr>
                                      <p:tavLst>
                                        <p:tav tm="0">
                                          <p:val>
                                            <p:strVal val="1+#ppt_w/2"/>
                                          </p:val>
                                        </p:tav>
                                        <p:tav tm="100000">
                                          <p:val>
                                            <p:strVal val="#ppt_x"/>
                                          </p:val>
                                        </p:tav>
                                      </p:tavLst>
                                    </p:anim>
                                    <p:anim calcmode="lin" valueType="num">
                                      <p:cBhvr additive="base">
                                        <p:cTn id="16" dur="20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38584" y="898204"/>
            <a:ext cx="4599172" cy="2011658"/>
            <a:chOff x="338584" y="898204"/>
            <a:chExt cx="4599172" cy="2011658"/>
          </a:xfrm>
        </p:grpSpPr>
        <p:sp>
          <p:nvSpPr>
            <p:cNvPr id="4" name="Rectangle 3"/>
            <p:cNvSpPr/>
            <p:nvPr/>
          </p:nvSpPr>
          <p:spPr>
            <a:xfrm>
              <a:off x="338584" y="898204"/>
              <a:ext cx="4599172" cy="1188707"/>
            </a:xfrm>
            <a:prstGeom prst="rect">
              <a:avLst/>
            </a:prstGeom>
            <a:solidFill>
              <a:srgbClr val="F79F57"/>
            </a:solidFill>
            <a:ln>
              <a:solidFill>
                <a:schemeClr val="accent6">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tx1"/>
                  </a:solidFill>
                  <a:latin typeface="Century Gothic" pitchFamily="34" charset="0"/>
                </a:rPr>
                <a:t>1. Population</a:t>
              </a:r>
            </a:p>
            <a:p>
              <a:pPr algn="ctr"/>
              <a:r>
                <a:rPr lang="en-US" sz="2300" b="1" dirty="0" smtClean="0">
                  <a:solidFill>
                    <a:schemeClr val="tx1"/>
                  </a:solidFill>
                  <a:latin typeface="Century Gothic" pitchFamily="34" charset="0"/>
                </a:rPr>
                <a:t>2. Work</a:t>
              </a:r>
            </a:p>
            <a:p>
              <a:pPr algn="ctr"/>
              <a:r>
                <a:rPr lang="en-US" sz="2300" b="1" dirty="0" smtClean="0">
                  <a:solidFill>
                    <a:schemeClr val="tx1"/>
                  </a:solidFill>
                  <a:latin typeface="Century Gothic" pitchFamily="34" charset="0"/>
                </a:rPr>
                <a:t>3. Household Income &amp; Poverty</a:t>
              </a:r>
              <a:endParaRPr lang="en-GB" sz="2300" b="1" dirty="0">
                <a:solidFill>
                  <a:schemeClr val="tx1"/>
                </a:solidFill>
                <a:latin typeface="Century Gothic" pitchFamily="34" charset="0"/>
              </a:endParaRPr>
            </a:p>
          </p:txBody>
        </p:sp>
        <p:sp>
          <p:nvSpPr>
            <p:cNvPr id="5" name="Rectangle 4"/>
            <p:cNvSpPr/>
            <p:nvPr/>
          </p:nvSpPr>
          <p:spPr>
            <a:xfrm>
              <a:off x="348107" y="2086911"/>
              <a:ext cx="4587826" cy="822951"/>
            </a:xfrm>
            <a:prstGeom prst="rect">
              <a:avLst/>
            </a:prstGeom>
            <a:solidFill>
              <a:schemeClr val="accent6">
                <a:lumMod val="20000"/>
                <a:lumOff val="80000"/>
              </a:schemeClr>
            </a:solidFill>
            <a:ln>
              <a:solidFill>
                <a:schemeClr val="accent6">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pitchFamily="34" charset="0"/>
                </a:rPr>
                <a:t>Department of Statistics</a:t>
              </a:r>
            </a:p>
            <a:p>
              <a:pPr algn="ctr"/>
              <a:r>
                <a:rPr lang="en-US" sz="2000" b="1" dirty="0" smtClean="0">
                  <a:solidFill>
                    <a:srgbClr val="0070C0"/>
                  </a:solidFill>
                  <a:latin typeface="Century Gothic" pitchFamily="34" charset="0"/>
                </a:rPr>
                <a:t>http://www.statistics.gov.my</a:t>
              </a:r>
              <a:endParaRPr lang="en-GB" sz="2000" b="1" dirty="0">
                <a:solidFill>
                  <a:srgbClr val="0070C0"/>
                </a:solidFill>
                <a:latin typeface="Century Gothic" pitchFamily="34" charset="0"/>
              </a:endParaRPr>
            </a:p>
          </p:txBody>
        </p:sp>
      </p:grpSp>
      <p:grpSp>
        <p:nvGrpSpPr>
          <p:cNvPr id="33" name="Group 32"/>
          <p:cNvGrpSpPr/>
          <p:nvPr/>
        </p:nvGrpSpPr>
        <p:grpSpPr>
          <a:xfrm>
            <a:off x="5282864" y="3216626"/>
            <a:ext cx="3020436" cy="1463024"/>
            <a:chOff x="5026245" y="3216626"/>
            <a:chExt cx="3020436" cy="1463024"/>
          </a:xfrm>
        </p:grpSpPr>
        <p:sp>
          <p:nvSpPr>
            <p:cNvPr id="8" name="Rectangle 7"/>
            <p:cNvSpPr/>
            <p:nvPr/>
          </p:nvSpPr>
          <p:spPr>
            <a:xfrm>
              <a:off x="5026245" y="3216626"/>
              <a:ext cx="3019984" cy="548634"/>
            </a:xfrm>
            <a:prstGeom prst="rect">
              <a:avLst/>
            </a:prstGeom>
            <a:solidFill>
              <a:srgbClr val="F79F57"/>
            </a:solidFill>
            <a:ln>
              <a:solidFill>
                <a:schemeClr val="accent6">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Century Gothic" pitchFamily="34" charset="0"/>
                </a:rPr>
                <a:t>Health</a:t>
              </a:r>
              <a:endParaRPr lang="en-GB" sz="2800" b="1" dirty="0">
                <a:solidFill>
                  <a:schemeClr val="tx1"/>
                </a:solidFill>
                <a:latin typeface="Century Gothic" pitchFamily="34" charset="0"/>
              </a:endParaRPr>
            </a:p>
          </p:txBody>
        </p:sp>
        <p:sp>
          <p:nvSpPr>
            <p:cNvPr id="9" name="Rectangle 8"/>
            <p:cNvSpPr/>
            <p:nvPr/>
          </p:nvSpPr>
          <p:spPr>
            <a:xfrm>
              <a:off x="5029196" y="3765260"/>
              <a:ext cx="3017485" cy="914390"/>
            </a:xfrm>
            <a:prstGeom prst="rect">
              <a:avLst/>
            </a:prstGeom>
            <a:solidFill>
              <a:schemeClr val="accent6">
                <a:lumMod val="20000"/>
                <a:lumOff val="80000"/>
              </a:schemeClr>
            </a:solidFill>
            <a:ln>
              <a:solidFill>
                <a:schemeClr val="accent6">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itchFamily="34" charset="0"/>
                </a:rPr>
                <a:t>Ministry of health</a:t>
              </a:r>
            </a:p>
            <a:p>
              <a:pPr algn="ctr"/>
              <a:r>
                <a:rPr lang="en-US" b="1" dirty="0" smtClean="0">
                  <a:solidFill>
                    <a:srgbClr val="0070C0"/>
                  </a:solidFill>
                  <a:latin typeface="Century Gothic" pitchFamily="34" charset="0"/>
                </a:rPr>
                <a:t>http://www.moh.gov.my</a:t>
              </a:r>
              <a:endParaRPr lang="en-GB" b="1" dirty="0">
                <a:solidFill>
                  <a:srgbClr val="0070C0"/>
                </a:solidFill>
                <a:latin typeface="Century Gothic" pitchFamily="34" charset="0"/>
              </a:endParaRPr>
            </a:p>
          </p:txBody>
        </p:sp>
      </p:grpSp>
      <p:sp>
        <p:nvSpPr>
          <p:cNvPr id="14" name="TextBox 13"/>
          <p:cNvSpPr txBox="1"/>
          <p:nvPr/>
        </p:nvSpPr>
        <p:spPr>
          <a:xfrm>
            <a:off x="1463074" y="55141"/>
            <a:ext cx="6217852" cy="553998"/>
          </a:xfrm>
          <a:prstGeom prst="rect">
            <a:avLst/>
          </a:prstGeom>
          <a:noFill/>
        </p:spPr>
        <p:txBody>
          <a:bodyPr wrap="square" rtlCol="0">
            <a:spAutoFit/>
          </a:bodyPr>
          <a:lstStyle/>
          <a:p>
            <a:pPr algn="ctr"/>
            <a:r>
              <a:rPr lang="en-US" sz="3000" b="1" dirty="0" smtClean="0">
                <a:latin typeface="Century Gothic" pitchFamily="34" charset="0"/>
              </a:rPr>
              <a:t>Gender Statistics: List of sources</a:t>
            </a:r>
          </a:p>
        </p:txBody>
      </p:sp>
      <p:grpSp>
        <p:nvGrpSpPr>
          <p:cNvPr id="29" name="Group 28"/>
          <p:cNvGrpSpPr/>
          <p:nvPr/>
        </p:nvGrpSpPr>
        <p:grpSpPr>
          <a:xfrm>
            <a:off x="1752140" y="3213675"/>
            <a:ext cx="3200364" cy="1463024"/>
            <a:chOff x="1463074" y="3154683"/>
            <a:chExt cx="3200364" cy="1463024"/>
          </a:xfrm>
        </p:grpSpPr>
        <p:sp>
          <p:nvSpPr>
            <p:cNvPr id="16" name="Rectangle 15"/>
            <p:cNvSpPr/>
            <p:nvPr/>
          </p:nvSpPr>
          <p:spPr>
            <a:xfrm>
              <a:off x="1463074" y="3154683"/>
              <a:ext cx="3200061" cy="548634"/>
            </a:xfrm>
            <a:prstGeom prst="rect">
              <a:avLst/>
            </a:prstGeom>
            <a:solidFill>
              <a:srgbClr val="F79F57"/>
            </a:solidFill>
            <a:ln>
              <a:solidFill>
                <a:schemeClr val="accent6">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Century Gothic" pitchFamily="34" charset="0"/>
                </a:rPr>
                <a:t>Education</a:t>
              </a:r>
              <a:endParaRPr lang="en-GB" sz="2800" b="1" dirty="0">
                <a:solidFill>
                  <a:schemeClr val="tx1"/>
                </a:solidFill>
                <a:latin typeface="Century Gothic" pitchFamily="34" charset="0"/>
              </a:endParaRPr>
            </a:p>
          </p:txBody>
        </p:sp>
        <p:sp>
          <p:nvSpPr>
            <p:cNvPr id="17" name="Rectangle 16"/>
            <p:cNvSpPr/>
            <p:nvPr/>
          </p:nvSpPr>
          <p:spPr>
            <a:xfrm>
              <a:off x="1466025" y="3703317"/>
              <a:ext cx="3197413" cy="914390"/>
            </a:xfrm>
            <a:prstGeom prst="rect">
              <a:avLst/>
            </a:prstGeom>
            <a:solidFill>
              <a:schemeClr val="accent6">
                <a:lumMod val="20000"/>
                <a:lumOff val="80000"/>
              </a:schemeClr>
            </a:solidFill>
            <a:ln>
              <a:solidFill>
                <a:schemeClr val="accent6">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itchFamily="34" charset="0"/>
                </a:rPr>
                <a:t>Ministry of education</a:t>
              </a:r>
            </a:p>
            <a:p>
              <a:pPr algn="ctr"/>
              <a:r>
                <a:rPr lang="en-US" b="1" dirty="0" smtClean="0">
                  <a:solidFill>
                    <a:srgbClr val="0070C0"/>
                  </a:solidFill>
                  <a:latin typeface="Century Gothic" pitchFamily="34" charset="0"/>
                </a:rPr>
                <a:t>http://www.moe.gov.my</a:t>
              </a:r>
              <a:endParaRPr lang="en-GB" b="1" dirty="0">
                <a:solidFill>
                  <a:srgbClr val="0070C0"/>
                </a:solidFill>
                <a:latin typeface="Century Gothic" pitchFamily="34" charset="0"/>
              </a:endParaRPr>
            </a:p>
          </p:txBody>
        </p:sp>
      </p:grpSp>
      <p:grpSp>
        <p:nvGrpSpPr>
          <p:cNvPr id="30" name="Group 29"/>
          <p:cNvGrpSpPr/>
          <p:nvPr/>
        </p:nvGrpSpPr>
        <p:grpSpPr>
          <a:xfrm>
            <a:off x="3383293" y="5030658"/>
            <a:ext cx="3474681" cy="1463024"/>
            <a:chOff x="5212073" y="868708"/>
            <a:chExt cx="3474681" cy="1463024"/>
          </a:xfrm>
        </p:grpSpPr>
        <p:sp>
          <p:nvSpPr>
            <p:cNvPr id="19" name="Rectangle 18"/>
            <p:cNvSpPr/>
            <p:nvPr/>
          </p:nvSpPr>
          <p:spPr>
            <a:xfrm>
              <a:off x="5212073" y="868708"/>
              <a:ext cx="3474607" cy="548635"/>
            </a:xfrm>
            <a:prstGeom prst="rect">
              <a:avLst/>
            </a:prstGeom>
            <a:solidFill>
              <a:srgbClr val="F79F57"/>
            </a:solidFill>
            <a:ln>
              <a:solidFill>
                <a:schemeClr val="accent6">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Century Gothic" pitchFamily="34" charset="0"/>
                </a:rPr>
                <a:t>Decision Making</a:t>
              </a:r>
              <a:endParaRPr lang="en-GB" sz="2800" b="1" dirty="0">
                <a:solidFill>
                  <a:schemeClr val="tx1"/>
                </a:solidFill>
                <a:latin typeface="Century Gothic" pitchFamily="34" charset="0"/>
              </a:endParaRPr>
            </a:p>
          </p:txBody>
        </p:sp>
        <p:sp>
          <p:nvSpPr>
            <p:cNvPr id="20" name="Rectangle 19"/>
            <p:cNvSpPr/>
            <p:nvPr/>
          </p:nvSpPr>
          <p:spPr>
            <a:xfrm>
              <a:off x="5215023" y="1417343"/>
              <a:ext cx="3471731" cy="914389"/>
            </a:xfrm>
            <a:prstGeom prst="rect">
              <a:avLst/>
            </a:prstGeom>
            <a:solidFill>
              <a:schemeClr val="accent6">
                <a:lumMod val="20000"/>
                <a:lumOff val="80000"/>
              </a:schemeClr>
            </a:solidFill>
            <a:ln>
              <a:solidFill>
                <a:schemeClr val="accent6">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itchFamily="34" charset="0"/>
                </a:rPr>
                <a:t>Malaysia’s Parliament</a:t>
              </a:r>
            </a:p>
            <a:p>
              <a:pPr algn="ctr"/>
              <a:r>
                <a:rPr lang="en-US" b="1" dirty="0" smtClean="0">
                  <a:solidFill>
                    <a:srgbClr val="0070C0"/>
                  </a:solidFill>
                  <a:latin typeface="Century Gothic" pitchFamily="34" charset="0"/>
                </a:rPr>
                <a:t>http://www.parlimen.gov.my</a:t>
              </a:r>
              <a:endParaRPr lang="en-GB" b="1" dirty="0">
                <a:solidFill>
                  <a:srgbClr val="0070C0"/>
                </a:solidFill>
                <a:latin typeface="Century Gothic" pitchFamily="34" charset="0"/>
              </a:endParaRPr>
            </a:p>
          </p:txBody>
        </p:sp>
      </p:grpSp>
      <p:grpSp>
        <p:nvGrpSpPr>
          <p:cNvPr id="31" name="Group 30"/>
          <p:cNvGrpSpPr/>
          <p:nvPr/>
        </p:nvGrpSpPr>
        <p:grpSpPr>
          <a:xfrm>
            <a:off x="5212074" y="901155"/>
            <a:ext cx="3200364" cy="1737340"/>
            <a:chOff x="2194586" y="4892024"/>
            <a:chExt cx="3200364" cy="1737340"/>
          </a:xfrm>
        </p:grpSpPr>
        <p:sp>
          <p:nvSpPr>
            <p:cNvPr id="21" name="Rectangle 20"/>
            <p:cNvSpPr/>
            <p:nvPr/>
          </p:nvSpPr>
          <p:spPr>
            <a:xfrm>
              <a:off x="2194586" y="4892024"/>
              <a:ext cx="3200061" cy="822951"/>
            </a:xfrm>
            <a:prstGeom prst="rect">
              <a:avLst/>
            </a:prstGeom>
            <a:solidFill>
              <a:srgbClr val="F79F57"/>
            </a:solidFill>
            <a:ln>
              <a:solidFill>
                <a:schemeClr val="accent6">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tx1"/>
                  </a:solidFill>
                  <a:latin typeface="Century Gothic" pitchFamily="34" charset="0"/>
                </a:rPr>
                <a:t>Violence Against Women</a:t>
              </a:r>
              <a:endParaRPr lang="en-GB" sz="2300" b="1" dirty="0">
                <a:solidFill>
                  <a:schemeClr val="tx1"/>
                </a:solidFill>
                <a:latin typeface="Century Gothic" pitchFamily="34" charset="0"/>
              </a:endParaRPr>
            </a:p>
          </p:txBody>
        </p:sp>
        <p:sp>
          <p:nvSpPr>
            <p:cNvPr id="22" name="Rectangle 21"/>
            <p:cNvSpPr/>
            <p:nvPr/>
          </p:nvSpPr>
          <p:spPr>
            <a:xfrm>
              <a:off x="2197537" y="5714975"/>
              <a:ext cx="3197413" cy="914389"/>
            </a:xfrm>
            <a:prstGeom prst="rect">
              <a:avLst/>
            </a:prstGeom>
            <a:solidFill>
              <a:schemeClr val="accent6">
                <a:lumMod val="20000"/>
                <a:lumOff val="80000"/>
              </a:schemeClr>
            </a:solidFill>
            <a:ln>
              <a:solidFill>
                <a:schemeClr val="accent6">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pitchFamily="34" charset="0"/>
                </a:rPr>
                <a:t>Royal Malaysia Police</a:t>
              </a:r>
            </a:p>
            <a:p>
              <a:pPr algn="ctr"/>
              <a:r>
                <a:rPr lang="en-US" b="1" dirty="0" smtClean="0">
                  <a:solidFill>
                    <a:srgbClr val="0070C0"/>
                  </a:solidFill>
                  <a:latin typeface="Century Gothic" pitchFamily="34" charset="0"/>
                </a:rPr>
                <a:t>http://www.rmp.gov.my</a:t>
              </a:r>
              <a:endParaRPr lang="en-GB" b="1" dirty="0">
                <a:solidFill>
                  <a:srgbClr val="0070C0"/>
                </a:solidFill>
                <a:latin typeface="Century Gothic"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98209" y="960147"/>
          <a:ext cx="8305799" cy="5486351"/>
        </p:xfrm>
        <a:graphic>
          <a:graphicData uri="http://schemas.openxmlformats.org/drawingml/2006/table">
            <a:tbl>
              <a:tblPr firstRow="1" bandRow="1">
                <a:tableStyleId>{93296810-A885-4BE3-A3E7-6D5BEEA58F35}</a:tableStyleId>
              </a:tblPr>
              <a:tblGrid>
                <a:gridCol w="1905000"/>
                <a:gridCol w="6400799"/>
              </a:tblGrid>
              <a:tr h="548659">
                <a:tc>
                  <a:txBody>
                    <a:bodyPr/>
                    <a:lstStyle/>
                    <a:p>
                      <a:r>
                        <a:rPr lang="en-US" sz="2000" b="1" dirty="0" smtClean="0">
                          <a:latin typeface="Century Gothic" pitchFamily="34" charset="0"/>
                        </a:rPr>
                        <a:t>CHAPTER</a:t>
                      </a:r>
                      <a:endParaRPr lang="en-US" sz="2000" b="1" dirty="0">
                        <a:latin typeface="Century Gothic" pitchFamily="34" charset="0"/>
                      </a:endParaRPr>
                    </a:p>
                  </a:txBody>
                  <a:tcPr anchor="ctr"/>
                </a:tc>
                <a:tc>
                  <a:txBody>
                    <a:bodyPr/>
                    <a:lstStyle/>
                    <a:p>
                      <a:pPr marL="117475" indent="0"/>
                      <a:r>
                        <a:rPr lang="en-US" sz="2000" b="1" dirty="0" smtClean="0">
                          <a:latin typeface="Century Gothic" pitchFamily="34" charset="0"/>
                        </a:rPr>
                        <a:t>INDICATORS</a:t>
                      </a:r>
                      <a:endParaRPr lang="en-US" sz="2000" b="1" dirty="0">
                        <a:latin typeface="Century Gothic" pitchFamily="34" charset="0"/>
                      </a:endParaRPr>
                    </a:p>
                  </a:txBody>
                  <a:tcPr anchor="ctr"/>
                </a:tc>
              </a:tr>
              <a:tr h="402590">
                <a:tc rowSpan="2">
                  <a:txBody>
                    <a:bodyPr/>
                    <a:lstStyle/>
                    <a:p>
                      <a:r>
                        <a:rPr lang="en-US" sz="2000" b="1" dirty="0" smtClean="0">
                          <a:latin typeface="Century Gothic" pitchFamily="34" charset="0"/>
                        </a:rPr>
                        <a:t>Population</a:t>
                      </a:r>
                      <a:endParaRPr lang="en-US" sz="2000" b="1" dirty="0">
                        <a:latin typeface="Century Gothic" pitchFamily="34" charset="0"/>
                      </a:endParaRPr>
                    </a:p>
                  </a:txBody>
                  <a:tcPr>
                    <a:solidFill>
                      <a:srgbClr val="FACAB4"/>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latin typeface="Century Gothic" pitchFamily="34" charset="0"/>
                        </a:rPr>
                        <a:t>Statistics on population</a:t>
                      </a:r>
                      <a:endParaRPr lang="en-US" sz="2000" b="1" i="0" kern="1200" dirty="0" smtClean="0">
                        <a:solidFill>
                          <a:schemeClr val="dk1"/>
                        </a:solidFill>
                        <a:latin typeface="Century Gothic" pitchFamily="34" charset="0"/>
                        <a:ea typeface="+mn-ea"/>
                        <a:cs typeface="+mn-cs"/>
                      </a:endParaRPr>
                    </a:p>
                  </a:txBody>
                  <a:tcPr>
                    <a:solidFill>
                      <a:srgbClr val="FACAB4"/>
                    </a:solidFill>
                  </a:tcPr>
                </a:tc>
              </a:tr>
              <a:tr h="603214">
                <a:tc vMerge="1">
                  <a:txBody>
                    <a:bodyPr/>
                    <a:lstStyle/>
                    <a:p>
                      <a:endParaRPr lang="en-US" b="1" dirty="0">
                        <a:latin typeface="Century Gothic" pitchFamily="34" charset="0"/>
                      </a:endParaRPr>
                    </a:p>
                  </a:txBody>
                  <a:tcPr>
                    <a:solidFill>
                      <a:srgbClr val="FCDDCF"/>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ms-MY" sz="2000" b="1" kern="1200" dirty="0" smtClean="0">
                          <a:latin typeface="Century Gothic" pitchFamily="34" charset="0"/>
                        </a:rPr>
                        <a:t>Total fertility rate and age-specific fertility rate</a:t>
                      </a:r>
                      <a:endParaRPr lang="en-US" sz="2000" b="1" i="0" dirty="0" smtClean="0">
                        <a:latin typeface="Century Gothic" pitchFamily="34" charset="0"/>
                      </a:endParaRPr>
                    </a:p>
                  </a:txBody>
                  <a:tcPr>
                    <a:solidFill>
                      <a:srgbClr val="FACAB4"/>
                    </a:solidFill>
                  </a:tcPr>
                </a:tc>
              </a:tr>
              <a:tr h="402590">
                <a:tc rowSpan="2">
                  <a:txBody>
                    <a:bodyPr/>
                    <a:lstStyle/>
                    <a:p>
                      <a:r>
                        <a:rPr lang="en-US" sz="2000" b="1" dirty="0" smtClean="0">
                          <a:latin typeface="Century Gothic" pitchFamily="34" charset="0"/>
                        </a:rPr>
                        <a:t>Health</a:t>
                      </a:r>
                      <a:endParaRPr lang="en-US" sz="2000" b="1" dirty="0">
                        <a:latin typeface="Century Gothic" pitchFamily="34" charset="0"/>
                      </a:endParaRPr>
                    </a:p>
                  </a:txBody>
                  <a:tcPr>
                    <a:solidFill>
                      <a:srgbClr val="FBDED1"/>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latin typeface="Century Gothic" pitchFamily="34" charset="0"/>
                        </a:rPr>
                        <a:t>Statistics on health</a:t>
                      </a:r>
                      <a:endParaRPr lang="en-US" sz="2000" b="1" i="0" kern="1200" dirty="0" smtClean="0">
                        <a:solidFill>
                          <a:schemeClr val="dk1"/>
                        </a:solidFill>
                        <a:latin typeface="Century Gothic" pitchFamily="34" charset="0"/>
                        <a:ea typeface="+mn-ea"/>
                        <a:cs typeface="+mn-cs"/>
                      </a:endParaRPr>
                    </a:p>
                  </a:txBody>
                  <a:tcPr>
                    <a:solidFill>
                      <a:srgbClr val="FBDED1"/>
                    </a:solidFill>
                  </a:tcPr>
                </a:tc>
              </a:tr>
              <a:tr h="511800">
                <a:tc vMerge="1">
                  <a:txBody>
                    <a:bodyPr/>
                    <a:lstStyle/>
                    <a:p>
                      <a:endParaRPr lang="en-US" b="1" dirty="0">
                        <a:latin typeface="Century Gothic" pitchFamily="34" charset="0"/>
                      </a:endParaRPr>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latin typeface="Century Gothic" pitchFamily="34" charset="0"/>
                        </a:rPr>
                        <a:t>Statistics on maternal health, Malaysia</a:t>
                      </a:r>
                      <a:endParaRPr lang="en-US" sz="2000" b="1" i="0" kern="1200" dirty="0" smtClean="0">
                        <a:solidFill>
                          <a:schemeClr val="dk1"/>
                        </a:solidFill>
                        <a:latin typeface="Century Gothic" pitchFamily="34" charset="0"/>
                        <a:ea typeface="+mn-ea"/>
                        <a:cs typeface="+mn-cs"/>
                      </a:endParaRPr>
                    </a:p>
                  </a:txBody>
                  <a:tcPr>
                    <a:solidFill>
                      <a:srgbClr val="FBDED1"/>
                    </a:solidFill>
                  </a:tcPr>
                </a:tc>
              </a:tr>
              <a:tr h="1005829">
                <a:tc rowSpan="4">
                  <a:txBody>
                    <a:bodyPr/>
                    <a:lstStyle/>
                    <a:p>
                      <a:r>
                        <a:rPr lang="en-US" sz="2000" b="1" dirty="0" smtClean="0">
                          <a:latin typeface="Century Gothic" pitchFamily="34" charset="0"/>
                        </a:rPr>
                        <a:t>Education</a:t>
                      </a:r>
                      <a:endParaRPr lang="en-US" sz="2000" b="1" dirty="0">
                        <a:latin typeface="Century Gothic" pitchFamily="34" charset="0"/>
                      </a:endParaRPr>
                    </a:p>
                  </a:txBody>
                  <a:tcPr>
                    <a:solidFill>
                      <a:srgbClr val="FACAB4"/>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latin typeface="Century Gothic" pitchFamily="34" charset="0"/>
                        </a:rPr>
                        <a:t>Number of teacher and student in government &amp; government-aided primary and secondary schools by sex</a:t>
                      </a:r>
                      <a:endParaRPr lang="en-US" sz="2000" b="1" i="0" kern="1200" dirty="0" smtClean="0">
                        <a:solidFill>
                          <a:schemeClr val="dk1"/>
                        </a:solidFill>
                        <a:latin typeface="Century Gothic" pitchFamily="34" charset="0"/>
                        <a:ea typeface="+mn-ea"/>
                        <a:cs typeface="+mn-cs"/>
                      </a:endParaRPr>
                    </a:p>
                  </a:txBody>
                  <a:tcPr>
                    <a:solidFill>
                      <a:srgbClr val="FACAB4"/>
                    </a:solidFill>
                  </a:tcPr>
                </a:tc>
              </a:tr>
              <a:tr h="731512">
                <a:tc vMerge="1">
                  <a:txBody>
                    <a:bodyPr/>
                    <a:lstStyle/>
                    <a:p>
                      <a:endParaRPr lang="en-US" b="1" dirty="0">
                        <a:latin typeface="Century Gothic" pitchFamily="34" charset="0"/>
                      </a:endParaRPr>
                    </a:p>
                  </a:txBody>
                  <a:tcPr>
                    <a:solidFill>
                      <a:srgbClr val="FCDDCF"/>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2000" b="1" kern="1200" dirty="0" smtClean="0">
                          <a:latin typeface="Century Gothic" pitchFamily="34" charset="0"/>
                        </a:rPr>
                        <a:t>Number of lecturer and student in higher education institutions by sex</a:t>
                      </a:r>
                      <a:endParaRPr lang="en-US" sz="2000" b="1" i="0" kern="1200" dirty="0" smtClean="0">
                        <a:solidFill>
                          <a:schemeClr val="dk1"/>
                        </a:solidFill>
                        <a:latin typeface="Century Gothic" pitchFamily="34" charset="0"/>
                        <a:ea typeface="+mn-ea"/>
                        <a:cs typeface="+mn-cs"/>
                      </a:endParaRPr>
                    </a:p>
                  </a:txBody>
                  <a:tcPr>
                    <a:solidFill>
                      <a:srgbClr val="FACAB4"/>
                    </a:solidFill>
                  </a:tcPr>
                </a:tc>
              </a:tr>
              <a:tr h="457188">
                <a:tc vMerge="1">
                  <a:txBody>
                    <a:bodyPr/>
                    <a:lstStyle/>
                    <a:p>
                      <a:endParaRPr lang="en-US" b="1" dirty="0">
                        <a:latin typeface="Century Gothic" pitchFamily="34" charset="0"/>
                      </a:endParaRPr>
                    </a:p>
                  </a:txBody>
                  <a:tcPr>
                    <a:solidFill>
                      <a:srgbClr val="FCDDCF"/>
                    </a:solidFill>
                  </a:tcPr>
                </a:tc>
                <a:tc>
                  <a:txBody>
                    <a:bodyPr/>
                    <a:lstStyle/>
                    <a:p>
                      <a:pPr marL="117475" indent="0"/>
                      <a:r>
                        <a:rPr lang="en-GB" sz="2000" b="1" kern="1200" dirty="0" smtClean="0">
                          <a:latin typeface="Century Gothic" pitchFamily="34" charset="0"/>
                        </a:rPr>
                        <a:t>Sex ratio in higher education institutions</a:t>
                      </a:r>
                      <a:endParaRPr lang="en-US" sz="2000" b="1" i="0" kern="1200" dirty="0" smtClean="0">
                        <a:solidFill>
                          <a:schemeClr val="dk1"/>
                        </a:solidFill>
                        <a:latin typeface="Century Gothic" pitchFamily="34" charset="0"/>
                        <a:ea typeface="+mn-ea"/>
                        <a:cs typeface="+mn-cs"/>
                      </a:endParaRPr>
                    </a:p>
                  </a:txBody>
                  <a:tcPr>
                    <a:solidFill>
                      <a:srgbClr val="FACAB4"/>
                    </a:solidFill>
                  </a:tcPr>
                </a:tc>
              </a:tr>
              <a:tr h="822958">
                <a:tc vMerge="1">
                  <a:txBody>
                    <a:bodyPr/>
                    <a:lstStyle/>
                    <a:p>
                      <a:endParaRPr lang="en-US" b="1" dirty="0">
                        <a:latin typeface="Century Gothic" pitchFamily="34" charset="0"/>
                      </a:endParaRPr>
                    </a:p>
                  </a:txBody>
                  <a:tcPr>
                    <a:solidFill>
                      <a:srgbClr val="FCDDCF"/>
                    </a:solidFill>
                  </a:tcPr>
                </a:tc>
                <a:tc>
                  <a:txBody>
                    <a:bodyPr/>
                    <a:lstStyle/>
                    <a:p>
                      <a:pPr marL="117475" indent="0"/>
                      <a:r>
                        <a:rPr lang="ms-MY" sz="2000" b="1" kern="1200" dirty="0" smtClean="0">
                          <a:latin typeface="Century Gothic" pitchFamily="34" charset="0"/>
                        </a:rPr>
                        <a:t>Literacy rate, net enrolment ratio and gender parity index</a:t>
                      </a:r>
                      <a:endParaRPr lang="en-US" sz="2000" b="1" i="0" kern="1200" dirty="0" smtClean="0">
                        <a:solidFill>
                          <a:schemeClr val="dk1"/>
                        </a:solidFill>
                        <a:latin typeface="Century Gothic" pitchFamily="34" charset="0"/>
                        <a:ea typeface="+mn-ea"/>
                        <a:cs typeface="+mn-cs"/>
                      </a:endParaRPr>
                    </a:p>
                  </a:txBody>
                  <a:tcPr>
                    <a:solidFill>
                      <a:srgbClr val="FACAB4"/>
                    </a:solidFill>
                  </a:tcPr>
                </a:tc>
              </a:tr>
            </a:tbl>
          </a:graphicData>
        </a:graphic>
      </p:graphicFrame>
      <p:sp>
        <p:nvSpPr>
          <p:cNvPr id="7" name="Title 1"/>
          <p:cNvSpPr txBox="1">
            <a:spLocks/>
          </p:cNvSpPr>
          <p:nvPr/>
        </p:nvSpPr>
        <p:spPr>
          <a:xfrm>
            <a:off x="457200" y="228600"/>
            <a:ext cx="5486385" cy="609599"/>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Century Gothic" pitchFamily="34" charset="0"/>
                <a:ea typeface="+mj-ea"/>
                <a:cs typeface="+mj-cs"/>
              </a:rPr>
              <a:t>Gender</a:t>
            </a:r>
            <a:r>
              <a:rPr kumimoji="0" lang="en-US" sz="2800" b="1" i="0" u="none" strike="noStrike" kern="1200" cap="none" spc="0" normalizeH="0" noProof="0" dirty="0" smtClean="0">
                <a:ln>
                  <a:noFill/>
                </a:ln>
                <a:solidFill>
                  <a:schemeClr val="tx1"/>
                </a:solidFill>
                <a:effectLst/>
                <a:uLnTx/>
                <a:uFillTx/>
                <a:latin typeface="Century Gothic" pitchFamily="34" charset="0"/>
                <a:ea typeface="+mj-ea"/>
                <a:cs typeface="+mj-cs"/>
              </a:rPr>
              <a:t> Statistics : </a:t>
            </a:r>
            <a:r>
              <a:rPr kumimoji="0" lang="en-US" sz="2800" b="1" i="0" u="none" strike="noStrike" kern="1200" cap="none" spc="0" normalizeH="0" baseline="0" noProof="0" dirty="0" smtClean="0">
                <a:ln>
                  <a:noFill/>
                </a:ln>
                <a:solidFill>
                  <a:schemeClr val="tx1"/>
                </a:solidFill>
                <a:effectLst/>
                <a:uLnTx/>
                <a:uFillTx/>
                <a:latin typeface="Century Gothic" pitchFamily="34" charset="0"/>
                <a:ea typeface="+mj-ea"/>
                <a:cs typeface="+mj-cs"/>
              </a:rPr>
              <a:t>List of Indicators</a:t>
            </a:r>
            <a:endParaRPr kumimoji="0" lang="en-US" sz="2800" b="1"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0955" y="777269"/>
          <a:ext cx="8305800" cy="5729992"/>
        </p:xfrm>
        <a:graphic>
          <a:graphicData uri="http://schemas.openxmlformats.org/drawingml/2006/table">
            <a:tbl>
              <a:tblPr firstRow="1" bandRow="1">
                <a:tableStyleId>{93296810-A885-4BE3-A3E7-6D5BEEA58F35}</a:tableStyleId>
              </a:tblPr>
              <a:tblGrid>
                <a:gridCol w="2545143"/>
                <a:gridCol w="5760657"/>
              </a:tblGrid>
              <a:tr h="548634">
                <a:tc>
                  <a:txBody>
                    <a:bodyPr/>
                    <a:lstStyle/>
                    <a:p>
                      <a:r>
                        <a:rPr lang="en-US" sz="1700" b="1" dirty="0" smtClean="0">
                          <a:latin typeface="Century Gothic" pitchFamily="34" charset="0"/>
                        </a:rPr>
                        <a:t>CHAPTER</a:t>
                      </a:r>
                      <a:endParaRPr lang="en-US" sz="1700" b="1" dirty="0">
                        <a:latin typeface="Century Gothic" pitchFamily="34" charset="0"/>
                      </a:endParaRPr>
                    </a:p>
                  </a:txBody>
                  <a:tcPr anchor="ctr"/>
                </a:tc>
                <a:tc>
                  <a:txBody>
                    <a:bodyPr/>
                    <a:lstStyle/>
                    <a:p>
                      <a:pPr marL="117475" indent="0"/>
                      <a:r>
                        <a:rPr lang="en-US" sz="1700" b="1" dirty="0" smtClean="0">
                          <a:latin typeface="Century Gothic" pitchFamily="34" charset="0"/>
                        </a:rPr>
                        <a:t>INDICATORS</a:t>
                      </a:r>
                      <a:endParaRPr lang="en-US" sz="1700" b="1" dirty="0">
                        <a:latin typeface="Century Gothic" pitchFamily="34" charset="0"/>
                      </a:endParaRPr>
                    </a:p>
                  </a:txBody>
                  <a:tcPr anchor="ctr"/>
                </a:tc>
              </a:tr>
              <a:tr h="640073">
                <a:tc rowSpan="6">
                  <a:txBody>
                    <a:bodyPr/>
                    <a:lstStyle/>
                    <a:p>
                      <a:r>
                        <a:rPr lang="en-US" sz="1700" b="1" dirty="0" smtClean="0">
                          <a:latin typeface="Century Gothic" pitchFamily="34" charset="0"/>
                        </a:rPr>
                        <a:t>Work</a:t>
                      </a:r>
                      <a:endParaRPr lang="en-US" sz="1700" b="1" dirty="0">
                        <a:latin typeface="Century Gothic" pitchFamily="34" charset="0"/>
                      </a:endParaRPr>
                    </a:p>
                  </a:txBody>
                  <a:tcPr>
                    <a:solidFill>
                      <a:srgbClr val="FACAB4"/>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1700" b="1" kern="1200" dirty="0" smtClean="0">
                          <a:latin typeface="Century Gothic" pitchFamily="34" charset="0"/>
                        </a:rPr>
                        <a:t>Statistics on labour force for the employed population by sex</a:t>
                      </a:r>
                      <a:endParaRPr lang="en-US" sz="1700" b="1" i="0" kern="1200" dirty="0" smtClean="0">
                        <a:solidFill>
                          <a:schemeClr val="dk1"/>
                        </a:solidFill>
                        <a:latin typeface="Century Gothic" pitchFamily="34" charset="0"/>
                        <a:ea typeface="+mn-ea"/>
                        <a:cs typeface="+mn-cs"/>
                      </a:endParaRPr>
                    </a:p>
                  </a:txBody>
                  <a:tcPr>
                    <a:solidFill>
                      <a:srgbClr val="FACAB4"/>
                    </a:solidFill>
                  </a:tcPr>
                </a:tc>
              </a:tr>
              <a:tr h="667387">
                <a:tc vMerge="1">
                  <a:txBody>
                    <a:bodyPr/>
                    <a:lstStyle/>
                    <a:p>
                      <a:endParaRPr lang="en-US" b="1">
                        <a:latin typeface="Century Gothic" pitchFamily="34" charset="0"/>
                      </a:endParaRPr>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1700" b="1" kern="1200" dirty="0" smtClean="0">
                          <a:latin typeface="Century Gothic" pitchFamily="34" charset="0"/>
                        </a:rPr>
                        <a:t>Number and percentage distribution of employed persons by occupation and sex</a:t>
                      </a:r>
                      <a:endParaRPr lang="en-US" sz="1700" b="1" i="0" kern="1200" dirty="0" smtClean="0">
                        <a:solidFill>
                          <a:schemeClr val="dk1"/>
                        </a:solidFill>
                        <a:latin typeface="Century Gothic" pitchFamily="34" charset="0"/>
                        <a:ea typeface="+mn-ea"/>
                        <a:cs typeface="+mn-cs"/>
                      </a:endParaRPr>
                    </a:p>
                  </a:txBody>
                  <a:tcPr>
                    <a:solidFill>
                      <a:srgbClr val="FACAB4"/>
                    </a:solidFill>
                  </a:tcPr>
                </a:tc>
              </a:tr>
              <a:tr h="615533">
                <a:tc vMerge="1">
                  <a:txBody>
                    <a:bodyPr/>
                    <a:lstStyle/>
                    <a:p>
                      <a:endParaRPr lang="en-US" b="1" dirty="0">
                        <a:latin typeface="Century Gothic" pitchFamily="34" charset="0"/>
                      </a:endParaRPr>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1700" b="1" kern="1200" dirty="0" smtClean="0">
                          <a:latin typeface="Century Gothic" pitchFamily="34" charset="0"/>
                        </a:rPr>
                        <a:t>Percentage distribution of employed persons by industry and sex</a:t>
                      </a:r>
                      <a:endParaRPr lang="en-US" sz="1700" b="1" i="0" kern="1200" dirty="0" smtClean="0">
                        <a:solidFill>
                          <a:schemeClr val="dk1"/>
                        </a:solidFill>
                        <a:latin typeface="Century Gothic" pitchFamily="34" charset="0"/>
                        <a:ea typeface="+mn-ea"/>
                        <a:cs typeface="+mn-cs"/>
                      </a:endParaRPr>
                    </a:p>
                  </a:txBody>
                  <a:tcPr>
                    <a:solidFill>
                      <a:srgbClr val="FACAB4"/>
                    </a:solidFill>
                  </a:tcPr>
                </a:tc>
              </a:tr>
              <a:tr h="926661">
                <a:tc vMerge="1">
                  <a:txBody>
                    <a:bodyPr/>
                    <a:lstStyle/>
                    <a:p>
                      <a:endParaRPr lang="en-US" b="1" dirty="0">
                        <a:latin typeface="Century Gothic" pitchFamily="34" charset="0"/>
                      </a:endParaRPr>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1700" b="1" kern="1200" dirty="0" smtClean="0">
                          <a:latin typeface="Century Gothic" pitchFamily="34" charset="0"/>
                        </a:rPr>
                        <a:t>Number and percentage distribution of persons outside labour force by highest certificate obtained, reasons for not seeking work and sex</a:t>
                      </a:r>
                      <a:endParaRPr lang="en-US" sz="1700" b="1" i="0" kern="1200" dirty="0" smtClean="0">
                        <a:solidFill>
                          <a:schemeClr val="dk1"/>
                        </a:solidFill>
                        <a:latin typeface="Century Gothic" pitchFamily="34" charset="0"/>
                        <a:ea typeface="+mn-ea"/>
                        <a:cs typeface="+mn-cs"/>
                      </a:endParaRPr>
                    </a:p>
                  </a:txBody>
                  <a:tcPr>
                    <a:solidFill>
                      <a:srgbClr val="FACAB4"/>
                    </a:solidFill>
                  </a:tcPr>
                </a:tc>
              </a:tr>
              <a:tr h="691927">
                <a:tc vMerge="1">
                  <a:txBody>
                    <a:bodyPr/>
                    <a:lstStyle/>
                    <a:p>
                      <a:endParaRPr lang="en-US" b="1" dirty="0">
                        <a:latin typeface="Century Gothic" pitchFamily="34" charset="0"/>
                      </a:endParaRPr>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1700" b="1" kern="1200" dirty="0" smtClean="0">
                          <a:latin typeface="Century Gothic" pitchFamily="34" charset="0"/>
                        </a:rPr>
                        <a:t>Number and percentage distribution of persons outside labour force by working experience, stratum and sex</a:t>
                      </a:r>
                      <a:endParaRPr lang="en-US" sz="1700" b="1" i="0" kern="1200" dirty="0" smtClean="0">
                        <a:solidFill>
                          <a:schemeClr val="dk1"/>
                        </a:solidFill>
                        <a:latin typeface="Century Gothic" pitchFamily="34" charset="0"/>
                        <a:ea typeface="+mn-ea"/>
                        <a:cs typeface="+mn-cs"/>
                      </a:endParaRPr>
                    </a:p>
                  </a:txBody>
                  <a:tcPr>
                    <a:solidFill>
                      <a:srgbClr val="FACAB4"/>
                    </a:solidFill>
                  </a:tcPr>
                </a:tc>
              </a:tr>
              <a:tr h="731512">
                <a:tc vMerge="1">
                  <a:txBody>
                    <a:bodyPr/>
                    <a:lstStyle/>
                    <a:p>
                      <a:endParaRPr lang="en-US" b="1" dirty="0">
                        <a:latin typeface="Century Gothic" pitchFamily="34" charset="0"/>
                      </a:endParaRPr>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1700" b="1" kern="1200" dirty="0" smtClean="0">
                          <a:latin typeface="Century Gothic" pitchFamily="34" charset="0"/>
                        </a:rPr>
                        <a:t>Mean monthly salaries &amp; wages and gender wage gap by industry and sex</a:t>
                      </a:r>
                      <a:endParaRPr lang="en-US" sz="1700" b="1" i="0" kern="1200" dirty="0" smtClean="0">
                        <a:solidFill>
                          <a:schemeClr val="dk1"/>
                        </a:solidFill>
                        <a:latin typeface="Century Gothic" pitchFamily="34" charset="0"/>
                        <a:ea typeface="+mn-ea"/>
                        <a:cs typeface="+mn-cs"/>
                      </a:endParaRPr>
                    </a:p>
                  </a:txBody>
                  <a:tcPr>
                    <a:solidFill>
                      <a:srgbClr val="FACAB4"/>
                    </a:solidFill>
                  </a:tcPr>
                </a:tc>
              </a:tr>
              <a:tr h="731512">
                <a:tc>
                  <a:txBody>
                    <a:bodyPr/>
                    <a:lstStyle/>
                    <a:p>
                      <a:r>
                        <a:rPr lang="en-US" sz="1700" b="1" dirty="0" smtClean="0">
                          <a:latin typeface="Century Gothic" pitchFamily="34" charset="0"/>
                        </a:rPr>
                        <a:t>Household  Income and Poverty</a:t>
                      </a:r>
                      <a:endParaRPr lang="en-US" sz="1700" b="1" dirty="0">
                        <a:latin typeface="Century Gothic" pitchFamily="34" charset="0"/>
                      </a:endParaRPr>
                    </a:p>
                  </a:txBody>
                  <a:tcPr>
                    <a:solidFill>
                      <a:srgbClr val="FBDED1"/>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1700" b="1" kern="1200" dirty="0" smtClean="0">
                          <a:latin typeface="Century Gothic" pitchFamily="34" charset="0"/>
                        </a:rPr>
                        <a:t>Statistics on household income and poverty by stratum</a:t>
                      </a:r>
                      <a:endParaRPr lang="en-US" sz="1700" b="1" i="0" kern="1200" dirty="0" smtClean="0">
                        <a:solidFill>
                          <a:schemeClr val="dk1"/>
                        </a:solidFill>
                        <a:latin typeface="Century Gothic" pitchFamily="34" charset="0"/>
                        <a:ea typeface="+mn-ea"/>
                        <a:cs typeface="+mn-cs"/>
                      </a:endParaRPr>
                    </a:p>
                  </a:txBody>
                  <a:tcPr>
                    <a:solidFill>
                      <a:srgbClr val="FBDED1"/>
                    </a:solidFill>
                  </a:tcPr>
                </a:tc>
              </a:tr>
            </a:tbl>
          </a:graphicData>
        </a:graphic>
      </p:graphicFrame>
      <p:sp>
        <p:nvSpPr>
          <p:cNvPr id="7" name="Title 1"/>
          <p:cNvSpPr txBox="1">
            <a:spLocks/>
          </p:cNvSpPr>
          <p:nvPr/>
        </p:nvSpPr>
        <p:spPr>
          <a:xfrm>
            <a:off x="457200" y="228600"/>
            <a:ext cx="6675091" cy="609599"/>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Century Gothic" pitchFamily="34" charset="0"/>
                <a:ea typeface="+mj-ea"/>
                <a:cs typeface="+mj-cs"/>
              </a:rPr>
              <a:t>Gender Statistics: List of Indicators (</a:t>
            </a:r>
            <a:r>
              <a:rPr kumimoji="0" lang="en-US" sz="2800" b="1" i="1" u="none" strike="noStrike" kern="1200" cap="none" spc="0" normalizeH="0" baseline="0" noProof="0" dirty="0" smtClean="0">
                <a:ln>
                  <a:noFill/>
                </a:ln>
                <a:solidFill>
                  <a:schemeClr val="tx1"/>
                </a:solidFill>
                <a:effectLst/>
                <a:uLnTx/>
                <a:uFillTx/>
                <a:latin typeface="Century Gothic" pitchFamily="34" charset="0"/>
                <a:ea typeface="+mj-ea"/>
                <a:cs typeface="+mj-cs"/>
              </a:rPr>
              <a:t>contd.</a:t>
            </a:r>
            <a:r>
              <a:rPr kumimoji="0" lang="en-US" sz="2800" b="1" i="0" u="none" strike="noStrike" kern="1200" cap="none" spc="0" normalizeH="0" baseline="0" noProof="0" dirty="0" smtClean="0">
                <a:ln>
                  <a:noFill/>
                </a:ln>
                <a:solidFill>
                  <a:schemeClr val="tx1"/>
                </a:solidFill>
                <a:effectLst/>
                <a:uLnTx/>
                <a:uFillTx/>
                <a:latin typeface="Century Gothic" pitchFamily="34" charset="0"/>
                <a:ea typeface="+mj-ea"/>
                <a:cs typeface="+mj-cs"/>
              </a:rPr>
              <a:t>)</a:t>
            </a:r>
            <a:endParaRPr kumimoji="0" lang="en-US" sz="2800" b="1"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989643"/>
          <a:ext cx="8305800" cy="3166122"/>
        </p:xfrm>
        <a:graphic>
          <a:graphicData uri="http://schemas.openxmlformats.org/drawingml/2006/table">
            <a:tbl>
              <a:tblPr firstRow="1" bandRow="1">
                <a:tableStyleId>{93296810-A885-4BE3-A3E7-6D5BEEA58F35}</a:tableStyleId>
              </a:tblPr>
              <a:tblGrid>
                <a:gridCol w="2377459"/>
                <a:gridCol w="5928341"/>
              </a:tblGrid>
              <a:tr h="519138">
                <a:tc>
                  <a:txBody>
                    <a:bodyPr/>
                    <a:lstStyle/>
                    <a:p>
                      <a:r>
                        <a:rPr lang="en-US" b="1" dirty="0" smtClean="0">
                          <a:latin typeface="Century Gothic" pitchFamily="34" charset="0"/>
                        </a:rPr>
                        <a:t>CHAPTER</a:t>
                      </a:r>
                      <a:endParaRPr lang="en-US" b="1" dirty="0">
                        <a:latin typeface="Century Gothic" pitchFamily="34" charset="0"/>
                      </a:endParaRPr>
                    </a:p>
                  </a:txBody>
                  <a:tcPr anchor="ctr"/>
                </a:tc>
                <a:tc>
                  <a:txBody>
                    <a:bodyPr/>
                    <a:lstStyle/>
                    <a:p>
                      <a:pPr marL="117475" indent="0"/>
                      <a:r>
                        <a:rPr lang="en-US" b="1" dirty="0" smtClean="0">
                          <a:latin typeface="Century Gothic" pitchFamily="34" charset="0"/>
                        </a:rPr>
                        <a:t>INDICATORS</a:t>
                      </a:r>
                      <a:endParaRPr lang="en-US" b="1" dirty="0">
                        <a:latin typeface="Century Gothic" pitchFamily="34" charset="0"/>
                      </a:endParaRPr>
                    </a:p>
                  </a:txBody>
                  <a:tcPr anchor="ctr"/>
                </a:tc>
              </a:tr>
              <a:tr h="882328">
                <a:tc>
                  <a:txBody>
                    <a:bodyPr/>
                    <a:lstStyle/>
                    <a:p>
                      <a:r>
                        <a:rPr lang="en-US" b="1" dirty="0" smtClean="0">
                          <a:latin typeface="Century Gothic" pitchFamily="34" charset="0"/>
                        </a:rPr>
                        <a:t>Power &amp; Decision</a:t>
                      </a:r>
                      <a:r>
                        <a:rPr lang="en-US" b="1" baseline="0" dirty="0" smtClean="0">
                          <a:latin typeface="Century Gothic" pitchFamily="34" charset="0"/>
                        </a:rPr>
                        <a:t> Making</a:t>
                      </a:r>
                      <a:endParaRPr lang="en-US" b="1" dirty="0">
                        <a:latin typeface="Century Gothic" pitchFamily="34" charset="0"/>
                      </a:endParaRPr>
                    </a:p>
                  </a:txBody>
                  <a:tcPr>
                    <a:solidFill>
                      <a:srgbClr val="FACAB4"/>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latin typeface="Century Gothic" pitchFamily="34" charset="0"/>
                        </a:rPr>
                        <a:t>Percentage of parliament members by sex</a:t>
                      </a:r>
                      <a:endParaRPr lang="en-US" sz="1800" b="1" i="0" kern="1200" dirty="0" smtClean="0">
                        <a:solidFill>
                          <a:schemeClr val="dk1"/>
                        </a:solidFill>
                        <a:latin typeface="Century Gothic" pitchFamily="34" charset="0"/>
                        <a:ea typeface="+mn-ea"/>
                        <a:cs typeface="+mn-cs"/>
                      </a:endParaRPr>
                    </a:p>
                  </a:txBody>
                  <a:tcPr>
                    <a:solidFill>
                      <a:srgbClr val="FACAB4"/>
                    </a:solidFill>
                  </a:tcPr>
                </a:tc>
              </a:tr>
              <a:tr h="882328">
                <a:tc>
                  <a:txBody>
                    <a:bodyPr/>
                    <a:lstStyle/>
                    <a:p>
                      <a:r>
                        <a:rPr lang="en-US" b="1" dirty="0" smtClean="0">
                          <a:latin typeface="Century Gothic" pitchFamily="34" charset="0"/>
                        </a:rPr>
                        <a:t>Violence Against Women</a:t>
                      </a:r>
                      <a:endParaRPr lang="en-US" b="1" dirty="0">
                        <a:latin typeface="Century Gothic" pitchFamily="34" charset="0"/>
                      </a:endParaRPr>
                    </a:p>
                  </a:txBody>
                  <a:tcPr>
                    <a:solidFill>
                      <a:srgbClr val="FBDED1"/>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latin typeface="Century Gothic" pitchFamily="34" charset="0"/>
                        </a:rPr>
                        <a:t>Number of cases by type of offense</a:t>
                      </a:r>
                      <a:endParaRPr lang="en-US" sz="1800" b="1" i="0" kern="1200" dirty="0" smtClean="0">
                        <a:solidFill>
                          <a:schemeClr val="dk1"/>
                        </a:solidFill>
                        <a:latin typeface="Century Gothic" pitchFamily="34" charset="0"/>
                        <a:ea typeface="+mn-ea"/>
                        <a:cs typeface="+mn-cs"/>
                      </a:endParaRPr>
                    </a:p>
                  </a:txBody>
                  <a:tcPr>
                    <a:solidFill>
                      <a:srgbClr val="FBDED1"/>
                    </a:solidFill>
                  </a:tcPr>
                </a:tc>
              </a:tr>
              <a:tr h="882328">
                <a:tc>
                  <a:txBody>
                    <a:bodyPr/>
                    <a:lstStyle/>
                    <a:p>
                      <a:r>
                        <a:rPr lang="en-US" b="1" dirty="0" smtClean="0">
                          <a:latin typeface="Century Gothic" pitchFamily="34" charset="0"/>
                        </a:rPr>
                        <a:t>Environment</a:t>
                      </a:r>
                      <a:endParaRPr lang="en-US" b="1" dirty="0">
                        <a:latin typeface="Century Gothic" pitchFamily="34" charset="0"/>
                      </a:endParaRPr>
                    </a:p>
                  </a:txBody>
                  <a:tcPr>
                    <a:solidFill>
                      <a:srgbClr val="FACAB4"/>
                    </a:solidFill>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latin typeface="Century Gothic" pitchFamily="34" charset="0"/>
                        </a:rPr>
                        <a:t>Percentage distribution of households by type of basic amenities</a:t>
                      </a:r>
                      <a:endParaRPr lang="en-US" sz="1800" b="1" i="0" kern="1200" dirty="0" smtClean="0">
                        <a:solidFill>
                          <a:schemeClr val="dk1"/>
                        </a:solidFill>
                        <a:latin typeface="Century Gothic" pitchFamily="34" charset="0"/>
                        <a:ea typeface="+mn-ea"/>
                        <a:cs typeface="+mn-cs"/>
                      </a:endParaRPr>
                    </a:p>
                  </a:txBody>
                  <a:tcPr>
                    <a:solidFill>
                      <a:srgbClr val="FACAB4"/>
                    </a:solidFill>
                  </a:tcPr>
                </a:tc>
              </a:tr>
            </a:tbl>
          </a:graphicData>
        </a:graphic>
      </p:graphicFrame>
      <p:sp>
        <p:nvSpPr>
          <p:cNvPr id="5" name="Title 1"/>
          <p:cNvSpPr txBox="1">
            <a:spLocks/>
          </p:cNvSpPr>
          <p:nvPr/>
        </p:nvSpPr>
        <p:spPr>
          <a:xfrm>
            <a:off x="457200" y="228600"/>
            <a:ext cx="6675091" cy="609599"/>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Century Gothic" pitchFamily="34" charset="0"/>
                <a:ea typeface="+mj-ea"/>
                <a:cs typeface="+mj-cs"/>
              </a:rPr>
              <a:t>Gender Statistics: List of Indicators (</a:t>
            </a:r>
            <a:r>
              <a:rPr kumimoji="0" lang="en-US" sz="2800" b="1" i="1" u="none" strike="noStrike" kern="1200" cap="none" spc="0" normalizeH="0" baseline="0" noProof="0" dirty="0" smtClean="0">
                <a:ln>
                  <a:noFill/>
                </a:ln>
                <a:solidFill>
                  <a:schemeClr val="tx1"/>
                </a:solidFill>
                <a:effectLst/>
                <a:uLnTx/>
                <a:uFillTx/>
                <a:latin typeface="Century Gothic" pitchFamily="34" charset="0"/>
                <a:ea typeface="+mj-ea"/>
                <a:cs typeface="+mj-cs"/>
              </a:rPr>
              <a:t>contd.</a:t>
            </a:r>
            <a:r>
              <a:rPr kumimoji="0" lang="en-US" sz="2800" b="1" i="0" u="none" strike="noStrike" kern="1200" cap="none" spc="0" normalizeH="0" baseline="0" noProof="0" dirty="0" smtClean="0">
                <a:ln>
                  <a:noFill/>
                </a:ln>
                <a:solidFill>
                  <a:schemeClr val="tx1"/>
                </a:solidFill>
                <a:effectLst/>
                <a:uLnTx/>
                <a:uFillTx/>
                <a:latin typeface="Century Gothic" pitchFamily="34" charset="0"/>
                <a:ea typeface="+mj-ea"/>
                <a:cs typeface="+mj-cs"/>
              </a:rPr>
              <a:t>)</a:t>
            </a:r>
            <a:endParaRPr kumimoji="0" lang="en-US" sz="2800" b="1"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82928" y="594391"/>
            <a:ext cx="8532855"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000" b="1" i="0" u="none" strike="noStrike" cap="none" normalizeH="0" baseline="0" dirty="0" smtClean="0">
                <a:ln>
                  <a:noFill/>
                </a:ln>
                <a:effectLst/>
                <a:latin typeface="Trebuchet MS" pitchFamily="34" charset="0"/>
                <a:ea typeface="Calibri" pitchFamily="34" charset="0"/>
                <a:cs typeface="Times New Roman" pitchFamily="18" charset="0"/>
              </a:rPr>
              <a:t>Sources of data </a:t>
            </a:r>
            <a:r>
              <a:rPr kumimoji="0" lang="en-US" sz="2000" b="0" i="0" u="none" strike="noStrike" cap="none" normalizeH="0" baseline="0" dirty="0" smtClean="0">
                <a:ln>
                  <a:noFill/>
                </a:ln>
                <a:effectLst/>
                <a:latin typeface="Trebuchet MS" pitchFamily="34" charset="0"/>
                <a:ea typeface="Calibri" pitchFamily="34" charset="0"/>
                <a:cs typeface="Times New Roman" pitchFamily="18" charset="0"/>
              </a:rPr>
              <a:t>used to generate </a:t>
            </a:r>
            <a:r>
              <a:rPr kumimoji="0" lang="en-US" sz="2000" b="1" i="0" u="none" strike="noStrike" cap="none" normalizeH="0" baseline="0" dirty="0" smtClean="0">
                <a:ln>
                  <a:noFill/>
                </a:ln>
                <a:effectLst/>
                <a:latin typeface="Trebuchet MS" pitchFamily="34" charset="0"/>
                <a:ea typeface="Calibri" pitchFamily="34" charset="0"/>
                <a:cs typeface="Times New Roman" pitchFamily="18" charset="0"/>
              </a:rPr>
              <a:t>gender work statistics</a:t>
            </a:r>
            <a:r>
              <a:rPr kumimoji="0" lang="en-US" sz="2000" b="0" i="0" u="none" strike="noStrike" cap="none" normalizeH="0" baseline="0" dirty="0" smtClean="0">
                <a:ln>
                  <a:noFill/>
                </a:ln>
                <a:effectLst/>
                <a:latin typeface="Trebuchet MS" pitchFamily="34" charset="0"/>
                <a:ea typeface="Calibri" pitchFamily="34" charset="0"/>
                <a:cs typeface="Times New Roman" pitchFamily="18" charset="0"/>
              </a:rPr>
              <a:t>:</a:t>
            </a:r>
            <a:endParaRPr kumimoji="0" lang="en-US" sz="2000" b="0" i="0" u="none" strike="noStrike" cap="none" normalizeH="0" baseline="0" dirty="0" smtClean="0">
              <a:ln>
                <a:noFill/>
              </a:ln>
              <a:effectLst/>
              <a:latin typeface="Trebuchet MS" pitchFamily="34" charset="0"/>
              <a:cs typeface="Arial" pitchFamily="34" charset="0"/>
            </a:endParaRPr>
          </a:p>
          <a:p>
            <a:pPr marL="798513" marR="0" lvl="1" indent="-341313"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2000" b="0" i="0" u="none" strike="noStrike" cap="none" normalizeH="0" baseline="0" dirty="0" smtClean="0">
                <a:ln>
                  <a:noFill/>
                </a:ln>
                <a:effectLst/>
                <a:latin typeface="Trebuchet MS" pitchFamily="34" charset="0"/>
                <a:ea typeface="Calibri" pitchFamily="34" charset="0"/>
                <a:cs typeface="Times New Roman" pitchFamily="18" charset="0"/>
              </a:rPr>
              <a:t>Topics covered (such as </a:t>
            </a:r>
            <a:r>
              <a:rPr kumimoji="0" lang="en-US" sz="2000" b="0" i="0" u="sng" strike="noStrike" cap="none" normalizeH="0" baseline="0" dirty="0" err="1" smtClean="0">
                <a:ln>
                  <a:noFill/>
                </a:ln>
                <a:effectLst/>
                <a:latin typeface="Trebuchet MS" pitchFamily="34" charset="0"/>
                <a:ea typeface="Calibri" pitchFamily="34" charset="0"/>
                <a:cs typeface="Times New Roman" pitchFamily="18" charset="0"/>
              </a:rPr>
              <a:t>labour</a:t>
            </a:r>
            <a:r>
              <a:rPr kumimoji="0" lang="en-US" sz="2000" b="0" i="0" u="sng" strike="noStrike" cap="none" normalizeH="0" baseline="0" dirty="0" smtClean="0">
                <a:ln>
                  <a:noFill/>
                </a:ln>
                <a:effectLst/>
                <a:latin typeface="Trebuchet MS" pitchFamily="34" charset="0"/>
                <a:ea typeface="Calibri" pitchFamily="34" charset="0"/>
                <a:cs typeface="Times New Roman" pitchFamily="18" charset="0"/>
              </a:rPr>
              <a:t> force</a:t>
            </a:r>
            <a:r>
              <a:rPr kumimoji="0" lang="en-US" sz="2000" b="0" i="0" u="none" strike="noStrike" cap="none" normalizeH="0" baseline="0" dirty="0" smtClean="0">
                <a:ln>
                  <a:noFill/>
                </a:ln>
                <a:effectLst/>
                <a:latin typeface="Trebuchet MS" pitchFamily="34" charset="0"/>
                <a:ea typeface="Calibri" pitchFamily="34" charset="0"/>
                <a:cs typeface="Times New Roman" pitchFamily="18" charset="0"/>
              </a:rPr>
              <a:t>; status in employment; informal employment; time use; family-work balance; child </a:t>
            </a:r>
            <a:r>
              <a:rPr kumimoji="0" lang="en-US" sz="2000" b="0" i="0" u="none" strike="noStrike" cap="none" normalizeH="0" baseline="0" dirty="0" err="1" smtClean="0">
                <a:ln>
                  <a:noFill/>
                </a:ln>
                <a:effectLst/>
                <a:latin typeface="Trebuchet MS" pitchFamily="34" charset="0"/>
                <a:ea typeface="Calibri" pitchFamily="34" charset="0"/>
                <a:cs typeface="Times New Roman" pitchFamily="18" charset="0"/>
              </a:rPr>
              <a:t>labour</a:t>
            </a:r>
            <a:r>
              <a:rPr kumimoji="0" lang="en-US" sz="2000" b="0" i="0" u="none" strike="noStrike" cap="none" normalizeH="0" baseline="0" dirty="0" smtClean="0">
                <a:ln>
                  <a:noFill/>
                </a:ln>
                <a:effectLst/>
                <a:latin typeface="Trebuchet MS" pitchFamily="34" charset="0"/>
                <a:ea typeface="Calibri" pitchFamily="34" charset="0"/>
                <a:cs typeface="Times New Roman" pitchFamily="18" charset="0"/>
              </a:rPr>
              <a:t>; farm </a:t>
            </a:r>
            <a:r>
              <a:rPr kumimoji="0" lang="en-US" sz="2000" b="0" i="0" u="none" strike="noStrike" cap="none" normalizeH="0" baseline="0" dirty="0" err="1" smtClean="0">
                <a:ln>
                  <a:noFill/>
                </a:ln>
                <a:effectLst/>
                <a:latin typeface="Trebuchet MS" pitchFamily="34" charset="0"/>
                <a:ea typeface="Calibri" pitchFamily="34" charset="0"/>
                <a:cs typeface="Times New Roman" pitchFamily="18" charset="0"/>
              </a:rPr>
              <a:t>labour</a:t>
            </a:r>
            <a:r>
              <a:rPr kumimoji="0" lang="en-US" sz="2000" b="0" i="0" u="none" strike="noStrike" cap="none" normalizeH="0" baseline="0" dirty="0" smtClean="0">
                <a:ln>
                  <a:noFill/>
                </a:ln>
                <a:effectLst/>
                <a:latin typeface="Trebuchet MS" pitchFamily="34" charset="0"/>
                <a:ea typeface="Calibri" pitchFamily="34" charset="0"/>
                <a:cs typeface="Times New Roman" pitchFamily="18" charset="0"/>
              </a:rPr>
              <a:t> etc.)</a:t>
            </a:r>
            <a:endParaRPr kumimoji="0" lang="en-US" sz="2000" b="0" i="0" u="none" strike="noStrike" cap="none" normalizeH="0" baseline="0" dirty="0" smtClean="0">
              <a:ln>
                <a:noFill/>
              </a:ln>
              <a:solidFill>
                <a:srgbClr val="0000FF"/>
              </a:solidFill>
              <a:effectLst/>
              <a:latin typeface="Trebuchet MS" pitchFamily="34" charset="0"/>
              <a:ea typeface="Calibri" pitchFamily="34" charset="0"/>
              <a:cs typeface="Times New Roman" pitchFamily="18" charset="0"/>
            </a:endParaRPr>
          </a:p>
          <a:p>
            <a:pPr marL="798513" marR="0" lvl="1" indent="-341313" algn="just" defTabSz="914400" rtl="0" eaLnBrk="0" fontAlgn="base" latinLnBrk="0" hangingPunct="0">
              <a:lnSpc>
                <a:spcPct val="100000"/>
              </a:lnSpc>
              <a:spcBef>
                <a:spcPts val="1200"/>
              </a:spcBef>
              <a:spcAft>
                <a:spcPct val="0"/>
              </a:spcAft>
              <a:buClrTx/>
              <a:buSzTx/>
              <a:buFont typeface="Symbol" pitchFamily="18" charset="2"/>
              <a:buChar char=""/>
              <a:tabLst/>
            </a:pPr>
            <a:r>
              <a:rPr kumimoji="0" lang="en-US" sz="2000" b="0" i="0" u="none" strike="noStrike" cap="none" normalizeH="0" baseline="0" dirty="0" smtClean="0">
                <a:ln>
                  <a:noFill/>
                </a:ln>
                <a:solidFill>
                  <a:srgbClr val="0000FF"/>
                </a:solidFill>
                <a:effectLst/>
                <a:latin typeface="Trebuchet MS" pitchFamily="34" charset="0"/>
                <a:ea typeface="Calibri" pitchFamily="34" charset="0"/>
                <a:cs typeface="Times New Roman" pitchFamily="18" charset="0"/>
              </a:rPr>
              <a:t>Efforts made to improve, from a gender perspective, the quality of work data obtained (such as certain formulation of questions and answers, use of activity lists, use of probing questions, sampling, selection of interviewers, guidelines in selection of appropriate respondents, training, etc)</a:t>
            </a:r>
            <a:endParaRPr kumimoji="0" lang="en-US" sz="2000" b="0" i="0" u="none" strike="noStrike" cap="none" normalizeH="0" baseline="0" dirty="0" smtClean="0">
              <a:ln>
                <a:noFill/>
              </a:ln>
              <a:solidFill>
                <a:srgbClr val="0000FF"/>
              </a:solidFill>
              <a:effectLst/>
              <a:latin typeface="Trebuchet MS" pitchFamily="34" charset="0"/>
              <a:cs typeface="Arial" pitchFamily="34" charset="0"/>
            </a:endParaRPr>
          </a:p>
          <a:p>
            <a:pPr marL="457200" marR="0" lvl="0" indent="-457200" algn="just" defTabSz="914400" rtl="0" eaLnBrk="0" fontAlgn="base" latinLnBrk="0" hangingPunct="0">
              <a:lnSpc>
                <a:spcPct val="100000"/>
              </a:lnSpc>
              <a:spcBef>
                <a:spcPts val="1200"/>
              </a:spcBef>
              <a:spcAft>
                <a:spcPts val="1200"/>
              </a:spcAft>
              <a:buClrTx/>
              <a:buSzTx/>
              <a:buFont typeface="+mj-lt"/>
              <a:buAutoNum type="arabicPeriod"/>
              <a:tabLst/>
            </a:pPr>
            <a:r>
              <a:rPr lang="en-US" sz="2000" b="1" dirty="0" smtClean="0">
                <a:latin typeface="Trebuchet MS" pitchFamily="34" charset="0"/>
                <a:ea typeface="Calibri" pitchFamily="34" charset="0"/>
                <a:cs typeface="Times New Roman" pitchFamily="18" charset="0"/>
              </a:rPr>
              <a:t>Examples</a:t>
            </a:r>
            <a:r>
              <a:rPr kumimoji="0" lang="en-US" sz="2000" b="0" i="0" u="none" strike="noStrike" cap="none" normalizeH="0" baseline="0" dirty="0" smtClean="0">
                <a:ln>
                  <a:noFill/>
                </a:ln>
                <a:effectLst/>
                <a:latin typeface="Trebuchet MS" pitchFamily="34" charset="0"/>
                <a:ea typeface="Calibri" pitchFamily="34" charset="0"/>
                <a:cs typeface="Times New Roman" pitchFamily="18" charset="0"/>
              </a:rPr>
              <a:t> of gender work statistics and indicators </a:t>
            </a:r>
            <a:r>
              <a:rPr kumimoji="0" lang="en-US" sz="2000" b="1" i="0" u="none" strike="noStrike" cap="none" normalizeH="0" baseline="0" dirty="0" smtClean="0">
                <a:ln>
                  <a:noFill/>
                </a:ln>
                <a:effectLst/>
                <a:latin typeface="Trebuchet MS" pitchFamily="34" charset="0"/>
                <a:ea typeface="Calibri" pitchFamily="34" charset="0"/>
                <a:cs typeface="Times New Roman" pitchFamily="18" charset="0"/>
              </a:rPr>
              <a:t>used to address relevant gender issues in your country</a:t>
            </a:r>
            <a:r>
              <a:rPr kumimoji="0" lang="en-US" sz="2000" b="0" i="0" u="none" strike="noStrike" cap="none" normalizeH="0" baseline="0" dirty="0" smtClean="0">
                <a:ln>
                  <a:noFill/>
                </a:ln>
                <a:effectLst/>
                <a:latin typeface="Trebuchet MS" pitchFamily="34" charset="0"/>
                <a:ea typeface="Calibri" pitchFamily="34" charset="0"/>
                <a:cs typeface="Times New Roman" pitchFamily="18" charset="0"/>
              </a:rPr>
              <a:t>, analysis used and results obtained. </a:t>
            </a:r>
            <a:endParaRPr kumimoji="0" lang="en-US" sz="2000" b="0" i="0" u="none" strike="noStrike" cap="none" normalizeH="0" baseline="0" dirty="0" smtClean="0">
              <a:ln>
                <a:noFill/>
              </a:ln>
              <a:solidFill>
                <a:srgbClr val="0000FF"/>
              </a:solidFill>
              <a:effectLst/>
              <a:latin typeface="Trebuchet MS" pitchFamily="34" charset="0"/>
              <a:ea typeface="Calibri" pitchFamily="34" charset="0"/>
              <a:cs typeface="Times New Roman" pitchFamily="18" charset="0"/>
            </a:endParaRPr>
          </a:p>
          <a:p>
            <a:pPr marL="457200" marR="0" lvl="0" indent="-457200" algn="just" defTabSz="914400" rtl="0" eaLnBrk="0" fontAlgn="base" latinLnBrk="0" hangingPunct="0">
              <a:lnSpc>
                <a:spcPct val="100000"/>
              </a:lnSpc>
              <a:spcBef>
                <a:spcPts val="1200"/>
              </a:spcBef>
              <a:spcAft>
                <a:spcPts val="1200"/>
              </a:spcAft>
              <a:buClrTx/>
              <a:buSzTx/>
              <a:buFont typeface="+mj-lt"/>
              <a:buAutoNum type="arabicPeriod"/>
              <a:tabLst/>
            </a:pPr>
            <a:r>
              <a:rPr kumimoji="0" lang="en-US" sz="2000" b="0" i="0" u="none" strike="noStrike" cap="none" normalizeH="0" baseline="0" dirty="0" smtClean="0">
                <a:ln>
                  <a:noFill/>
                </a:ln>
                <a:solidFill>
                  <a:srgbClr val="0000FF"/>
                </a:solidFill>
                <a:effectLst/>
                <a:latin typeface="Trebuchet MS" pitchFamily="34" charset="0"/>
                <a:ea typeface="Calibri" pitchFamily="34" charset="0"/>
                <a:cs typeface="Times New Roman" pitchFamily="18" charset="0"/>
              </a:rPr>
              <a:t>Dissemination of gender work statistics (in regular reports on </a:t>
            </a:r>
            <a:r>
              <a:rPr kumimoji="0" lang="en-US" sz="2000" b="0" i="0" u="none" strike="noStrike" cap="none" normalizeH="0" baseline="0" dirty="0" err="1" smtClean="0">
                <a:ln>
                  <a:noFill/>
                </a:ln>
                <a:solidFill>
                  <a:srgbClr val="0000FF"/>
                </a:solidFill>
                <a:effectLst/>
                <a:latin typeface="Trebuchet MS" pitchFamily="34" charset="0"/>
                <a:ea typeface="Calibri" pitchFamily="34" charset="0"/>
                <a:cs typeface="Times New Roman" pitchFamily="18" charset="0"/>
              </a:rPr>
              <a:t>labour</a:t>
            </a:r>
            <a:r>
              <a:rPr kumimoji="0" lang="en-US" sz="2000" b="0" i="0" u="none" strike="noStrike" cap="none" normalizeH="0" baseline="0" dirty="0" smtClean="0">
                <a:ln>
                  <a:noFill/>
                </a:ln>
                <a:solidFill>
                  <a:srgbClr val="0000FF"/>
                </a:solidFill>
                <a:effectLst/>
                <a:latin typeface="Trebuchet MS" pitchFamily="34" charset="0"/>
                <a:ea typeface="Calibri" pitchFamily="34" charset="0"/>
                <a:cs typeface="Times New Roman" pitchFamily="18" charset="0"/>
              </a:rPr>
              <a:t> force, employment, etc/ gender-focused reports/ regular databases/ gender-focused databases/ user-specific packages, etc.)</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effectLst/>
                <a:latin typeface="Trebuchet MS" pitchFamily="34" charset="0"/>
                <a:ea typeface="Calibri" pitchFamily="34" charset="0"/>
                <a:cs typeface="Times New Roman" pitchFamily="18" charset="0"/>
              </a:rPr>
              <a:t>Main users of gender work statistics and challenges in meeting their expectations</a:t>
            </a:r>
            <a:endParaRPr kumimoji="0" lang="en-US" sz="2000" b="0" i="0" u="none" strike="noStrike" cap="none" normalizeH="0" baseline="0" dirty="0" smtClean="0">
              <a:ln>
                <a:noFill/>
              </a:ln>
              <a:effectLst/>
              <a:latin typeface="Trebuchet MS" pitchFamily="34" charset="0"/>
              <a:cs typeface="Arial" pitchFamily="34" charset="0"/>
            </a:endParaRPr>
          </a:p>
        </p:txBody>
      </p:sp>
      <p:sp>
        <p:nvSpPr>
          <p:cNvPr id="3" name="TextBox 2"/>
          <p:cNvSpPr txBox="1"/>
          <p:nvPr/>
        </p:nvSpPr>
        <p:spPr>
          <a:xfrm>
            <a:off x="2103147" y="101055"/>
            <a:ext cx="4937706" cy="584775"/>
          </a:xfrm>
          <a:prstGeom prst="rect">
            <a:avLst/>
          </a:prstGeom>
          <a:noFill/>
        </p:spPr>
        <p:txBody>
          <a:bodyPr wrap="square" rtlCol="0">
            <a:spAutoFit/>
          </a:bodyPr>
          <a:lstStyle/>
          <a:p>
            <a:r>
              <a:rPr lang="en-US" sz="3200" b="1" dirty="0" smtClean="0">
                <a:solidFill>
                  <a:srgbClr val="0000FF"/>
                </a:solidFill>
              </a:rPr>
              <a:t>GENDER  WORK  STATISTICS</a:t>
            </a:r>
            <a:endParaRPr lang="en-US" sz="3200" b="1" dirty="0">
              <a:solidFill>
                <a:srgbClr val="0000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842</Words>
  <Application>Microsoft Office PowerPoint</Application>
  <PresentationFormat>On-screen Show (4:3)</PresentationFormat>
  <Paragraphs>198</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Gender work Statistics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intan</dc:creator>
  <cp:lastModifiedBy>Statistical Institute for Asia and the Pacific</cp:lastModifiedBy>
  <cp:revision>112</cp:revision>
  <dcterms:created xsi:type="dcterms:W3CDTF">2013-04-10T00:40:04Z</dcterms:created>
  <dcterms:modified xsi:type="dcterms:W3CDTF">2013-04-16T07:06:49Z</dcterms:modified>
</cp:coreProperties>
</file>