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71" r:id="rId4"/>
    <p:sldId id="261" r:id="rId5"/>
    <p:sldId id="276" r:id="rId6"/>
    <p:sldId id="272" r:id="rId7"/>
    <p:sldId id="273" r:id="rId8"/>
    <p:sldId id="274" r:id="rId9"/>
    <p:sldId id="275" r:id="rId10"/>
    <p:sldId id="270" r:id="rId11"/>
    <p:sldId id="260" r:id="rId12"/>
    <p:sldId id="277" r:id="rId13"/>
    <p:sldId id="278" r:id="rId14"/>
    <p:sldId id="269" r:id="rId15"/>
    <p:sldId id="279" r:id="rId16"/>
    <p:sldId id="262" r:id="rId17"/>
    <p:sldId id="263" r:id="rId18"/>
    <p:sldId id="264" r:id="rId19"/>
    <p:sldId id="265" r:id="rId20"/>
    <p:sldId id="266" r:id="rId21"/>
    <p:sldId id="267" r:id="rId22"/>
    <p:sldId id="26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472BC"/>
    <a:srgbClr val="8AC262"/>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26" d="100"/>
          <a:sy n="126" d="100"/>
        </p:scale>
        <p:origin x="-119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48D68D-D77F-42BA-9397-88AB188CDA85}" type="datetimeFigureOut">
              <a:rPr lang="en-US" smtClean="0"/>
              <a:pPr/>
              <a:t>1/8/2013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F0C70D-3401-4FAC-9183-83DEE8C10A8B}" type="slidenum">
              <a:rPr lang="en-US" smtClean="0"/>
              <a:pPr/>
              <a:t>‹#›</a:t>
            </a:fld>
            <a:endParaRPr lang="en-US"/>
          </a:p>
        </p:txBody>
      </p:sp>
    </p:spTree>
    <p:extLst>
      <p:ext uri="{BB962C8B-B14F-4D97-AF65-F5344CB8AC3E}">
        <p14:creationId xmlns="" xmlns:p14="http://schemas.microsoft.com/office/powerpoint/2010/main" val="12159069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FFC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39992F-D9CA-42B2-8E33-EE7DB65672F5}" type="datetimeFigureOut">
              <a:rPr lang="en-US" smtClean="0"/>
              <a:pPr/>
              <a:t>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7FB554-6364-4FAD-8E82-2C1FE5FC607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39992F-D9CA-42B2-8E33-EE7DB65672F5}" type="datetimeFigureOut">
              <a:rPr lang="en-US" smtClean="0"/>
              <a:pPr/>
              <a:t>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7FB554-6364-4FAD-8E82-2C1FE5FC607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39992F-D9CA-42B2-8E33-EE7DB65672F5}" type="datetimeFigureOut">
              <a:rPr lang="en-US" smtClean="0"/>
              <a:pPr/>
              <a:t>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7FB554-6364-4FAD-8E82-2C1FE5FC6071}"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620838" y="133350"/>
            <a:ext cx="7370762" cy="70485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600200" y="1647825"/>
            <a:ext cx="7437438" cy="4448175"/>
          </a:xfrm>
        </p:spPr>
        <p:txBody>
          <a:bodyPr/>
          <a:lstStyle/>
          <a:p>
            <a:pPr lvl="0"/>
            <a:r>
              <a:rPr lang="en-US" noProof="0" smtClean="0"/>
              <a:t>Click icon to add table</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unpopulation.org</a:t>
            </a:r>
          </a:p>
        </p:txBody>
      </p:sp>
      <p:sp>
        <p:nvSpPr>
          <p:cNvPr id="6" name="Rectangle 6"/>
          <p:cNvSpPr>
            <a:spLocks noGrp="1" noChangeArrowheads="1"/>
          </p:cNvSpPr>
          <p:nvPr>
            <p:ph type="sldNum" sz="quarter" idx="12"/>
          </p:nvPr>
        </p:nvSpPr>
        <p:spPr>
          <a:ln/>
        </p:spPr>
        <p:txBody>
          <a:bodyPr/>
          <a:lstStyle>
            <a:lvl1pPr>
              <a:defRPr/>
            </a:lvl1pPr>
          </a:lstStyle>
          <a:p>
            <a:pPr>
              <a:defRPr/>
            </a:pPr>
            <a:fld id="{D1C05FFC-C330-44DB-90C4-21F59DF88AF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39992F-D9CA-42B2-8E33-EE7DB65672F5}" type="datetimeFigureOut">
              <a:rPr lang="en-US" smtClean="0"/>
              <a:pPr/>
              <a:t>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7FB554-6364-4FAD-8E82-2C1FE5FC60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39992F-D9CA-42B2-8E33-EE7DB65672F5}" type="datetimeFigureOut">
              <a:rPr lang="en-US" smtClean="0"/>
              <a:pPr/>
              <a:t>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7FB554-6364-4FAD-8E82-2C1FE5FC607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39992F-D9CA-42B2-8E33-EE7DB65672F5}" type="datetimeFigureOut">
              <a:rPr lang="en-US" smtClean="0"/>
              <a:pPr/>
              <a:t>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7FB554-6364-4FAD-8E82-2C1FE5FC607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39992F-D9CA-42B2-8E33-EE7DB65672F5}" type="datetimeFigureOut">
              <a:rPr lang="en-US" smtClean="0"/>
              <a:pPr/>
              <a:t>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7FB554-6364-4FAD-8E82-2C1FE5FC607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39992F-D9CA-42B2-8E33-EE7DB65672F5}" type="datetimeFigureOut">
              <a:rPr lang="en-US" smtClean="0"/>
              <a:pPr/>
              <a:t>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7FB554-6364-4FAD-8E82-2C1FE5FC607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39992F-D9CA-42B2-8E33-EE7DB65672F5}" type="datetimeFigureOut">
              <a:rPr lang="en-US" smtClean="0"/>
              <a:pPr/>
              <a:t>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7FB554-6364-4FAD-8E82-2C1FE5FC607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39992F-D9CA-42B2-8E33-EE7DB65672F5}" type="datetimeFigureOut">
              <a:rPr lang="en-US" smtClean="0"/>
              <a:pPr/>
              <a:t>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7FB554-6364-4FAD-8E82-2C1FE5FC607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39992F-D9CA-42B2-8E33-EE7DB65672F5}" type="datetimeFigureOut">
              <a:rPr lang="en-US" smtClean="0"/>
              <a:pPr/>
              <a:t>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7FB554-6364-4FAD-8E82-2C1FE5FC607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472B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bg1"/>
                </a:solidFill>
              </a:defRPr>
            </a:lvl1pPr>
          </a:lstStyle>
          <a:p>
            <a:fld id="{C639992F-D9CA-42B2-8E33-EE7DB65672F5}" type="datetimeFigureOut">
              <a:rPr lang="en-US" smtClean="0"/>
              <a:pPr/>
              <a:t>1/8/2013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fld id="{BF7FB554-6364-4FAD-8E82-2C1FE5FC607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mlDrawing" Target="../drawings/vmlDrawing2.vml"/><Relationship Id="rId1" Type="http://schemas.openxmlformats.org/officeDocument/2006/relationships/themeOverride" Target="../theme/themeOverride1.xml"/><Relationship Id="rId4" Type="http://schemas.openxmlformats.org/officeDocument/2006/relationships/oleObject" Target="../embeddings/oleObject2.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21.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4.xml"/><Relationship Id="rId5" Type="http://schemas.openxmlformats.org/officeDocument/2006/relationships/image" Target="../media/image10.wmf"/><Relationship Id="rId4" Type="http://schemas.openxmlformats.org/officeDocument/2006/relationships/image" Target="../media/image9.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1981201"/>
            <a:ext cx="9067800" cy="2895600"/>
          </a:xfrm>
        </p:spPr>
        <p:txBody>
          <a:bodyPr>
            <a:normAutofit/>
          </a:bodyPr>
          <a:lstStyle/>
          <a:p>
            <a:r>
              <a:rPr lang="en-US" dirty="0" smtClean="0">
                <a:solidFill>
                  <a:schemeClr val="bg1"/>
                </a:solidFill>
              </a:rPr>
              <a:t>International Workshop </a:t>
            </a:r>
            <a:br>
              <a:rPr lang="en-US" dirty="0" smtClean="0">
                <a:solidFill>
                  <a:schemeClr val="bg1"/>
                </a:solidFill>
              </a:rPr>
            </a:br>
            <a:r>
              <a:rPr lang="en-US" dirty="0" smtClean="0">
                <a:solidFill>
                  <a:schemeClr val="bg1"/>
                </a:solidFill>
              </a:rPr>
              <a:t>on</a:t>
            </a:r>
            <a:br>
              <a:rPr lang="en-US" dirty="0" smtClean="0">
                <a:solidFill>
                  <a:schemeClr val="bg1"/>
                </a:solidFill>
              </a:rPr>
            </a:br>
            <a:r>
              <a:rPr lang="en-US" dirty="0" smtClean="0">
                <a:solidFill>
                  <a:schemeClr val="bg1"/>
                </a:solidFill>
              </a:rPr>
              <a:t>Subnational Population Projections</a:t>
            </a:r>
            <a:br>
              <a:rPr lang="en-US" dirty="0" smtClean="0">
                <a:solidFill>
                  <a:schemeClr val="bg1"/>
                </a:solidFill>
              </a:rPr>
            </a:br>
            <a:r>
              <a:rPr lang="en-US" dirty="0" smtClean="0">
                <a:solidFill>
                  <a:schemeClr val="bg1"/>
                </a:solidFill>
              </a:rPr>
              <a:t>using Census Data</a:t>
            </a:r>
            <a:endParaRPr lang="en-US" dirty="0">
              <a:solidFill>
                <a:schemeClr val="bg1"/>
              </a:solidFill>
            </a:endParaRPr>
          </a:p>
        </p:txBody>
      </p:sp>
      <p:sp>
        <p:nvSpPr>
          <p:cNvPr id="3" name="Subtitle 2"/>
          <p:cNvSpPr>
            <a:spLocks noGrp="1"/>
          </p:cNvSpPr>
          <p:nvPr>
            <p:ph type="subTitle" idx="1"/>
          </p:nvPr>
        </p:nvSpPr>
        <p:spPr>
          <a:xfrm>
            <a:off x="1371600" y="4876800"/>
            <a:ext cx="6400800" cy="1752600"/>
          </a:xfrm>
        </p:spPr>
        <p:txBody>
          <a:bodyPr/>
          <a:lstStyle/>
          <a:p>
            <a:r>
              <a:rPr lang="en-US" dirty="0" smtClean="0">
                <a:solidFill>
                  <a:srgbClr val="FFC000"/>
                </a:solidFill>
              </a:rPr>
              <a:t>17 – 18 January 2013</a:t>
            </a:r>
          </a:p>
          <a:p>
            <a:r>
              <a:rPr lang="en-US" dirty="0" smtClean="0">
                <a:solidFill>
                  <a:srgbClr val="FFC000"/>
                </a:solidFill>
              </a:rPr>
              <a:t>Beijing, China</a:t>
            </a:r>
            <a:endParaRPr lang="en-US" dirty="0">
              <a:solidFill>
                <a:srgbClr val="FFC000"/>
              </a:solidFill>
            </a:endParaRPr>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276600" y="76200"/>
            <a:ext cx="2190749" cy="1892241"/>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Elements of subnational projections: Demographic components revisited</a:t>
            </a:r>
          </a:p>
        </p:txBody>
      </p:sp>
      <p:sp>
        <p:nvSpPr>
          <p:cNvPr id="3" name="Content Placeholder 2"/>
          <p:cNvSpPr>
            <a:spLocks noGrp="1"/>
          </p:cNvSpPr>
          <p:nvPr>
            <p:ph type="subTitle" idx="1"/>
          </p:nvPr>
        </p:nvSpPr>
        <p:spPr/>
        <p:txBody>
          <a:bodyPr>
            <a:normAutofit/>
          </a:bodyPr>
          <a:lstStyle/>
          <a:p>
            <a:r>
              <a:rPr lang="en-US" dirty="0" smtClean="0"/>
              <a:t>Overview</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lumMod val="95000"/>
                  </a:schemeClr>
                </a:solidFill>
              </a:rPr>
              <a:t>Demographic components revisited</a:t>
            </a:r>
            <a:endParaRPr lang="en-US" dirty="0">
              <a:solidFill>
                <a:schemeClr val="bg1">
                  <a:lumMod val="95000"/>
                </a:schemeClr>
              </a:solidFill>
            </a:endParaRPr>
          </a:p>
        </p:txBody>
      </p:sp>
      <p:sp>
        <p:nvSpPr>
          <p:cNvPr id="3" name="Content Placeholder 2"/>
          <p:cNvSpPr>
            <a:spLocks noGrp="1"/>
          </p:cNvSpPr>
          <p:nvPr>
            <p:ph idx="1"/>
          </p:nvPr>
        </p:nvSpPr>
        <p:spPr/>
        <p:txBody>
          <a:bodyPr/>
          <a:lstStyle/>
          <a:p>
            <a:r>
              <a:rPr lang="en-US" dirty="0" smtClean="0"/>
              <a:t>The preparation of subnational projections in general does not require other input information than the projections of national populations. However, one has to be aware of the following challenges: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lumMod val="95000"/>
                  </a:schemeClr>
                </a:solidFill>
              </a:rPr>
              <a:t>Demographic components revisited</a:t>
            </a:r>
            <a:endParaRPr lang="en-US" dirty="0"/>
          </a:p>
        </p:txBody>
      </p:sp>
      <p:sp>
        <p:nvSpPr>
          <p:cNvPr id="3" name="Content Placeholder 2"/>
          <p:cNvSpPr>
            <a:spLocks noGrp="1"/>
          </p:cNvSpPr>
          <p:nvPr>
            <p:ph idx="1"/>
          </p:nvPr>
        </p:nvSpPr>
        <p:spPr/>
        <p:txBody>
          <a:bodyPr/>
          <a:lstStyle/>
          <a:p>
            <a:r>
              <a:rPr lang="en-US" dirty="0" smtClean="0"/>
              <a:t>Because subnational populations are smaller than the national one, data may show more irregularities and fluctuations. This affects all elements of demographic components: Births or fertility, deaths or mortality and migration. </a:t>
            </a:r>
          </a:p>
          <a:p>
            <a:r>
              <a:rPr lang="en-US" dirty="0" smtClean="0"/>
              <a:t>If a population is small, its age composition is also subject to random fluctuations.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lumMod val="95000"/>
                  </a:schemeClr>
                </a:solidFill>
              </a:rPr>
              <a:t>Demographic components revisited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International migration for national populations is usually integrated into the projection as net migration, that is the balance of immigration and emigration. If migration is of relatively small magnitude, international migration has often even been ignored (e.g. assumed to be zero). </a:t>
            </a:r>
          </a:p>
          <a:p>
            <a:r>
              <a:rPr lang="en-US" dirty="0" smtClean="0"/>
              <a:t>The same is almost always not possible for subnational projections, for the magnitude of internal migration is in most cases larger than international migration, and therefore has significant demographic impact that cannot be ignored.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Projecting urban and rural populations</a:t>
            </a:r>
            <a:endParaRPr lang="en-US" dirty="0"/>
          </a:p>
        </p:txBody>
      </p:sp>
      <p:sp>
        <p:nvSpPr>
          <p:cNvPr id="3" name="Content Placeholder 2"/>
          <p:cNvSpPr>
            <a:spLocks noGrp="1"/>
          </p:cNvSpPr>
          <p:nvPr>
            <p:ph type="subTitle" idx="1"/>
          </p:nvPr>
        </p:nvSpPr>
        <p:spPr/>
        <p:txBody>
          <a:bodyPr>
            <a:normAutofit/>
          </a:bodyPr>
          <a:lstStyle/>
          <a:p>
            <a:r>
              <a:rPr lang="en-US" dirty="0" smtClean="0"/>
              <a:t>Overview</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4000" dirty="0" smtClean="0">
                <a:solidFill>
                  <a:schemeClr val="bg1">
                    <a:lumMod val="95000"/>
                  </a:schemeClr>
                </a:solidFill>
              </a:rPr>
              <a:t>Projecting urban and rural populations</a:t>
            </a:r>
          </a:p>
        </p:txBody>
      </p:sp>
      <p:sp>
        <p:nvSpPr>
          <p:cNvPr id="3" name="Content Placeholder 2"/>
          <p:cNvSpPr>
            <a:spLocks noGrp="1"/>
          </p:cNvSpPr>
          <p:nvPr>
            <p:ph idx="1"/>
          </p:nvPr>
        </p:nvSpPr>
        <p:spPr/>
        <p:txBody>
          <a:bodyPr>
            <a:normAutofit fontScale="77500" lnSpcReduction="20000"/>
          </a:bodyPr>
          <a:lstStyle/>
          <a:p>
            <a:r>
              <a:rPr lang="en-US" dirty="0" smtClean="0"/>
              <a:t>Projections for urban and rural populations are an important part of national projection exercises as they illustrate the demographic dynamics of two main socioeconomic population groups. </a:t>
            </a:r>
          </a:p>
          <a:p>
            <a:r>
              <a:rPr lang="en-US" dirty="0" smtClean="0"/>
              <a:t>In principal, all projections methods are applicable, for instance the cohort-component projection method or appropriate ratio methods. </a:t>
            </a:r>
          </a:p>
          <a:p>
            <a:r>
              <a:rPr lang="en-US" dirty="0" smtClean="0"/>
              <a:t>The United Nations has developed and used for many years a robust and parsimonious method that uses the Urban-Rural Growth Differential (URGD) as driving force (United Nations, 1974). The URGD method follows a logistic growth pattern and is therefore adequate for modeling urbanization as a diffusion process.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URGD Method</a:t>
            </a:r>
            <a:br>
              <a:rPr lang="en-US" dirty="0" smtClean="0"/>
            </a:br>
            <a:r>
              <a:rPr lang="en-US" dirty="0" smtClean="0"/>
              <a:t>Percentage Urban</a:t>
            </a:r>
            <a:endParaRPr lang="en-US" dirty="0"/>
          </a:p>
        </p:txBody>
      </p:sp>
      <p:sp>
        <p:nvSpPr>
          <p:cNvPr id="1638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639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6389" name="Object 5"/>
          <p:cNvGraphicFramePr>
            <a:graphicFrameLocks noChangeAspect="1"/>
          </p:cNvGraphicFramePr>
          <p:nvPr/>
        </p:nvGraphicFramePr>
        <p:xfrm>
          <a:off x="381000" y="1676400"/>
          <a:ext cx="8537575" cy="3751263"/>
        </p:xfrm>
        <a:graphic>
          <a:graphicData uri="http://schemas.openxmlformats.org/presentationml/2006/ole">
            <p:oleObj spid="_x0000_s1026" name="Equation" r:id="rId3" imgW="3377880" imgH="1473120" progId="Equation.DSMT4">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1472BC"/>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URGD Method</a:t>
            </a:r>
            <a:br>
              <a:rPr lang="en-US" dirty="0" smtClean="0"/>
            </a:br>
            <a:r>
              <a:rPr lang="en-US" dirty="0" smtClean="0"/>
              <a:t>Percentage Urban</a:t>
            </a:r>
            <a:endParaRPr lang="en-US" dirty="0"/>
          </a:p>
        </p:txBody>
      </p:sp>
      <p:sp>
        <p:nvSpPr>
          <p:cNvPr id="1638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639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741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7411" name="Object 3"/>
          <p:cNvGraphicFramePr>
            <a:graphicFrameLocks noChangeAspect="1"/>
          </p:cNvGraphicFramePr>
          <p:nvPr/>
        </p:nvGraphicFramePr>
        <p:xfrm>
          <a:off x="304800" y="1981200"/>
          <a:ext cx="8537575" cy="3360738"/>
        </p:xfrm>
        <a:graphic>
          <a:graphicData uri="http://schemas.openxmlformats.org/presentationml/2006/ole">
            <p:oleObj spid="_x0000_s2050" name="Equation" r:id="rId4" imgW="2793960" imgH="1091880" progId="Equation.DSMT4">
              <p:embed/>
            </p:oleObj>
          </a:graphicData>
        </a:graphic>
      </p:graphicFrame>
    </p:spTree>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URGD Method</a:t>
            </a:r>
            <a:br>
              <a:rPr lang="en-US" dirty="0" smtClean="0"/>
            </a:br>
            <a:r>
              <a:rPr lang="en-US" dirty="0" smtClean="0"/>
              <a:t>Percentage Urban</a:t>
            </a:r>
            <a:endParaRPr lang="en-US" dirty="0"/>
          </a:p>
        </p:txBody>
      </p:sp>
      <p:sp>
        <p:nvSpPr>
          <p:cNvPr id="1638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639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741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7411" name="Object 3"/>
          <p:cNvGraphicFramePr>
            <a:graphicFrameLocks noChangeAspect="1"/>
          </p:cNvGraphicFramePr>
          <p:nvPr/>
        </p:nvGraphicFramePr>
        <p:xfrm>
          <a:off x="301624" y="1981200"/>
          <a:ext cx="8537576" cy="4103688"/>
        </p:xfrm>
        <a:graphic>
          <a:graphicData uri="http://schemas.openxmlformats.org/presentationml/2006/ole">
            <p:oleObj spid="_x0000_s3074" name="Equation" r:id="rId3" imgW="3200400" imgH="1511280" progId="Equation.DSMT4">
              <p:embed/>
            </p:oleObj>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URGD Method</a:t>
            </a:r>
            <a:br>
              <a:rPr lang="en-US" dirty="0" smtClean="0"/>
            </a:br>
            <a:r>
              <a:rPr lang="en-US" dirty="0" smtClean="0"/>
              <a:t>Projecting URR</a:t>
            </a:r>
            <a:endParaRPr lang="en-US" dirty="0"/>
          </a:p>
        </p:txBody>
      </p:sp>
      <p:sp>
        <p:nvSpPr>
          <p:cNvPr id="7" name="Content Placeholder 6"/>
          <p:cNvSpPr>
            <a:spLocks noGrp="1"/>
          </p:cNvSpPr>
          <p:nvPr>
            <p:ph idx="1"/>
          </p:nvPr>
        </p:nvSpPr>
        <p:spPr/>
        <p:txBody>
          <a:bodyPr/>
          <a:lstStyle/>
          <a:p>
            <a:r>
              <a:rPr lang="en-GB" dirty="0" smtClean="0"/>
              <a:t>The growth rate of the urban-rural ratio </a:t>
            </a:r>
            <a:r>
              <a:rPr lang="en-GB" baseline="-25000" dirty="0" err="1" smtClean="0"/>
              <a:t>n</a:t>
            </a:r>
            <a:r>
              <a:rPr lang="en-GB" dirty="0" err="1" smtClean="0"/>
              <a:t>rur</a:t>
            </a:r>
            <a:r>
              <a:rPr lang="en-GB" baseline="-25000" dirty="0" err="1" smtClean="0"/>
              <a:t>t</a:t>
            </a:r>
            <a:r>
              <a:rPr lang="en-GB" dirty="0" smtClean="0"/>
              <a:t> is equivalent to the difference between the growth rates of the urban and the rural populations. Also known as the </a:t>
            </a:r>
            <a:r>
              <a:rPr lang="en-GB" b="1" dirty="0" smtClean="0"/>
              <a:t>urban-rural growth difference,</a:t>
            </a:r>
            <a:r>
              <a:rPr lang="en-GB" dirty="0" smtClean="0"/>
              <a:t> it is the basis for the interpolation and extrapolation of the </a:t>
            </a:r>
            <a:r>
              <a:rPr lang="en-GB" b="1" dirty="0" smtClean="0"/>
              <a:t>proportion urban</a:t>
            </a:r>
            <a:r>
              <a:rPr lang="en-GB" dirty="0" smtClean="0"/>
              <a:t>.</a:t>
            </a:r>
            <a:endParaRPr lang="en-US" dirty="0"/>
          </a:p>
        </p:txBody>
      </p:sp>
      <p:sp>
        <p:nvSpPr>
          <p:cNvPr id="1638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639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741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37360"/>
          </a:xfrm>
        </p:spPr>
        <p:txBody>
          <a:bodyPr>
            <a:normAutofit fontScale="90000"/>
          </a:bodyPr>
          <a:lstStyle/>
          <a:p>
            <a:r>
              <a:rPr lang="en-US" dirty="0" smtClean="0"/>
              <a:t>Session I</a:t>
            </a:r>
            <a:r>
              <a:rPr lang="en-US" dirty="0" smtClean="0"/>
              <a:t>:</a:t>
            </a:r>
            <a:br>
              <a:rPr lang="en-US" dirty="0" smtClean="0"/>
            </a:br>
            <a:r>
              <a:rPr lang="en-US" dirty="0" smtClean="0">
                <a:solidFill>
                  <a:srgbClr val="FFC000"/>
                </a:solidFill>
              </a:rPr>
              <a:t>Projecting subnational populations: </a:t>
            </a:r>
            <a:r>
              <a:rPr lang="en-US" dirty="0" smtClean="0">
                <a:solidFill>
                  <a:srgbClr val="FFC000"/>
                </a:solidFill>
              </a:rPr>
              <a:t>Introduction</a:t>
            </a:r>
            <a:endParaRPr lang="en-US" dirty="0">
              <a:solidFill>
                <a:srgbClr val="FFC000"/>
              </a:solidFill>
            </a:endParaRPr>
          </a:p>
        </p:txBody>
      </p:sp>
      <p:sp>
        <p:nvSpPr>
          <p:cNvPr id="3" name="Content Placeholder 2"/>
          <p:cNvSpPr>
            <a:spLocks noGrp="1"/>
          </p:cNvSpPr>
          <p:nvPr>
            <p:ph idx="1"/>
          </p:nvPr>
        </p:nvSpPr>
        <p:spPr>
          <a:xfrm>
            <a:off x="457200" y="2255837"/>
            <a:ext cx="8229600" cy="4525963"/>
          </a:xfrm>
        </p:spPr>
        <p:txBody>
          <a:bodyPr/>
          <a:lstStyle/>
          <a:p>
            <a:r>
              <a:rPr lang="en-US" dirty="0" smtClean="0"/>
              <a:t>Main approaches to subnational projections: top-down or bottom-up</a:t>
            </a:r>
          </a:p>
          <a:p>
            <a:r>
              <a:rPr lang="en-US" dirty="0" smtClean="0"/>
              <a:t>Elements of subnational projections: Demographic components revisited</a:t>
            </a:r>
          </a:p>
          <a:p>
            <a:r>
              <a:rPr lang="en-US" dirty="0" smtClean="0"/>
              <a:t>Projecting urban and rural populations</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URGD Method</a:t>
            </a:r>
            <a:br>
              <a:rPr lang="en-US" dirty="0" smtClean="0"/>
            </a:br>
            <a:r>
              <a:rPr lang="en-US" dirty="0" smtClean="0"/>
              <a:t>Projecting URR</a:t>
            </a:r>
            <a:endParaRPr lang="en-US" dirty="0"/>
          </a:p>
        </p:txBody>
      </p:sp>
      <p:sp>
        <p:nvSpPr>
          <p:cNvPr id="1638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639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741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94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9457" name="Object 1"/>
          <p:cNvGraphicFramePr>
            <a:graphicFrameLocks noChangeAspect="1"/>
          </p:cNvGraphicFramePr>
          <p:nvPr/>
        </p:nvGraphicFramePr>
        <p:xfrm>
          <a:off x="304800" y="2514600"/>
          <a:ext cx="8537575" cy="1412875"/>
        </p:xfrm>
        <a:graphic>
          <a:graphicData uri="http://schemas.openxmlformats.org/presentationml/2006/ole">
            <p:oleObj spid="_x0000_s4098" name="Equation" r:id="rId3" imgW="1434960" imgH="241200" progId="Equation.DSMT4">
              <p:embed/>
            </p:oleObj>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URGD examples I</a:t>
            </a:r>
            <a:endParaRPr lang="en-US" dirty="0"/>
          </a:p>
        </p:txBody>
      </p:sp>
      <p:pic>
        <p:nvPicPr>
          <p:cNvPr id="27652" name="Picture 4"/>
          <p:cNvPicPr>
            <a:picLocks noGrp="1" noChangeAspect="1" noChangeArrowheads="1"/>
          </p:cNvPicPr>
          <p:nvPr>
            <p:ph idx="1"/>
          </p:nvPr>
        </p:nvPicPr>
        <p:blipFill>
          <a:blip r:embed="rId2" cstate="print"/>
          <a:srcRect/>
          <a:stretch>
            <a:fillRect/>
          </a:stretch>
        </p:blipFill>
        <p:spPr bwMode="auto">
          <a:xfrm>
            <a:off x="1409700" y="2021681"/>
            <a:ext cx="6324600" cy="3683000"/>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URGD examples II</a:t>
            </a:r>
            <a:endParaRPr lang="en-US" dirty="0"/>
          </a:p>
        </p:txBody>
      </p:sp>
      <p:pic>
        <p:nvPicPr>
          <p:cNvPr id="26629" name="Picture 5"/>
          <p:cNvPicPr>
            <a:picLocks noGrp="1" noChangeAspect="1" noChangeArrowheads="1"/>
          </p:cNvPicPr>
          <p:nvPr>
            <p:ph sz="half" idx="1"/>
          </p:nvPr>
        </p:nvPicPr>
        <p:blipFill>
          <a:blip r:embed="rId2" cstate="print"/>
          <a:srcRect/>
          <a:stretch>
            <a:fillRect/>
          </a:stretch>
        </p:blipFill>
        <p:spPr bwMode="auto">
          <a:xfrm>
            <a:off x="457200" y="1610605"/>
            <a:ext cx="4038600" cy="2351795"/>
          </a:xfrm>
          <a:prstGeom prst="rect">
            <a:avLst/>
          </a:prstGeom>
          <a:noFill/>
          <a:ln w="9525">
            <a:noFill/>
            <a:miter lim="800000"/>
            <a:headEnd/>
            <a:tailEnd/>
          </a:ln>
          <a:effectLst/>
        </p:spPr>
      </p:pic>
      <p:pic>
        <p:nvPicPr>
          <p:cNvPr id="26630" name="Picture 6"/>
          <p:cNvPicPr>
            <a:picLocks noGrp="1" noChangeAspect="1" noChangeArrowheads="1"/>
          </p:cNvPicPr>
          <p:nvPr>
            <p:ph sz="half" idx="2"/>
          </p:nvPr>
        </p:nvPicPr>
        <p:blipFill>
          <a:blip r:embed="rId3" cstate="print"/>
          <a:srcRect/>
          <a:stretch>
            <a:fillRect/>
          </a:stretch>
        </p:blipFill>
        <p:spPr bwMode="auto">
          <a:xfrm>
            <a:off x="4648200" y="1600200"/>
            <a:ext cx="4038600" cy="2351795"/>
          </a:xfrm>
          <a:prstGeom prst="rect">
            <a:avLst/>
          </a:prstGeom>
          <a:noFill/>
          <a:ln w="9525">
            <a:noFill/>
            <a:miter lim="800000"/>
            <a:headEnd/>
            <a:tailEnd/>
          </a:ln>
          <a:effectLst/>
        </p:spPr>
      </p:pic>
      <p:pic>
        <p:nvPicPr>
          <p:cNvPr id="14" name="Picture 2"/>
          <p:cNvPicPr>
            <a:picLocks noChangeAspect="1" noChangeArrowheads="1"/>
          </p:cNvPicPr>
          <p:nvPr/>
        </p:nvPicPr>
        <p:blipFill>
          <a:blip r:embed="rId4" cstate="print"/>
          <a:srcRect/>
          <a:stretch>
            <a:fillRect/>
          </a:stretch>
        </p:blipFill>
        <p:spPr bwMode="auto">
          <a:xfrm>
            <a:off x="457200" y="4049005"/>
            <a:ext cx="4038600" cy="2351795"/>
          </a:xfrm>
          <a:prstGeom prst="rect">
            <a:avLst/>
          </a:prstGeom>
          <a:noFill/>
          <a:ln w="9525">
            <a:noFill/>
            <a:miter lim="800000"/>
            <a:headEnd/>
            <a:tailEnd/>
          </a:ln>
          <a:effectLst/>
        </p:spPr>
      </p:pic>
      <p:pic>
        <p:nvPicPr>
          <p:cNvPr id="15" name="Picture 4"/>
          <p:cNvPicPr>
            <a:picLocks noChangeAspect="1" noChangeArrowheads="1"/>
          </p:cNvPicPr>
          <p:nvPr/>
        </p:nvPicPr>
        <p:blipFill>
          <a:blip r:embed="rId5" cstate="print"/>
          <a:srcRect/>
          <a:stretch>
            <a:fillRect/>
          </a:stretch>
        </p:blipFill>
        <p:spPr bwMode="auto">
          <a:xfrm>
            <a:off x="4648200" y="4038600"/>
            <a:ext cx="4038600" cy="2351795"/>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Main approaches to subnational projections: top-down or bottom-up</a:t>
            </a:r>
          </a:p>
        </p:txBody>
      </p:sp>
      <p:sp>
        <p:nvSpPr>
          <p:cNvPr id="3" name="Content Placeholder 2"/>
          <p:cNvSpPr>
            <a:spLocks noGrp="1"/>
          </p:cNvSpPr>
          <p:nvPr>
            <p:ph type="subTitle" idx="1"/>
          </p:nvPr>
        </p:nvSpPr>
        <p:spPr/>
        <p:txBody>
          <a:bodyPr>
            <a:normAutofit/>
          </a:bodyPr>
          <a:lstStyle/>
          <a:p>
            <a:r>
              <a:rPr lang="en-US" dirty="0" smtClean="0"/>
              <a:t>Overview</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bg1">
                    <a:lumMod val="95000"/>
                  </a:schemeClr>
                </a:solidFill>
              </a:rPr>
              <a:t>Top-down or bottom-up</a:t>
            </a:r>
          </a:p>
        </p:txBody>
      </p:sp>
      <p:sp>
        <p:nvSpPr>
          <p:cNvPr id="3" name="Content Placeholder 2"/>
          <p:cNvSpPr>
            <a:spLocks noGrp="1"/>
          </p:cNvSpPr>
          <p:nvPr>
            <p:ph idx="1"/>
          </p:nvPr>
        </p:nvSpPr>
        <p:spPr/>
        <p:txBody>
          <a:bodyPr>
            <a:normAutofit lnSpcReduction="10000"/>
          </a:bodyPr>
          <a:lstStyle/>
          <a:p>
            <a:r>
              <a:rPr lang="en-US" dirty="0" smtClean="0"/>
              <a:t>Subnational population projections are increasingly in demand. They are an important information source for regional and local policy makers. Subnational population projections are also important for countries that are large and have a diverse population. In such circumstances, national population projections may not effectively and accurately reflect the demographic settings in its administrative or regional entities.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bg1">
                    <a:lumMod val="95000"/>
                  </a:schemeClr>
                </a:solidFill>
              </a:rPr>
              <a:t>Top-down or bottom-up</a:t>
            </a:r>
          </a:p>
        </p:txBody>
      </p:sp>
      <p:sp>
        <p:nvSpPr>
          <p:cNvPr id="3" name="Content Placeholder 2"/>
          <p:cNvSpPr>
            <a:spLocks noGrp="1"/>
          </p:cNvSpPr>
          <p:nvPr>
            <p:ph idx="1"/>
          </p:nvPr>
        </p:nvSpPr>
        <p:spPr/>
        <p:txBody>
          <a:bodyPr>
            <a:normAutofit fontScale="92500" lnSpcReduction="10000"/>
          </a:bodyPr>
          <a:lstStyle/>
          <a:p>
            <a:r>
              <a:rPr lang="en-US" dirty="0" smtClean="0"/>
              <a:t>Generating sub-national projections that are both internally consistent and consistent with a national projection is usually more challenging than preparing a national projection.</a:t>
            </a:r>
          </a:p>
          <a:p>
            <a:r>
              <a:rPr lang="en-US" dirty="0" smtClean="0"/>
              <a:t>Each subnational entity presents the same data problems as the national projection but, in addition, preserving consistency across regions and dealing with data problems that are often more severe than those at the national level adds to the challenge.</a:t>
            </a:r>
          </a:p>
          <a:p>
            <a:pPr>
              <a:buNone/>
            </a:pP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bg1">
                    <a:lumMod val="95000"/>
                  </a:schemeClr>
                </a:solidFill>
              </a:rPr>
              <a:t>Top-down</a:t>
            </a:r>
          </a:p>
        </p:txBody>
      </p:sp>
      <p:sp>
        <p:nvSpPr>
          <p:cNvPr id="3" name="Content Placeholder 2"/>
          <p:cNvSpPr>
            <a:spLocks noGrp="1"/>
          </p:cNvSpPr>
          <p:nvPr>
            <p:ph idx="1"/>
          </p:nvPr>
        </p:nvSpPr>
        <p:spPr/>
        <p:txBody>
          <a:bodyPr>
            <a:normAutofit/>
          </a:bodyPr>
          <a:lstStyle/>
          <a:p>
            <a:r>
              <a:rPr lang="en-US" dirty="0" smtClean="0"/>
              <a:t>A projection for the whole country is created, and the results are then disaggregated (downscaling).</a:t>
            </a:r>
          </a:p>
          <a:p>
            <a:r>
              <a:rPr lang="en-US" dirty="0" smtClean="0"/>
              <a:t>Ratio methods are most common methods for this basic approach.</a:t>
            </a:r>
          </a:p>
          <a:p>
            <a:r>
              <a:rPr lang="en-US" dirty="0" smtClean="0"/>
              <a: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bg1">
                    <a:lumMod val="95000"/>
                  </a:schemeClr>
                </a:solidFill>
              </a:rPr>
              <a:t>Bottom-up</a:t>
            </a:r>
          </a:p>
        </p:txBody>
      </p:sp>
      <p:sp>
        <p:nvSpPr>
          <p:cNvPr id="3" name="Content Placeholder 2"/>
          <p:cNvSpPr>
            <a:spLocks noGrp="1"/>
          </p:cNvSpPr>
          <p:nvPr>
            <p:ph idx="1"/>
          </p:nvPr>
        </p:nvSpPr>
        <p:spPr/>
        <p:txBody>
          <a:bodyPr>
            <a:normAutofit/>
          </a:bodyPr>
          <a:lstStyle/>
          <a:p>
            <a:r>
              <a:rPr lang="en-US" dirty="0" smtClean="0"/>
              <a:t>Projections for all sub-national entities are created separately and then aggregated to obtain the results for the total country. </a:t>
            </a:r>
          </a:p>
          <a:p>
            <a:r>
              <a:rPr lang="en-US" dirty="0" smtClean="0"/>
              <a:t>Multi-state or multi-regional projection models are a variation of this approach, but are much more demanding, as it performs simultaneously the projections for all sub-national populations.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bg1">
                    <a:lumMod val="95000"/>
                  </a:schemeClr>
                </a:solidFill>
              </a:rPr>
              <a:t>Top-down or bottom-up</a:t>
            </a:r>
          </a:p>
        </p:txBody>
      </p:sp>
      <p:sp>
        <p:nvSpPr>
          <p:cNvPr id="3" name="Content Placeholder 2"/>
          <p:cNvSpPr>
            <a:spLocks noGrp="1"/>
          </p:cNvSpPr>
          <p:nvPr>
            <p:ph idx="1"/>
          </p:nvPr>
        </p:nvSpPr>
        <p:spPr/>
        <p:txBody>
          <a:bodyPr>
            <a:normAutofit fontScale="92500" lnSpcReduction="10000"/>
          </a:bodyPr>
          <a:lstStyle/>
          <a:p>
            <a:r>
              <a:rPr lang="en-US" dirty="0" smtClean="0"/>
              <a:t>Each of the basic approaches has advantages and disadvantages. Choosing the right approach depends on data availability, time horizon, expected users, etc.</a:t>
            </a:r>
          </a:p>
          <a:p>
            <a:r>
              <a:rPr lang="en-US" dirty="0" smtClean="0"/>
              <a:t>Top down approaches are preferred for smaller administrative or regional entities, and situations with limited data</a:t>
            </a:r>
          </a:p>
          <a:p>
            <a:r>
              <a:rPr lang="en-US" dirty="0" smtClean="0"/>
              <a:t>Bottom-up approaches are recommended for large population: Not lower than the first subnational administrative level.</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bg1">
                    <a:lumMod val="95000"/>
                  </a:schemeClr>
                </a:solidFill>
              </a:rPr>
              <a:t>Top-down or bottom-up</a:t>
            </a:r>
          </a:p>
        </p:txBody>
      </p:sp>
      <p:sp>
        <p:nvSpPr>
          <p:cNvPr id="3" name="Content Placeholder 2"/>
          <p:cNvSpPr>
            <a:spLocks noGrp="1"/>
          </p:cNvSpPr>
          <p:nvPr>
            <p:ph idx="1"/>
          </p:nvPr>
        </p:nvSpPr>
        <p:spPr/>
        <p:txBody>
          <a:bodyPr>
            <a:normAutofit fontScale="92500" lnSpcReduction="10000"/>
          </a:bodyPr>
          <a:lstStyle/>
          <a:p>
            <a:r>
              <a:rPr lang="en-US" dirty="0" smtClean="0"/>
              <a:t>In addition to the two main approaches, combinations of different approaches/methods have been used. India has produced population projections for the country and its states using the cohort component projections for all large states (with more than 10 million Inhabitants). For smaller states or locale, a variant of the Growth Differential methods has been used, and for very small entities, extrapolations with appropriate mathematical formula were applied</a:t>
            </a:r>
          </a:p>
          <a:p>
            <a:endParaRPr lang="en-US" dirty="0"/>
          </a:p>
        </p:txBody>
      </p:sp>
    </p:spTree>
  </p:cSld>
  <p:clrMapOvr>
    <a:masterClrMapping/>
  </p:clrMapOvr>
</p:sld>
</file>

<file path=ppt/theme/theme1.xml><?xml version="1.0" encoding="utf-8"?>
<a:theme xmlns:a="http://schemas.openxmlformats.org/drawingml/2006/main" name="ProjectionWorkshop_II">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247</TotalTime>
  <Words>760</Words>
  <Application>Microsoft Office PowerPoint</Application>
  <PresentationFormat>On-screen Show (4:3)</PresentationFormat>
  <Paragraphs>51</Paragraphs>
  <Slides>22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ProjectionWorkshop_II</vt:lpstr>
      <vt:lpstr>Equation</vt:lpstr>
      <vt:lpstr>International Workshop  on Subnational Population Projections using Census Data</vt:lpstr>
      <vt:lpstr>Session I: Projecting subnational populations: Introduction</vt:lpstr>
      <vt:lpstr>Main approaches to subnational projections: top-down or bottom-up</vt:lpstr>
      <vt:lpstr>Top-down or bottom-up</vt:lpstr>
      <vt:lpstr>Top-down or bottom-up</vt:lpstr>
      <vt:lpstr>Top-down</vt:lpstr>
      <vt:lpstr>Bottom-up</vt:lpstr>
      <vt:lpstr>Top-down or bottom-up</vt:lpstr>
      <vt:lpstr>Top-down or bottom-up</vt:lpstr>
      <vt:lpstr>Elements of subnational projections: Demographic components revisited</vt:lpstr>
      <vt:lpstr>Demographic components revisited</vt:lpstr>
      <vt:lpstr>Demographic components revisited</vt:lpstr>
      <vt:lpstr>Demographic components revisited</vt:lpstr>
      <vt:lpstr>Projecting urban and rural populations</vt:lpstr>
      <vt:lpstr>Projecting urban and rural populations</vt:lpstr>
      <vt:lpstr>URGD Method Percentage Urban</vt:lpstr>
      <vt:lpstr>URGD Method Percentage Urban</vt:lpstr>
      <vt:lpstr>URGD Method Percentage Urban</vt:lpstr>
      <vt:lpstr>URGD Method Projecting URR</vt:lpstr>
      <vt:lpstr>URGD Method Projecting URR</vt:lpstr>
      <vt:lpstr>URGD examples I</vt:lpstr>
      <vt:lpstr>URGD examples II</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Workshop  on Subnational Population Projections using Census Data</dc:title>
  <dc:creator>Prodemos</dc:creator>
  <cp:lastModifiedBy>Prodemos</cp:lastModifiedBy>
  <cp:revision>24</cp:revision>
  <dcterms:created xsi:type="dcterms:W3CDTF">2012-12-28T17:40:43Z</dcterms:created>
  <dcterms:modified xsi:type="dcterms:W3CDTF">2013-01-08T19:47:51Z</dcterms:modified>
</cp:coreProperties>
</file>