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drawings/drawing1.xml" ContentType="application/vnd.openxmlformats-officedocument.drawingml.chartshapes+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9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9" r:id="rId28"/>
    <p:sldId id="282" r:id="rId29"/>
    <p:sldId id="283" r:id="rId30"/>
    <p:sldId id="284" r:id="rId31"/>
    <p:sldId id="285" r:id="rId32"/>
    <p:sldId id="286" r:id="rId33"/>
    <p:sldId id="287" r:id="rId34"/>
    <p:sldId id="288" r:id="rId35"/>
    <p:sldId id="289" r:id="rId36"/>
    <p:sldId id="290" r:id="rId37"/>
    <p:sldId id="291" r:id="rId38"/>
    <p:sldId id="300"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72BC"/>
    <a:srgbClr val="8AC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odemos\Documents\Work\Population%20Projections%20UNSD\MyPresentation\Session%2005%20Projecting%20age%20patterns\Archive\Session%2005_Demographic%20Trends_Presentation.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rodemos\Documents\Work\Population%20Projections%20UNSD\MyPresentation\Session%2005%20Projecting%20age%20patterns\Archive\Session%2005_Demographic%20Trends_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rodemos\Documents\Work\Population%20Projections%20UNSD\MyPresentation\Session%2005%20Projecting%20age%20patterns\Archive\Session%2005_Demographic%20Trends_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rodemos\Documents\Work\Population%20Projections%20UNSD\MyPresentation\Session%2005%20Projecting%20age%20patterns\Archive\Session%2005_Demographic%20Trends_Presentation.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rodemos\Documents\Work\Population%20Projections%20UNSD\MyPresentation\Session%2005%20Projecting%20age%20patterns\Archive\Session%2005_Demographic%20Trends_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rodemos\Documents\Work\Population%20Projections%20UNSD\MyPresentation\Session%2005%20Projecting%20age%20patterns\Session%2005_Demographic%20Trends_Presentation.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Thomas\Desktop\Population%20Projections%20UNSD\MyPresentation\Session%2005%20Projecting%20age%20patterns\Fer\ASFRPATT.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homas\Desktop\Population%20Projections%20UNSD\MyPresentation%20China\National%20projections\Session%2005%20Projecting%20age%20patterns\Mig\UNPD_Migration%20Age%20Pattern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Lx.Africa!$C$5</c:f>
          <c:strCache>
            <c:ptCount val="1"/>
            <c:pt idx="0">
              <c:v>Survivors to exact age (lx) per 100,000 live births, Males</c:v>
            </c:pt>
          </c:strCache>
        </c:strRef>
      </c:tx>
      <c:layout/>
      <c:overlay val="0"/>
      <c:txPr>
        <a:bodyPr/>
        <a:lstStyle/>
        <a:p>
          <a:pPr>
            <a:defRPr sz="1000"/>
          </a:pPr>
          <a:endParaRPr lang="en-US"/>
        </a:p>
      </c:txPr>
    </c:title>
    <c:autoTitleDeleted val="0"/>
    <c:plotArea>
      <c:layout/>
      <c:scatterChart>
        <c:scatterStyle val="smoothMarker"/>
        <c:varyColors val="0"/>
        <c:ser>
          <c:idx val="0"/>
          <c:order val="0"/>
          <c:tx>
            <c:strRef>
              <c:f>Lx.Africa!$C$7</c:f>
              <c:strCache>
                <c:ptCount val="1"/>
                <c:pt idx="0">
                  <c:v>Africa</c:v>
                </c:pt>
              </c:strCache>
            </c:strRef>
          </c:tx>
          <c:spPr>
            <a:ln w="38100"/>
          </c:spPr>
          <c:marker>
            <c:symbol val="none"/>
          </c:marker>
          <c:xVal>
            <c:numRef>
              <c:f>Lx.Africa!$D$6:$Y$6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Lx.Africa!$D$7:$Y$7</c:f>
              <c:numCache>
                <c:formatCode>General</c:formatCode>
                <c:ptCount val="22"/>
                <c:pt idx="0">
                  <c:v>100000</c:v>
                </c:pt>
                <c:pt idx="1">
                  <c:v>91604.561255918932</c:v>
                </c:pt>
                <c:pt idx="2">
                  <c:v>86865.574456712857</c:v>
                </c:pt>
                <c:pt idx="3">
                  <c:v>84930.841680906233</c:v>
                </c:pt>
                <c:pt idx="4">
                  <c:v>83806.693355846015</c:v>
                </c:pt>
                <c:pt idx="5">
                  <c:v>82548.822130119428</c:v>
                </c:pt>
                <c:pt idx="6">
                  <c:v>80799.763783205679</c:v>
                </c:pt>
                <c:pt idx="7">
                  <c:v>78502.503246409207</c:v>
                </c:pt>
                <c:pt idx="8">
                  <c:v>75520.188902689624</c:v>
                </c:pt>
                <c:pt idx="9">
                  <c:v>71919.499687411968</c:v>
                </c:pt>
                <c:pt idx="10">
                  <c:v>67998.531338813642</c:v>
                </c:pt>
                <c:pt idx="11">
                  <c:v>63901.845649243012</c:v>
                </c:pt>
                <c:pt idx="12">
                  <c:v>59443.640478293797</c:v>
                </c:pt>
                <c:pt idx="13">
                  <c:v>54174.756393938733</c:v>
                </c:pt>
                <c:pt idx="14">
                  <c:v>47468.054481661828</c:v>
                </c:pt>
                <c:pt idx="15">
                  <c:v>38939.681731608129</c:v>
                </c:pt>
                <c:pt idx="16">
                  <c:v>28500.142419573611</c:v>
                </c:pt>
                <c:pt idx="17">
                  <c:v>17339.949781030533</c:v>
                </c:pt>
                <c:pt idx="18">
                  <c:v>8006.537335831249</c:v>
                </c:pt>
                <c:pt idx="19">
                  <c:v>2505.6862455778087</c:v>
                </c:pt>
                <c:pt idx="20">
                  <c:v>472.4794974503555</c:v>
                </c:pt>
              </c:numCache>
            </c:numRef>
          </c:yVal>
          <c:smooth val="1"/>
        </c:ser>
        <c:ser>
          <c:idx val="1"/>
          <c:order val="1"/>
          <c:tx>
            <c:strRef>
              <c:f>Lx.Africa!$C$8</c:f>
              <c:strCache>
                <c:ptCount val="1"/>
                <c:pt idx="0">
                  <c:v>Réunion</c:v>
                </c:pt>
              </c:strCache>
            </c:strRef>
          </c:tx>
          <c:marker>
            <c:symbol val="none"/>
          </c:marker>
          <c:xVal>
            <c:numRef>
              <c:f>Lx.Africa!$D$6:$Y$6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Lx.Africa!$D$8:$Y$8</c:f>
              <c:numCache>
                <c:formatCode>General</c:formatCode>
                <c:ptCount val="22"/>
                <c:pt idx="0">
                  <c:v>100000</c:v>
                </c:pt>
                <c:pt idx="1">
                  <c:v>99209.000000000015</c:v>
                </c:pt>
                <c:pt idx="2">
                  <c:v>99169.499557973948</c:v>
                </c:pt>
                <c:pt idx="3">
                  <c:v>99150.860260802292</c:v>
                </c:pt>
                <c:pt idx="4">
                  <c:v>99058.175836737049</c:v>
                </c:pt>
                <c:pt idx="5">
                  <c:v>98730.816234578495</c:v>
                </c:pt>
                <c:pt idx="6">
                  <c:v>98100.804782181251</c:v>
                </c:pt>
                <c:pt idx="7">
                  <c:v>97252.418967099118</c:v>
                </c:pt>
                <c:pt idx="8">
                  <c:v>95951.91762668392</c:v>
                </c:pt>
                <c:pt idx="9">
                  <c:v>93682.523241171337</c:v>
                </c:pt>
                <c:pt idx="10">
                  <c:v>90580.464934850563</c:v>
                </c:pt>
                <c:pt idx="11">
                  <c:v>87385.742023286308</c:v>
                </c:pt>
                <c:pt idx="12">
                  <c:v>83743.940252870685</c:v>
                </c:pt>
                <c:pt idx="13">
                  <c:v>78400.659701458411</c:v>
                </c:pt>
                <c:pt idx="14">
                  <c:v>71358.290377586367</c:v>
                </c:pt>
                <c:pt idx="15">
                  <c:v>63813.679752142598</c:v>
                </c:pt>
                <c:pt idx="16">
                  <c:v>54369.473136814871</c:v>
                </c:pt>
                <c:pt idx="17">
                  <c:v>43384.50775713475</c:v>
                </c:pt>
                <c:pt idx="18">
                  <c:v>31620.773332533219</c:v>
                </c:pt>
                <c:pt idx="19">
                  <c:v>20367.675944498562</c:v>
                </c:pt>
                <c:pt idx="20">
                  <c:v>11117.234935670085</c:v>
                </c:pt>
                <c:pt idx="21">
                  <c:v>4886.1436397492944</c:v>
                </c:pt>
              </c:numCache>
            </c:numRef>
          </c:yVal>
          <c:smooth val="1"/>
        </c:ser>
        <c:ser>
          <c:idx val="2"/>
          <c:order val="2"/>
          <c:tx>
            <c:strRef>
              <c:f>Lx.Africa!$C$9</c:f>
              <c:strCache>
                <c:ptCount val="1"/>
                <c:pt idx="0">
                  <c:v>Central African Republic</c:v>
                </c:pt>
              </c:strCache>
            </c:strRef>
          </c:tx>
          <c:marker>
            <c:symbol val="none"/>
          </c:marker>
          <c:xVal>
            <c:numRef>
              <c:f>Lx.Africa!$D$6:$Y$6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Lx.Africa!$D$9:$Y$9</c:f>
              <c:numCache>
                <c:formatCode>General</c:formatCode>
                <c:ptCount val="22"/>
                <c:pt idx="0">
                  <c:v>100000</c:v>
                </c:pt>
                <c:pt idx="1">
                  <c:v>88314</c:v>
                </c:pt>
                <c:pt idx="2">
                  <c:v>81113.202155188075</c:v>
                </c:pt>
                <c:pt idx="3">
                  <c:v>77905.209156297904</c:v>
                </c:pt>
                <c:pt idx="4">
                  <c:v>76083.864239170667</c:v>
                </c:pt>
                <c:pt idx="5">
                  <c:v>74316.461005452293</c:v>
                </c:pt>
                <c:pt idx="6">
                  <c:v>71913.960753361171</c:v>
                </c:pt>
                <c:pt idx="7">
                  <c:v>68744.716408806533</c:v>
                </c:pt>
                <c:pt idx="8">
                  <c:v>64432.181576559888</c:v>
                </c:pt>
                <c:pt idx="9">
                  <c:v>58891.963469780007</c:v>
                </c:pt>
                <c:pt idx="10">
                  <c:v>52908.132636143193</c:v>
                </c:pt>
                <c:pt idx="11">
                  <c:v>47320.366527738661</c:v>
                </c:pt>
                <c:pt idx="12">
                  <c:v>42305.198668694095</c:v>
                </c:pt>
                <c:pt idx="13">
                  <c:v>37424.111028722626</c:v>
                </c:pt>
                <c:pt idx="14">
                  <c:v>31990.587722218243</c:v>
                </c:pt>
                <c:pt idx="15">
                  <c:v>25486.879878523803</c:v>
                </c:pt>
                <c:pt idx="16">
                  <c:v>17877.264251547556</c:v>
                </c:pt>
                <c:pt idx="17">
                  <c:v>10256.123605729988</c:v>
                </c:pt>
                <c:pt idx="18">
                  <c:v>4386.0048043372408</c:v>
                </c:pt>
                <c:pt idx="19">
                  <c:v>1251.342814041222</c:v>
                </c:pt>
                <c:pt idx="20">
                  <c:v>213.39523571990921</c:v>
                </c:pt>
                <c:pt idx="21">
                  <c:v>20.135230239591806</c:v>
                </c:pt>
              </c:numCache>
            </c:numRef>
          </c:yVal>
          <c:smooth val="1"/>
        </c:ser>
        <c:ser>
          <c:idx val="3"/>
          <c:order val="3"/>
          <c:tx>
            <c:strRef>
              <c:f>Lx.Africa!$C$10</c:f>
              <c:strCache>
                <c:ptCount val="1"/>
                <c:pt idx="0">
                  <c:v>Japan</c:v>
                </c:pt>
              </c:strCache>
            </c:strRef>
          </c:tx>
          <c:spPr>
            <a:ln>
              <a:prstDash val="sysDash"/>
            </a:ln>
          </c:spPr>
          <c:marker>
            <c:symbol val="none"/>
          </c:marker>
          <c:xVal>
            <c:numRef>
              <c:f>Lx.Africa!$D$6:$Y$6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Lx.Africa!$D$10:$Y$10</c:f>
              <c:numCache>
                <c:formatCode>General</c:formatCode>
                <c:ptCount val="22"/>
                <c:pt idx="0">
                  <c:v>100000</c:v>
                </c:pt>
                <c:pt idx="1">
                  <c:v>99723</c:v>
                </c:pt>
                <c:pt idx="2">
                  <c:v>99625.798798490854</c:v>
                </c:pt>
                <c:pt idx="3">
                  <c:v>99574.40042727525</c:v>
                </c:pt>
                <c:pt idx="4">
                  <c:v>99512.996024147971</c:v>
                </c:pt>
                <c:pt idx="5">
                  <c:v>99347.089308902607</c:v>
                </c:pt>
                <c:pt idx="6">
                  <c:v>99071.165522683092</c:v>
                </c:pt>
                <c:pt idx="7">
                  <c:v>98751.635326013406</c:v>
                </c:pt>
                <c:pt idx="8">
                  <c:v>98370.025031605997</c:v>
                </c:pt>
                <c:pt idx="9">
                  <c:v>97837.033700116619</c:v>
                </c:pt>
                <c:pt idx="10">
                  <c:v>97028.248364218904</c:v>
                </c:pt>
                <c:pt idx="11">
                  <c:v>95784.008286890632</c:v>
                </c:pt>
                <c:pt idx="12">
                  <c:v>93829.654546541424</c:v>
                </c:pt>
                <c:pt idx="13">
                  <c:v>90773.099857638357</c:v>
                </c:pt>
                <c:pt idx="14">
                  <c:v>86351.752084599371</c:v>
                </c:pt>
                <c:pt idx="15">
                  <c:v>80125.402186661988</c:v>
                </c:pt>
                <c:pt idx="16">
                  <c:v>70640.765691729219</c:v>
                </c:pt>
                <c:pt idx="17">
                  <c:v>56923.314347702602</c:v>
                </c:pt>
                <c:pt idx="18">
                  <c:v>39512.743928813652</c:v>
                </c:pt>
                <c:pt idx="19">
                  <c:v>21596.960664108035</c:v>
                </c:pt>
                <c:pt idx="20">
                  <c:v>8216.7925315385728</c:v>
                </c:pt>
                <c:pt idx="21">
                  <c:v>1884.7629445809498</c:v>
                </c:pt>
              </c:numCache>
            </c:numRef>
          </c:yVal>
          <c:smooth val="1"/>
        </c:ser>
        <c:dLbls>
          <c:showLegendKey val="0"/>
          <c:showVal val="0"/>
          <c:showCatName val="0"/>
          <c:showSerName val="0"/>
          <c:showPercent val="0"/>
          <c:showBubbleSize val="0"/>
        </c:dLbls>
        <c:axId val="184321152"/>
        <c:axId val="184322688"/>
      </c:scatterChart>
      <c:valAx>
        <c:axId val="184321152"/>
        <c:scaling>
          <c:orientation val="minMax"/>
          <c:max val="100"/>
        </c:scaling>
        <c:delete val="0"/>
        <c:axPos val="b"/>
        <c:majorGridlines>
          <c:spPr>
            <a:ln>
              <a:solidFill>
                <a:sysClr val="windowText" lastClr="000000">
                  <a:tint val="75000"/>
                  <a:shade val="95000"/>
                  <a:satMod val="105000"/>
                </a:sysClr>
              </a:solidFill>
              <a:prstDash val="sysDot"/>
            </a:ln>
          </c:spPr>
        </c:majorGridlines>
        <c:numFmt formatCode="General" sourceLinked="1"/>
        <c:majorTickMark val="out"/>
        <c:minorTickMark val="none"/>
        <c:tickLblPos val="nextTo"/>
        <c:crossAx val="184322688"/>
        <c:crosses val="autoZero"/>
        <c:crossBetween val="midCat"/>
      </c:valAx>
      <c:valAx>
        <c:axId val="184322688"/>
        <c:scaling>
          <c:orientation val="minMax"/>
          <c:max val="100000"/>
        </c:scaling>
        <c:delete val="0"/>
        <c:axPos val="l"/>
        <c:majorGridlines>
          <c:spPr>
            <a:ln>
              <a:prstDash val="sysDot"/>
            </a:ln>
          </c:spPr>
        </c:majorGridlines>
        <c:numFmt formatCode="General" sourceLinked="1"/>
        <c:majorTickMark val="out"/>
        <c:minorTickMark val="none"/>
        <c:tickLblPos val="nextTo"/>
        <c:spPr>
          <a:ln>
            <a:solidFill>
              <a:srgbClr val="4F81BD">
                <a:shade val="95000"/>
                <a:satMod val="105000"/>
              </a:srgbClr>
            </a:solidFill>
            <a:prstDash val="sysDash"/>
          </a:ln>
        </c:spPr>
        <c:crossAx val="184321152"/>
        <c:crosses val="autoZero"/>
        <c:crossBetween val="midCat"/>
      </c:valAx>
      <c:spPr>
        <a:ln>
          <a:solidFill>
            <a:schemeClr val="tx1"/>
          </a:solidFill>
        </a:ln>
      </c:spPr>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Migration Levels by Age</a:t>
            </a:r>
          </a:p>
        </c:rich>
      </c:tx>
      <c:layout>
        <c:manualLayout>
          <c:xMode val="edge"/>
          <c:yMode val="edge"/>
          <c:x val="0.30255402750491162"/>
          <c:y val="1.5479876160990712E-2"/>
        </c:manualLayout>
      </c:layout>
      <c:overlay val="0"/>
      <c:spPr>
        <a:noFill/>
        <a:ln w="25400">
          <a:noFill/>
        </a:ln>
      </c:spPr>
    </c:title>
    <c:autoTitleDeleted val="0"/>
    <c:plotArea>
      <c:layout>
        <c:manualLayout>
          <c:layoutTarget val="inner"/>
          <c:xMode val="edge"/>
          <c:yMode val="edge"/>
          <c:x val="0.12770137524557956"/>
          <c:y val="0.21052631578947367"/>
          <c:w val="0.85068762278978394"/>
          <c:h val="0.56346749226006188"/>
        </c:manualLayout>
      </c:layout>
      <c:lineChart>
        <c:grouping val="standard"/>
        <c:varyColors val="0"/>
        <c:ser>
          <c:idx val="0"/>
          <c:order val="0"/>
          <c:tx>
            <c:strRef>
              <c:f>'Migration Model'!$B$13</c:f>
              <c:strCache>
                <c:ptCount val="1"/>
                <c:pt idx="0">
                  <c:v>Male</c:v>
                </c:pt>
              </c:strCache>
            </c:strRef>
          </c:tx>
          <c:spPr>
            <a:ln w="25400">
              <a:solidFill>
                <a:srgbClr val="000080"/>
              </a:solidFill>
              <a:prstDash val="solid"/>
            </a:ln>
          </c:spPr>
          <c:marker>
            <c:symbol val="none"/>
          </c:marker>
          <c:cat>
            <c:strRef>
              <c:f>'Migration Model'!$A$14:$A$30</c:f>
              <c:strCache>
                <c:ptCount val="17"/>
                <c:pt idx="0">
                  <c:v> 0-4</c:v>
                </c:pt>
                <c:pt idx="1">
                  <c:v>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c:v>
                </c:pt>
              </c:strCache>
            </c:strRef>
          </c:cat>
          <c:val>
            <c:numRef>
              <c:f>'Migration Model'!$B$14:$B$30</c:f>
              <c:numCache>
                <c:formatCode>0.0000</c:formatCode>
                <c:ptCount val="17"/>
                <c:pt idx="0">
                  <c:v>4.2726410214420391E-2</c:v>
                </c:pt>
                <c:pt idx="1">
                  <c:v>1.8568821335125624E-2</c:v>
                </c:pt>
                <c:pt idx="2">
                  <c:v>2.039978033879573E-2</c:v>
                </c:pt>
                <c:pt idx="3">
                  <c:v>0.14165450211219463</c:v>
                </c:pt>
                <c:pt idx="4">
                  <c:v>0.2597526272437245</c:v>
                </c:pt>
                <c:pt idx="5">
                  <c:v>0.25044187165850545</c:v>
                </c:pt>
                <c:pt idx="6">
                  <c:v>0.18989551493447404</c:v>
                </c:pt>
                <c:pt idx="7">
                  <c:v>0.13177918069269676</c:v>
                </c:pt>
                <c:pt idx="8">
                  <c:v>8.8518710627286973E-2</c:v>
                </c:pt>
                <c:pt idx="9">
                  <c:v>5.875388805397648E-2</c:v>
                </c:pt>
                <c:pt idx="10">
                  <c:v>3.8827790730520735E-2</c:v>
                </c:pt>
                <c:pt idx="11">
                  <c:v>2.5618881346933915E-2</c:v>
                </c:pt>
                <c:pt idx="12">
                  <c:v>1.6893909490830444E-2</c:v>
                </c:pt>
                <c:pt idx="13">
                  <c:v>1.1138148132825492E-2</c:v>
                </c:pt>
                <c:pt idx="14">
                  <c:v>7.3428778210843223E-3</c:v>
                </c:pt>
                <c:pt idx="15">
                  <c:v>4.8407253544652208E-3</c:v>
                </c:pt>
                <c:pt idx="16">
                  <c:v>3.1911874983461277E-3</c:v>
                </c:pt>
              </c:numCache>
            </c:numRef>
          </c:val>
          <c:smooth val="1"/>
        </c:ser>
        <c:ser>
          <c:idx val="1"/>
          <c:order val="1"/>
          <c:tx>
            <c:strRef>
              <c:f>'Migration Model'!$C$13</c:f>
              <c:strCache>
                <c:ptCount val="1"/>
                <c:pt idx="0">
                  <c:v>Female</c:v>
                </c:pt>
              </c:strCache>
            </c:strRef>
          </c:tx>
          <c:spPr>
            <a:ln w="25400">
              <a:solidFill>
                <a:srgbClr val="FF00FF"/>
              </a:solidFill>
              <a:prstDash val="solid"/>
            </a:ln>
          </c:spPr>
          <c:marker>
            <c:symbol val="none"/>
          </c:marker>
          <c:cat>
            <c:strRef>
              <c:f>'Migration Model'!$A$14:$A$30</c:f>
              <c:strCache>
                <c:ptCount val="17"/>
                <c:pt idx="0">
                  <c:v> 0-4</c:v>
                </c:pt>
                <c:pt idx="1">
                  <c:v>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c:v>
                </c:pt>
              </c:strCache>
            </c:strRef>
          </c:cat>
          <c:val>
            <c:numRef>
              <c:f>'Migration Model'!$C$14:$C$30</c:f>
              <c:numCache>
                <c:formatCode>0.0000</c:formatCode>
                <c:ptCount val="17"/>
                <c:pt idx="0">
                  <c:v>4.2486478847904401E-2</c:v>
                </c:pt>
                <c:pt idx="1">
                  <c:v>1.846454759307312E-2</c:v>
                </c:pt>
                <c:pt idx="2">
                  <c:v>1.5103218846722312E-2</c:v>
                </c:pt>
                <c:pt idx="3">
                  <c:v>7.9850081943167756E-2</c:v>
                </c:pt>
                <c:pt idx="4">
                  <c:v>0.13894885592181963</c:v>
                </c:pt>
                <c:pt idx="5">
                  <c:v>0.12865393177011583</c:v>
                </c:pt>
                <c:pt idx="6">
                  <c:v>9.3835956686654315E-2</c:v>
                </c:pt>
                <c:pt idx="7">
                  <c:v>6.2666195222460766E-2</c:v>
                </c:pt>
                <c:pt idx="8">
                  <c:v>4.0516657117810502E-2</c:v>
                </c:pt>
                <c:pt idx="9">
                  <c:v>2.588756350354526E-2</c:v>
                </c:pt>
                <c:pt idx="10">
                  <c:v>1.6469541425100501E-2</c:v>
                </c:pt>
                <c:pt idx="11">
                  <c:v>1.0461707238838392E-2</c:v>
                </c:pt>
                <c:pt idx="12">
                  <c:v>6.6418593328082974E-3</c:v>
                </c:pt>
                <c:pt idx="13">
                  <c:v>4.2159860676456561E-3</c:v>
                </c:pt>
                <c:pt idx="14">
                  <c:v>2.6759987208513749E-3</c:v>
                </c:pt>
                <c:pt idx="15">
                  <c:v>1.6985104928801456E-3</c:v>
                </c:pt>
                <c:pt idx="16">
                  <c:v>1.078081682394918E-3</c:v>
                </c:pt>
              </c:numCache>
            </c:numRef>
          </c:val>
          <c:smooth val="1"/>
        </c:ser>
        <c:dLbls>
          <c:showLegendKey val="0"/>
          <c:showVal val="0"/>
          <c:showCatName val="0"/>
          <c:showSerName val="0"/>
          <c:showPercent val="0"/>
          <c:showBubbleSize val="0"/>
        </c:dLbls>
        <c:marker val="1"/>
        <c:smooth val="0"/>
        <c:axId val="70620288"/>
        <c:axId val="70652288"/>
      </c:lineChart>
      <c:catAx>
        <c:axId val="70620288"/>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en-US"/>
                  <a:t>Age</a:t>
                </a:r>
              </a:p>
            </c:rich>
          </c:tx>
          <c:layout>
            <c:manualLayout>
              <c:xMode val="edge"/>
              <c:yMode val="edge"/>
              <c:x val="0.51669941060903735"/>
              <c:y val="0.80804953560371517"/>
            </c:manualLayout>
          </c:layout>
          <c:overlay val="0"/>
          <c:spPr>
            <a:noFill/>
            <a:ln w="25400">
              <a:noFill/>
            </a:ln>
          </c:spPr>
        </c:title>
        <c:numFmt formatCode="@" sourceLinked="0"/>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70652288"/>
        <c:crosses val="autoZero"/>
        <c:auto val="1"/>
        <c:lblAlgn val="ctr"/>
        <c:lblOffset val="100"/>
        <c:tickLblSkip val="2"/>
        <c:tickMarkSkip val="1"/>
        <c:noMultiLvlLbl val="0"/>
      </c:catAx>
      <c:valAx>
        <c:axId val="70652288"/>
        <c:scaling>
          <c:orientation val="minMax"/>
        </c:scaling>
        <c:delete val="0"/>
        <c:axPos val="l"/>
        <c:majorGridlines>
          <c:spPr>
            <a:ln w="3175">
              <a:solidFill>
                <a:srgbClr val="B2B2B2"/>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5 Year Migration Rate</a:t>
                </a:r>
              </a:p>
            </c:rich>
          </c:tx>
          <c:layout>
            <c:manualLayout>
              <c:xMode val="edge"/>
              <c:yMode val="edge"/>
              <c:x val="1.5717092337917484E-2"/>
              <c:y val="0.27554179566563469"/>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70620288"/>
        <c:crosses val="autoZero"/>
        <c:crossBetween val="between"/>
      </c:valAx>
      <c:spPr>
        <a:noFill/>
        <a:ln w="25400">
          <a:noFill/>
        </a:ln>
      </c:spPr>
    </c:plotArea>
    <c:legend>
      <c:legendPos val="b"/>
      <c:layout>
        <c:manualLayout>
          <c:xMode val="edge"/>
          <c:yMode val="edge"/>
          <c:x val="0.412573673870334"/>
          <c:y val="0.91021671826625383"/>
          <c:w val="0.29076620825147348"/>
          <c:h val="6.8111455108359129E-2"/>
        </c:manualLayout>
      </c:layout>
      <c:overlay val="0"/>
      <c:spPr>
        <a:solidFill>
          <a:srgbClr val="FFFFE9"/>
        </a:solid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E9"/>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Migration Levels by Age</a:t>
            </a:r>
          </a:p>
        </c:rich>
      </c:tx>
      <c:layout>
        <c:manualLayout>
          <c:xMode val="edge"/>
          <c:yMode val="edge"/>
          <c:x val="0.30255402750491162"/>
          <c:y val="1.5479876160990712E-2"/>
        </c:manualLayout>
      </c:layout>
      <c:overlay val="0"/>
      <c:spPr>
        <a:noFill/>
        <a:ln w="25400">
          <a:noFill/>
        </a:ln>
      </c:spPr>
    </c:title>
    <c:autoTitleDeleted val="0"/>
    <c:plotArea>
      <c:layout>
        <c:manualLayout>
          <c:layoutTarget val="inner"/>
          <c:xMode val="edge"/>
          <c:yMode val="edge"/>
          <c:x val="0.12770137524557956"/>
          <c:y val="0.21052631578947367"/>
          <c:w val="0.85068762278978394"/>
          <c:h val="0.56346749226006188"/>
        </c:manualLayout>
      </c:layout>
      <c:lineChart>
        <c:grouping val="standard"/>
        <c:varyColors val="0"/>
        <c:ser>
          <c:idx val="0"/>
          <c:order val="0"/>
          <c:tx>
            <c:strRef>
              <c:f>'Migration Model'!$B$13</c:f>
              <c:strCache>
                <c:ptCount val="1"/>
                <c:pt idx="0">
                  <c:v>Male</c:v>
                </c:pt>
              </c:strCache>
            </c:strRef>
          </c:tx>
          <c:spPr>
            <a:ln w="25400">
              <a:solidFill>
                <a:srgbClr val="000080"/>
              </a:solidFill>
              <a:prstDash val="solid"/>
            </a:ln>
          </c:spPr>
          <c:marker>
            <c:symbol val="none"/>
          </c:marker>
          <c:cat>
            <c:strRef>
              <c:f>'Migration Model'!$A$14:$A$30</c:f>
              <c:strCache>
                <c:ptCount val="17"/>
                <c:pt idx="0">
                  <c:v> 0-4</c:v>
                </c:pt>
                <c:pt idx="1">
                  <c:v>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c:v>
                </c:pt>
              </c:strCache>
            </c:strRef>
          </c:cat>
          <c:val>
            <c:numRef>
              <c:f>'Migration Model'!$B$14:$B$30</c:f>
              <c:numCache>
                <c:formatCode>0.0000</c:formatCode>
                <c:ptCount val="17"/>
                <c:pt idx="0">
                  <c:v>7.8909551298816702E-2</c:v>
                </c:pt>
                <c:pt idx="1">
                  <c:v>3.4293949628563122E-2</c:v>
                </c:pt>
                <c:pt idx="2">
                  <c:v>2.0596933875610797E-2</c:v>
                </c:pt>
                <c:pt idx="3">
                  <c:v>7.0261854683358063E-2</c:v>
                </c:pt>
                <c:pt idx="4">
                  <c:v>0.12204272547636136</c:v>
                </c:pt>
                <c:pt idx="5">
                  <c:v>0.11655010544386812</c:v>
                </c:pt>
                <c:pt idx="6">
                  <c:v>8.8076210992012072E-2</c:v>
                </c:pt>
                <c:pt idx="7">
                  <c:v>6.1017614432980663E-2</c:v>
                </c:pt>
                <c:pt idx="8">
                  <c:v>4.0945657732936264E-2</c:v>
                </c:pt>
                <c:pt idx="9">
                  <c:v>2.7160233730356823E-2</c:v>
                </c:pt>
                <c:pt idx="10">
                  <c:v>1.7941565661105642E-2</c:v>
                </c:pt>
                <c:pt idx="11">
                  <c:v>1.1834782229227897E-2</c:v>
                </c:pt>
                <c:pt idx="12">
                  <c:v>7.8028437884122481E-3</c:v>
                </c:pt>
                <c:pt idx="13">
                  <c:v>5.1438082136605135E-3</c:v>
                </c:pt>
                <c:pt idx="14">
                  <c:v>3.3908180150135354E-3</c:v>
                </c:pt>
                <c:pt idx="15">
                  <c:v>2.2352519041642471E-3</c:v>
                </c:pt>
                <c:pt idx="16">
                  <c:v>1.473512248390658E-3</c:v>
                </c:pt>
              </c:numCache>
            </c:numRef>
          </c:val>
          <c:smooth val="1"/>
        </c:ser>
        <c:ser>
          <c:idx val="1"/>
          <c:order val="1"/>
          <c:tx>
            <c:strRef>
              <c:f>'Migration Model'!$C$13</c:f>
              <c:strCache>
                <c:ptCount val="1"/>
                <c:pt idx="0">
                  <c:v>Female</c:v>
                </c:pt>
              </c:strCache>
            </c:strRef>
          </c:tx>
          <c:spPr>
            <a:ln w="25400">
              <a:solidFill>
                <a:srgbClr val="FF00FF"/>
              </a:solidFill>
              <a:prstDash val="solid"/>
            </a:ln>
          </c:spPr>
          <c:marker>
            <c:symbol val="none"/>
          </c:marker>
          <c:cat>
            <c:strRef>
              <c:f>'Migration Model'!$A$14:$A$30</c:f>
              <c:strCache>
                <c:ptCount val="17"/>
                <c:pt idx="0">
                  <c:v> 0-4</c:v>
                </c:pt>
                <c:pt idx="1">
                  <c:v>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c:v>
                </c:pt>
              </c:strCache>
            </c:strRef>
          </c:cat>
          <c:val>
            <c:numRef>
              <c:f>'Migration Model'!$C$14:$C$30</c:f>
              <c:numCache>
                <c:formatCode>0.0000</c:formatCode>
                <c:ptCount val="17"/>
                <c:pt idx="0">
                  <c:v>7.9490831392853414E-2</c:v>
                </c:pt>
                <c:pt idx="1">
                  <c:v>3.4546572916072292E-2</c:v>
                </c:pt>
                <c:pt idx="2">
                  <c:v>2.8257635261609491E-2</c:v>
                </c:pt>
                <c:pt idx="3">
                  <c:v>0.14939692750657194</c:v>
                </c:pt>
                <c:pt idx="4">
                  <c:v>0.25996882720856579</c:v>
                </c:pt>
                <c:pt idx="5">
                  <c:v>0.24070735621505543</c:v>
                </c:pt>
                <c:pt idx="6">
                  <c:v>0.17556404799438549</c:v>
                </c:pt>
                <c:pt idx="7">
                  <c:v>0.11724642977105565</c:v>
                </c:pt>
                <c:pt idx="8">
                  <c:v>7.5805358478484186E-2</c:v>
                </c:pt>
                <c:pt idx="9">
                  <c:v>4.8434796232439514E-2</c:v>
                </c:pt>
                <c:pt idx="10">
                  <c:v>3.0813980730833197E-2</c:v>
                </c:pt>
                <c:pt idx="11">
                  <c:v>1.9573516769439574E-2</c:v>
                </c:pt>
                <c:pt idx="12">
                  <c:v>1.2426704558157461E-2</c:v>
                </c:pt>
                <c:pt idx="13">
                  <c:v>7.8879739330144534E-3</c:v>
                </c:pt>
                <c:pt idx="14">
                  <c:v>5.0067072841735406E-3</c:v>
                </c:pt>
                <c:pt idx="15">
                  <c:v>3.1778583415176921E-3</c:v>
                </c:pt>
                <c:pt idx="16">
                  <c:v>2.0170560509324273E-3</c:v>
                </c:pt>
              </c:numCache>
            </c:numRef>
          </c:val>
          <c:smooth val="1"/>
        </c:ser>
        <c:dLbls>
          <c:showLegendKey val="0"/>
          <c:showVal val="0"/>
          <c:showCatName val="0"/>
          <c:showSerName val="0"/>
          <c:showPercent val="0"/>
          <c:showBubbleSize val="0"/>
        </c:dLbls>
        <c:marker val="1"/>
        <c:smooth val="0"/>
        <c:axId val="194231680"/>
        <c:axId val="257911424"/>
      </c:lineChart>
      <c:catAx>
        <c:axId val="194231680"/>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en-US"/>
                  <a:t>Age</a:t>
                </a:r>
              </a:p>
            </c:rich>
          </c:tx>
          <c:layout>
            <c:manualLayout>
              <c:xMode val="edge"/>
              <c:yMode val="edge"/>
              <c:x val="0.51669941060903735"/>
              <c:y val="0.80804953560371517"/>
            </c:manualLayout>
          </c:layout>
          <c:overlay val="0"/>
          <c:spPr>
            <a:noFill/>
            <a:ln w="25400">
              <a:noFill/>
            </a:ln>
          </c:spPr>
        </c:title>
        <c:numFmt formatCode="@" sourceLinked="0"/>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257911424"/>
        <c:crosses val="autoZero"/>
        <c:auto val="1"/>
        <c:lblAlgn val="ctr"/>
        <c:lblOffset val="100"/>
        <c:tickLblSkip val="2"/>
        <c:tickMarkSkip val="1"/>
        <c:noMultiLvlLbl val="0"/>
      </c:catAx>
      <c:valAx>
        <c:axId val="257911424"/>
        <c:scaling>
          <c:orientation val="minMax"/>
        </c:scaling>
        <c:delete val="0"/>
        <c:axPos val="l"/>
        <c:majorGridlines>
          <c:spPr>
            <a:ln w="3175">
              <a:solidFill>
                <a:srgbClr val="B2B2B2"/>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5 Year Migration Rate</a:t>
                </a:r>
              </a:p>
            </c:rich>
          </c:tx>
          <c:layout>
            <c:manualLayout>
              <c:xMode val="edge"/>
              <c:yMode val="edge"/>
              <c:x val="1.5717092337917484E-2"/>
              <c:y val="0.27554179566563469"/>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194231680"/>
        <c:crosses val="autoZero"/>
        <c:crossBetween val="between"/>
      </c:valAx>
      <c:spPr>
        <a:noFill/>
        <a:ln w="25400">
          <a:noFill/>
        </a:ln>
      </c:spPr>
    </c:plotArea>
    <c:legend>
      <c:legendPos val="b"/>
      <c:layout>
        <c:manualLayout>
          <c:xMode val="edge"/>
          <c:yMode val="edge"/>
          <c:x val="0.412573673870334"/>
          <c:y val="0.91021671826625383"/>
          <c:w val="0.29076620825147348"/>
          <c:h val="6.8111455108359129E-2"/>
        </c:manualLayout>
      </c:layout>
      <c:overlay val="0"/>
      <c:spPr>
        <a:solidFill>
          <a:srgbClr val="FFFFE9"/>
        </a:solid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E9"/>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Survivors to exact age (lx) per 100,000 live births, Females</a:t>
            </a:r>
          </a:p>
        </c:rich>
      </c:tx>
      <c:layout/>
      <c:overlay val="0"/>
    </c:title>
    <c:autoTitleDeleted val="0"/>
    <c:plotArea>
      <c:layout/>
      <c:scatterChart>
        <c:scatterStyle val="smoothMarker"/>
        <c:varyColors val="0"/>
        <c:ser>
          <c:idx val="0"/>
          <c:order val="0"/>
          <c:tx>
            <c:strRef>
              <c:f>Lx.Africa!$C$17</c:f>
              <c:strCache>
                <c:ptCount val="1"/>
                <c:pt idx="0">
                  <c:v>Africa</c:v>
                </c:pt>
              </c:strCache>
            </c:strRef>
          </c:tx>
          <c:spPr>
            <a:ln w="38100"/>
          </c:spPr>
          <c:marker>
            <c:symbol val="none"/>
          </c:marker>
          <c:xVal>
            <c:numRef>
              <c:f>Lx.Africa!$D$16:$Y$16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Lx.Africa!$D$17:$Y$17</c:f>
              <c:numCache>
                <c:formatCode>General</c:formatCode>
                <c:ptCount val="22"/>
                <c:pt idx="0">
                  <c:v>100000</c:v>
                </c:pt>
                <c:pt idx="1">
                  <c:v>92697.674702733246</c:v>
                </c:pt>
                <c:pt idx="2">
                  <c:v>88084.884419885508</c:v>
                </c:pt>
                <c:pt idx="3">
                  <c:v>86211.974972625962</c:v>
                </c:pt>
                <c:pt idx="4">
                  <c:v>85141.228197189688</c:v>
                </c:pt>
                <c:pt idx="5">
                  <c:v>84065.2482920193</c:v>
                </c:pt>
                <c:pt idx="6">
                  <c:v>82417.690214920542</c:v>
                </c:pt>
                <c:pt idx="7">
                  <c:v>79731.734034943045</c:v>
                </c:pt>
                <c:pt idx="8">
                  <c:v>76015.140966723964</c:v>
                </c:pt>
                <c:pt idx="9">
                  <c:v>71988.393162364591</c:v>
                </c:pt>
                <c:pt idx="10">
                  <c:v>68376.725141309915</c:v>
                </c:pt>
                <c:pt idx="11">
                  <c:v>65230.062783996589</c:v>
                </c:pt>
                <c:pt idx="12">
                  <c:v>62044.260692216725</c:v>
                </c:pt>
                <c:pt idx="13">
                  <c:v>58141.703053420861</c:v>
                </c:pt>
                <c:pt idx="14">
                  <c:v>52698.974706759305</c:v>
                </c:pt>
                <c:pt idx="15">
                  <c:v>45046.725574721524</c:v>
                </c:pt>
                <c:pt idx="16">
                  <c:v>34880.539492412594</c:v>
                </c:pt>
                <c:pt idx="17">
                  <c:v>22967.707167960187</c:v>
                </c:pt>
                <c:pt idx="18">
                  <c:v>11777.862558116663</c:v>
                </c:pt>
                <c:pt idx="19">
                  <c:v>4191.2312724599878</c:v>
                </c:pt>
                <c:pt idx="20">
                  <c:v>910.15345306561892</c:v>
                </c:pt>
              </c:numCache>
            </c:numRef>
          </c:yVal>
          <c:smooth val="1"/>
        </c:ser>
        <c:ser>
          <c:idx val="1"/>
          <c:order val="1"/>
          <c:tx>
            <c:strRef>
              <c:f>Lx.Africa!$C$18</c:f>
              <c:strCache>
                <c:ptCount val="1"/>
                <c:pt idx="0">
                  <c:v>Réunion</c:v>
                </c:pt>
              </c:strCache>
            </c:strRef>
          </c:tx>
          <c:marker>
            <c:symbol val="none"/>
          </c:marker>
          <c:xVal>
            <c:numRef>
              <c:f>Lx.Africa!$D$16:$Y$16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Lx.Africa!$D$18:$Y$18</c:f>
              <c:numCache>
                <c:formatCode>General</c:formatCode>
                <c:ptCount val="22"/>
                <c:pt idx="0">
                  <c:v>100000</c:v>
                </c:pt>
                <c:pt idx="1">
                  <c:v>99606.999999999971</c:v>
                </c:pt>
                <c:pt idx="2">
                  <c:v>99587.399891547408</c:v>
                </c:pt>
                <c:pt idx="3">
                  <c:v>99574.211235425057</c:v>
                </c:pt>
                <c:pt idx="4">
                  <c:v>99556.673320407397</c:v>
                </c:pt>
                <c:pt idx="5">
                  <c:v>99499.821177402933</c:v>
                </c:pt>
                <c:pt idx="6">
                  <c:v>99414.172677091992</c:v>
                </c:pt>
                <c:pt idx="7">
                  <c:v>99318.605714987862</c:v>
                </c:pt>
                <c:pt idx="8">
                  <c:v>99054.972088500261</c:v>
                </c:pt>
                <c:pt idx="9">
                  <c:v>98432.414577007294</c:v>
                </c:pt>
                <c:pt idx="10">
                  <c:v>97642.833901683844</c:v>
                </c:pt>
                <c:pt idx="11">
                  <c:v>96717.740677808863</c:v>
                </c:pt>
                <c:pt idx="12">
                  <c:v>95209.916497944869</c:v>
                </c:pt>
                <c:pt idx="13">
                  <c:v>92608.740720307542</c:v>
                </c:pt>
                <c:pt idx="14">
                  <c:v>88452.566436279318</c:v>
                </c:pt>
                <c:pt idx="15">
                  <c:v>83108.309262815077</c:v>
                </c:pt>
                <c:pt idx="16">
                  <c:v>74972.940073467136</c:v>
                </c:pt>
                <c:pt idx="17">
                  <c:v>62518.223794899575</c:v>
                </c:pt>
                <c:pt idx="18">
                  <c:v>45564.305307332237</c:v>
                </c:pt>
                <c:pt idx="19">
                  <c:v>26573.204601183799</c:v>
                </c:pt>
                <c:pt idx="20">
                  <c:v>10930.638267388893</c:v>
                </c:pt>
                <c:pt idx="21">
                  <c:v>2720.210485486974</c:v>
                </c:pt>
              </c:numCache>
            </c:numRef>
          </c:yVal>
          <c:smooth val="1"/>
        </c:ser>
        <c:ser>
          <c:idx val="2"/>
          <c:order val="2"/>
          <c:tx>
            <c:strRef>
              <c:f>Lx.Africa!$C$19</c:f>
              <c:strCache>
                <c:ptCount val="1"/>
                <c:pt idx="0">
                  <c:v>Central African Republic</c:v>
                </c:pt>
              </c:strCache>
            </c:strRef>
          </c:tx>
          <c:marker>
            <c:symbol val="none"/>
          </c:marker>
          <c:xVal>
            <c:numRef>
              <c:f>Lx.Africa!$D$16:$Y$16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Lx.Africa!$D$19:$Y$19</c:f>
              <c:numCache>
                <c:formatCode>General</c:formatCode>
                <c:ptCount val="22"/>
                <c:pt idx="0">
                  <c:v>100000</c:v>
                </c:pt>
                <c:pt idx="1">
                  <c:v>90644.000079221878</c:v>
                </c:pt>
                <c:pt idx="2">
                  <c:v>84359.968203775468</c:v>
                </c:pt>
                <c:pt idx="3">
                  <c:v>81389.966271603174</c:v>
                </c:pt>
                <c:pt idx="4">
                  <c:v>79682.149242230793</c:v>
                </c:pt>
                <c:pt idx="5">
                  <c:v>78166.907924368468</c:v>
                </c:pt>
                <c:pt idx="6">
                  <c:v>76013.946654977437</c:v>
                </c:pt>
                <c:pt idx="7">
                  <c:v>72284.271578781991</c:v>
                </c:pt>
                <c:pt idx="8">
                  <c:v>66252.633987201189</c:v>
                </c:pt>
                <c:pt idx="9">
                  <c:v>59155.598220378211</c:v>
                </c:pt>
                <c:pt idx="10">
                  <c:v>53158.928423756275</c:v>
                </c:pt>
                <c:pt idx="11">
                  <c:v>48824.43962715075</c:v>
                </c:pt>
                <c:pt idx="12">
                  <c:v>45342.893030291867</c:v>
                </c:pt>
                <c:pt idx="13">
                  <c:v>41674.904958893116</c:v>
                </c:pt>
                <c:pt idx="14">
                  <c:v>36972.863859165511</c:v>
                </c:pt>
                <c:pt idx="15">
                  <c:v>30667.557290356457</c:v>
                </c:pt>
                <c:pt idx="16">
                  <c:v>22773.499775164109</c:v>
                </c:pt>
                <c:pt idx="17">
                  <c:v>14208.399312491743</c:v>
                </c:pt>
                <c:pt idx="18">
                  <c:v>6835.3338709583895</c:v>
                </c:pt>
                <c:pt idx="19">
                  <c:v>2275.9480334948103</c:v>
                </c:pt>
                <c:pt idx="20">
                  <c:v>467.17499381129409</c:v>
                </c:pt>
                <c:pt idx="21">
                  <c:v>53.803705107460004</c:v>
                </c:pt>
              </c:numCache>
            </c:numRef>
          </c:yVal>
          <c:smooth val="1"/>
        </c:ser>
        <c:ser>
          <c:idx val="3"/>
          <c:order val="3"/>
          <c:tx>
            <c:strRef>
              <c:f>Lx.Africa!$C$20</c:f>
              <c:strCache>
                <c:ptCount val="1"/>
                <c:pt idx="0">
                  <c:v>Japan</c:v>
                </c:pt>
              </c:strCache>
            </c:strRef>
          </c:tx>
          <c:spPr>
            <a:ln>
              <a:prstDash val="sysDash"/>
            </a:ln>
          </c:spPr>
          <c:marker>
            <c:symbol val="none"/>
          </c:marker>
          <c:xVal>
            <c:numRef>
              <c:f>Lx.Africa!$D$16:$Y$16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Lx.Africa!$D$20:$Y$20</c:f>
              <c:numCache>
                <c:formatCode>General</c:formatCode>
                <c:ptCount val="22"/>
                <c:pt idx="0">
                  <c:v>100000</c:v>
                </c:pt>
                <c:pt idx="1">
                  <c:v>99754</c:v>
                </c:pt>
                <c:pt idx="2">
                  <c:v>99673.699145496459</c:v>
                </c:pt>
                <c:pt idx="3">
                  <c:v>99631.42576814894</c:v>
                </c:pt>
                <c:pt idx="4">
                  <c:v>99592.639520068857</c:v>
                </c:pt>
                <c:pt idx="5">
                  <c:v>99509.427333299463</c:v>
                </c:pt>
                <c:pt idx="6">
                  <c:v>99374.341350819508</c:v>
                </c:pt>
                <c:pt idx="7">
                  <c:v>99213.510738496509</c:v>
                </c:pt>
                <c:pt idx="8">
                  <c:v>99014.916572912247</c:v>
                </c:pt>
                <c:pt idx="9">
                  <c:v>98730.767854257079</c:v>
                </c:pt>
                <c:pt idx="10">
                  <c:v>98304.935626301318</c:v>
                </c:pt>
                <c:pt idx="11">
                  <c:v>97648.382292130293</c:v>
                </c:pt>
                <c:pt idx="12">
                  <c:v>96657.498804966381</c:v>
                </c:pt>
                <c:pt idx="13">
                  <c:v>95251.784309713679</c:v>
                </c:pt>
                <c:pt idx="14">
                  <c:v>93307.929273510425</c:v>
                </c:pt>
                <c:pt idx="15">
                  <c:v>90533.272254547875</c:v>
                </c:pt>
                <c:pt idx="16">
                  <c:v>85833.622324656055</c:v>
                </c:pt>
                <c:pt idx="17">
                  <c:v>77534.371785997704</c:v>
                </c:pt>
                <c:pt idx="18">
                  <c:v>63974.777130083698</c:v>
                </c:pt>
                <c:pt idx="19">
                  <c:v>44751.513681135555</c:v>
                </c:pt>
                <c:pt idx="20">
                  <c:v>23481.478667543048</c:v>
                </c:pt>
                <c:pt idx="21">
                  <c:v>7755.6226238808658</c:v>
                </c:pt>
              </c:numCache>
            </c:numRef>
          </c:yVal>
          <c:smooth val="1"/>
        </c:ser>
        <c:dLbls>
          <c:showLegendKey val="0"/>
          <c:showVal val="0"/>
          <c:showCatName val="0"/>
          <c:showSerName val="0"/>
          <c:showPercent val="0"/>
          <c:showBubbleSize val="0"/>
        </c:dLbls>
        <c:axId val="183642368"/>
        <c:axId val="183652352"/>
      </c:scatterChart>
      <c:valAx>
        <c:axId val="183642368"/>
        <c:scaling>
          <c:orientation val="minMax"/>
          <c:max val="100"/>
        </c:scaling>
        <c:delete val="0"/>
        <c:axPos val="b"/>
        <c:majorGridlines>
          <c:spPr>
            <a:ln>
              <a:solidFill>
                <a:sysClr val="windowText" lastClr="000000">
                  <a:tint val="75000"/>
                  <a:shade val="95000"/>
                  <a:satMod val="105000"/>
                </a:sysClr>
              </a:solidFill>
              <a:prstDash val="sysDot"/>
            </a:ln>
          </c:spPr>
        </c:majorGridlines>
        <c:numFmt formatCode="General" sourceLinked="1"/>
        <c:majorTickMark val="out"/>
        <c:minorTickMark val="none"/>
        <c:tickLblPos val="nextTo"/>
        <c:crossAx val="183652352"/>
        <c:crosses val="autoZero"/>
        <c:crossBetween val="midCat"/>
      </c:valAx>
      <c:valAx>
        <c:axId val="183652352"/>
        <c:scaling>
          <c:orientation val="minMax"/>
          <c:max val="100000"/>
        </c:scaling>
        <c:delete val="0"/>
        <c:axPos val="l"/>
        <c:majorGridlines>
          <c:spPr>
            <a:ln>
              <a:prstDash val="sysDot"/>
            </a:ln>
          </c:spPr>
        </c:majorGridlines>
        <c:numFmt formatCode="General" sourceLinked="1"/>
        <c:majorTickMark val="out"/>
        <c:minorTickMark val="none"/>
        <c:tickLblPos val="nextTo"/>
        <c:spPr>
          <a:ln>
            <a:solidFill>
              <a:srgbClr val="4F81BD">
                <a:shade val="95000"/>
                <a:satMod val="105000"/>
              </a:srgbClr>
            </a:solidFill>
            <a:prstDash val="sysDash"/>
          </a:ln>
        </c:spPr>
        <c:crossAx val="183642368"/>
        <c:crosses val="autoZero"/>
        <c:crossBetween val="midCat"/>
      </c:valAx>
      <c:spPr>
        <a:ln>
          <a:solidFill>
            <a:schemeClr val="tx1"/>
          </a:solidFill>
        </a:ln>
      </c:spPr>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Mx.AFrica!$C$5</c:f>
          <c:strCache>
            <c:ptCount val="1"/>
            <c:pt idx="0">
              <c:v>Age specific mortality rate by age (mx), Males</c:v>
            </c:pt>
          </c:strCache>
        </c:strRef>
      </c:tx>
      <c:layout/>
      <c:overlay val="0"/>
      <c:txPr>
        <a:bodyPr/>
        <a:lstStyle/>
        <a:p>
          <a:pPr>
            <a:defRPr sz="1000"/>
          </a:pPr>
          <a:endParaRPr lang="en-US"/>
        </a:p>
      </c:txPr>
    </c:title>
    <c:autoTitleDeleted val="0"/>
    <c:plotArea>
      <c:layout/>
      <c:scatterChart>
        <c:scatterStyle val="lineMarker"/>
        <c:varyColors val="0"/>
        <c:ser>
          <c:idx val="0"/>
          <c:order val="0"/>
          <c:tx>
            <c:strRef>
              <c:f>Mx.AFrica!$C$7</c:f>
              <c:strCache>
                <c:ptCount val="1"/>
                <c:pt idx="0">
                  <c:v>Africa</c:v>
                </c:pt>
              </c:strCache>
            </c:strRef>
          </c:tx>
          <c:spPr>
            <a:ln w="38100"/>
          </c:spPr>
          <c:marker>
            <c:symbol val="none"/>
          </c:marker>
          <c:xVal>
            <c:numRef>
              <c:f>Mx.AFrica!$D$6:$Y$6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Mx.AFrica!$D$7:$Y$7</c:f>
              <c:numCache>
                <c:formatCode>General</c:formatCode>
                <c:ptCount val="22"/>
                <c:pt idx="0">
                  <c:v>8.9324834140608211E-2</c:v>
                </c:pt>
                <c:pt idx="1">
                  <c:v>1.3347071402357916E-2</c:v>
                </c:pt>
                <c:pt idx="2">
                  <c:v>4.5095310462758085E-3</c:v>
                </c:pt>
                <c:pt idx="3">
                  <c:v>2.6663639774074416E-3</c:v>
                </c:pt>
                <c:pt idx="4">
                  <c:v>3.0235842677222482E-3</c:v>
                </c:pt>
                <c:pt idx="5">
                  <c:v>4.280736623887697E-3</c:v>
                </c:pt>
                <c:pt idx="6">
                  <c:v>5.7645860811707684E-3</c:v>
                </c:pt>
                <c:pt idx="7">
                  <c:v>7.7396655816509407E-3</c:v>
                </c:pt>
                <c:pt idx="8">
                  <c:v>9.7633932990387751E-3</c:v>
                </c:pt>
                <c:pt idx="9">
                  <c:v>1.1206029466918064E-2</c:v>
                </c:pt>
                <c:pt idx="10">
                  <c:v>1.2419375308511943E-2</c:v>
                </c:pt>
                <c:pt idx="11">
                  <c:v>1.4446194310066067E-2</c:v>
                </c:pt>
                <c:pt idx="12">
                  <c:v>1.8518869556503302E-2</c:v>
                </c:pt>
                <c:pt idx="13">
                  <c:v>2.6321999344035073E-2</c:v>
                </c:pt>
                <c:pt idx="14">
                  <c:v>3.9342319017896081E-2</c:v>
                </c:pt>
                <c:pt idx="15">
                  <c:v>6.1660441747088304E-2</c:v>
                </c:pt>
                <c:pt idx="16">
                  <c:v>9.7538668253993155E-2</c:v>
                </c:pt>
                <c:pt idx="17">
                  <c:v>0.15041451432986591</c:v>
                </c:pt>
                <c:pt idx="18">
                  <c:v>0.22399027749861988</c:v>
                </c:pt>
                <c:pt idx="19">
                  <c:v>0.31908791242769724</c:v>
                </c:pt>
                <c:pt idx="20">
                  <c:v>0.43160341672772728</c:v>
                </c:pt>
              </c:numCache>
            </c:numRef>
          </c:yVal>
          <c:smooth val="0"/>
        </c:ser>
        <c:ser>
          <c:idx val="1"/>
          <c:order val="1"/>
          <c:tx>
            <c:strRef>
              <c:f>Mx.AFrica!$C$8</c:f>
              <c:strCache>
                <c:ptCount val="1"/>
                <c:pt idx="0">
                  <c:v>Réunion</c:v>
                </c:pt>
              </c:strCache>
            </c:strRef>
          </c:tx>
          <c:marker>
            <c:symbol val="none"/>
          </c:marker>
          <c:xVal>
            <c:numRef>
              <c:f>Mx.AFrica!$D$6:$Y$6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Mx.AFrica!$D$8:$Y$8</c:f>
              <c:numCache>
                <c:formatCode>General</c:formatCode>
                <c:ptCount val="22"/>
                <c:pt idx="0">
                  <c:v>7.9689220348647324E-3</c:v>
                </c:pt>
                <c:pt idx="1">
                  <c:v>9.956376067058431E-5</c:v>
                </c:pt>
                <c:pt idx="2">
                  <c:v>3.7594697458422152E-5</c:v>
                </c:pt>
                <c:pt idx="3">
                  <c:v>1.8702024135841525E-4</c:v>
                </c:pt>
                <c:pt idx="4">
                  <c:v>6.6188794682232811E-4</c:v>
                </c:pt>
                <c:pt idx="5">
                  <c:v>1.2800231725427901E-3</c:v>
                </c:pt>
                <c:pt idx="6">
                  <c:v>1.7366367038238381E-3</c:v>
                </c:pt>
                <c:pt idx="7">
                  <c:v>2.6908388430987862E-3</c:v>
                </c:pt>
                <c:pt idx="8">
                  <c:v>4.7830863326195324E-3</c:v>
                </c:pt>
                <c:pt idx="9">
                  <c:v>6.7311674772384065E-3</c:v>
                </c:pt>
                <c:pt idx="10">
                  <c:v>7.1787226550555075E-3</c:v>
                </c:pt>
                <c:pt idx="11">
                  <c:v>8.5034794783623215E-3</c:v>
                </c:pt>
                <c:pt idx="12">
                  <c:v>1.3158462367114992E-2</c:v>
                </c:pt>
                <c:pt idx="13">
                  <c:v>1.8788854823555422E-2</c:v>
                </c:pt>
                <c:pt idx="14">
                  <c:v>2.2284266547374837E-2</c:v>
                </c:pt>
                <c:pt idx="15">
                  <c:v>3.1886065468661087E-2</c:v>
                </c:pt>
                <c:pt idx="16">
                  <c:v>4.4852761720826077E-2</c:v>
                </c:pt>
                <c:pt idx="17">
                  <c:v>6.2705241090153088E-2</c:v>
                </c:pt>
                <c:pt idx="18">
                  <c:v>8.693615213322152E-2</c:v>
                </c:pt>
                <c:pt idx="19">
                  <c:v>0.11920635762940217</c:v>
                </c:pt>
                <c:pt idx="20">
                  <c:v>0.16113961221945855</c:v>
                </c:pt>
                <c:pt idx="21">
                  <c:v>0.23554073043959226</c:v>
                </c:pt>
              </c:numCache>
            </c:numRef>
          </c:yVal>
          <c:smooth val="0"/>
        </c:ser>
        <c:ser>
          <c:idx val="2"/>
          <c:order val="2"/>
          <c:tx>
            <c:strRef>
              <c:f>Mx.AFrica!$C$9</c:f>
              <c:strCache>
                <c:ptCount val="1"/>
                <c:pt idx="0">
                  <c:v>Central African Republic</c:v>
                </c:pt>
              </c:strCache>
            </c:strRef>
          </c:tx>
          <c:marker>
            <c:symbol val="none"/>
          </c:marker>
          <c:xVal>
            <c:numRef>
              <c:f>Mx.AFrica!$D$6:$Y$6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Mx.AFrica!$D$9:$Y$9</c:f>
              <c:numCache>
                <c:formatCode>General</c:formatCode>
                <c:ptCount val="22"/>
                <c:pt idx="0">
                  <c:v>0.12678693523884788</c:v>
                </c:pt>
                <c:pt idx="1">
                  <c:v>2.1428250475030601E-2</c:v>
                </c:pt>
                <c:pt idx="2">
                  <c:v>8.0846554518132704E-3</c:v>
                </c:pt>
                <c:pt idx="3">
                  <c:v>4.7365576658532534E-3</c:v>
                </c:pt>
                <c:pt idx="4">
                  <c:v>4.6990019345351424E-3</c:v>
                </c:pt>
                <c:pt idx="5">
                  <c:v>6.5665704868190034E-3</c:v>
                </c:pt>
                <c:pt idx="6">
                  <c:v>9.0023946612917214E-3</c:v>
                </c:pt>
                <c:pt idx="7">
                  <c:v>1.2933584189116861E-2</c:v>
                </c:pt>
                <c:pt idx="8">
                  <c:v>1.7949300733479341E-2</c:v>
                </c:pt>
                <c:pt idx="9">
                  <c:v>2.1408305515780622E-2</c:v>
                </c:pt>
                <c:pt idx="10">
                  <c:v>2.2318158988930775E-2</c:v>
                </c:pt>
                <c:pt idx="11">
                  <c:v>2.239753093074812E-2</c:v>
                </c:pt>
                <c:pt idx="12">
                  <c:v>2.4477609212032861E-2</c:v>
                </c:pt>
                <c:pt idx="13">
                  <c:v>3.1249448906500981E-2</c:v>
                </c:pt>
                <c:pt idx="14">
                  <c:v>4.5112638446496739E-2</c:v>
                </c:pt>
                <c:pt idx="15">
                  <c:v>6.9977651269152577E-2</c:v>
                </c:pt>
                <c:pt idx="16">
                  <c:v>0.10891645913478201</c:v>
                </c:pt>
                <c:pt idx="17">
                  <c:v>0.16511121164669731</c:v>
                </c:pt>
                <c:pt idx="18">
                  <c:v>0.24160087572329977</c:v>
                </c:pt>
                <c:pt idx="19">
                  <c:v>0.33832112579946161</c:v>
                </c:pt>
                <c:pt idx="20">
                  <c:v>0.4504242300864843</c:v>
                </c:pt>
                <c:pt idx="21">
                  <c:v>0.57310044564761298</c:v>
                </c:pt>
              </c:numCache>
            </c:numRef>
          </c:yVal>
          <c:smooth val="0"/>
        </c:ser>
        <c:dLbls>
          <c:showLegendKey val="0"/>
          <c:showVal val="0"/>
          <c:showCatName val="0"/>
          <c:showSerName val="0"/>
          <c:showPercent val="0"/>
          <c:showBubbleSize val="0"/>
        </c:dLbls>
        <c:axId val="183671424"/>
        <c:axId val="183677312"/>
      </c:scatterChart>
      <c:valAx>
        <c:axId val="183671424"/>
        <c:scaling>
          <c:orientation val="minMax"/>
          <c:max val="100"/>
        </c:scaling>
        <c:delete val="0"/>
        <c:axPos val="b"/>
        <c:majorGridlines>
          <c:spPr>
            <a:ln>
              <a:solidFill>
                <a:sysClr val="windowText" lastClr="000000">
                  <a:tint val="75000"/>
                  <a:shade val="95000"/>
                  <a:satMod val="105000"/>
                </a:sysClr>
              </a:solidFill>
              <a:prstDash val="sysDot"/>
            </a:ln>
          </c:spPr>
        </c:majorGridlines>
        <c:numFmt formatCode="General" sourceLinked="1"/>
        <c:majorTickMark val="out"/>
        <c:minorTickMark val="none"/>
        <c:tickLblPos val="nextTo"/>
        <c:crossAx val="183677312"/>
        <c:crossesAt val="1.0000000000000045E-5"/>
        <c:crossBetween val="midCat"/>
      </c:valAx>
      <c:valAx>
        <c:axId val="183677312"/>
        <c:scaling>
          <c:logBase val="10"/>
          <c:orientation val="minMax"/>
        </c:scaling>
        <c:delete val="0"/>
        <c:axPos val="l"/>
        <c:majorGridlines>
          <c:spPr>
            <a:ln>
              <a:prstDash val="sysDot"/>
            </a:ln>
          </c:spPr>
        </c:majorGridlines>
        <c:numFmt formatCode="General" sourceLinked="1"/>
        <c:majorTickMark val="out"/>
        <c:minorTickMark val="none"/>
        <c:tickLblPos val="nextTo"/>
        <c:spPr>
          <a:ln>
            <a:solidFill>
              <a:srgbClr val="4F81BD">
                <a:shade val="95000"/>
                <a:satMod val="105000"/>
              </a:srgbClr>
            </a:solidFill>
            <a:prstDash val="sysDash"/>
          </a:ln>
        </c:spPr>
        <c:crossAx val="183671424"/>
        <c:crosses val="autoZero"/>
        <c:crossBetween val="midCat"/>
      </c:valAx>
      <c:spPr>
        <a:ln>
          <a:solidFill>
            <a:schemeClr val="tx1"/>
          </a:solidFill>
        </a:ln>
      </c:spPr>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Mx.AFrica!$C$15</c:f>
          <c:strCache>
            <c:ptCount val="1"/>
            <c:pt idx="0">
              <c:v>Age specific mortality rate by age (mx), Females</c:v>
            </c:pt>
          </c:strCache>
        </c:strRef>
      </c:tx>
      <c:layout/>
      <c:overlay val="0"/>
      <c:txPr>
        <a:bodyPr/>
        <a:lstStyle/>
        <a:p>
          <a:pPr>
            <a:defRPr sz="1000"/>
          </a:pPr>
          <a:endParaRPr lang="en-US"/>
        </a:p>
      </c:txPr>
    </c:title>
    <c:autoTitleDeleted val="0"/>
    <c:plotArea>
      <c:layout/>
      <c:scatterChart>
        <c:scatterStyle val="lineMarker"/>
        <c:varyColors val="0"/>
        <c:ser>
          <c:idx val="0"/>
          <c:order val="0"/>
          <c:tx>
            <c:strRef>
              <c:f>Mx.AFrica!$C$17</c:f>
              <c:strCache>
                <c:ptCount val="1"/>
                <c:pt idx="0">
                  <c:v>Africa</c:v>
                </c:pt>
              </c:strCache>
            </c:strRef>
          </c:tx>
          <c:spPr>
            <a:ln w="38100"/>
          </c:spPr>
          <c:marker>
            <c:symbol val="none"/>
          </c:marker>
          <c:xVal>
            <c:numRef>
              <c:f>Mx.AFrica!$D$16:$Y$16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Mx.AFrica!$D$17:$Y$17</c:f>
              <c:numCache>
                <c:formatCode>General</c:formatCode>
                <c:ptCount val="22"/>
                <c:pt idx="0">
                  <c:v>7.7140648512093263E-2</c:v>
                </c:pt>
                <c:pt idx="1">
                  <c:v>1.282032551173602E-2</c:v>
                </c:pt>
                <c:pt idx="2">
                  <c:v>4.3025307904227504E-3</c:v>
                </c:pt>
                <c:pt idx="3">
                  <c:v>2.5010223172566206E-3</c:v>
                </c:pt>
                <c:pt idx="4">
                  <c:v>2.5428649891784797E-3</c:v>
                </c:pt>
                <c:pt idx="5">
                  <c:v>3.9553126185079843E-3</c:v>
                </c:pt>
                <c:pt idx="6">
                  <c:v>6.6188275698710868E-3</c:v>
                </c:pt>
                <c:pt idx="7">
                  <c:v>9.5383567838768016E-3</c:v>
                </c:pt>
                <c:pt idx="8">
                  <c:v>1.0883498278831861E-2</c:v>
                </c:pt>
                <c:pt idx="9">
                  <c:v>1.0297614133523578E-2</c:v>
                </c:pt>
                <c:pt idx="10">
                  <c:v>9.4231825823062384E-3</c:v>
                </c:pt>
                <c:pt idx="11">
                  <c:v>1.0007450411775387E-2</c:v>
                </c:pt>
                <c:pt idx="12">
                  <c:v>1.2968109132893141E-2</c:v>
                </c:pt>
                <c:pt idx="13">
                  <c:v>1.9586040716608612E-2</c:v>
                </c:pt>
                <c:pt idx="14">
                  <c:v>3.1192071388783098E-2</c:v>
                </c:pt>
                <c:pt idx="15">
                  <c:v>5.0616057327461834E-2</c:v>
                </c:pt>
                <c:pt idx="16">
                  <c:v>8.2187939007332719E-2</c:v>
                </c:pt>
                <c:pt idx="17">
                  <c:v>0.13026988210582077</c:v>
                </c:pt>
                <c:pt idx="18">
                  <c:v>0.19951321726304636</c:v>
                </c:pt>
                <c:pt idx="19">
                  <c:v>0.29210356195096815</c:v>
                </c:pt>
                <c:pt idx="20">
                  <c:v>0.40515545806954434</c:v>
                </c:pt>
              </c:numCache>
            </c:numRef>
          </c:yVal>
          <c:smooth val="0"/>
        </c:ser>
        <c:ser>
          <c:idx val="1"/>
          <c:order val="1"/>
          <c:tx>
            <c:strRef>
              <c:f>Mx.AFrica!$C$18</c:f>
              <c:strCache>
                <c:ptCount val="1"/>
                <c:pt idx="0">
                  <c:v>Réunion</c:v>
                </c:pt>
              </c:strCache>
            </c:strRef>
          </c:tx>
          <c:marker>
            <c:symbol val="none"/>
          </c:marker>
          <c:xVal>
            <c:numRef>
              <c:f>Mx.AFrica!$D$16:$Y$16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Mx.AFrica!$D$18:$Y$18</c:f>
              <c:numCache>
                <c:formatCode>General</c:formatCode>
                <c:ptCount val="22"/>
                <c:pt idx="0">
                  <c:v>3.9445442614801322E-3</c:v>
                </c:pt>
                <c:pt idx="1">
                  <c:v>4.9199777303174532E-5</c:v>
                </c:pt>
                <c:pt idx="2">
                  <c:v>2.6488537136488375E-5</c:v>
                </c:pt>
                <c:pt idx="3">
                  <c:v>3.5228298368840616E-5</c:v>
                </c:pt>
                <c:pt idx="4">
                  <c:v>1.1423996221957052E-4</c:v>
                </c:pt>
                <c:pt idx="5">
                  <c:v>1.7222947410616747E-4</c:v>
                </c:pt>
                <c:pt idx="6">
                  <c:v>1.9233839302262507E-4</c:v>
                </c:pt>
                <c:pt idx="7">
                  <c:v>5.3147236080235106E-4</c:v>
                </c:pt>
                <c:pt idx="8">
                  <c:v>1.2606760661187024E-3</c:v>
                </c:pt>
                <c:pt idx="9">
                  <c:v>1.6105650311604273E-3</c:v>
                </c:pt>
                <c:pt idx="10">
                  <c:v>1.9032856504586453E-3</c:v>
                </c:pt>
                <c:pt idx="11">
                  <c:v>3.1401999146315526E-3</c:v>
                </c:pt>
                <c:pt idx="12">
                  <c:v>5.5332537524420741E-3</c:v>
                </c:pt>
                <c:pt idx="13">
                  <c:v>9.1700921783648311E-3</c:v>
                </c:pt>
                <c:pt idx="14">
                  <c:v>1.2442207859322041E-2</c:v>
                </c:pt>
                <c:pt idx="15">
                  <c:v>2.0503189458987318E-2</c:v>
                </c:pt>
                <c:pt idx="16">
                  <c:v>3.6027739780855536E-2</c:v>
                </c:pt>
                <c:pt idx="17">
                  <c:v>6.2368883531279971E-2</c:v>
                </c:pt>
                <c:pt idx="18">
                  <c:v>0.10538105958451582</c:v>
                </c:pt>
                <c:pt idx="19">
                  <c:v>0.17159787740416899</c:v>
                </c:pt>
                <c:pt idx="20">
                  <c:v>0.26544020839074778</c:v>
                </c:pt>
                <c:pt idx="21">
                  <c:v>0.39921702157436673</c:v>
                </c:pt>
              </c:numCache>
            </c:numRef>
          </c:yVal>
          <c:smooth val="0"/>
        </c:ser>
        <c:ser>
          <c:idx val="2"/>
          <c:order val="2"/>
          <c:tx>
            <c:strRef>
              <c:f>Mx.AFrica!$C$19</c:f>
              <c:strCache>
                <c:ptCount val="1"/>
                <c:pt idx="0">
                  <c:v>Central African Republic</c:v>
                </c:pt>
              </c:strCache>
            </c:strRef>
          </c:tx>
          <c:marker>
            <c:symbol val="none"/>
          </c:marker>
          <c:xVal>
            <c:numRef>
              <c:f>Mx.AFrica!$D$16:$Y$16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Mx.AFrica!$D$19:$Y$19</c:f>
              <c:numCache>
                <c:formatCode>General</c:formatCode>
                <c:ptCount val="22"/>
                <c:pt idx="0">
                  <c:v>9.9810324247655166E-2</c:v>
                </c:pt>
                <c:pt idx="1">
                  <c:v>1.8076010721212944E-2</c:v>
                </c:pt>
                <c:pt idx="2">
                  <c:v>7.1789638584700806E-3</c:v>
                </c:pt>
                <c:pt idx="3">
                  <c:v>4.2455144312036272E-3</c:v>
                </c:pt>
                <c:pt idx="4">
                  <c:v>3.8388159129467314E-3</c:v>
                </c:pt>
                <c:pt idx="5">
                  <c:v>5.5788710324438748E-3</c:v>
                </c:pt>
                <c:pt idx="6">
                  <c:v>1.0038018697588701E-2</c:v>
                </c:pt>
                <c:pt idx="7">
                  <c:v>1.7379935652423732E-2</c:v>
                </c:pt>
                <c:pt idx="8">
                  <c:v>2.2637143873875044E-2</c:v>
                </c:pt>
                <c:pt idx="9">
                  <c:v>2.1400724867944806E-2</c:v>
                </c:pt>
                <c:pt idx="10">
                  <c:v>1.7035844301870651E-2</c:v>
                </c:pt>
                <c:pt idx="11">
                  <c:v>1.4797494520324941E-2</c:v>
                </c:pt>
                <c:pt idx="12">
                  <c:v>1.6841160602239634E-2</c:v>
                </c:pt>
                <c:pt idx="13">
                  <c:v>2.3847690756979435E-2</c:v>
                </c:pt>
                <c:pt idx="14">
                  <c:v>3.713779404330729E-2</c:v>
                </c:pt>
                <c:pt idx="15">
                  <c:v>5.8836930005873575E-2</c:v>
                </c:pt>
                <c:pt idx="16">
                  <c:v>9.2705383189624679E-2</c:v>
                </c:pt>
                <c:pt idx="17">
                  <c:v>0.14264429921120153</c:v>
                </c:pt>
                <c:pt idx="18">
                  <c:v>0.21241724148776453</c:v>
                </c:pt>
                <c:pt idx="19">
                  <c:v>0.30333665040161834</c:v>
                </c:pt>
                <c:pt idx="20">
                  <c:v>0.41224821387494714</c:v>
                </c:pt>
                <c:pt idx="21">
                  <c:v>0.53681902491899114</c:v>
                </c:pt>
              </c:numCache>
            </c:numRef>
          </c:yVal>
          <c:smooth val="0"/>
        </c:ser>
        <c:dLbls>
          <c:showLegendKey val="0"/>
          <c:showVal val="0"/>
          <c:showCatName val="0"/>
          <c:showSerName val="0"/>
          <c:showPercent val="0"/>
          <c:showBubbleSize val="0"/>
        </c:dLbls>
        <c:axId val="184763904"/>
        <c:axId val="184765440"/>
      </c:scatterChart>
      <c:valAx>
        <c:axId val="184763904"/>
        <c:scaling>
          <c:orientation val="minMax"/>
          <c:max val="100"/>
        </c:scaling>
        <c:delete val="0"/>
        <c:axPos val="b"/>
        <c:majorGridlines>
          <c:spPr>
            <a:ln>
              <a:solidFill>
                <a:sysClr val="windowText" lastClr="000000">
                  <a:tint val="75000"/>
                  <a:shade val="95000"/>
                  <a:satMod val="105000"/>
                </a:sysClr>
              </a:solidFill>
              <a:prstDash val="sysDot"/>
            </a:ln>
          </c:spPr>
        </c:majorGridlines>
        <c:numFmt formatCode="General" sourceLinked="1"/>
        <c:majorTickMark val="out"/>
        <c:minorTickMark val="none"/>
        <c:tickLblPos val="nextTo"/>
        <c:crossAx val="184765440"/>
        <c:crossesAt val="1.0000000000000047E-5"/>
        <c:crossBetween val="midCat"/>
      </c:valAx>
      <c:valAx>
        <c:axId val="184765440"/>
        <c:scaling>
          <c:logBase val="10"/>
          <c:orientation val="minMax"/>
        </c:scaling>
        <c:delete val="0"/>
        <c:axPos val="l"/>
        <c:majorGridlines>
          <c:spPr>
            <a:ln>
              <a:prstDash val="sysDot"/>
            </a:ln>
          </c:spPr>
        </c:majorGridlines>
        <c:numFmt formatCode="General" sourceLinked="1"/>
        <c:majorTickMark val="out"/>
        <c:minorTickMark val="none"/>
        <c:tickLblPos val="nextTo"/>
        <c:spPr>
          <a:ln>
            <a:solidFill>
              <a:srgbClr val="4F81BD">
                <a:shade val="95000"/>
                <a:satMod val="105000"/>
              </a:srgbClr>
            </a:solidFill>
            <a:prstDash val="sysDash"/>
          </a:ln>
        </c:spPr>
        <c:crossAx val="184763904"/>
        <c:crosses val="autoZero"/>
        <c:crossBetween val="midCat"/>
      </c:valAx>
      <c:spPr>
        <a:ln>
          <a:solidFill>
            <a:schemeClr val="tx1"/>
          </a:solidFill>
        </a:ln>
      </c:spPr>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Suirvivor to exact age, Botswana 2000-2005 (males)</a:t>
            </a:r>
          </a:p>
        </c:rich>
      </c:tx>
      <c:layout/>
      <c:overlay val="0"/>
    </c:title>
    <c:autoTitleDeleted val="0"/>
    <c:plotArea>
      <c:layout/>
      <c:scatterChart>
        <c:scatterStyle val="smoothMarker"/>
        <c:varyColors val="0"/>
        <c:ser>
          <c:idx val="0"/>
          <c:order val="0"/>
          <c:tx>
            <c:strRef>
              <c:f>BotswanaCompare!$C$7</c:f>
              <c:strCache>
                <c:ptCount val="1"/>
                <c:pt idx="0">
                  <c:v>AIDS</c:v>
                </c:pt>
              </c:strCache>
            </c:strRef>
          </c:tx>
          <c:spPr>
            <a:ln w="38100"/>
          </c:spPr>
          <c:marker>
            <c:symbol val="none"/>
          </c:marker>
          <c:xVal>
            <c:numRef>
              <c:f>BotswanaCompare!$D$6:$Y$6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BotswanaCompare!$D$7:$Y$7</c:f>
              <c:numCache>
                <c:formatCode>General</c:formatCode>
                <c:ptCount val="22"/>
                <c:pt idx="0">
                  <c:v>100000</c:v>
                </c:pt>
                <c:pt idx="1">
                  <c:v>93614.000002199871</c:v>
                </c:pt>
                <c:pt idx="2">
                  <c:v>90442.323093752901</c:v>
                </c:pt>
                <c:pt idx="3">
                  <c:v>89463.777538293769</c:v>
                </c:pt>
                <c:pt idx="4">
                  <c:v>89025.826947464229</c:v>
                </c:pt>
                <c:pt idx="5">
                  <c:v>88402.470783287237</c:v>
                </c:pt>
                <c:pt idx="6">
                  <c:v>86034.356031852178</c:v>
                </c:pt>
                <c:pt idx="7">
                  <c:v>79631.710393267378</c:v>
                </c:pt>
                <c:pt idx="8">
                  <c:v>69609.410069624544</c:v>
                </c:pt>
                <c:pt idx="9">
                  <c:v>59169.609417579544</c:v>
                </c:pt>
                <c:pt idx="10">
                  <c:v>50870.455601976202</c:v>
                </c:pt>
                <c:pt idx="11">
                  <c:v>45175.167367174996</c:v>
                </c:pt>
                <c:pt idx="12">
                  <c:v>41193.499443457229</c:v>
                </c:pt>
                <c:pt idx="13">
                  <c:v>37625.279836000933</c:v>
                </c:pt>
                <c:pt idx="14">
                  <c:v>33301.857732712066</c:v>
                </c:pt>
                <c:pt idx="15">
                  <c:v>27605.236104644649</c:v>
                </c:pt>
                <c:pt idx="16">
                  <c:v>20414.8131391965</c:v>
                </c:pt>
                <c:pt idx="17">
                  <c:v>12551.102988777562</c:v>
                </c:pt>
                <c:pt idx="18">
                  <c:v>5837.5464620279045</c:v>
                </c:pt>
                <c:pt idx="19">
                  <c:v>1824.8228302454322</c:v>
                </c:pt>
                <c:pt idx="20">
                  <c:v>338.86962492820714</c:v>
                </c:pt>
                <c:pt idx="21">
                  <c:v>34.068312926544841</c:v>
                </c:pt>
              </c:numCache>
            </c:numRef>
          </c:yVal>
          <c:smooth val="1"/>
        </c:ser>
        <c:ser>
          <c:idx val="1"/>
          <c:order val="1"/>
          <c:tx>
            <c:strRef>
              <c:f>BotswanaCompare!$C$8</c:f>
              <c:strCache>
                <c:ptCount val="1"/>
                <c:pt idx="0">
                  <c:v>NoAIDS</c:v>
                </c:pt>
              </c:strCache>
            </c:strRef>
          </c:tx>
          <c:marker>
            <c:symbol val="none"/>
          </c:marker>
          <c:xVal>
            <c:numRef>
              <c:f>BotswanaCompare!$D$6:$Y$6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BotswanaCompare!$D$8:$Y$8</c:f>
              <c:numCache>
                <c:formatCode>General</c:formatCode>
                <c:ptCount val="22"/>
                <c:pt idx="0">
                  <c:v>100000</c:v>
                </c:pt>
                <c:pt idx="1">
                  <c:v>95713.600000048405</c:v>
                </c:pt>
                <c:pt idx="2">
                  <c:v>94713.436056222577</c:v>
                </c:pt>
                <c:pt idx="3">
                  <c:v>94222.312677009875</c:v>
                </c:pt>
                <c:pt idx="4">
                  <c:v>93838.26519294508</c:v>
                </c:pt>
                <c:pt idx="5">
                  <c:v>93184.933650299878</c:v>
                </c:pt>
                <c:pt idx="6">
                  <c:v>92286.172617287622</c:v>
                </c:pt>
                <c:pt idx="7">
                  <c:v>91332.09470620616</c:v>
                </c:pt>
                <c:pt idx="8">
                  <c:v>90294.922133873188</c:v>
                </c:pt>
                <c:pt idx="9">
                  <c:v>88982.409020567022</c:v>
                </c:pt>
                <c:pt idx="10">
                  <c:v>87144.927937955741</c:v>
                </c:pt>
                <c:pt idx="11">
                  <c:v>84429.543610425331</c:v>
                </c:pt>
                <c:pt idx="12">
                  <c:v>80364.262761137608</c:v>
                </c:pt>
                <c:pt idx="13">
                  <c:v>74377.753611771011</c:v>
                </c:pt>
                <c:pt idx="14">
                  <c:v>65926.048209585715</c:v>
                </c:pt>
                <c:pt idx="15">
                  <c:v>54645.775265866534</c:v>
                </c:pt>
                <c:pt idx="16">
                  <c:v>40461.493952606077</c:v>
                </c:pt>
                <c:pt idx="17">
                  <c:v>24934.47930276212</c:v>
                </c:pt>
                <c:pt idx="18">
                  <c:v>11645.560352577029</c:v>
                </c:pt>
                <c:pt idx="19">
                  <c:v>3665.0837211436287</c:v>
                </c:pt>
                <c:pt idx="20">
                  <c:v>687.32983710945939</c:v>
                </c:pt>
                <c:pt idx="21">
                  <c:v>69.982678709461339</c:v>
                </c:pt>
              </c:numCache>
            </c:numRef>
          </c:yVal>
          <c:smooth val="1"/>
        </c:ser>
        <c:dLbls>
          <c:showLegendKey val="0"/>
          <c:showVal val="0"/>
          <c:showCatName val="0"/>
          <c:showSerName val="0"/>
          <c:showPercent val="0"/>
          <c:showBubbleSize val="0"/>
        </c:dLbls>
        <c:axId val="186384768"/>
        <c:axId val="186386304"/>
      </c:scatterChart>
      <c:valAx>
        <c:axId val="186384768"/>
        <c:scaling>
          <c:orientation val="minMax"/>
          <c:max val="100"/>
        </c:scaling>
        <c:delete val="0"/>
        <c:axPos val="b"/>
        <c:majorGridlines>
          <c:spPr>
            <a:ln>
              <a:solidFill>
                <a:sysClr val="windowText" lastClr="000000">
                  <a:tint val="75000"/>
                  <a:shade val="95000"/>
                  <a:satMod val="105000"/>
                </a:sysClr>
              </a:solidFill>
              <a:prstDash val="sysDot"/>
            </a:ln>
          </c:spPr>
        </c:majorGridlines>
        <c:numFmt formatCode="General" sourceLinked="1"/>
        <c:majorTickMark val="out"/>
        <c:minorTickMark val="none"/>
        <c:tickLblPos val="nextTo"/>
        <c:crossAx val="186386304"/>
        <c:crosses val="autoZero"/>
        <c:crossBetween val="midCat"/>
      </c:valAx>
      <c:valAx>
        <c:axId val="186386304"/>
        <c:scaling>
          <c:orientation val="minMax"/>
          <c:max val="100000"/>
        </c:scaling>
        <c:delete val="0"/>
        <c:axPos val="l"/>
        <c:majorGridlines>
          <c:spPr>
            <a:ln>
              <a:prstDash val="sysDot"/>
            </a:ln>
          </c:spPr>
        </c:majorGridlines>
        <c:numFmt formatCode="General" sourceLinked="1"/>
        <c:majorTickMark val="out"/>
        <c:minorTickMark val="none"/>
        <c:tickLblPos val="nextTo"/>
        <c:spPr>
          <a:ln>
            <a:solidFill>
              <a:srgbClr val="4F81BD">
                <a:shade val="95000"/>
                <a:satMod val="105000"/>
              </a:srgbClr>
            </a:solidFill>
            <a:prstDash val="sysDash"/>
          </a:ln>
        </c:spPr>
        <c:crossAx val="186384768"/>
        <c:crosses val="autoZero"/>
        <c:crossBetween val="midCat"/>
      </c:valAx>
      <c:spPr>
        <a:ln>
          <a:solidFill>
            <a:schemeClr val="tx1"/>
          </a:solidFill>
        </a:ln>
      </c:spPr>
    </c:plotArea>
    <c:legend>
      <c:legendPos val="b"/>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Life table deaths, Botswana 2000-2005 (males)</a:t>
            </a:r>
          </a:p>
        </c:rich>
      </c:tx>
      <c:layout/>
      <c:overlay val="0"/>
    </c:title>
    <c:autoTitleDeleted val="0"/>
    <c:plotArea>
      <c:layout/>
      <c:scatterChart>
        <c:scatterStyle val="smoothMarker"/>
        <c:varyColors val="0"/>
        <c:ser>
          <c:idx val="0"/>
          <c:order val="0"/>
          <c:tx>
            <c:strRef>
              <c:f>'BotswanaCompare (2)'!$C$7</c:f>
              <c:strCache>
                <c:ptCount val="1"/>
                <c:pt idx="0">
                  <c:v>AIDS</c:v>
                </c:pt>
              </c:strCache>
            </c:strRef>
          </c:tx>
          <c:spPr>
            <a:ln w="38100"/>
          </c:spPr>
          <c:marker>
            <c:symbol val="none"/>
          </c:marker>
          <c:xVal>
            <c:numRef>
              <c:f>'BotswanaCompare (2)'!$D$6:$Y$6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'BotswanaCompare (2)'!$D$7:$Y$7</c:f>
              <c:numCache>
                <c:formatCode>General</c:formatCode>
                <c:ptCount val="22"/>
                <c:pt idx="0">
                  <c:v>6385.9999978001115</c:v>
                </c:pt>
                <c:pt idx="1">
                  <c:v>3171.6769084469847</c:v>
                </c:pt>
                <c:pt idx="2">
                  <c:v>978.54555545911751</c:v>
                </c:pt>
                <c:pt idx="3">
                  <c:v>437.9505908295543</c:v>
                </c:pt>
                <c:pt idx="4">
                  <c:v>623.35616417699146</c:v>
                </c:pt>
                <c:pt idx="5">
                  <c:v>2368.1147514350305</c:v>
                </c:pt>
                <c:pt idx="6">
                  <c:v>6402.645638584675</c:v>
                </c:pt>
                <c:pt idx="7">
                  <c:v>10022.300323642896</c:v>
                </c:pt>
                <c:pt idx="8">
                  <c:v>10439.800652045087</c:v>
                </c:pt>
                <c:pt idx="9">
                  <c:v>8299.1538156033293</c:v>
                </c:pt>
                <c:pt idx="10">
                  <c:v>5695.2882348012108</c:v>
                </c:pt>
                <c:pt idx="11">
                  <c:v>3981.6679237177209</c:v>
                </c:pt>
                <c:pt idx="12">
                  <c:v>3568.2196074563399</c:v>
                </c:pt>
                <c:pt idx="13">
                  <c:v>4323.4221032888718</c:v>
                </c:pt>
                <c:pt idx="14">
                  <c:v>5696.6216280674544</c:v>
                </c:pt>
                <c:pt idx="15">
                  <c:v>7190.4229654481023</c:v>
                </c:pt>
                <c:pt idx="16">
                  <c:v>7863.7101504189604</c:v>
                </c:pt>
                <c:pt idx="17">
                  <c:v>6713.5565267496686</c:v>
                </c:pt>
                <c:pt idx="18">
                  <c:v>4012.7236317824654</c:v>
                </c:pt>
                <c:pt idx="19">
                  <c:v>1485.9532053172259</c:v>
                </c:pt>
                <c:pt idx="20">
                  <c:v>304.8013120016621</c:v>
                </c:pt>
                <c:pt idx="21">
                  <c:v>34.06831292654482</c:v>
                </c:pt>
              </c:numCache>
            </c:numRef>
          </c:yVal>
          <c:smooth val="1"/>
        </c:ser>
        <c:ser>
          <c:idx val="1"/>
          <c:order val="1"/>
          <c:tx>
            <c:strRef>
              <c:f>'BotswanaCompare (2)'!$C$8</c:f>
              <c:strCache>
                <c:ptCount val="1"/>
                <c:pt idx="0">
                  <c:v>NoAIDS</c:v>
                </c:pt>
              </c:strCache>
            </c:strRef>
          </c:tx>
          <c:marker>
            <c:symbol val="none"/>
          </c:marker>
          <c:xVal>
            <c:numRef>
              <c:f>'BotswanaCompare (2)'!$D$6:$Y$6</c:f>
              <c:numCache>
                <c:formatCode>General</c:formatCode>
                <c:ptCount val="22"/>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numCache>
            </c:numRef>
          </c:xVal>
          <c:yVal>
            <c:numRef>
              <c:f>'BotswanaCompare (2)'!$D$8:$Y$8</c:f>
              <c:numCache>
                <c:formatCode>General</c:formatCode>
                <c:ptCount val="22"/>
                <c:pt idx="0">
                  <c:v>4286.3999999515954</c:v>
                </c:pt>
                <c:pt idx="1">
                  <c:v>1000.1639438256534</c:v>
                </c:pt>
                <c:pt idx="2">
                  <c:v>491.12337921270199</c:v>
                </c:pt>
                <c:pt idx="3">
                  <c:v>384.04748406508588</c:v>
                </c:pt>
                <c:pt idx="4">
                  <c:v>653.33154264507141</c:v>
                </c:pt>
                <c:pt idx="5">
                  <c:v>898.76103301228432</c:v>
                </c:pt>
                <c:pt idx="6">
                  <c:v>954.07791108144738</c:v>
                </c:pt>
                <c:pt idx="7">
                  <c:v>1037.1725723328848</c:v>
                </c:pt>
                <c:pt idx="8">
                  <c:v>1312.5131133062532</c:v>
                </c:pt>
                <c:pt idx="9">
                  <c:v>1837.4810826112662</c:v>
                </c:pt>
                <c:pt idx="10">
                  <c:v>2715.3843275304275</c:v>
                </c:pt>
                <c:pt idx="11">
                  <c:v>4065.2808492876329</c:v>
                </c:pt>
                <c:pt idx="12">
                  <c:v>5986.5091493666841</c:v>
                </c:pt>
                <c:pt idx="13">
                  <c:v>8451.7054021852964</c:v>
                </c:pt>
                <c:pt idx="14">
                  <c:v>11280.272943719168</c:v>
                </c:pt>
                <c:pt idx="15">
                  <c:v>14184.281313260462</c:v>
                </c:pt>
                <c:pt idx="16">
                  <c:v>15527.014649843957</c:v>
                </c:pt>
                <c:pt idx="17">
                  <c:v>13288.918950185091</c:v>
                </c:pt>
                <c:pt idx="18">
                  <c:v>7980.4766314334056</c:v>
                </c:pt>
                <c:pt idx="19">
                  <c:v>2977.753884034169</c:v>
                </c:pt>
                <c:pt idx="20">
                  <c:v>617.34715839999728</c:v>
                </c:pt>
                <c:pt idx="21">
                  <c:v>69.982678709461354</c:v>
                </c:pt>
              </c:numCache>
            </c:numRef>
          </c:yVal>
          <c:smooth val="1"/>
        </c:ser>
        <c:dLbls>
          <c:showLegendKey val="0"/>
          <c:showVal val="0"/>
          <c:showCatName val="0"/>
          <c:showSerName val="0"/>
          <c:showPercent val="0"/>
          <c:showBubbleSize val="0"/>
        </c:dLbls>
        <c:axId val="186440704"/>
        <c:axId val="186446592"/>
      </c:scatterChart>
      <c:valAx>
        <c:axId val="186440704"/>
        <c:scaling>
          <c:orientation val="minMax"/>
          <c:max val="100"/>
        </c:scaling>
        <c:delete val="0"/>
        <c:axPos val="b"/>
        <c:majorGridlines>
          <c:spPr>
            <a:ln>
              <a:solidFill>
                <a:sysClr val="windowText" lastClr="000000">
                  <a:tint val="75000"/>
                  <a:shade val="95000"/>
                  <a:satMod val="105000"/>
                </a:sysClr>
              </a:solidFill>
              <a:prstDash val="sysDot"/>
            </a:ln>
          </c:spPr>
        </c:majorGridlines>
        <c:numFmt formatCode="General" sourceLinked="1"/>
        <c:majorTickMark val="out"/>
        <c:minorTickMark val="none"/>
        <c:tickLblPos val="nextTo"/>
        <c:crossAx val="186446592"/>
        <c:crosses val="autoZero"/>
        <c:crossBetween val="midCat"/>
      </c:valAx>
      <c:valAx>
        <c:axId val="186446592"/>
        <c:scaling>
          <c:orientation val="minMax"/>
        </c:scaling>
        <c:delete val="0"/>
        <c:axPos val="l"/>
        <c:majorGridlines>
          <c:spPr>
            <a:ln>
              <a:prstDash val="sysDot"/>
            </a:ln>
          </c:spPr>
        </c:majorGridlines>
        <c:numFmt formatCode="General" sourceLinked="1"/>
        <c:majorTickMark val="out"/>
        <c:minorTickMark val="none"/>
        <c:tickLblPos val="nextTo"/>
        <c:spPr>
          <a:ln>
            <a:solidFill>
              <a:srgbClr val="4F81BD">
                <a:shade val="95000"/>
                <a:satMod val="105000"/>
              </a:srgbClr>
            </a:solidFill>
            <a:prstDash val="sysDash"/>
          </a:ln>
        </c:spPr>
        <c:crossAx val="186440704"/>
        <c:crosses val="autoZero"/>
        <c:crossBetween val="midCat"/>
      </c:valAx>
      <c:spPr>
        <a:ln>
          <a:solidFill>
            <a:schemeClr val="tx1"/>
          </a:solidFill>
        </a:ln>
      </c:spPr>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ASFRPATT!$A$2</c:f>
          <c:strCache>
            <c:ptCount val="1"/>
            <c:pt idx="0">
              <c:v>COUNTRY:  YEAR</c:v>
            </c:pt>
          </c:strCache>
        </c:strRef>
      </c:tx>
      <c:layout>
        <c:manualLayout>
          <c:xMode val="edge"/>
          <c:yMode val="edge"/>
          <c:x val="0.41065482796892383"/>
          <c:y val="1.9639934533551555E-2"/>
        </c:manualLayout>
      </c:layout>
      <c:overlay val="0"/>
      <c:spPr>
        <a:noFill/>
        <a:ln w="25400">
          <a:noFill/>
        </a:ln>
      </c:spPr>
      <c:txPr>
        <a:bodyPr/>
        <a:lstStyle/>
        <a:p>
          <a:pPr>
            <a:defRPr sz="1400" b="0" i="0" u="none" strike="noStrike" baseline="0">
              <a:solidFill>
                <a:srgbClr val="000000"/>
              </a:solidFill>
              <a:latin typeface="Courier New"/>
              <a:ea typeface="Courier New"/>
              <a:cs typeface="Courier New"/>
            </a:defRPr>
          </a:pPr>
          <a:endParaRPr lang="en-US"/>
        </a:p>
      </c:txPr>
    </c:title>
    <c:autoTitleDeleted val="0"/>
    <c:plotArea>
      <c:layout>
        <c:manualLayout>
          <c:layoutTarget val="inner"/>
          <c:xMode val="edge"/>
          <c:yMode val="edge"/>
          <c:x val="0.14428412874583796"/>
          <c:y val="0.20458265139116222"/>
          <c:w val="0.84350721420643771"/>
          <c:h val="0.60883797054009925"/>
        </c:manualLayout>
      </c:layout>
      <c:lineChart>
        <c:grouping val="standard"/>
        <c:varyColors val="0"/>
        <c:ser>
          <c:idx val="0"/>
          <c:order val="0"/>
          <c:tx>
            <c:strRef>
              <c:f>ASFRPATT!$B$9</c:f>
              <c:strCache>
                <c:ptCount val="1"/>
                <c:pt idx="0">
                  <c:v>1970 </c:v>
                </c:pt>
              </c:strCache>
            </c:strRef>
          </c:tx>
          <c:spPr>
            <a:ln w="3175">
              <a:solidFill>
                <a:srgbClr val="000000"/>
              </a:solidFill>
              <a:prstDash val="solid"/>
            </a:ln>
          </c:spPr>
          <c:marker>
            <c:symbol val="square"/>
            <c:size val="5"/>
            <c:spPr>
              <a:noFill/>
              <a:ln>
                <a:solidFill>
                  <a:srgbClr val="000000"/>
                </a:solidFill>
                <a:prstDash val="solid"/>
              </a:ln>
            </c:spPr>
          </c:marker>
          <c:cat>
            <c:strRef>
              <c:f>ASFRPATT!$A$15:$A$21</c:f>
              <c:strCache>
                <c:ptCount val="7"/>
                <c:pt idx="0">
                  <c:v>15-19</c:v>
                </c:pt>
                <c:pt idx="1">
                  <c:v>20-24</c:v>
                </c:pt>
                <c:pt idx="2">
                  <c:v>25-29</c:v>
                </c:pt>
                <c:pt idx="3">
                  <c:v>30-34</c:v>
                </c:pt>
                <c:pt idx="4">
                  <c:v>35-39</c:v>
                </c:pt>
                <c:pt idx="5">
                  <c:v>40-44</c:v>
                </c:pt>
                <c:pt idx="6">
                  <c:v>45-49</c:v>
                </c:pt>
              </c:strCache>
            </c:strRef>
          </c:cat>
          <c:val>
            <c:numRef>
              <c:f>ASFRPATT!$B$15:$B$21</c:f>
              <c:numCache>
                <c:formatCode>0.0000_)</c:formatCode>
                <c:ptCount val="7"/>
                <c:pt idx="0">
                  <c:v>0.12000000000000002</c:v>
                </c:pt>
                <c:pt idx="1">
                  <c:v>0.2</c:v>
                </c:pt>
                <c:pt idx="2">
                  <c:v>0.30000000000000032</c:v>
                </c:pt>
                <c:pt idx="3">
                  <c:v>0.2</c:v>
                </c:pt>
                <c:pt idx="4">
                  <c:v>0.15000000000000019</c:v>
                </c:pt>
                <c:pt idx="5">
                  <c:v>0.1</c:v>
                </c:pt>
                <c:pt idx="6">
                  <c:v>5.0000000000000037E-2</c:v>
                </c:pt>
              </c:numCache>
            </c:numRef>
          </c:val>
          <c:smooth val="0"/>
        </c:ser>
        <c:ser>
          <c:idx val="1"/>
          <c:order val="1"/>
          <c:tx>
            <c:strRef>
              <c:f>ASFRPATT!$D$9</c:f>
              <c:strCache>
                <c:ptCount val="1"/>
                <c:pt idx="0">
                  <c:v>2050 </c:v>
                </c:pt>
              </c:strCache>
            </c:strRef>
          </c:tx>
          <c:spPr>
            <a:ln w="3175">
              <a:solidFill>
                <a:srgbClr val="000000"/>
              </a:solidFill>
              <a:prstDash val="solid"/>
            </a:ln>
          </c:spPr>
          <c:marker>
            <c:symbol val="plus"/>
            <c:size val="5"/>
            <c:spPr>
              <a:noFill/>
              <a:ln>
                <a:solidFill>
                  <a:srgbClr val="000000"/>
                </a:solidFill>
                <a:prstDash val="solid"/>
              </a:ln>
            </c:spPr>
          </c:marker>
          <c:cat>
            <c:strRef>
              <c:f>ASFRPATT!$A$15:$A$21</c:f>
              <c:strCache>
                <c:ptCount val="7"/>
                <c:pt idx="0">
                  <c:v>15-19</c:v>
                </c:pt>
                <c:pt idx="1">
                  <c:v>20-24</c:v>
                </c:pt>
                <c:pt idx="2">
                  <c:v>25-29</c:v>
                </c:pt>
                <c:pt idx="3">
                  <c:v>30-34</c:v>
                </c:pt>
                <c:pt idx="4">
                  <c:v>35-39</c:v>
                </c:pt>
                <c:pt idx="5">
                  <c:v>40-44</c:v>
                </c:pt>
                <c:pt idx="6">
                  <c:v>45-49</c:v>
                </c:pt>
              </c:strCache>
            </c:strRef>
          </c:cat>
          <c:val>
            <c:numRef>
              <c:f>ASFRPATT!$D$15:$D$21</c:f>
              <c:numCache>
                <c:formatCode>0.0000_)</c:formatCode>
                <c:ptCount val="7"/>
                <c:pt idx="0">
                  <c:v>3.4981791993499392E-2</c:v>
                </c:pt>
                <c:pt idx="1">
                  <c:v>0.11875851538805852</c:v>
                </c:pt>
                <c:pt idx="2">
                  <c:v>0.14775467741003659</c:v>
                </c:pt>
                <c:pt idx="3">
                  <c:v>7.7855098501759326E-2</c:v>
                </c:pt>
                <c:pt idx="4">
                  <c:v>2.8079262824150436E-2</c:v>
                </c:pt>
                <c:pt idx="5">
                  <c:v>7.5391350262602411E-3</c:v>
                </c:pt>
                <c:pt idx="6">
                  <c:v>1.0315188562360559E-3</c:v>
                </c:pt>
              </c:numCache>
            </c:numRef>
          </c:val>
          <c:smooth val="0"/>
        </c:ser>
        <c:dLbls>
          <c:showLegendKey val="0"/>
          <c:showVal val="0"/>
          <c:showCatName val="0"/>
          <c:showSerName val="0"/>
          <c:showPercent val="0"/>
          <c:showBubbleSize val="0"/>
        </c:dLbls>
        <c:marker val="1"/>
        <c:smooth val="0"/>
        <c:axId val="257833600"/>
        <c:axId val="257860352"/>
      </c:lineChart>
      <c:catAx>
        <c:axId val="257833600"/>
        <c:scaling>
          <c:orientation val="minMax"/>
        </c:scaling>
        <c:delete val="0"/>
        <c:axPos val="b"/>
        <c:majorGridlines>
          <c:spPr>
            <a:ln w="3175">
              <a:solidFill>
                <a:srgbClr val="000000"/>
              </a:solidFill>
              <a:prstDash val="solid"/>
            </a:ln>
          </c:spPr>
        </c:majorGridlines>
        <c:numFmt formatCode="General" sourceLinked="1"/>
        <c:majorTickMark val="in"/>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Courier New"/>
                <a:ea typeface="Courier New"/>
                <a:cs typeface="Courier New"/>
              </a:defRPr>
            </a:pPr>
            <a:endParaRPr lang="en-US"/>
          </a:p>
        </c:txPr>
        <c:crossAx val="257860352"/>
        <c:crosses val="autoZero"/>
        <c:auto val="0"/>
        <c:lblAlgn val="ctr"/>
        <c:lblOffset val="100"/>
        <c:tickLblSkip val="1"/>
        <c:tickMarkSkip val="1"/>
        <c:noMultiLvlLbl val="0"/>
      </c:catAx>
      <c:valAx>
        <c:axId val="257860352"/>
        <c:scaling>
          <c:orientation val="minMax"/>
        </c:scaling>
        <c:delete val="0"/>
        <c:axPos val="l"/>
        <c:majorGridlines>
          <c:spPr>
            <a:ln w="3175">
              <a:solidFill>
                <a:srgbClr val="000000"/>
              </a:solidFill>
              <a:prstDash val="solid"/>
            </a:ln>
          </c:spPr>
        </c:majorGridlines>
        <c:numFmt formatCode="0.0000_)"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Courier New"/>
                <a:ea typeface="Courier New"/>
                <a:cs typeface="Courier New"/>
              </a:defRPr>
            </a:pPr>
            <a:endParaRPr lang="en-US"/>
          </a:p>
        </c:txPr>
        <c:crossAx val="257833600"/>
        <c:crosses val="autoZero"/>
        <c:crossBetween val="between"/>
      </c:valAx>
      <c:spPr>
        <a:noFill/>
        <a:ln w="25400">
          <a:noFill/>
        </a:ln>
      </c:spPr>
    </c:plotArea>
    <c:legend>
      <c:legendPos val="b"/>
      <c:layout>
        <c:manualLayout>
          <c:xMode val="edge"/>
          <c:yMode val="edge"/>
          <c:x val="0.48168701442841289"/>
          <c:y val="0.95581014729950964"/>
          <c:w val="0.17425083240843531"/>
          <c:h val="3.9279869067103193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Courier New"/>
              <a:ea typeface="Courier New"/>
              <a:cs typeface="Courier New"/>
            </a:defRPr>
          </a:pPr>
          <a:endParaRPr lang="en-US"/>
        </a:p>
      </c:txPr>
    </c:legend>
    <c:plotVisOnly val="0"/>
    <c:dispBlanksAs val="gap"/>
    <c:showDLblsOverMax val="0"/>
  </c:chart>
  <c:spPr>
    <a:noFill/>
    <a:ln w="9525">
      <a:noFill/>
    </a:ln>
  </c:spPr>
  <c:txPr>
    <a:bodyPr/>
    <a:lstStyle/>
    <a:p>
      <a:pPr>
        <a:defRPr sz="1000" b="0" i="0" u="none" strike="noStrike" baseline="0">
          <a:solidFill>
            <a:srgbClr val="000000"/>
          </a:solidFill>
          <a:latin typeface="Courier New"/>
          <a:ea typeface="Courier New"/>
          <a:cs typeface="Courier New"/>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ASFRPATT!$A$2</c:f>
          <c:strCache>
            <c:ptCount val="1"/>
            <c:pt idx="0">
              <c:v>COUNTRY:  YEAR</c:v>
            </c:pt>
          </c:strCache>
        </c:strRef>
      </c:tx>
      <c:layout>
        <c:manualLayout>
          <c:xMode val="edge"/>
          <c:yMode val="edge"/>
          <c:x val="0.41065482796892383"/>
          <c:y val="1.9639934533551555E-2"/>
        </c:manualLayout>
      </c:layout>
      <c:overlay val="0"/>
      <c:spPr>
        <a:noFill/>
        <a:ln w="25400">
          <a:noFill/>
        </a:ln>
      </c:spPr>
      <c:txPr>
        <a:bodyPr/>
        <a:lstStyle/>
        <a:p>
          <a:pPr>
            <a:defRPr sz="1400" b="0" i="0" u="none" strike="noStrike" baseline="0">
              <a:solidFill>
                <a:srgbClr val="000000"/>
              </a:solidFill>
              <a:latin typeface="Courier New"/>
              <a:ea typeface="Courier New"/>
              <a:cs typeface="Courier New"/>
            </a:defRPr>
          </a:pPr>
          <a:endParaRPr lang="en-US"/>
        </a:p>
      </c:txPr>
    </c:title>
    <c:autoTitleDeleted val="0"/>
    <c:plotArea>
      <c:layout>
        <c:manualLayout>
          <c:layoutTarget val="inner"/>
          <c:xMode val="edge"/>
          <c:yMode val="edge"/>
          <c:x val="0.11764705882352942"/>
          <c:y val="0.2078559738134208"/>
          <c:w val="0.87014428412874678"/>
          <c:h val="0.63175122749590951"/>
        </c:manualLayout>
      </c:layout>
      <c:lineChart>
        <c:grouping val="standard"/>
        <c:varyColors val="0"/>
        <c:ser>
          <c:idx val="0"/>
          <c:order val="0"/>
          <c:tx>
            <c:strRef>
              <c:f>ASFRPATT!$B$9</c:f>
              <c:strCache>
                <c:ptCount val="1"/>
                <c:pt idx="0">
                  <c:v>1970 </c:v>
                </c:pt>
              </c:strCache>
            </c:strRef>
          </c:tx>
          <c:spPr>
            <a:ln w="3175">
              <a:solidFill>
                <a:srgbClr val="000000"/>
              </a:solidFill>
              <a:prstDash val="solid"/>
            </a:ln>
          </c:spPr>
          <c:marker>
            <c:symbol val="square"/>
            <c:size val="5"/>
            <c:spPr>
              <a:noFill/>
              <a:ln>
                <a:solidFill>
                  <a:srgbClr val="000000"/>
                </a:solidFill>
                <a:prstDash val="solid"/>
              </a:ln>
            </c:spPr>
          </c:marker>
          <c:cat>
            <c:strRef>
              <c:f>ASFRPATT!$A$150:$A$156</c:f>
              <c:strCache>
                <c:ptCount val="7"/>
                <c:pt idx="0">
                  <c:v>   15-19</c:v>
                </c:pt>
                <c:pt idx="1">
                  <c:v>  20-24</c:v>
                </c:pt>
                <c:pt idx="2">
                  <c:v>   25-29</c:v>
                </c:pt>
                <c:pt idx="3">
                  <c:v>   30-34</c:v>
                </c:pt>
                <c:pt idx="4">
                  <c:v>   35-39</c:v>
                </c:pt>
                <c:pt idx="5">
                  <c:v>   40-44</c:v>
                </c:pt>
                <c:pt idx="6">
                  <c:v>   45-49</c:v>
                </c:pt>
              </c:strCache>
            </c:strRef>
          </c:cat>
          <c:val>
            <c:numRef>
              <c:f>ASFRPATT!$B$150:$B$156</c:f>
              <c:numCache>
                <c:formatCode>0.0000_)</c:formatCode>
                <c:ptCount val="7"/>
                <c:pt idx="0">
                  <c:v>0.10714285714285711</c:v>
                </c:pt>
                <c:pt idx="1">
                  <c:v>0.17857142857142894</c:v>
                </c:pt>
                <c:pt idx="2">
                  <c:v>0.26785714285714285</c:v>
                </c:pt>
                <c:pt idx="3">
                  <c:v>0.17857142857142894</c:v>
                </c:pt>
                <c:pt idx="4">
                  <c:v>0.13392857142857137</c:v>
                </c:pt>
                <c:pt idx="5">
                  <c:v>8.9285714285714121E-2</c:v>
                </c:pt>
                <c:pt idx="6">
                  <c:v>4.4642857142857116E-2</c:v>
                </c:pt>
              </c:numCache>
            </c:numRef>
          </c:val>
          <c:smooth val="0"/>
        </c:ser>
        <c:ser>
          <c:idx val="1"/>
          <c:order val="1"/>
          <c:tx>
            <c:strRef>
              <c:f>ASFRPATT!$D$9</c:f>
              <c:strCache>
                <c:ptCount val="1"/>
                <c:pt idx="0">
                  <c:v>2050 </c:v>
                </c:pt>
              </c:strCache>
            </c:strRef>
          </c:tx>
          <c:spPr>
            <a:ln w="3175">
              <a:solidFill>
                <a:srgbClr val="000000"/>
              </a:solidFill>
              <a:prstDash val="solid"/>
            </a:ln>
          </c:spPr>
          <c:marker>
            <c:symbol val="plus"/>
            <c:size val="5"/>
            <c:spPr>
              <a:noFill/>
              <a:ln>
                <a:solidFill>
                  <a:srgbClr val="000000"/>
                </a:solidFill>
                <a:prstDash val="solid"/>
              </a:ln>
            </c:spPr>
          </c:marker>
          <c:cat>
            <c:strRef>
              <c:f>ASFRPATT!$A$150:$A$156</c:f>
              <c:strCache>
                <c:ptCount val="7"/>
                <c:pt idx="0">
                  <c:v>   15-19</c:v>
                </c:pt>
                <c:pt idx="1">
                  <c:v>  20-24</c:v>
                </c:pt>
                <c:pt idx="2">
                  <c:v>   25-29</c:v>
                </c:pt>
                <c:pt idx="3">
                  <c:v>   30-34</c:v>
                </c:pt>
                <c:pt idx="4">
                  <c:v>   35-39</c:v>
                </c:pt>
                <c:pt idx="5">
                  <c:v>   40-44</c:v>
                </c:pt>
                <c:pt idx="6">
                  <c:v>   45-49</c:v>
                </c:pt>
              </c:strCache>
            </c:strRef>
          </c:cat>
          <c:val>
            <c:numRef>
              <c:f>ASFRPATT!$C$150:$C$156</c:f>
              <c:numCache>
                <c:formatCode>0.0000_)</c:formatCode>
                <c:ptCount val="7"/>
                <c:pt idx="0">
                  <c:v>8.4090846138219891E-2</c:v>
                </c:pt>
                <c:pt idx="1">
                  <c:v>0.28547720045206348</c:v>
                </c:pt>
                <c:pt idx="2">
                  <c:v>0.35517951300489586</c:v>
                </c:pt>
                <c:pt idx="3">
                  <c:v>0.18715167909076738</c:v>
                </c:pt>
                <c:pt idx="4">
                  <c:v>6.7498227942669228E-2</c:v>
                </c:pt>
                <c:pt idx="5">
                  <c:v>1.8122920736202495E-2</c:v>
                </c:pt>
                <c:pt idx="6">
                  <c:v>2.4796126351828178E-3</c:v>
                </c:pt>
              </c:numCache>
            </c:numRef>
          </c:val>
          <c:smooth val="0"/>
        </c:ser>
        <c:dLbls>
          <c:showLegendKey val="0"/>
          <c:showVal val="0"/>
          <c:showCatName val="0"/>
          <c:showSerName val="0"/>
          <c:showPercent val="0"/>
          <c:showBubbleSize val="0"/>
        </c:dLbls>
        <c:marker val="1"/>
        <c:smooth val="0"/>
        <c:axId val="186560512"/>
        <c:axId val="186562816"/>
      </c:lineChart>
      <c:catAx>
        <c:axId val="186560512"/>
        <c:scaling>
          <c:orientation val="minMax"/>
        </c:scaling>
        <c:delete val="0"/>
        <c:axPos val="b"/>
        <c:majorGridlines>
          <c:spPr>
            <a:ln w="3175">
              <a:solidFill>
                <a:srgbClr val="000000"/>
              </a:solidFill>
              <a:prstDash val="solid"/>
            </a:ln>
          </c:spPr>
        </c:majorGridlines>
        <c:title>
          <c:tx>
            <c:rich>
              <a:bodyPr/>
              <a:lstStyle/>
              <a:p>
                <a:pPr>
                  <a:defRPr sz="1000" b="0" i="0" u="none" strike="noStrike" baseline="0">
                    <a:solidFill>
                      <a:srgbClr val="000000"/>
                    </a:solidFill>
                    <a:latin typeface="Courier New"/>
                    <a:ea typeface="Courier New"/>
                    <a:cs typeface="Courier New"/>
                  </a:defRPr>
                </a:pPr>
                <a:r>
                  <a:rPr lang="en-US"/>
                  <a:t>Age</a:t>
                </a:r>
              </a:p>
            </c:rich>
          </c:tx>
          <c:layout>
            <c:manualLayout>
              <c:xMode val="edge"/>
              <c:yMode val="edge"/>
              <c:x val="0.53718091009988977"/>
              <c:y val="0.89525368248772508"/>
            </c:manualLayout>
          </c:layout>
          <c:overlay val="0"/>
          <c:spPr>
            <a:noFill/>
            <a:ln w="25400">
              <a:noFill/>
            </a:ln>
          </c:spPr>
        </c:title>
        <c:numFmt formatCode="General" sourceLinked="1"/>
        <c:majorTickMark val="in"/>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Courier New"/>
                <a:ea typeface="Courier New"/>
                <a:cs typeface="Courier New"/>
              </a:defRPr>
            </a:pPr>
            <a:endParaRPr lang="en-US"/>
          </a:p>
        </c:txPr>
        <c:crossAx val="186562816"/>
        <c:crosses val="autoZero"/>
        <c:auto val="0"/>
        <c:lblAlgn val="ctr"/>
        <c:lblOffset val="100"/>
        <c:tickLblSkip val="1"/>
        <c:tickMarkSkip val="1"/>
        <c:noMultiLvlLbl val="0"/>
      </c:catAx>
      <c:valAx>
        <c:axId val="186562816"/>
        <c:scaling>
          <c:orientation val="minMax"/>
        </c:scaling>
        <c:delete val="0"/>
        <c:axPos val="l"/>
        <c:majorGridlines>
          <c:spPr>
            <a:ln w="3175">
              <a:solidFill>
                <a:srgbClr val="000000"/>
              </a:solidFill>
              <a:prstDash val="solid"/>
            </a:ln>
          </c:spPr>
        </c:majorGridlines>
        <c:title>
          <c:tx>
            <c:rich>
              <a:bodyPr/>
              <a:lstStyle/>
              <a:p>
                <a:pPr>
                  <a:defRPr sz="1000" b="0" i="0" u="none" strike="noStrike" baseline="0">
                    <a:solidFill>
                      <a:srgbClr val="000000"/>
                    </a:solidFill>
                    <a:latin typeface="Courier New"/>
                    <a:ea typeface="Courier New"/>
                    <a:cs typeface="Courier New"/>
                  </a:defRPr>
                </a:pPr>
                <a:r>
                  <a:rPr lang="en-US"/>
                  <a:t>ASFR pattern (sum=1.0)</a:t>
                </a:r>
              </a:p>
            </c:rich>
          </c:tx>
          <c:layout>
            <c:manualLayout>
              <c:xMode val="edge"/>
              <c:yMode val="edge"/>
              <c:x val="1.3318534961154272E-2"/>
              <c:y val="0.37643207855973831"/>
            </c:manualLayout>
          </c:layout>
          <c:overlay val="0"/>
          <c:spPr>
            <a:noFill/>
            <a:ln w="25400">
              <a:noFill/>
            </a:ln>
          </c:spPr>
        </c:title>
        <c:numFmt formatCode="0.0000_)"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Courier New"/>
                <a:ea typeface="Courier New"/>
                <a:cs typeface="Courier New"/>
              </a:defRPr>
            </a:pPr>
            <a:endParaRPr lang="en-US"/>
          </a:p>
        </c:txPr>
        <c:crossAx val="186560512"/>
        <c:crosses val="autoZero"/>
        <c:crossBetween val="between"/>
      </c:valAx>
      <c:spPr>
        <a:noFill/>
        <a:ln w="25400">
          <a:noFill/>
        </a:ln>
      </c:spPr>
    </c:plotArea>
    <c:legend>
      <c:legendPos val="b"/>
      <c:layout>
        <c:manualLayout>
          <c:xMode val="edge"/>
          <c:yMode val="edge"/>
          <c:x val="0.46725860155382931"/>
          <c:y val="0.95581014729950964"/>
          <c:w val="0.17425083240843531"/>
          <c:h val="3.9279869067103179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Courier New"/>
              <a:ea typeface="Courier New"/>
              <a:cs typeface="Courier New"/>
            </a:defRPr>
          </a:pPr>
          <a:endParaRPr lang="en-US"/>
        </a:p>
      </c:txPr>
    </c:legend>
    <c:plotVisOnly val="0"/>
    <c:dispBlanksAs val="gap"/>
    <c:showDLblsOverMax val="0"/>
  </c:chart>
  <c:spPr>
    <a:noFill/>
    <a:ln w="9525">
      <a:noFill/>
    </a:ln>
  </c:spPr>
  <c:txPr>
    <a:bodyPr/>
    <a:lstStyle/>
    <a:p>
      <a:pPr>
        <a:defRPr sz="1000" b="0" i="0" u="none" strike="noStrike" baseline="0">
          <a:solidFill>
            <a:srgbClr val="000000"/>
          </a:solidFill>
          <a:latin typeface="Courier New"/>
          <a:ea typeface="Courier New"/>
          <a:cs typeface="Courier New"/>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Migration Levels by Age</a:t>
            </a:r>
          </a:p>
        </c:rich>
      </c:tx>
      <c:layout>
        <c:manualLayout>
          <c:xMode val="edge"/>
          <c:yMode val="edge"/>
          <c:x val="0.30255402750491162"/>
          <c:y val="1.5479876160990712E-2"/>
        </c:manualLayout>
      </c:layout>
      <c:overlay val="0"/>
      <c:spPr>
        <a:noFill/>
        <a:ln w="25400">
          <a:noFill/>
        </a:ln>
      </c:spPr>
    </c:title>
    <c:autoTitleDeleted val="0"/>
    <c:plotArea>
      <c:layout>
        <c:manualLayout>
          <c:layoutTarget val="inner"/>
          <c:xMode val="edge"/>
          <c:yMode val="edge"/>
          <c:x val="0.12770137524557956"/>
          <c:y val="0.21052631578947367"/>
          <c:w val="0.85068762278978394"/>
          <c:h val="0.56346749226006188"/>
        </c:manualLayout>
      </c:layout>
      <c:lineChart>
        <c:grouping val="standard"/>
        <c:varyColors val="0"/>
        <c:ser>
          <c:idx val="0"/>
          <c:order val="0"/>
          <c:tx>
            <c:strRef>
              <c:f>'Migration Model'!$B$13</c:f>
              <c:strCache>
                <c:ptCount val="1"/>
                <c:pt idx="0">
                  <c:v>Male</c:v>
                </c:pt>
              </c:strCache>
            </c:strRef>
          </c:tx>
          <c:spPr>
            <a:ln w="25400">
              <a:solidFill>
                <a:srgbClr val="000080"/>
              </a:solidFill>
              <a:prstDash val="solid"/>
            </a:ln>
          </c:spPr>
          <c:marker>
            <c:symbol val="none"/>
          </c:marker>
          <c:cat>
            <c:strRef>
              <c:f>'Migration Model'!$A$14:$A$30</c:f>
              <c:strCache>
                <c:ptCount val="17"/>
                <c:pt idx="0">
                  <c:v> 0-4</c:v>
                </c:pt>
                <c:pt idx="1">
                  <c:v>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c:v>
                </c:pt>
              </c:strCache>
            </c:strRef>
          </c:cat>
          <c:val>
            <c:numRef>
              <c:f>'Migration Model'!$B$14:$B$30</c:f>
              <c:numCache>
                <c:formatCode>0.0000</c:formatCode>
                <c:ptCount val="17"/>
                <c:pt idx="0">
                  <c:v>7.8909551298816702E-2</c:v>
                </c:pt>
                <c:pt idx="1">
                  <c:v>3.4293949628563122E-2</c:v>
                </c:pt>
                <c:pt idx="2">
                  <c:v>2.0596933875610797E-2</c:v>
                </c:pt>
                <c:pt idx="3">
                  <c:v>7.0261854683358063E-2</c:v>
                </c:pt>
                <c:pt idx="4">
                  <c:v>0.12204272547636136</c:v>
                </c:pt>
                <c:pt idx="5">
                  <c:v>0.11655010544386812</c:v>
                </c:pt>
                <c:pt idx="6">
                  <c:v>8.8076210992012072E-2</c:v>
                </c:pt>
                <c:pt idx="7">
                  <c:v>6.1017614432980663E-2</c:v>
                </c:pt>
                <c:pt idx="8">
                  <c:v>4.0945657732936264E-2</c:v>
                </c:pt>
                <c:pt idx="9">
                  <c:v>2.7160233730356823E-2</c:v>
                </c:pt>
                <c:pt idx="10">
                  <c:v>1.7941565661105642E-2</c:v>
                </c:pt>
                <c:pt idx="11">
                  <c:v>1.1834782229227897E-2</c:v>
                </c:pt>
                <c:pt idx="12">
                  <c:v>7.8028437884122481E-3</c:v>
                </c:pt>
                <c:pt idx="13">
                  <c:v>5.1438082136605135E-3</c:v>
                </c:pt>
                <c:pt idx="14">
                  <c:v>3.3908180150135354E-3</c:v>
                </c:pt>
                <c:pt idx="15">
                  <c:v>2.2352519041642471E-3</c:v>
                </c:pt>
                <c:pt idx="16">
                  <c:v>1.473512248390658E-3</c:v>
                </c:pt>
              </c:numCache>
            </c:numRef>
          </c:val>
          <c:smooth val="1"/>
        </c:ser>
        <c:ser>
          <c:idx val="1"/>
          <c:order val="1"/>
          <c:tx>
            <c:strRef>
              <c:f>'Migration Model'!$C$13</c:f>
              <c:strCache>
                <c:ptCount val="1"/>
                <c:pt idx="0">
                  <c:v>Female</c:v>
                </c:pt>
              </c:strCache>
            </c:strRef>
          </c:tx>
          <c:spPr>
            <a:ln w="25400">
              <a:solidFill>
                <a:srgbClr val="FF00FF"/>
              </a:solidFill>
              <a:prstDash val="solid"/>
            </a:ln>
          </c:spPr>
          <c:marker>
            <c:symbol val="none"/>
          </c:marker>
          <c:cat>
            <c:strRef>
              <c:f>'Migration Model'!$A$14:$A$30</c:f>
              <c:strCache>
                <c:ptCount val="17"/>
                <c:pt idx="0">
                  <c:v> 0-4</c:v>
                </c:pt>
                <c:pt idx="1">
                  <c:v>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c:v>
                </c:pt>
              </c:strCache>
            </c:strRef>
          </c:cat>
          <c:val>
            <c:numRef>
              <c:f>'Migration Model'!$C$14:$C$30</c:f>
              <c:numCache>
                <c:formatCode>0.0000</c:formatCode>
                <c:ptCount val="17"/>
                <c:pt idx="0">
                  <c:v>7.9490831392853414E-2</c:v>
                </c:pt>
                <c:pt idx="1">
                  <c:v>3.4546572916072292E-2</c:v>
                </c:pt>
                <c:pt idx="2">
                  <c:v>2.8257635261609491E-2</c:v>
                </c:pt>
                <c:pt idx="3">
                  <c:v>0.14939692750657194</c:v>
                </c:pt>
                <c:pt idx="4">
                  <c:v>0.25996882720856579</c:v>
                </c:pt>
                <c:pt idx="5">
                  <c:v>0.24070735621505543</c:v>
                </c:pt>
                <c:pt idx="6">
                  <c:v>0.17556404799438549</c:v>
                </c:pt>
                <c:pt idx="7">
                  <c:v>0.11724642977105565</c:v>
                </c:pt>
                <c:pt idx="8">
                  <c:v>7.5805358478484186E-2</c:v>
                </c:pt>
                <c:pt idx="9">
                  <c:v>4.8434796232439514E-2</c:v>
                </c:pt>
                <c:pt idx="10">
                  <c:v>3.0813980730833197E-2</c:v>
                </c:pt>
                <c:pt idx="11">
                  <c:v>1.9573516769439574E-2</c:v>
                </c:pt>
                <c:pt idx="12">
                  <c:v>1.2426704558157461E-2</c:v>
                </c:pt>
                <c:pt idx="13">
                  <c:v>7.8879739330144534E-3</c:v>
                </c:pt>
                <c:pt idx="14">
                  <c:v>5.0067072841735406E-3</c:v>
                </c:pt>
                <c:pt idx="15">
                  <c:v>3.1778583415176921E-3</c:v>
                </c:pt>
                <c:pt idx="16">
                  <c:v>2.0170560509324273E-3</c:v>
                </c:pt>
              </c:numCache>
            </c:numRef>
          </c:val>
          <c:smooth val="1"/>
        </c:ser>
        <c:dLbls>
          <c:showLegendKey val="0"/>
          <c:showVal val="0"/>
          <c:showCatName val="0"/>
          <c:showSerName val="0"/>
          <c:showPercent val="0"/>
          <c:showBubbleSize val="0"/>
        </c:dLbls>
        <c:marker val="1"/>
        <c:smooth val="0"/>
        <c:axId val="70828416"/>
        <c:axId val="77596544"/>
      </c:lineChart>
      <c:catAx>
        <c:axId val="70828416"/>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en-US"/>
                  <a:t>Age</a:t>
                </a:r>
              </a:p>
            </c:rich>
          </c:tx>
          <c:layout>
            <c:manualLayout>
              <c:xMode val="edge"/>
              <c:yMode val="edge"/>
              <c:x val="0.51669941060903735"/>
              <c:y val="0.80804953560371517"/>
            </c:manualLayout>
          </c:layout>
          <c:overlay val="0"/>
          <c:spPr>
            <a:noFill/>
            <a:ln w="25400">
              <a:noFill/>
            </a:ln>
          </c:spPr>
        </c:title>
        <c:numFmt formatCode="@" sourceLinked="0"/>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77596544"/>
        <c:crosses val="autoZero"/>
        <c:auto val="1"/>
        <c:lblAlgn val="ctr"/>
        <c:lblOffset val="100"/>
        <c:tickLblSkip val="2"/>
        <c:tickMarkSkip val="1"/>
        <c:noMultiLvlLbl val="0"/>
      </c:catAx>
      <c:valAx>
        <c:axId val="77596544"/>
        <c:scaling>
          <c:orientation val="minMax"/>
        </c:scaling>
        <c:delete val="0"/>
        <c:axPos val="l"/>
        <c:majorGridlines>
          <c:spPr>
            <a:ln w="3175">
              <a:solidFill>
                <a:srgbClr val="B2B2B2"/>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5 Year Migration Rate</a:t>
                </a:r>
              </a:p>
            </c:rich>
          </c:tx>
          <c:layout>
            <c:manualLayout>
              <c:xMode val="edge"/>
              <c:yMode val="edge"/>
              <c:x val="1.5717092337917484E-2"/>
              <c:y val="0.27554179566563469"/>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70828416"/>
        <c:crosses val="autoZero"/>
        <c:crossBetween val="between"/>
      </c:valAx>
      <c:spPr>
        <a:noFill/>
        <a:ln w="25400">
          <a:noFill/>
        </a:ln>
      </c:spPr>
    </c:plotArea>
    <c:legend>
      <c:legendPos val="b"/>
      <c:layout>
        <c:manualLayout>
          <c:xMode val="edge"/>
          <c:yMode val="edge"/>
          <c:x val="0.412573673870334"/>
          <c:y val="0.91021671826625383"/>
          <c:w val="0.29076620825147348"/>
          <c:h val="6.8111455108359129E-2"/>
        </c:manualLayout>
      </c:layout>
      <c:overlay val="0"/>
      <c:spPr>
        <a:solidFill>
          <a:srgbClr val="FFFFE9"/>
        </a:solid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E9"/>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0.61667</cdr:x>
      <cdr:y>0.16901</cdr:y>
    </cdr:from>
    <cdr:to>
      <cdr:x>0.7</cdr:x>
      <cdr:y>0.22535</cdr:y>
    </cdr:to>
    <cdr:sp macro="" textlink="">
      <cdr:nvSpPr>
        <cdr:cNvPr id="3" name="TextBox 2"/>
        <cdr:cNvSpPr txBox="1"/>
      </cdr:nvSpPr>
      <cdr:spPr>
        <a:xfrm xmlns:a="http://schemas.openxmlformats.org/drawingml/2006/main">
          <a:off x="5638800" y="9144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E</a:t>
          </a:r>
          <a:r>
            <a:rPr lang="en-US" sz="1200" b="1" baseline="-25000" dirty="0" smtClean="0"/>
            <a:t>0</a:t>
          </a:r>
          <a:r>
            <a:rPr lang="en-US" sz="1200" b="1" dirty="0" smtClean="0"/>
            <a:t> 65.8</a:t>
          </a:r>
          <a:endParaRPr lang="en-US" sz="1200" b="1" dirty="0"/>
        </a:p>
      </cdr:txBody>
    </cdr:sp>
  </cdr:relSizeAnchor>
  <cdr:relSizeAnchor xmlns:cdr="http://schemas.openxmlformats.org/drawingml/2006/chartDrawing">
    <cdr:from>
      <cdr:x>0.61644</cdr:x>
      <cdr:y>0.21799</cdr:y>
    </cdr:from>
    <cdr:to>
      <cdr:x>0.64144</cdr:x>
      <cdr:y>0.27433</cdr:y>
    </cdr:to>
    <cdr:sp macro="" textlink="">
      <cdr:nvSpPr>
        <cdr:cNvPr id="4" name="Down Arrow 3"/>
        <cdr:cNvSpPr/>
      </cdr:nvSpPr>
      <cdr:spPr>
        <a:xfrm xmlns:a="http://schemas.openxmlformats.org/drawingml/2006/main" rot="2677962">
          <a:off x="5636709" y="1179354"/>
          <a:ext cx="228600" cy="30480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0.34167</cdr:x>
      <cdr:y>0.49296</cdr:y>
    </cdr:from>
    <cdr:to>
      <cdr:x>0.425</cdr:x>
      <cdr:y>0.5493</cdr:y>
    </cdr:to>
    <cdr:sp macro="" textlink="">
      <cdr:nvSpPr>
        <cdr:cNvPr id="5" name="TextBox 1"/>
        <cdr:cNvSpPr txBox="1"/>
      </cdr:nvSpPr>
      <cdr:spPr>
        <a:xfrm xmlns:a="http://schemas.openxmlformats.org/drawingml/2006/main">
          <a:off x="3124200" y="2667000"/>
          <a:ext cx="762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t>E</a:t>
          </a:r>
          <a:r>
            <a:rPr lang="en-US" sz="1200" b="1" baseline="-25000" dirty="0" smtClean="0"/>
            <a:t>0</a:t>
          </a:r>
          <a:r>
            <a:rPr lang="en-US" sz="1200" b="1" dirty="0" smtClean="0"/>
            <a:t> 48.8</a:t>
          </a:r>
          <a:endParaRPr lang="en-US" sz="1200" b="1" dirty="0"/>
        </a:p>
      </cdr:txBody>
    </cdr:sp>
  </cdr:relSizeAnchor>
  <cdr:relSizeAnchor xmlns:cdr="http://schemas.openxmlformats.org/drawingml/2006/chartDrawing">
    <cdr:from>
      <cdr:x>0.45833</cdr:x>
      <cdr:y>0.25352</cdr:y>
    </cdr:from>
    <cdr:to>
      <cdr:x>0.575</cdr:x>
      <cdr:y>0.4507</cdr:y>
    </cdr:to>
    <cdr:sp macro="" textlink="">
      <cdr:nvSpPr>
        <cdr:cNvPr id="8" name="Straight Arrow Connector 7"/>
        <cdr:cNvSpPr/>
      </cdr:nvSpPr>
      <cdr:spPr>
        <a:xfrm xmlns:a="http://schemas.openxmlformats.org/drawingml/2006/main" flipH="1">
          <a:off x="4191000" y="1371600"/>
          <a:ext cx="1066800" cy="1066800"/>
        </a:xfrm>
        <a:prstGeom xmlns:a="http://schemas.openxmlformats.org/drawingml/2006/main" prst="straightConnector1">
          <a:avLst/>
        </a:prstGeom>
        <a:ln xmlns:a="http://schemas.openxmlformats.org/drawingml/2006/main" w="34925">
          <a:solidFill>
            <a:srgbClr val="FFC000"/>
          </a:solidFill>
          <a:headEnd type="triangle" w="lg" len="med"/>
          <a:tailEnd type="triangle" w="lg"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0.43333</cdr:x>
      <cdr:y>0.26761</cdr:y>
    </cdr:from>
    <cdr:to>
      <cdr:x>0.53333</cdr:x>
      <cdr:y>0.3662</cdr:y>
    </cdr:to>
    <cdr:sp macro="" textlink="">
      <cdr:nvSpPr>
        <cdr:cNvPr id="9" name="TextBox 8"/>
        <cdr:cNvSpPr txBox="1"/>
      </cdr:nvSpPr>
      <cdr:spPr>
        <a:xfrm xmlns:a="http://schemas.openxmlformats.org/drawingml/2006/main">
          <a:off x="3962400" y="1447800"/>
          <a:ext cx="914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t>Loss of 17 years</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0.27675</cdr:x>
      <cdr:y>0.08325</cdr:y>
    </cdr:from>
    <cdr:to>
      <cdr:x>0.66075</cdr:x>
      <cdr:y>0.1275</cdr:y>
    </cdr:to>
    <cdr:sp macro="" textlink="">
      <cdr:nvSpPr>
        <cdr:cNvPr id="2049" name="Text 1"/>
        <cdr:cNvSpPr txBox="1">
          <a:spLocks xmlns:a="http://schemas.openxmlformats.org/drawingml/2006/main" noChangeArrowheads="1"/>
        </cdr:cNvSpPr>
      </cdr:nvSpPr>
      <cdr:spPr bwMode="auto">
        <a:xfrm xmlns:a="http://schemas.openxmlformats.org/drawingml/2006/main">
          <a:off x="2375075" y="484496"/>
          <a:ext cx="3295498" cy="2575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32004" rIns="27432" bIns="0" anchor="t" upright="1">
          <a:spAutoFit/>
        </a:bodyPr>
        <a:lstStyle xmlns:a="http://schemas.openxmlformats.org/drawingml/2006/main"/>
        <a:p xmlns:a="http://schemas.openxmlformats.org/drawingml/2006/main">
          <a:pPr algn="ctr" rtl="0">
            <a:defRPr sz="1000"/>
          </a:pPr>
          <a:r>
            <a:rPr lang="en-US" sz="1400" b="0" i="0" u="none" strike="noStrike" baseline="0">
              <a:solidFill>
                <a:srgbClr val="000000"/>
              </a:solidFill>
              <a:latin typeface="Courier New"/>
              <a:cs typeface="Courier New"/>
            </a:rPr>
            <a:t>1. Reported and Desired ASFR's</a:t>
          </a: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0.224</cdr:x>
      <cdr:y>0.08425</cdr:y>
    </cdr:from>
    <cdr:to>
      <cdr:x>0.69575</cdr:x>
      <cdr:y>0.1285</cdr:y>
    </cdr:to>
    <cdr:sp macro="" textlink="">
      <cdr:nvSpPr>
        <cdr:cNvPr id="1025" name="Text 1"/>
        <cdr:cNvSpPr txBox="1">
          <a:spLocks xmlns:a="http://schemas.openxmlformats.org/drawingml/2006/main" noChangeArrowheads="1"/>
        </cdr:cNvSpPr>
      </cdr:nvSpPr>
      <cdr:spPr bwMode="auto">
        <a:xfrm xmlns:a="http://schemas.openxmlformats.org/drawingml/2006/main">
          <a:off x="1922374" y="490316"/>
          <a:ext cx="4048570" cy="2575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32004" rIns="27432" bIns="0" anchor="t" upright="1">
          <a:spAutoFit/>
        </a:bodyPr>
        <a:lstStyle xmlns:a="http://schemas.openxmlformats.org/drawingml/2006/main"/>
        <a:p xmlns:a="http://schemas.openxmlformats.org/drawingml/2006/main">
          <a:pPr algn="ctr" rtl="0">
            <a:defRPr sz="1000"/>
          </a:pPr>
          <a:r>
            <a:rPr lang="en-US" sz="1400" b="0" i="0" u="none" strike="noStrike" baseline="0">
              <a:solidFill>
                <a:srgbClr val="000000"/>
              </a:solidFill>
              <a:latin typeface="Courier New"/>
              <a:cs typeface="Courier New"/>
            </a:rPr>
            <a:t>2. Reported and Desired ASFR Patterns</a:t>
          </a:r>
          <a:endParaRPr lang="en-US"/>
        </a:p>
      </cdr:txBody>
    </cdr:sp>
  </cdr:relSizeAnchor>
  <cdr:relSizeAnchor xmlns:cdr="http://schemas.openxmlformats.org/drawingml/2006/chartDrawing">
    <cdr:from>
      <cdr:x>0.71296</cdr:x>
      <cdr:y>0.08418</cdr:y>
    </cdr:from>
    <cdr:to>
      <cdr:x>0.87037</cdr:x>
      <cdr:y>0.13469</cdr:y>
    </cdr:to>
    <cdr:sp macro="" textlink="">
      <cdr:nvSpPr>
        <cdr:cNvPr id="2" name="TextBox 1"/>
        <cdr:cNvSpPr txBox="1"/>
      </cdr:nvSpPr>
      <cdr:spPr>
        <a:xfrm xmlns:a="http://schemas.openxmlformats.org/drawingml/2006/main">
          <a:off x="5867400" y="381000"/>
          <a:ext cx="1295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rgbClr val="FF0000"/>
              </a:solidFill>
            </a:rPr>
            <a:t>= PASFR</a:t>
          </a:r>
          <a:endParaRPr lang="en-US" sz="14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8D68D-D77F-42BA-9397-88AB188CDA85}"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0C70D-3401-4FAC-9183-83DEE8C10A8B}" type="slidenum">
              <a:rPr lang="en-US" smtClean="0"/>
              <a:pPr/>
              <a:t>‹#›</a:t>
            </a:fld>
            <a:endParaRPr lang="en-US"/>
          </a:p>
        </p:txBody>
      </p:sp>
    </p:spTree>
    <p:extLst>
      <p:ext uri="{BB962C8B-B14F-4D97-AF65-F5344CB8AC3E}">
        <p14:creationId xmlns:p14="http://schemas.microsoft.com/office/powerpoint/2010/main" val="121590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9992F-D9CA-42B2-8E33-EE7DB65672F5}"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9992F-D9CA-42B2-8E33-EE7DB65672F5}"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9992F-D9CA-42B2-8E33-EE7DB65672F5}"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0838" y="133350"/>
            <a:ext cx="7370762"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47825"/>
            <a:ext cx="7437438" cy="444817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unpopulation.org</a:t>
            </a:r>
          </a:p>
        </p:txBody>
      </p:sp>
      <p:sp>
        <p:nvSpPr>
          <p:cNvPr id="6" name="Rectangle 6"/>
          <p:cNvSpPr>
            <a:spLocks noGrp="1" noChangeArrowheads="1"/>
          </p:cNvSpPr>
          <p:nvPr>
            <p:ph type="sldNum" sz="quarter" idx="12"/>
          </p:nvPr>
        </p:nvSpPr>
        <p:spPr>
          <a:ln/>
        </p:spPr>
        <p:txBody>
          <a:bodyPr/>
          <a:lstStyle>
            <a:lvl1pPr>
              <a:defRPr/>
            </a:lvl1pPr>
          </a:lstStyle>
          <a:p>
            <a:pPr>
              <a:defRPr/>
            </a:pPr>
            <a:fld id="{D1C05FFC-C330-44DB-90C4-21F59DF88A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C639992F-D9CA-42B2-8E33-EE7DB65672F5}" type="datetimeFigureOut">
              <a:rPr lang="en-US" smtClean="0"/>
              <a:pPr/>
              <a:t>1/15/2013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F7FB554-6364-4FAD-8E82-2C1FE5FC60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9992F-D9CA-42B2-8E33-EE7DB65672F5}"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9992F-D9CA-42B2-8E33-EE7DB65672F5}"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9992F-D9CA-42B2-8E33-EE7DB65672F5}"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9992F-D9CA-42B2-8E33-EE7DB65672F5}"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9992F-D9CA-42B2-8E33-EE7DB65672F5}"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9992F-D9CA-42B2-8E33-EE7DB65672F5}"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9992F-D9CA-42B2-8E33-EE7DB65672F5}"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B554-6364-4FAD-8E82-2C1FE5FC60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C639992F-D9CA-42B2-8E33-EE7DB65672F5}"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F7FB554-6364-4FAD-8E82-2C1FE5FC60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hyperlink" Target="http://esa.un.org/unpd/wpp/Model-Life-Tables/download-pag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81201"/>
            <a:ext cx="9067800" cy="2895600"/>
          </a:xfrm>
        </p:spPr>
        <p:txBody>
          <a:bodyPr>
            <a:normAutofit/>
          </a:bodyPr>
          <a:lstStyle/>
          <a:p>
            <a:r>
              <a:rPr lang="en-US" dirty="0" smtClean="0">
                <a:solidFill>
                  <a:schemeClr val="bg1"/>
                </a:solidFill>
              </a:rPr>
              <a:t>International Workshop </a:t>
            </a:r>
            <a:br>
              <a:rPr lang="en-US" dirty="0" smtClean="0">
                <a:solidFill>
                  <a:schemeClr val="bg1"/>
                </a:solidFill>
              </a:rPr>
            </a:br>
            <a:r>
              <a:rPr lang="en-US" dirty="0" smtClean="0">
                <a:solidFill>
                  <a:schemeClr val="bg1"/>
                </a:solidFill>
              </a:rPr>
              <a:t>on</a:t>
            </a:r>
            <a:br>
              <a:rPr lang="en-US" dirty="0" smtClean="0">
                <a:solidFill>
                  <a:schemeClr val="bg1"/>
                </a:solidFill>
              </a:rPr>
            </a:br>
            <a:r>
              <a:rPr lang="en-US" dirty="0" smtClean="0">
                <a:solidFill>
                  <a:schemeClr val="bg1"/>
                </a:solidFill>
              </a:rPr>
              <a:t>Population Projections</a:t>
            </a:r>
            <a:br>
              <a:rPr lang="en-US" dirty="0" smtClean="0">
                <a:solidFill>
                  <a:schemeClr val="bg1"/>
                </a:solidFill>
              </a:rPr>
            </a:br>
            <a:r>
              <a:rPr lang="en-US" dirty="0" smtClean="0">
                <a:solidFill>
                  <a:schemeClr val="bg1"/>
                </a:solidFill>
              </a:rPr>
              <a:t>using Census Data</a:t>
            </a:r>
            <a:endParaRPr lang="en-US" dirty="0">
              <a:solidFill>
                <a:schemeClr val="bg1"/>
              </a:solidFill>
            </a:endParaRPr>
          </a:p>
        </p:txBody>
      </p:sp>
      <p:sp>
        <p:nvSpPr>
          <p:cNvPr id="3" name="Subtitle 2"/>
          <p:cNvSpPr>
            <a:spLocks noGrp="1"/>
          </p:cNvSpPr>
          <p:nvPr>
            <p:ph type="subTitle" idx="1"/>
          </p:nvPr>
        </p:nvSpPr>
        <p:spPr>
          <a:xfrm>
            <a:off x="1371600" y="4876800"/>
            <a:ext cx="6400800" cy="1752600"/>
          </a:xfrm>
        </p:spPr>
        <p:txBody>
          <a:bodyPr/>
          <a:lstStyle/>
          <a:p>
            <a:r>
              <a:rPr lang="en-US" dirty="0" smtClean="0">
                <a:solidFill>
                  <a:srgbClr val="FFC000"/>
                </a:solidFill>
              </a:rPr>
              <a:t>14 – 16 January 2013</a:t>
            </a:r>
          </a:p>
          <a:p>
            <a:r>
              <a:rPr lang="en-US" dirty="0" smtClean="0">
                <a:solidFill>
                  <a:srgbClr val="FFC000"/>
                </a:solidFill>
              </a:rPr>
              <a:t>Beijing, China</a:t>
            </a:r>
            <a:endParaRPr lang="en-US" dirty="0">
              <a:solidFill>
                <a:srgbClr val="FFC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76200"/>
            <a:ext cx="2190749" cy="18922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normAutofit fontScale="90000"/>
          </a:bodyPr>
          <a:lstStyle/>
          <a:p>
            <a:r>
              <a:rPr lang="en-US" dirty="0" smtClean="0">
                <a:solidFill>
                  <a:schemeClr val="bg1"/>
                </a:solidFill>
              </a:rPr>
              <a:t>The impact of HIV/AIDS</a:t>
            </a:r>
            <a:br>
              <a:rPr lang="en-US" dirty="0" smtClean="0">
                <a:solidFill>
                  <a:schemeClr val="bg1"/>
                </a:solidFill>
              </a:rPr>
            </a:br>
            <a:r>
              <a:rPr lang="en-US" dirty="0" smtClean="0">
                <a:solidFill>
                  <a:schemeClr val="bg1"/>
                </a:solidFill>
              </a:rPr>
              <a:t>Botswana 2000-2005, males</a:t>
            </a:r>
            <a:endParaRPr lang="en-US" dirty="0">
              <a:solidFill>
                <a:schemeClr val="bg1"/>
              </a:solidFill>
            </a:endParaRPr>
          </a:p>
        </p:txBody>
      </p:sp>
      <p:graphicFrame>
        <p:nvGraphicFramePr>
          <p:cNvPr id="5" name="Chart 4"/>
          <p:cNvGraphicFramePr>
            <a:graphicFrameLocks noGrp="1"/>
          </p:cNvGraphicFramePr>
          <p:nvPr/>
        </p:nvGraphicFramePr>
        <p:xfrm>
          <a:off x="0" y="1447800"/>
          <a:ext cx="9143999"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p:cNvSpPr/>
          <p:nvPr/>
        </p:nvSpPr>
        <p:spPr>
          <a:xfrm rot="13973572">
            <a:off x="3732143" y="3806498"/>
            <a:ext cx="228600" cy="477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Tree>
    <p:extLst>
      <p:ext uri="{BB962C8B-B14F-4D97-AF65-F5344CB8AC3E}">
        <p14:creationId xmlns:p14="http://schemas.microsoft.com/office/powerpoint/2010/main" val="511794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normAutofit fontScale="90000"/>
          </a:bodyPr>
          <a:lstStyle/>
          <a:p>
            <a:r>
              <a:rPr lang="en-US" dirty="0" smtClean="0">
                <a:solidFill>
                  <a:schemeClr val="bg1"/>
                </a:solidFill>
              </a:rPr>
              <a:t>The impact of HIV/AIDS</a:t>
            </a:r>
            <a:br>
              <a:rPr lang="en-US" dirty="0" smtClean="0">
                <a:solidFill>
                  <a:schemeClr val="bg1"/>
                </a:solidFill>
              </a:rPr>
            </a:br>
            <a:r>
              <a:rPr lang="en-US" dirty="0" smtClean="0">
                <a:solidFill>
                  <a:schemeClr val="bg1"/>
                </a:solidFill>
              </a:rPr>
              <a:t>Botswana 2000-2005, males</a:t>
            </a:r>
            <a:endParaRPr lang="en-US" dirty="0">
              <a:solidFill>
                <a:schemeClr val="bg1"/>
              </a:solidFill>
            </a:endParaRPr>
          </a:p>
        </p:txBody>
      </p:sp>
      <p:graphicFrame>
        <p:nvGraphicFramePr>
          <p:cNvPr id="7" name="Chart 6"/>
          <p:cNvGraphicFramePr>
            <a:graphicFrameLocks noGrp="1"/>
          </p:cNvGraphicFramePr>
          <p:nvPr/>
        </p:nvGraphicFramePr>
        <p:xfrm>
          <a:off x="0" y="1447800"/>
          <a:ext cx="9143999"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1794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dirty="0" smtClean="0">
                <a:solidFill>
                  <a:schemeClr val="bg1"/>
                </a:solidFill>
              </a:rPr>
              <a:t>Projecting age patterns of mortality I:</a:t>
            </a:r>
            <a:br>
              <a:rPr lang="en-US" dirty="0" smtClean="0">
                <a:solidFill>
                  <a:schemeClr val="bg1"/>
                </a:solidFill>
              </a:rPr>
            </a:br>
            <a:r>
              <a:rPr lang="en-US" dirty="0" smtClean="0">
                <a:solidFill>
                  <a:schemeClr val="bg1"/>
                </a:solidFill>
              </a:rPr>
              <a:t>United Nation Model</a:t>
            </a:r>
            <a:endParaRPr lang="en-US" dirty="0">
              <a:solidFill>
                <a:schemeClr val="bg1"/>
              </a:solidFill>
            </a:endParaRPr>
          </a:p>
        </p:txBody>
      </p:sp>
      <p:sp>
        <p:nvSpPr>
          <p:cNvPr id="3" name="Content Placeholder 2"/>
          <p:cNvSpPr>
            <a:spLocks noGrp="1"/>
          </p:cNvSpPr>
          <p:nvPr>
            <p:ph idx="1"/>
          </p:nvPr>
        </p:nvSpPr>
        <p:spPr>
          <a:xfrm>
            <a:off x="457200" y="1981200"/>
            <a:ext cx="8229600" cy="4602163"/>
          </a:xfrm>
        </p:spPr>
        <p:txBody>
          <a:bodyPr>
            <a:normAutofit fontScale="92500" lnSpcReduction="10000"/>
          </a:bodyPr>
          <a:lstStyle/>
          <a:p>
            <a:pPr marL="0" indent="0">
              <a:buNone/>
            </a:pPr>
            <a:r>
              <a:rPr lang="en-US" dirty="0">
                <a:solidFill>
                  <a:schemeClr val="bg1"/>
                </a:solidFill>
              </a:rPr>
              <a:t>The software package MORTPAK from the United Nations provides a program “MATCH”, which generates model life tables.</a:t>
            </a:r>
          </a:p>
          <a:p>
            <a:pPr marL="0" indent="0">
              <a:buNone/>
            </a:pPr>
            <a:r>
              <a:rPr lang="en-US" dirty="0">
                <a:solidFill>
                  <a:schemeClr val="bg1"/>
                </a:solidFill>
              </a:rPr>
              <a:t>MORTPAK.[MATCH].</a:t>
            </a:r>
          </a:p>
          <a:p>
            <a:pPr marL="0" indent="0">
              <a:buNone/>
            </a:pPr>
            <a:r>
              <a:rPr lang="en-US" dirty="0">
                <a:solidFill>
                  <a:schemeClr val="bg1"/>
                </a:solidFill>
              </a:rPr>
              <a:t>The original United Nations model for projecting age patterns of mortality has been </a:t>
            </a:r>
            <a:r>
              <a:rPr lang="en-US" dirty="0" smtClean="0">
                <a:solidFill>
                  <a:schemeClr val="bg1"/>
                </a:solidFill>
              </a:rPr>
              <a:t>documented</a:t>
            </a:r>
            <a:r>
              <a:rPr lang="en-US" dirty="0">
                <a:solidFill>
                  <a:schemeClr val="bg1"/>
                </a:solidFill>
              </a:rPr>
              <a:t>, but not published as a user-friendly tool. </a:t>
            </a:r>
          </a:p>
          <a:p>
            <a:pPr marL="0" indent="0">
              <a:buNone/>
            </a:pPr>
            <a:r>
              <a:rPr lang="en-US" dirty="0">
                <a:solidFill>
                  <a:schemeClr val="bg1"/>
                </a:solidFill>
              </a:rPr>
              <a:t>See the </a:t>
            </a:r>
            <a:r>
              <a:rPr lang="en-US" dirty="0" smtClean="0">
                <a:solidFill>
                  <a:schemeClr val="bg1"/>
                </a:solidFill>
              </a:rPr>
              <a:t>new </a:t>
            </a:r>
            <a:r>
              <a:rPr lang="en-US" dirty="0">
                <a:solidFill>
                  <a:schemeClr val="bg1"/>
                </a:solidFill>
              </a:rPr>
              <a:t>updated and extended United Nations model life tables :</a:t>
            </a:r>
          </a:p>
          <a:p>
            <a:pPr marL="0" indent="0">
              <a:buNone/>
            </a:pPr>
            <a:r>
              <a:rPr lang="en-US" sz="2400" dirty="0">
                <a:solidFill>
                  <a:srgbClr val="FFC000"/>
                </a:solidFill>
                <a:hlinkClick r:id="rId2"/>
              </a:rPr>
              <a:t>http://esa.un.org/unpd/wpp/Model-Life-Tables/download-page.html</a:t>
            </a:r>
            <a:endParaRPr lang="en-US" sz="2400" dirty="0">
              <a:solidFill>
                <a:srgbClr val="FFC000"/>
              </a:solidFill>
            </a:endParaRPr>
          </a:p>
        </p:txBody>
      </p:sp>
    </p:spTree>
    <p:extLst>
      <p:ext uri="{BB962C8B-B14F-4D97-AF65-F5344CB8AC3E}">
        <p14:creationId xmlns:p14="http://schemas.microsoft.com/office/powerpoint/2010/main" val="2776454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bg1"/>
                </a:solidFill>
              </a:rPr>
              <a:t>MORTPAK</a:t>
            </a:r>
            <a:endParaRPr lang="en-US" sz="40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457200" y="1447800"/>
            <a:ext cx="44958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Select module MATCH</a:t>
            </a:r>
            <a:endParaRPr lang="en-US"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457200" y="1447800"/>
            <a:ext cx="4505325" cy="5162550"/>
          </a:xfrm>
          <a:prstGeom prst="rect">
            <a:avLst/>
          </a:prstGeom>
          <a:noFill/>
          <a:ln w="9525">
            <a:noFill/>
            <a:miter lim="800000"/>
            <a:headEnd/>
            <a:tailEnd/>
          </a:ln>
        </p:spPr>
      </p:pic>
      <p:sp>
        <p:nvSpPr>
          <p:cNvPr id="3" name="Left Arrow 2"/>
          <p:cNvSpPr/>
          <p:nvPr/>
        </p:nvSpPr>
        <p:spPr>
          <a:xfrm>
            <a:off x="2731633" y="3924300"/>
            <a:ext cx="1447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Worksheet MATCH</a:t>
            </a:r>
            <a:endParaRPr lang="en-US"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457200" y="1447800"/>
            <a:ext cx="55816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3575050" y="2043868"/>
            <a:ext cx="5111750" cy="4737932"/>
          </a:xfrm>
          <a:prstGeom prst="rect">
            <a:avLst/>
          </a:prstGeom>
          <a:noFill/>
          <a:ln w="9525">
            <a:noFill/>
            <a:miter lim="800000"/>
            <a:headEnd/>
            <a:tailEnd/>
          </a:ln>
        </p:spPr>
      </p:pic>
      <p:sp>
        <p:nvSpPr>
          <p:cNvPr id="4" name="Text Placeholder 3"/>
          <p:cNvSpPr>
            <a:spLocks noGrp="1"/>
          </p:cNvSpPr>
          <p:nvPr>
            <p:ph type="body" sz="half" idx="2"/>
          </p:nvPr>
        </p:nvSpPr>
        <p:spPr>
          <a:xfrm>
            <a:off x="457200" y="2057400"/>
            <a:ext cx="3008313" cy="4691063"/>
          </a:xfrm>
        </p:spPr>
        <p:txBody>
          <a:bodyPr>
            <a:normAutofit/>
          </a:bodyPr>
          <a:lstStyle/>
          <a:p>
            <a:r>
              <a:rPr lang="en-US" sz="2000" b="1" dirty="0" smtClean="0">
                <a:solidFill>
                  <a:schemeClr val="bg1"/>
                </a:solidFill>
              </a:rPr>
              <a:t>Two scenarios:</a:t>
            </a:r>
            <a:r>
              <a:rPr lang="en-US" sz="2000" dirty="0" smtClean="0">
                <a:solidFill>
                  <a:schemeClr val="bg1"/>
                </a:solidFill>
              </a:rPr>
              <a:t/>
            </a:r>
            <a:br>
              <a:rPr lang="en-US" sz="2000" dirty="0" smtClean="0">
                <a:solidFill>
                  <a:schemeClr val="bg1"/>
                </a:solidFill>
              </a:rPr>
            </a:br>
            <a:r>
              <a:rPr lang="en-US" sz="2000" dirty="0" smtClean="0">
                <a:solidFill>
                  <a:schemeClr val="bg1"/>
                </a:solidFill>
              </a:rPr>
              <a:t>User-defined a life table</a:t>
            </a:r>
          </a:p>
          <a:p>
            <a:r>
              <a:rPr lang="en-US" sz="2000" dirty="0" smtClean="0">
                <a:solidFill>
                  <a:schemeClr val="bg1"/>
                </a:solidFill>
              </a:rPr>
              <a:t>Using a model life table</a:t>
            </a:r>
            <a:br>
              <a:rPr lang="en-US" sz="2000" dirty="0" smtClean="0">
                <a:solidFill>
                  <a:schemeClr val="bg1"/>
                </a:solidFill>
              </a:rPr>
            </a:br>
            <a:endParaRPr lang="en-US" sz="2000" dirty="0">
              <a:solidFill>
                <a:schemeClr val="bg1"/>
              </a:solidFill>
            </a:endParaRPr>
          </a:p>
        </p:txBody>
      </p:sp>
      <p:sp>
        <p:nvSpPr>
          <p:cNvPr id="5" name="Title 4"/>
          <p:cNvSpPr txBox="1">
            <a:spLocks/>
          </p:cNvSpPr>
          <p:nvPr/>
        </p:nvSpPr>
        <p:spPr>
          <a:xfrm>
            <a:off x="0" y="0"/>
            <a:ext cx="9144000" cy="1143000"/>
          </a:xfrm>
          <a:prstGeom prst="rect">
            <a:avLst/>
          </a:prstGeom>
        </p:spPr>
        <p:txBody>
          <a:bodyPr vert="horz" lIns="91440" tIns="45720" rIns="91440" bIns="45720" rtlCol="0" anchor="b">
            <a:normAutofit/>
          </a:bodyPr>
          <a:lstStyle/>
          <a:p>
            <a:pPr algn="ctr">
              <a:spcBef>
                <a:spcPct val="0"/>
              </a:spcBef>
              <a:defRPr/>
            </a:pPr>
            <a:r>
              <a:rPr lang="en-US" sz="4400" dirty="0" smtClean="0">
                <a:solidFill>
                  <a:prstClr val="white"/>
                </a:solidFill>
              </a:rPr>
              <a:t>Selection of reference life table</a:t>
            </a:r>
            <a:endParaRPr lang="en-US" sz="4400"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lstStyle/>
          <a:p>
            <a:r>
              <a:rPr lang="en-US" dirty="0" smtClean="0">
                <a:solidFill>
                  <a:schemeClr val="bg1"/>
                </a:solidFill>
              </a:rPr>
              <a:t>Parameter entry MATCH</a:t>
            </a:r>
            <a:endParaRPr lang="en-US"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457200" y="1444752"/>
            <a:ext cx="55816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Output MATCH</a:t>
            </a:r>
            <a:endParaRPr lang="en-US"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152400" y="1981200"/>
            <a:ext cx="8686800" cy="4319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User-defined mortality pattern</a:t>
            </a:r>
            <a:endParaRPr lang="en-US"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457200" y="1447799"/>
            <a:ext cx="4010025" cy="5319421"/>
          </a:xfrm>
          <a:prstGeom prst="rect">
            <a:avLst/>
          </a:prstGeom>
          <a:noFill/>
          <a:ln w="9525">
            <a:noFill/>
            <a:miter lim="800000"/>
            <a:headEnd/>
            <a:tailEnd/>
          </a:ln>
        </p:spPr>
      </p:pic>
      <p:sp>
        <p:nvSpPr>
          <p:cNvPr id="3" name="Left Arrow 2"/>
          <p:cNvSpPr/>
          <p:nvPr/>
        </p:nvSpPr>
        <p:spPr>
          <a:xfrm>
            <a:off x="1981200" y="4648200"/>
            <a:ext cx="1143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37360"/>
          </a:xfrm>
        </p:spPr>
        <p:txBody>
          <a:bodyPr>
            <a:normAutofit fontScale="90000"/>
          </a:bodyPr>
          <a:lstStyle/>
          <a:p>
            <a:r>
              <a:rPr lang="en-US" dirty="0" smtClean="0"/>
              <a:t>Session V:</a:t>
            </a:r>
            <a:br>
              <a:rPr lang="en-US" dirty="0" smtClean="0"/>
            </a:br>
            <a:r>
              <a:rPr lang="en-US" dirty="0" smtClean="0">
                <a:solidFill>
                  <a:srgbClr val="FFC000"/>
                </a:solidFill>
              </a:rPr>
              <a:t>Projecting the age patterns of mortality, fertility, </a:t>
            </a:r>
            <a:r>
              <a:rPr lang="en-US" smtClean="0">
                <a:solidFill>
                  <a:srgbClr val="FFC000"/>
                </a:solidFill>
              </a:rPr>
              <a:t>and migration</a:t>
            </a:r>
            <a:endParaRPr lang="en-US" dirty="0">
              <a:solidFill>
                <a:srgbClr val="FFC000"/>
              </a:solidFill>
            </a:endParaRPr>
          </a:p>
        </p:txBody>
      </p:sp>
      <p:sp>
        <p:nvSpPr>
          <p:cNvPr id="5" name="Subtitle 4"/>
          <p:cNvSpPr>
            <a:spLocks noGrp="1"/>
          </p:cNvSpPr>
          <p:nvPr>
            <p:ph idx="1"/>
          </p:nvPr>
        </p:nvSpPr>
        <p:spPr>
          <a:xfrm>
            <a:off x="457200" y="2255837"/>
            <a:ext cx="8229600" cy="4525963"/>
          </a:xfrm>
        </p:spPr>
        <p:txBody>
          <a:bodyPr/>
          <a:lstStyle/>
          <a:p>
            <a:r>
              <a:rPr lang="en-US" dirty="0" smtClean="0"/>
              <a:t>Projecting age patterns of mortality</a:t>
            </a:r>
          </a:p>
          <a:p>
            <a:r>
              <a:rPr lang="en-US" dirty="0" smtClean="0"/>
              <a:t>Projecting age patterns of fertility</a:t>
            </a:r>
          </a:p>
          <a:p>
            <a:r>
              <a:rPr lang="en-US" dirty="0" smtClean="0"/>
              <a:t>Projecting age patterns of migration</a:t>
            </a:r>
          </a:p>
          <a:p>
            <a:endParaRPr lang="en-US" dirty="0"/>
          </a:p>
        </p:txBody>
      </p:sp>
      <p:sp>
        <p:nvSpPr>
          <p:cNvPr id="6" name="TextBox 5"/>
          <p:cNvSpPr txBox="1"/>
          <p:nvPr/>
        </p:nvSpPr>
        <p:spPr>
          <a:xfrm>
            <a:off x="152400" y="4876800"/>
            <a:ext cx="8763000" cy="369332"/>
          </a:xfrm>
          <a:prstGeom prst="rect">
            <a:avLst/>
          </a:prstGeom>
          <a:noFill/>
        </p:spPr>
        <p:txBody>
          <a:bodyPr wrap="square" rtlCol="0">
            <a:spAutoFit/>
          </a:bodyPr>
          <a:lstStyle/>
          <a:p>
            <a:r>
              <a:rPr lang="en-US" b="1" dirty="0" smtClean="0">
                <a:solidFill>
                  <a:srgbClr val="FFC000"/>
                </a:solidFill>
              </a:rPr>
              <a:t>http://unstats.un.org/unsd/demographic/meetings/wshops/China2013/list_of_docs.htm</a:t>
            </a:r>
            <a:endParaRPr lang="en-US"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Output MATCH</a:t>
            </a:r>
            <a:endParaRPr lang="en-US"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457200" y="1444752"/>
            <a:ext cx="851428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solidFill>
                  <a:schemeClr val="bg1"/>
                </a:solidFill>
              </a:rPr>
              <a:t>Projecting age patterns of mortality II:</a:t>
            </a:r>
            <a:br>
              <a:rPr lang="en-US" dirty="0" smtClean="0">
                <a:solidFill>
                  <a:schemeClr val="bg1"/>
                </a:solidFill>
              </a:rPr>
            </a:br>
            <a:r>
              <a:rPr lang="en-US" dirty="0" smtClean="0">
                <a:solidFill>
                  <a:schemeClr val="bg1"/>
                </a:solidFill>
              </a:rPr>
              <a:t>US Census Bureau Model</a:t>
            </a:r>
            <a:endParaRPr lang="en-US" dirty="0">
              <a:solidFill>
                <a:schemeClr val="bg1"/>
              </a:solidFill>
            </a:endParaRPr>
          </a:p>
        </p:txBody>
      </p:sp>
      <p:sp>
        <p:nvSpPr>
          <p:cNvPr id="3" name="Content Placeholder 2"/>
          <p:cNvSpPr>
            <a:spLocks noGrp="1"/>
          </p:cNvSpPr>
          <p:nvPr>
            <p:ph idx="1"/>
          </p:nvPr>
        </p:nvSpPr>
        <p:spPr>
          <a:xfrm>
            <a:off x="457200" y="2209800"/>
            <a:ext cx="8229600" cy="4525963"/>
          </a:xfrm>
        </p:spPr>
        <p:txBody>
          <a:bodyPr>
            <a:normAutofit fontScale="70000" lnSpcReduction="20000"/>
          </a:bodyPr>
          <a:lstStyle/>
          <a:p>
            <a:r>
              <a:rPr lang="en-US" dirty="0">
                <a:solidFill>
                  <a:schemeClr val="bg1"/>
                </a:solidFill>
              </a:rPr>
              <a:t>The US Census Bureau has developed  spreadsheets that interpolate life tables, one for each sex. The procedure interpolates between two “pivotal” life tables, based on the probabilities of dying n[</a:t>
            </a:r>
            <a:r>
              <a:rPr lang="en-US" baseline="-25000" dirty="0" err="1">
                <a:solidFill>
                  <a:schemeClr val="bg1"/>
                </a:solidFill>
              </a:rPr>
              <a:t>n</a:t>
            </a:r>
            <a:r>
              <a:rPr lang="en-US" dirty="0" err="1">
                <a:solidFill>
                  <a:schemeClr val="bg1"/>
                </a:solidFill>
              </a:rPr>
              <a:t>q</a:t>
            </a:r>
            <a:r>
              <a:rPr lang="en-US" baseline="-25000" dirty="0" err="1">
                <a:solidFill>
                  <a:schemeClr val="bg1"/>
                </a:solidFill>
              </a:rPr>
              <a:t>x</a:t>
            </a:r>
            <a:r>
              <a:rPr lang="en-US" dirty="0">
                <a:solidFill>
                  <a:schemeClr val="bg1"/>
                </a:solidFill>
              </a:rPr>
              <a:t>]:</a:t>
            </a:r>
          </a:p>
          <a:p>
            <a:pPr lvl="1">
              <a:buFont typeface="Arial" pitchFamily="34" charset="0"/>
              <a:buChar char="•"/>
            </a:pPr>
            <a:r>
              <a:rPr lang="en-US" dirty="0">
                <a:solidFill>
                  <a:schemeClr val="bg1"/>
                </a:solidFill>
              </a:rPr>
              <a:t>INTPLTM	Interpolation for life tables for males</a:t>
            </a:r>
          </a:p>
          <a:p>
            <a:pPr lvl="1">
              <a:buFont typeface="Arial" pitchFamily="34" charset="0"/>
              <a:buChar char="•"/>
            </a:pPr>
            <a:r>
              <a:rPr lang="en-US" dirty="0">
                <a:solidFill>
                  <a:schemeClr val="bg1"/>
                </a:solidFill>
              </a:rPr>
              <a:t>INTPLTF	 Interpolation for life tables for females</a:t>
            </a:r>
          </a:p>
          <a:p>
            <a:r>
              <a:rPr lang="en-US" dirty="0">
                <a:solidFill>
                  <a:schemeClr val="bg1"/>
                </a:solidFill>
              </a:rPr>
              <a:t>Usually, the pivotal life tables are</a:t>
            </a:r>
          </a:p>
          <a:p>
            <a:pPr>
              <a:buFont typeface="+mj-lt"/>
              <a:buAutoNum type="alphaLcParenR"/>
            </a:pPr>
            <a:r>
              <a:rPr lang="en-US" dirty="0">
                <a:solidFill>
                  <a:schemeClr val="bg1"/>
                </a:solidFill>
              </a:rPr>
              <a:t>An empirical life table for the base year of the projection</a:t>
            </a:r>
          </a:p>
          <a:p>
            <a:pPr>
              <a:buFont typeface="+mj-lt"/>
              <a:buAutoNum type="alphaLcParenR"/>
            </a:pPr>
            <a:r>
              <a:rPr lang="en-US" dirty="0">
                <a:solidFill>
                  <a:schemeClr val="bg1"/>
                </a:solidFill>
              </a:rPr>
              <a:t>An ultimate (upper limit) life table</a:t>
            </a:r>
          </a:p>
          <a:p>
            <a:r>
              <a:rPr lang="en-US" dirty="0">
                <a:solidFill>
                  <a:schemeClr val="bg1"/>
                </a:solidFill>
              </a:rPr>
              <a:t>The spreadsheet generates a life table with a desired level of mortality that is between the life expectancies of the base and the ultimate life table.  Repeated application of the procedure will generate a set of age-specific mortality rates [</a:t>
            </a:r>
            <a:r>
              <a:rPr lang="en-US" baseline="-25000" dirty="0" err="1">
                <a:solidFill>
                  <a:schemeClr val="bg1"/>
                </a:solidFill>
              </a:rPr>
              <a:t>n</a:t>
            </a:r>
            <a:r>
              <a:rPr lang="en-US" dirty="0" err="1">
                <a:solidFill>
                  <a:schemeClr val="bg1"/>
                </a:solidFill>
              </a:rPr>
              <a:t>m</a:t>
            </a:r>
            <a:r>
              <a:rPr lang="en-US" baseline="-25000" dirty="0" err="1">
                <a:solidFill>
                  <a:schemeClr val="bg1"/>
                </a:solidFill>
              </a:rPr>
              <a:t>x</a:t>
            </a:r>
            <a:r>
              <a:rPr lang="en-US" dirty="0">
                <a:solidFill>
                  <a:schemeClr val="bg1"/>
                </a:solidFill>
              </a:rPr>
              <a:t>] or probabilities of dying [</a:t>
            </a:r>
            <a:r>
              <a:rPr lang="en-US" baseline="-25000" dirty="0" err="1">
                <a:solidFill>
                  <a:schemeClr val="bg1"/>
                </a:solidFill>
              </a:rPr>
              <a:t>n</a:t>
            </a:r>
            <a:r>
              <a:rPr lang="en-US" dirty="0" err="1">
                <a:solidFill>
                  <a:schemeClr val="bg1"/>
                </a:solidFill>
              </a:rPr>
              <a:t>q</a:t>
            </a:r>
            <a:r>
              <a:rPr lang="en-US" baseline="-25000" dirty="0" err="1">
                <a:solidFill>
                  <a:schemeClr val="bg1"/>
                </a:solidFill>
              </a:rPr>
              <a:t>x</a:t>
            </a:r>
            <a:r>
              <a:rPr lang="en-US" dirty="0">
                <a:solidFill>
                  <a:schemeClr val="bg1"/>
                </a:solidFill>
              </a:rPr>
              <a:t>].</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chemeClr val="bg1"/>
                </a:solidFill>
              </a:rPr>
              <a:t>INTPLTM.xls/INTPLTF.xls</a:t>
            </a:r>
            <a:endParaRPr lang="en-US" dirty="0">
              <a:solidFill>
                <a:schemeClr val="bg1"/>
              </a:solidFill>
            </a:endParaRPr>
          </a:p>
        </p:txBody>
      </p:sp>
      <p:sp>
        <p:nvSpPr>
          <p:cNvPr id="15" name="TextBox 14"/>
          <p:cNvSpPr txBox="1"/>
          <p:nvPr/>
        </p:nvSpPr>
        <p:spPr>
          <a:xfrm>
            <a:off x="685800" y="1752600"/>
            <a:ext cx="7086600" cy="4678204"/>
          </a:xfrm>
          <a:prstGeom prst="rect">
            <a:avLst/>
          </a:prstGeom>
          <a:noFill/>
        </p:spPr>
        <p:txBody>
          <a:bodyPr wrap="square" rtlCol="0">
            <a:spAutoFit/>
          </a:bodyPr>
          <a:lstStyle/>
          <a:p>
            <a:r>
              <a:rPr lang="en-US" sz="2000" b="1" dirty="0" smtClean="0">
                <a:solidFill>
                  <a:prstClr val="white"/>
                </a:solidFill>
              </a:rPr>
              <a:t>Input data for INTPLTM/INTPLTF</a:t>
            </a:r>
          </a:p>
          <a:p>
            <a:pPr>
              <a:buFont typeface="Arial" pitchFamily="34" charset="0"/>
              <a:buChar char="•"/>
            </a:pPr>
            <a:r>
              <a:rPr lang="en-US" sz="2000" dirty="0" smtClean="0">
                <a:solidFill>
                  <a:prstClr val="white"/>
                </a:solidFill>
              </a:rPr>
              <a:t>Table number [“Table 123”]</a:t>
            </a:r>
          </a:p>
          <a:p>
            <a:pPr>
              <a:buFont typeface="Arial" pitchFamily="34" charset="0"/>
              <a:buChar char="•"/>
            </a:pPr>
            <a:r>
              <a:rPr lang="en-US" sz="2000" dirty="0" smtClean="0">
                <a:solidFill>
                  <a:prstClr val="white"/>
                </a:solidFill>
              </a:rPr>
              <a:t>Country name and Year [“Poplandia: 1960 and 1980”]</a:t>
            </a:r>
          </a:p>
          <a:p>
            <a:pPr lvl="1">
              <a:buFont typeface="Arial" pitchFamily="34" charset="0"/>
              <a:buChar char="•"/>
            </a:pPr>
            <a:r>
              <a:rPr lang="en-US" sz="2000" dirty="0" smtClean="0">
                <a:solidFill>
                  <a:prstClr val="white"/>
                </a:solidFill>
              </a:rPr>
              <a:t>Life expectancy at birth for life table 1 (base year)</a:t>
            </a:r>
          </a:p>
          <a:p>
            <a:pPr lvl="1">
              <a:buFont typeface="Arial" pitchFamily="34" charset="0"/>
              <a:buChar char="•"/>
            </a:pPr>
            <a:r>
              <a:rPr lang="en-US" sz="2000" dirty="0" smtClean="0">
                <a:solidFill>
                  <a:prstClr val="white"/>
                </a:solidFill>
              </a:rPr>
              <a:t>Life expectancy at birth for life table 2 (ultimate life table)</a:t>
            </a:r>
          </a:p>
          <a:p>
            <a:pPr>
              <a:buFont typeface="Arial" pitchFamily="34" charset="0"/>
              <a:buChar char="•"/>
            </a:pPr>
            <a:r>
              <a:rPr lang="en-US" sz="2000" dirty="0" smtClean="0">
                <a:solidFill>
                  <a:prstClr val="white"/>
                </a:solidFill>
              </a:rPr>
              <a:t>Life expectancy at birth for desired life table</a:t>
            </a:r>
          </a:p>
          <a:p>
            <a:pPr>
              <a:buFont typeface="Arial" pitchFamily="34" charset="0"/>
              <a:buChar char="•"/>
            </a:pPr>
            <a:r>
              <a:rPr lang="en-US" sz="2000" dirty="0" smtClean="0">
                <a:solidFill>
                  <a:prstClr val="white"/>
                </a:solidFill>
              </a:rPr>
              <a:t>Lower limit of open-ended age group</a:t>
            </a:r>
          </a:p>
          <a:p>
            <a:pPr>
              <a:buFont typeface="Arial" pitchFamily="34" charset="0"/>
              <a:buChar char="•"/>
            </a:pPr>
            <a:r>
              <a:rPr lang="en-US" sz="2000" dirty="0" smtClean="0">
                <a:solidFill>
                  <a:prstClr val="white"/>
                </a:solidFill>
              </a:rPr>
              <a:t>Life expectancy for the open-ended age group, life table 1</a:t>
            </a:r>
          </a:p>
          <a:p>
            <a:pPr>
              <a:buFont typeface="Arial" pitchFamily="34" charset="0"/>
              <a:buChar char="•"/>
            </a:pPr>
            <a:r>
              <a:rPr lang="en-US" sz="2000" dirty="0" smtClean="0">
                <a:solidFill>
                  <a:prstClr val="white"/>
                </a:solidFill>
              </a:rPr>
              <a:t>Life expectancy for the open-ended age group, life table 2</a:t>
            </a:r>
          </a:p>
          <a:p>
            <a:pPr>
              <a:buFont typeface="Arial" pitchFamily="34" charset="0"/>
              <a:buChar char="•"/>
            </a:pPr>
            <a:r>
              <a:rPr lang="en-US" sz="2000" dirty="0" smtClean="0">
                <a:solidFill>
                  <a:prstClr val="white"/>
                </a:solidFill>
              </a:rPr>
              <a:t>Separation factor for age under 1, life table 1</a:t>
            </a:r>
          </a:p>
          <a:p>
            <a:pPr>
              <a:buFont typeface="Arial" pitchFamily="34" charset="0"/>
              <a:buChar char="•"/>
            </a:pPr>
            <a:r>
              <a:rPr lang="en-US" sz="2000" dirty="0" smtClean="0">
                <a:solidFill>
                  <a:prstClr val="white"/>
                </a:solidFill>
              </a:rPr>
              <a:t>Separation factor for age under 1, life table 2</a:t>
            </a:r>
          </a:p>
          <a:p>
            <a:pPr>
              <a:buFont typeface="Arial" pitchFamily="34" charset="0"/>
              <a:buChar char="•"/>
            </a:pPr>
            <a:r>
              <a:rPr lang="en-US" sz="2000" dirty="0" smtClean="0">
                <a:solidFill>
                  <a:prstClr val="white"/>
                </a:solidFill>
              </a:rPr>
              <a:t>Separation factor for ages 1-4, life table 1</a:t>
            </a:r>
          </a:p>
          <a:p>
            <a:pPr>
              <a:buFont typeface="Arial" pitchFamily="34" charset="0"/>
              <a:buChar char="•"/>
            </a:pPr>
            <a:r>
              <a:rPr lang="en-US" sz="2000" dirty="0" smtClean="0">
                <a:solidFill>
                  <a:prstClr val="white"/>
                </a:solidFill>
              </a:rPr>
              <a:t>Separation factor for ages 1-4, life table 1</a:t>
            </a:r>
          </a:p>
          <a:p>
            <a:pPr>
              <a:buFont typeface="Arial" pitchFamily="34" charset="0"/>
              <a:buChar char="•"/>
            </a:pPr>
            <a:r>
              <a:rPr lang="en-US" sz="2000" dirty="0" smtClean="0">
                <a:solidFill>
                  <a:prstClr val="white"/>
                </a:solidFill>
              </a:rPr>
              <a:t>Probabilities of dying by age </a:t>
            </a:r>
            <a:r>
              <a:rPr lang="en-US" baseline="-25000" dirty="0" err="1" smtClean="0">
                <a:solidFill>
                  <a:prstClr val="white"/>
                </a:solidFill>
              </a:rPr>
              <a:t>n</a:t>
            </a:r>
            <a:r>
              <a:rPr lang="en-US" dirty="0" err="1" smtClean="0">
                <a:solidFill>
                  <a:prstClr val="white"/>
                </a:solidFill>
              </a:rPr>
              <a:t>q</a:t>
            </a:r>
            <a:r>
              <a:rPr lang="en-US" baseline="-25000" dirty="0" err="1" smtClean="0">
                <a:solidFill>
                  <a:prstClr val="white"/>
                </a:solidFill>
              </a:rPr>
              <a:t>x</a:t>
            </a:r>
            <a:r>
              <a:rPr lang="en-US" dirty="0" smtClean="0">
                <a:solidFill>
                  <a:prstClr val="white"/>
                </a:solidFill>
              </a:rPr>
              <a:t> for life table 1</a:t>
            </a:r>
          </a:p>
          <a:p>
            <a:pPr>
              <a:buFont typeface="Arial" pitchFamily="34" charset="0"/>
              <a:buChar char="•"/>
            </a:pPr>
            <a:r>
              <a:rPr lang="en-US" dirty="0" smtClean="0">
                <a:solidFill>
                  <a:prstClr val="white"/>
                </a:solidFill>
              </a:rPr>
              <a:t>Probabilities of dying by age </a:t>
            </a:r>
            <a:r>
              <a:rPr lang="en-US" baseline="-25000" dirty="0" err="1" smtClean="0">
                <a:solidFill>
                  <a:prstClr val="white"/>
                </a:solidFill>
              </a:rPr>
              <a:t>n</a:t>
            </a:r>
            <a:r>
              <a:rPr lang="en-US" dirty="0" err="1" smtClean="0">
                <a:solidFill>
                  <a:prstClr val="white"/>
                </a:solidFill>
              </a:rPr>
              <a:t>q</a:t>
            </a:r>
            <a:r>
              <a:rPr lang="en-US" baseline="-25000" dirty="0" err="1" smtClean="0">
                <a:solidFill>
                  <a:prstClr val="white"/>
                </a:solidFill>
              </a:rPr>
              <a:t>x</a:t>
            </a:r>
            <a:r>
              <a:rPr lang="en-US" dirty="0" smtClean="0">
                <a:solidFill>
                  <a:prstClr val="white"/>
                </a:solidFill>
              </a:rPr>
              <a:t> for life table 2</a:t>
            </a:r>
            <a:r>
              <a:rPr lang="en-US" baseline="-25000" dirty="0" smtClean="0">
                <a:solidFill>
                  <a:prstClr val="white"/>
                </a:solidFill>
              </a:rPr>
              <a:t> </a:t>
            </a:r>
            <a:endParaRPr 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INTPLTM.xls/INTPLTF.xls</a:t>
            </a:r>
            <a:endParaRPr lang="en-US" dirty="0"/>
          </a:p>
        </p:txBody>
      </p:sp>
      <p:grpSp>
        <p:nvGrpSpPr>
          <p:cNvPr id="3" name="Group 5"/>
          <p:cNvGrpSpPr/>
          <p:nvPr/>
        </p:nvGrpSpPr>
        <p:grpSpPr>
          <a:xfrm>
            <a:off x="533400" y="1285875"/>
            <a:ext cx="3810000" cy="5572125"/>
            <a:chOff x="457200" y="1447800"/>
            <a:chExt cx="4724400" cy="7019925"/>
          </a:xfrm>
        </p:grpSpPr>
        <p:pic>
          <p:nvPicPr>
            <p:cNvPr id="2050" name="Picture 2"/>
            <p:cNvPicPr>
              <a:picLocks noChangeAspect="1" noChangeArrowheads="1"/>
            </p:cNvPicPr>
            <p:nvPr/>
          </p:nvPicPr>
          <p:blipFill>
            <a:blip r:embed="rId2" cstate="print"/>
            <a:srcRect/>
            <a:stretch>
              <a:fillRect/>
            </a:stretch>
          </p:blipFill>
          <p:spPr bwMode="auto">
            <a:xfrm>
              <a:off x="457200" y="1447800"/>
              <a:ext cx="4714875" cy="4733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5775" y="6324600"/>
              <a:ext cx="4695825" cy="2143125"/>
            </a:xfrm>
            <a:prstGeom prst="rect">
              <a:avLst/>
            </a:prstGeom>
            <a:noFill/>
            <a:ln w="9525">
              <a:noFill/>
              <a:miter lim="800000"/>
              <a:headEnd/>
              <a:tailEnd/>
            </a:ln>
          </p:spPr>
        </p:pic>
      </p:grpSp>
      <p:sp>
        <p:nvSpPr>
          <p:cNvPr id="9" name="Freeform 8"/>
          <p:cNvSpPr/>
          <p:nvPr/>
        </p:nvSpPr>
        <p:spPr>
          <a:xfrm>
            <a:off x="847725" y="5019675"/>
            <a:ext cx="2286000" cy="173038"/>
          </a:xfrm>
          <a:custGeom>
            <a:avLst/>
            <a:gdLst>
              <a:gd name="connsiteX0" fmla="*/ 0 w 2286000"/>
              <a:gd name="connsiteY0" fmla="*/ 0 h 173038"/>
              <a:gd name="connsiteX1" fmla="*/ 581025 w 2286000"/>
              <a:gd name="connsiteY1" fmla="*/ 171450 h 173038"/>
              <a:gd name="connsiteX2" fmla="*/ 1266825 w 2286000"/>
              <a:gd name="connsiteY2" fmla="*/ 9525 h 173038"/>
              <a:gd name="connsiteX3" fmla="*/ 1905000 w 2286000"/>
              <a:gd name="connsiteY3" fmla="*/ 161925 h 173038"/>
              <a:gd name="connsiteX4" fmla="*/ 2286000 w 2286000"/>
              <a:gd name="connsiteY4" fmla="*/ 38100 h 173038"/>
              <a:gd name="connsiteX5" fmla="*/ 2286000 w 2286000"/>
              <a:gd name="connsiteY5" fmla="*/ 38100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173038">
                <a:moveTo>
                  <a:pt x="0" y="0"/>
                </a:moveTo>
                <a:cubicBezTo>
                  <a:pt x="184944" y="84931"/>
                  <a:pt x="369888" y="169863"/>
                  <a:pt x="581025" y="171450"/>
                </a:cubicBezTo>
                <a:cubicBezTo>
                  <a:pt x="792163" y="173038"/>
                  <a:pt x="1046163" y="11112"/>
                  <a:pt x="1266825" y="9525"/>
                </a:cubicBezTo>
                <a:cubicBezTo>
                  <a:pt x="1487487" y="7938"/>
                  <a:pt x="1735138" y="157163"/>
                  <a:pt x="1905000" y="161925"/>
                </a:cubicBezTo>
                <a:cubicBezTo>
                  <a:pt x="2074862" y="166687"/>
                  <a:pt x="2286000" y="38100"/>
                  <a:pt x="2286000" y="38100"/>
                </a:cubicBezTo>
                <a:lnTo>
                  <a:pt x="2286000" y="381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r>
              <a:rPr lang="en-US" dirty="0" smtClean="0">
                <a:solidFill>
                  <a:schemeClr val="bg1"/>
                </a:solidFill>
              </a:rPr>
              <a:t>Projecting age patterns of mortality III:</a:t>
            </a:r>
            <a:br>
              <a:rPr lang="en-US" dirty="0" smtClean="0">
                <a:solidFill>
                  <a:schemeClr val="bg1"/>
                </a:solidFill>
              </a:rPr>
            </a:br>
            <a:r>
              <a:rPr lang="en-US" dirty="0" smtClean="0">
                <a:solidFill>
                  <a:schemeClr val="bg1"/>
                </a:solidFill>
              </a:rPr>
              <a:t>US Census Bureau RUPEX</a:t>
            </a:r>
            <a:endParaRPr lang="en-US" dirty="0">
              <a:solidFill>
                <a:schemeClr val="bg1"/>
              </a:solidFill>
            </a:endParaRPr>
          </a:p>
        </p:txBody>
      </p:sp>
      <p:sp>
        <p:nvSpPr>
          <p:cNvPr id="5" name="Content Placeholder 4"/>
          <p:cNvSpPr>
            <a:spLocks noGrp="1"/>
          </p:cNvSpPr>
          <p:nvPr>
            <p:ph idx="1"/>
          </p:nvPr>
        </p:nvSpPr>
        <p:spPr/>
        <p:txBody>
          <a:bodyPr>
            <a:normAutofit/>
          </a:bodyPr>
          <a:lstStyle/>
          <a:p>
            <a:pPr indent="0">
              <a:buNone/>
            </a:pPr>
            <a:r>
              <a:rPr lang="en-US" sz="2400" dirty="0">
                <a:solidFill>
                  <a:schemeClr val="bg1"/>
                </a:solidFill>
              </a:rPr>
              <a:t>The US Census Bureau’s population projection program RUPEX has a built-in functionality that is similar to the spreadsheets INTPLTM and INTPLTF. The user needs to specify two pivotal life tables and, optionally, life expectancies  for any year between the base and the last year of the projection. The projection program does the interpolation and adjustments automatically of the age-specific mortality values </a:t>
            </a:r>
          </a:p>
          <a:p>
            <a:endParaRPr lang="en-US" sz="2400" dirty="0">
              <a:solidFill>
                <a:schemeClr val="bg1"/>
              </a:solidFill>
            </a:endParaRPr>
          </a:p>
          <a:p>
            <a:pPr indent="0">
              <a:buNone/>
            </a:pPr>
            <a:r>
              <a:rPr lang="en-US" sz="2400" dirty="0">
                <a:solidFill>
                  <a:schemeClr val="bg1"/>
                </a:solidFill>
              </a:rPr>
              <a:t>See on the companion CD: </a:t>
            </a:r>
          </a:p>
          <a:p>
            <a:pPr indent="0">
              <a:buNone/>
            </a:pPr>
            <a:r>
              <a:rPr lang="en-US" sz="2400" dirty="0" err="1">
                <a:solidFill>
                  <a:schemeClr val="bg1"/>
                </a:solidFill>
              </a:rPr>
              <a:t>Arriaga</a:t>
            </a:r>
            <a:r>
              <a:rPr lang="en-US" sz="2400" dirty="0">
                <a:solidFill>
                  <a:schemeClr val="bg1"/>
                </a:solidFill>
              </a:rPr>
              <a:t> (2012). Population Analysis with Microcomputers - Volume II - Extract B RUP.</a:t>
            </a:r>
          </a:p>
          <a:p>
            <a:endParaRPr lang="en-US" sz="2400" dirty="0">
              <a:solidFill>
                <a:schemeClr val="bg1"/>
              </a:solidFill>
            </a:endParaRP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417638"/>
          </a:xfrm>
        </p:spPr>
        <p:txBody>
          <a:bodyPr>
            <a:normAutofit fontScale="90000"/>
          </a:bodyPr>
          <a:lstStyle/>
          <a:p>
            <a:r>
              <a:rPr lang="en-US" dirty="0" smtClean="0">
                <a:solidFill>
                  <a:schemeClr val="bg1"/>
                </a:solidFill>
              </a:rPr>
              <a:t>Projecting age patterns of mortality IV:</a:t>
            </a:r>
            <a:br>
              <a:rPr lang="en-US" dirty="0" smtClean="0">
                <a:solidFill>
                  <a:schemeClr val="bg1"/>
                </a:solidFill>
              </a:rPr>
            </a:br>
            <a:r>
              <a:rPr lang="en-US" dirty="0" smtClean="0">
                <a:solidFill>
                  <a:schemeClr val="bg1"/>
                </a:solidFill>
              </a:rPr>
              <a:t>Spectrum</a:t>
            </a:r>
            <a:endParaRPr lang="en-US" dirty="0">
              <a:solidFill>
                <a:schemeClr val="bg1"/>
              </a:solidFill>
            </a:endParaRPr>
          </a:p>
        </p:txBody>
      </p:sp>
      <p:sp>
        <p:nvSpPr>
          <p:cNvPr id="5" name="Content Placeholder 4"/>
          <p:cNvSpPr>
            <a:spLocks noGrp="1"/>
          </p:cNvSpPr>
          <p:nvPr>
            <p:ph idx="1"/>
          </p:nvPr>
        </p:nvSpPr>
        <p:spPr/>
        <p:txBody>
          <a:bodyPr>
            <a:normAutofit/>
          </a:bodyPr>
          <a:lstStyle/>
          <a:p>
            <a:pPr indent="0">
              <a:buNone/>
            </a:pPr>
            <a:r>
              <a:rPr lang="en-US" sz="2400" dirty="0" smtClean="0">
                <a:solidFill>
                  <a:schemeClr val="bg1"/>
                </a:solidFill>
              </a:rPr>
              <a:t>Like RUPEX, Spectrum can generate internally age patterns of mortality based </a:t>
            </a:r>
            <a:r>
              <a:rPr lang="en-US" sz="2400" smtClean="0">
                <a:solidFill>
                  <a:schemeClr val="bg1"/>
                </a:solidFill>
              </a:rPr>
              <a:t>on trends </a:t>
            </a:r>
            <a:r>
              <a:rPr lang="en-US" sz="2400" dirty="0" smtClean="0">
                <a:solidFill>
                  <a:schemeClr val="bg1"/>
                </a:solidFill>
              </a:rPr>
              <a:t>of life expectancy and model life tables.</a:t>
            </a:r>
            <a:endParaRPr lang="en-US" sz="2400" dirty="0">
              <a:solidFill>
                <a:schemeClr val="bg1"/>
              </a:solidFill>
            </a:endParaRPr>
          </a:p>
        </p:txBody>
      </p:sp>
    </p:spTree>
    <p:extLst>
      <p:ext uri="{BB962C8B-B14F-4D97-AF65-F5344CB8AC3E}">
        <p14:creationId xmlns:p14="http://schemas.microsoft.com/office/powerpoint/2010/main" val="497503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vert="horz" lIns="91440" tIns="45720" rIns="91440" bIns="45720" rtlCol="0" anchor="ctr">
            <a:normAutofit fontScale="90000"/>
          </a:bodyPr>
          <a:lstStyle/>
          <a:p>
            <a:r>
              <a:rPr lang="en-US" dirty="0">
                <a:solidFill>
                  <a:schemeClr val="bg1"/>
                </a:solidFill>
              </a:rPr>
              <a:t>Hands-on exercise: </a:t>
            </a:r>
            <a:r>
              <a:rPr lang="en-US" dirty="0" smtClean="0">
                <a:solidFill>
                  <a:schemeClr val="bg1"/>
                </a:solidFill>
              </a:rPr>
              <a:t/>
            </a:r>
            <a:br>
              <a:rPr lang="en-US" dirty="0" smtClean="0">
                <a:solidFill>
                  <a:schemeClr val="bg1"/>
                </a:solidFill>
              </a:rPr>
            </a:br>
            <a:r>
              <a:rPr lang="en-US" dirty="0" smtClean="0">
                <a:solidFill>
                  <a:schemeClr val="bg1"/>
                </a:solidFill>
              </a:rPr>
              <a:t>Mortality patterns</a:t>
            </a:r>
            <a:endParaRPr lang="en-US" dirty="0">
              <a:solidFill>
                <a:schemeClr val="bg1"/>
              </a:solidFill>
            </a:endParaRPr>
          </a:p>
        </p:txBody>
      </p:sp>
      <p:sp>
        <p:nvSpPr>
          <p:cNvPr id="3" name="Content Placeholder 2"/>
          <p:cNvSpPr>
            <a:spLocks noGrp="1"/>
          </p:cNvSpPr>
          <p:nvPr>
            <p:ph idx="1"/>
          </p:nvPr>
        </p:nvSpPr>
        <p:spPr/>
        <p:txBody>
          <a:bodyPr/>
          <a:lstStyle/>
          <a:p>
            <a:r>
              <a:rPr lang="en-US" dirty="0"/>
              <a:t>Make yourself familiar with the Excel </a:t>
            </a:r>
            <a:r>
              <a:rPr lang="en-US" dirty="0" smtClean="0"/>
              <a:t>templates and the MATCH [MORTPAK] package</a:t>
            </a:r>
            <a:endParaRPr lang="en-US" dirty="0"/>
          </a:p>
          <a:p>
            <a:r>
              <a:rPr lang="en-US" dirty="0" smtClean="0"/>
              <a:t>Use your national data for the exercise or use the test data from Session 4.</a:t>
            </a:r>
            <a:endParaRPr lang="en-US" dirty="0"/>
          </a:p>
        </p:txBody>
      </p:sp>
    </p:spTree>
    <p:extLst>
      <p:ext uri="{BB962C8B-B14F-4D97-AF65-F5344CB8AC3E}">
        <p14:creationId xmlns:p14="http://schemas.microsoft.com/office/powerpoint/2010/main" val="1602575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Projecting age patterns of fertility</a:t>
            </a:r>
            <a:endParaRPr lang="en-US" dirty="0"/>
          </a:p>
        </p:txBody>
      </p:sp>
      <p:sp>
        <p:nvSpPr>
          <p:cNvPr id="5" name="Subtitle 4"/>
          <p:cNvSpPr>
            <a:spLocks noGrp="1"/>
          </p:cNvSpPr>
          <p:nvPr>
            <p:ph type="subTitle" idx="1"/>
          </p:nvPr>
        </p:nvSpPr>
        <p:spPr/>
        <p:txBody>
          <a:bodyPr/>
          <a:lstStyle/>
          <a:p>
            <a:r>
              <a:rPr lang="en-US" dirty="0" smtClean="0"/>
              <a:t>Overview</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solidFill>
                  <a:schemeClr val="bg1"/>
                </a:solidFill>
              </a:rPr>
              <a:t>Projecting age patterns of fertility</a:t>
            </a:r>
            <a:endParaRPr lang="en-US" dirty="0">
              <a:solidFill>
                <a:schemeClr val="bg1"/>
              </a:solidFill>
            </a:endParaRPr>
          </a:p>
        </p:txBody>
      </p:sp>
      <p:sp>
        <p:nvSpPr>
          <p:cNvPr id="3" name="Content Placeholder 2"/>
          <p:cNvSpPr>
            <a:spLocks noGrp="1"/>
          </p:cNvSpPr>
          <p:nvPr>
            <p:ph idx="1"/>
          </p:nvPr>
        </p:nvSpPr>
        <p:spPr/>
        <p:txBody>
          <a:bodyPr/>
          <a:lstStyle/>
          <a:p>
            <a:r>
              <a:rPr lang="en-US" sz="4000" dirty="0" smtClean="0">
                <a:solidFill>
                  <a:schemeClr val="bg1"/>
                </a:solidFill>
              </a:rPr>
              <a:t>Approaches:</a:t>
            </a:r>
          </a:p>
          <a:p>
            <a:pPr lvl="1"/>
            <a:r>
              <a:rPr lang="en-US" dirty="0" smtClean="0">
                <a:solidFill>
                  <a:schemeClr val="bg1"/>
                </a:solidFill>
              </a:rPr>
              <a:t>Using characteristic empirical age patterns of fertility as a basis for projections. Interpolate between age patterns at the base period and a future target pattern.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solidFill>
                  <a:schemeClr val="bg1"/>
                </a:solidFill>
              </a:rPr>
              <a:t>Projecting age patterns of fertility I:</a:t>
            </a:r>
            <a:br>
              <a:rPr lang="en-US" dirty="0" smtClean="0">
                <a:solidFill>
                  <a:schemeClr val="bg1"/>
                </a:solidFill>
              </a:rPr>
            </a:br>
            <a:r>
              <a:rPr lang="en-US" dirty="0" smtClean="0">
                <a:solidFill>
                  <a:schemeClr val="bg1"/>
                </a:solidFill>
              </a:rPr>
              <a:t>United Nation Model</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Excel template UNPD_ASFR.xls</a:t>
            </a:r>
          </a:p>
          <a:p>
            <a:r>
              <a:rPr lang="en-US" dirty="0" smtClean="0">
                <a:solidFill>
                  <a:schemeClr val="bg1"/>
                </a:solidFill>
              </a:rPr>
              <a:t>Using characteristic age-patterns of fertility associated with select levels of fertility, the model generates a series of age patterns  by interpolating between a base pattern and a target pattern.</a:t>
            </a:r>
          </a:p>
          <a:p>
            <a:r>
              <a:rPr lang="en-US" dirty="0" smtClean="0">
                <a:solidFill>
                  <a:schemeClr val="bg1"/>
                </a:solidFill>
              </a:rPr>
              <a:t>The template allows for extending the target pattern beyond the last year (target year) by keeping it constant.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Projecting age patterns of mortality</a:t>
            </a:r>
            <a:endParaRPr lang="en-US" dirty="0"/>
          </a:p>
        </p:txBody>
      </p:sp>
      <p:sp>
        <p:nvSpPr>
          <p:cNvPr id="5" name="Subtitle 4"/>
          <p:cNvSpPr>
            <a:spLocks noGrp="1"/>
          </p:cNvSpPr>
          <p:nvPr>
            <p:ph type="subTitle" idx="1"/>
          </p:nvPr>
        </p:nvSpPr>
        <p:spPr/>
        <p:txBody>
          <a:bodyPr/>
          <a:lstStyle/>
          <a:p>
            <a:r>
              <a:rPr lang="en-US" dirty="0" smtClean="0"/>
              <a:t>Overview</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4000" dirty="0" smtClean="0">
                <a:solidFill>
                  <a:schemeClr val="bg1"/>
                </a:solidFill>
              </a:rPr>
              <a:t>UN Model age-patterns of fertility</a:t>
            </a:r>
            <a:endParaRPr lang="en-US" sz="4000" dirty="0">
              <a:solidFill>
                <a:schemeClr val="bg1"/>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79705" y="2485366"/>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368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0488"/>
            <a:ext cx="7915275"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7239000" y="27432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Left Arrow 4"/>
          <p:cNvSpPr/>
          <p:nvPr/>
        </p:nvSpPr>
        <p:spPr>
          <a:xfrm>
            <a:off x="8067675" y="3341914"/>
            <a:ext cx="609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43538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solidFill>
                  <a:schemeClr val="bg1"/>
                </a:solidFill>
              </a:rPr>
              <a:t>ASFR vs. PASFR</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Don’t forget that the UN model provides standardized age pattern, e.g. proportionate age-specific fertility rates. By multiplying each rate with the corresponding TFR, the ASFR are obtained.</a:t>
            </a:r>
            <a:endParaRPr lang="en-US" dirty="0">
              <a:solidFill>
                <a:schemeClr val="bg1"/>
              </a:solidFill>
            </a:endParaRPr>
          </a:p>
        </p:txBody>
      </p:sp>
    </p:spTree>
    <p:extLst>
      <p:ext uri="{BB962C8B-B14F-4D97-AF65-F5344CB8AC3E}">
        <p14:creationId xmlns:p14="http://schemas.microsoft.com/office/powerpoint/2010/main" val="3663203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solidFill>
                  <a:schemeClr val="bg1"/>
                </a:solidFill>
              </a:rPr>
              <a:t>Projecting age patterns of fertility II:</a:t>
            </a:r>
            <a:br>
              <a:rPr lang="en-US" dirty="0" smtClean="0">
                <a:solidFill>
                  <a:schemeClr val="bg1"/>
                </a:solidFill>
              </a:rPr>
            </a:br>
            <a:r>
              <a:rPr lang="en-US" dirty="0" smtClean="0">
                <a:solidFill>
                  <a:schemeClr val="bg1"/>
                </a:solidFill>
              </a:rPr>
              <a:t>US Census Bureau Model</a:t>
            </a:r>
            <a:endParaRPr lang="en-US" dirty="0">
              <a:solidFill>
                <a:schemeClr val="bg1"/>
              </a:solidFill>
            </a:endParaRPr>
          </a:p>
        </p:txBody>
      </p:sp>
      <p:sp>
        <p:nvSpPr>
          <p:cNvPr id="5" name="Content Placeholder 4"/>
          <p:cNvSpPr>
            <a:spLocks noGrp="1"/>
          </p:cNvSpPr>
          <p:nvPr>
            <p:ph idx="1"/>
          </p:nvPr>
        </p:nvSpPr>
        <p:spPr/>
        <p:txBody>
          <a:bodyPr/>
          <a:lstStyle/>
          <a:p>
            <a:r>
              <a:rPr lang="en-US" dirty="0" smtClean="0">
                <a:solidFill>
                  <a:schemeClr val="bg1"/>
                </a:solidFill>
              </a:rPr>
              <a:t>The model in spreadsheet ASFRPATT.xls finds age patterns of fertility for a give level of fertility, based on typical age-specific fertility patterns in developing countries. </a:t>
            </a:r>
          </a:p>
          <a:p>
            <a:endParaRPr lang="en-US" dirty="0">
              <a:solidFill>
                <a:schemeClr val="bg1"/>
              </a:solidFill>
            </a:endParaRPr>
          </a:p>
        </p:txBody>
      </p:sp>
      <p:sp>
        <p:nvSpPr>
          <p:cNvPr id="15" name="TextBox 14"/>
          <p:cNvSpPr txBox="1"/>
          <p:nvPr/>
        </p:nvSpPr>
        <p:spPr>
          <a:xfrm>
            <a:off x="685800" y="2743200"/>
            <a:ext cx="7086600" cy="923330"/>
          </a:xfrm>
          <a:prstGeom prst="rect">
            <a:avLst/>
          </a:prstGeom>
          <a:noFill/>
        </p:spPr>
        <p:txBody>
          <a:bodyPr wrap="square" rtlCol="0">
            <a:spAutoFit/>
          </a:bodyPr>
          <a:lstStyle/>
          <a:p>
            <a:endParaRPr lang="en-US" dirty="0" smtClean="0">
              <a:solidFill>
                <a:prstClr val="white"/>
              </a:solidFill>
            </a:endParaRPr>
          </a:p>
          <a:p>
            <a:endParaRPr lang="en-US" dirty="0" smtClean="0">
              <a:solidFill>
                <a:prstClr val="white"/>
              </a:solidFill>
            </a:endParaRPr>
          </a:p>
          <a:p>
            <a:endParaRPr lang="en-US"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solidFill>
                  <a:schemeClr val="bg1"/>
                </a:solidFill>
              </a:rPr>
              <a:t>ASFRPATT.xls</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457200" y="1327796"/>
            <a:ext cx="4572000" cy="55302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lstStyle/>
          <a:p>
            <a:r>
              <a:rPr lang="en-US" dirty="0" smtClean="0">
                <a:solidFill>
                  <a:schemeClr val="bg1"/>
                </a:solidFill>
              </a:rPr>
              <a:t>ASFRPATT.xls</a:t>
            </a:r>
            <a:endParaRPr lang="en-US" dirty="0">
              <a:solidFill>
                <a:schemeClr val="bg1"/>
              </a:solidFill>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1052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lstStyle/>
          <a:p>
            <a:r>
              <a:rPr lang="en-US" dirty="0" smtClean="0">
                <a:solidFill>
                  <a:schemeClr val="bg1"/>
                </a:solidFill>
              </a:rPr>
              <a:t>ASFRPATT.xls</a:t>
            </a:r>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13218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7704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vert="horz" lIns="91440" tIns="45720" rIns="91440" bIns="45720" rtlCol="0" anchor="ctr">
            <a:normAutofit fontScale="90000"/>
          </a:bodyPr>
          <a:lstStyle/>
          <a:p>
            <a:r>
              <a:rPr lang="en-US" dirty="0">
                <a:solidFill>
                  <a:schemeClr val="bg1"/>
                </a:solidFill>
              </a:rPr>
              <a:t>Hands-on exercise: </a:t>
            </a:r>
            <a:r>
              <a:rPr lang="en-US" dirty="0" smtClean="0">
                <a:solidFill>
                  <a:schemeClr val="bg1"/>
                </a:solidFill>
              </a:rPr>
              <a:t/>
            </a:r>
            <a:br>
              <a:rPr lang="en-US" dirty="0" smtClean="0">
                <a:solidFill>
                  <a:schemeClr val="bg1"/>
                </a:solidFill>
              </a:rPr>
            </a:br>
            <a:r>
              <a:rPr lang="en-US" dirty="0" smtClean="0">
                <a:solidFill>
                  <a:schemeClr val="bg1"/>
                </a:solidFill>
              </a:rPr>
              <a:t>Fertility patterns</a:t>
            </a:r>
            <a:endParaRPr lang="en-US" dirty="0">
              <a:solidFill>
                <a:schemeClr val="bg1"/>
              </a:solidFill>
            </a:endParaRPr>
          </a:p>
        </p:txBody>
      </p:sp>
      <p:sp>
        <p:nvSpPr>
          <p:cNvPr id="3" name="Content Placeholder 2"/>
          <p:cNvSpPr>
            <a:spLocks noGrp="1"/>
          </p:cNvSpPr>
          <p:nvPr>
            <p:ph idx="1"/>
          </p:nvPr>
        </p:nvSpPr>
        <p:spPr/>
        <p:txBody>
          <a:bodyPr/>
          <a:lstStyle/>
          <a:p>
            <a:r>
              <a:rPr lang="en-US" dirty="0"/>
              <a:t>Make yourself familiar with the Excel templates</a:t>
            </a:r>
          </a:p>
          <a:p>
            <a:r>
              <a:rPr lang="en-US" dirty="0" smtClean="0"/>
              <a:t>Use your national data for the exercise or use the test data from Session 4.</a:t>
            </a:r>
            <a:endParaRPr lang="en-US" dirty="0"/>
          </a:p>
        </p:txBody>
      </p:sp>
    </p:spTree>
    <p:extLst>
      <p:ext uri="{BB962C8B-B14F-4D97-AF65-F5344CB8AC3E}">
        <p14:creationId xmlns:p14="http://schemas.microsoft.com/office/powerpoint/2010/main" val="1341535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Projecting age patterns of migration</a:t>
            </a:r>
            <a:endParaRPr lang="en-US" dirty="0"/>
          </a:p>
        </p:txBody>
      </p:sp>
      <p:sp>
        <p:nvSpPr>
          <p:cNvPr id="5" name="Subtitle 4"/>
          <p:cNvSpPr>
            <a:spLocks noGrp="1"/>
          </p:cNvSpPr>
          <p:nvPr>
            <p:ph type="subTitle" idx="1"/>
          </p:nvPr>
        </p:nvSpPr>
        <p:spPr/>
        <p:txBody>
          <a:bodyPr/>
          <a:lstStyle/>
          <a:p>
            <a:r>
              <a:rPr lang="en-US" dirty="0" smtClean="0"/>
              <a:t>Overview</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417638"/>
          </a:xfrm>
        </p:spPr>
        <p:txBody>
          <a:bodyPr>
            <a:normAutofit fontScale="90000"/>
          </a:bodyPr>
          <a:lstStyle/>
          <a:p>
            <a:r>
              <a:rPr lang="en-US" dirty="0" smtClean="0">
                <a:solidFill>
                  <a:schemeClr val="bg1"/>
                </a:solidFill>
              </a:rPr>
              <a:t>Projecting age patterns of Migration I:</a:t>
            </a:r>
            <a:br>
              <a:rPr lang="en-US" dirty="0" smtClean="0">
                <a:solidFill>
                  <a:schemeClr val="bg1"/>
                </a:solidFill>
              </a:rPr>
            </a:br>
            <a:r>
              <a:rPr lang="en-US" dirty="0" smtClean="0">
                <a:solidFill>
                  <a:schemeClr val="bg1"/>
                </a:solidFill>
              </a:rPr>
              <a:t>United Nation Model</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Excel </a:t>
            </a:r>
            <a:r>
              <a:rPr lang="en-US" sz="3600" dirty="0">
                <a:solidFill>
                  <a:schemeClr val="bg1"/>
                </a:solidFill>
              </a:rPr>
              <a:t>template </a:t>
            </a:r>
            <a:r>
              <a:rPr lang="en-US" sz="3600" dirty="0" smtClean="0">
                <a:solidFill>
                  <a:schemeClr val="bg1"/>
                </a:solidFill>
              </a:rPr>
              <a:t/>
            </a:r>
            <a:br>
              <a:rPr lang="en-US" sz="3600" dirty="0" smtClean="0">
                <a:solidFill>
                  <a:schemeClr val="bg1"/>
                </a:solidFill>
              </a:rPr>
            </a:br>
            <a:r>
              <a:rPr lang="en-US" sz="3600" dirty="0" err="1" smtClean="0">
                <a:solidFill>
                  <a:schemeClr val="bg1"/>
                </a:solidFill>
              </a:rPr>
              <a:t>UNPD_Migration</a:t>
            </a:r>
            <a:r>
              <a:rPr lang="en-US" sz="3600" dirty="0" smtClean="0">
                <a:solidFill>
                  <a:schemeClr val="bg1"/>
                </a:solidFill>
              </a:rPr>
              <a:t> </a:t>
            </a:r>
            <a:r>
              <a:rPr lang="en-US" sz="3600" dirty="0">
                <a:solidFill>
                  <a:schemeClr val="bg1"/>
                </a:solidFill>
              </a:rPr>
              <a:t>Age </a:t>
            </a:r>
            <a:r>
              <a:rPr lang="en-US" sz="3600" dirty="0" smtClean="0">
                <a:solidFill>
                  <a:schemeClr val="bg1"/>
                </a:solidFill>
              </a:rPr>
              <a:t>Patterns.xlsm</a:t>
            </a:r>
          </a:p>
          <a:p>
            <a:r>
              <a:rPr lang="en-US" sz="3600" dirty="0" smtClean="0">
                <a:solidFill>
                  <a:schemeClr val="bg1"/>
                </a:solidFill>
              </a:rPr>
              <a:t>The model generates typical age patterns of migration for </a:t>
            </a:r>
            <a:r>
              <a:rPr lang="en-US" sz="3600" dirty="0" smtClean="0">
                <a:solidFill>
                  <a:srgbClr val="FFC000"/>
                </a:solidFill>
              </a:rPr>
              <a:t>net-migration</a:t>
            </a:r>
            <a:r>
              <a:rPr lang="en-US" sz="3600" dirty="0" smtClean="0">
                <a:solidFill>
                  <a:schemeClr val="bg1"/>
                </a:solidFill>
              </a:rPr>
              <a:t>.</a:t>
            </a:r>
          </a:p>
          <a:p>
            <a:r>
              <a:rPr lang="en-US" sz="3600" dirty="0" smtClean="0">
                <a:solidFill>
                  <a:schemeClr val="bg1"/>
                </a:solidFill>
              </a:rPr>
              <a:t>The model estimates a typical sex ratio.</a:t>
            </a:r>
          </a:p>
          <a:p>
            <a:r>
              <a:rPr lang="en-US" sz="3600" dirty="0" smtClean="0">
                <a:solidFill>
                  <a:schemeClr val="bg1"/>
                </a:solidFill>
              </a:rPr>
              <a:t>The user may select one of three typical patterns.</a:t>
            </a:r>
            <a:endParaRPr lang="en-US" sz="3600" dirty="0">
              <a:solidFill>
                <a:schemeClr val="bg1"/>
              </a:solidFill>
            </a:endParaRPr>
          </a:p>
        </p:txBody>
      </p:sp>
    </p:spTree>
    <p:extLst>
      <p:ext uri="{BB962C8B-B14F-4D97-AF65-F5344CB8AC3E}">
        <p14:creationId xmlns:p14="http://schemas.microsoft.com/office/powerpoint/2010/main" val="129134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solidFill>
                  <a:schemeClr val="bg1"/>
                </a:solidFill>
              </a:rPr>
              <a:t>Projecting age patterns of mortality</a:t>
            </a:r>
            <a:endParaRPr lang="en-US" dirty="0">
              <a:solidFill>
                <a:schemeClr val="bg1"/>
              </a:solidFill>
            </a:endParaRPr>
          </a:p>
        </p:txBody>
      </p:sp>
      <p:sp>
        <p:nvSpPr>
          <p:cNvPr id="3" name="Content Placeholder 2"/>
          <p:cNvSpPr>
            <a:spLocks noGrp="1"/>
          </p:cNvSpPr>
          <p:nvPr>
            <p:ph idx="1"/>
          </p:nvPr>
        </p:nvSpPr>
        <p:spPr/>
        <p:txBody>
          <a:bodyPr/>
          <a:lstStyle/>
          <a:p>
            <a:r>
              <a:rPr lang="en-US" sz="4000" dirty="0" smtClean="0">
                <a:solidFill>
                  <a:schemeClr val="bg1"/>
                </a:solidFill>
              </a:rPr>
              <a:t>Two approaches:</a:t>
            </a:r>
          </a:p>
          <a:p>
            <a:pPr lvl="1"/>
            <a:r>
              <a:rPr lang="en-US" dirty="0" smtClean="0">
                <a:solidFill>
                  <a:schemeClr val="bg1"/>
                </a:solidFill>
              </a:rPr>
              <a:t>Project age patterns of mortality based on empirical trends. Level of mortality is implicit.</a:t>
            </a:r>
          </a:p>
          <a:p>
            <a:pPr lvl="1"/>
            <a:r>
              <a:rPr lang="en-US" dirty="0" smtClean="0">
                <a:solidFill>
                  <a:schemeClr val="bg1"/>
                </a:solidFill>
              </a:rPr>
              <a:t>Project age patterns of mortality based on established trends of the level of mortality and determine an associated age pattern based on models.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solidFill>
                  <a:schemeClr val="bg1"/>
                </a:solidFill>
              </a:rPr>
              <a:t>Projecting age patterns of Migration I:</a:t>
            </a:r>
            <a:br>
              <a:rPr lang="en-US" dirty="0" smtClean="0">
                <a:solidFill>
                  <a:schemeClr val="bg1"/>
                </a:solidFill>
              </a:rPr>
            </a:br>
            <a:r>
              <a:rPr lang="en-US" dirty="0" smtClean="0">
                <a:solidFill>
                  <a:schemeClr val="bg1"/>
                </a:solidFill>
              </a:rPr>
              <a:t>United Nation Model</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n-US" sz="3600" dirty="0" smtClean="0">
                <a:solidFill>
                  <a:schemeClr val="bg1"/>
                </a:solidFill>
              </a:rPr>
              <a:t>Family migration</a:t>
            </a:r>
            <a:endParaRPr lang="en-US" sz="3600" dirty="0">
              <a:solidFill>
                <a:schemeClr val="bg1"/>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27112116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746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solidFill>
                  <a:schemeClr val="bg1"/>
                </a:solidFill>
              </a:rPr>
              <a:t>Projecting age patterns of Migration I:</a:t>
            </a:r>
            <a:br>
              <a:rPr lang="en-US" dirty="0" smtClean="0">
                <a:solidFill>
                  <a:schemeClr val="bg1"/>
                </a:solidFill>
              </a:rPr>
            </a:br>
            <a:r>
              <a:rPr lang="en-US" dirty="0" smtClean="0">
                <a:solidFill>
                  <a:schemeClr val="bg1"/>
                </a:solidFill>
              </a:rPr>
              <a:t>United Nation Model</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n-US" sz="3600" dirty="0" smtClean="0">
                <a:solidFill>
                  <a:schemeClr val="bg1"/>
                </a:solidFill>
              </a:rPr>
              <a:t>Male Labor Migration</a:t>
            </a:r>
            <a:br>
              <a:rPr lang="en-US" sz="3600" dirty="0" smtClean="0">
                <a:solidFill>
                  <a:schemeClr val="bg1"/>
                </a:solidFill>
              </a:rPr>
            </a:br>
            <a:r>
              <a:rPr lang="en-US" sz="3600" dirty="0" smtClean="0">
                <a:solidFill>
                  <a:schemeClr val="bg1"/>
                </a:solidFill>
              </a:rPr>
              <a:t>(immigration)</a:t>
            </a:r>
            <a:endParaRPr lang="en-US" sz="3600" dirty="0">
              <a:solidFill>
                <a:schemeClr val="bg1"/>
              </a:solidFill>
            </a:endParaRPr>
          </a:p>
        </p:txBody>
      </p:sp>
      <p:graphicFrame>
        <p:nvGraphicFramePr>
          <p:cNvPr id="7" name="Content Placeholder 6"/>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2136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solidFill>
                  <a:schemeClr val="bg1"/>
                </a:solidFill>
              </a:rPr>
              <a:t>Projecting age patterns of Migration I:</a:t>
            </a:r>
            <a:br>
              <a:rPr lang="en-US" dirty="0" smtClean="0">
                <a:solidFill>
                  <a:schemeClr val="bg1"/>
                </a:solidFill>
              </a:rPr>
            </a:br>
            <a:r>
              <a:rPr lang="en-US" dirty="0" smtClean="0">
                <a:solidFill>
                  <a:schemeClr val="bg1"/>
                </a:solidFill>
              </a:rPr>
              <a:t>United Nation Model</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n-US" sz="3600" dirty="0" smtClean="0">
                <a:solidFill>
                  <a:schemeClr val="bg1"/>
                </a:solidFill>
              </a:rPr>
              <a:t>Female </a:t>
            </a:r>
            <a:r>
              <a:rPr lang="en-US" sz="3600" dirty="0">
                <a:solidFill>
                  <a:schemeClr val="bg1"/>
                </a:solidFill>
              </a:rPr>
              <a:t>Labor Migration</a:t>
            </a:r>
            <a:br>
              <a:rPr lang="en-US" sz="3600" dirty="0">
                <a:solidFill>
                  <a:schemeClr val="bg1"/>
                </a:solidFill>
              </a:rPr>
            </a:br>
            <a:r>
              <a:rPr lang="en-US" sz="3600" dirty="0">
                <a:solidFill>
                  <a:schemeClr val="bg1"/>
                </a:solidFill>
              </a:rPr>
              <a:t>(immigration)</a:t>
            </a:r>
          </a:p>
        </p:txBody>
      </p:sp>
      <p:graphicFrame>
        <p:nvGraphicFramePr>
          <p:cNvPr id="7" name="Content Placeholder 6"/>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6341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0976"/>
            <a:ext cx="9067800" cy="633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465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vert="horz" lIns="91440" tIns="45720" rIns="91440" bIns="45720" rtlCol="0" anchor="ctr">
            <a:normAutofit fontScale="90000"/>
          </a:bodyPr>
          <a:lstStyle/>
          <a:p>
            <a:r>
              <a:rPr lang="en-US" dirty="0">
                <a:solidFill>
                  <a:schemeClr val="bg1"/>
                </a:solidFill>
              </a:rPr>
              <a:t>Hands-on exercise: </a:t>
            </a:r>
            <a:r>
              <a:rPr lang="en-US" dirty="0" smtClean="0">
                <a:solidFill>
                  <a:schemeClr val="bg1"/>
                </a:solidFill>
              </a:rPr>
              <a:t/>
            </a:r>
            <a:br>
              <a:rPr lang="en-US" dirty="0" smtClean="0">
                <a:solidFill>
                  <a:schemeClr val="bg1"/>
                </a:solidFill>
              </a:rPr>
            </a:br>
            <a:r>
              <a:rPr lang="en-US" dirty="0" smtClean="0">
                <a:solidFill>
                  <a:schemeClr val="bg1"/>
                </a:solidFill>
              </a:rPr>
              <a:t>Migration patterns</a:t>
            </a:r>
            <a:endParaRPr lang="en-US" dirty="0">
              <a:solidFill>
                <a:schemeClr val="bg1"/>
              </a:solidFill>
            </a:endParaRPr>
          </a:p>
        </p:txBody>
      </p:sp>
      <p:sp>
        <p:nvSpPr>
          <p:cNvPr id="3" name="Content Placeholder 2"/>
          <p:cNvSpPr>
            <a:spLocks noGrp="1"/>
          </p:cNvSpPr>
          <p:nvPr>
            <p:ph idx="1"/>
          </p:nvPr>
        </p:nvSpPr>
        <p:spPr/>
        <p:txBody>
          <a:bodyPr/>
          <a:lstStyle/>
          <a:p>
            <a:r>
              <a:rPr lang="en-US" dirty="0"/>
              <a:t>Make yourself familiar with the Excel </a:t>
            </a:r>
            <a:r>
              <a:rPr lang="en-US" dirty="0" smtClean="0"/>
              <a:t>template</a:t>
            </a:r>
            <a:endParaRPr lang="en-US" dirty="0"/>
          </a:p>
          <a:p>
            <a:r>
              <a:rPr lang="en-US" dirty="0" smtClean="0"/>
              <a:t>Use your national data for the exercise or use the test data from Session 4.</a:t>
            </a:r>
            <a:endParaRPr lang="en-US" dirty="0"/>
          </a:p>
        </p:txBody>
      </p:sp>
    </p:spTree>
    <p:extLst>
      <p:ext uri="{BB962C8B-B14F-4D97-AF65-F5344CB8AC3E}">
        <p14:creationId xmlns:p14="http://schemas.microsoft.com/office/powerpoint/2010/main" val="1308931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a:solidFill>
            <a:srgbClr val="1472BC"/>
          </a:solidFill>
        </p:spPr>
        <p:txBody>
          <a:bodyPr/>
          <a:lstStyle/>
          <a:p>
            <a:r>
              <a:rPr lang="en-US" dirty="0" smtClean="0">
                <a:solidFill>
                  <a:schemeClr val="bg1"/>
                </a:solidFill>
              </a:rPr>
              <a:t>Life expectancy 2005-2010</a:t>
            </a:r>
            <a:endParaRPr lang="en-US" dirty="0">
              <a:solidFill>
                <a:schemeClr val="bg1"/>
              </a:solidFill>
            </a:endParaRPr>
          </a:p>
        </p:txBody>
      </p:sp>
      <p:graphicFrame>
        <p:nvGraphicFramePr>
          <p:cNvPr id="5" name="Table 4"/>
          <p:cNvGraphicFramePr>
            <a:graphicFrameLocks noGrp="1"/>
          </p:cNvGraphicFramePr>
          <p:nvPr/>
        </p:nvGraphicFramePr>
        <p:xfrm>
          <a:off x="2590800" y="1828796"/>
          <a:ext cx="4724400" cy="3745558"/>
        </p:xfrm>
        <a:graphic>
          <a:graphicData uri="http://schemas.openxmlformats.org/drawingml/2006/table">
            <a:tbl>
              <a:tblPr/>
              <a:tblGrid>
                <a:gridCol w="912297"/>
                <a:gridCol w="1987507"/>
                <a:gridCol w="1824596"/>
              </a:tblGrid>
              <a:tr h="546410">
                <a:tc gridSpan="3">
                  <a:txBody>
                    <a:bodyPr/>
                    <a:lstStyle/>
                    <a:p>
                      <a:pPr algn="ctr" fontAlgn="b"/>
                      <a:r>
                        <a:rPr lang="en-US" sz="1200" b="0" i="0" u="none" strike="noStrike" dirty="0" smtClean="0">
                          <a:solidFill>
                            <a:srgbClr val="000000"/>
                          </a:solidFill>
                          <a:latin typeface="Calibri"/>
                        </a:rPr>
                        <a:t>The five African countries with the highest and the lowest life expectancy, 2005-2010</a:t>
                      </a:r>
                    </a:p>
                    <a:p>
                      <a:pPr algn="ctr" fontAlgn="b"/>
                      <a:endParaRPr lang="en-US" sz="12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83012">
                <a:tc>
                  <a:txBody>
                    <a:bodyPr/>
                    <a:lstStyle/>
                    <a:p>
                      <a:pPr algn="ctr" fontAlgn="t"/>
                      <a:r>
                        <a:rPr lang="en-US" sz="1200" b="0" i="0" u="none" strike="noStrike">
                          <a:solidFill>
                            <a:srgbClr val="000000"/>
                          </a:solidFill>
                          <a:latin typeface="Calibri"/>
                        </a:rPr>
                        <a:t>Rank</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Country</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Life expectancy at birth, bot sexes combined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7671">
                <a:tc>
                  <a:txBody>
                    <a:bodyPr/>
                    <a:lstStyle/>
                    <a:p>
                      <a:pPr algn="ctr" fontAlgn="b"/>
                      <a:r>
                        <a:rPr lang="en-US" sz="1200" b="0" i="0" u="none" strike="noStrike">
                          <a:solidFill>
                            <a:srgbClr val="000000"/>
                          </a:solidFill>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latin typeface="Calibri"/>
                        </a:rPr>
                        <a:t>Réunion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Calibri"/>
                        </a:rPr>
                        <a:t>77.26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27671">
                <a:tc>
                  <a:txBody>
                    <a:bodyPr/>
                    <a:lstStyle/>
                    <a:p>
                      <a:pPr algn="ctr" fontAlgn="b"/>
                      <a:r>
                        <a:rPr lang="en-US" sz="12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Mayotte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77.14</a:t>
                      </a: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Libyan Arab Jamahiriya</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74.04</a:t>
                      </a: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Tunisia</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73.90</a:t>
                      </a: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Cape Verde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73.54</a:t>
                      </a:r>
                    </a:p>
                  </a:txBody>
                  <a:tcPr marL="9525" marR="9525" marT="9525" marB="0" anchor="b">
                    <a:lnL>
                      <a:noFill/>
                    </a:lnL>
                    <a:lnR>
                      <a:noFill/>
                    </a:lnR>
                    <a:lnT>
                      <a:noFill/>
                    </a:lnT>
                    <a:lnB>
                      <a:noFill/>
                    </a:lnB>
                  </a:tcPr>
                </a:tc>
              </a:tr>
              <a:tr h="227671">
                <a:tc>
                  <a:txBody>
                    <a:bodyPr/>
                    <a:lstStyle/>
                    <a:p>
                      <a:pPr algn="ctr"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50</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Guinea-Bissau</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46.76</a:t>
                      </a: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51</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Zimbabwe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46.59</a:t>
                      </a: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52</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Sierra Leone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46.26</a:t>
                      </a: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53</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latin typeface="Calibri"/>
                        </a:rPr>
                        <a:t>Lesotho</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latin typeface="Calibri"/>
                        </a:rPr>
                        <a:t>46.02</a:t>
                      </a:r>
                    </a:p>
                  </a:txBody>
                  <a:tcPr marL="9525" marR="9525" marT="9525" marB="0" anchor="b">
                    <a:lnL>
                      <a:noFill/>
                    </a:lnL>
                    <a:lnR>
                      <a:noFill/>
                    </a:lnR>
                    <a:lnT>
                      <a:noFill/>
                    </a:lnT>
                    <a:lnB>
                      <a:noFill/>
                    </a:lnB>
                  </a:tcPr>
                </a:tc>
              </a:tr>
              <a:tr h="227671">
                <a:tc>
                  <a:txBody>
                    <a:bodyPr/>
                    <a:lstStyle/>
                    <a:p>
                      <a:pPr algn="ctr" fontAlgn="b"/>
                      <a:r>
                        <a:rPr lang="en-US" sz="1200" b="0" i="0" u="none" strike="noStrike">
                          <a:solidFill>
                            <a:srgbClr val="000000"/>
                          </a:solidFill>
                          <a:latin typeface="Calibri"/>
                        </a:rPr>
                        <a:t>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Central African Republic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45.91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0563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normAutofit/>
          </a:bodyPr>
          <a:lstStyle/>
          <a:p>
            <a:r>
              <a:rPr lang="en-US" sz="4000" dirty="0" smtClean="0">
                <a:solidFill>
                  <a:schemeClr val="bg1"/>
                </a:solidFill>
              </a:rPr>
              <a:t>Life table survivors, males</a:t>
            </a:r>
            <a:endParaRPr lang="en-US" sz="4000" dirty="0">
              <a:solidFill>
                <a:schemeClr val="bg1"/>
              </a:solidFill>
            </a:endParaRPr>
          </a:p>
        </p:txBody>
      </p:sp>
      <p:graphicFrame>
        <p:nvGraphicFramePr>
          <p:cNvPr id="4" name="Chart 3"/>
          <p:cNvGraphicFramePr>
            <a:graphicFrameLocks noGrp="1"/>
          </p:cNvGraphicFramePr>
          <p:nvPr/>
        </p:nvGraphicFramePr>
        <p:xfrm>
          <a:off x="0" y="1447800"/>
          <a:ext cx="91440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9237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lstStyle/>
          <a:p>
            <a:r>
              <a:rPr lang="en-US" dirty="0" smtClean="0">
                <a:solidFill>
                  <a:schemeClr val="bg1"/>
                </a:solidFill>
              </a:rPr>
              <a:t>Life table survivors, female</a:t>
            </a:r>
            <a:endParaRPr lang="en-US" dirty="0">
              <a:solidFill>
                <a:schemeClr val="bg1"/>
              </a:solidFill>
            </a:endParaRPr>
          </a:p>
        </p:txBody>
      </p:sp>
      <p:graphicFrame>
        <p:nvGraphicFramePr>
          <p:cNvPr id="4" name="Chart 3"/>
          <p:cNvGraphicFramePr>
            <a:graphicFrameLocks noGrp="1"/>
          </p:cNvGraphicFramePr>
          <p:nvPr/>
        </p:nvGraphicFramePr>
        <p:xfrm>
          <a:off x="0" y="1447800"/>
          <a:ext cx="9143999"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2163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lstStyle/>
          <a:p>
            <a:r>
              <a:rPr lang="en-US" dirty="0" smtClean="0">
                <a:solidFill>
                  <a:schemeClr val="bg1"/>
                </a:solidFill>
              </a:rPr>
              <a:t>Age specific mortality, males</a:t>
            </a:r>
            <a:endParaRPr lang="en-US" dirty="0">
              <a:solidFill>
                <a:schemeClr val="bg1"/>
              </a:solidFill>
            </a:endParaRPr>
          </a:p>
        </p:txBody>
      </p:sp>
      <p:graphicFrame>
        <p:nvGraphicFramePr>
          <p:cNvPr id="4" name="Chart 3"/>
          <p:cNvGraphicFramePr>
            <a:graphicFrameLocks noGrp="1"/>
          </p:cNvGraphicFramePr>
          <p:nvPr/>
        </p:nvGraphicFramePr>
        <p:xfrm>
          <a:off x="0" y="1447800"/>
          <a:ext cx="9143999"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1031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1472BC"/>
          </a:solidFill>
        </p:spPr>
        <p:txBody>
          <a:bodyPr/>
          <a:lstStyle/>
          <a:p>
            <a:r>
              <a:rPr lang="en-US" dirty="0" smtClean="0">
                <a:solidFill>
                  <a:schemeClr val="bg1"/>
                </a:solidFill>
              </a:rPr>
              <a:t>Age-specific mortality, females</a:t>
            </a:r>
            <a:endParaRPr lang="en-US" dirty="0">
              <a:solidFill>
                <a:schemeClr val="bg1"/>
              </a:solidFill>
            </a:endParaRPr>
          </a:p>
        </p:txBody>
      </p:sp>
      <p:graphicFrame>
        <p:nvGraphicFramePr>
          <p:cNvPr id="4" name="Chart 3"/>
          <p:cNvGraphicFramePr>
            <a:graphicFrameLocks noGrp="1"/>
          </p:cNvGraphicFramePr>
          <p:nvPr/>
        </p:nvGraphicFramePr>
        <p:xfrm>
          <a:off x="0" y="1447800"/>
          <a:ext cx="9143999"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1794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ProjectionWorkshop_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TotalTime>
  <Words>974</Words>
  <Application>Microsoft Office PowerPoint</Application>
  <PresentationFormat>On-screen Show (4:3)</PresentationFormat>
  <Paragraphs>163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ProjectionWorkshop_I</vt:lpstr>
      <vt:lpstr>International Workshop  on Population Projections using Census Data</vt:lpstr>
      <vt:lpstr>Session V: Projecting the age patterns of mortality, fertility, and migration</vt:lpstr>
      <vt:lpstr>Projecting age patterns of mortality</vt:lpstr>
      <vt:lpstr>Projecting age patterns of mortality</vt:lpstr>
      <vt:lpstr>Life expectancy 2005-2010</vt:lpstr>
      <vt:lpstr>Life table survivors, males</vt:lpstr>
      <vt:lpstr>Life table survivors, female</vt:lpstr>
      <vt:lpstr>Age specific mortality, males</vt:lpstr>
      <vt:lpstr>Age-specific mortality, females</vt:lpstr>
      <vt:lpstr>The impact of HIV/AIDS Botswana 2000-2005, males</vt:lpstr>
      <vt:lpstr>The impact of HIV/AIDS Botswana 2000-2005, males</vt:lpstr>
      <vt:lpstr>Projecting age patterns of mortality I: United Nation Model</vt:lpstr>
      <vt:lpstr>MORTPAK</vt:lpstr>
      <vt:lpstr>Select module MATCH</vt:lpstr>
      <vt:lpstr>Worksheet MATCH</vt:lpstr>
      <vt:lpstr>PowerPoint Presentation</vt:lpstr>
      <vt:lpstr>Parameter entry MATCH</vt:lpstr>
      <vt:lpstr>Output MATCH</vt:lpstr>
      <vt:lpstr>User-defined mortality pattern</vt:lpstr>
      <vt:lpstr>Output MATCH</vt:lpstr>
      <vt:lpstr>Projecting age patterns of mortality II: US Census Bureau Model</vt:lpstr>
      <vt:lpstr>INTPLTM.xls/INTPLTF.xls</vt:lpstr>
      <vt:lpstr>INTPLTM.xls/INTPLTF.xls</vt:lpstr>
      <vt:lpstr>Projecting age patterns of mortality III: US Census Bureau RUPEX</vt:lpstr>
      <vt:lpstr>Projecting age patterns of mortality IV: Spectrum</vt:lpstr>
      <vt:lpstr>Hands-on exercise:  Mortality patterns</vt:lpstr>
      <vt:lpstr>Projecting age patterns of fertility</vt:lpstr>
      <vt:lpstr>Projecting age patterns of fertility</vt:lpstr>
      <vt:lpstr>Projecting age patterns of fertility I: United Nation Model</vt:lpstr>
      <vt:lpstr>UN Model age-patterns of fertility</vt:lpstr>
      <vt:lpstr>PowerPoint Presentation</vt:lpstr>
      <vt:lpstr>ASFR vs. PASFR</vt:lpstr>
      <vt:lpstr>Projecting age patterns of fertility II: US Census Bureau Model</vt:lpstr>
      <vt:lpstr>ASFRPATT.xls</vt:lpstr>
      <vt:lpstr>ASFRPATT.xls</vt:lpstr>
      <vt:lpstr>ASFRPATT.xls</vt:lpstr>
      <vt:lpstr>Hands-on exercise:  Fertility patterns</vt:lpstr>
      <vt:lpstr>Projecting age patterns of migration</vt:lpstr>
      <vt:lpstr>Projecting age patterns of Migration I: United Nation Model</vt:lpstr>
      <vt:lpstr>Projecting age patterns of Migration I: United Nation Model</vt:lpstr>
      <vt:lpstr>Projecting age patterns of Migration I: United Nation Model</vt:lpstr>
      <vt:lpstr>Projecting age patterns of Migration I: United Nation Model</vt:lpstr>
      <vt:lpstr>PowerPoint Presentation</vt:lpstr>
      <vt:lpstr>Hands-on exercise:  Migration patterns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Workshop  on Population Projections using Census Data</dc:title>
  <dc:creator>Prodemos</dc:creator>
  <cp:lastModifiedBy>Dr. Thomas Buettner</cp:lastModifiedBy>
  <cp:revision>13</cp:revision>
  <dcterms:created xsi:type="dcterms:W3CDTF">2012-12-28T19:01:41Z</dcterms:created>
  <dcterms:modified xsi:type="dcterms:W3CDTF">2013-01-15T09:18:15Z</dcterms:modified>
</cp:coreProperties>
</file>