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1.xml" ContentType="application/vnd.openxmlformats-officedocument.presentationml.notesSlide+xml"/>
  <Override PartName="/ppt/embeddings/oleObject9.bin" ContentType="application/vnd.openxmlformats-officedocument.oleObject"/>
  <Override PartName="/ppt/notesSlides/notesSlide2.xml" ContentType="application/vnd.openxmlformats-officedocument.presentationml.notesSlide+xml"/>
  <Override PartName="/ppt/embeddings/oleObject10.bin" ContentType="application/vnd.openxmlformats-officedocument.oleObject"/>
  <Override PartName="/ppt/embeddings/oleObject1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58" r:id="rId4"/>
    <p:sldId id="259" r:id="rId5"/>
    <p:sldId id="260" r:id="rId6"/>
    <p:sldId id="261" r:id="rId7"/>
    <p:sldId id="262" r:id="rId8"/>
    <p:sldId id="263" r:id="rId9"/>
    <p:sldId id="265" r:id="rId10"/>
    <p:sldId id="266" r:id="rId11"/>
    <p:sldId id="268" r:id="rId12"/>
    <p:sldId id="269" r:id="rId13"/>
    <p:sldId id="270" r:id="rId14"/>
    <p:sldId id="271" r:id="rId15"/>
    <p:sldId id="272" r:id="rId16"/>
    <p:sldId id="273" r:id="rId17"/>
    <p:sldId id="274" r:id="rId18"/>
    <p:sldId id="275" r:id="rId19"/>
    <p:sldId id="276" r:id="rId20"/>
    <p:sldId id="277" r:id="rId21"/>
    <p:sldId id="278" r:id="rId22"/>
    <p:sldId id="293" r:id="rId23"/>
    <p:sldId id="294" r:id="rId24"/>
    <p:sldId id="295" r:id="rId25"/>
    <p:sldId id="296" r:id="rId26"/>
    <p:sldId id="297" r:id="rId27"/>
    <p:sldId id="298" r:id="rId28"/>
    <p:sldId id="299" r:id="rId29"/>
    <p:sldId id="308" r:id="rId30"/>
    <p:sldId id="300" r:id="rId31"/>
    <p:sldId id="301" r:id="rId32"/>
    <p:sldId id="302" r:id="rId33"/>
    <p:sldId id="303" r:id="rId34"/>
    <p:sldId id="316" r:id="rId35"/>
    <p:sldId id="304" r:id="rId36"/>
    <p:sldId id="305" r:id="rId37"/>
    <p:sldId id="306" r:id="rId38"/>
    <p:sldId id="310" r:id="rId39"/>
    <p:sldId id="309" r:id="rId40"/>
    <p:sldId id="311" r:id="rId41"/>
    <p:sldId id="312" r:id="rId42"/>
    <p:sldId id="313" r:id="rId43"/>
    <p:sldId id="314" r:id="rId44"/>
    <p:sldId id="307"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1472BC"/>
    <a:srgbClr val="8AC2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112" autoAdjust="0"/>
  </p:normalViewPr>
  <p:slideViewPr>
    <p:cSldViewPr>
      <p:cViewPr varScale="1">
        <p:scale>
          <a:sx n="100" d="100"/>
          <a:sy n="100" d="100"/>
        </p:scale>
        <p:origin x="-188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 Id="rId2"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DF478B0-F241-40B3-999D-926D6193A37E}" type="datetimeFigureOut">
              <a:rPr lang="en-US"/>
              <a:pPr>
                <a:defRPr/>
              </a:pPr>
              <a:t>1/13/13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E7A102E-39BB-4B22-A854-AA204E2B01F8}" type="slidenum">
              <a:rPr lang="en-US"/>
              <a:pPr>
                <a:defRPr/>
              </a:pPr>
              <a:t>‹#›</a:t>
            </a:fld>
            <a:endParaRPr lang="en-US"/>
          </a:p>
        </p:txBody>
      </p:sp>
    </p:spTree>
    <p:extLst>
      <p:ext uri="{BB962C8B-B14F-4D97-AF65-F5344CB8AC3E}">
        <p14:creationId xmlns:p14="http://schemas.microsoft.com/office/powerpoint/2010/main" val="41655365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Times New Roman" charset="0"/>
              <a:buChar char="•"/>
            </a:pPr>
            <a:r>
              <a:rPr lang="en-US" dirty="0" smtClean="0">
                <a:latin typeface="Times New Roman" charset="0"/>
              </a:rPr>
              <a:t>In general should expect SR to decline over subsequent censuses due to excess male mortality relative to female mortality</a:t>
            </a:r>
          </a:p>
          <a:p>
            <a:pPr>
              <a:buFont typeface="Times New Roman" charset="0"/>
              <a:buChar char="•"/>
            </a:pPr>
            <a:r>
              <a:rPr lang="en-US" dirty="0" smtClean="0">
                <a:latin typeface="Times New Roman" charset="0"/>
              </a:rPr>
              <a:t>First off, the bump in the 95-99 year olds in 2000 (the 1901-1905 birth cohort) clearly does not show up in the other censuses – this suggests that there is an age misreporting issue and the bump is not “real” </a:t>
            </a:r>
          </a:p>
          <a:p>
            <a:pPr>
              <a:buFont typeface="Times New Roman" charset="0"/>
              <a:buChar char="•"/>
            </a:pPr>
            <a:r>
              <a:rPr lang="en-US" dirty="0" smtClean="0">
                <a:latin typeface="Times New Roman" charset="0"/>
              </a:rPr>
              <a:t>The data are also unexpected for the series of cohorts born in the 1930s and 1940s – normally we would not expect a sex ratio over 1 at these ages– need to investigate possible historical causes for excess female mortality in these age groups </a:t>
            </a:r>
          </a:p>
          <a:p>
            <a:r>
              <a:rPr lang="en-US" dirty="0" smtClean="0">
                <a:latin typeface="Times New Roman" charset="0"/>
              </a:rPr>
              <a:t>(the 10 year gap is fudged a bit – is actually an 8 year gap between oldest two censuses, but shouldn’t cause great difference over 5 year age groups)</a:t>
            </a:r>
          </a:p>
          <a:p>
            <a:endParaRPr lang="en-US" dirty="0"/>
          </a:p>
        </p:txBody>
      </p:sp>
      <p:sp>
        <p:nvSpPr>
          <p:cNvPr id="4" name="Slide Number Placeholder 3"/>
          <p:cNvSpPr>
            <a:spLocks noGrp="1"/>
          </p:cNvSpPr>
          <p:nvPr>
            <p:ph type="sldNum" sz="quarter" idx="10"/>
          </p:nvPr>
        </p:nvSpPr>
        <p:spPr/>
        <p:txBody>
          <a:bodyPr/>
          <a:lstStyle/>
          <a:p>
            <a:pPr>
              <a:defRPr/>
            </a:pPr>
            <a:fld id="{9E7A102E-39BB-4B22-A854-AA204E2B01F8}" type="slidenum">
              <a:rPr lang="en-US" smtClean="0"/>
              <a:pPr>
                <a:defRPr/>
              </a:pPr>
              <a:t>21</a:t>
            </a:fld>
            <a:endParaRPr lang="en-US"/>
          </a:p>
        </p:txBody>
      </p:sp>
    </p:spTree>
    <p:extLst>
      <p:ext uri="{BB962C8B-B14F-4D97-AF65-F5344CB8AC3E}">
        <p14:creationId xmlns:p14="http://schemas.microsoft.com/office/powerpoint/2010/main" val="3129899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bwMode="auto">
          <a:xfrm>
            <a:off x="1144588" y="685800"/>
            <a:ext cx="4570412" cy="3427413"/>
          </a:xfrm>
          <a:noFill/>
          <a:ln>
            <a:solidFill>
              <a:srgbClr val="000000"/>
            </a:solidFill>
            <a:miter lim="800000"/>
            <a:headEnd/>
            <a:tailEnd/>
          </a:ln>
        </p:spPr>
      </p:sp>
      <p:sp>
        <p:nvSpPr>
          <p:cNvPr id="55298" name="Rectangle 3"/>
          <p:cNvSpPr>
            <a:spLocks noGrp="1" noChangeArrowheads="1"/>
          </p:cNvSpPr>
          <p:nvPr>
            <p:ph type="body" idx="1"/>
          </p:nvPr>
        </p:nvSpPr>
        <p:spPr bwMode="auto">
          <a:noFill/>
        </p:spPr>
        <p:txBody>
          <a:bodyPr wrap="square" lIns="91505" tIns="45576" rIns="91505" bIns="45576"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bwMode="auto">
          <a:xfrm>
            <a:off x="1144588" y="685800"/>
            <a:ext cx="4570412" cy="3427413"/>
          </a:xfrm>
          <a:noFill/>
          <a:ln>
            <a:solidFill>
              <a:srgbClr val="000000"/>
            </a:solidFill>
            <a:miter lim="800000"/>
            <a:headEnd/>
            <a:tailEnd/>
          </a:ln>
        </p:spPr>
      </p:sp>
      <p:sp>
        <p:nvSpPr>
          <p:cNvPr id="59394" name="Rectangle 3"/>
          <p:cNvSpPr>
            <a:spLocks noGrp="1" noChangeArrowheads="1"/>
          </p:cNvSpPr>
          <p:nvPr>
            <p:ph type="body" idx="1"/>
          </p:nvPr>
        </p:nvSpPr>
        <p:spPr bwMode="auto">
          <a:noFill/>
        </p:spPr>
        <p:txBody>
          <a:bodyPr wrap="square" lIns="91505" tIns="45576" rIns="91505" bIns="45576" numCol="1" anchor="t" anchorCtr="0" compatLnSpc="1">
            <a:prstTxWarp prst="textNoShape">
              <a:avLst/>
            </a:prstTxWarp>
          </a:bodyPr>
          <a:lstStyle/>
          <a:p>
            <a:pPr eaLnBrk="1" hangingPunct="1"/>
            <a:r>
              <a:rPr lang="en-US" smtClean="0"/>
              <a:t>Note data are for the most latest (most recent) census conducted between 1985 – 2003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bwMode="auto">
          <a:xfrm>
            <a:off x="1144588" y="685800"/>
            <a:ext cx="4570412" cy="3427413"/>
          </a:xfrm>
          <a:noFill/>
          <a:ln>
            <a:solidFill>
              <a:srgbClr val="000000"/>
            </a:solidFill>
            <a:miter lim="800000"/>
            <a:headEnd/>
            <a:tailEnd/>
          </a:ln>
        </p:spPr>
      </p:sp>
      <p:sp>
        <p:nvSpPr>
          <p:cNvPr id="61442" name="Rectangle 3"/>
          <p:cNvSpPr>
            <a:spLocks noGrp="1" noChangeArrowheads="1"/>
          </p:cNvSpPr>
          <p:nvPr>
            <p:ph type="body" idx="1"/>
          </p:nvPr>
        </p:nvSpPr>
        <p:spPr bwMode="auto">
          <a:noFill/>
        </p:spPr>
        <p:txBody>
          <a:bodyPr wrap="square" lIns="91505" tIns="45576" rIns="91505" bIns="45576" numCol="1" anchor="t" anchorCtr="0" compatLnSpc="1">
            <a:prstTxWarp prst="textNoShape">
              <a:avLst/>
            </a:prstTxWarp>
          </a:bodyPr>
          <a:lstStyle/>
          <a:p>
            <a:pPr eaLnBrk="1" hangingPunct="1"/>
            <a:r>
              <a:rPr lang="en-US" smtClean="0"/>
              <a:t>Shows long-term trend of reduction in value of Whipple’s index, i.e. improvement of age reporting as measured by age heaping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bwMode="auto">
          <a:xfrm>
            <a:off x="1144588" y="685800"/>
            <a:ext cx="4570412" cy="3427413"/>
          </a:xfrm>
          <a:noFill/>
          <a:ln>
            <a:solidFill>
              <a:srgbClr val="000000"/>
            </a:solidFill>
            <a:miter lim="800000"/>
            <a:headEnd/>
            <a:tailEnd/>
          </a:ln>
        </p:spPr>
      </p:sp>
      <p:sp>
        <p:nvSpPr>
          <p:cNvPr id="64514" name="Rectangle 3"/>
          <p:cNvSpPr>
            <a:spLocks noGrp="1" noChangeArrowheads="1"/>
          </p:cNvSpPr>
          <p:nvPr>
            <p:ph type="body" idx="1"/>
          </p:nvPr>
        </p:nvSpPr>
        <p:spPr bwMode="auto">
          <a:noFill/>
        </p:spPr>
        <p:txBody>
          <a:bodyPr wrap="square" lIns="91505" tIns="45576" rIns="91505" bIns="45576" numCol="1" anchor="t" anchorCtr="0" compatLnSpc="1">
            <a:prstTxWarp prst="textNoShape">
              <a:avLst/>
            </a:prstTxWarp>
          </a:bodyPr>
          <a:lstStyle/>
          <a:p>
            <a:pPr marL="228600" indent="-228600" defTabSz="449263" eaLnBrk="1" hangingPunct="1">
              <a:buFont typeface="Times New Roman" pitchFamily="18" charset="0"/>
              <a:buAutoNum type="arabicParenBoth"/>
            </a:pPr>
            <a:r>
              <a:rPr lang="en-US" smtClean="0"/>
              <a:t>Sum of all ages ending in x, starting from age 10</a:t>
            </a:r>
          </a:p>
          <a:p>
            <a:pPr marL="228600" indent="-228600" defTabSz="449263" eaLnBrk="1" hangingPunct="1">
              <a:buFont typeface="Times New Roman" pitchFamily="18" charset="0"/>
              <a:buAutoNum type="arabicParenBoth"/>
            </a:pPr>
            <a:r>
              <a:rPr lang="en-US" smtClean="0"/>
              <a:t>Sum of all ages ending in x, starting from age 20</a:t>
            </a:r>
          </a:p>
          <a:p>
            <a:pPr marL="228600" indent="-228600" defTabSz="449263" eaLnBrk="1" hangingPunct="1">
              <a:buFont typeface="Times New Roman" pitchFamily="18" charset="0"/>
              <a:buAutoNum type="arabicParenBoth"/>
            </a:pPr>
            <a:r>
              <a:rPr lang="en-US" smtClean="0"/>
              <a:t> and (4) are weights, always stay the same</a:t>
            </a:r>
          </a:p>
          <a:p>
            <a:pPr marL="228600" indent="-228600" defTabSz="449263" eaLnBrk="1" hangingPunct="1"/>
            <a:r>
              <a:rPr lang="en-US" smtClean="0"/>
              <a:t>(5) Multiplication as shown – then convert to a percentage using the total blended population as the denominator</a:t>
            </a:r>
          </a:p>
          <a:p>
            <a:pPr marL="228600" indent="-228600" defTabSz="449263" eaLnBrk="1" hangingPunct="1"/>
            <a:r>
              <a:rPr lang="en-US" smtClean="0"/>
              <a:t>	- those ages for which the percentage is over 10% are favored, those with percentage less than 10% are avoided </a:t>
            </a:r>
          </a:p>
          <a:p>
            <a:pPr marL="228600" indent="-228600" defTabSz="449263" eaLnBrk="1" hangingPunct="1"/>
            <a:r>
              <a:rPr lang="en-US" smtClean="0"/>
              <a:t>(6) Calculate absolute value of deviations from 10% - half of this sum is the value of the index</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xfrm>
            <a:off x="1144588" y="685800"/>
            <a:ext cx="4570412" cy="3427413"/>
          </a:xfrm>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lIns="91505" tIns="45576" rIns="91505" bIns="45576" numCol="1" anchor="t" anchorCtr="0" compatLnSpc="1">
            <a:prstTxWarp prst="textNoShape">
              <a:avLst/>
            </a:prstTxWarp>
          </a:bodyPr>
          <a:lstStyle/>
          <a:p>
            <a:pPr eaLnBrk="1" hangingPunct="1"/>
            <a:endParaRPr lang="en-GB" smtClean="0"/>
          </a:p>
        </p:txBody>
      </p:sp>
      <p:sp>
        <p:nvSpPr>
          <p:cNvPr id="69635" name="Slide Number Placeholder 3"/>
          <p:cNvSpPr txBox="1">
            <a:spLocks noGrp="1"/>
          </p:cNvSpPr>
          <p:nvPr/>
        </p:nvSpPr>
        <p:spPr bwMode="auto">
          <a:xfrm>
            <a:off x="3886200" y="8686800"/>
            <a:ext cx="2970213" cy="455613"/>
          </a:xfrm>
          <a:prstGeom prst="rect">
            <a:avLst/>
          </a:prstGeom>
          <a:noFill/>
          <a:ln w="9525">
            <a:noFill/>
            <a:round/>
            <a:headEnd/>
            <a:tailEnd/>
          </a:ln>
        </p:spPr>
        <p:txBody>
          <a:bodyPr lIns="91505" tIns="45576" rIns="91505" bIns="45576" anchor="b"/>
          <a:lstStyle/>
          <a:p>
            <a:pPr algn="r" defTabSz="441325">
              <a:buSzPct val="100000"/>
              <a:tabLst>
                <a:tab pos="0" algn="l"/>
                <a:tab pos="896938" algn="l"/>
                <a:tab pos="1793875" algn="l"/>
                <a:tab pos="2692400" algn="l"/>
                <a:tab pos="3589338" algn="l"/>
                <a:tab pos="4486275" algn="l"/>
                <a:tab pos="5383213" algn="l"/>
                <a:tab pos="6281738" algn="l"/>
                <a:tab pos="7178675" algn="l"/>
                <a:tab pos="8077200" algn="l"/>
                <a:tab pos="8974138" algn="l"/>
                <a:tab pos="9871075" algn="l"/>
              </a:tabLst>
            </a:pPr>
            <a:fld id="{8E7398AC-6599-499E-85D9-1CB602007F70}" type="slidenum">
              <a:rPr lang="en-US" sz="1200">
                <a:solidFill>
                  <a:srgbClr val="000000"/>
                </a:solidFill>
                <a:ea typeface="ＭＳ Ｐゴシック" pitchFamily="34" charset="-128"/>
              </a:rPr>
              <a:pPr algn="r" defTabSz="441325">
                <a:buSzPct val="100000"/>
                <a:tabLst>
                  <a:tab pos="0" algn="l"/>
                  <a:tab pos="896938" algn="l"/>
                  <a:tab pos="1793875" algn="l"/>
                  <a:tab pos="2692400" algn="l"/>
                  <a:tab pos="3589338" algn="l"/>
                  <a:tab pos="4486275" algn="l"/>
                  <a:tab pos="5383213" algn="l"/>
                  <a:tab pos="6281738" algn="l"/>
                  <a:tab pos="7178675" algn="l"/>
                  <a:tab pos="8077200" algn="l"/>
                  <a:tab pos="8974138" algn="l"/>
                  <a:tab pos="9871075" algn="l"/>
                </a:tabLst>
              </a:pPr>
              <a:t>32</a:t>
            </a:fld>
            <a:endParaRPr lang="en-US" sz="1200">
              <a:solidFill>
                <a:srgbClr val="000000"/>
              </a:solidFill>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C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5CE2201-F2AD-4CCD-9C7A-771D6645F71B}" type="datetimeFigureOut">
              <a:rPr lang="en-US"/>
              <a:pPr>
                <a:defRPr/>
              </a:pPr>
              <a:t>1/13/13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6A335F-95BE-4730-9FDB-3C1AAA52A1D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887147-B400-4B18-A6C6-D27101FD9B95}" type="datetimeFigureOut">
              <a:rPr lang="en-US"/>
              <a:pPr>
                <a:defRPr/>
              </a:pPr>
              <a:t>1/13/13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85F892-1EA2-44C5-88CE-DAAFA6007F4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CA4085-A90D-4A73-AC35-498A4BD05C07}" type="datetimeFigureOut">
              <a:rPr lang="en-US"/>
              <a:pPr>
                <a:defRPr/>
              </a:pPr>
              <a:t>1/13/13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A2D05E-E2B0-4FD0-A381-52A46B256B0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20838" y="133350"/>
            <a:ext cx="7370762" cy="7048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600200" y="1647825"/>
            <a:ext cx="7437438" cy="4448175"/>
          </a:xfrm>
        </p:spPr>
        <p:txBody>
          <a:bodyPr rtlCol="0">
            <a:normAutofit/>
          </a:bodyPr>
          <a:lstStyle/>
          <a:p>
            <a:pPr lvl="0"/>
            <a:r>
              <a:rPr lang="en-US" noProof="0" smtClean="0"/>
              <a:t>Click icon to add table</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r>
              <a:rPr lang="en-GB"/>
              <a:t>unpopulation.org</a:t>
            </a:r>
          </a:p>
        </p:txBody>
      </p:sp>
      <p:sp>
        <p:nvSpPr>
          <p:cNvPr id="6" name="Rectangle 6"/>
          <p:cNvSpPr>
            <a:spLocks noGrp="1" noChangeArrowheads="1"/>
          </p:cNvSpPr>
          <p:nvPr>
            <p:ph type="sldNum" sz="quarter" idx="12"/>
          </p:nvPr>
        </p:nvSpPr>
        <p:spPr/>
        <p:txBody>
          <a:bodyPr/>
          <a:lstStyle>
            <a:lvl1pPr>
              <a:defRPr/>
            </a:lvl1pPr>
          </a:lstStyle>
          <a:p>
            <a:pPr>
              <a:defRPr/>
            </a:pPr>
            <a:fld id="{C1694290-0FEF-4E40-BDA5-C7F22B5BC19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fld id="{11CD3C4F-9826-4596-B2E6-104FE6C1DB5D}" type="datetimeFigureOut">
              <a:rPr lang="en-US"/>
              <a:pPr>
                <a:defRPr/>
              </a:pPr>
              <a:t>1/13/13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64C2A0E-3265-47CA-B308-D8E85519515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5BC4AD-8196-4F9F-B217-51832FD7BACD}" type="datetimeFigureOut">
              <a:rPr lang="en-US"/>
              <a:pPr>
                <a:defRPr/>
              </a:pPr>
              <a:t>1/13/13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E4DE29-A6F4-4FC6-A41B-A2DD1DD52DB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70F54E0-0812-44D5-A9FE-310203AD4DFF}" type="datetimeFigureOut">
              <a:rPr lang="en-US"/>
              <a:pPr>
                <a:defRPr/>
              </a:pPr>
              <a:t>1/13/13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69C52E-7DBD-4EB4-8E15-CA339648BE2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1188CAA-A330-4B28-8DEE-FD8CCCD996D1}" type="datetimeFigureOut">
              <a:rPr lang="en-US"/>
              <a:pPr>
                <a:defRPr/>
              </a:pPr>
              <a:t>1/13/13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10CB1FB-D8F5-4029-85CE-A93531538AF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30CC0B4-C3E9-4D27-BAB1-7087BDE5665E}" type="datetimeFigureOut">
              <a:rPr lang="en-US"/>
              <a:pPr>
                <a:defRPr/>
              </a:pPr>
              <a:t>1/13/13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4037270-0EB3-4698-9F98-29DBAB10A78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E87C0EB-3C18-4B47-850D-4347C0D559E7}" type="datetimeFigureOut">
              <a:rPr lang="en-US"/>
              <a:pPr>
                <a:defRPr/>
              </a:pPr>
              <a:t>1/13/13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44C30B9-A146-4E6E-96B3-B742C6DF5DC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800EC90-8419-46C6-8F82-2135908DE2D7}" type="datetimeFigureOut">
              <a:rPr lang="en-US"/>
              <a:pPr>
                <a:defRPr/>
              </a:pPr>
              <a:t>1/13/13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4C6471-AF5D-472E-B904-2905D499C17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B159D77-DF9F-4C36-9278-11025D579FD9}" type="datetimeFigureOut">
              <a:rPr lang="en-US"/>
              <a:pPr>
                <a:defRPr/>
              </a:pPr>
              <a:t>1/13/13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A5DEB04-0FF2-485A-8E00-917DF89E9A4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5EB623A-370E-4EE0-AB8D-7D8FE0A51C72}" type="datetimeFigureOut">
              <a:rPr lang="en-US"/>
              <a:pPr>
                <a:defRPr/>
              </a:pPr>
              <a:t>1/13/13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B82207-3913-4F63-8DBA-BB1F117CB07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472BC"/>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mn-lt"/>
              </a:defRPr>
            </a:lvl1pPr>
          </a:lstStyle>
          <a:p>
            <a:pPr>
              <a:defRPr/>
            </a:pPr>
            <a:fld id="{13E59DFA-2B6B-403C-8D4C-46759E4D605B}" type="datetimeFigureOut">
              <a:rPr lang="en-US"/>
              <a:pPr>
                <a:defRPr/>
              </a:pPr>
              <a:t>1/13/13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solidFill>
                <a:latin typeface="+mn-lt"/>
              </a:defRPr>
            </a:lvl1pPr>
          </a:lstStyle>
          <a:p>
            <a:pPr>
              <a:defRPr/>
            </a:pPr>
            <a:fld id="{F88E5466-B8E7-4248-A6D7-63734455F3F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2" r:id="rId12"/>
    <p:sldLayoutId id="2147483650" r:id="rId13"/>
  </p:sldLayoutIdLst>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6.emf"/><Relationship Id="rId5" Type="http://schemas.openxmlformats.org/officeDocument/2006/relationships/oleObject" Target="../embeddings/oleObject4.bin"/><Relationship Id="rId6" Type="http://schemas.openxmlformats.org/officeDocument/2006/relationships/image" Target="../media/image7.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2.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15.emf"/><Relationship Id="rId5" Type="http://schemas.openxmlformats.org/officeDocument/2006/relationships/image" Target="../media/image17.png"/><Relationship Id="rId6" Type="http://schemas.openxmlformats.org/officeDocument/2006/relationships/oleObject" Target="../embeddings/oleObject7.bin"/><Relationship Id="rId7" Type="http://schemas.openxmlformats.org/officeDocument/2006/relationships/image" Target="../media/image16.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18.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9.bin"/><Relationship Id="rId5" Type="http://schemas.openxmlformats.org/officeDocument/2006/relationships/image" Target="../media/image19.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0.bin"/><Relationship Id="rId5" Type="http://schemas.openxmlformats.org/officeDocument/2006/relationships/image" Target="../media/image20.wmf"/><Relationship Id="rId1" Type="http://schemas.openxmlformats.org/officeDocument/2006/relationships/vmlDrawing" Target="../drawings/vmlDrawing8.vml"/><Relationship Id="rId2"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21.wmf"/><Relationship Id="rId1" Type="http://schemas.openxmlformats.org/officeDocument/2006/relationships/vmlDrawing" Target="../drawings/vmlDrawing9.vml"/><Relationship Id="rId2"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35.emf"/><Relationship Id="rId1" Type="http://schemas.openxmlformats.org/officeDocument/2006/relationships/vmlDrawing" Target="../drawings/vmlDrawing10.vml"/><Relationship Id="rId2"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37.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3.emf"/><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76200" y="1981200"/>
            <a:ext cx="9067800" cy="2895600"/>
          </a:xfrm>
        </p:spPr>
        <p:txBody>
          <a:bodyPr/>
          <a:lstStyle/>
          <a:p>
            <a:pPr eaLnBrk="1" hangingPunct="1"/>
            <a:r>
              <a:rPr lang="en-US" smtClean="0"/>
              <a:t>International Workshop </a:t>
            </a:r>
            <a:br>
              <a:rPr lang="en-US" smtClean="0"/>
            </a:br>
            <a:r>
              <a:rPr lang="en-US" smtClean="0"/>
              <a:t>on</a:t>
            </a:r>
            <a:br>
              <a:rPr lang="en-US" smtClean="0"/>
            </a:br>
            <a:r>
              <a:rPr lang="en-US" smtClean="0"/>
              <a:t>Population Projections</a:t>
            </a:r>
            <a:br>
              <a:rPr lang="en-US" smtClean="0"/>
            </a:br>
            <a:r>
              <a:rPr lang="en-US" smtClean="0"/>
              <a:t>using Census Data</a:t>
            </a:r>
          </a:p>
        </p:txBody>
      </p:sp>
      <p:sp>
        <p:nvSpPr>
          <p:cNvPr id="16386" name="Subtitle 2"/>
          <p:cNvSpPr>
            <a:spLocks noGrp="1"/>
          </p:cNvSpPr>
          <p:nvPr>
            <p:ph type="subTitle" idx="1"/>
          </p:nvPr>
        </p:nvSpPr>
        <p:spPr>
          <a:xfrm>
            <a:off x="1371600" y="4876800"/>
            <a:ext cx="6400800" cy="1752600"/>
          </a:xfrm>
        </p:spPr>
        <p:txBody>
          <a:bodyPr/>
          <a:lstStyle/>
          <a:p>
            <a:pPr eaLnBrk="1" hangingPunct="1"/>
            <a:r>
              <a:rPr lang="en-US" smtClean="0"/>
              <a:t>14 – 16 January 2013</a:t>
            </a:r>
          </a:p>
          <a:p>
            <a:pPr eaLnBrk="1" hangingPunct="1"/>
            <a:r>
              <a:rPr lang="en-US" smtClean="0"/>
              <a:t>Beijing, China</a:t>
            </a:r>
          </a:p>
        </p:txBody>
      </p:sp>
      <p:pic>
        <p:nvPicPr>
          <p:cNvPr id="16387" name="Picture 3"/>
          <p:cNvPicPr>
            <a:picLocks noChangeAspect="1"/>
          </p:cNvPicPr>
          <p:nvPr/>
        </p:nvPicPr>
        <p:blipFill>
          <a:blip r:embed="rId2"/>
          <a:srcRect/>
          <a:stretch>
            <a:fillRect/>
          </a:stretch>
        </p:blipFill>
        <p:spPr bwMode="auto">
          <a:xfrm>
            <a:off x="3276600" y="76200"/>
            <a:ext cx="2190750" cy="18923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45" name="Rectangle 7"/>
          <p:cNvSpPr>
            <a:spLocks noChangeArrowheads="1"/>
          </p:cNvSpPr>
          <p:nvPr/>
        </p:nvSpPr>
        <p:spPr bwMode="auto">
          <a:xfrm>
            <a:off x="574675" y="268288"/>
            <a:ext cx="7999413" cy="1250950"/>
          </a:xfrm>
          <a:prstGeom prst="rect">
            <a:avLst/>
          </a:prstGeom>
          <a:noFill/>
          <a:ln w="9525">
            <a:noFill/>
            <a:miter lim="800000"/>
            <a:headEnd/>
            <a:tailEnd/>
          </a:ln>
        </p:spPr>
        <p:txBody>
          <a:bodyPr lIns="90000" tIns="46800" rIns="90000" bIns="46800" anchor="b"/>
          <a:lstStyle/>
          <a:p>
            <a:pPr algn="ctr"/>
            <a:r>
              <a:rPr lang="en-US" sz="3800">
                <a:solidFill>
                  <a:srgbClr val="FFC000"/>
                </a:solidFill>
                <a:latin typeface="Calibri" pitchFamily="34" charset="0"/>
              </a:rPr>
              <a:t>Population pyramid (4)</a:t>
            </a:r>
            <a:br>
              <a:rPr lang="en-US" sz="3800">
                <a:solidFill>
                  <a:srgbClr val="FFC000"/>
                </a:solidFill>
                <a:latin typeface="Calibri" pitchFamily="34" charset="0"/>
              </a:rPr>
            </a:br>
            <a:r>
              <a:rPr lang="en-US" sz="3800">
                <a:solidFill>
                  <a:srgbClr val="FFC000"/>
                </a:solidFill>
                <a:latin typeface="Calibri" pitchFamily="34" charset="0"/>
              </a:rPr>
              <a:t>- Detecting Errors</a:t>
            </a:r>
          </a:p>
        </p:txBody>
      </p:sp>
      <p:sp>
        <p:nvSpPr>
          <p:cNvPr id="26646" name="TextBox 1"/>
          <p:cNvSpPr>
            <a:spLocks noChangeArrowheads="1"/>
          </p:cNvSpPr>
          <p:nvPr/>
        </p:nvSpPr>
        <p:spPr bwMode="auto">
          <a:xfrm>
            <a:off x="4800600" y="1852613"/>
            <a:ext cx="4191000" cy="822325"/>
          </a:xfrm>
          <a:prstGeom prst="leftArrow">
            <a:avLst>
              <a:gd name="adj1" fmla="val 50000"/>
              <a:gd name="adj2" fmla="val 109528"/>
            </a:avLst>
          </a:prstGeom>
          <a:solidFill>
            <a:srgbClr val="CCFFCC"/>
          </a:solidFill>
          <a:ln w="9525">
            <a:noFill/>
            <a:miter lim="800000"/>
            <a:headEnd/>
            <a:tailEnd/>
          </a:ln>
        </p:spPr>
        <p:txBody>
          <a:bodyPr>
            <a:spAutoFit/>
          </a:bodyPr>
          <a:lstStyle/>
          <a:p>
            <a:r>
              <a:rPr lang="en-US">
                <a:solidFill>
                  <a:srgbClr val="000000"/>
                </a:solidFill>
                <a:latin typeface="Times New Roman" pitchFamily="18" charset="0"/>
                <a:ea typeface="ＭＳ Ｐゴシック" pitchFamily="34" charset="-128"/>
              </a:rPr>
              <a:t>Age heaping? Undercount of children?</a:t>
            </a:r>
            <a:r>
              <a:rPr lang="en-US" sz="2400">
                <a:solidFill>
                  <a:srgbClr val="000000"/>
                </a:solidFill>
                <a:latin typeface="Times New Roman" pitchFamily="18" charset="0"/>
                <a:ea typeface="ＭＳ Ｐゴシック" pitchFamily="34" charset="-128"/>
              </a:rPr>
              <a:t> </a:t>
            </a:r>
          </a:p>
        </p:txBody>
      </p:sp>
      <p:sp>
        <p:nvSpPr>
          <p:cNvPr id="26647" name="TextBox 2"/>
          <p:cNvSpPr>
            <a:spLocks noChangeArrowheads="1"/>
          </p:cNvSpPr>
          <p:nvPr/>
        </p:nvSpPr>
        <p:spPr bwMode="auto">
          <a:xfrm>
            <a:off x="304800" y="5402263"/>
            <a:ext cx="3429000" cy="641350"/>
          </a:xfrm>
          <a:prstGeom prst="rightArrow">
            <a:avLst>
              <a:gd name="adj1" fmla="val 50000"/>
              <a:gd name="adj2" fmla="val 71485"/>
            </a:avLst>
          </a:prstGeom>
          <a:solidFill>
            <a:srgbClr val="CCFFCC"/>
          </a:solidFill>
          <a:ln w="9525">
            <a:noFill/>
            <a:miter lim="800000"/>
            <a:headEnd/>
            <a:tailEnd/>
          </a:ln>
        </p:spPr>
        <p:txBody>
          <a:bodyPr>
            <a:spAutoFit/>
          </a:bodyPr>
          <a:lstStyle/>
          <a:p>
            <a:r>
              <a:rPr lang="en-US">
                <a:solidFill>
                  <a:srgbClr val="000000"/>
                </a:solidFill>
                <a:latin typeface="Times New Roman" pitchFamily="18" charset="0"/>
                <a:ea typeface="ＭＳ Ｐゴシック" pitchFamily="34" charset="-128"/>
              </a:rPr>
              <a:t>	Labour in-migration</a:t>
            </a:r>
          </a:p>
        </p:txBody>
      </p:sp>
      <p:graphicFrame>
        <p:nvGraphicFramePr>
          <p:cNvPr id="26643" name="Object 19"/>
          <p:cNvGraphicFramePr>
            <a:graphicFrameLocks noChangeAspect="1"/>
          </p:cNvGraphicFramePr>
          <p:nvPr/>
        </p:nvGraphicFramePr>
        <p:xfrm>
          <a:off x="228600" y="1524000"/>
          <a:ext cx="4448175" cy="3886200"/>
        </p:xfrm>
        <a:graphic>
          <a:graphicData uri="http://schemas.openxmlformats.org/presentationml/2006/ole">
            <mc:AlternateContent xmlns:mc="http://schemas.openxmlformats.org/markup-compatibility/2006">
              <mc:Choice xmlns:v="urn:schemas-microsoft-com:vml" Requires="v">
                <p:oleObj spid="_x0000_s26690" name="Chart" r:id="rId3" imgW="4448056" imgH="4153019" progId="Excel.Chart.8">
                  <p:embed/>
                </p:oleObj>
              </mc:Choice>
              <mc:Fallback>
                <p:oleObj name="Chart" r:id="rId3" imgW="4448056" imgH="4153019" progId="Excel.Chart.8">
                  <p:embed/>
                  <p:pic>
                    <p:nvPicPr>
                      <p:cNvPr id="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0"/>
                        <a:ext cx="4448175"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6644" name="Object 20"/>
          <p:cNvGraphicFramePr>
            <a:graphicFrameLocks noChangeAspect="1"/>
          </p:cNvGraphicFramePr>
          <p:nvPr/>
        </p:nvGraphicFramePr>
        <p:xfrm>
          <a:off x="4324350" y="2590800"/>
          <a:ext cx="4819650" cy="3505200"/>
        </p:xfrm>
        <a:graphic>
          <a:graphicData uri="http://schemas.openxmlformats.org/presentationml/2006/ole">
            <mc:AlternateContent xmlns:mc="http://schemas.openxmlformats.org/markup-compatibility/2006">
              <mc:Choice xmlns:v="urn:schemas-microsoft-com:vml" Requires="v">
                <p:oleObj spid="_x0000_s26691" name="Chart" r:id="rId5" imgW="5524690" imgH="3505438" progId="Excel.Chart.8">
                  <p:embed/>
                </p:oleObj>
              </mc:Choice>
              <mc:Fallback>
                <p:oleObj name="Chart" r:id="rId5" imgW="5524690" imgH="3505438" progId="Excel.Chart.8">
                  <p:embed/>
                  <p:pic>
                    <p:nvPicPr>
                      <p:cNvPr id="0"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4350" y="2590800"/>
                        <a:ext cx="481965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26648" name="Rectangle 12"/>
          <p:cNvSpPr>
            <a:spLocks noChangeArrowheads="1"/>
          </p:cNvSpPr>
          <p:nvPr/>
        </p:nvSpPr>
        <p:spPr bwMode="auto">
          <a:xfrm>
            <a:off x="533400" y="6172200"/>
            <a:ext cx="7997825" cy="298450"/>
          </a:xfrm>
          <a:prstGeom prst="rect">
            <a:avLst/>
          </a:prstGeom>
          <a:noFill/>
          <a:ln w="9525">
            <a:noFill/>
            <a:miter lim="800000"/>
            <a:headEnd/>
            <a:tailEnd/>
          </a:ln>
        </p:spPr>
        <p:txBody>
          <a:bodyPr lIns="90000" tIns="46800" rIns="90000" bIns="46800" anchor="b"/>
          <a:lstStyle/>
          <a:p>
            <a:pPr marL="58738" indent="-58738" eaLnBrk="0" hangingPunct="0">
              <a:buClr>
                <a:srgbClr val="000000"/>
              </a:buClr>
              <a:buSzPct val="100000"/>
              <a:buFont typeface="Times New Roman" pitchFamily="18" charset="0"/>
              <a:buNone/>
            </a:pPr>
            <a:r>
              <a:rPr lang="en-GB" sz="1200">
                <a:solidFill>
                  <a:schemeClr val="bg1"/>
                </a:solidFill>
                <a:latin typeface="Verdana" pitchFamily="34" charset="0"/>
                <a:ea typeface="ＭＳ Ｐゴシック" pitchFamily="34" charset="-128"/>
              </a:rPr>
              <a:t>Source: </a:t>
            </a:r>
            <a:r>
              <a:rPr lang="en-GB" sz="1200" i="1">
                <a:solidFill>
                  <a:schemeClr val="bg1"/>
                </a:solidFill>
                <a:latin typeface="Verdana" pitchFamily="34" charset="0"/>
                <a:ea typeface="ＭＳ Ｐゴシック" pitchFamily="34" charset="-128"/>
              </a:rPr>
              <a:t>United Nations Demographic Yearbook</a:t>
            </a:r>
            <a:endParaRPr lang="en-GB" sz="1200">
              <a:solidFill>
                <a:schemeClr val="bg1"/>
              </a:solidFill>
              <a:latin typeface="Verdana" pitchFamily="34" charset="0"/>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609600" y="152400"/>
            <a:ext cx="7999413" cy="1250950"/>
          </a:xfrm>
          <a:prstGeom prst="rect">
            <a:avLst/>
          </a:prstGeom>
          <a:noFill/>
          <a:ln w="9525">
            <a:noFill/>
            <a:miter lim="800000"/>
            <a:headEnd/>
            <a:tailEnd/>
          </a:ln>
        </p:spPr>
        <p:txBody>
          <a:bodyPr lIns="90000" tIns="46800" rIns="90000" bIns="46800" anchor="b"/>
          <a:lstStyle/>
          <a:p>
            <a:pPr algn="ctr"/>
            <a:r>
              <a:rPr lang="en-US" sz="3700">
                <a:solidFill>
                  <a:srgbClr val="FFC000"/>
                </a:solidFill>
                <a:latin typeface="Calibri" pitchFamily="34" charset="0"/>
              </a:rPr>
              <a:t>Creating Population Pyramids</a:t>
            </a:r>
          </a:p>
        </p:txBody>
      </p:sp>
      <p:pic>
        <p:nvPicPr>
          <p:cNvPr id="27650" name="Picture 11"/>
          <p:cNvPicPr>
            <a:picLocks noChangeAspect="1" noChangeArrowheads="1"/>
          </p:cNvPicPr>
          <p:nvPr/>
        </p:nvPicPr>
        <p:blipFill>
          <a:blip r:embed="rId2"/>
          <a:srcRect l="11812" t="5449" r="35857" b="9193"/>
          <a:stretch>
            <a:fillRect/>
          </a:stretch>
        </p:blipFill>
        <p:spPr bwMode="auto">
          <a:xfrm>
            <a:off x="152400" y="1447800"/>
            <a:ext cx="4114800" cy="4419600"/>
          </a:xfrm>
          <a:prstGeom prst="rect">
            <a:avLst/>
          </a:prstGeom>
          <a:noFill/>
          <a:ln w="9525">
            <a:noFill/>
            <a:miter lim="800000"/>
            <a:headEnd/>
            <a:tailEnd/>
          </a:ln>
        </p:spPr>
      </p:pic>
      <p:pic>
        <p:nvPicPr>
          <p:cNvPr id="27651" name="Picture 13"/>
          <p:cNvPicPr>
            <a:picLocks noChangeAspect="1" noChangeArrowheads="1"/>
          </p:cNvPicPr>
          <p:nvPr/>
        </p:nvPicPr>
        <p:blipFill>
          <a:blip r:embed="rId3"/>
          <a:srcRect l="11655" t="4858" r="14528" b="10121"/>
          <a:stretch>
            <a:fillRect/>
          </a:stretch>
        </p:blipFill>
        <p:spPr bwMode="auto">
          <a:xfrm>
            <a:off x="4648200" y="1447800"/>
            <a:ext cx="4495800" cy="4419600"/>
          </a:xfrm>
          <a:prstGeom prst="rect">
            <a:avLst/>
          </a:prstGeom>
          <a:noFill/>
          <a:ln w="9525">
            <a:noFill/>
            <a:miter lim="800000"/>
            <a:headEnd/>
            <a:tailEnd/>
          </a:ln>
        </p:spPr>
      </p:pic>
      <p:sp>
        <p:nvSpPr>
          <p:cNvPr id="27652" name="Text Box 7"/>
          <p:cNvSpPr txBox="1">
            <a:spLocks noChangeArrowheads="1"/>
          </p:cNvSpPr>
          <p:nvPr/>
        </p:nvSpPr>
        <p:spPr bwMode="auto">
          <a:xfrm>
            <a:off x="609600" y="6096000"/>
            <a:ext cx="4267200" cy="366713"/>
          </a:xfrm>
          <a:prstGeom prst="rect">
            <a:avLst/>
          </a:prstGeom>
          <a:noFill/>
          <a:ln w="9525">
            <a:noFill/>
            <a:miter lim="800000"/>
            <a:headEnd/>
            <a:tailEnd/>
          </a:ln>
        </p:spPr>
        <p:txBody>
          <a:bodyPr>
            <a:spAutoFit/>
          </a:bodyPr>
          <a:lstStyle/>
          <a:p>
            <a:pPr>
              <a:spcBef>
                <a:spcPct val="50000"/>
              </a:spcBef>
            </a:pPr>
            <a:r>
              <a:rPr lang="en-GB">
                <a:solidFill>
                  <a:schemeClr val="bg1"/>
                </a:solidFill>
              </a:rPr>
              <a:t>Or, PASEX – Pyramid.xls</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ChangeArrowheads="1"/>
          </p:cNvSpPr>
          <p:nvPr/>
        </p:nvSpPr>
        <p:spPr bwMode="auto">
          <a:xfrm>
            <a:off x="381000" y="268288"/>
            <a:ext cx="8610600" cy="1250950"/>
          </a:xfrm>
          <a:prstGeom prst="rect">
            <a:avLst/>
          </a:prstGeom>
          <a:noFill/>
          <a:ln w="9525">
            <a:noFill/>
            <a:miter lim="800000"/>
            <a:headEnd/>
            <a:tailEnd/>
          </a:ln>
        </p:spPr>
        <p:txBody>
          <a:bodyPr lIns="90000" tIns="46800" rIns="90000" bIns="46800" anchor="b"/>
          <a:lstStyle/>
          <a:p>
            <a:pPr algn="ctr"/>
            <a:r>
              <a:rPr lang="en-US" sz="3800">
                <a:solidFill>
                  <a:srgbClr val="FFC000"/>
                </a:solidFill>
                <a:latin typeface="Calibri" pitchFamily="34" charset="0"/>
              </a:rPr>
              <a:t>Basic Graphical Analysis </a:t>
            </a:r>
            <a:br>
              <a:rPr lang="en-US" sz="3800">
                <a:solidFill>
                  <a:srgbClr val="FFC000"/>
                </a:solidFill>
                <a:latin typeface="Calibri" pitchFamily="34" charset="0"/>
              </a:rPr>
            </a:br>
            <a:r>
              <a:rPr lang="en-US" sz="3800">
                <a:solidFill>
                  <a:srgbClr val="FFC000"/>
                </a:solidFill>
                <a:latin typeface="Calibri" pitchFamily="34" charset="0"/>
              </a:rPr>
              <a:t>- Graphical Cohort Analysis</a:t>
            </a:r>
            <a:endParaRPr lang="en-GB" sz="3800">
              <a:solidFill>
                <a:srgbClr val="FFC000"/>
              </a:solidFill>
              <a:latin typeface="Calibri" pitchFamily="34" charset="0"/>
            </a:endParaRPr>
          </a:p>
        </p:txBody>
      </p:sp>
      <p:sp>
        <p:nvSpPr>
          <p:cNvPr id="28674" name="Rectangle 3"/>
          <p:cNvSpPr>
            <a:spLocks noChangeArrowheads="1"/>
          </p:cNvSpPr>
          <p:nvPr/>
        </p:nvSpPr>
        <p:spPr bwMode="auto">
          <a:xfrm>
            <a:off x="566738" y="1752600"/>
            <a:ext cx="7999412" cy="4195763"/>
          </a:xfrm>
          <a:prstGeom prst="rect">
            <a:avLst/>
          </a:prstGeom>
          <a:noFill/>
          <a:ln w="9525">
            <a:noFill/>
            <a:miter lim="800000"/>
            <a:headEnd/>
            <a:tailEnd/>
          </a:ln>
        </p:spPr>
        <p:txBody>
          <a:bodyPr lIns="90000" tIns="46800" rIns="90000" bIns="46800"/>
          <a:lstStyle/>
          <a:p>
            <a:pPr marL="342900" indent="-342900">
              <a:lnSpc>
                <a:spcPct val="90000"/>
              </a:lnSpc>
              <a:spcBef>
                <a:spcPct val="20000"/>
              </a:spcBef>
              <a:buClr>
                <a:schemeClr val="bg1"/>
              </a:buClr>
              <a:buFontTx/>
              <a:buChar char="•"/>
            </a:pPr>
            <a:r>
              <a:rPr lang="en-US" sz="2400" dirty="0">
                <a:solidFill>
                  <a:schemeClr val="bg1"/>
                </a:solidFill>
                <a:latin typeface="Calibri" pitchFamily="34" charset="0"/>
              </a:rPr>
              <a:t>Tracking actual cohorts over multiple censuses</a:t>
            </a:r>
          </a:p>
          <a:p>
            <a:pPr marL="342900" indent="-342900">
              <a:lnSpc>
                <a:spcPct val="90000"/>
              </a:lnSpc>
              <a:spcBef>
                <a:spcPct val="20000"/>
              </a:spcBef>
              <a:buClr>
                <a:schemeClr val="bg1"/>
              </a:buClr>
            </a:pPr>
            <a:endParaRPr lang="en-US" sz="1000" dirty="0">
              <a:solidFill>
                <a:schemeClr val="bg1"/>
              </a:solidFill>
              <a:latin typeface="Calibri" pitchFamily="34" charset="0"/>
            </a:endParaRPr>
          </a:p>
          <a:p>
            <a:pPr marL="342900" indent="-342900">
              <a:lnSpc>
                <a:spcPct val="90000"/>
              </a:lnSpc>
              <a:spcBef>
                <a:spcPct val="20000"/>
              </a:spcBef>
              <a:buClr>
                <a:schemeClr val="bg1"/>
              </a:buClr>
              <a:buFontTx/>
              <a:buChar char="•"/>
            </a:pPr>
            <a:r>
              <a:rPr lang="en-US" sz="2400" dirty="0">
                <a:solidFill>
                  <a:schemeClr val="bg1"/>
                </a:solidFill>
                <a:latin typeface="Calibri" pitchFamily="34" charset="0"/>
              </a:rPr>
              <a:t>The size of each cohort should decline over each census due to mortality, if no significant international migration</a:t>
            </a:r>
          </a:p>
          <a:p>
            <a:pPr marL="342900" indent="-342900">
              <a:lnSpc>
                <a:spcPct val="90000"/>
              </a:lnSpc>
              <a:spcBef>
                <a:spcPct val="20000"/>
              </a:spcBef>
              <a:buClr>
                <a:schemeClr val="bg1"/>
              </a:buClr>
            </a:pPr>
            <a:endParaRPr lang="en-US" sz="1000" dirty="0">
              <a:solidFill>
                <a:schemeClr val="bg1"/>
              </a:solidFill>
              <a:latin typeface="Calibri" pitchFamily="34" charset="0"/>
            </a:endParaRPr>
          </a:p>
          <a:p>
            <a:pPr marL="342900" indent="-342900">
              <a:lnSpc>
                <a:spcPct val="90000"/>
              </a:lnSpc>
              <a:spcBef>
                <a:spcPct val="20000"/>
              </a:spcBef>
              <a:buClr>
                <a:schemeClr val="bg1"/>
              </a:buClr>
              <a:buFontTx/>
              <a:buChar char="•"/>
            </a:pPr>
            <a:r>
              <a:rPr lang="en-US" sz="2400" dirty="0">
                <a:solidFill>
                  <a:schemeClr val="bg1"/>
                </a:solidFill>
                <a:latin typeface="Calibri" pitchFamily="34" charset="0"/>
              </a:rPr>
              <a:t>The age structure (the lines) for censuses should follow the same pattern in the absence of census errors</a:t>
            </a:r>
          </a:p>
          <a:p>
            <a:pPr marL="342900" indent="-342900">
              <a:lnSpc>
                <a:spcPct val="90000"/>
              </a:lnSpc>
              <a:spcBef>
                <a:spcPct val="20000"/>
              </a:spcBef>
              <a:buClr>
                <a:schemeClr val="bg1"/>
              </a:buClr>
            </a:pPr>
            <a:endParaRPr lang="en-US" sz="1000" dirty="0">
              <a:solidFill>
                <a:schemeClr val="bg1"/>
              </a:solidFill>
              <a:latin typeface="Calibri" pitchFamily="34" charset="0"/>
            </a:endParaRPr>
          </a:p>
          <a:p>
            <a:pPr marL="342900" indent="-342900">
              <a:lnSpc>
                <a:spcPct val="90000"/>
              </a:lnSpc>
              <a:spcBef>
                <a:spcPct val="20000"/>
              </a:spcBef>
              <a:buClr>
                <a:schemeClr val="bg1"/>
              </a:buClr>
              <a:buFontTx/>
              <a:buChar char="•"/>
            </a:pPr>
            <a:r>
              <a:rPr lang="en-US" sz="2400" dirty="0">
                <a:solidFill>
                  <a:schemeClr val="bg1"/>
                </a:solidFill>
                <a:latin typeface="Calibri" pitchFamily="34" charset="0"/>
              </a:rPr>
              <a:t>An important advantage - possible to evaluate the effects of extraordinary events and other distorting factors by following actual cohorts over time</a:t>
            </a:r>
            <a:endParaRPr lang="en-US" sz="1900" dirty="0">
              <a:solidFill>
                <a:schemeClr val="bg1"/>
              </a:solidFill>
              <a:latin typeface="Calibri" pitchFamily="34" charset="0"/>
            </a:endParaRPr>
          </a:p>
          <a:p>
            <a:pPr marL="342900" indent="-342900">
              <a:lnSpc>
                <a:spcPct val="90000"/>
              </a:lnSpc>
              <a:spcBef>
                <a:spcPct val="20000"/>
              </a:spcBef>
              <a:buClr>
                <a:srgbClr val="CC0000"/>
              </a:buClr>
              <a:buFont typeface="Wingdings" pitchFamily="2" charset="2"/>
              <a:buChar char="q"/>
            </a:pPr>
            <a:endParaRPr lang="en-GB" sz="2200" dirty="0">
              <a:solidFill>
                <a:schemeClr val="bg1"/>
              </a:solidFill>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ChangeArrowheads="1"/>
          </p:cNvSpPr>
          <p:nvPr/>
        </p:nvSpPr>
        <p:spPr bwMode="auto">
          <a:xfrm>
            <a:off x="574675" y="268288"/>
            <a:ext cx="7999413" cy="1250950"/>
          </a:xfrm>
          <a:prstGeom prst="rect">
            <a:avLst/>
          </a:prstGeom>
          <a:noFill/>
          <a:ln w="9525">
            <a:noFill/>
            <a:miter lim="800000"/>
            <a:headEnd/>
            <a:tailEnd/>
          </a:ln>
        </p:spPr>
        <p:txBody>
          <a:bodyPr lIns="90000" tIns="46800" rIns="90000" bIns="46800" anchor="b"/>
          <a:lstStyle/>
          <a:p>
            <a:pPr algn="ctr"/>
            <a:r>
              <a:rPr lang="en-US" sz="3800">
                <a:solidFill>
                  <a:srgbClr val="FFC000"/>
                </a:solidFill>
                <a:latin typeface="Calibri" pitchFamily="34" charset="0"/>
              </a:rPr>
              <a:t>Graphical cohort analysis </a:t>
            </a:r>
            <a:br>
              <a:rPr lang="en-US" sz="3800">
                <a:solidFill>
                  <a:srgbClr val="FFC000"/>
                </a:solidFill>
                <a:latin typeface="Calibri" pitchFamily="34" charset="0"/>
              </a:rPr>
            </a:br>
            <a:r>
              <a:rPr lang="en-US" sz="3800">
                <a:solidFill>
                  <a:srgbClr val="FFC000"/>
                </a:solidFill>
                <a:latin typeface="Calibri" pitchFamily="34" charset="0"/>
              </a:rPr>
              <a:t>– Example (1)</a:t>
            </a:r>
          </a:p>
        </p:txBody>
      </p:sp>
      <p:sp>
        <p:nvSpPr>
          <p:cNvPr id="29698" name="AutoShape 7"/>
          <p:cNvSpPr>
            <a:spLocks noChangeAspect="1" noChangeArrowheads="1"/>
          </p:cNvSpPr>
          <p:nvPr/>
        </p:nvSpPr>
        <p:spPr bwMode="auto">
          <a:xfrm>
            <a:off x="228600" y="1752600"/>
            <a:ext cx="3922713" cy="4195763"/>
          </a:xfrm>
          <a:prstGeom prst="rect">
            <a:avLst/>
          </a:prstGeom>
          <a:noFill/>
          <a:ln w="9525">
            <a:noFill/>
            <a:miter lim="800000"/>
            <a:headEnd/>
            <a:tailEnd/>
          </a:ln>
        </p:spPr>
        <p:txBody>
          <a:bodyPr lIns="90000" tIns="46800" rIns="90000" bIns="46800"/>
          <a:lstStyle/>
          <a:p>
            <a:pPr marL="342900" indent="-342900">
              <a:spcBef>
                <a:spcPct val="20000"/>
              </a:spcBef>
              <a:buClr>
                <a:schemeClr val="bg1"/>
              </a:buClr>
              <a:buFontTx/>
              <a:buChar char="•"/>
            </a:pPr>
            <a:r>
              <a:rPr lang="en-US" sz="2200">
                <a:solidFill>
                  <a:schemeClr val="bg1"/>
                </a:solidFill>
                <a:latin typeface="Calibri" pitchFamily="34" charset="0"/>
              </a:rPr>
              <a:t>For this analysis we organize the data by birth cohort</a:t>
            </a:r>
          </a:p>
          <a:p>
            <a:pPr marL="342900" indent="-342900">
              <a:spcBef>
                <a:spcPct val="20000"/>
              </a:spcBef>
              <a:buClr>
                <a:schemeClr val="bg1"/>
              </a:buClr>
              <a:buFontTx/>
              <a:buChar char="•"/>
            </a:pPr>
            <a:endParaRPr lang="en-US" sz="600">
              <a:solidFill>
                <a:schemeClr val="bg1"/>
              </a:solidFill>
              <a:latin typeface="Calibri" pitchFamily="34" charset="0"/>
            </a:endParaRPr>
          </a:p>
          <a:p>
            <a:pPr marL="342900" indent="-342900">
              <a:spcBef>
                <a:spcPct val="20000"/>
              </a:spcBef>
              <a:buClr>
                <a:schemeClr val="bg1"/>
              </a:buClr>
              <a:buFontTx/>
              <a:buChar char="•"/>
            </a:pPr>
            <a:r>
              <a:rPr lang="en-US" sz="2200">
                <a:solidFill>
                  <a:schemeClr val="bg1"/>
                </a:solidFill>
                <a:latin typeface="Calibri" pitchFamily="34" charset="0"/>
              </a:rPr>
              <a:t>New cohorts will be added and older cohorts will be lost as we progress to later  censuses</a:t>
            </a:r>
            <a:r>
              <a:rPr lang="en-US" sz="2800">
                <a:solidFill>
                  <a:schemeClr val="bg1"/>
                </a:solidFill>
                <a:latin typeface="Calibri" pitchFamily="34" charset="0"/>
              </a:rPr>
              <a:t> </a:t>
            </a:r>
          </a:p>
          <a:p>
            <a:pPr marL="342900" indent="-342900">
              <a:spcBef>
                <a:spcPct val="20000"/>
              </a:spcBef>
              <a:buClr>
                <a:schemeClr val="bg1"/>
              </a:buClr>
              <a:buFontTx/>
              <a:buChar char="•"/>
            </a:pPr>
            <a:endParaRPr lang="en-US" sz="600">
              <a:solidFill>
                <a:schemeClr val="bg1"/>
              </a:solidFill>
              <a:latin typeface="Calibri" pitchFamily="34" charset="0"/>
            </a:endParaRPr>
          </a:p>
          <a:p>
            <a:pPr marL="342900" indent="-342900">
              <a:spcBef>
                <a:spcPct val="20000"/>
              </a:spcBef>
              <a:buClr>
                <a:schemeClr val="bg1"/>
              </a:buClr>
              <a:buFontTx/>
              <a:buChar char="•"/>
            </a:pPr>
            <a:r>
              <a:rPr lang="en-US" sz="2200">
                <a:solidFill>
                  <a:schemeClr val="bg1"/>
                </a:solidFill>
                <a:latin typeface="Calibri" pitchFamily="34" charset="0"/>
              </a:rPr>
              <a:t>Exclude open-ended age category</a:t>
            </a:r>
          </a:p>
        </p:txBody>
      </p:sp>
      <p:pic>
        <p:nvPicPr>
          <p:cNvPr id="29699" name="Picture 222"/>
          <p:cNvPicPr>
            <a:picLocks noChangeAspect="1" noChangeArrowheads="1"/>
          </p:cNvPicPr>
          <p:nvPr/>
        </p:nvPicPr>
        <p:blipFill>
          <a:blip r:embed="rId2"/>
          <a:srcRect/>
          <a:stretch>
            <a:fillRect/>
          </a:stretch>
        </p:blipFill>
        <p:spPr bwMode="auto">
          <a:xfrm>
            <a:off x="4572000" y="1447800"/>
            <a:ext cx="3314700" cy="4648200"/>
          </a:xfrm>
          <a:prstGeom prst="rect">
            <a:avLst/>
          </a:prstGeom>
          <a:noFill/>
          <a:ln w="9525">
            <a:noFill/>
            <a:miter lim="800000"/>
            <a:headEnd/>
            <a:tailEnd/>
          </a:ln>
        </p:spPr>
      </p:pic>
      <p:sp>
        <p:nvSpPr>
          <p:cNvPr id="29700" name="Rectangle 12"/>
          <p:cNvSpPr>
            <a:spLocks noChangeArrowheads="1"/>
          </p:cNvSpPr>
          <p:nvPr/>
        </p:nvSpPr>
        <p:spPr bwMode="auto">
          <a:xfrm>
            <a:off x="304800" y="5791200"/>
            <a:ext cx="7997825" cy="298450"/>
          </a:xfrm>
          <a:prstGeom prst="rect">
            <a:avLst/>
          </a:prstGeom>
          <a:noFill/>
          <a:ln w="9525">
            <a:noFill/>
            <a:miter lim="800000"/>
            <a:headEnd/>
            <a:tailEnd/>
          </a:ln>
        </p:spPr>
        <p:txBody>
          <a:bodyPr lIns="90000" tIns="46800" rIns="90000" bIns="46800" anchor="b"/>
          <a:lstStyle/>
          <a:p>
            <a:pPr marL="58738" indent="-58738" eaLnBrk="0" hangingPunct="0">
              <a:buClr>
                <a:srgbClr val="000000"/>
              </a:buClr>
              <a:buSzPct val="100000"/>
              <a:buFont typeface="Times New Roman" pitchFamily="18" charset="0"/>
              <a:buNone/>
            </a:pPr>
            <a:r>
              <a:rPr lang="en-GB" sz="1200">
                <a:solidFill>
                  <a:schemeClr val="bg1"/>
                </a:solidFill>
                <a:latin typeface="Verdana" pitchFamily="34" charset="0"/>
                <a:ea typeface="ＭＳ Ｐゴシック" pitchFamily="34" charset="-128"/>
              </a:rPr>
              <a:t>Source: </a:t>
            </a:r>
            <a:r>
              <a:rPr lang="en-GB" sz="1200" i="1">
                <a:solidFill>
                  <a:schemeClr val="bg1"/>
                </a:solidFill>
                <a:latin typeface="Verdana" pitchFamily="34" charset="0"/>
                <a:ea typeface="ＭＳ Ｐゴシック" pitchFamily="34" charset="-128"/>
              </a:rPr>
              <a:t>United Nations Demographic Yearbook</a:t>
            </a:r>
            <a:endParaRPr lang="en-GB" sz="1200">
              <a:solidFill>
                <a:schemeClr val="bg1"/>
              </a:solidFill>
              <a:latin typeface="Verdana" pitchFamily="34" charset="0"/>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p:cNvSpPr>
            <a:spLocks noChangeArrowheads="1"/>
          </p:cNvSpPr>
          <p:nvPr/>
        </p:nvSpPr>
        <p:spPr bwMode="auto">
          <a:xfrm>
            <a:off x="533400" y="304800"/>
            <a:ext cx="7999413" cy="1250950"/>
          </a:xfrm>
          <a:prstGeom prst="rect">
            <a:avLst/>
          </a:prstGeom>
          <a:noFill/>
          <a:ln w="9525">
            <a:noFill/>
            <a:miter lim="800000"/>
            <a:headEnd/>
            <a:tailEnd/>
          </a:ln>
        </p:spPr>
        <p:txBody>
          <a:bodyPr lIns="90000" tIns="46800" rIns="90000" bIns="46800" anchor="b"/>
          <a:lstStyle/>
          <a:p>
            <a:pPr algn="ctr"/>
            <a:r>
              <a:rPr lang="en-US" sz="3800">
                <a:solidFill>
                  <a:srgbClr val="FFC000"/>
                </a:solidFill>
                <a:latin typeface="Calibri" pitchFamily="34" charset="0"/>
              </a:rPr>
              <a:t>Graphical Cohort Analysis </a:t>
            </a:r>
            <a:br>
              <a:rPr lang="en-US" sz="3800">
                <a:solidFill>
                  <a:srgbClr val="FFC000"/>
                </a:solidFill>
                <a:latin typeface="Calibri" pitchFamily="34" charset="0"/>
              </a:rPr>
            </a:br>
            <a:r>
              <a:rPr lang="en-US" sz="3800">
                <a:solidFill>
                  <a:srgbClr val="FFC000"/>
                </a:solidFill>
                <a:latin typeface="Calibri" pitchFamily="34" charset="0"/>
              </a:rPr>
              <a:t>– Example (2)</a:t>
            </a:r>
          </a:p>
        </p:txBody>
      </p:sp>
      <p:sp>
        <p:nvSpPr>
          <p:cNvPr id="30722" name="Rectangle 12"/>
          <p:cNvSpPr>
            <a:spLocks noChangeArrowheads="1"/>
          </p:cNvSpPr>
          <p:nvPr/>
        </p:nvSpPr>
        <p:spPr bwMode="auto">
          <a:xfrm>
            <a:off x="533400" y="5791200"/>
            <a:ext cx="7997825" cy="298450"/>
          </a:xfrm>
          <a:prstGeom prst="rect">
            <a:avLst/>
          </a:prstGeom>
          <a:noFill/>
          <a:ln w="9525">
            <a:noFill/>
            <a:miter lim="800000"/>
            <a:headEnd/>
            <a:tailEnd/>
          </a:ln>
        </p:spPr>
        <p:txBody>
          <a:bodyPr lIns="90000" tIns="46800" rIns="90000" bIns="46800" anchor="b"/>
          <a:lstStyle/>
          <a:p>
            <a:pPr marL="58738" indent="-58738" eaLnBrk="0" hangingPunct="0">
              <a:buClr>
                <a:srgbClr val="000000"/>
              </a:buClr>
              <a:buSzPct val="100000"/>
              <a:buFont typeface="Times New Roman" pitchFamily="18" charset="0"/>
              <a:buNone/>
            </a:pPr>
            <a:r>
              <a:rPr lang="en-GB" sz="1200">
                <a:solidFill>
                  <a:schemeClr val="bg1"/>
                </a:solidFill>
                <a:latin typeface="Verdana" pitchFamily="34" charset="0"/>
                <a:ea typeface="ＭＳ Ｐゴシック" pitchFamily="34" charset="-128"/>
              </a:rPr>
              <a:t>Source: </a:t>
            </a:r>
            <a:r>
              <a:rPr lang="en-GB" sz="1200" i="1">
                <a:solidFill>
                  <a:schemeClr val="bg1"/>
                </a:solidFill>
                <a:latin typeface="Verdana" pitchFamily="34" charset="0"/>
                <a:ea typeface="ＭＳ Ｐゴシック" pitchFamily="34" charset="-128"/>
              </a:rPr>
              <a:t>United Nations Demographic Yearbook</a:t>
            </a:r>
            <a:endParaRPr lang="en-GB" sz="1200">
              <a:solidFill>
                <a:schemeClr val="bg1"/>
              </a:solidFill>
              <a:latin typeface="Verdana" pitchFamily="34" charset="0"/>
              <a:ea typeface="ＭＳ Ｐゴシック" pitchFamily="34" charset="-128"/>
            </a:endParaRPr>
          </a:p>
        </p:txBody>
      </p:sp>
      <p:pic>
        <p:nvPicPr>
          <p:cNvPr id="30723" name="Picture 21"/>
          <p:cNvPicPr>
            <a:picLocks noChangeAspect="1" noChangeArrowheads="1"/>
          </p:cNvPicPr>
          <p:nvPr/>
        </p:nvPicPr>
        <p:blipFill>
          <a:blip r:embed="rId2"/>
          <a:srcRect/>
          <a:stretch>
            <a:fillRect/>
          </a:stretch>
        </p:blipFill>
        <p:spPr bwMode="auto">
          <a:xfrm>
            <a:off x="1143000" y="1676400"/>
            <a:ext cx="7181850" cy="40862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99" name="Rectangle 2"/>
          <p:cNvSpPr>
            <a:spLocks noChangeArrowheads="1"/>
          </p:cNvSpPr>
          <p:nvPr/>
        </p:nvSpPr>
        <p:spPr bwMode="auto">
          <a:xfrm>
            <a:off x="609600" y="0"/>
            <a:ext cx="7999413" cy="1250950"/>
          </a:xfrm>
          <a:prstGeom prst="rect">
            <a:avLst/>
          </a:prstGeom>
          <a:noFill/>
          <a:ln w="9525">
            <a:noFill/>
            <a:miter lim="800000"/>
            <a:headEnd/>
            <a:tailEnd/>
          </a:ln>
        </p:spPr>
        <p:txBody>
          <a:bodyPr lIns="90000" tIns="46800" rIns="90000" bIns="46800" anchor="b"/>
          <a:lstStyle/>
          <a:p>
            <a:pPr algn="ctr"/>
            <a:r>
              <a:rPr lang="en-US" sz="3800">
                <a:solidFill>
                  <a:srgbClr val="FFC000"/>
                </a:solidFill>
                <a:latin typeface="Calibri" pitchFamily="34" charset="0"/>
              </a:rPr>
              <a:t>Age Ratios (1)</a:t>
            </a:r>
            <a:endParaRPr lang="en-GB" sz="3800">
              <a:solidFill>
                <a:srgbClr val="FFC000"/>
              </a:solidFill>
              <a:latin typeface="Calibri" pitchFamily="34" charset="0"/>
            </a:endParaRPr>
          </a:p>
        </p:txBody>
      </p:sp>
      <p:sp>
        <p:nvSpPr>
          <p:cNvPr id="32800" name="Rectangle 3"/>
          <p:cNvSpPr>
            <a:spLocks noChangeArrowheads="1"/>
          </p:cNvSpPr>
          <p:nvPr/>
        </p:nvSpPr>
        <p:spPr bwMode="auto">
          <a:xfrm>
            <a:off x="533400" y="1524000"/>
            <a:ext cx="8077200" cy="5105400"/>
          </a:xfrm>
          <a:prstGeom prst="rect">
            <a:avLst/>
          </a:prstGeom>
          <a:noFill/>
          <a:ln w="9525">
            <a:noFill/>
            <a:miter lim="800000"/>
            <a:headEnd/>
            <a:tailEnd/>
          </a:ln>
        </p:spPr>
        <p:txBody>
          <a:bodyPr lIns="90000" tIns="46800" rIns="90000" bIns="46800"/>
          <a:lstStyle/>
          <a:p>
            <a:pPr marL="342900" indent="-342900">
              <a:spcBef>
                <a:spcPct val="20000"/>
              </a:spcBef>
              <a:buClr>
                <a:schemeClr val="bg1"/>
              </a:buClr>
              <a:buFontTx/>
              <a:buChar char="•"/>
            </a:pPr>
            <a:r>
              <a:rPr lang="en-US" sz="2400" dirty="0">
                <a:solidFill>
                  <a:schemeClr val="bg1"/>
                </a:solidFill>
                <a:latin typeface="Calibri" pitchFamily="34" charset="0"/>
              </a:rPr>
              <a:t>In the absence of sharp changes in fertility or mortality, significant levels of migration or other distorting factors, the enumerated size of a particular cohort should be </a:t>
            </a:r>
            <a:r>
              <a:rPr lang="en-US" sz="2400" u="sng" dirty="0">
                <a:solidFill>
                  <a:schemeClr val="bg1"/>
                </a:solidFill>
                <a:latin typeface="Calibri" pitchFamily="34" charset="0"/>
              </a:rPr>
              <a:t>approximately equal to the average size of the immediately preceding and following cohorts</a:t>
            </a:r>
          </a:p>
          <a:p>
            <a:pPr marL="342900" indent="-342900">
              <a:spcBef>
                <a:spcPct val="20000"/>
              </a:spcBef>
              <a:buClr>
                <a:schemeClr val="bg1"/>
              </a:buClr>
              <a:buFontTx/>
              <a:buChar char="•"/>
            </a:pPr>
            <a:endParaRPr lang="en-US" sz="2400" dirty="0">
              <a:solidFill>
                <a:schemeClr val="bg1"/>
              </a:solidFill>
              <a:latin typeface="Calibri" pitchFamily="34" charset="0"/>
            </a:endParaRPr>
          </a:p>
          <a:p>
            <a:pPr marL="342900" indent="-342900">
              <a:spcBef>
                <a:spcPct val="20000"/>
              </a:spcBef>
              <a:buClr>
                <a:schemeClr val="bg1"/>
              </a:buClr>
              <a:buFontTx/>
              <a:buChar char="•"/>
            </a:pPr>
            <a:endParaRPr lang="en-US" sz="1900" dirty="0">
              <a:solidFill>
                <a:schemeClr val="bg1"/>
              </a:solidFill>
              <a:latin typeface="Calibri" pitchFamily="34" charset="0"/>
            </a:endParaRPr>
          </a:p>
          <a:p>
            <a:pPr marL="342900" indent="-342900">
              <a:spcBef>
                <a:spcPct val="20000"/>
              </a:spcBef>
              <a:buClr>
                <a:schemeClr val="bg1"/>
              </a:buClr>
              <a:buFontTx/>
              <a:buChar char="•"/>
            </a:pPr>
            <a:endParaRPr lang="en-US" sz="1900" dirty="0">
              <a:solidFill>
                <a:schemeClr val="bg1"/>
              </a:solidFill>
              <a:latin typeface="Calibri" pitchFamily="34" charset="0"/>
            </a:endParaRPr>
          </a:p>
          <a:p>
            <a:pPr marL="342900" indent="-342900">
              <a:spcBef>
                <a:spcPct val="20000"/>
              </a:spcBef>
              <a:buClr>
                <a:schemeClr val="bg1"/>
              </a:buClr>
              <a:buFontTx/>
              <a:buChar char="•"/>
            </a:pPr>
            <a:endParaRPr lang="en-US" sz="1900" dirty="0">
              <a:solidFill>
                <a:schemeClr val="bg1"/>
              </a:solidFill>
              <a:latin typeface="Calibri" pitchFamily="34" charset="0"/>
            </a:endParaRPr>
          </a:p>
          <a:p>
            <a:pPr marL="342900" indent="-342900">
              <a:spcBef>
                <a:spcPct val="20000"/>
              </a:spcBef>
              <a:buClr>
                <a:schemeClr val="bg1"/>
              </a:buClr>
              <a:buFontTx/>
              <a:buChar char="•"/>
            </a:pPr>
            <a:endParaRPr lang="en-US" sz="1900" dirty="0">
              <a:solidFill>
                <a:schemeClr val="bg1"/>
              </a:solidFill>
              <a:latin typeface="Calibri" pitchFamily="34" charset="0"/>
            </a:endParaRPr>
          </a:p>
          <a:p>
            <a:pPr marL="342900" indent="-342900">
              <a:spcBef>
                <a:spcPct val="20000"/>
              </a:spcBef>
              <a:buClr>
                <a:schemeClr val="bg1"/>
              </a:buClr>
              <a:buFontTx/>
              <a:buChar char="•"/>
            </a:pPr>
            <a:r>
              <a:rPr lang="en-US" sz="2400" dirty="0">
                <a:solidFill>
                  <a:schemeClr val="bg1"/>
                </a:solidFill>
                <a:latin typeface="Calibri" pitchFamily="34" charset="0"/>
              </a:rPr>
              <a:t>Significant departures from this “expectation” </a:t>
            </a:r>
            <a:r>
              <a:rPr lang="en-US" sz="2400" dirty="0">
                <a:solidFill>
                  <a:schemeClr val="bg1"/>
                </a:solidFill>
                <a:latin typeface="Calibri" pitchFamily="34" charset="0"/>
                <a:sym typeface="Wingdings" pitchFamily="2" charset="2"/>
              </a:rPr>
              <a:t> </a:t>
            </a:r>
            <a:r>
              <a:rPr lang="en-US" sz="2400" dirty="0">
                <a:solidFill>
                  <a:schemeClr val="bg1"/>
                </a:solidFill>
                <a:latin typeface="Calibri" pitchFamily="34" charset="0"/>
              </a:rPr>
              <a:t>presence of census error in the census enumeration or of other factors</a:t>
            </a:r>
          </a:p>
          <a:p>
            <a:pPr marL="342900" indent="-342900">
              <a:spcBef>
                <a:spcPct val="20000"/>
              </a:spcBef>
              <a:buClr>
                <a:srgbClr val="CC0000"/>
              </a:buClr>
              <a:buFont typeface="Wingdings" pitchFamily="2" charset="2"/>
              <a:buChar char="q"/>
            </a:pPr>
            <a:endParaRPr lang="en-US" sz="1900" dirty="0">
              <a:solidFill>
                <a:schemeClr val="bg1"/>
              </a:solidFill>
              <a:latin typeface="Calibri" pitchFamily="34" charset="0"/>
            </a:endParaRPr>
          </a:p>
        </p:txBody>
      </p:sp>
      <p:graphicFrame>
        <p:nvGraphicFramePr>
          <p:cNvPr id="32792" name="Group 24"/>
          <p:cNvGraphicFramePr>
            <a:graphicFrameLocks noGrp="1"/>
          </p:cNvGraphicFramePr>
          <p:nvPr/>
        </p:nvGraphicFramePr>
        <p:xfrm>
          <a:off x="2057400" y="3657600"/>
          <a:ext cx="2286000" cy="1280160"/>
        </p:xfrm>
        <a:graphic>
          <a:graphicData uri="http://schemas.openxmlformats.org/drawingml/2006/table">
            <a:tbl>
              <a:tblPr/>
              <a:tblGrid>
                <a:gridCol w="893763"/>
                <a:gridCol w="1392237"/>
              </a:tblGrid>
              <a:tr h="274638">
                <a:tc>
                  <a:txBody>
                    <a:bodyPr/>
                    <a:lstStyle/>
                    <a:p>
                      <a:pPr marL="0" marR="0" lvl="0" indent="0" algn="ctr" defTabSz="449263"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dirty="0" smtClean="0">
                          <a:ln>
                            <a:noFill/>
                          </a:ln>
                          <a:solidFill>
                            <a:schemeClr val="bg1"/>
                          </a:solidFill>
                          <a:effectLst/>
                          <a:latin typeface="Calibri" pitchFamily="34" charset="0"/>
                        </a:rPr>
                        <a:t>Age</a:t>
                      </a:r>
                      <a:endParaRPr kumimoji="0" lang="en-GB" sz="1500" b="1"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chemeClr val="bg1"/>
                          </a:solidFill>
                          <a:effectLst/>
                          <a:latin typeface="Calibri" pitchFamily="34" charset="0"/>
                        </a:rPr>
                        <a:t>Population</a:t>
                      </a:r>
                      <a:endParaRPr kumimoji="0" lang="en-GB" sz="1500" b="1"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449263"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chemeClr val="bg1"/>
                          </a:solidFill>
                          <a:effectLst/>
                          <a:latin typeface="Calibri" pitchFamily="34" charset="0"/>
                        </a:rPr>
                        <a:t>15 - 19</a:t>
                      </a:r>
                      <a:endParaRPr kumimoji="0" lang="en-GB" sz="1500" b="1"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ct val="100000"/>
                        </a:lnSpc>
                        <a:spcBef>
                          <a:spcPct val="0"/>
                        </a:spcBef>
                        <a:spcAft>
                          <a:spcPct val="0"/>
                        </a:spcAft>
                        <a:buClrTx/>
                        <a:buSzTx/>
                        <a:buFontTx/>
                        <a:buNone/>
                        <a:tabLst/>
                      </a:pPr>
                      <a:r>
                        <a:rPr kumimoji="0" lang="en-GB" sz="1500" b="1" i="1" u="none" strike="noStrike" cap="none" normalizeH="0" baseline="0" dirty="0" smtClean="0">
                          <a:ln>
                            <a:noFill/>
                          </a:ln>
                          <a:solidFill>
                            <a:schemeClr val="bg1"/>
                          </a:solidFill>
                          <a:effectLst/>
                          <a:latin typeface="Calibri" pitchFamily="34" charset="0"/>
                        </a:rPr>
                        <a:t>a</a:t>
                      </a:r>
                      <a:endParaRPr kumimoji="0" lang="en-GB" sz="1500" b="1" i="1"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449263"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dirty="0" smtClean="0">
                          <a:ln>
                            <a:noFill/>
                          </a:ln>
                          <a:solidFill>
                            <a:schemeClr val="bg1"/>
                          </a:solidFill>
                          <a:effectLst/>
                          <a:latin typeface="Calibri" pitchFamily="34" charset="0"/>
                        </a:rPr>
                        <a:t>20 - 24</a:t>
                      </a:r>
                      <a:endParaRPr kumimoji="0" lang="en-GB" sz="1500" b="1"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ct val="100000"/>
                        </a:lnSpc>
                        <a:spcBef>
                          <a:spcPct val="0"/>
                        </a:spcBef>
                        <a:spcAft>
                          <a:spcPct val="0"/>
                        </a:spcAft>
                        <a:buClrTx/>
                        <a:buSzTx/>
                        <a:buFontTx/>
                        <a:buNone/>
                        <a:tabLst/>
                      </a:pPr>
                      <a:r>
                        <a:rPr kumimoji="0" lang="en-GB" sz="1500" b="1" i="1" u="none" strike="noStrike" cap="none" normalizeH="0" baseline="0" smtClean="0">
                          <a:ln>
                            <a:noFill/>
                          </a:ln>
                          <a:solidFill>
                            <a:schemeClr val="bg1"/>
                          </a:solidFill>
                          <a:effectLst/>
                          <a:latin typeface="Times New Roman" pitchFamily="18" charset="0"/>
                        </a:rPr>
                        <a:t>b</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449263" rtl="0" eaLnBrk="1" fontAlgn="b" latinLnBrk="0" hangingPunct="1">
                        <a:lnSpc>
                          <a:spcPct val="100000"/>
                        </a:lnSpc>
                        <a:spcBef>
                          <a:spcPct val="0"/>
                        </a:spcBef>
                        <a:spcAft>
                          <a:spcPct val="0"/>
                        </a:spcAft>
                        <a:buClrTx/>
                        <a:buSzTx/>
                        <a:buFontTx/>
                        <a:buNone/>
                        <a:tabLst/>
                      </a:pPr>
                      <a:r>
                        <a:rPr kumimoji="0" lang="en-GB" sz="1500" b="1" i="0" u="none" strike="noStrike" cap="none" normalizeH="0" baseline="0" smtClean="0">
                          <a:ln>
                            <a:noFill/>
                          </a:ln>
                          <a:solidFill>
                            <a:schemeClr val="bg1"/>
                          </a:solidFill>
                          <a:effectLst/>
                          <a:latin typeface="Calibri" pitchFamily="34" charset="0"/>
                        </a:rPr>
                        <a:t>25 - 29</a:t>
                      </a:r>
                      <a:endParaRPr kumimoji="0" lang="en-GB" sz="1500" b="1"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ct val="100000"/>
                        </a:lnSpc>
                        <a:spcBef>
                          <a:spcPct val="0"/>
                        </a:spcBef>
                        <a:spcAft>
                          <a:spcPct val="0"/>
                        </a:spcAft>
                        <a:buClrTx/>
                        <a:buSzTx/>
                        <a:buFontTx/>
                        <a:buNone/>
                        <a:tabLst/>
                      </a:pPr>
                      <a:r>
                        <a:rPr kumimoji="0" lang="en-GB" sz="1500" b="1" i="1" u="none" strike="noStrike" cap="none" normalizeH="0" baseline="0" dirty="0" smtClean="0">
                          <a:ln>
                            <a:noFill/>
                          </a:ln>
                          <a:solidFill>
                            <a:schemeClr val="bg1"/>
                          </a:solidFill>
                          <a:effectLst/>
                          <a:latin typeface="Calibri" pitchFamily="34" charset="0"/>
                        </a:rPr>
                        <a:t>c</a:t>
                      </a:r>
                      <a:endParaRPr kumimoji="0" lang="en-GB" sz="1500" b="1" i="1"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32798" name="Object 30"/>
          <p:cNvGraphicFramePr>
            <a:graphicFrameLocks noChangeAspect="1"/>
          </p:cNvGraphicFramePr>
          <p:nvPr/>
        </p:nvGraphicFramePr>
        <p:xfrm>
          <a:off x="4800600" y="3733800"/>
          <a:ext cx="2743200" cy="409575"/>
        </p:xfrm>
        <a:graphic>
          <a:graphicData uri="http://schemas.openxmlformats.org/presentationml/2006/ole">
            <mc:AlternateContent xmlns:mc="http://schemas.openxmlformats.org/markup-compatibility/2006">
              <mc:Choice xmlns:v="urn:schemas-microsoft-com:vml" Requires="v">
                <p:oleObj spid="_x0000_s32822" name="Equation" r:id="rId3" imgW="748596" imgH="177922" progId="Equation.3">
                  <p:embed/>
                </p:oleObj>
              </mc:Choice>
              <mc:Fallback>
                <p:oleObj name="Equation" r:id="rId3" imgW="748596" imgH="177922" progId="Equation.3">
                  <p:embed/>
                  <p:pic>
                    <p:nvPicPr>
                      <p:cNvPr id="0"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733800"/>
                        <a:ext cx="2743200" cy="409575"/>
                      </a:xfrm>
                      <a:prstGeom prst="rect">
                        <a:avLst/>
                      </a:prstGeom>
                      <a:solidFill>
                        <a:srgbClr val="FFFFFF"/>
                      </a:solidFill>
                      <a:ln w="9525">
                        <a:solidFill>
                          <a:srgbClr val="000000"/>
                        </a:solidFill>
                        <a:miter lim="800000"/>
                        <a:headEnd/>
                        <a:tailEnd/>
                      </a:ln>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ChangeArrowheads="1"/>
          </p:cNvSpPr>
          <p:nvPr/>
        </p:nvSpPr>
        <p:spPr bwMode="auto">
          <a:xfrm>
            <a:off x="609600" y="0"/>
            <a:ext cx="7999413" cy="1250950"/>
          </a:xfrm>
          <a:prstGeom prst="rect">
            <a:avLst/>
          </a:prstGeom>
          <a:noFill/>
          <a:ln w="9525">
            <a:noFill/>
            <a:miter lim="800000"/>
            <a:headEnd/>
            <a:tailEnd/>
          </a:ln>
        </p:spPr>
        <p:txBody>
          <a:bodyPr lIns="90000" tIns="46800" rIns="90000" bIns="46800" anchor="b"/>
          <a:lstStyle/>
          <a:p>
            <a:pPr algn="ctr"/>
            <a:r>
              <a:rPr lang="en-US" sz="3800">
                <a:solidFill>
                  <a:srgbClr val="FFC000"/>
                </a:solidFill>
                <a:latin typeface="Calibri" pitchFamily="34" charset="0"/>
              </a:rPr>
              <a:t>Age Ratios (2)</a:t>
            </a:r>
            <a:endParaRPr lang="en-GB" sz="3800">
              <a:solidFill>
                <a:srgbClr val="FFC000"/>
              </a:solidFill>
              <a:latin typeface="Calibri" pitchFamily="34" charset="0"/>
            </a:endParaRPr>
          </a:p>
        </p:txBody>
      </p:sp>
      <p:sp>
        <p:nvSpPr>
          <p:cNvPr id="33794" name="Rectangle 3"/>
          <p:cNvSpPr>
            <a:spLocks noChangeArrowheads="1"/>
          </p:cNvSpPr>
          <p:nvPr/>
        </p:nvSpPr>
        <p:spPr bwMode="auto">
          <a:xfrm>
            <a:off x="533400" y="1524000"/>
            <a:ext cx="3548063" cy="3962400"/>
          </a:xfrm>
          <a:prstGeom prst="rect">
            <a:avLst/>
          </a:prstGeom>
          <a:noFill/>
          <a:ln w="9525">
            <a:noFill/>
            <a:miter lim="800000"/>
            <a:headEnd/>
            <a:tailEnd/>
          </a:ln>
        </p:spPr>
        <p:txBody>
          <a:bodyPr lIns="90000" tIns="46800" rIns="90000" bIns="46800"/>
          <a:lstStyle/>
          <a:p>
            <a:pPr marL="342900" indent="-342900">
              <a:lnSpc>
                <a:spcPct val="80000"/>
              </a:lnSpc>
              <a:spcBef>
                <a:spcPct val="20000"/>
              </a:spcBef>
              <a:buClr>
                <a:schemeClr val="bg1"/>
              </a:buClr>
              <a:buFontTx/>
              <a:buChar char="•"/>
            </a:pPr>
            <a:r>
              <a:rPr lang="en-US" sz="2600">
                <a:solidFill>
                  <a:schemeClr val="bg1"/>
                </a:solidFill>
                <a:latin typeface="Calibri" pitchFamily="34" charset="0"/>
              </a:rPr>
              <a:t>Age ratio for the age category x to x+4</a:t>
            </a:r>
          </a:p>
          <a:p>
            <a:pPr marL="342900" indent="-342900">
              <a:lnSpc>
                <a:spcPct val="80000"/>
              </a:lnSpc>
              <a:spcBef>
                <a:spcPct val="20000"/>
              </a:spcBef>
              <a:buClr>
                <a:srgbClr val="CC0000"/>
              </a:buClr>
              <a:buFont typeface="Wingdings" pitchFamily="2" charset="2"/>
              <a:buNone/>
            </a:pPr>
            <a:r>
              <a:rPr lang="en-US" sz="2200">
                <a:solidFill>
                  <a:schemeClr val="bg1"/>
                </a:solidFill>
                <a:latin typeface="Calibri" pitchFamily="34" charset="0"/>
              </a:rPr>
              <a:t>    </a:t>
            </a:r>
          </a:p>
          <a:p>
            <a:pPr marL="742950" lvl="1" indent="-285750">
              <a:lnSpc>
                <a:spcPct val="80000"/>
              </a:lnSpc>
              <a:spcBef>
                <a:spcPct val="20000"/>
              </a:spcBef>
              <a:buClr>
                <a:schemeClr val="bg1"/>
              </a:buClr>
              <a:buFontTx/>
              <a:buChar char="•"/>
            </a:pPr>
            <a:r>
              <a:rPr lang="en-US" sz="2000" baseline="-25000">
                <a:solidFill>
                  <a:schemeClr val="bg1"/>
                </a:solidFill>
                <a:latin typeface="Calibri" pitchFamily="34" charset="0"/>
              </a:rPr>
              <a:t>5</a:t>
            </a:r>
            <a:r>
              <a:rPr lang="en-US" sz="2000">
                <a:solidFill>
                  <a:schemeClr val="bg1"/>
                </a:solidFill>
                <a:latin typeface="Calibri" pitchFamily="34" charset="0"/>
              </a:rPr>
              <a:t>AR</a:t>
            </a:r>
            <a:r>
              <a:rPr lang="en-US" sz="2000" baseline="-25000">
                <a:solidFill>
                  <a:schemeClr val="bg1"/>
                </a:solidFill>
                <a:latin typeface="Calibri" pitchFamily="34" charset="0"/>
              </a:rPr>
              <a:t>x</a:t>
            </a:r>
            <a:r>
              <a:rPr lang="en-US" sz="2000">
                <a:solidFill>
                  <a:schemeClr val="bg1"/>
                </a:solidFill>
                <a:latin typeface="Calibri" pitchFamily="34" charset="0"/>
              </a:rPr>
              <a:t> = The age ratio for the age group x to x+4</a:t>
            </a:r>
          </a:p>
          <a:p>
            <a:pPr marL="742950" lvl="1" indent="-285750">
              <a:lnSpc>
                <a:spcPct val="80000"/>
              </a:lnSpc>
              <a:spcBef>
                <a:spcPct val="20000"/>
              </a:spcBef>
              <a:buClr>
                <a:schemeClr val="bg1"/>
              </a:buClr>
              <a:buFontTx/>
              <a:buChar char="•"/>
            </a:pPr>
            <a:r>
              <a:rPr lang="en-US" sz="2000">
                <a:solidFill>
                  <a:schemeClr val="bg1"/>
                </a:solidFill>
                <a:latin typeface="Calibri" pitchFamily="34" charset="0"/>
              </a:rPr>
              <a:t> </a:t>
            </a:r>
            <a:r>
              <a:rPr lang="en-US" sz="2000" baseline="-25000">
                <a:solidFill>
                  <a:schemeClr val="bg1"/>
                </a:solidFill>
                <a:latin typeface="Calibri" pitchFamily="34" charset="0"/>
              </a:rPr>
              <a:t>5</a:t>
            </a:r>
            <a:r>
              <a:rPr lang="en-US" sz="2000">
                <a:solidFill>
                  <a:schemeClr val="bg1"/>
                </a:solidFill>
                <a:latin typeface="Calibri" pitchFamily="34" charset="0"/>
              </a:rPr>
              <a:t>P</a:t>
            </a:r>
            <a:r>
              <a:rPr lang="en-US" sz="2000" baseline="-25000">
                <a:solidFill>
                  <a:schemeClr val="bg1"/>
                </a:solidFill>
                <a:latin typeface="Calibri" pitchFamily="34" charset="0"/>
              </a:rPr>
              <a:t>x</a:t>
            </a:r>
            <a:r>
              <a:rPr lang="en-US" sz="2000">
                <a:solidFill>
                  <a:schemeClr val="bg1"/>
                </a:solidFill>
                <a:latin typeface="Calibri" pitchFamily="34" charset="0"/>
              </a:rPr>
              <a:t> =The enumerated population in the age category x to x+4</a:t>
            </a:r>
          </a:p>
          <a:p>
            <a:pPr marL="742950" lvl="1" indent="-285750">
              <a:lnSpc>
                <a:spcPct val="80000"/>
              </a:lnSpc>
              <a:spcBef>
                <a:spcPct val="20000"/>
              </a:spcBef>
              <a:buClr>
                <a:schemeClr val="bg1"/>
              </a:buClr>
              <a:buFontTx/>
              <a:buChar char="•"/>
            </a:pPr>
            <a:r>
              <a:rPr lang="en-US" sz="2000" baseline="-25000">
                <a:solidFill>
                  <a:schemeClr val="bg1"/>
                </a:solidFill>
                <a:latin typeface="Calibri" pitchFamily="34" charset="0"/>
              </a:rPr>
              <a:t>5</a:t>
            </a:r>
            <a:r>
              <a:rPr lang="en-US" sz="2000">
                <a:solidFill>
                  <a:schemeClr val="bg1"/>
                </a:solidFill>
                <a:latin typeface="Calibri" pitchFamily="34" charset="0"/>
              </a:rPr>
              <a:t>P</a:t>
            </a:r>
            <a:r>
              <a:rPr lang="en-US" sz="2000" baseline="-25000">
                <a:solidFill>
                  <a:schemeClr val="bg1"/>
                </a:solidFill>
                <a:latin typeface="Calibri" pitchFamily="34" charset="0"/>
              </a:rPr>
              <a:t>x-5</a:t>
            </a:r>
            <a:r>
              <a:rPr lang="en-US" sz="2000">
                <a:solidFill>
                  <a:schemeClr val="bg1"/>
                </a:solidFill>
                <a:latin typeface="Calibri" pitchFamily="34" charset="0"/>
              </a:rPr>
              <a:t> = The enumerated population in the adjacent lower age category</a:t>
            </a:r>
          </a:p>
          <a:p>
            <a:pPr marL="742950" lvl="1" indent="-285750">
              <a:lnSpc>
                <a:spcPct val="80000"/>
              </a:lnSpc>
              <a:spcBef>
                <a:spcPct val="20000"/>
              </a:spcBef>
              <a:buClr>
                <a:schemeClr val="bg1"/>
              </a:buClr>
              <a:buFontTx/>
              <a:buChar char="•"/>
            </a:pPr>
            <a:r>
              <a:rPr lang="en-US" sz="2000" baseline="-25000">
                <a:solidFill>
                  <a:schemeClr val="bg1"/>
                </a:solidFill>
                <a:latin typeface="Calibri" pitchFamily="34" charset="0"/>
              </a:rPr>
              <a:t>5</a:t>
            </a:r>
            <a:r>
              <a:rPr lang="en-US" sz="2000">
                <a:solidFill>
                  <a:schemeClr val="bg1"/>
                </a:solidFill>
                <a:latin typeface="Calibri" pitchFamily="34" charset="0"/>
              </a:rPr>
              <a:t>P</a:t>
            </a:r>
            <a:r>
              <a:rPr lang="en-US" sz="2000" baseline="-25000">
                <a:solidFill>
                  <a:schemeClr val="bg1"/>
                </a:solidFill>
                <a:latin typeface="Calibri" pitchFamily="34" charset="0"/>
              </a:rPr>
              <a:t>x+5</a:t>
            </a:r>
            <a:r>
              <a:rPr lang="en-US" sz="2000">
                <a:solidFill>
                  <a:schemeClr val="bg1"/>
                </a:solidFill>
                <a:latin typeface="Calibri" pitchFamily="34" charset="0"/>
              </a:rPr>
              <a:t> = The enumerated population in the adjacent higher age category</a:t>
            </a:r>
            <a:endParaRPr lang="en-GB" sz="2000">
              <a:solidFill>
                <a:schemeClr val="bg1"/>
              </a:solidFill>
              <a:latin typeface="Calibri" pitchFamily="34" charset="0"/>
            </a:endParaRPr>
          </a:p>
        </p:txBody>
      </p:sp>
      <p:sp>
        <p:nvSpPr>
          <p:cNvPr id="3379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GB" sz="2400">
              <a:solidFill>
                <a:schemeClr val="bg1"/>
              </a:solidFill>
              <a:latin typeface="Times New Roman" pitchFamily="18" charset="0"/>
              <a:ea typeface="ＭＳ Ｐゴシック" pitchFamily="34" charset="-128"/>
            </a:endParaRPr>
          </a:p>
        </p:txBody>
      </p:sp>
      <p:sp>
        <p:nvSpPr>
          <p:cNvPr id="3379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GB" sz="2400">
              <a:solidFill>
                <a:schemeClr val="bg1"/>
              </a:solidFill>
              <a:latin typeface="Times New Roman" pitchFamily="18" charset="0"/>
              <a:ea typeface="ＭＳ Ｐゴシック" pitchFamily="34" charset="-128"/>
            </a:endParaRPr>
          </a:p>
        </p:txBody>
      </p:sp>
      <p:sp>
        <p:nvSpPr>
          <p:cNvPr id="33797" name="Text Box 14"/>
          <p:cNvSpPr txBox="1">
            <a:spLocks noChangeArrowheads="1"/>
          </p:cNvSpPr>
          <p:nvPr/>
        </p:nvSpPr>
        <p:spPr bwMode="auto">
          <a:xfrm>
            <a:off x="4724400" y="1600200"/>
            <a:ext cx="3924300" cy="1181100"/>
          </a:xfrm>
          <a:prstGeom prst="rect">
            <a:avLst/>
          </a:prstGeom>
          <a:solidFill>
            <a:srgbClr val="FFFFFF"/>
          </a:solidFill>
          <a:ln w="9525">
            <a:solidFill>
              <a:srgbClr val="000000"/>
            </a:solidFill>
            <a:miter lim="800000"/>
            <a:headEnd/>
            <a:tailEnd/>
          </a:ln>
        </p:spPr>
        <p:txBody>
          <a:bodyPr/>
          <a:lstStyle/>
          <a:p>
            <a:r>
              <a:rPr lang="pt-BR" sz="2000" baseline="-25000">
                <a:latin typeface="Verdana" pitchFamily="34" charset="0"/>
                <a:ea typeface="ＭＳ Ｐゴシック" pitchFamily="34" charset="-128"/>
              </a:rPr>
              <a:t>5</a:t>
            </a:r>
            <a:r>
              <a:rPr lang="pt-BR" sz="2000">
                <a:latin typeface="Verdana" pitchFamily="34" charset="0"/>
                <a:ea typeface="ＭＳ Ｐゴシック" pitchFamily="34" charset="-128"/>
              </a:rPr>
              <a:t>AR</a:t>
            </a:r>
            <a:r>
              <a:rPr lang="pt-BR" sz="2000" baseline="-25000">
                <a:latin typeface="Verdana" pitchFamily="34" charset="0"/>
                <a:ea typeface="ＭＳ Ｐゴシック" pitchFamily="34" charset="-128"/>
              </a:rPr>
              <a:t>x</a:t>
            </a:r>
            <a:r>
              <a:rPr lang="pt-BR" sz="2000">
                <a:latin typeface="Verdana" pitchFamily="34" charset="0"/>
                <a:ea typeface="ＭＳ Ｐゴシック" pitchFamily="34" charset="-128"/>
              </a:rPr>
              <a:t> =        2 * </a:t>
            </a:r>
            <a:r>
              <a:rPr lang="pt-BR" sz="2000" baseline="-25000">
                <a:latin typeface="Verdana" pitchFamily="34" charset="0"/>
                <a:ea typeface="ＭＳ Ｐゴシック" pitchFamily="34" charset="-128"/>
              </a:rPr>
              <a:t>5</a:t>
            </a:r>
            <a:r>
              <a:rPr lang="pt-BR" sz="2000">
                <a:latin typeface="Verdana" pitchFamily="34" charset="0"/>
                <a:ea typeface="ＭＳ Ｐゴシック" pitchFamily="34" charset="-128"/>
              </a:rPr>
              <a:t>P</a:t>
            </a:r>
            <a:r>
              <a:rPr lang="pt-BR" sz="2000" baseline="-25000">
                <a:latin typeface="Verdana" pitchFamily="34" charset="0"/>
                <a:ea typeface="ＭＳ Ｐゴシック" pitchFamily="34" charset="-128"/>
              </a:rPr>
              <a:t>x</a:t>
            </a:r>
            <a:r>
              <a:rPr lang="pt-BR" sz="2000">
                <a:latin typeface="Verdana" pitchFamily="34" charset="0"/>
                <a:ea typeface="ＭＳ Ｐゴシック" pitchFamily="34" charset="-128"/>
              </a:rPr>
              <a:t>          </a:t>
            </a:r>
            <a:endParaRPr lang="pt-BR" sz="2000" u="sng">
              <a:latin typeface="Verdana" pitchFamily="34" charset="0"/>
              <a:ea typeface="ＭＳ Ｐゴシック" pitchFamily="34" charset="-128"/>
            </a:endParaRPr>
          </a:p>
          <a:p>
            <a:r>
              <a:rPr lang="pt-BR" sz="2000">
                <a:latin typeface="Verdana" pitchFamily="34" charset="0"/>
                <a:ea typeface="ＭＳ Ｐゴシック" pitchFamily="34" charset="-128"/>
              </a:rPr>
              <a:t>		</a:t>
            </a:r>
          </a:p>
          <a:p>
            <a:pPr marL="742950" lvl="1" indent="-285750"/>
            <a:r>
              <a:rPr lang="pt-BR" sz="2000" baseline="-25000">
                <a:latin typeface="Verdana" pitchFamily="34" charset="0"/>
                <a:ea typeface="ＭＳ Ｐゴシック" pitchFamily="34" charset="-128"/>
              </a:rPr>
              <a:t>		       5</a:t>
            </a:r>
            <a:r>
              <a:rPr lang="pt-BR" sz="2000">
                <a:latin typeface="Verdana" pitchFamily="34" charset="0"/>
                <a:ea typeface="ＭＳ Ｐゴシック" pitchFamily="34" charset="-128"/>
              </a:rPr>
              <a:t>P</a:t>
            </a:r>
            <a:r>
              <a:rPr lang="pt-BR" sz="2000" baseline="-25000">
                <a:latin typeface="Verdana" pitchFamily="34" charset="0"/>
                <a:ea typeface="ＭＳ Ｐゴシック" pitchFamily="34" charset="-128"/>
              </a:rPr>
              <a:t>x-n</a:t>
            </a:r>
            <a:r>
              <a:rPr lang="pt-BR" sz="2000">
                <a:latin typeface="Verdana" pitchFamily="34" charset="0"/>
                <a:ea typeface="ＭＳ Ｐゴシック" pitchFamily="34" charset="-128"/>
              </a:rPr>
              <a:t> + </a:t>
            </a:r>
            <a:r>
              <a:rPr lang="pt-BR" sz="2000" baseline="-25000">
                <a:latin typeface="Verdana" pitchFamily="34" charset="0"/>
                <a:ea typeface="ＭＳ Ｐゴシック" pitchFamily="34" charset="-128"/>
              </a:rPr>
              <a:t>5</a:t>
            </a:r>
            <a:r>
              <a:rPr lang="pt-BR" sz="2000">
                <a:latin typeface="Verdana" pitchFamily="34" charset="0"/>
                <a:ea typeface="ＭＳ Ｐゴシック" pitchFamily="34" charset="-128"/>
              </a:rPr>
              <a:t>P</a:t>
            </a:r>
            <a:r>
              <a:rPr lang="pt-BR" sz="2000" baseline="-25000">
                <a:latin typeface="Verdana" pitchFamily="34" charset="0"/>
                <a:ea typeface="ＭＳ Ｐゴシック" pitchFamily="34" charset="-128"/>
              </a:rPr>
              <a:t>x+n</a:t>
            </a:r>
            <a:endParaRPr lang="en-US" sz="2400">
              <a:latin typeface="Times New Roman" pitchFamily="18" charset="0"/>
              <a:ea typeface="ＭＳ Ｐゴシック" pitchFamily="34" charset="-128"/>
            </a:endParaRPr>
          </a:p>
        </p:txBody>
      </p:sp>
      <p:sp>
        <p:nvSpPr>
          <p:cNvPr id="33798" name="Line 16"/>
          <p:cNvSpPr>
            <a:spLocks noChangeShapeType="1"/>
          </p:cNvSpPr>
          <p:nvPr/>
        </p:nvSpPr>
        <p:spPr bwMode="auto">
          <a:xfrm>
            <a:off x="5791200" y="2133600"/>
            <a:ext cx="2209800" cy="0"/>
          </a:xfrm>
          <a:prstGeom prst="line">
            <a:avLst/>
          </a:prstGeom>
          <a:noFill/>
          <a:ln w="9525">
            <a:solidFill>
              <a:schemeClr val="tx1"/>
            </a:solidFill>
            <a:round/>
            <a:headEnd/>
            <a:tailEnd/>
          </a:ln>
        </p:spPr>
        <p:txBody>
          <a:bodyPr/>
          <a:lstStyle/>
          <a:p>
            <a:endParaRPr lang="en-US"/>
          </a:p>
        </p:txBody>
      </p:sp>
      <p:pic>
        <p:nvPicPr>
          <p:cNvPr id="33799" name="Picture 10"/>
          <p:cNvPicPr>
            <a:picLocks noChangeAspect="1" noChangeArrowheads="1"/>
          </p:cNvPicPr>
          <p:nvPr/>
        </p:nvPicPr>
        <p:blipFill>
          <a:blip r:embed="rId2"/>
          <a:srcRect/>
          <a:stretch>
            <a:fillRect/>
          </a:stretch>
        </p:blipFill>
        <p:spPr bwMode="auto">
          <a:xfrm>
            <a:off x="4267200" y="3657600"/>
            <a:ext cx="4672013" cy="2751138"/>
          </a:xfrm>
          <a:prstGeom prst="rect">
            <a:avLst/>
          </a:prstGeom>
          <a:noFill/>
          <a:ln w="9525">
            <a:noFill/>
            <a:miter lim="800000"/>
            <a:headEnd/>
            <a:tailEnd/>
          </a:ln>
        </p:spPr>
      </p:pic>
      <p:sp>
        <p:nvSpPr>
          <p:cNvPr id="33800" name="Text Box 11"/>
          <p:cNvSpPr txBox="1">
            <a:spLocks noChangeArrowheads="1"/>
          </p:cNvSpPr>
          <p:nvPr/>
        </p:nvSpPr>
        <p:spPr bwMode="auto">
          <a:xfrm>
            <a:off x="4419600" y="3048000"/>
            <a:ext cx="3048000" cy="366713"/>
          </a:xfrm>
          <a:prstGeom prst="rect">
            <a:avLst/>
          </a:prstGeom>
          <a:noFill/>
          <a:ln w="9525">
            <a:noFill/>
            <a:miter lim="800000"/>
            <a:headEnd/>
            <a:tailEnd/>
          </a:ln>
        </p:spPr>
        <p:txBody>
          <a:bodyPr>
            <a:spAutoFit/>
          </a:bodyPr>
          <a:lstStyle/>
          <a:p>
            <a:pPr>
              <a:spcBef>
                <a:spcPct val="50000"/>
              </a:spcBef>
            </a:pPr>
            <a:r>
              <a:rPr lang="en-GB">
                <a:solidFill>
                  <a:schemeClr val="bg1"/>
                </a:solidFill>
              </a:rPr>
              <a:t>PASEX – AGESEX.xls</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ChangeArrowheads="1"/>
          </p:cNvSpPr>
          <p:nvPr/>
        </p:nvSpPr>
        <p:spPr bwMode="auto">
          <a:xfrm>
            <a:off x="574675" y="268288"/>
            <a:ext cx="7999413" cy="1250950"/>
          </a:xfrm>
          <a:prstGeom prst="rect">
            <a:avLst/>
          </a:prstGeom>
          <a:noFill/>
          <a:ln w="9525">
            <a:noFill/>
            <a:miter lim="800000"/>
            <a:headEnd/>
            <a:tailEnd/>
          </a:ln>
        </p:spPr>
        <p:txBody>
          <a:bodyPr lIns="90000" tIns="46800" rIns="90000" bIns="46800" anchor="b"/>
          <a:lstStyle/>
          <a:p>
            <a:pPr algn="ctr"/>
            <a:r>
              <a:rPr lang="en-US" sz="3800">
                <a:solidFill>
                  <a:srgbClr val="FFC000"/>
                </a:solidFill>
                <a:latin typeface="Calibri" pitchFamily="34" charset="0"/>
              </a:rPr>
              <a:t>Age Ratios (3) - Example</a:t>
            </a:r>
          </a:p>
        </p:txBody>
      </p:sp>
      <p:pic>
        <p:nvPicPr>
          <p:cNvPr id="34818" name="Picture 6"/>
          <p:cNvPicPr>
            <a:picLocks noChangeAspect="1" noChangeArrowheads="1"/>
          </p:cNvPicPr>
          <p:nvPr/>
        </p:nvPicPr>
        <p:blipFill>
          <a:blip r:embed="rId2"/>
          <a:srcRect/>
          <a:stretch>
            <a:fillRect/>
          </a:stretch>
        </p:blipFill>
        <p:spPr bwMode="auto">
          <a:xfrm>
            <a:off x="685800" y="1676400"/>
            <a:ext cx="8077200" cy="4124325"/>
          </a:xfrm>
          <a:prstGeom prst="rect">
            <a:avLst/>
          </a:prstGeom>
          <a:noFill/>
          <a:ln w="9525">
            <a:noFill/>
            <a:miter lim="800000"/>
            <a:headEnd/>
            <a:tailEnd/>
          </a:ln>
        </p:spPr>
      </p:pic>
      <p:sp>
        <p:nvSpPr>
          <p:cNvPr id="34819" name="Rectangle 12"/>
          <p:cNvSpPr>
            <a:spLocks noChangeArrowheads="1"/>
          </p:cNvSpPr>
          <p:nvPr/>
        </p:nvSpPr>
        <p:spPr bwMode="auto">
          <a:xfrm>
            <a:off x="533400" y="5943600"/>
            <a:ext cx="7997825" cy="298450"/>
          </a:xfrm>
          <a:prstGeom prst="rect">
            <a:avLst/>
          </a:prstGeom>
          <a:noFill/>
          <a:ln w="9525">
            <a:noFill/>
            <a:miter lim="800000"/>
            <a:headEnd/>
            <a:tailEnd/>
          </a:ln>
        </p:spPr>
        <p:txBody>
          <a:bodyPr lIns="90000" tIns="46800" rIns="90000" bIns="46800" anchor="b"/>
          <a:lstStyle/>
          <a:p>
            <a:pPr marL="58738" indent="-58738" eaLnBrk="0" hangingPunct="0">
              <a:buClr>
                <a:srgbClr val="000000"/>
              </a:buClr>
              <a:buSzPct val="100000"/>
              <a:buFont typeface="Times New Roman" pitchFamily="18" charset="0"/>
              <a:buNone/>
            </a:pPr>
            <a:r>
              <a:rPr lang="en-GB" sz="1200">
                <a:solidFill>
                  <a:schemeClr val="bg1"/>
                </a:solidFill>
                <a:latin typeface="Verdana" pitchFamily="34" charset="0"/>
                <a:ea typeface="ＭＳ Ｐゴシック" pitchFamily="34" charset="-128"/>
              </a:rPr>
              <a:t>Source: </a:t>
            </a:r>
            <a:r>
              <a:rPr lang="en-GB" sz="1200" i="1">
                <a:solidFill>
                  <a:schemeClr val="bg1"/>
                </a:solidFill>
                <a:latin typeface="Verdana" pitchFamily="34" charset="0"/>
                <a:ea typeface="ＭＳ Ｐゴシック" pitchFamily="34" charset="-128"/>
              </a:rPr>
              <a:t>United Nations Demographic Yearbook</a:t>
            </a:r>
            <a:endParaRPr lang="en-GB" sz="1200">
              <a:solidFill>
                <a:schemeClr val="bg1"/>
              </a:solidFill>
              <a:latin typeface="Verdana" pitchFamily="34" charset="0"/>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60" name="Rectangle 2"/>
          <p:cNvSpPr>
            <a:spLocks noChangeArrowheads="1"/>
          </p:cNvSpPr>
          <p:nvPr/>
        </p:nvSpPr>
        <p:spPr bwMode="auto">
          <a:xfrm>
            <a:off x="574675" y="268288"/>
            <a:ext cx="7999413" cy="1250950"/>
          </a:xfrm>
          <a:prstGeom prst="rect">
            <a:avLst/>
          </a:prstGeom>
          <a:noFill/>
          <a:ln w="9525">
            <a:noFill/>
            <a:miter lim="800000"/>
            <a:headEnd/>
            <a:tailEnd/>
          </a:ln>
        </p:spPr>
        <p:txBody>
          <a:bodyPr lIns="90000" tIns="46800" rIns="90000" bIns="46800" anchor="b"/>
          <a:lstStyle/>
          <a:p>
            <a:pPr algn="ctr"/>
            <a:r>
              <a:rPr lang="en-US" sz="4200">
                <a:solidFill>
                  <a:srgbClr val="FFC000"/>
                </a:solidFill>
                <a:latin typeface="Calibri" pitchFamily="34" charset="0"/>
              </a:rPr>
              <a:t>Age Ratios (4) - Example</a:t>
            </a:r>
            <a:endParaRPr lang="en-GB" sz="4200">
              <a:solidFill>
                <a:srgbClr val="FFC000"/>
              </a:solidFill>
              <a:latin typeface="Calibri" pitchFamily="34" charset="0"/>
            </a:endParaRPr>
          </a:p>
        </p:txBody>
      </p:sp>
      <p:graphicFrame>
        <p:nvGraphicFramePr>
          <p:cNvPr id="35858" name="Object 18"/>
          <p:cNvGraphicFramePr>
            <a:graphicFrameLocks noChangeAspect="1"/>
          </p:cNvGraphicFramePr>
          <p:nvPr/>
        </p:nvGraphicFramePr>
        <p:xfrm>
          <a:off x="4876800" y="1676400"/>
          <a:ext cx="3922713" cy="2663825"/>
        </p:xfrm>
        <a:graphic>
          <a:graphicData uri="http://schemas.openxmlformats.org/presentationml/2006/ole">
            <mc:AlternateContent xmlns:mc="http://schemas.openxmlformats.org/markup-compatibility/2006">
              <mc:Choice xmlns:v="urn:schemas-microsoft-com:vml" Requires="v">
                <p:oleObj spid="_x0000_s35907" name="Chart" r:id="rId3" imgW="5315164" imgH="3609951" progId="Excel.Chart.8">
                  <p:embed/>
                </p:oleObj>
              </mc:Choice>
              <mc:Fallback>
                <p:oleObj name="Chart" r:id="rId3" imgW="5315164" imgH="3609951" progId="Excel.Chart.8">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676400"/>
                        <a:ext cx="3922713"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35861" name="Picture 209"/>
          <p:cNvPicPr>
            <a:picLocks noChangeAspect="1" noChangeArrowheads="1"/>
          </p:cNvPicPr>
          <p:nvPr/>
        </p:nvPicPr>
        <p:blipFill>
          <a:blip r:embed="rId5"/>
          <a:srcRect/>
          <a:stretch>
            <a:fillRect/>
          </a:stretch>
        </p:blipFill>
        <p:spPr bwMode="auto">
          <a:xfrm>
            <a:off x="228600" y="1752600"/>
            <a:ext cx="2228850" cy="3781425"/>
          </a:xfrm>
          <a:prstGeom prst="rect">
            <a:avLst/>
          </a:prstGeom>
          <a:noFill/>
          <a:ln w="9525">
            <a:noFill/>
            <a:miter lim="800000"/>
            <a:headEnd/>
            <a:tailEnd/>
          </a:ln>
        </p:spPr>
      </p:pic>
      <p:graphicFrame>
        <p:nvGraphicFramePr>
          <p:cNvPr id="35859" name="Object 19"/>
          <p:cNvGraphicFramePr>
            <a:graphicFrameLocks noChangeAspect="1"/>
          </p:cNvGraphicFramePr>
          <p:nvPr/>
        </p:nvGraphicFramePr>
        <p:xfrm>
          <a:off x="2514600" y="3352800"/>
          <a:ext cx="3505200" cy="2592388"/>
        </p:xfrm>
        <a:graphic>
          <a:graphicData uri="http://schemas.openxmlformats.org/presentationml/2006/ole">
            <mc:AlternateContent xmlns:mc="http://schemas.openxmlformats.org/markup-compatibility/2006">
              <mc:Choice xmlns:v="urn:schemas-microsoft-com:vml" Requires="v">
                <p:oleObj spid="_x0000_s35908" name="Chart" r:id="rId6" imgW="4534067" imgH="3352919" progId="Excel.Chart.8">
                  <p:embed/>
                </p:oleObj>
              </mc:Choice>
              <mc:Fallback>
                <p:oleObj name="Chart" r:id="rId6" imgW="4534067" imgH="3352919" progId="Excel.Chart.8">
                  <p:embed/>
                  <p:pic>
                    <p:nvPicPr>
                      <p:cNvPr id="0"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3352800"/>
                        <a:ext cx="3505200" cy="25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35862" name="Rectangle 12"/>
          <p:cNvSpPr>
            <a:spLocks noChangeArrowheads="1"/>
          </p:cNvSpPr>
          <p:nvPr/>
        </p:nvSpPr>
        <p:spPr bwMode="auto">
          <a:xfrm>
            <a:off x="533400" y="6019800"/>
            <a:ext cx="7997825" cy="298450"/>
          </a:xfrm>
          <a:prstGeom prst="rect">
            <a:avLst/>
          </a:prstGeom>
          <a:noFill/>
          <a:ln w="9525">
            <a:noFill/>
            <a:miter lim="800000"/>
            <a:headEnd/>
            <a:tailEnd/>
          </a:ln>
        </p:spPr>
        <p:txBody>
          <a:bodyPr lIns="90000" tIns="46800" rIns="90000" bIns="46800" anchor="b"/>
          <a:lstStyle/>
          <a:p>
            <a:pPr marL="58738" indent="-58738" eaLnBrk="0" hangingPunct="0">
              <a:buClr>
                <a:srgbClr val="000000"/>
              </a:buClr>
              <a:buSzPct val="100000"/>
              <a:buFont typeface="Times New Roman" pitchFamily="18" charset="0"/>
              <a:buNone/>
            </a:pPr>
            <a:r>
              <a:rPr lang="en-GB" sz="1200">
                <a:solidFill>
                  <a:schemeClr val="bg1"/>
                </a:solidFill>
                <a:latin typeface="Verdana" pitchFamily="34" charset="0"/>
                <a:ea typeface="ＭＳ Ｐゴシック" pitchFamily="34" charset="-128"/>
              </a:rPr>
              <a:t>Source: </a:t>
            </a:r>
            <a:r>
              <a:rPr lang="en-GB" sz="1200" i="1">
                <a:solidFill>
                  <a:schemeClr val="bg1"/>
                </a:solidFill>
                <a:latin typeface="Verdana" pitchFamily="34" charset="0"/>
                <a:ea typeface="ＭＳ Ｐゴシック" pitchFamily="34" charset="-128"/>
              </a:rPr>
              <a:t>United Nations Demographic Yearbook</a:t>
            </a:r>
            <a:endParaRPr lang="en-GB" sz="1200">
              <a:solidFill>
                <a:schemeClr val="bg1"/>
              </a:solidFill>
              <a:latin typeface="Verdana" pitchFamily="34" charset="0"/>
              <a:ea typeface="ＭＳ Ｐゴシック" pitchFamily="34" charset="-128"/>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35858" grpId="0"/>
      <p:bldOleChart spid="3585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ChangeArrowheads="1"/>
          </p:cNvSpPr>
          <p:nvPr/>
        </p:nvSpPr>
        <p:spPr bwMode="auto">
          <a:xfrm>
            <a:off x="574675" y="268288"/>
            <a:ext cx="7999413" cy="1250950"/>
          </a:xfrm>
          <a:prstGeom prst="rect">
            <a:avLst/>
          </a:prstGeom>
          <a:noFill/>
          <a:ln w="9525">
            <a:noFill/>
            <a:miter lim="800000"/>
            <a:headEnd/>
            <a:tailEnd/>
          </a:ln>
        </p:spPr>
        <p:txBody>
          <a:bodyPr lIns="90000" tIns="46800" rIns="90000" bIns="46800" anchor="b"/>
          <a:lstStyle/>
          <a:p>
            <a:pPr algn="ctr"/>
            <a:r>
              <a:rPr lang="en-US" sz="3800">
                <a:solidFill>
                  <a:srgbClr val="FFC000"/>
                </a:solidFill>
                <a:latin typeface="Calibri" pitchFamily="34" charset="0"/>
              </a:rPr>
              <a:t>Sex Ratios (1)</a:t>
            </a:r>
            <a:endParaRPr lang="en-GB" sz="3800">
              <a:solidFill>
                <a:srgbClr val="FFC000"/>
              </a:solidFill>
              <a:latin typeface="Calibri" pitchFamily="34" charset="0"/>
            </a:endParaRPr>
          </a:p>
        </p:txBody>
      </p:sp>
      <p:sp>
        <p:nvSpPr>
          <p:cNvPr id="36866" name="Rectangle 3"/>
          <p:cNvSpPr>
            <a:spLocks noChangeArrowheads="1"/>
          </p:cNvSpPr>
          <p:nvPr/>
        </p:nvSpPr>
        <p:spPr bwMode="auto">
          <a:xfrm>
            <a:off x="566738" y="1752600"/>
            <a:ext cx="7999412" cy="4195763"/>
          </a:xfrm>
          <a:prstGeom prst="rect">
            <a:avLst/>
          </a:prstGeom>
          <a:noFill/>
          <a:ln w="9525">
            <a:noFill/>
            <a:miter lim="800000"/>
            <a:headEnd/>
            <a:tailEnd/>
          </a:ln>
        </p:spPr>
        <p:txBody>
          <a:bodyPr lIns="90000" tIns="46800" rIns="90000" bIns="46800"/>
          <a:lstStyle/>
          <a:p>
            <a:pPr marL="342900" indent="-342900">
              <a:spcBef>
                <a:spcPct val="20000"/>
              </a:spcBef>
              <a:buFont typeface="Arial" charset="0"/>
              <a:buChar char="•"/>
            </a:pPr>
            <a:endParaRPr lang="en-US" sz="3200" baseline="-25000">
              <a:solidFill>
                <a:schemeClr val="bg1"/>
              </a:solidFill>
              <a:latin typeface="Calibri" pitchFamily="34" charset="0"/>
            </a:endParaRPr>
          </a:p>
          <a:p>
            <a:pPr marL="342900" indent="-342900">
              <a:spcBef>
                <a:spcPct val="20000"/>
              </a:spcBef>
              <a:buFont typeface="Arial" charset="0"/>
              <a:buChar char="•"/>
            </a:pPr>
            <a:r>
              <a:rPr lang="en-US" sz="3300">
                <a:solidFill>
                  <a:schemeClr val="bg1"/>
                </a:solidFill>
                <a:latin typeface="Calibri" pitchFamily="34" charset="0"/>
              </a:rPr>
              <a:t>Sex Ratio =	 </a:t>
            </a:r>
            <a:r>
              <a:rPr lang="en-US" sz="3200" baseline="-25000">
                <a:solidFill>
                  <a:schemeClr val="bg1"/>
                </a:solidFill>
                <a:latin typeface="Calibri" pitchFamily="34" charset="0"/>
              </a:rPr>
              <a:t>5</a:t>
            </a:r>
            <a:r>
              <a:rPr lang="en-US" sz="3200">
                <a:solidFill>
                  <a:schemeClr val="bg1"/>
                </a:solidFill>
                <a:latin typeface="Calibri" pitchFamily="34" charset="0"/>
              </a:rPr>
              <a:t>M</a:t>
            </a:r>
            <a:r>
              <a:rPr lang="en-US" sz="3200" baseline="-25000">
                <a:solidFill>
                  <a:schemeClr val="bg1"/>
                </a:solidFill>
                <a:latin typeface="Calibri" pitchFamily="34" charset="0"/>
              </a:rPr>
              <a:t>x </a:t>
            </a:r>
            <a:r>
              <a:rPr lang="en-US" sz="3200">
                <a:solidFill>
                  <a:schemeClr val="bg1"/>
                </a:solidFill>
                <a:latin typeface="Calibri" pitchFamily="34" charset="0"/>
              </a:rPr>
              <a:t>/</a:t>
            </a:r>
            <a:r>
              <a:rPr lang="en-US" sz="3200" baseline="-25000">
                <a:solidFill>
                  <a:schemeClr val="bg1"/>
                </a:solidFill>
                <a:latin typeface="Calibri" pitchFamily="34" charset="0"/>
              </a:rPr>
              <a:t> 5</a:t>
            </a:r>
            <a:r>
              <a:rPr lang="en-US" sz="3200">
                <a:solidFill>
                  <a:schemeClr val="bg1"/>
                </a:solidFill>
                <a:latin typeface="Calibri" pitchFamily="34" charset="0"/>
              </a:rPr>
              <a:t>F</a:t>
            </a:r>
            <a:r>
              <a:rPr lang="en-US" sz="3200" baseline="-25000">
                <a:solidFill>
                  <a:schemeClr val="bg1"/>
                </a:solidFill>
                <a:latin typeface="Calibri" pitchFamily="34" charset="0"/>
              </a:rPr>
              <a:t>x</a:t>
            </a:r>
            <a:endParaRPr lang="en-US" sz="3300">
              <a:solidFill>
                <a:schemeClr val="bg1"/>
              </a:solidFill>
              <a:latin typeface="Calibri" pitchFamily="34" charset="0"/>
            </a:endParaRPr>
          </a:p>
          <a:p>
            <a:pPr marL="342900" indent="-342900">
              <a:spcBef>
                <a:spcPct val="20000"/>
              </a:spcBef>
              <a:buFont typeface="Arial" charset="0"/>
              <a:buChar char="•"/>
            </a:pPr>
            <a:endParaRPr lang="en-US" sz="3200" baseline="-25000">
              <a:solidFill>
                <a:schemeClr val="bg1"/>
              </a:solidFill>
              <a:latin typeface="Calibri" pitchFamily="34" charset="0"/>
            </a:endParaRPr>
          </a:p>
          <a:p>
            <a:pPr marL="742950" lvl="1" indent="-285750">
              <a:spcBef>
                <a:spcPct val="20000"/>
              </a:spcBef>
              <a:buFont typeface="Arial" charset="0"/>
              <a:buChar char="–"/>
            </a:pPr>
            <a:r>
              <a:rPr lang="en-US" sz="2400" baseline="-25000">
                <a:solidFill>
                  <a:schemeClr val="bg1"/>
                </a:solidFill>
                <a:latin typeface="Calibri" pitchFamily="34" charset="0"/>
              </a:rPr>
              <a:t>5</a:t>
            </a:r>
            <a:r>
              <a:rPr lang="en-US" sz="2400">
                <a:solidFill>
                  <a:schemeClr val="bg1"/>
                </a:solidFill>
                <a:latin typeface="Calibri" pitchFamily="34" charset="0"/>
              </a:rPr>
              <a:t>M</a:t>
            </a:r>
            <a:r>
              <a:rPr lang="en-US" sz="2400" baseline="-25000">
                <a:solidFill>
                  <a:schemeClr val="bg1"/>
                </a:solidFill>
                <a:latin typeface="Calibri" pitchFamily="34" charset="0"/>
              </a:rPr>
              <a:t>x = </a:t>
            </a:r>
            <a:r>
              <a:rPr lang="en-US" sz="2400">
                <a:solidFill>
                  <a:schemeClr val="bg1"/>
                </a:solidFill>
                <a:latin typeface="Calibri" pitchFamily="34" charset="0"/>
              </a:rPr>
              <a:t>Number of males enumerated in a specific age group</a:t>
            </a:r>
          </a:p>
          <a:p>
            <a:pPr marL="742950" lvl="1" indent="-285750">
              <a:spcBef>
                <a:spcPct val="20000"/>
              </a:spcBef>
              <a:buFont typeface="Arial" charset="0"/>
              <a:buChar char="–"/>
            </a:pPr>
            <a:r>
              <a:rPr lang="en-US" sz="2400" baseline="-25000">
                <a:solidFill>
                  <a:schemeClr val="bg1"/>
                </a:solidFill>
                <a:latin typeface="Calibri" pitchFamily="34" charset="0"/>
              </a:rPr>
              <a:t>   5</a:t>
            </a:r>
            <a:r>
              <a:rPr lang="en-US" sz="2400">
                <a:solidFill>
                  <a:schemeClr val="bg1"/>
                </a:solidFill>
                <a:latin typeface="Calibri" pitchFamily="34" charset="0"/>
              </a:rPr>
              <a:t>F</a:t>
            </a:r>
            <a:r>
              <a:rPr lang="en-US" sz="2400" baseline="-25000">
                <a:solidFill>
                  <a:schemeClr val="bg1"/>
                </a:solidFill>
                <a:latin typeface="Calibri" pitchFamily="34" charset="0"/>
              </a:rPr>
              <a:t>x = </a:t>
            </a:r>
            <a:r>
              <a:rPr lang="en-US" sz="2400">
                <a:solidFill>
                  <a:schemeClr val="bg1"/>
                </a:solidFill>
                <a:latin typeface="Calibri" pitchFamily="34" charset="0"/>
              </a:rPr>
              <a:t>Number of females enumerated in the same age group</a:t>
            </a:r>
          </a:p>
        </p:txBody>
      </p:sp>
      <p:sp>
        <p:nvSpPr>
          <p:cNvPr id="3686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GB" sz="2400">
              <a:solidFill>
                <a:schemeClr val="bg1"/>
              </a:solidFill>
              <a:latin typeface="Times New Roman" pitchFamily="18" charset="0"/>
              <a:ea typeface="ＭＳ Ｐゴシック" pitchFamily="34" charset="-128"/>
            </a:endParaRPr>
          </a:p>
        </p:txBody>
      </p:sp>
      <p:sp>
        <p:nvSpPr>
          <p:cNvPr id="36868"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GB" sz="2400">
              <a:solidFill>
                <a:schemeClr val="bg1"/>
              </a:solidFill>
              <a:latin typeface="Times New Roman" pitchFamily="18" charset="0"/>
              <a:ea typeface="ＭＳ Ｐゴシック" pitchFamily="34" charset="-128"/>
            </a:endParaRPr>
          </a:p>
        </p:txBody>
      </p:sp>
      <p:sp>
        <p:nvSpPr>
          <p:cNvPr id="3686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GB" sz="2400">
              <a:solidFill>
                <a:schemeClr val="bg1"/>
              </a:solidFill>
              <a:latin typeface="Times New Roman" pitchFamily="18" charset="0"/>
              <a:ea typeface="ＭＳ Ｐゴシック" pitchFamily="34" charset="-128"/>
            </a:endParaRPr>
          </a:p>
        </p:txBody>
      </p:sp>
      <p:sp>
        <p:nvSpPr>
          <p:cNvPr id="36870" name="Text Box 9"/>
          <p:cNvSpPr txBox="1">
            <a:spLocks noChangeArrowheads="1"/>
          </p:cNvSpPr>
          <p:nvPr/>
        </p:nvSpPr>
        <p:spPr bwMode="auto">
          <a:xfrm>
            <a:off x="990600" y="5334000"/>
            <a:ext cx="3048000" cy="366713"/>
          </a:xfrm>
          <a:prstGeom prst="rect">
            <a:avLst/>
          </a:prstGeom>
          <a:noFill/>
          <a:ln w="9525">
            <a:noFill/>
            <a:miter lim="800000"/>
            <a:headEnd/>
            <a:tailEnd/>
          </a:ln>
        </p:spPr>
        <p:txBody>
          <a:bodyPr>
            <a:spAutoFit/>
          </a:bodyPr>
          <a:lstStyle/>
          <a:p>
            <a:pPr>
              <a:spcBef>
                <a:spcPct val="50000"/>
              </a:spcBef>
            </a:pPr>
            <a:r>
              <a:rPr lang="en-GB">
                <a:solidFill>
                  <a:schemeClr val="bg1"/>
                </a:solidFill>
              </a:rPr>
              <a:t>PASEX – AGESEX.xls</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a:xfrm>
            <a:off x="457200" y="274638"/>
            <a:ext cx="8229600" cy="1736725"/>
          </a:xfrm>
        </p:spPr>
        <p:txBody>
          <a:bodyPr/>
          <a:lstStyle/>
          <a:p>
            <a:pPr eaLnBrk="1" hangingPunct="1"/>
            <a:r>
              <a:rPr lang="en-US" smtClean="0"/>
              <a:t>Session III:</a:t>
            </a:r>
            <a:br>
              <a:rPr lang="en-US" smtClean="0"/>
            </a:br>
            <a:r>
              <a:rPr lang="en-US" smtClean="0">
                <a:solidFill>
                  <a:srgbClr val="FFC000"/>
                </a:solidFill>
              </a:rPr>
              <a:t>Establishing the base population</a:t>
            </a:r>
          </a:p>
        </p:txBody>
      </p:sp>
      <p:sp>
        <p:nvSpPr>
          <p:cNvPr id="17410" name="Subtitle 4"/>
          <p:cNvSpPr>
            <a:spLocks noGrp="1"/>
          </p:cNvSpPr>
          <p:nvPr>
            <p:ph idx="1"/>
          </p:nvPr>
        </p:nvSpPr>
        <p:spPr>
          <a:xfrm>
            <a:off x="457200" y="2255838"/>
            <a:ext cx="8229600" cy="4525962"/>
          </a:xfrm>
        </p:spPr>
        <p:txBody>
          <a:bodyPr/>
          <a:lstStyle/>
          <a:p>
            <a:pPr eaLnBrk="1" hangingPunct="1"/>
            <a:r>
              <a:rPr lang="en-US" dirty="0" smtClean="0"/>
              <a:t>Detecting </a:t>
            </a:r>
            <a:r>
              <a:rPr lang="en-US" dirty="0"/>
              <a:t>e</a:t>
            </a:r>
            <a:r>
              <a:rPr lang="en-US" dirty="0" smtClean="0"/>
              <a:t>rrors </a:t>
            </a:r>
            <a:r>
              <a:rPr lang="en-US" dirty="0" smtClean="0"/>
              <a:t>in </a:t>
            </a:r>
            <a:r>
              <a:rPr lang="en-US" dirty="0" smtClean="0"/>
              <a:t>data</a:t>
            </a:r>
            <a:endParaRPr lang="en-US" dirty="0" smtClean="0"/>
          </a:p>
          <a:p>
            <a:pPr eaLnBrk="1" hangingPunct="1"/>
            <a:r>
              <a:rPr lang="en-US" dirty="0" smtClean="0"/>
              <a:t>Correcting distorted or incomplete data</a:t>
            </a:r>
          </a:p>
          <a:p>
            <a:pPr eaLnBrk="1" hangingPunct="1">
              <a:buFont typeface="Arial" charset="0"/>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1" name="Rectangle 2"/>
          <p:cNvSpPr>
            <a:spLocks noChangeArrowheads="1"/>
          </p:cNvSpPr>
          <p:nvPr/>
        </p:nvSpPr>
        <p:spPr bwMode="auto">
          <a:xfrm>
            <a:off x="609600" y="381000"/>
            <a:ext cx="7999413" cy="909638"/>
          </a:xfrm>
          <a:prstGeom prst="rect">
            <a:avLst/>
          </a:prstGeom>
          <a:noFill/>
          <a:ln w="9525">
            <a:noFill/>
            <a:miter lim="800000"/>
            <a:headEnd/>
            <a:tailEnd/>
          </a:ln>
        </p:spPr>
        <p:txBody>
          <a:bodyPr lIns="90000" tIns="46800" rIns="90000" bIns="46800" anchor="b"/>
          <a:lstStyle/>
          <a:p>
            <a:pPr algn="ctr"/>
            <a:r>
              <a:rPr lang="en-US" sz="3800" dirty="0">
                <a:solidFill>
                  <a:srgbClr val="FFC000"/>
                </a:solidFill>
                <a:latin typeface="Calibri" pitchFamily="34" charset="0"/>
              </a:rPr>
              <a:t>Sex Ratios (2)</a:t>
            </a:r>
            <a:endParaRPr lang="en-GB" sz="3800" dirty="0">
              <a:solidFill>
                <a:srgbClr val="FFC000"/>
              </a:solidFill>
              <a:latin typeface="Calibri" pitchFamily="34" charset="0"/>
            </a:endParaRPr>
          </a:p>
        </p:txBody>
      </p:sp>
      <p:graphicFrame>
        <p:nvGraphicFramePr>
          <p:cNvPr id="37900" name="Object 12"/>
          <p:cNvGraphicFramePr>
            <a:graphicFrameLocks noChangeAspect="1"/>
          </p:cNvGraphicFramePr>
          <p:nvPr>
            <p:extLst>
              <p:ext uri="{D42A27DB-BD31-4B8C-83A1-F6EECF244321}">
                <p14:modId xmlns:p14="http://schemas.microsoft.com/office/powerpoint/2010/main" val="4184881371"/>
              </p:ext>
            </p:extLst>
          </p:nvPr>
        </p:nvGraphicFramePr>
        <p:xfrm>
          <a:off x="1295400" y="1371600"/>
          <a:ext cx="6858000" cy="4459289"/>
        </p:xfrm>
        <a:graphic>
          <a:graphicData uri="http://schemas.openxmlformats.org/presentationml/2006/ole">
            <mc:AlternateContent xmlns:mc="http://schemas.openxmlformats.org/markup-compatibility/2006">
              <mc:Choice xmlns:v="urn:schemas-microsoft-com:vml" Requires="v">
                <p:oleObj spid="_x0000_s37926" name="Chart" r:id="rId3" imgW="6095762" imgH="3962495" progId="Excel.Chart.8">
                  <p:embed/>
                </p:oleObj>
              </mc:Choice>
              <mc:Fallback>
                <p:oleObj name="Chart" r:id="rId3" imgW="6095762" imgH="3962495" progId="Excel.Chart.8">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371600"/>
                        <a:ext cx="6858000" cy="4459289"/>
                      </a:xfrm>
                      <a:prstGeom prst="rect">
                        <a:avLst/>
                      </a:prstGeom>
                      <a:noFill/>
                      <a:ln>
                        <a:noFill/>
                      </a:ln>
                      <a:effectLst/>
                    </p:spPr>
                  </p:pic>
                </p:oleObj>
              </mc:Fallback>
            </mc:AlternateContent>
          </a:graphicData>
        </a:graphic>
      </p:graphicFrame>
      <p:sp>
        <p:nvSpPr>
          <p:cNvPr id="94217" name="AutoShape 9"/>
          <p:cNvSpPr>
            <a:spLocks noChangeArrowheads="1"/>
          </p:cNvSpPr>
          <p:nvPr/>
        </p:nvSpPr>
        <p:spPr bwMode="auto">
          <a:xfrm>
            <a:off x="3352800" y="2209800"/>
            <a:ext cx="2057400" cy="609600"/>
          </a:xfrm>
          <a:prstGeom prst="wedgeRectCallout">
            <a:avLst>
              <a:gd name="adj1" fmla="val -14273"/>
              <a:gd name="adj2" fmla="val 152866"/>
            </a:avLst>
          </a:prstGeom>
          <a:solidFill>
            <a:schemeClr val="accent1"/>
          </a:solidFill>
          <a:ln w="9525">
            <a:solidFill>
              <a:schemeClr val="tx1"/>
            </a:solidFill>
            <a:miter lim="800000"/>
            <a:headEnd/>
            <a:tailEnd/>
          </a:ln>
        </p:spPr>
        <p:txBody>
          <a:bodyPr/>
          <a:lstStyle/>
          <a:p>
            <a:pPr algn="ctr"/>
            <a:r>
              <a:rPr lang="en-US" sz="1000" dirty="0">
                <a:latin typeface="Times New Roman" pitchFamily="18" charset="0"/>
                <a:ea typeface="ＭＳ Ｐゴシック" pitchFamily="34" charset="-128"/>
              </a:rPr>
              <a:t>Slightly higher mortality among males in younger ages reverses SR – migration could also play a role</a:t>
            </a:r>
          </a:p>
        </p:txBody>
      </p:sp>
      <p:sp>
        <p:nvSpPr>
          <p:cNvPr id="94216" name="AutoShape 8"/>
          <p:cNvSpPr>
            <a:spLocks noChangeArrowheads="1"/>
          </p:cNvSpPr>
          <p:nvPr/>
        </p:nvSpPr>
        <p:spPr bwMode="auto">
          <a:xfrm flipV="1">
            <a:off x="1905000" y="3657600"/>
            <a:ext cx="990600" cy="685800"/>
          </a:xfrm>
          <a:prstGeom prst="wedgeRectCallout">
            <a:avLst>
              <a:gd name="adj1" fmla="val -29491"/>
              <a:gd name="adj2" fmla="val 137731"/>
            </a:avLst>
          </a:prstGeom>
          <a:solidFill>
            <a:schemeClr val="accent1"/>
          </a:solidFill>
          <a:ln w="9525">
            <a:solidFill>
              <a:schemeClr val="tx1"/>
            </a:solidFill>
            <a:miter lim="800000"/>
            <a:headEnd/>
            <a:tailEnd/>
          </a:ln>
        </p:spPr>
        <p:txBody>
          <a:bodyPr rot="10800000"/>
          <a:lstStyle/>
          <a:p>
            <a:pPr algn="ctr"/>
            <a:r>
              <a:rPr lang="en-US" sz="1000" dirty="0">
                <a:latin typeface="Times New Roman" pitchFamily="18" charset="0"/>
                <a:ea typeface="ＭＳ Ｐゴシック" pitchFamily="34" charset="-128"/>
              </a:rPr>
              <a:t>In most societies the SRB is slightly over 1.0</a:t>
            </a:r>
          </a:p>
        </p:txBody>
      </p:sp>
      <p:sp>
        <p:nvSpPr>
          <p:cNvPr id="94218" name="AutoShape 10"/>
          <p:cNvSpPr>
            <a:spLocks noChangeArrowheads="1"/>
          </p:cNvSpPr>
          <p:nvPr/>
        </p:nvSpPr>
        <p:spPr bwMode="auto">
          <a:xfrm flipV="1">
            <a:off x="5105400" y="4495800"/>
            <a:ext cx="1447800" cy="609600"/>
          </a:xfrm>
          <a:prstGeom prst="wedgeRectCallout">
            <a:avLst>
              <a:gd name="adj1" fmla="val 55153"/>
              <a:gd name="adj2" fmla="val 86977"/>
            </a:avLst>
          </a:prstGeom>
          <a:solidFill>
            <a:schemeClr val="accent1"/>
          </a:solidFill>
          <a:ln w="9525">
            <a:solidFill>
              <a:schemeClr val="tx1"/>
            </a:solidFill>
            <a:miter lim="800000"/>
            <a:headEnd/>
            <a:tailEnd/>
          </a:ln>
        </p:spPr>
        <p:txBody>
          <a:bodyPr rot="10800000"/>
          <a:lstStyle/>
          <a:p>
            <a:pPr algn="ctr"/>
            <a:r>
              <a:rPr lang="en-US" sz="1000" dirty="0">
                <a:latin typeface="Times New Roman" pitchFamily="18" charset="0"/>
                <a:ea typeface="ＭＳ Ｐゴシック" pitchFamily="34" charset="-128"/>
              </a:rPr>
              <a:t>Considerable female advantage in mortality at older ages</a:t>
            </a:r>
          </a:p>
        </p:txBody>
      </p:sp>
      <p:sp>
        <p:nvSpPr>
          <p:cNvPr id="37905" name="Rectangle 12"/>
          <p:cNvSpPr>
            <a:spLocks noChangeArrowheads="1"/>
          </p:cNvSpPr>
          <p:nvPr/>
        </p:nvSpPr>
        <p:spPr bwMode="auto">
          <a:xfrm>
            <a:off x="533400" y="5791200"/>
            <a:ext cx="7997825" cy="298450"/>
          </a:xfrm>
          <a:prstGeom prst="rect">
            <a:avLst/>
          </a:prstGeom>
          <a:noFill/>
          <a:ln w="9525">
            <a:noFill/>
            <a:miter lim="800000"/>
            <a:headEnd/>
            <a:tailEnd/>
          </a:ln>
        </p:spPr>
        <p:txBody>
          <a:bodyPr lIns="90000" tIns="46800" rIns="90000" bIns="46800" anchor="b"/>
          <a:lstStyle/>
          <a:p>
            <a:pPr marL="58738" indent="-58738" eaLnBrk="0" hangingPunct="0">
              <a:buClr>
                <a:srgbClr val="000000"/>
              </a:buClr>
              <a:buSzPct val="100000"/>
              <a:buFont typeface="Times New Roman" pitchFamily="18" charset="0"/>
              <a:buNone/>
            </a:pPr>
            <a:r>
              <a:rPr lang="en-GB" sz="1200">
                <a:solidFill>
                  <a:schemeClr val="bg1"/>
                </a:solidFill>
                <a:latin typeface="Verdana" pitchFamily="34" charset="0"/>
                <a:ea typeface="ＭＳ Ｐゴシック" pitchFamily="34" charset="-128"/>
              </a:rPr>
              <a:t>Source: </a:t>
            </a:r>
            <a:r>
              <a:rPr lang="en-GB" sz="1200" i="1">
                <a:solidFill>
                  <a:schemeClr val="bg1"/>
                </a:solidFill>
                <a:latin typeface="Verdana" pitchFamily="34" charset="0"/>
                <a:ea typeface="ＭＳ Ｐゴシック" pitchFamily="34" charset="-128"/>
              </a:rPr>
              <a:t>United Nations Demographic Yearbook</a:t>
            </a:r>
            <a:endParaRPr lang="en-GB" sz="1200">
              <a:solidFill>
                <a:schemeClr val="bg1"/>
              </a:solidFill>
              <a:latin typeface="Verdana" pitchFamily="34" charset="0"/>
              <a:ea typeface="ＭＳ Ｐゴシック" pitchFamily="34" charset="-128"/>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4216"/>
                                        </p:tgtEl>
                                        <p:attrNameLst>
                                          <p:attrName>style.visibility</p:attrName>
                                        </p:attrNameLst>
                                      </p:cBhvr>
                                      <p:to>
                                        <p:strVal val="visible"/>
                                      </p:to>
                                    </p:set>
                                    <p:anim calcmode="lin" valueType="num">
                                      <p:cBhvr additive="base">
                                        <p:cTn id="7" dur="500" fill="hold"/>
                                        <p:tgtEl>
                                          <p:spTgt spid="94216"/>
                                        </p:tgtEl>
                                        <p:attrNameLst>
                                          <p:attrName>ppt_x</p:attrName>
                                        </p:attrNameLst>
                                      </p:cBhvr>
                                      <p:tavLst>
                                        <p:tav tm="0">
                                          <p:val>
                                            <p:strVal val="#ppt_x"/>
                                          </p:val>
                                        </p:tav>
                                        <p:tav tm="100000">
                                          <p:val>
                                            <p:strVal val="#ppt_x"/>
                                          </p:val>
                                        </p:tav>
                                      </p:tavLst>
                                    </p:anim>
                                    <p:anim calcmode="lin" valueType="num">
                                      <p:cBhvr additive="base">
                                        <p:cTn id="8" dur="500" fill="hold"/>
                                        <p:tgtEl>
                                          <p:spTgt spid="942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4217"/>
                                        </p:tgtEl>
                                        <p:attrNameLst>
                                          <p:attrName>style.visibility</p:attrName>
                                        </p:attrNameLst>
                                      </p:cBhvr>
                                      <p:to>
                                        <p:strVal val="visible"/>
                                      </p:to>
                                    </p:set>
                                    <p:anim calcmode="lin" valueType="num">
                                      <p:cBhvr additive="base">
                                        <p:cTn id="13" dur="500" fill="hold"/>
                                        <p:tgtEl>
                                          <p:spTgt spid="94217"/>
                                        </p:tgtEl>
                                        <p:attrNameLst>
                                          <p:attrName>ppt_x</p:attrName>
                                        </p:attrNameLst>
                                      </p:cBhvr>
                                      <p:tavLst>
                                        <p:tav tm="0">
                                          <p:val>
                                            <p:strVal val="#ppt_x"/>
                                          </p:val>
                                        </p:tav>
                                        <p:tav tm="100000">
                                          <p:val>
                                            <p:strVal val="#ppt_x"/>
                                          </p:val>
                                        </p:tav>
                                      </p:tavLst>
                                    </p:anim>
                                    <p:anim calcmode="lin" valueType="num">
                                      <p:cBhvr additive="base">
                                        <p:cTn id="14" dur="500" fill="hold"/>
                                        <p:tgtEl>
                                          <p:spTgt spid="942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4218"/>
                                        </p:tgtEl>
                                        <p:attrNameLst>
                                          <p:attrName>style.visibility</p:attrName>
                                        </p:attrNameLst>
                                      </p:cBhvr>
                                      <p:to>
                                        <p:strVal val="visible"/>
                                      </p:to>
                                    </p:set>
                                    <p:anim calcmode="lin" valueType="num">
                                      <p:cBhvr additive="base">
                                        <p:cTn id="19" dur="500" fill="hold"/>
                                        <p:tgtEl>
                                          <p:spTgt spid="94218"/>
                                        </p:tgtEl>
                                        <p:attrNameLst>
                                          <p:attrName>ppt_x</p:attrName>
                                        </p:attrNameLst>
                                      </p:cBhvr>
                                      <p:tavLst>
                                        <p:tav tm="0">
                                          <p:val>
                                            <p:strVal val="#ppt_x"/>
                                          </p:val>
                                        </p:tav>
                                        <p:tav tm="100000">
                                          <p:val>
                                            <p:strVal val="#ppt_x"/>
                                          </p:val>
                                        </p:tav>
                                      </p:tavLst>
                                    </p:anim>
                                    <p:anim calcmode="lin" valueType="num">
                                      <p:cBhvr additive="base">
                                        <p:cTn id="20" dur="500" fill="hold"/>
                                        <p:tgtEl>
                                          <p:spTgt spid="94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7" grpId="0" animBg="1"/>
      <p:bldP spid="94216" grpId="0" animBg="1"/>
      <p:bldP spid="942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5" name="Rectangle 4"/>
          <p:cNvSpPr>
            <a:spLocks noChangeArrowheads="1"/>
          </p:cNvSpPr>
          <p:nvPr/>
        </p:nvSpPr>
        <p:spPr bwMode="auto">
          <a:xfrm>
            <a:off x="574675" y="268288"/>
            <a:ext cx="7999413" cy="1250950"/>
          </a:xfrm>
          <a:prstGeom prst="rect">
            <a:avLst/>
          </a:prstGeom>
          <a:noFill/>
          <a:ln w="9525">
            <a:noFill/>
            <a:miter lim="800000"/>
            <a:headEnd/>
            <a:tailEnd/>
          </a:ln>
        </p:spPr>
        <p:txBody>
          <a:bodyPr lIns="90000" tIns="46800" rIns="90000" bIns="46800" anchor="b"/>
          <a:lstStyle/>
          <a:p>
            <a:pPr algn="ctr"/>
            <a:r>
              <a:rPr lang="en-US" sz="3800" dirty="0">
                <a:solidFill>
                  <a:srgbClr val="FFC000"/>
                </a:solidFill>
                <a:latin typeface="Calibri" pitchFamily="34" charset="0"/>
              </a:rPr>
              <a:t>Sex Ratios (3</a:t>
            </a:r>
            <a:r>
              <a:rPr lang="en-US" sz="3800" dirty="0" smtClean="0">
                <a:solidFill>
                  <a:srgbClr val="FFC000"/>
                </a:solidFill>
                <a:latin typeface="Calibri" pitchFamily="34" charset="0"/>
              </a:rPr>
              <a:t>) – Cohort </a:t>
            </a:r>
            <a:r>
              <a:rPr lang="en-US" sz="3800" dirty="0">
                <a:solidFill>
                  <a:srgbClr val="FFC000"/>
                </a:solidFill>
                <a:latin typeface="Calibri" pitchFamily="34" charset="0"/>
              </a:rPr>
              <a:t>Analysis</a:t>
            </a:r>
          </a:p>
        </p:txBody>
      </p:sp>
      <p:graphicFrame>
        <p:nvGraphicFramePr>
          <p:cNvPr id="38924" name="Object 12"/>
          <p:cNvGraphicFramePr>
            <a:graphicFrameLocks noChangeAspect="1"/>
          </p:cNvGraphicFramePr>
          <p:nvPr>
            <p:extLst>
              <p:ext uri="{D42A27DB-BD31-4B8C-83A1-F6EECF244321}">
                <p14:modId xmlns:p14="http://schemas.microsoft.com/office/powerpoint/2010/main" val="982100207"/>
              </p:ext>
            </p:extLst>
          </p:nvPr>
        </p:nvGraphicFramePr>
        <p:xfrm>
          <a:off x="1447800" y="1676400"/>
          <a:ext cx="6248400" cy="4114800"/>
        </p:xfrm>
        <a:graphic>
          <a:graphicData uri="http://schemas.openxmlformats.org/presentationml/2006/ole">
            <mc:AlternateContent xmlns:mc="http://schemas.openxmlformats.org/markup-compatibility/2006">
              <mc:Choice xmlns:v="urn:schemas-microsoft-com:vml" Requires="v">
                <p:oleObj spid="_x0000_s38950" name="Chart" r:id="rId4" imgW="4943618" imgH="3647956" progId="Excel.Chart.8">
                  <p:embed/>
                </p:oleObj>
              </mc:Choice>
              <mc:Fallback>
                <p:oleObj name="Chart" r:id="rId4" imgW="4943618" imgH="3647956" progId="Excel.Chart.8">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676400"/>
                        <a:ext cx="6248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38926" name="Rectangle 14"/>
          <p:cNvSpPr>
            <a:spLocks noChangeArrowheads="1"/>
          </p:cNvSpPr>
          <p:nvPr/>
        </p:nvSpPr>
        <p:spPr bwMode="auto">
          <a:xfrm>
            <a:off x="457200" y="5943600"/>
            <a:ext cx="7997825" cy="146050"/>
          </a:xfrm>
          <a:prstGeom prst="rect">
            <a:avLst/>
          </a:prstGeom>
          <a:noFill/>
          <a:ln w="9525">
            <a:noFill/>
            <a:miter lim="800000"/>
            <a:headEnd/>
            <a:tailEnd/>
          </a:ln>
        </p:spPr>
        <p:txBody>
          <a:bodyPr lIns="90000" tIns="46800" rIns="90000" bIns="46800" anchor="b"/>
          <a:lstStyle/>
          <a:p>
            <a:pPr marL="58738" indent="-58738" eaLnBrk="0" hangingPunct="0">
              <a:buClr>
                <a:srgbClr val="000000"/>
              </a:buClr>
              <a:buSzPct val="100000"/>
              <a:buFont typeface="Times New Roman" pitchFamily="18" charset="0"/>
              <a:buNone/>
            </a:pPr>
            <a:r>
              <a:rPr lang="en-GB" sz="1200">
                <a:solidFill>
                  <a:schemeClr val="bg1"/>
                </a:solidFill>
                <a:latin typeface="Verdana" pitchFamily="34" charset="0"/>
                <a:ea typeface="ＭＳ Ｐゴシック" pitchFamily="34" charset="-128"/>
              </a:rPr>
              <a:t>Source: </a:t>
            </a:r>
            <a:r>
              <a:rPr lang="en-GB" sz="1200" i="1">
                <a:solidFill>
                  <a:schemeClr val="bg1"/>
                </a:solidFill>
                <a:latin typeface="Verdana" pitchFamily="34" charset="0"/>
                <a:ea typeface="ＭＳ Ｐゴシック" pitchFamily="34" charset="-128"/>
              </a:rPr>
              <a:t>United Nations Demographic Yearbook</a:t>
            </a:r>
            <a:endParaRPr lang="en-GB" sz="1200">
              <a:solidFill>
                <a:schemeClr val="bg1"/>
              </a:solidFill>
              <a:latin typeface="Verdana" pitchFamily="34" charset="0"/>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5" name="Rectangle 2"/>
          <p:cNvSpPr>
            <a:spLocks noGrp="1" noChangeArrowheads="1"/>
          </p:cNvSpPr>
          <p:nvPr>
            <p:ph type="title" idx="4294967295"/>
          </p:nvPr>
        </p:nvSpPr>
        <p:spPr/>
        <p:txBody>
          <a:bodyPr lIns="90000" tIns="46800" rIns="90000" bIns="46800" anchor="b"/>
          <a:lstStyle/>
          <a:p>
            <a:pPr eaLnBrk="1" hangingPunct="1"/>
            <a:r>
              <a:rPr lang="en-US" sz="3800" smtClean="0">
                <a:solidFill>
                  <a:srgbClr val="FFC000"/>
                </a:solidFill>
              </a:rPr>
              <a:t>Summary indices – Whipple’s Index</a:t>
            </a:r>
            <a:endParaRPr lang="en-GB" sz="3800" smtClean="0">
              <a:solidFill>
                <a:srgbClr val="FFC000"/>
              </a:solidFill>
            </a:endParaRPr>
          </a:p>
        </p:txBody>
      </p:sp>
      <p:sp>
        <p:nvSpPr>
          <p:cNvPr id="54286" name="Rectangle 3"/>
          <p:cNvSpPr>
            <a:spLocks noGrp="1" noChangeArrowheads="1"/>
          </p:cNvSpPr>
          <p:nvPr>
            <p:ph idx="4294967295"/>
          </p:nvPr>
        </p:nvSpPr>
        <p:spPr>
          <a:xfrm>
            <a:off x="457200" y="1676400"/>
            <a:ext cx="7999413" cy="4195763"/>
          </a:xfrm>
        </p:spPr>
        <p:txBody>
          <a:bodyPr lIns="90000" tIns="46800" rIns="90000" bIns="46800"/>
          <a:lstStyle/>
          <a:p>
            <a:pPr eaLnBrk="1" hangingPunct="1">
              <a:lnSpc>
                <a:spcPct val="90000"/>
              </a:lnSpc>
              <a:buClr>
                <a:schemeClr val="bg1"/>
              </a:buClr>
              <a:buFontTx/>
              <a:buChar char="•"/>
            </a:pPr>
            <a:r>
              <a:rPr lang="en-US" sz="2400" smtClean="0"/>
              <a:t>Reflect preference for or avoidance of a particular terminal digit or of each terminal digit</a:t>
            </a:r>
          </a:p>
          <a:p>
            <a:pPr eaLnBrk="1" hangingPunct="1">
              <a:lnSpc>
                <a:spcPct val="90000"/>
              </a:lnSpc>
              <a:buClr>
                <a:schemeClr val="bg1"/>
              </a:buClr>
              <a:buFontTx/>
              <a:buChar char="•"/>
            </a:pPr>
            <a:r>
              <a:rPr lang="en-US" sz="2400" smtClean="0"/>
              <a:t>Ranges between 100, representing no preference for “0” or “5” and 500, indicating that only digits “0” and “5” were reported in the census</a:t>
            </a:r>
          </a:p>
          <a:p>
            <a:pPr eaLnBrk="1" hangingPunct="1">
              <a:lnSpc>
                <a:spcPct val="90000"/>
              </a:lnSpc>
              <a:buClr>
                <a:schemeClr val="bg1"/>
              </a:buClr>
              <a:buFontTx/>
              <a:buChar char="•"/>
            </a:pPr>
            <a:r>
              <a:rPr lang="en-US" sz="2400" smtClean="0"/>
              <a:t>If heaping on terminal digits “0” and “5” is measured; </a:t>
            </a:r>
          </a:p>
          <a:p>
            <a:pPr eaLnBrk="1" hangingPunct="1">
              <a:lnSpc>
                <a:spcPct val="90000"/>
              </a:lnSpc>
              <a:buClr>
                <a:srgbClr val="CC0000"/>
              </a:buClr>
              <a:buFont typeface="Wingdings" pitchFamily="2" charset="2"/>
              <a:buNone/>
            </a:pPr>
            <a:r>
              <a:rPr lang="en-US" sz="2600" smtClean="0"/>
              <a:t>                         </a:t>
            </a:r>
          </a:p>
          <a:p>
            <a:pPr eaLnBrk="1" hangingPunct="1">
              <a:lnSpc>
                <a:spcPct val="90000"/>
              </a:lnSpc>
              <a:buClr>
                <a:srgbClr val="CC0000"/>
              </a:buClr>
              <a:buFont typeface="Wingdings" pitchFamily="2" charset="2"/>
              <a:buNone/>
            </a:pPr>
            <a:r>
              <a:rPr lang="en-US" sz="2600" i="1" smtClean="0"/>
              <a:t>Index =</a:t>
            </a:r>
            <a:r>
              <a:rPr lang="en-US" sz="2600" smtClean="0"/>
              <a:t>      									</a:t>
            </a:r>
            <a:endParaRPr lang="el-GR" sz="2600" smtClean="0"/>
          </a:p>
        </p:txBody>
      </p:sp>
      <p:sp>
        <p:nvSpPr>
          <p:cNvPr id="54287"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GB" sz="2400">
              <a:solidFill>
                <a:schemeClr val="bg1"/>
              </a:solidFill>
              <a:latin typeface="Times New Roman" pitchFamily="18" charset="0"/>
              <a:ea typeface="ＭＳ Ｐゴシック" pitchFamily="34" charset="-128"/>
            </a:endParaRPr>
          </a:p>
        </p:txBody>
      </p:sp>
      <p:graphicFrame>
        <p:nvGraphicFramePr>
          <p:cNvPr id="54284" name="Object 12"/>
          <p:cNvGraphicFramePr>
            <a:graphicFrameLocks noChangeAspect="1"/>
          </p:cNvGraphicFramePr>
          <p:nvPr/>
        </p:nvGraphicFramePr>
        <p:xfrm>
          <a:off x="2005013" y="4114800"/>
          <a:ext cx="5591175" cy="958850"/>
        </p:xfrm>
        <a:graphic>
          <a:graphicData uri="http://schemas.openxmlformats.org/presentationml/2006/ole">
            <mc:AlternateContent xmlns:mc="http://schemas.openxmlformats.org/markup-compatibility/2006">
              <mc:Choice xmlns:v="urn:schemas-microsoft-com:vml" Requires="v">
                <p:oleObj spid="_x0000_s54308" name="Equation" r:id="rId4" imgW="2831388" imgH="482278" progId="Equation.3">
                  <p:embed/>
                </p:oleObj>
              </mc:Choice>
              <mc:Fallback>
                <p:oleObj name="Equation" r:id="rId4" imgW="2831388" imgH="482278" progId="Equation.3">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5013" y="4114800"/>
                        <a:ext cx="5591175" cy="95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288" name="Rectangle 10"/>
          <p:cNvSpPr>
            <a:spLocks noChangeArrowheads="1"/>
          </p:cNvSpPr>
          <p:nvPr/>
        </p:nvSpPr>
        <p:spPr bwMode="auto">
          <a:xfrm>
            <a:off x="533400" y="5562600"/>
            <a:ext cx="7997825" cy="298450"/>
          </a:xfrm>
          <a:prstGeom prst="rect">
            <a:avLst/>
          </a:prstGeom>
          <a:noFill/>
          <a:ln w="9525">
            <a:noFill/>
            <a:miter lim="800000"/>
            <a:headEnd/>
            <a:tailEnd/>
          </a:ln>
        </p:spPr>
        <p:txBody>
          <a:bodyPr lIns="90000" tIns="46800" rIns="90000" bIns="46800" anchor="b"/>
          <a:lstStyle/>
          <a:p>
            <a:pPr marL="58738" indent="-58738" eaLnBrk="0" hangingPunct="0">
              <a:buClr>
                <a:srgbClr val="000000"/>
              </a:buClr>
              <a:buSzPct val="100000"/>
              <a:buFont typeface="Times New Roman" pitchFamily="18" charset="0"/>
              <a:buNone/>
            </a:pPr>
            <a:r>
              <a:rPr lang="en-GB" sz="1200">
                <a:solidFill>
                  <a:schemeClr val="bg1"/>
                </a:solidFill>
                <a:latin typeface="Verdana" pitchFamily="34" charset="0"/>
                <a:ea typeface="ＭＳ Ｐゴシック" pitchFamily="34" charset="-128"/>
              </a:rPr>
              <a:t>Source: Shryock and Siegel, 1976, </a:t>
            </a:r>
            <a:r>
              <a:rPr lang="en-GB" sz="1200" i="1">
                <a:solidFill>
                  <a:schemeClr val="bg1"/>
                </a:solidFill>
                <a:latin typeface="Verdana" pitchFamily="34" charset="0"/>
                <a:ea typeface="ＭＳ Ｐゴシック" pitchFamily="34" charset="-128"/>
              </a:rPr>
              <a:t>Methods and Materials of Demography</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33" name="Rectangle 2"/>
          <p:cNvSpPr>
            <a:spLocks noGrp="1" noChangeArrowheads="1"/>
          </p:cNvSpPr>
          <p:nvPr>
            <p:ph type="title" idx="4294967295"/>
          </p:nvPr>
        </p:nvSpPr>
        <p:spPr/>
        <p:txBody>
          <a:bodyPr lIns="90000" tIns="46800" rIns="90000" bIns="46800" anchor="b"/>
          <a:lstStyle/>
          <a:p>
            <a:pPr eaLnBrk="1" hangingPunct="1"/>
            <a:r>
              <a:rPr lang="en-US" sz="3800" smtClean="0">
                <a:solidFill>
                  <a:srgbClr val="FFC000"/>
                </a:solidFill>
              </a:rPr>
              <a:t>Whipple`s Index (2)</a:t>
            </a:r>
            <a:endParaRPr lang="en-GB" sz="3800" smtClean="0">
              <a:solidFill>
                <a:srgbClr val="FFC000"/>
              </a:solidFill>
            </a:endParaRPr>
          </a:p>
        </p:txBody>
      </p:sp>
      <p:sp>
        <p:nvSpPr>
          <p:cNvPr id="56334" name="Rectangle 3"/>
          <p:cNvSpPr>
            <a:spLocks noGrp="1" noChangeArrowheads="1"/>
          </p:cNvSpPr>
          <p:nvPr>
            <p:ph idx="4294967295"/>
          </p:nvPr>
        </p:nvSpPr>
        <p:spPr/>
        <p:txBody>
          <a:bodyPr lIns="90000" tIns="46800" rIns="90000" bIns="46800"/>
          <a:lstStyle/>
          <a:p>
            <a:pPr eaLnBrk="1" hangingPunct="1">
              <a:lnSpc>
                <a:spcPct val="90000"/>
              </a:lnSpc>
              <a:buClr>
                <a:schemeClr val="bg1"/>
              </a:buClr>
              <a:buFontTx/>
              <a:buChar char="•"/>
            </a:pPr>
            <a:r>
              <a:rPr lang="en-US" sz="3000" smtClean="0"/>
              <a:t>If the heaping on terminal digit “0” is measured; </a:t>
            </a:r>
          </a:p>
          <a:p>
            <a:pPr eaLnBrk="1" hangingPunct="1">
              <a:lnSpc>
                <a:spcPct val="90000"/>
              </a:lnSpc>
              <a:buClr>
                <a:srgbClr val="CC0000"/>
              </a:buClr>
              <a:buFont typeface="Wingdings" pitchFamily="2" charset="2"/>
              <a:buNone/>
            </a:pPr>
            <a:endParaRPr lang="en-US" sz="2600" i="1" smtClean="0"/>
          </a:p>
          <a:p>
            <a:pPr eaLnBrk="1" hangingPunct="1">
              <a:lnSpc>
                <a:spcPct val="90000"/>
              </a:lnSpc>
              <a:buClr>
                <a:srgbClr val="CC0000"/>
              </a:buClr>
              <a:buFont typeface="Wingdings" pitchFamily="2" charset="2"/>
              <a:buNone/>
            </a:pPr>
            <a:r>
              <a:rPr lang="en-US" sz="2600" i="1" smtClean="0"/>
              <a:t>Index=</a:t>
            </a:r>
            <a:r>
              <a:rPr lang="en-US" sz="3000" smtClean="0"/>
              <a:t>                         </a:t>
            </a:r>
          </a:p>
          <a:p>
            <a:pPr eaLnBrk="1" hangingPunct="1">
              <a:lnSpc>
                <a:spcPct val="90000"/>
              </a:lnSpc>
              <a:buClr>
                <a:srgbClr val="CC0000"/>
              </a:buClr>
              <a:buFont typeface="Wingdings" pitchFamily="2" charset="2"/>
              <a:buNone/>
            </a:pPr>
            <a:r>
              <a:rPr lang="en-US" sz="3000" smtClean="0"/>
              <a:t>	      									</a:t>
            </a:r>
            <a:endParaRPr lang="el-GR" sz="3000" smtClean="0"/>
          </a:p>
          <a:p>
            <a:pPr eaLnBrk="1" hangingPunct="1">
              <a:lnSpc>
                <a:spcPct val="90000"/>
              </a:lnSpc>
              <a:buClr>
                <a:schemeClr val="bg1"/>
              </a:buClr>
              <a:buFontTx/>
              <a:buChar char="•"/>
            </a:pPr>
            <a:r>
              <a:rPr lang="en-US" sz="2600" smtClean="0"/>
              <a:t>The choice of the range 23 to 62 is standard, but largely arbitrary. In computing indexes of heaping, ages during childhood and old age are often excluded because they are more strongly affected by other types of errors of reporting than by preference for specific terminal digits</a:t>
            </a:r>
            <a:endParaRPr lang="en-GB" sz="2600" smtClean="0"/>
          </a:p>
        </p:txBody>
      </p:sp>
      <p:sp>
        <p:nvSpPr>
          <p:cNvPr id="5633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GB" sz="2400">
              <a:solidFill>
                <a:schemeClr val="bg1"/>
              </a:solidFill>
              <a:latin typeface="Times New Roman" pitchFamily="18" charset="0"/>
              <a:ea typeface="ＭＳ Ｐゴシック" pitchFamily="34" charset="-128"/>
            </a:endParaRPr>
          </a:p>
        </p:txBody>
      </p:sp>
      <p:graphicFrame>
        <p:nvGraphicFramePr>
          <p:cNvPr id="56332" name="Object 12"/>
          <p:cNvGraphicFramePr>
            <a:graphicFrameLocks noChangeAspect="1"/>
          </p:cNvGraphicFramePr>
          <p:nvPr/>
        </p:nvGraphicFramePr>
        <p:xfrm>
          <a:off x="1905000" y="2514600"/>
          <a:ext cx="4800600" cy="762000"/>
        </p:xfrm>
        <a:graphic>
          <a:graphicData uri="http://schemas.openxmlformats.org/presentationml/2006/ole">
            <mc:AlternateContent xmlns:mc="http://schemas.openxmlformats.org/markup-compatibility/2006">
              <mc:Choice xmlns:v="urn:schemas-microsoft-com:vml" Requires="v">
                <p:oleObj spid="_x0000_s56356" name="Equation" r:id="rId3" imgW="2996741" imgH="456924" progId="Equation.3">
                  <p:embed/>
                </p:oleObj>
              </mc:Choice>
              <mc:Fallback>
                <p:oleObj name="Equation" r:id="rId3" imgW="2996741" imgH="456924" progId="Equation.3">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514600"/>
                        <a:ext cx="48006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idx="4294967295"/>
          </p:nvPr>
        </p:nvSpPr>
        <p:spPr/>
        <p:txBody>
          <a:bodyPr lIns="90000" tIns="46800" rIns="90000" bIns="46800" anchor="b"/>
          <a:lstStyle/>
          <a:p>
            <a:pPr eaLnBrk="1" hangingPunct="1"/>
            <a:r>
              <a:rPr lang="en-US" sz="3800" smtClean="0">
                <a:solidFill>
                  <a:srgbClr val="FFC000"/>
                </a:solidFill>
              </a:rPr>
              <a:t>Whipple’s Index (3)</a:t>
            </a:r>
            <a:endParaRPr lang="en-GB" sz="3800" smtClean="0">
              <a:solidFill>
                <a:srgbClr val="FFC000"/>
              </a:solidFill>
            </a:endParaRPr>
          </a:p>
        </p:txBody>
      </p:sp>
      <p:sp>
        <p:nvSpPr>
          <p:cNvPr id="57346" name="Rectangle 3"/>
          <p:cNvSpPr>
            <a:spLocks noGrp="1" noChangeArrowheads="1"/>
          </p:cNvSpPr>
          <p:nvPr>
            <p:ph idx="4294967295"/>
          </p:nvPr>
        </p:nvSpPr>
        <p:spPr/>
        <p:txBody>
          <a:bodyPr lIns="90000" tIns="46800" rIns="90000" bIns="46800"/>
          <a:lstStyle/>
          <a:p>
            <a:pPr eaLnBrk="1" hangingPunct="1">
              <a:buClr>
                <a:schemeClr val="bg1"/>
              </a:buClr>
              <a:buFontTx/>
              <a:buChar char="•"/>
            </a:pPr>
            <a:r>
              <a:rPr lang="en-GB" sz="2400" smtClean="0"/>
              <a:t>The index can be summarized through the following categories:</a:t>
            </a:r>
          </a:p>
          <a:p>
            <a:pPr eaLnBrk="1" hangingPunct="1">
              <a:buFont typeface="Arial" charset="0"/>
              <a:buNone/>
            </a:pPr>
            <a:r>
              <a:rPr lang="en-GB" sz="2200" i="1" smtClean="0"/>
              <a:t>				</a:t>
            </a:r>
            <a:r>
              <a:rPr lang="en-GB" sz="2400" i="1" smtClean="0"/>
              <a:t>Value of Whipple</a:t>
            </a:r>
            <a:r>
              <a:rPr lang="ja-JP" altLang="en-GB" sz="2400" i="1" smtClean="0"/>
              <a:t>’</a:t>
            </a:r>
            <a:r>
              <a:rPr lang="en-GB" sz="2400" i="1" smtClean="0"/>
              <a:t>s Index</a:t>
            </a:r>
          </a:p>
          <a:p>
            <a:pPr lvl="1" eaLnBrk="1" hangingPunct="1">
              <a:buClr>
                <a:schemeClr val="bg1"/>
              </a:buClr>
              <a:buFontTx/>
              <a:buChar char="•"/>
            </a:pPr>
            <a:r>
              <a:rPr lang="en-GB" sz="1800" smtClean="0"/>
              <a:t> </a:t>
            </a:r>
            <a:r>
              <a:rPr lang="en-GB" sz="2200" smtClean="0"/>
              <a:t>Highly accurate data 		&lt;= 105</a:t>
            </a:r>
          </a:p>
          <a:p>
            <a:pPr lvl="1" eaLnBrk="1" hangingPunct="1">
              <a:buClr>
                <a:schemeClr val="bg1"/>
              </a:buClr>
              <a:buFontTx/>
              <a:buChar char="•"/>
            </a:pPr>
            <a:r>
              <a:rPr lang="en-GB" sz="2200" smtClean="0"/>
              <a:t> Fairly accurate data 		105 – 109.9</a:t>
            </a:r>
          </a:p>
          <a:p>
            <a:pPr lvl="1" eaLnBrk="1" hangingPunct="1">
              <a:buClr>
                <a:schemeClr val="bg1"/>
              </a:buClr>
              <a:buFontTx/>
              <a:buChar char="•"/>
            </a:pPr>
            <a:r>
              <a:rPr lang="en-GB" sz="2200" smtClean="0"/>
              <a:t> Approximate data 		110 – 124.9</a:t>
            </a:r>
          </a:p>
          <a:p>
            <a:pPr lvl="1" eaLnBrk="1" hangingPunct="1">
              <a:buClr>
                <a:schemeClr val="bg1"/>
              </a:buClr>
              <a:buFontTx/>
              <a:buChar char="•"/>
            </a:pPr>
            <a:r>
              <a:rPr lang="en-GB" sz="2200" smtClean="0"/>
              <a:t>Rough data 			125 – 174.9</a:t>
            </a:r>
          </a:p>
          <a:p>
            <a:pPr lvl="1" eaLnBrk="1" hangingPunct="1">
              <a:buClr>
                <a:schemeClr val="bg1"/>
              </a:buClr>
              <a:buFontTx/>
              <a:buChar char="•"/>
            </a:pPr>
            <a:r>
              <a:rPr lang="en-GB" sz="2200" smtClean="0"/>
              <a:t>Very rough data 			&gt;= 175</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5"/>
          <p:cNvSpPr>
            <a:spLocks noGrp="1" noChangeArrowheads="1"/>
          </p:cNvSpPr>
          <p:nvPr>
            <p:ph type="title" idx="4294967295"/>
          </p:nvPr>
        </p:nvSpPr>
        <p:spPr/>
        <p:txBody>
          <a:bodyPr lIns="90000" tIns="46800" rIns="90000" bIns="46800" anchor="b"/>
          <a:lstStyle/>
          <a:p>
            <a:pPr eaLnBrk="1" hangingPunct="1"/>
            <a:r>
              <a:rPr lang="en-US" smtClean="0"/>
              <a:t/>
            </a:r>
            <a:br>
              <a:rPr lang="en-US" smtClean="0"/>
            </a:br>
            <a:r>
              <a:rPr lang="en-US" sz="3800" smtClean="0">
                <a:solidFill>
                  <a:srgbClr val="FFC000"/>
                </a:solidFill>
              </a:rPr>
              <a:t>Whipple’s Index Around the World</a:t>
            </a:r>
          </a:p>
        </p:txBody>
      </p:sp>
      <p:pic>
        <p:nvPicPr>
          <p:cNvPr id="58370" name="Picture 7" descr="WhipplesIndex_Map"/>
          <p:cNvPicPr>
            <a:picLocks noGrp="1" noChangeAspect="1" noChangeArrowheads="1"/>
          </p:cNvPicPr>
          <p:nvPr>
            <p:ph idx="4294967295"/>
          </p:nvPr>
        </p:nvPicPr>
        <p:blipFill>
          <a:blip r:embed="rId3"/>
          <a:srcRect t="22224" b="22224"/>
          <a:stretch>
            <a:fillRect/>
          </a:stretch>
        </p:blipFill>
        <p:spPr>
          <a:xfrm>
            <a:off x="914400" y="1524000"/>
            <a:ext cx="7543800" cy="4192588"/>
          </a:xfrm>
        </p:spPr>
      </p:pic>
      <p:sp>
        <p:nvSpPr>
          <p:cNvPr id="58371" name="Text Box 9"/>
          <p:cNvSpPr txBox="1">
            <a:spLocks noChangeArrowheads="1"/>
          </p:cNvSpPr>
          <p:nvPr/>
        </p:nvSpPr>
        <p:spPr bwMode="auto">
          <a:xfrm>
            <a:off x="152400" y="5791200"/>
            <a:ext cx="3792538" cy="274638"/>
          </a:xfrm>
          <a:prstGeom prst="rect">
            <a:avLst/>
          </a:prstGeom>
          <a:noFill/>
          <a:ln w="9525">
            <a:noFill/>
            <a:miter lim="800000"/>
            <a:headEnd/>
            <a:tailEnd/>
          </a:ln>
        </p:spPr>
        <p:txBody>
          <a:bodyPr wrap="none">
            <a:spAutoFit/>
          </a:bodyPr>
          <a:lstStyle/>
          <a:p>
            <a:r>
              <a:rPr lang="en-US" sz="1200">
                <a:solidFill>
                  <a:schemeClr val="bg1"/>
                </a:solidFill>
                <a:latin typeface="Verdana" pitchFamily="34" charset="0"/>
                <a:ea typeface="ＭＳ Ｐゴシック" pitchFamily="34" charset="-128"/>
              </a:rPr>
              <a:t>Source: </a:t>
            </a:r>
            <a:r>
              <a:rPr lang="en-US" sz="1200" i="1">
                <a:solidFill>
                  <a:schemeClr val="bg1"/>
                </a:solidFill>
                <a:latin typeface="Verdana" pitchFamily="34" charset="0"/>
                <a:ea typeface="ＭＳ Ｐゴシック" pitchFamily="34" charset="-128"/>
              </a:rPr>
              <a:t>United Nations Demographic Yearbook</a:t>
            </a:r>
            <a:endParaRPr lang="en-US" sz="1200">
              <a:solidFill>
                <a:schemeClr val="bg1"/>
              </a:solidFill>
              <a:latin typeface="Verdana" pitchFamily="34" charset="0"/>
              <a:ea typeface="ＭＳ Ｐゴシック" pitchFamily="34" charset="-128"/>
            </a:endParaRPr>
          </a:p>
        </p:txBody>
      </p:sp>
      <p:pic>
        <p:nvPicPr>
          <p:cNvPr id="58372" name="Picture 11" descr="Map legend"/>
          <p:cNvPicPr>
            <a:picLocks noChangeAspect="1" noChangeArrowheads="1"/>
          </p:cNvPicPr>
          <p:nvPr/>
        </p:nvPicPr>
        <p:blipFill>
          <a:blip r:embed="rId4"/>
          <a:srcRect l="14285" t="14815" r="57143" b="61905"/>
          <a:stretch>
            <a:fillRect/>
          </a:stretch>
        </p:blipFill>
        <p:spPr bwMode="auto">
          <a:xfrm>
            <a:off x="0" y="4038600"/>
            <a:ext cx="2438400" cy="14906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idx="4294967295"/>
          </p:nvPr>
        </p:nvSpPr>
        <p:spPr>
          <a:xfrm>
            <a:off x="457200" y="1066800"/>
            <a:ext cx="7999413" cy="569913"/>
          </a:xfrm>
        </p:spPr>
        <p:txBody>
          <a:bodyPr lIns="90000" tIns="46800" rIns="90000" bIns="46800" anchor="b"/>
          <a:lstStyle/>
          <a:p>
            <a:pPr eaLnBrk="1" hangingPunct="1"/>
            <a:r>
              <a:rPr lang="en-US" sz="3800" smtClean="0">
                <a:solidFill>
                  <a:srgbClr val="FFC000"/>
                </a:solidFill>
              </a:rPr>
              <a:t>Improvement Over Time Possible</a:t>
            </a:r>
          </a:p>
        </p:txBody>
      </p:sp>
      <p:pic>
        <p:nvPicPr>
          <p:cNvPr id="60418" name="Picture 3"/>
          <p:cNvPicPr>
            <a:picLocks noGrp="1" noChangeAspect="1" noChangeArrowheads="1"/>
          </p:cNvPicPr>
          <p:nvPr>
            <p:ph idx="4294967295"/>
          </p:nvPr>
        </p:nvPicPr>
        <p:blipFill>
          <a:blip r:embed="rId3"/>
          <a:srcRect/>
          <a:stretch>
            <a:fillRect/>
          </a:stretch>
        </p:blipFill>
        <p:spPr>
          <a:xfrm>
            <a:off x="381000" y="1676400"/>
            <a:ext cx="7999413" cy="4419600"/>
          </a:xfr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idx="4294967295"/>
          </p:nvPr>
        </p:nvSpPr>
        <p:spPr/>
        <p:txBody>
          <a:bodyPr lIns="90000" tIns="46800" rIns="90000" bIns="46800" anchor="b"/>
          <a:lstStyle/>
          <a:p>
            <a:pPr eaLnBrk="1" hangingPunct="1"/>
            <a:r>
              <a:rPr lang="en-US" sz="3800" smtClean="0">
                <a:solidFill>
                  <a:srgbClr val="FFC000"/>
                </a:solidFill>
              </a:rPr>
              <a:t>Summary Indices – </a:t>
            </a:r>
            <a:br>
              <a:rPr lang="en-US" sz="3800" smtClean="0">
                <a:solidFill>
                  <a:srgbClr val="FFC000"/>
                </a:solidFill>
              </a:rPr>
            </a:br>
            <a:r>
              <a:rPr lang="en-US" sz="3800" smtClean="0">
                <a:solidFill>
                  <a:srgbClr val="FFC000"/>
                </a:solidFill>
              </a:rPr>
              <a:t>Myers’ Blended Index</a:t>
            </a:r>
            <a:endParaRPr lang="en-GB" sz="3800" smtClean="0">
              <a:solidFill>
                <a:srgbClr val="FFC000"/>
              </a:solidFill>
            </a:endParaRPr>
          </a:p>
        </p:txBody>
      </p:sp>
      <p:sp>
        <p:nvSpPr>
          <p:cNvPr id="62466" name="Rectangle 3"/>
          <p:cNvSpPr>
            <a:spLocks noGrp="1" noChangeArrowheads="1"/>
          </p:cNvSpPr>
          <p:nvPr>
            <p:ph idx="4294967295"/>
          </p:nvPr>
        </p:nvSpPr>
        <p:spPr/>
        <p:txBody>
          <a:bodyPr lIns="90000" tIns="46800" rIns="90000" bIns="46800"/>
          <a:lstStyle/>
          <a:p>
            <a:pPr eaLnBrk="1" hangingPunct="1">
              <a:buClr>
                <a:schemeClr val="bg1"/>
              </a:buClr>
              <a:buFontTx/>
              <a:buChar char="•"/>
            </a:pPr>
            <a:r>
              <a:rPr lang="en-US" sz="2400" smtClean="0"/>
              <a:t>Conceptually similar to Whipple’s index, except that the index considers preference (or avoidance) of age ending in each of the digits 0 to 9 in deriving overall age accuracy score</a:t>
            </a:r>
          </a:p>
          <a:p>
            <a:pPr eaLnBrk="1" hangingPunct="1">
              <a:buClr>
                <a:schemeClr val="bg1"/>
              </a:buClr>
              <a:buFontTx/>
              <a:buNone/>
            </a:pPr>
            <a:endParaRPr lang="en-US" sz="2400" smtClean="0"/>
          </a:p>
          <a:p>
            <a:pPr eaLnBrk="1" hangingPunct="1">
              <a:buClr>
                <a:schemeClr val="bg1"/>
              </a:buClr>
              <a:buFontTx/>
              <a:buChar char="•"/>
            </a:pPr>
            <a:r>
              <a:rPr lang="en-US" sz="2400" smtClean="0"/>
              <a:t>The theoretical range of Myers’ Index is from 0 to 90, where 0 indicates no age heaping and 90 indicates the extreme case where all recorded ages end in the same digit</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idx="4294967295"/>
          </p:nvPr>
        </p:nvSpPr>
        <p:spPr/>
        <p:txBody>
          <a:bodyPr lIns="90000" tIns="46800" rIns="90000" bIns="46800" anchor="b"/>
          <a:lstStyle/>
          <a:p>
            <a:pPr eaLnBrk="1" hangingPunct="1"/>
            <a:r>
              <a:rPr lang="en-US" sz="3800" smtClean="0">
                <a:solidFill>
                  <a:srgbClr val="FFC000"/>
                </a:solidFill>
              </a:rPr>
              <a:t>Myers’ Blended Index: Example</a:t>
            </a:r>
          </a:p>
        </p:txBody>
      </p:sp>
      <p:pic>
        <p:nvPicPr>
          <p:cNvPr id="63490" name="Picture 4"/>
          <p:cNvPicPr>
            <a:picLocks noChangeAspect="1" noChangeArrowheads="1"/>
          </p:cNvPicPr>
          <p:nvPr/>
        </p:nvPicPr>
        <p:blipFill>
          <a:blip r:embed="rId3"/>
          <a:srcRect/>
          <a:stretch>
            <a:fillRect/>
          </a:stretch>
        </p:blipFill>
        <p:spPr bwMode="auto">
          <a:xfrm>
            <a:off x="609600" y="1676400"/>
            <a:ext cx="7867650" cy="4152900"/>
          </a:xfrm>
          <a:prstGeom prst="rect">
            <a:avLst/>
          </a:prstGeom>
          <a:noFill/>
          <a:ln w="9525">
            <a:noFill/>
            <a:miter lim="800000"/>
            <a:headEnd/>
            <a:tailEnd/>
          </a:ln>
        </p:spPr>
      </p:pic>
      <p:sp>
        <p:nvSpPr>
          <p:cNvPr id="63491" name="Rectangle 14"/>
          <p:cNvSpPr>
            <a:spLocks noChangeArrowheads="1"/>
          </p:cNvSpPr>
          <p:nvPr/>
        </p:nvSpPr>
        <p:spPr bwMode="auto">
          <a:xfrm>
            <a:off x="457200" y="6172200"/>
            <a:ext cx="7997825" cy="146050"/>
          </a:xfrm>
          <a:prstGeom prst="rect">
            <a:avLst/>
          </a:prstGeom>
          <a:noFill/>
          <a:ln w="9525">
            <a:noFill/>
            <a:miter lim="800000"/>
            <a:headEnd/>
            <a:tailEnd/>
          </a:ln>
        </p:spPr>
        <p:txBody>
          <a:bodyPr lIns="90000" tIns="46800" rIns="90000" bIns="46800" anchor="b"/>
          <a:lstStyle/>
          <a:p>
            <a:pPr marL="58738" indent="-58738" eaLnBrk="0" hangingPunct="0">
              <a:buClr>
                <a:srgbClr val="000000"/>
              </a:buClr>
              <a:buSzPct val="100000"/>
              <a:buFont typeface="Times New Roman" pitchFamily="18" charset="0"/>
              <a:buNone/>
            </a:pPr>
            <a:r>
              <a:rPr lang="en-GB" sz="1200">
                <a:solidFill>
                  <a:schemeClr val="bg1"/>
                </a:solidFill>
                <a:latin typeface="Verdana" pitchFamily="34" charset="0"/>
                <a:ea typeface="ＭＳ Ｐゴシック" pitchFamily="34" charset="-128"/>
              </a:rPr>
              <a:t>Source: </a:t>
            </a:r>
            <a:r>
              <a:rPr lang="en-GB" sz="1200" i="1">
                <a:solidFill>
                  <a:schemeClr val="bg1"/>
                </a:solidFill>
                <a:latin typeface="Verdana" pitchFamily="34" charset="0"/>
                <a:ea typeface="ＭＳ Ｐゴシック" pitchFamily="34" charset="-128"/>
              </a:rPr>
              <a:t>United Nations Demographic Yearbook</a:t>
            </a:r>
            <a:endParaRPr lang="en-GB" sz="1200">
              <a:solidFill>
                <a:schemeClr val="bg1"/>
              </a:solidFill>
              <a:latin typeface="Verdana" pitchFamily="34" charset="0"/>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p:cNvSpPr>
          <p:nvPr>
            <p:ph type="title"/>
          </p:nvPr>
        </p:nvSpPr>
        <p:spPr/>
        <p:txBody>
          <a:bodyPr/>
          <a:lstStyle/>
          <a:p>
            <a:pPr eaLnBrk="1" hangingPunct="1"/>
            <a:r>
              <a:rPr lang="en-US" sz="4200" smtClean="0">
                <a:solidFill>
                  <a:srgbClr val="FFC000"/>
                </a:solidFill>
              </a:rPr>
              <a:t>Myers’ Blended Index: Example</a:t>
            </a:r>
            <a:endParaRPr lang="en-GB" sz="4200" smtClean="0">
              <a:solidFill>
                <a:srgbClr val="FFC000"/>
              </a:solidFill>
            </a:endParaRPr>
          </a:p>
        </p:txBody>
      </p:sp>
      <p:sp>
        <p:nvSpPr>
          <p:cNvPr id="65538" name="Text Box 4"/>
          <p:cNvSpPr txBox="1">
            <a:spLocks noChangeArrowheads="1"/>
          </p:cNvSpPr>
          <p:nvPr/>
        </p:nvSpPr>
        <p:spPr bwMode="auto">
          <a:xfrm>
            <a:off x="762000" y="5943600"/>
            <a:ext cx="4114800" cy="366713"/>
          </a:xfrm>
          <a:prstGeom prst="rect">
            <a:avLst/>
          </a:prstGeom>
          <a:noFill/>
          <a:ln w="9525">
            <a:noFill/>
            <a:miter lim="800000"/>
            <a:headEnd/>
            <a:tailEnd/>
          </a:ln>
        </p:spPr>
        <p:txBody>
          <a:bodyPr>
            <a:spAutoFit/>
          </a:bodyPr>
          <a:lstStyle/>
          <a:p>
            <a:pPr>
              <a:spcBef>
                <a:spcPct val="50000"/>
              </a:spcBef>
            </a:pPr>
            <a:r>
              <a:rPr lang="en-GB">
                <a:solidFill>
                  <a:schemeClr val="bg1"/>
                </a:solidFill>
              </a:rPr>
              <a:t>Source: PASEX – SINGAGE.xls</a:t>
            </a:r>
          </a:p>
        </p:txBody>
      </p:sp>
      <p:pic>
        <p:nvPicPr>
          <p:cNvPr id="65539" name="Picture 5"/>
          <p:cNvPicPr>
            <a:picLocks noGrp="1" noChangeAspect="1" noChangeArrowheads="1"/>
          </p:cNvPicPr>
          <p:nvPr>
            <p:ph type="body" idx="1"/>
          </p:nvPr>
        </p:nvPicPr>
        <p:blipFill>
          <a:blip r:embed="rId2"/>
          <a:srcRect/>
          <a:stretch>
            <a:fillRect/>
          </a:stretch>
        </p:blipFill>
        <p:spPr>
          <a:xfrm>
            <a:off x="457200" y="1600200"/>
            <a:ext cx="8229600" cy="4267200"/>
          </a:xfr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ChangeArrowheads="1"/>
          </p:cNvSpPr>
          <p:nvPr/>
        </p:nvSpPr>
        <p:spPr bwMode="auto">
          <a:xfrm>
            <a:off x="574675" y="533400"/>
            <a:ext cx="7999413" cy="985838"/>
          </a:xfrm>
          <a:prstGeom prst="rect">
            <a:avLst/>
          </a:prstGeom>
          <a:noFill/>
          <a:ln w="9525">
            <a:noFill/>
            <a:miter lim="800000"/>
            <a:headEnd/>
            <a:tailEnd/>
          </a:ln>
        </p:spPr>
        <p:txBody>
          <a:bodyPr lIns="90000" tIns="46800" rIns="90000" bIns="46800" anchor="b"/>
          <a:lstStyle/>
          <a:p>
            <a:pPr algn="ctr"/>
            <a:r>
              <a:rPr lang="en-US" sz="3800">
                <a:solidFill>
                  <a:srgbClr val="FFC000"/>
                </a:solidFill>
                <a:latin typeface="Calibri" pitchFamily="34" charset="0"/>
              </a:rPr>
              <a:t>Detecting Errors in</a:t>
            </a:r>
            <a:r>
              <a:rPr lang="en-GB" sz="3800">
                <a:solidFill>
                  <a:srgbClr val="FFC000"/>
                </a:solidFill>
                <a:latin typeface="Calibri" pitchFamily="34" charset="0"/>
              </a:rPr>
              <a:t> </a:t>
            </a:r>
            <a:br>
              <a:rPr lang="en-GB" sz="3800">
                <a:solidFill>
                  <a:srgbClr val="FFC000"/>
                </a:solidFill>
                <a:latin typeface="Calibri" pitchFamily="34" charset="0"/>
              </a:rPr>
            </a:br>
            <a:r>
              <a:rPr lang="en-GB" sz="3800">
                <a:solidFill>
                  <a:srgbClr val="FFC000"/>
                </a:solidFill>
                <a:latin typeface="Calibri" pitchFamily="34" charset="0"/>
              </a:rPr>
              <a:t>Age and Sex Distribution Data</a:t>
            </a:r>
          </a:p>
        </p:txBody>
      </p:sp>
      <p:sp>
        <p:nvSpPr>
          <p:cNvPr id="18435" name="AutoShape 4"/>
          <p:cNvSpPr>
            <a:spLocks noChangeArrowheads="1"/>
          </p:cNvSpPr>
          <p:nvPr/>
        </p:nvSpPr>
        <p:spPr bwMode="auto">
          <a:xfrm>
            <a:off x="4648200" y="1828800"/>
            <a:ext cx="4114800" cy="1752600"/>
          </a:xfrm>
          <a:prstGeom prst="wedgeRoundRectCallout">
            <a:avLst>
              <a:gd name="adj1" fmla="val -96333"/>
              <a:gd name="adj2" fmla="val -31250"/>
              <a:gd name="adj3" fmla="val 16667"/>
            </a:avLst>
          </a:prstGeom>
          <a:solidFill>
            <a:schemeClr val="bg1"/>
          </a:solidFill>
          <a:ln w="9525">
            <a:solidFill>
              <a:schemeClr val="tx1"/>
            </a:solidFill>
            <a:miter lim="800000"/>
            <a:headEnd/>
            <a:tailEnd/>
          </a:ln>
        </p:spPr>
        <p:txBody>
          <a:bodyPr/>
          <a:lstStyle/>
          <a:p>
            <a:pPr marL="342900" indent="-342900">
              <a:buFontTx/>
              <a:buChar char="-"/>
            </a:pPr>
            <a:r>
              <a:rPr lang="en-GB" sz="2000" dirty="0" smtClean="0">
                <a:solidFill>
                  <a:srgbClr val="000000"/>
                </a:solidFill>
                <a:latin typeface="Times New Roman" pitchFamily="18" charset="0"/>
                <a:ea typeface="ＭＳ Ｐゴシック" pitchFamily="34" charset="-128"/>
              </a:rPr>
              <a:t>F</a:t>
            </a:r>
            <a:r>
              <a:rPr lang="en-GB" sz="2000" dirty="0" smtClean="0">
                <a:solidFill>
                  <a:srgbClr val="000000"/>
                </a:solidFill>
                <a:latin typeface="Times New Roman" pitchFamily="18" charset="0"/>
                <a:ea typeface="ＭＳ Ｐゴシック" pitchFamily="34" charset="-128"/>
              </a:rPr>
              <a:t>ocus of the presentation</a:t>
            </a:r>
          </a:p>
          <a:p>
            <a:pPr marL="342900" indent="-342900">
              <a:buFontTx/>
              <a:buChar char="-"/>
            </a:pPr>
            <a:r>
              <a:rPr lang="en-GB" sz="2000" dirty="0" smtClean="0">
                <a:solidFill>
                  <a:srgbClr val="000000"/>
                </a:solidFill>
                <a:latin typeface="Times New Roman" pitchFamily="18" charset="0"/>
                <a:ea typeface="ＭＳ Ｐゴシック" pitchFamily="34" charset="-128"/>
              </a:rPr>
              <a:t>Population by age and sex determined by fertility, mortality and migration, follows fairly recognizable patterns</a:t>
            </a:r>
            <a:endParaRPr lang="en-GB" sz="2000" dirty="0">
              <a:solidFill>
                <a:srgbClr val="000000"/>
              </a:solidFill>
              <a:latin typeface="Times New Roman" pitchFamily="18" charset="0"/>
              <a:ea typeface="ＭＳ Ｐゴシック" pitchFamily="34" charset="-128"/>
            </a:endParaRPr>
          </a:p>
        </p:txBody>
      </p:sp>
      <p:sp>
        <p:nvSpPr>
          <p:cNvPr id="18434" name="Rectangle 3"/>
          <p:cNvSpPr>
            <a:spLocks noChangeArrowheads="1"/>
          </p:cNvSpPr>
          <p:nvPr/>
        </p:nvSpPr>
        <p:spPr bwMode="auto">
          <a:xfrm>
            <a:off x="838200" y="1752600"/>
            <a:ext cx="8001000" cy="4572000"/>
          </a:xfrm>
          <a:prstGeom prst="rect">
            <a:avLst/>
          </a:prstGeom>
          <a:noFill/>
          <a:ln w="9525">
            <a:noFill/>
            <a:miter lim="800000"/>
            <a:headEnd/>
            <a:tailEnd/>
          </a:ln>
        </p:spPr>
        <p:txBody>
          <a:bodyPr lIns="90000" tIns="46800" rIns="90000" bIns="46800"/>
          <a:lstStyle/>
          <a:p>
            <a:pPr marL="342900" indent="-342900">
              <a:lnSpc>
                <a:spcPct val="90000"/>
              </a:lnSpc>
              <a:spcBef>
                <a:spcPct val="20000"/>
              </a:spcBef>
              <a:buClr>
                <a:srgbClr val="CC0000"/>
              </a:buClr>
              <a:buFont typeface="Wingdings" pitchFamily="2" charset="2"/>
              <a:buChar char="q"/>
            </a:pPr>
            <a:endParaRPr lang="en-US" sz="500" dirty="0">
              <a:solidFill>
                <a:schemeClr val="bg1"/>
              </a:solidFill>
              <a:latin typeface="Calibri" pitchFamily="34" charset="0"/>
            </a:endParaRPr>
          </a:p>
          <a:p>
            <a:pPr marL="342900" indent="-342900">
              <a:lnSpc>
                <a:spcPct val="90000"/>
              </a:lnSpc>
              <a:spcBef>
                <a:spcPct val="20000"/>
              </a:spcBef>
              <a:buClr>
                <a:schemeClr val="bg1"/>
              </a:buClr>
              <a:buFontTx/>
              <a:buChar char="•"/>
            </a:pPr>
            <a:r>
              <a:rPr lang="en-GB" sz="2200" dirty="0">
                <a:solidFill>
                  <a:schemeClr val="bg1"/>
                </a:solidFill>
                <a:latin typeface="Calibri" pitchFamily="34" charset="0"/>
              </a:rPr>
              <a:t>Basic </a:t>
            </a:r>
            <a:r>
              <a:rPr lang="en-GB" sz="2200" dirty="0" smtClean="0">
                <a:solidFill>
                  <a:schemeClr val="bg1"/>
                </a:solidFill>
                <a:latin typeface="Calibri" pitchFamily="34" charset="0"/>
              </a:rPr>
              <a:t>tools</a:t>
            </a:r>
            <a:endParaRPr lang="en-GB" sz="2200" dirty="0">
              <a:solidFill>
                <a:schemeClr val="bg1"/>
              </a:solidFill>
              <a:latin typeface="Calibri" pitchFamily="34" charset="0"/>
            </a:endParaRPr>
          </a:p>
          <a:p>
            <a:pPr marL="742950" lvl="1" indent="-285750">
              <a:lnSpc>
                <a:spcPct val="90000"/>
              </a:lnSpc>
              <a:spcBef>
                <a:spcPct val="20000"/>
              </a:spcBef>
              <a:buClr>
                <a:schemeClr val="bg1"/>
              </a:buClr>
              <a:buFontTx/>
              <a:buChar char="•"/>
            </a:pPr>
            <a:r>
              <a:rPr lang="en-GB" dirty="0">
                <a:solidFill>
                  <a:schemeClr val="bg1"/>
                </a:solidFill>
                <a:latin typeface="Calibri" pitchFamily="34" charset="0"/>
              </a:rPr>
              <a:t>Graphical analysis</a:t>
            </a:r>
          </a:p>
          <a:p>
            <a:pPr marL="1143000" lvl="2" indent="-228600">
              <a:lnSpc>
                <a:spcPct val="90000"/>
              </a:lnSpc>
              <a:spcBef>
                <a:spcPct val="20000"/>
              </a:spcBef>
              <a:buClr>
                <a:schemeClr val="bg1"/>
              </a:buClr>
              <a:buFontTx/>
              <a:buChar char="•"/>
            </a:pPr>
            <a:r>
              <a:rPr lang="en-GB" sz="1700" dirty="0">
                <a:solidFill>
                  <a:schemeClr val="bg1"/>
                </a:solidFill>
                <a:latin typeface="Calibri" pitchFamily="34" charset="0"/>
              </a:rPr>
              <a:t>Population pyramids</a:t>
            </a:r>
          </a:p>
          <a:p>
            <a:pPr marL="1143000" lvl="2" indent="-228600">
              <a:lnSpc>
                <a:spcPct val="90000"/>
              </a:lnSpc>
              <a:spcBef>
                <a:spcPct val="20000"/>
              </a:spcBef>
              <a:buClr>
                <a:schemeClr val="bg1"/>
              </a:buClr>
              <a:buFontTx/>
              <a:buChar char="•"/>
            </a:pPr>
            <a:r>
              <a:rPr lang="en-US" sz="1700" dirty="0">
                <a:solidFill>
                  <a:schemeClr val="bg1"/>
                </a:solidFill>
                <a:latin typeface="Calibri" pitchFamily="34" charset="0"/>
              </a:rPr>
              <a:t>Graphical cohort analysis</a:t>
            </a:r>
            <a:endParaRPr lang="en-GB" sz="1700" dirty="0">
              <a:solidFill>
                <a:schemeClr val="bg1"/>
              </a:solidFill>
              <a:latin typeface="Calibri" pitchFamily="34" charset="0"/>
            </a:endParaRPr>
          </a:p>
          <a:p>
            <a:pPr marL="742950" lvl="1" indent="-285750">
              <a:lnSpc>
                <a:spcPct val="90000"/>
              </a:lnSpc>
              <a:spcBef>
                <a:spcPct val="20000"/>
              </a:spcBef>
              <a:buClr>
                <a:schemeClr val="bg1"/>
              </a:buClr>
              <a:buFontTx/>
              <a:buChar char="•"/>
            </a:pPr>
            <a:r>
              <a:rPr lang="en-GB" dirty="0">
                <a:solidFill>
                  <a:schemeClr val="bg1"/>
                </a:solidFill>
                <a:latin typeface="Calibri" pitchFamily="34" charset="0"/>
              </a:rPr>
              <a:t>Age and sex ratios</a:t>
            </a:r>
          </a:p>
          <a:p>
            <a:pPr marL="742950" lvl="1" indent="-285750">
              <a:lnSpc>
                <a:spcPct val="90000"/>
              </a:lnSpc>
              <a:spcBef>
                <a:spcPct val="20000"/>
              </a:spcBef>
              <a:buClr>
                <a:schemeClr val="bg1"/>
              </a:buClr>
              <a:buFontTx/>
              <a:buChar char="•"/>
            </a:pPr>
            <a:r>
              <a:rPr lang="en-GB" dirty="0">
                <a:solidFill>
                  <a:schemeClr val="bg1"/>
                </a:solidFill>
                <a:latin typeface="Calibri" pitchFamily="34" charset="0"/>
              </a:rPr>
              <a:t>Summary indices of error in age-sex data</a:t>
            </a:r>
          </a:p>
          <a:p>
            <a:pPr marL="1143000" lvl="2" indent="-228600">
              <a:lnSpc>
                <a:spcPct val="90000"/>
              </a:lnSpc>
              <a:spcBef>
                <a:spcPct val="20000"/>
              </a:spcBef>
              <a:buClr>
                <a:schemeClr val="bg1"/>
              </a:buClr>
              <a:buFontTx/>
              <a:buChar char="•"/>
            </a:pPr>
            <a:r>
              <a:rPr lang="en-GB" sz="1700" dirty="0">
                <a:solidFill>
                  <a:schemeClr val="bg1"/>
                </a:solidFill>
                <a:latin typeface="Calibri" pitchFamily="34" charset="0"/>
              </a:rPr>
              <a:t>Whipple</a:t>
            </a:r>
            <a:r>
              <a:rPr lang="ja-JP" altLang="en-GB" sz="1700" dirty="0">
                <a:solidFill>
                  <a:schemeClr val="bg1"/>
                </a:solidFill>
                <a:latin typeface="Calibri" pitchFamily="34" charset="0"/>
              </a:rPr>
              <a:t>’</a:t>
            </a:r>
            <a:r>
              <a:rPr lang="en-GB" sz="1700" dirty="0">
                <a:solidFill>
                  <a:schemeClr val="bg1"/>
                </a:solidFill>
                <a:latin typeface="Calibri" pitchFamily="34" charset="0"/>
              </a:rPr>
              <a:t>s index</a:t>
            </a:r>
          </a:p>
          <a:p>
            <a:pPr marL="1143000" lvl="2" indent="-228600">
              <a:lnSpc>
                <a:spcPct val="90000"/>
              </a:lnSpc>
              <a:spcBef>
                <a:spcPct val="20000"/>
              </a:spcBef>
              <a:buClr>
                <a:schemeClr val="bg1"/>
              </a:buClr>
              <a:buFontTx/>
              <a:buChar char="•"/>
            </a:pPr>
            <a:r>
              <a:rPr lang="en-GB" sz="1700" dirty="0">
                <a:solidFill>
                  <a:schemeClr val="bg1"/>
                </a:solidFill>
                <a:latin typeface="Calibri" pitchFamily="34" charset="0"/>
              </a:rPr>
              <a:t>Myers</a:t>
            </a:r>
            <a:r>
              <a:rPr lang="ja-JP" altLang="en-GB" sz="1700" dirty="0">
                <a:solidFill>
                  <a:schemeClr val="bg1"/>
                </a:solidFill>
                <a:latin typeface="Calibri" pitchFamily="34" charset="0"/>
              </a:rPr>
              <a:t>’</a:t>
            </a:r>
            <a:r>
              <a:rPr lang="en-GB" sz="1700" dirty="0">
                <a:solidFill>
                  <a:schemeClr val="bg1"/>
                </a:solidFill>
                <a:latin typeface="Calibri" pitchFamily="34" charset="0"/>
              </a:rPr>
              <a:t> Blended Method</a:t>
            </a:r>
          </a:p>
          <a:p>
            <a:pPr marL="1143000" lvl="2" indent="-228600">
              <a:lnSpc>
                <a:spcPct val="90000"/>
              </a:lnSpc>
              <a:spcBef>
                <a:spcPct val="20000"/>
              </a:spcBef>
              <a:buClr>
                <a:schemeClr val="bg1"/>
              </a:buClr>
              <a:buFontTx/>
              <a:buChar char="•"/>
            </a:pPr>
            <a:r>
              <a:rPr lang="en-GB" sz="1700" dirty="0">
                <a:solidFill>
                  <a:schemeClr val="bg1"/>
                </a:solidFill>
                <a:latin typeface="Calibri" pitchFamily="34" charset="0"/>
              </a:rPr>
              <a:t>United Nations Age-sex accuracy index</a:t>
            </a:r>
          </a:p>
          <a:p>
            <a:pPr marL="342900" indent="-342900">
              <a:lnSpc>
                <a:spcPct val="90000"/>
              </a:lnSpc>
              <a:spcBef>
                <a:spcPct val="20000"/>
              </a:spcBef>
              <a:buClr>
                <a:schemeClr val="bg1"/>
              </a:buClr>
              <a:buFontTx/>
              <a:buChar char="•"/>
            </a:pPr>
            <a:r>
              <a:rPr lang="en-US" sz="2200" dirty="0">
                <a:solidFill>
                  <a:schemeClr val="bg1"/>
                </a:solidFill>
                <a:latin typeface="Calibri" pitchFamily="34" charset="0"/>
              </a:rPr>
              <a:t>Use of stable population theory</a:t>
            </a:r>
          </a:p>
          <a:p>
            <a:pPr marL="342900" indent="-342900">
              <a:lnSpc>
                <a:spcPct val="90000"/>
              </a:lnSpc>
              <a:spcBef>
                <a:spcPct val="20000"/>
              </a:spcBef>
              <a:buClr>
                <a:schemeClr val="bg1"/>
              </a:buClr>
              <a:buFontTx/>
              <a:buChar char="•"/>
            </a:pPr>
            <a:r>
              <a:rPr lang="en-US" sz="2200" dirty="0">
                <a:solidFill>
                  <a:schemeClr val="bg1"/>
                </a:solidFill>
                <a:latin typeface="Calibri" pitchFamily="34" charset="0"/>
              </a:rPr>
              <a:t>Uses of consecutive censuses</a:t>
            </a:r>
            <a:endParaRPr lang="en-US" sz="500" dirty="0">
              <a:solidFill>
                <a:schemeClr val="bg1"/>
              </a:solidFill>
              <a:latin typeface="Calibri" pitchFamily="34" charset="0"/>
            </a:endParaRPr>
          </a:p>
          <a:p>
            <a:pPr marL="342900" indent="-342900">
              <a:lnSpc>
                <a:spcPct val="90000"/>
              </a:lnSpc>
              <a:spcBef>
                <a:spcPct val="20000"/>
              </a:spcBef>
              <a:buClr>
                <a:schemeClr val="bg1"/>
              </a:buClr>
              <a:buFontTx/>
              <a:buChar char="•"/>
            </a:pPr>
            <a:endParaRPr lang="en-GB" sz="500" dirty="0">
              <a:solidFill>
                <a:schemeClr val="bg1"/>
              </a:solidFill>
              <a:latin typeface="Calibri"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idx="4294967295"/>
          </p:nvPr>
        </p:nvSpPr>
        <p:spPr/>
        <p:txBody>
          <a:bodyPr lIns="90000" tIns="46800" rIns="90000" bIns="46800" anchor="b"/>
          <a:lstStyle/>
          <a:p>
            <a:pPr eaLnBrk="1" hangingPunct="1"/>
            <a:r>
              <a:rPr lang="en-GB" sz="3400" smtClean="0">
                <a:solidFill>
                  <a:srgbClr val="FFC000"/>
                </a:solidFill>
              </a:rPr>
              <a:t>Summary Indices - </a:t>
            </a:r>
            <a:br>
              <a:rPr lang="en-GB" sz="3400" smtClean="0">
                <a:solidFill>
                  <a:srgbClr val="FFC000"/>
                </a:solidFill>
              </a:rPr>
            </a:br>
            <a:r>
              <a:rPr lang="en-GB" sz="3400" smtClean="0">
                <a:solidFill>
                  <a:srgbClr val="FFC000"/>
                </a:solidFill>
              </a:rPr>
              <a:t>United Nations Age-sex Accuracy Index</a:t>
            </a:r>
          </a:p>
        </p:txBody>
      </p:sp>
      <p:sp>
        <p:nvSpPr>
          <p:cNvPr id="66562" name="Rectangle 14"/>
          <p:cNvSpPr>
            <a:spLocks noChangeArrowheads="1"/>
          </p:cNvSpPr>
          <p:nvPr/>
        </p:nvSpPr>
        <p:spPr bwMode="auto">
          <a:xfrm>
            <a:off x="457200" y="6172200"/>
            <a:ext cx="7997825" cy="146050"/>
          </a:xfrm>
          <a:prstGeom prst="rect">
            <a:avLst/>
          </a:prstGeom>
          <a:noFill/>
          <a:ln w="9525">
            <a:noFill/>
            <a:miter lim="800000"/>
            <a:headEnd/>
            <a:tailEnd/>
          </a:ln>
        </p:spPr>
        <p:txBody>
          <a:bodyPr lIns="90000" tIns="46800" rIns="90000" bIns="46800" anchor="b"/>
          <a:lstStyle/>
          <a:p>
            <a:pPr marL="58738" indent="-58738" eaLnBrk="0" hangingPunct="0">
              <a:buClr>
                <a:srgbClr val="000000"/>
              </a:buClr>
              <a:buSzPct val="100000"/>
              <a:buFont typeface="Times New Roman" pitchFamily="18" charset="0"/>
              <a:buNone/>
            </a:pPr>
            <a:r>
              <a:rPr lang="en-GB" sz="1200">
                <a:solidFill>
                  <a:schemeClr val="bg1"/>
                </a:solidFill>
                <a:latin typeface="Verdana" pitchFamily="34" charset="0"/>
                <a:ea typeface="ＭＳ Ｐゴシック" pitchFamily="34" charset="-128"/>
              </a:rPr>
              <a:t>Source: </a:t>
            </a:r>
            <a:r>
              <a:rPr lang="en-GB" sz="1200" i="1">
                <a:solidFill>
                  <a:schemeClr val="bg1"/>
                </a:solidFill>
                <a:latin typeface="Verdana" pitchFamily="34" charset="0"/>
                <a:ea typeface="ＭＳ Ｐゴシック" pitchFamily="34" charset="-128"/>
              </a:rPr>
              <a:t>United Nations Demographic Yearbook</a:t>
            </a:r>
            <a:endParaRPr lang="en-GB" sz="1200">
              <a:solidFill>
                <a:schemeClr val="bg1"/>
              </a:solidFill>
              <a:latin typeface="Verdana" pitchFamily="34" charset="0"/>
              <a:ea typeface="ＭＳ Ｐゴシック" pitchFamily="34" charset="-128"/>
            </a:endParaRPr>
          </a:p>
        </p:txBody>
      </p:sp>
      <p:pic>
        <p:nvPicPr>
          <p:cNvPr id="66563" name="Picture 8"/>
          <p:cNvPicPr>
            <a:picLocks noChangeAspect="1" noChangeArrowheads="1"/>
          </p:cNvPicPr>
          <p:nvPr/>
        </p:nvPicPr>
        <p:blipFill>
          <a:blip r:embed="rId2"/>
          <a:srcRect/>
          <a:stretch>
            <a:fillRect/>
          </a:stretch>
        </p:blipFill>
        <p:spPr bwMode="auto">
          <a:xfrm>
            <a:off x="685800" y="1676400"/>
            <a:ext cx="7629525" cy="4191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idx="4294967295"/>
          </p:nvPr>
        </p:nvSpPr>
        <p:spPr/>
        <p:txBody>
          <a:bodyPr lIns="90000" tIns="46800" rIns="90000" bIns="46800" anchor="b"/>
          <a:lstStyle/>
          <a:p>
            <a:pPr eaLnBrk="1" hangingPunct="1"/>
            <a:r>
              <a:rPr lang="en-GB" sz="3700" smtClean="0">
                <a:solidFill>
                  <a:srgbClr val="FFC000"/>
                </a:solidFill>
              </a:rPr>
              <a:t>United Nations Age-sex Accuracy Index</a:t>
            </a:r>
          </a:p>
        </p:txBody>
      </p:sp>
      <p:sp>
        <p:nvSpPr>
          <p:cNvPr id="67586" name="Rectangle 3"/>
          <p:cNvSpPr>
            <a:spLocks noGrp="1" noChangeArrowheads="1"/>
          </p:cNvSpPr>
          <p:nvPr>
            <p:ph type="body" idx="4294967295"/>
          </p:nvPr>
        </p:nvSpPr>
        <p:spPr/>
        <p:txBody>
          <a:bodyPr lIns="90000" tIns="46800" rIns="90000" bIns="46800"/>
          <a:lstStyle/>
          <a:p>
            <a:pPr eaLnBrk="1" hangingPunct="1"/>
            <a:endParaRPr lang="en-GB" smtClean="0"/>
          </a:p>
          <a:p>
            <a:pPr eaLnBrk="1" hangingPunct="1">
              <a:buClr>
                <a:schemeClr val="bg1"/>
              </a:buClr>
              <a:buFontTx/>
              <a:buChar char="•"/>
            </a:pPr>
            <a:r>
              <a:rPr lang="en-GB" sz="2600" smtClean="0"/>
              <a:t>&lt;20: accurate</a:t>
            </a:r>
          </a:p>
          <a:p>
            <a:pPr eaLnBrk="1" hangingPunct="1">
              <a:buClr>
                <a:schemeClr val="bg1"/>
              </a:buClr>
              <a:buFontTx/>
              <a:buChar char="•"/>
            </a:pPr>
            <a:r>
              <a:rPr lang="en-GB" sz="2600" smtClean="0"/>
              <a:t>≥20 and ≤40: inaccurate</a:t>
            </a:r>
          </a:p>
          <a:p>
            <a:pPr eaLnBrk="1" hangingPunct="1">
              <a:buClr>
                <a:schemeClr val="bg1"/>
              </a:buClr>
              <a:buFontTx/>
              <a:buChar char="•"/>
            </a:pPr>
            <a:r>
              <a:rPr lang="en-GB" sz="2600" smtClean="0"/>
              <a:t>&gt;40: highly inaccurate</a:t>
            </a:r>
          </a:p>
          <a:p>
            <a:pPr eaLnBrk="1" hangingPunct="1">
              <a:buClr>
                <a:schemeClr val="bg1"/>
              </a:buClr>
              <a:buFontTx/>
              <a:buNone/>
            </a:pPr>
            <a:endParaRPr lang="en-GB" sz="2600" smtClean="0"/>
          </a:p>
          <a:p>
            <a:pPr eaLnBrk="1" hangingPunct="1">
              <a:buClr>
                <a:schemeClr val="bg1"/>
              </a:buClr>
              <a:buFontTx/>
              <a:buNone/>
            </a:pPr>
            <a:r>
              <a:rPr lang="en-GB" sz="2600" smtClean="0"/>
              <a:t>PASEX - AGESMTH.xls</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idx="4294967295"/>
          </p:nvPr>
        </p:nvSpPr>
        <p:spPr/>
        <p:txBody>
          <a:bodyPr lIns="90000" tIns="46800" rIns="90000" bIns="46800" anchor="b"/>
          <a:lstStyle/>
          <a:p>
            <a:pPr eaLnBrk="1" hangingPunct="1"/>
            <a:r>
              <a:rPr lang="en-US" sz="3800" smtClean="0">
                <a:solidFill>
                  <a:srgbClr val="FFC000"/>
                </a:solidFill>
              </a:rPr>
              <a:t>A Few Points about Assessment</a:t>
            </a:r>
            <a:endParaRPr lang="en-GB" sz="3800" smtClean="0">
              <a:solidFill>
                <a:srgbClr val="FFC000"/>
              </a:solidFill>
            </a:endParaRPr>
          </a:p>
        </p:txBody>
      </p:sp>
      <p:sp>
        <p:nvSpPr>
          <p:cNvPr id="68610" name="Rectangle 3"/>
          <p:cNvSpPr>
            <a:spLocks noGrp="1" noChangeArrowheads="1"/>
          </p:cNvSpPr>
          <p:nvPr>
            <p:ph idx="4294967295"/>
          </p:nvPr>
        </p:nvSpPr>
        <p:spPr/>
        <p:txBody>
          <a:bodyPr lIns="90000" tIns="46800" rIns="90000" bIns="46800"/>
          <a:lstStyle/>
          <a:p>
            <a:pPr eaLnBrk="1" hangingPunct="1">
              <a:buClr>
                <a:schemeClr val="bg1"/>
              </a:buClr>
              <a:buFontTx/>
              <a:buChar char="•"/>
            </a:pPr>
            <a:r>
              <a:rPr lang="en-US" sz="2600" dirty="0" smtClean="0"/>
              <a:t>Typically the first step in evaluating a census by demographic methods</a:t>
            </a:r>
          </a:p>
          <a:p>
            <a:pPr lvl="1" eaLnBrk="1" hangingPunct="1">
              <a:buClr>
                <a:schemeClr val="bg1"/>
              </a:buClr>
              <a:buFontTx/>
              <a:buChar char="•"/>
            </a:pPr>
            <a:r>
              <a:rPr lang="en-US" sz="2200" dirty="0" smtClean="0"/>
              <a:t>Quick and inexpensive on general quality of data</a:t>
            </a:r>
          </a:p>
          <a:p>
            <a:pPr lvl="1" eaLnBrk="1" hangingPunct="1">
              <a:buClr>
                <a:schemeClr val="bg1"/>
              </a:buClr>
              <a:buFontTx/>
              <a:buChar char="•"/>
            </a:pPr>
            <a:r>
              <a:rPr lang="en-US" sz="2200" dirty="0" smtClean="0"/>
              <a:t>Providing some evidence of error on specific segments of the population</a:t>
            </a:r>
          </a:p>
          <a:p>
            <a:pPr lvl="1" eaLnBrk="1" hangingPunct="1">
              <a:buClr>
                <a:schemeClr val="bg1"/>
              </a:buClr>
              <a:buFontTx/>
              <a:buChar char="•"/>
            </a:pPr>
            <a:endParaRPr lang="en-US" sz="2000" dirty="0" smtClean="0"/>
          </a:p>
          <a:p>
            <a:pPr eaLnBrk="1" hangingPunct="1">
              <a:buClr>
                <a:schemeClr val="bg1"/>
              </a:buClr>
              <a:buFontTx/>
              <a:buChar char="•"/>
            </a:pPr>
            <a:r>
              <a:rPr lang="en-US" sz="2600" dirty="0" smtClean="0"/>
              <a:t>Limitations</a:t>
            </a:r>
          </a:p>
          <a:p>
            <a:pPr lvl="1" eaLnBrk="1" hangingPunct="1">
              <a:buClr>
                <a:schemeClr val="bg1"/>
              </a:buClr>
              <a:buFontTx/>
              <a:buChar char="•"/>
            </a:pPr>
            <a:r>
              <a:rPr lang="en-US" sz="2200" dirty="0" smtClean="0"/>
              <a:t>Can only provide some indication of errors but not on the magnitude</a:t>
            </a:r>
          </a:p>
          <a:p>
            <a:pPr lvl="1" eaLnBrk="1" hangingPunct="1">
              <a:buClr>
                <a:schemeClr val="bg1"/>
              </a:buClr>
              <a:buFontTx/>
              <a:buChar char="•"/>
            </a:pPr>
            <a:r>
              <a:rPr lang="en-US" sz="2200" dirty="0" smtClean="0"/>
              <a:t>Needs to work with other assessment methods</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idx="4294967295"/>
          </p:nvPr>
        </p:nvSpPr>
        <p:spPr/>
        <p:txBody>
          <a:bodyPr lIns="90000" tIns="46800" rIns="90000" bIns="46800" anchor="b"/>
          <a:lstStyle/>
          <a:p>
            <a:pPr eaLnBrk="1" hangingPunct="1"/>
            <a:r>
              <a:rPr lang="en-US" sz="3800" smtClean="0">
                <a:solidFill>
                  <a:srgbClr val="FFC000"/>
                </a:solidFill>
              </a:rPr>
              <a:t>Correcting for Age </a:t>
            </a:r>
            <a:br>
              <a:rPr lang="en-US" sz="3800" smtClean="0">
                <a:solidFill>
                  <a:srgbClr val="FFC000"/>
                </a:solidFill>
              </a:rPr>
            </a:br>
            <a:r>
              <a:rPr lang="en-US" sz="3800" smtClean="0">
                <a:solidFill>
                  <a:srgbClr val="FFC000"/>
                </a:solidFill>
              </a:rPr>
              <a:t>Mis-reporting (Smoothing)</a:t>
            </a:r>
            <a:endParaRPr lang="en-GB" sz="3800" smtClean="0">
              <a:solidFill>
                <a:srgbClr val="FFC000"/>
              </a:solidFill>
            </a:endParaRPr>
          </a:p>
        </p:txBody>
      </p:sp>
      <p:sp>
        <p:nvSpPr>
          <p:cNvPr id="70658" name="Rectangle 3"/>
          <p:cNvSpPr>
            <a:spLocks noGrp="1" noChangeArrowheads="1"/>
          </p:cNvSpPr>
          <p:nvPr>
            <p:ph type="body" idx="4294967295"/>
          </p:nvPr>
        </p:nvSpPr>
        <p:spPr>
          <a:xfrm>
            <a:off x="457200" y="1600201"/>
            <a:ext cx="8229600" cy="2438399"/>
          </a:xfrm>
        </p:spPr>
        <p:txBody>
          <a:bodyPr lIns="90000" tIns="46800" rIns="90000" bIns="46800"/>
          <a:lstStyle/>
          <a:p>
            <a:pPr eaLnBrk="1" hangingPunct="1">
              <a:lnSpc>
                <a:spcPct val="80000"/>
              </a:lnSpc>
              <a:buClr>
                <a:schemeClr val="bg1"/>
              </a:buClr>
              <a:buFontTx/>
              <a:buChar char="•"/>
            </a:pPr>
            <a:r>
              <a:rPr lang="en-US" sz="2600" dirty="0" smtClean="0"/>
              <a:t>Not modifying the total population - accepting population in each 10-year age group, then divide into 5-year</a:t>
            </a:r>
          </a:p>
          <a:p>
            <a:pPr lvl="1" eaLnBrk="1" hangingPunct="1">
              <a:lnSpc>
                <a:spcPct val="80000"/>
              </a:lnSpc>
              <a:buClr>
                <a:schemeClr val="bg1"/>
              </a:buClr>
              <a:buFontTx/>
              <a:buChar char="•"/>
            </a:pPr>
            <a:r>
              <a:rPr lang="en-US" sz="2400" dirty="0" smtClean="0"/>
              <a:t>The Carrier-</a:t>
            </a:r>
            <a:r>
              <a:rPr lang="en-US" sz="2400" dirty="0" err="1" smtClean="0"/>
              <a:t>Farrag</a:t>
            </a:r>
            <a:endParaRPr lang="en-US" sz="2400" dirty="0"/>
          </a:p>
          <a:p>
            <a:pPr lvl="1" eaLnBrk="1" hangingPunct="1">
              <a:lnSpc>
                <a:spcPct val="80000"/>
              </a:lnSpc>
              <a:buClr>
                <a:schemeClr val="bg1"/>
              </a:buClr>
              <a:buFontTx/>
              <a:buChar char="•"/>
            </a:pPr>
            <a:r>
              <a:rPr lang="en-US" sz="2400" dirty="0" err="1" smtClean="0"/>
              <a:t>Karup</a:t>
            </a:r>
            <a:r>
              <a:rPr lang="en-US" sz="2400" dirty="0" smtClean="0"/>
              <a:t>-King-Newton </a:t>
            </a:r>
          </a:p>
          <a:p>
            <a:pPr lvl="1" eaLnBrk="1" hangingPunct="1">
              <a:lnSpc>
                <a:spcPct val="80000"/>
              </a:lnSpc>
              <a:buClr>
                <a:schemeClr val="bg1"/>
              </a:buClr>
              <a:buFontTx/>
              <a:buChar char="•"/>
            </a:pPr>
            <a:r>
              <a:rPr lang="en-US" sz="2400" dirty="0" smtClean="0"/>
              <a:t>The </a:t>
            </a:r>
            <a:r>
              <a:rPr lang="en-US" sz="2400" dirty="0" err="1" smtClean="0"/>
              <a:t>Arriaga’s</a:t>
            </a:r>
            <a:r>
              <a:rPr lang="en-US" sz="2400" dirty="0" smtClean="0"/>
              <a:t> </a:t>
            </a:r>
            <a:r>
              <a:rPr lang="en-US" sz="2400" dirty="0" smtClean="0"/>
              <a:t>formula </a:t>
            </a:r>
            <a:r>
              <a:rPr lang="en-US" sz="2400" dirty="0" smtClean="0"/>
              <a:t>(also the first and last group)</a:t>
            </a:r>
          </a:p>
          <a:p>
            <a:pPr marL="457200" lvl="1" indent="0" eaLnBrk="1" hangingPunct="1">
              <a:lnSpc>
                <a:spcPct val="80000"/>
              </a:lnSpc>
              <a:buClr>
                <a:schemeClr val="bg1"/>
              </a:buClr>
              <a:buNone/>
            </a:pPr>
            <a:endParaRPr lang="en-US" sz="2400" dirty="0" smtClean="0"/>
          </a:p>
          <a:p>
            <a:pPr marL="457200" lvl="1" indent="0" eaLnBrk="1" hangingPunct="1">
              <a:lnSpc>
                <a:spcPct val="80000"/>
              </a:lnSpc>
              <a:buClr>
                <a:schemeClr val="bg1"/>
              </a:buClr>
              <a:buNone/>
            </a:pPr>
            <a:endParaRPr lang="en-US" sz="2400" dirty="0" smtClean="0"/>
          </a:p>
          <a:p>
            <a:pPr marL="457200" lvl="1" indent="0" eaLnBrk="1" hangingPunct="1">
              <a:lnSpc>
                <a:spcPct val="80000"/>
              </a:lnSpc>
              <a:buClr>
                <a:schemeClr val="bg1"/>
              </a:buClr>
              <a:buNone/>
            </a:pPr>
            <a:endParaRPr lang="en-US" sz="2400" dirty="0" smtClean="0"/>
          </a:p>
          <a:p>
            <a:pPr marL="0" indent="0" eaLnBrk="1" hangingPunct="1">
              <a:lnSpc>
                <a:spcPct val="80000"/>
              </a:lnSpc>
              <a:buClr>
                <a:schemeClr val="bg1"/>
              </a:buClr>
              <a:buNone/>
            </a:pPr>
            <a:endParaRPr lang="en-US" sz="2600" dirty="0" smtClean="0"/>
          </a:p>
        </p:txBody>
      </p:sp>
      <p:graphicFrame>
        <p:nvGraphicFramePr>
          <p:cNvPr id="3" name="Table 2"/>
          <p:cNvGraphicFramePr>
            <a:graphicFrameLocks noGrp="1"/>
          </p:cNvGraphicFramePr>
          <p:nvPr>
            <p:extLst>
              <p:ext uri="{D42A27DB-BD31-4B8C-83A1-F6EECF244321}">
                <p14:modId xmlns:p14="http://schemas.microsoft.com/office/powerpoint/2010/main" val="2515216194"/>
              </p:ext>
            </p:extLst>
          </p:nvPr>
        </p:nvGraphicFramePr>
        <p:xfrm>
          <a:off x="1066800" y="4267200"/>
          <a:ext cx="2590800" cy="1483360"/>
        </p:xfrm>
        <a:graphic>
          <a:graphicData uri="http://schemas.openxmlformats.org/drawingml/2006/table">
            <a:tbl>
              <a:tblPr firstRow="1" bandRow="1">
                <a:tableStyleId>{5C22544A-7EE6-4342-B048-85BDC9FD1C3A}</a:tableStyleId>
              </a:tblPr>
              <a:tblGrid>
                <a:gridCol w="1295400"/>
                <a:gridCol w="1295400"/>
              </a:tblGrid>
              <a:tr h="370840">
                <a:tc>
                  <a:txBody>
                    <a:bodyPr/>
                    <a:lstStyle/>
                    <a:p>
                      <a:r>
                        <a:rPr lang="en-US" dirty="0" smtClean="0"/>
                        <a:t>Age</a:t>
                      </a:r>
                      <a:endParaRPr lang="en-US" dirty="0"/>
                    </a:p>
                  </a:txBody>
                  <a:tcPr/>
                </a:tc>
                <a:tc>
                  <a:txBody>
                    <a:bodyPr/>
                    <a:lstStyle/>
                    <a:p>
                      <a:r>
                        <a:rPr lang="en-US" dirty="0" smtClean="0"/>
                        <a:t>Population</a:t>
                      </a:r>
                      <a:endParaRPr lang="en-US" dirty="0"/>
                    </a:p>
                  </a:txBody>
                  <a:tcPr/>
                </a:tc>
              </a:tr>
              <a:tr h="370840">
                <a:tc>
                  <a:txBody>
                    <a:bodyPr/>
                    <a:lstStyle/>
                    <a:p>
                      <a:r>
                        <a:rPr lang="en-US" dirty="0" smtClean="0"/>
                        <a:t>20-29</a:t>
                      </a:r>
                      <a:endParaRPr lang="en-US" dirty="0"/>
                    </a:p>
                  </a:txBody>
                  <a:tcPr/>
                </a:tc>
                <a:tc>
                  <a:txBody>
                    <a:bodyPr/>
                    <a:lstStyle/>
                    <a:p>
                      <a:pPr algn="ctr"/>
                      <a:r>
                        <a:rPr lang="en-US" dirty="0" smtClean="0"/>
                        <a:t>a</a:t>
                      </a:r>
                      <a:endParaRPr lang="en-US" dirty="0"/>
                    </a:p>
                  </a:txBody>
                  <a:tcPr/>
                </a:tc>
              </a:tr>
              <a:tr h="370840">
                <a:tc>
                  <a:txBody>
                    <a:bodyPr/>
                    <a:lstStyle/>
                    <a:p>
                      <a:r>
                        <a:rPr lang="en-US" dirty="0" smtClean="0"/>
                        <a:t>30-39</a:t>
                      </a:r>
                      <a:endParaRPr lang="en-US" dirty="0"/>
                    </a:p>
                  </a:txBody>
                  <a:tcPr/>
                </a:tc>
                <a:tc>
                  <a:txBody>
                    <a:bodyPr/>
                    <a:lstStyle/>
                    <a:p>
                      <a:pPr algn="ctr"/>
                      <a:r>
                        <a:rPr lang="en-US" dirty="0" smtClean="0"/>
                        <a:t>b</a:t>
                      </a:r>
                      <a:endParaRPr lang="en-US" dirty="0"/>
                    </a:p>
                  </a:txBody>
                  <a:tcPr/>
                </a:tc>
              </a:tr>
              <a:tr h="370840">
                <a:tc>
                  <a:txBody>
                    <a:bodyPr/>
                    <a:lstStyle/>
                    <a:p>
                      <a:r>
                        <a:rPr lang="en-US" dirty="0" smtClean="0"/>
                        <a:t>40-49</a:t>
                      </a:r>
                      <a:endParaRPr lang="en-US" dirty="0"/>
                    </a:p>
                  </a:txBody>
                  <a:tcPr/>
                </a:tc>
                <a:tc>
                  <a:txBody>
                    <a:bodyPr/>
                    <a:lstStyle/>
                    <a:p>
                      <a:pPr algn="ctr"/>
                      <a:r>
                        <a:rPr lang="en-US" dirty="0" smtClean="0"/>
                        <a:t>c</a:t>
                      </a:r>
                      <a:endParaRPr lang="en-US" dirty="0"/>
                    </a:p>
                  </a:txBody>
                  <a:tcPr/>
                </a:tc>
              </a:tr>
            </a:tbl>
          </a:graphicData>
        </a:graphic>
      </p:graphicFrame>
      <p:sp>
        <p:nvSpPr>
          <p:cNvPr id="4" name="TextBox 3"/>
          <p:cNvSpPr txBox="1"/>
          <p:nvPr/>
        </p:nvSpPr>
        <p:spPr>
          <a:xfrm>
            <a:off x="4419600" y="4572000"/>
            <a:ext cx="3048000" cy="369332"/>
          </a:xfrm>
          <a:prstGeom prst="rect">
            <a:avLst/>
          </a:prstGeom>
          <a:solidFill>
            <a:srgbClr val="FFFFFF"/>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solidFill>
                  <a:srgbClr val="000000"/>
                </a:solidFill>
              </a:rPr>
              <a:t>Pop (35-39) = f(a, b, c)</a:t>
            </a:r>
            <a:endParaRPr lang="en-US"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idx="4294967295"/>
          </p:nvPr>
        </p:nvSpPr>
        <p:spPr/>
        <p:txBody>
          <a:bodyPr lIns="90000" tIns="46800" rIns="90000" bIns="46800" anchor="b"/>
          <a:lstStyle/>
          <a:p>
            <a:pPr eaLnBrk="1" hangingPunct="1"/>
            <a:r>
              <a:rPr lang="en-US" sz="3800" smtClean="0">
                <a:solidFill>
                  <a:srgbClr val="FFC000"/>
                </a:solidFill>
              </a:rPr>
              <a:t>Correcting for Age </a:t>
            </a:r>
            <a:br>
              <a:rPr lang="en-US" sz="3800" smtClean="0">
                <a:solidFill>
                  <a:srgbClr val="FFC000"/>
                </a:solidFill>
              </a:rPr>
            </a:br>
            <a:r>
              <a:rPr lang="en-US" sz="3800" smtClean="0">
                <a:solidFill>
                  <a:srgbClr val="FFC000"/>
                </a:solidFill>
              </a:rPr>
              <a:t>Mis-reporting (Smoothing)</a:t>
            </a:r>
            <a:endParaRPr lang="en-GB" sz="3800" smtClean="0">
              <a:solidFill>
                <a:srgbClr val="FFC000"/>
              </a:solidFill>
            </a:endParaRPr>
          </a:p>
        </p:txBody>
      </p:sp>
      <p:sp>
        <p:nvSpPr>
          <p:cNvPr id="70658" name="Rectangle 3"/>
          <p:cNvSpPr>
            <a:spLocks noGrp="1" noChangeArrowheads="1"/>
          </p:cNvSpPr>
          <p:nvPr>
            <p:ph type="body" idx="4294967295"/>
          </p:nvPr>
        </p:nvSpPr>
        <p:spPr>
          <a:xfrm>
            <a:off x="457200" y="1600201"/>
            <a:ext cx="8229600" cy="3047999"/>
          </a:xfrm>
        </p:spPr>
        <p:txBody>
          <a:bodyPr lIns="90000" tIns="46800" rIns="90000" bIns="46800"/>
          <a:lstStyle/>
          <a:p>
            <a:pPr marL="0" indent="0" eaLnBrk="1" hangingPunct="1">
              <a:lnSpc>
                <a:spcPct val="80000"/>
              </a:lnSpc>
              <a:buClr>
                <a:schemeClr val="bg1"/>
              </a:buClr>
              <a:buNone/>
            </a:pPr>
            <a:endParaRPr lang="en-US" sz="2600" dirty="0" smtClean="0"/>
          </a:p>
          <a:p>
            <a:pPr eaLnBrk="1" hangingPunct="1">
              <a:lnSpc>
                <a:spcPct val="80000"/>
              </a:lnSpc>
              <a:buClr>
                <a:schemeClr val="bg1"/>
              </a:buClr>
              <a:buFontTx/>
              <a:buChar char="•"/>
            </a:pPr>
            <a:r>
              <a:rPr lang="en-US" sz="2600" dirty="0" smtClean="0"/>
              <a:t>Slightly </a:t>
            </a:r>
            <a:r>
              <a:rPr lang="en-US" sz="2600" dirty="0" smtClean="0"/>
              <a:t>modifying total population - smoothing the 5-year age groups</a:t>
            </a:r>
          </a:p>
          <a:p>
            <a:pPr lvl="1" eaLnBrk="1" hangingPunct="1">
              <a:lnSpc>
                <a:spcPct val="80000"/>
              </a:lnSpc>
              <a:buClr>
                <a:schemeClr val="bg1"/>
              </a:buClr>
              <a:buFontTx/>
              <a:buChar char="•"/>
            </a:pPr>
            <a:r>
              <a:rPr lang="en-US" sz="2400" dirty="0" smtClean="0"/>
              <a:t>The United Nations </a:t>
            </a:r>
            <a:r>
              <a:rPr lang="en-US" sz="2400" dirty="0" smtClean="0"/>
              <a:t>Method</a:t>
            </a:r>
          </a:p>
          <a:p>
            <a:pPr marL="457200" lvl="1" indent="0" eaLnBrk="1" hangingPunct="1">
              <a:lnSpc>
                <a:spcPct val="80000"/>
              </a:lnSpc>
              <a:buClr>
                <a:schemeClr val="bg1"/>
              </a:buClr>
              <a:buNone/>
            </a:pPr>
            <a:endParaRPr lang="en-US" sz="2400" dirty="0" smtClean="0"/>
          </a:p>
          <a:p>
            <a:pPr eaLnBrk="1" hangingPunct="1">
              <a:lnSpc>
                <a:spcPct val="80000"/>
              </a:lnSpc>
              <a:buClr>
                <a:schemeClr val="bg1"/>
              </a:buClr>
              <a:buFontTx/>
              <a:buChar char="•"/>
            </a:pPr>
            <a:r>
              <a:rPr lang="en-US" sz="2600" dirty="0" smtClean="0"/>
              <a:t>Strong smoothing – modifying totals based on consecutive 10-year age groups, then using </a:t>
            </a:r>
            <a:r>
              <a:rPr lang="en-US" sz="2600" dirty="0" err="1" smtClean="0"/>
              <a:t>Arriaga’s</a:t>
            </a:r>
            <a:r>
              <a:rPr lang="en-US" sz="2600" dirty="0" smtClean="0"/>
              <a:t> for the 5-year population</a:t>
            </a:r>
          </a:p>
        </p:txBody>
      </p:sp>
    </p:spTree>
    <p:extLst>
      <p:ext uri="{BB962C8B-B14F-4D97-AF65-F5344CB8AC3E}">
        <p14:creationId xmlns:p14="http://schemas.microsoft.com/office/powerpoint/2010/main" val="260889141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3"/>
          <p:cNvSpPr>
            <a:spLocks noGrp="1" noChangeArrowheads="1"/>
          </p:cNvSpPr>
          <p:nvPr>
            <p:ph type="body" idx="4294967295"/>
          </p:nvPr>
        </p:nvSpPr>
        <p:spPr/>
        <p:txBody>
          <a:bodyPr lIns="90000" tIns="46800" rIns="90000" bIns="46800"/>
          <a:lstStyle/>
          <a:p>
            <a:pPr eaLnBrk="1" hangingPunct="1"/>
            <a:endParaRPr lang="en-GB" smtClean="0"/>
          </a:p>
        </p:txBody>
      </p:sp>
      <p:sp>
        <p:nvSpPr>
          <p:cNvPr id="71682" name="Title 1"/>
          <p:cNvSpPr>
            <a:spLocks/>
          </p:cNvSpPr>
          <p:nvPr/>
        </p:nvSpPr>
        <p:spPr bwMode="auto">
          <a:xfrm>
            <a:off x="457200" y="838200"/>
            <a:ext cx="7999413" cy="604838"/>
          </a:xfrm>
          <a:prstGeom prst="rect">
            <a:avLst/>
          </a:prstGeom>
          <a:noFill/>
          <a:ln w="9525">
            <a:noFill/>
            <a:miter lim="800000"/>
            <a:headEnd/>
            <a:tailEnd/>
          </a:ln>
        </p:spPr>
        <p:txBody>
          <a:bodyPr lIns="90000" tIns="46800" rIns="90000" bIns="46800" anchor="b"/>
          <a:lstStyle/>
          <a:p>
            <a:pPr eaLnBrk="0" hangingPunct="0">
              <a:buClr>
                <a:srgbClr val="000000"/>
              </a:buClr>
              <a:buSzPct val="100000"/>
              <a:buFont typeface="Times New Roman" pitchFamily="18" charset="0"/>
              <a:buNone/>
            </a:pPr>
            <a:r>
              <a:rPr lang="en-US" sz="3200">
                <a:solidFill>
                  <a:srgbClr val="FFC000"/>
                </a:solidFill>
                <a:latin typeface="Verdana" pitchFamily="34" charset="0"/>
                <a:ea typeface="ＭＳ Ｐゴシック" pitchFamily="34" charset="-128"/>
              </a:rPr>
              <a:t>Smoothing Example – Lao, 2005</a:t>
            </a:r>
          </a:p>
        </p:txBody>
      </p:sp>
      <p:pic>
        <p:nvPicPr>
          <p:cNvPr id="71683" name="Picture 6"/>
          <p:cNvPicPr>
            <a:picLocks noChangeAspect="1" noChangeArrowheads="1"/>
          </p:cNvPicPr>
          <p:nvPr/>
        </p:nvPicPr>
        <p:blipFill>
          <a:blip r:embed="rId2"/>
          <a:srcRect/>
          <a:stretch>
            <a:fillRect/>
          </a:stretch>
        </p:blipFill>
        <p:spPr bwMode="auto">
          <a:xfrm>
            <a:off x="152400" y="1600200"/>
            <a:ext cx="8839200" cy="3200400"/>
          </a:xfrm>
          <a:prstGeom prst="rect">
            <a:avLst/>
          </a:prstGeom>
          <a:noFill/>
          <a:ln w="9525">
            <a:noFill/>
            <a:miter lim="800000"/>
            <a:headEnd/>
            <a:tailEnd/>
          </a:ln>
        </p:spPr>
      </p:pic>
      <p:pic>
        <p:nvPicPr>
          <p:cNvPr id="71684" name="Picture 7"/>
          <p:cNvPicPr>
            <a:picLocks noChangeAspect="1" noChangeArrowheads="1"/>
          </p:cNvPicPr>
          <p:nvPr/>
        </p:nvPicPr>
        <p:blipFill>
          <a:blip r:embed="rId3"/>
          <a:srcRect/>
          <a:stretch>
            <a:fillRect/>
          </a:stretch>
        </p:blipFill>
        <p:spPr bwMode="auto">
          <a:xfrm>
            <a:off x="457200" y="3733800"/>
            <a:ext cx="4114800" cy="2362200"/>
          </a:xfrm>
          <a:prstGeom prst="rect">
            <a:avLst/>
          </a:prstGeom>
          <a:noFill/>
          <a:ln w="9525">
            <a:noFill/>
            <a:miter lim="800000"/>
            <a:headEnd/>
            <a:tailEnd/>
          </a:ln>
        </p:spPr>
      </p:pic>
      <p:pic>
        <p:nvPicPr>
          <p:cNvPr id="71685" name="Picture 8"/>
          <p:cNvPicPr>
            <a:picLocks noChangeAspect="1" noChangeArrowheads="1"/>
          </p:cNvPicPr>
          <p:nvPr/>
        </p:nvPicPr>
        <p:blipFill>
          <a:blip r:embed="rId4"/>
          <a:srcRect/>
          <a:stretch>
            <a:fillRect/>
          </a:stretch>
        </p:blipFill>
        <p:spPr bwMode="auto">
          <a:xfrm>
            <a:off x="4648200" y="3733800"/>
            <a:ext cx="4029075" cy="2362200"/>
          </a:xfrm>
          <a:prstGeom prst="rect">
            <a:avLst/>
          </a:prstGeom>
          <a:noFill/>
          <a:ln w="9525">
            <a:noFill/>
            <a:miter lim="800000"/>
            <a:headEnd/>
            <a:tailEnd/>
          </a:ln>
        </p:spPr>
      </p:pic>
      <p:sp>
        <p:nvSpPr>
          <p:cNvPr id="71686" name="Text Box 8"/>
          <p:cNvSpPr txBox="1">
            <a:spLocks noChangeArrowheads="1"/>
          </p:cNvSpPr>
          <p:nvPr/>
        </p:nvSpPr>
        <p:spPr bwMode="auto">
          <a:xfrm>
            <a:off x="381000" y="6400800"/>
            <a:ext cx="3200400" cy="366713"/>
          </a:xfrm>
          <a:prstGeom prst="rect">
            <a:avLst/>
          </a:prstGeom>
          <a:noFill/>
          <a:ln w="9525">
            <a:noFill/>
            <a:miter lim="800000"/>
            <a:headEnd/>
            <a:tailEnd/>
          </a:ln>
        </p:spPr>
        <p:txBody>
          <a:bodyPr>
            <a:spAutoFit/>
          </a:bodyPr>
          <a:lstStyle/>
          <a:p>
            <a:pPr>
              <a:spcBef>
                <a:spcPct val="50000"/>
              </a:spcBef>
            </a:pPr>
            <a:r>
              <a:rPr lang="en-GB">
                <a:solidFill>
                  <a:schemeClr val="bg1"/>
                </a:solidFill>
              </a:rPr>
              <a:t>PASEX – AGESMTH.xls</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idx="4294967295"/>
          </p:nvPr>
        </p:nvSpPr>
        <p:spPr/>
        <p:txBody>
          <a:bodyPr lIns="90000" tIns="46800" rIns="90000" bIns="46800" anchor="b"/>
          <a:lstStyle/>
          <a:p>
            <a:pPr eaLnBrk="1" hangingPunct="1"/>
            <a:r>
              <a:rPr lang="en-US" sz="3800" smtClean="0">
                <a:solidFill>
                  <a:srgbClr val="FFC000"/>
                </a:solidFill>
              </a:rPr>
              <a:t>Smoothing Example – China, 2000</a:t>
            </a:r>
            <a:endParaRPr lang="en-GB" sz="3800" smtClean="0">
              <a:solidFill>
                <a:srgbClr val="FFC000"/>
              </a:solidFill>
            </a:endParaRPr>
          </a:p>
        </p:txBody>
      </p:sp>
      <p:pic>
        <p:nvPicPr>
          <p:cNvPr id="72706" name="Picture 3"/>
          <p:cNvPicPr>
            <a:picLocks noGrp="1" noChangeAspect="1" noChangeArrowheads="1"/>
          </p:cNvPicPr>
          <p:nvPr>
            <p:ph type="body" idx="4294967295"/>
          </p:nvPr>
        </p:nvPicPr>
        <p:blipFill>
          <a:blip r:embed="rId2"/>
          <a:srcRect/>
          <a:stretch>
            <a:fillRect/>
          </a:stretch>
        </p:blipFill>
        <p:spPr>
          <a:xfrm>
            <a:off x="609600" y="1676400"/>
            <a:ext cx="7999413" cy="1828800"/>
          </a:xfrm>
        </p:spPr>
      </p:pic>
      <p:pic>
        <p:nvPicPr>
          <p:cNvPr id="72707" name="Picture 4"/>
          <p:cNvPicPr>
            <a:picLocks noChangeAspect="1" noChangeArrowheads="1"/>
          </p:cNvPicPr>
          <p:nvPr/>
        </p:nvPicPr>
        <p:blipFill>
          <a:blip r:embed="rId3"/>
          <a:srcRect/>
          <a:stretch>
            <a:fillRect/>
          </a:stretch>
        </p:blipFill>
        <p:spPr bwMode="auto">
          <a:xfrm>
            <a:off x="4724400" y="3505200"/>
            <a:ext cx="3810000" cy="2527300"/>
          </a:xfrm>
          <a:prstGeom prst="rect">
            <a:avLst/>
          </a:prstGeom>
          <a:noFill/>
          <a:ln w="9525">
            <a:noFill/>
            <a:miter lim="800000"/>
            <a:headEnd/>
            <a:tailEnd/>
          </a:ln>
        </p:spPr>
      </p:pic>
      <p:pic>
        <p:nvPicPr>
          <p:cNvPr id="72708" name="Picture 5"/>
          <p:cNvPicPr>
            <a:picLocks noChangeAspect="1" noChangeArrowheads="1"/>
          </p:cNvPicPr>
          <p:nvPr/>
        </p:nvPicPr>
        <p:blipFill>
          <a:blip r:embed="rId4"/>
          <a:srcRect/>
          <a:stretch>
            <a:fillRect/>
          </a:stretch>
        </p:blipFill>
        <p:spPr bwMode="auto">
          <a:xfrm>
            <a:off x="762000" y="3505200"/>
            <a:ext cx="3657600" cy="2498725"/>
          </a:xfrm>
          <a:prstGeom prst="rect">
            <a:avLst/>
          </a:prstGeom>
          <a:noFill/>
          <a:ln w="9525">
            <a:noFill/>
            <a:miter lim="800000"/>
            <a:headEnd/>
            <a:tailEnd/>
          </a:ln>
        </p:spPr>
      </p:pic>
      <p:sp>
        <p:nvSpPr>
          <p:cNvPr id="72709" name="Text Box 7"/>
          <p:cNvSpPr txBox="1">
            <a:spLocks noChangeArrowheads="1"/>
          </p:cNvSpPr>
          <p:nvPr/>
        </p:nvSpPr>
        <p:spPr bwMode="auto">
          <a:xfrm>
            <a:off x="381000" y="6248400"/>
            <a:ext cx="3200400" cy="366713"/>
          </a:xfrm>
          <a:prstGeom prst="rect">
            <a:avLst/>
          </a:prstGeom>
          <a:noFill/>
          <a:ln w="9525">
            <a:noFill/>
            <a:miter lim="800000"/>
            <a:headEnd/>
            <a:tailEnd/>
          </a:ln>
        </p:spPr>
        <p:txBody>
          <a:bodyPr>
            <a:spAutoFit/>
          </a:bodyPr>
          <a:lstStyle/>
          <a:p>
            <a:pPr>
              <a:spcBef>
                <a:spcPct val="50000"/>
              </a:spcBef>
            </a:pPr>
            <a:r>
              <a:rPr lang="en-GB">
                <a:solidFill>
                  <a:schemeClr val="bg1"/>
                </a:solidFill>
              </a:rPr>
              <a:t>PASEX – AGESMTH.xls</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idx="4294967295"/>
          </p:nvPr>
        </p:nvSpPr>
        <p:spPr/>
        <p:txBody>
          <a:bodyPr lIns="90000" tIns="46800" rIns="90000" bIns="46800" anchor="b"/>
          <a:lstStyle/>
          <a:p>
            <a:pPr eaLnBrk="1" hangingPunct="1"/>
            <a:r>
              <a:rPr lang="en-US" sz="3800" smtClean="0">
                <a:solidFill>
                  <a:srgbClr val="FFC000"/>
                </a:solidFill>
              </a:rPr>
              <a:t>A Few Points about Smoothing</a:t>
            </a:r>
          </a:p>
        </p:txBody>
      </p:sp>
      <p:sp>
        <p:nvSpPr>
          <p:cNvPr id="73730" name="Rectangle 3"/>
          <p:cNvSpPr>
            <a:spLocks noGrp="1" noChangeArrowheads="1"/>
          </p:cNvSpPr>
          <p:nvPr>
            <p:ph idx="4294967295"/>
          </p:nvPr>
        </p:nvSpPr>
        <p:spPr/>
        <p:txBody>
          <a:bodyPr lIns="90000" tIns="46800" rIns="90000" bIns="46800"/>
          <a:lstStyle/>
          <a:p>
            <a:pPr eaLnBrk="1" hangingPunct="1">
              <a:buClr>
                <a:schemeClr val="bg1"/>
              </a:buClr>
              <a:buFontTx/>
              <a:buChar char="•"/>
            </a:pPr>
            <a:r>
              <a:rPr lang="en-US" sz="2600" smtClean="0"/>
              <a:t>No generalized solution for all populations</a:t>
            </a:r>
          </a:p>
          <a:p>
            <a:pPr eaLnBrk="1" hangingPunct="1">
              <a:buClr>
                <a:schemeClr val="bg1"/>
              </a:buClr>
              <a:buFontTx/>
              <a:buChar char="•"/>
            </a:pPr>
            <a:r>
              <a:rPr lang="en-US" sz="2600" smtClean="0"/>
              <a:t>Methods produce similar results</a:t>
            </a:r>
          </a:p>
          <a:p>
            <a:pPr eaLnBrk="1" hangingPunct="1">
              <a:buClr>
                <a:schemeClr val="bg1"/>
              </a:buClr>
              <a:buFontTx/>
              <a:buChar char="•"/>
            </a:pPr>
            <a:r>
              <a:rPr lang="en-US" sz="2600" smtClean="0"/>
              <a:t>Technique used depends on errors in age-sex distribution</a:t>
            </a:r>
          </a:p>
          <a:p>
            <a:pPr eaLnBrk="1" hangingPunct="1">
              <a:buClr>
                <a:schemeClr val="bg1"/>
              </a:buClr>
              <a:buFontTx/>
              <a:buChar char="•"/>
            </a:pPr>
            <a:r>
              <a:rPr lang="en-US" sz="2600" smtClean="0"/>
              <a:t>Be cautious in using strong smoothing</a:t>
            </a:r>
          </a:p>
          <a:p>
            <a:pPr eaLnBrk="1" hangingPunct="1">
              <a:buClr>
                <a:schemeClr val="bg1"/>
              </a:buClr>
              <a:buFontTx/>
              <a:buChar char="•"/>
            </a:pPr>
            <a:r>
              <a:rPr lang="en-US" sz="2600" smtClean="0"/>
              <a:t>If only part of population distribution problematic, no need for smoothing on entire age distribution</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idx="4294967295"/>
          </p:nvPr>
        </p:nvSpPr>
        <p:spPr/>
        <p:txBody>
          <a:bodyPr lIns="90000" tIns="46800" rIns="90000" bIns="46800" anchor="b"/>
          <a:lstStyle/>
          <a:p>
            <a:pPr eaLnBrk="1" hangingPunct="1"/>
            <a:r>
              <a:rPr lang="en-US" sz="3800" smtClean="0">
                <a:solidFill>
                  <a:srgbClr val="FFC000"/>
                </a:solidFill>
              </a:rPr>
              <a:t>Open-age groups</a:t>
            </a:r>
          </a:p>
        </p:txBody>
      </p:sp>
      <p:sp>
        <p:nvSpPr>
          <p:cNvPr id="74754" name="Rectangle 3"/>
          <p:cNvSpPr>
            <a:spLocks noGrp="1" noChangeArrowheads="1"/>
          </p:cNvSpPr>
          <p:nvPr>
            <p:ph idx="4294967295"/>
          </p:nvPr>
        </p:nvSpPr>
        <p:spPr/>
        <p:txBody>
          <a:bodyPr lIns="90000" tIns="46800" rIns="90000" bIns="46800"/>
          <a:lstStyle/>
          <a:p>
            <a:pPr eaLnBrk="1" hangingPunct="1">
              <a:buClr>
                <a:schemeClr val="bg1"/>
              </a:buClr>
              <a:buFontTx/>
              <a:buChar char="•"/>
            </a:pPr>
            <a:r>
              <a:rPr lang="en-US" sz="2600" smtClean="0"/>
              <a:t>When terminal age group is too young (younger than 80+ years)</a:t>
            </a:r>
          </a:p>
          <a:p>
            <a:pPr eaLnBrk="1" hangingPunct="1">
              <a:buClr>
                <a:schemeClr val="bg1"/>
              </a:buClr>
              <a:buFontTx/>
              <a:buChar char="•"/>
            </a:pPr>
            <a:r>
              <a:rPr lang="en-US" sz="2600" smtClean="0"/>
              <a:t>How to break the terminal age groups?</a:t>
            </a:r>
          </a:p>
          <a:p>
            <a:pPr lvl="1" eaLnBrk="1" hangingPunct="1">
              <a:buClr>
                <a:schemeClr val="bg1"/>
              </a:buClr>
              <a:buFontTx/>
              <a:buChar char="•"/>
            </a:pPr>
            <a:r>
              <a:rPr lang="en-US" sz="2200" smtClean="0"/>
              <a:t>Contingency table – national data available for 80+ but not sub-national</a:t>
            </a:r>
          </a:p>
          <a:p>
            <a:pPr lvl="1" eaLnBrk="1" hangingPunct="1">
              <a:buClr>
                <a:schemeClr val="bg1"/>
              </a:buClr>
              <a:buFontTx/>
              <a:buChar char="•"/>
            </a:pPr>
            <a:r>
              <a:rPr lang="en-US" sz="2200" smtClean="0"/>
              <a:t>Stable population theory – work for any data; needs some guesses on mortality level </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txBox="1">
            <a:spLocks/>
          </p:cNvSpPr>
          <p:nvPr/>
        </p:nvSpPr>
        <p:spPr bwMode="auto">
          <a:xfrm>
            <a:off x="457200" y="274638"/>
            <a:ext cx="8229600" cy="792162"/>
          </a:xfrm>
          <a:prstGeom prst="rect">
            <a:avLst/>
          </a:prstGeom>
          <a:noFill/>
          <a:ln w="9525">
            <a:noFill/>
            <a:miter lim="800000"/>
            <a:headEnd/>
            <a:tailEnd/>
          </a:ln>
        </p:spPr>
        <p:txBody>
          <a:bodyPr lIns="90000" tIns="46800" rIns="90000" bIns="46800" anchor="b"/>
          <a:lstStyle/>
          <a:p>
            <a:pPr algn="ctr"/>
            <a:r>
              <a:rPr lang="en-US" sz="3800" dirty="0">
                <a:solidFill>
                  <a:srgbClr val="FFC000"/>
                </a:solidFill>
                <a:latin typeface="Calibri" pitchFamily="34" charset="0"/>
              </a:rPr>
              <a:t>Open-age groups (PASEX – </a:t>
            </a:r>
            <a:r>
              <a:rPr lang="en-US" sz="3800" dirty="0" err="1" smtClean="0">
                <a:solidFill>
                  <a:srgbClr val="FFC000"/>
                </a:solidFill>
                <a:latin typeface="Calibri" pitchFamily="34" charset="0"/>
              </a:rPr>
              <a:t>OPAG.xls</a:t>
            </a:r>
            <a:r>
              <a:rPr lang="en-US" sz="3800" dirty="0" smtClean="0">
                <a:solidFill>
                  <a:srgbClr val="FFC000"/>
                </a:solidFill>
                <a:latin typeface="Calibri" pitchFamily="34" charset="0"/>
              </a:rPr>
              <a:t>)</a:t>
            </a:r>
            <a:endParaRPr lang="en-US" sz="3800" dirty="0">
              <a:solidFill>
                <a:srgbClr val="FFC000"/>
              </a:solidFill>
              <a:latin typeface="Calibri" pitchFamily="34" charset="0"/>
            </a:endParaRPr>
          </a:p>
        </p:txBody>
      </p:sp>
      <p:pic>
        <p:nvPicPr>
          <p:cNvPr id="75778" name="Picture 193"/>
          <p:cNvPicPr>
            <a:picLocks noChangeAspect="1" noChangeArrowheads="1"/>
          </p:cNvPicPr>
          <p:nvPr/>
        </p:nvPicPr>
        <p:blipFill>
          <a:blip r:embed="rId2"/>
          <a:srcRect/>
          <a:stretch>
            <a:fillRect/>
          </a:stretch>
        </p:blipFill>
        <p:spPr bwMode="auto">
          <a:xfrm>
            <a:off x="1066800" y="1295400"/>
            <a:ext cx="7010400" cy="5181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574675" y="268288"/>
            <a:ext cx="7999413" cy="1250950"/>
          </a:xfrm>
          <a:prstGeom prst="rect">
            <a:avLst/>
          </a:prstGeom>
          <a:noFill/>
          <a:ln w="9525">
            <a:noFill/>
            <a:miter lim="800000"/>
            <a:headEnd/>
            <a:tailEnd/>
          </a:ln>
        </p:spPr>
        <p:txBody>
          <a:bodyPr lIns="90000" tIns="46800" rIns="90000" bIns="46800" anchor="b"/>
          <a:lstStyle/>
          <a:p>
            <a:pPr algn="ctr"/>
            <a:r>
              <a:rPr lang="en-US" sz="3800">
                <a:solidFill>
                  <a:srgbClr val="FFC000"/>
                </a:solidFill>
                <a:latin typeface="Calibri" pitchFamily="34" charset="0"/>
              </a:rPr>
              <a:t>What to Look For at the Evaluation</a:t>
            </a:r>
            <a:r>
              <a:rPr lang="en-US" sz="3800">
                <a:solidFill>
                  <a:schemeClr val="bg1"/>
                </a:solidFill>
                <a:latin typeface="Calibri" pitchFamily="34" charset="0"/>
              </a:rPr>
              <a:t> </a:t>
            </a:r>
            <a:endParaRPr lang="en-GB" sz="3800">
              <a:solidFill>
                <a:schemeClr val="bg1"/>
              </a:solidFill>
              <a:latin typeface="Calibri" pitchFamily="34" charset="0"/>
            </a:endParaRPr>
          </a:p>
        </p:txBody>
      </p:sp>
      <p:sp>
        <p:nvSpPr>
          <p:cNvPr id="19458" name="Rectangle 3"/>
          <p:cNvSpPr>
            <a:spLocks noChangeArrowheads="1"/>
          </p:cNvSpPr>
          <p:nvPr/>
        </p:nvSpPr>
        <p:spPr bwMode="auto">
          <a:xfrm>
            <a:off x="533400" y="1752600"/>
            <a:ext cx="7999413" cy="3886200"/>
          </a:xfrm>
          <a:prstGeom prst="rect">
            <a:avLst/>
          </a:prstGeom>
          <a:noFill/>
          <a:ln w="9525">
            <a:noFill/>
            <a:miter lim="800000"/>
            <a:headEnd/>
            <a:tailEnd/>
          </a:ln>
        </p:spPr>
        <p:txBody>
          <a:bodyPr lIns="90000" tIns="46800" rIns="90000" bIns="46800"/>
          <a:lstStyle/>
          <a:p>
            <a:pPr marL="342900" indent="-342900">
              <a:lnSpc>
                <a:spcPct val="90000"/>
              </a:lnSpc>
              <a:spcBef>
                <a:spcPct val="20000"/>
              </a:spcBef>
              <a:buClr>
                <a:schemeClr val="bg1"/>
              </a:buClr>
              <a:buFontTx/>
              <a:buChar char="•"/>
            </a:pPr>
            <a:r>
              <a:rPr lang="en-GB" sz="2800" dirty="0">
                <a:solidFill>
                  <a:schemeClr val="bg1"/>
                </a:solidFill>
                <a:latin typeface="Calibri" pitchFamily="34" charset="0"/>
              </a:rPr>
              <a:t>Possible data </a:t>
            </a:r>
            <a:r>
              <a:rPr lang="en-GB" sz="2800" u="sng" dirty="0">
                <a:solidFill>
                  <a:schemeClr val="bg1"/>
                </a:solidFill>
                <a:latin typeface="Calibri" pitchFamily="34" charset="0"/>
              </a:rPr>
              <a:t>errors</a:t>
            </a:r>
            <a:r>
              <a:rPr lang="en-GB" sz="2800" dirty="0">
                <a:solidFill>
                  <a:schemeClr val="bg1"/>
                </a:solidFill>
                <a:latin typeface="Calibri" pitchFamily="34" charset="0"/>
              </a:rPr>
              <a:t> in the age-sex structure</a:t>
            </a:r>
          </a:p>
          <a:p>
            <a:pPr marL="742950" lvl="1" indent="-285750">
              <a:lnSpc>
                <a:spcPct val="90000"/>
              </a:lnSpc>
              <a:spcBef>
                <a:spcPct val="20000"/>
              </a:spcBef>
              <a:buClr>
                <a:schemeClr val="bg1"/>
              </a:buClr>
              <a:buFontTx/>
              <a:buChar char="•"/>
            </a:pPr>
            <a:r>
              <a:rPr lang="en-GB" sz="2400" dirty="0">
                <a:solidFill>
                  <a:schemeClr val="bg1"/>
                </a:solidFill>
                <a:latin typeface="Calibri" pitchFamily="34" charset="0"/>
              </a:rPr>
              <a:t>Age misreporting (age heaping and/or age exaggeration)</a:t>
            </a:r>
          </a:p>
          <a:p>
            <a:pPr marL="742950" lvl="1" indent="-285750">
              <a:lnSpc>
                <a:spcPct val="90000"/>
              </a:lnSpc>
              <a:spcBef>
                <a:spcPct val="20000"/>
              </a:spcBef>
              <a:buClr>
                <a:schemeClr val="bg1"/>
              </a:buClr>
              <a:buFontTx/>
              <a:buChar char="•"/>
            </a:pPr>
            <a:r>
              <a:rPr lang="en-GB" sz="2400" dirty="0">
                <a:solidFill>
                  <a:schemeClr val="bg1"/>
                </a:solidFill>
                <a:latin typeface="Calibri" pitchFamily="34" charset="0"/>
              </a:rPr>
              <a:t>Coverage errors – net under- or over-count (by age or sex) </a:t>
            </a:r>
          </a:p>
          <a:p>
            <a:pPr marL="742950" lvl="1" indent="-285750">
              <a:lnSpc>
                <a:spcPct val="90000"/>
              </a:lnSpc>
              <a:spcBef>
                <a:spcPct val="20000"/>
              </a:spcBef>
              <a:buClr>
                <a:schemeClr val="bg1"/>
              </a:buClr>
              <a:buFontTx/>
              <a:buChar char="•"/>
            </a:pPr>
            <a:endParaRPr lang="en-GB" sz="1600" dirty="0">
              <a:solidFill>
                <a:schemeClr val="bg1"/>
              </a:solidFill>
              <a:latin typeface="Calibri" pitchFamily="34" charset="0"/>
            </a:endParaRPr>
          </a:p>
          <a:p>
            <a:pPr marL="342900" indent="-342900">
              <a:lnSpc>
                <a:spcPct val="90000"/>
              </a:lnSpc>
              <a:spcBef>
                <a:spcPct val="20000"/>
              </a:spcBef>
              <a:buClr>
                <a:schemeClr val="bg1"/>
              </a:buClr>
              <a:buFontTx/>
              <a:buChar char="•"/>
            </a:pPr>
            <a:r>
              <a:rPr lang="en-GB" sz="2800" dirty="0">
                <a:solidFill>
                  <a:schemeClr val="bg1"/>
                </a:solidFill>
                <a:latin typeface="Calibri" pitchFamily="34" charset="0"/>
              </a:rPr>
              <a:t>Significant discrepancies in age-sex structure due to extraordinary </a:t>
            </a:r>
            <a:r>
              <a:rPr lang="en-GB" sz="2800" u="sng" dirty="0">
                <a:solidFill>
                  <a:schemeClr val="bg1"/>
                </a:solidFill>
                <a:latin typeface="Calibri" pitchFamily="34" charset="0"/>
              </a:rPr>
              <a:t>events</a:t>
            </a:r>
            <a:r>
              <a:rPr lang="en-GB" sz="2900" dirty="0">
                <a:solidFill>
                  <a:schemeClr val="bg1"/>
                </a:solidFill>
                <a:latin typeface="Calibri" pitchFamily="34" charset="0"/>
              </a:rPr>
              <a:t> </a:t>
            </a:r>
          </a:p>
          <a:p>
            <a:pPr marL="742950" lvl="1" indent="-285750">
              <a:lnSpc>
                <a:spcPct val="90000"/>
              </a:lnSpc>
              <a:spcBef>
                <a:spcPct val="20000"/>
              </a:spcBef>
              <a:buClr>
                <a:schemeClr val="bg1"/>
              </a:buClr>
              <a:buFontTx/>
              <a:buChar char="•"/>
            </a:pPr>
            <a:r>
              <a:rPr lang="en-GB" sz="2400" dirty="0">
                <a:solidFill>
                  <a:schemeClr val="bg1"/>
                </a:solidFill>
                <a:latin typeface="Calibri" pitchFamily="34" charset="0"/>
              </a:rPr>
              <a:t>High migration, war, famine, HIV/AIDS epidemic </a:t>
            </a:r>
            <a:r>
              <a:rPr lang="en-GB" sz="2400" dirty="0" err="1" smtClean="0">
                <a:solidFill>
                  <a:schemeClr val="bg1"/>
                </a:solidFill>
                <a:latin typeface="Calibri" pitchFamily="34" charset="0"/>
              </a:rPr>
              <a:t>etc</a:t>
            </a:r>
            <a:endParaRPr lang="en-GB" sz="2400" dirty="0">
              <a:solidFill>
                <a:schemeClr val="bg1"/>
              </a:solidFill>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 name="Title 1"/>
          <p:cNvSpPr txBox="1">
            <a:spLocks/>
          </p:cNvSpPr>
          <p:nvPr/>
        </p:nvSpPr>
        <p:spPr bwMode="auto">
          <a:xfrm>
            <a:off x="457200" y="228600"/>
            <a:ext cx="8229600" cy="792163"/>
          </a:xfrm>
          <a:prstGeom prst="rect">
            <a:avLst/>
          </a:prstGeom>
          <a:noFill/>
          <a:ln w="9525">
            <a:noFill/>
            <a:miter lim="800000"/>
            <a:headEnd/>
            <a:tailEnd/>
          </a:ln>
        </p:spPr>
        <p:txBody>
          <a:bodyPr lIns="90000" tIns="46800" rIns="90000" bIns="46800" anchor="b"/>
          <a:lstStyle/>
          <a:p>
            <a:pPr algn="ctr"/>
            <a:r>
              <a:rPr lang="en-US" sz="3800">
                <a:solidFill>
                  <a:srgbClr val="FFC000"/>
                </a:solidFill>
                <a:latin typeface="Calibri" pitchFamily="34" charset="0"/>
              </a:rPr>
              <a:t>Open-age groups</a:t>
            </a:r>
          </a:p>
        </p:txBody>
      </p:sp>
      <p:graphicFrame>
        <p:nvGraphicFramePr>
          <p:cNvPr id="76804" name="Object 4"/>
          <p:cNvGraphicFramePr>
            <a:graphicFrameLocks noChangeAspect="1"/>
          </p:cNvGraphicFramePr>
          <p:nvPr/>
        </p:nvGraphicFramePr>
        <p:xfrm>
          <a:off x="857250" y="1219200"/>
          <a:ext cx="7429500" cy="4343400"/>
        </p:xfrm>
        <a:graphic>
          <a:graphicData uri="http://schemas.openxmlformats.org/presentationml/2006/ole">
            <mc:AlternateContent xmlns:mc="http://schemas.openxmlformats.org/markup-compatibility/2006">
              <mc:Choice xmlns:v="urn:schemas-microsoft-com:vml" Requires="v">
                <p:oleObj spid="_x0000_s76828" name="Chart" r:id="rId3" imgW="7429429" imgH="3619452" progId="Excel.Chart.8">
                  <p:embed/>
                </p:oleObj>
              </mc:Choice>
              <mc:Fallback>
                <p:oleObj name="Chart" r:id="rId3" imgW="7429429" imgH="3619452" progId="Excel.Chart.8">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 y="1219200"/>
                        <a:ext cx="74295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6806" name="Line 5"/>
          <p:cNvSpPr>
            <a:spLocks noChangeShapeType="1"/>
          </p:cNvSpPr>
          <p:nvPr/>
        </p:nvSpPr>
        <p:spPr bwMode="auto">
          <a:xfrm>
            <a:off x="4419600" y="2133600"/>
            <a:ext cx="0" cy="2438400"/>
          </a:xfrm>
          <a:prstGeom prst="line">
            <a:avLst/>
          </a:prstGeom>
          <a:noFill/>
          <a:ln w="9525">
            <a:solidFill>
              <a:srgbClr val="333333"/>
            </a:solidFill>
            <a:prstDash val="dash"/>
            <a:round/>
            <a:headEnd/>
            <a:tailEnd/>
          </a:ln>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txBox="1">
            <a:spLocks/>
          </p:cNvSpPr>
          <p:nvPr/>
        </p:nvSpPr>
        <p:spPr bwMode="auto">
          <a:xfrm>
            <a:off x="457200" y="228600"/>
            <a:ext cx="8229600" cy="792163"/>
          </a:xfrm>
          <a:prstGeom prst="rect">
            <a:avLst/>
          </a:prstGeom>
          <a:noFill/>
          <a:ln w="9525">
            <a:noFill/>
            <a:miter lim="800000"/>
            <a:headEnd/>
            <a:tailEnd/>
          </a:ln>
        </p:spPr>
        <p:txBody>
          <a:bodyPr lIns="90000" tIns="46800" rIns="90000" bIns="46800" anchor="b"/>
          <a:lstStyle/>
          <a:p>
            <a:pPr algn="ctr"/>
            <a:r>
              <a:rPr lang="en-US" sz="3800">
                <a:solidFill>
                  <a:srgbClr val="FFC000"/>
                </a:solidFill>
                <a:latin typeface="Calibri" pitchFamily="34" charset="0"/>
              </a:rPr>
              <a:t>Population Interpolation</a:t>
            </a:r>
          </a:p>
        </p:txBody>
      </p:sp>
      <p:sp>
        <p:nvSpPr>
          <p:cNvPr id="77826" name="Rectangle 3"/>
          <p:cNvSpPr txBox="1">
            <a:spLocks noChangeArrowheads="1"/>
          </p:cNvSpPr>
          <p:nvPr/>
        </p:nvSpPr>
        <p:spPr bwMode="auto">
          <a:xfrm>
            <a:off x="457200" y="1600200"/>
            <a:ext cx="8229600" cy="4525963"/>
          </a:xfrm>
          <a:prstGeom prst="rect">
            <a:avLst/>
          </a:prstGeom>
          <a:noFill/>
          <a:ln w="9525">
            <a:noFill/>
            <a:miter lim="800000"/>
            <a:headEnd/>
            <a:tailEnd/>
          </a:ln>
        </p:spPr>
        <p:txBody>
          <a:bodyPr lIns="90000" tIns="46800" rIns="90000" bIns="46800"/>
          <a:lstStyle/>
          <a:p>
            <a:pPr marL="342900" indent="-342900">
              <a:spcBef>
                <a:spcPct val="20000"/>
              </a:spcBef>
              <a:buClr>
                <a:schemeClr val="bg1"/>
              </a:buClr>
              <a:buFontTx/>
              <a:buChar char="•"/>
            </a:pPr>
            <a:r>
              <a:rPr lang="en-US" sz="2600">
                <a:solidFill>
                  <a:schemeClr val="bg1"/>
                </a:solidFill>
                <a:latin typeface="Calibri" pitchFamily="34" charset="0"/>
              </a:rPr>
              <a:t>Two censuses data available, need population figure in between the census dates</a:t>
            </a:r>
          </a:p>
          <a:p>
            <a:pPr marL="742950" lvl="1" indent="-285750">
              <a:spcBef>
                <a:spcPct val="20000"/>
              </a:spcBef>
              <a:buClr>
                <a:schemeClr val="bg1"/>
              </a:buClr>
              <a:buFontTx/>
              <a:buChar char="•"/>
            </a:pPr>
            <a:r>
              <a:rPr lang="en-US" sz="2600">
                <a:solidFill>
                  <a:schemeClr val="bg1"/>
                </a:solidFill>
                <a:latin typeface="Calibri" pitchFamily="34" charset="0"/>
              </a:rPr>
              <a:t>Linear</a:t>
            </a:r>
          </a:p>
          <a:p>
            <a:pPr marL="742950" lvl="1" indent="-285750">
              <a:spcBef>
                <a:spcPct val="20000"/>
              </a:spcBef>
              <a:buClr>
                <a:schemeClr val="bg1"/>
              </a:buClr>
              <a:buFontTx/>
              <a:buChar char="•"/>
            </a:pPr>
            <a:r>
              <a:rPr lang="en-US" sz="2600">
                <a:solidFill>
                  <a:schemeClr val="bg1"/>
                </a:solidFill>
                <a:latin typeface="Calibri" pitchFamily="34" charset="0"/>
              </a:rPr>
              <a:t>Exponential</a:t>
            </a:r>
          </a:p>
          <a:p>
            <a:pPr marL="342900" indent="-342900">
              <a:spcBef>
                <a:spcPct val="20000"/>
              </a:spcBef>
              <a:buClr>
                <a:schemeClr val="bg1"/>
              </a:buClr>
              <a:buFontTx/>
              <a:buChar char="•"/>
            </a:pPr>
            <a:r>
              <a:rPr lang="en-US" sz="2600">
                <a:solidFill>
                  <a:schemeClr val="bg1"/>
                </a:solidFill>
                <a:latin typeface="Calibri" pitchFamily="34" charset="0"/>
              </a:rPr>
              <a:t>PASEX - AGEINT</a:t>
            </a:r>
          </a:p>
          <a:p>
            <a:pPr marL="342900" indent="-342900">
              <a:spcBef>
                <a:spcPct val="20000"/>
              </a:spcBef>
              <a:buClr>
                <a:schemeClr val="bg1"/>
              </a:buClr>
              <a:buFontTx/>
              <a:buChar char="•"/>
            </a:pPr>
            <a:endParaRPr lang="en-US" sz="2200">
              <a:solidFill>
                <a:schemeClr val="bg1"/>
              </a:solidFill>
              <a:latin typeface="Calibri" pitchFamily="34" charset="0"/>
            </a:endParaRPr>
          </a:p>
        </p:txBody>
      </p:sp>
      <p:pic>
        <p:nvPicPr>
          <p:cNvPr id="77827" name="Picture 5"/>
          <p:cNvPicPr>
            <a:picLocks noChangeAspect="1" noChangeArrowheads="1"/>
          </p:cNvPicPr>
          <p:nvPr/>
        </p:nvPicPr>
        <p:blipFill>
          <a:blip r:embed="rId2"/>
          <a:srcRect/>
          <a:stretch>
            <a:fillRect/>
          </a:stretch>
        </p:blipFill>
        <p:spPr bwMode="auto">
          <a:xfrm>
            <a:off x="5181600" y="2057400"/>
            <a:ext cx="3249613" cy="46053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899" name="Object 3"/>
          <p:cNvGraphicFramePr>
            <a:graphicFrameLocks noGrp="1" noChangeAspect="1"/>
          </p:cNvGraphicFramePr>
          <p:nvPr>
            <p:ph idx="1"/>
          </p:nvPr>
        </p:nvGraphicFramePr>
        <p:xfrm>
          <a:off x="838200" y="1524000"/>
          <a:ext cx="7781925" cy="4314825"/>
        </p:xfrm>
        <a:graphic>
          <a:graphicData uri="http://schemas.openxmlformats.org/presentationml/2006/ole">
            <mc:AlternateContent xmlns:mc="http://schemas.openxmlformats.org/markup-compatibility/2006">
              <mc:Choice xmlns:v="urn:schemas-microsoft-com:vml" Requires="v">
                <p:oleObj spid="_x0000_s80923" name="Chart" r:id="rId3" imgW="7781973" imgH="4105513" progId="Excel.Chart.8">
                  <p:embed/>
                </p:oleObj>
              </mc:Choice>
              <mc:Fallback>
                <p:oleObj name="Chart" r:id="rId3" imgW="7781973" imgH="4105513" progId="Excel.Chart.8">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524000"/>
                        <a:ext cx="7781925"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900" name="Title 1"/>
          <p:cNvSpPr>
            <a:spLocks noGrp="1"/>
          </p:cNvSpPr>
          <p:nvPr>
            <p:ph type="title"/>
          </p:nvPr>
        </p:nvSpPr>
        <p:spPr/>
        <p:txBody>
          <a:bodyPr/>
          <a:lstStyle/>
          <a:p>
            <a:pPr eaLnBrk="1" hangingPunct="1"/>
            <a:r>
              <a:rPr lang="en-US" smtClean="0">
                <a:solidFill>
                  <a:srgbClr val="FFC000"/>
                </a:solidFill>
              </a:rPr>
              <a:t>Population Interpolation</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p:cNvSpPr>
          <p:nvPr>
            <p:ph type="title"/>
          </p:nvPr>
        </p:nvSpPr>
        <p:spPr/>
        <p:txBody>
          <a:bodyPr/>
          <a:lstStyle/>
          <a:p>
            <a:r>
              <a:rPr lang="en-GB" smtClean="0">
                <a:solidFill>
                  <a:srgbClr val="FFC000"/>
                </a:solidFill>
              </a:rPr>
              <a:t>Population Shifting</a:t>
            </a:r>
          </a:p>
        </p:txBody>
      </p:sp>
      <p:sp>
        <p:nvSpPr>
          <p:cNvPr id="81922" name="Rectangle 3"/>
          <p:cNvSpPr>
            <a:spLocks noGrp="1"/>
          </p:cNvSpPr>
          <p:nvPr>
            <p:ph type="body" idx="1"/>
          </p:nvPr>
        </p:nvSpPr>
        <p:spPr>
          <a:xfrm>
            <a:off x="457200" y="1219200"/>
            <a:ext cx="8229600" cy="4525963"/>
          </a:xfrm>
        </p:spPr>
        <p:txBody>
          <a:bodyPr/>
          <a:lstStyle/>
          <a:p>
            <a:r>
              <a:rPr lang="en-GB" smtClean="0"/>
              <a:t>Moving the population from a given date (census) to another (mid-year) </a:t>
            </a:r>
          </a:p>
          <a:p>
            <a:pPr lvl="1"/>
            <a:r>
              <a:rPr lang="en-GB" smtClean="0"/>
              <a:t>PASEX – MOVEPOP.xls</a:t>
            </a:r>
          </a:p>
        </p:txBody>
      </p:sp>
      <p:pic>
        <p:nvPicPr>
          <p:cNvPr id="81923" name="Picture 4"/>
          <p:cNvPicPr>
            <a:picLocks noChangeAspect="1" noChangeArrowheads="1"/>
          </p:cNvPicPr>
          <p:nvPr/>
        </p:nvPicPr>
        <p:blipFill>
          <a:blip r:embed="rId2"/>
          <a:srcRect/>
          <a:stretch>
            <a:fillRect/>
          </a:stretch>
        </p:blipFill>
        <p:spPr bwMode="auto">
          <a:xfrm>
            <a:off x="1295400" y="2819400"/>
            <a:ext cx="6515100" cy="37623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idx="4294967295"/>
          </p:nvPr>
        </p:nvSpPr>
        <p:spPr/>
        <p:txBody>
          <a:bodyPr lIns="90000" tIns="46800" rIns="90000" bIns="46800" anchor="b"/>
          <a:lstStyle/>
          <a:p>
            <a:pPr eaLnBrk="1" hangingPunct="1"/>
            <a:r>
              <a:rPr lang="en-US" sz="3800" smtClean="0">
                <a:solidFill>
                  <a:srgbClr val="FFC000"/>
                </a:solidFill>
              </a:rPr>
              <a:t>References</a:t>
            </a:r>
          </a:p>
        </p:txBody>
      </p:sp>
      <p:sp>
        <p:nvSpPr>
          <p:cNvPr id="82946" name="Rectangle 3"/>
          <p:cNvSpPr>
            <a:spLocks noGrp="1" noChangeArrowheads="1"/>
          </p:cNvSpPr>
          <p:nvPr>
            <p:ph idx="4294967295"/>
          </p:nvPr>
        </p:nvSpPr>
        <p:spPr/>
        <p:txBody>
          <a:bodyPr lIns="90000" tIns="46800" rIns="90000" bIns="46800"/>
          <a:lstStyle/>
          <a:p>
            <a:pPr eaLnBrk="1" hangingPunct="1">
              <a:spcBef>
                <a:spcPct val="0"/>
              </a:spcBef>
            </a:pPr>
            <a:r>
              <a:rPr lang="en-GB" sz="2200" smtClean="0"/>
              <a:t>Arriaga (1994). Population Analysis with Microcomputers, Volume I: Presentation of Techniques, Bureau of the Census.</a:t>
            </a:r>
            <a:br>
              <a:rPr lang="en-GB" sz="2200" smtClean="0"/>
            </a:br>
            <a:endParaRPr lang="en-GB" sz="2200" smtClean="0"/>
          </a:p>
          <a:p>
            <a:pPr eaLnBrk="1" hangingPunct="1">
              <a:spcBef>
                <a:spcPct val="0"/>
              </a:spcBef>
            </a:pPr>
            <a:r>
              <a:rPr lang="en-GB" sz="2200" smtClean="0"/>
              <a:t>Hobbs, F.B. (2004). Age and Sex Composition. In J. S. Siegel &amp; D. A. Swanson (Eds.), The methods and materials of demography (2nd ed., pp. 125–173). Elsevier Academic Press. </a:t>
            </a:r>
            <a:endParaRPr lang="en-US" u="sng" smtClean="0">
              <a:solidFill>
                <a:srgbClr val="0000FF"/>
              </a:solidFill>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609600" y="304800"/>
            <a:ext cx="8305800" cy="1216025"/>
          </a:xfrm>
          <a:prstGeom prst="rect">
            <a:avLst/>
          </a:prstGeom>
          <a:noFill/>
          <a:ln w="9525">
            <a:noFill/>
            <a:miter lim="800000"/>
            <a:headEnd/>
            <a:tailEnd/>
          </a:ln>
        </p:spPr>
        <p:txBody>
          <a:bodyPr lIns="90000" tIns="46800" rIns="90000" bIns="46800" anchor="b"/>
          <a:lstStyle/>
          <a:p>
            <a:pPr algn="ct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800">
                <a:solidFill>
                  <a:srgbClr val="FFC000"/>
                </a:solidFill>
                <a:latin typeface="Calibri" pitchFamily="34" charset="0"/>
              </a:rPr>
              <a:t>Collecting Information on</a:t>
            </a:r>
            <a:br>
              <a:rPr lang="en-US" sz="3800">
                <a:solidFill>
                  <a:srgbClr val="FFC000"/>
                </a:solidFill>
                <a:latin typeface="Calibri" pitchFamily="34" charset="0"/>
              </a:rPr>
            </a:br>
            <a:r>
              <a:rPr lang="en-US" sz="3800">
                <a:solidFill>
                  <a:srgbClr val="FFC000"/>
                </a:solidFill>
                <a:latin typeface="Calibri" pitchFamily="34" charset="0"/>
              </a:rPr>
              <a:t>Age and Quality</a:t>
            </a:r>
          </a:p>
        </p:txBody>
      </p:sp>
      <p:sp>
        <p:nvSpPr>
          <p:cNvPr id="20482" name="Rectangle 2"/>
          <p:cNvSpPr>
            <a:spLocks noChangeArrowheads="1"/>
          </p:cNvSpPr>
          <p:nvPr/>
        </p:nvSpPr>
        <p:spPr bwMode="auto">
          <a:xfrm>
            <a:off x="609600" y="1676400"/>
            <a:ext cx="7620000" cy="4191000"/>
          </a:xfrm>
          <a:prstGeom prst="rect">
            <a:avLst/>
          </a:prstGeom>
          <a:noFill/>
          <a:ln w="9525">
            <a:noFill/>
            <a:miter lim="800000"/>
            <a:headEnd/>
            <a:tailEnd/>
          </a:ln>
        </p:spPr>
        <p:txBody>
          <a:bodyPr lIns="90000" tIns="46800" rIns="90000" bIns="46800"/>
          <a:lstStyle/>
          <a:p>
            <a:pPr marL="468313" indent="-468313" defTabSz="449263">
              <a:spcBef>
                <a:spcPts val="525"/>
              </a:spcBef>
              <a:buClr>
                <a:schemeClr val="bg1"/>
              </a:buClr>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chemeClr val="bg1"/>
                </a:solidFill>
                <a:latin typeface="Calibri" pitchFamily="34" charset="0"/>
              </a:rPr>
              <a:t>Age - the interval of time between the date of birth and the date of the census, expressed in completed solar years</a:t>
            </a:r>
          </a:p>
          <a:p>
            <a:pPr marL="742950" lvl="1" indent="-285750" defTabSz="449263">
              <a:spcBef>
                <a:spcPts val="525"/>
              </a:spcBef>
              <a:buClr>
                <a:schemeClr val="bg1"/>
              </a:buClr>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solidFill>
                  <a:schemeClr val="bg1"/>
                </a:solidFill>
                <a:latin typeface="Calibri" pitchFamily="34" charset="0"/>
              </a:rPr>
              <a:t>The date of birth (year, month and day) - more precise information and is preferred</a:t>
            </a:r>
          </a:p>
          <a:p>
            <a:pPr marL="742950" lvl="1" indent="-285750" defTabSz="449263">
              <a:spcBef>
                <a:spcPts val="525"/>
              </a:spcBef>
              <a:buClr>
                <a:schemeClr val="bg1"/>
              </a:buClr>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solidFill>
                  <a:schemeClr val="bg1"/>
                </a:solidFill>
                <a:latin typeface="Calibri" pitchFamily="34" charset="0"/>
              </a:rPr>
              <a:t>Completed age (age at the individual’s last birthday) – less accurate </a:t>
            </a:r>
          </a:p>
          <a:p>
            <a:pPr marL="1143000" lvl="2" indent="-228600" defTabSz="449263">
              <a:spcBef>
                <a:spcPts val="525"/>
              </a:spcBef>
              <a:buClr>
                <a:schemeClr val="bg1"/>
              </a:buClr>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solidFill>
                  <a:schemeClr val="bg1"/>
                </a:solidFill>
                <a:latin typeface="Calibri" pitchFamily="34" charset="0"/>
              </a:rPr>
              <a:t>Misunderstanding: the last, the next or the nearest birthday?</a:t>
            </a:r>
          </a:p>
          <a:p>
            <a:pPr marL="1143000" lvl="2" indent="-228600" defTabSz="449263">
              <a:spcBef>
                <a:spcPts val="525"/>
              </a:spcBef>
              <a:buClr>
                <a:schemeClr val="bg1"/>
              </a:buClr>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solidFill>
                  <a:schemeClr val="bg1"/>
                </a:solidFill>
                <a:latin typeface="Calibri" pitchFamily="34" charset="0"/>
              </a:rPr>
              <a:t>Rounding to nearest age ending in 0 or 5 (age heaping)</a:t>
            </a:r>
          </a:p>
          <a:p>
            <a:pPr marL="1143000" lvl="2" indent="-228600" defTabSz="449263">
              <a:spcBef>
                <a:spcPts val="525"/>
              </a:spcBef>
              <a:buClr>
                <a:schemeClr val="bg1"/>
              </a:buClr>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solidFill>
                  <a:schemeClr val="bg1"/>
                </a:solidFill>
                <a:latin typeface="Calibri" pitchFamily="34" charset="0"/>
              </a:rPr>
              <a:t>Children under 1 - may be reported as 1 year of age</a:t>
            </a:r>
          </a:p>
          <a:p>
            <a:pPr marL="1143000" lvl="2" indent="-228600" defTabSz="449263">
              <a:spcBef>
                <a:spcPts val="525"/>
              </a:spcBef>
              <a:buClr>
                <a:schemeClr val="bg1"/>
              </a:buClr>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solidFill>
                  <a:schemeClr val="bg1"/>
                </a:solidFill>
                <a:latin typeface="Calibri" pitchFamily="34" charset="0"/>
              </a:rPr>
              <a:t>Use of different calendars in the same country– western, Islamic or Lunar</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ChangeArrowheads="1"/>
          </p:cNvSpPr>
          <p:nvPr/>
        </p:nvSpPr>
        <p:spPr bwMode="auto">
          <a:xfrm>
            <a:off x="574675" y="268288"/>
            <a:ext cx="7999413" cy="1250950"/>
          </a:xfrm>
          <a:prstGeom prst="rect">
            <a:avLst/>
          </a:prstGeom>
          <a:noFill/>
          <a:ln w="9525">
            <a:noFill/>
            <a:miter lim="800000"/>
            <a:headEnd/>
            <a:tailEnd/>
          </a:ln>
        </p:spPr>
        <p:txBody>
          <a:bodyPr lIns="90000" tIns="46800" rIns="90000" bIns="46800" anchor="b"/>
          <a:lstStyle/>
          <a:p>
            <a:pPr algn="ctr"/>
            <a:r>
              <a:rPr lang="en-US" sz="3800">
                <a:solidFill>
                  <a:srgbClr val="FFC000"/>
                </a:solidFill>
                <a:latin typeface="Calibri" pitchFamily="34" charset="0"/>
              </a:rPr>
              <a:t>Basic Graphical Analysis </a:t>
            </a:r>
            <a:br>
              <a:rPr lang="en-US" sz="3800">
                <a:solidFill>
                  <a:srgbClr val="FFC000"/>
                </a:solidFill>
                <a:latin typeface="Calibri" pitchFamily="34" charset="0"/>
              </a:rPr>
            </a:br>
            <a:r>
              <a:rPr lang="en-US" sz="3800">
                <a:solidFill>
                  <a:srgbClr val="FFC000"/>
                </a:solidFill>
                <a:latin typeface="Calibri" pitchFamily="34" charset="0"/>
              </a:rPr>
              <a:t>- Population Pyramid </a:t>
            </a:r>
          </a:p>
        </p:txBody>
      </p:sp>
      <p:sp>
        <p:nvSpPr>
          <p:cNvPr id="21506" name="Rectangle 3"/>
          <p:cNvSpPr>
            <a:spLocks noChangeArrowheads="1"/>
          </p:cNvSpPr>
          <p:nvPr/>
        </p:nvSpPr>
        <p:spPr bwMode="auto">
          <a:xfrm>
            <a:off x="566738" y="1752600"/>
            <a:ext cx="7999412" cy="4195763"/>
          </a:xfrm>
          <a:prstGeom prst="rect">
            <a:avLst/>
          </a:prstGeom>
          <a:noFill/>
          <a:ln w="9525">
            <a:noFill/>
            <a:miter lim="800000"/>
            <a:headEnd/>
            <a:tailEnd/>
          </a:ln>
        </p:spPr>
        <p:txBody>
          <a:bodyPr lIns="90000" tIns="46800" rIns="90000" bIns="46800"/>
          <a:lstStyle/>
          <a:p>
            <a:pPr marL="342900" indent="-342900">
              <a:spcBef>
                <a:spcPct val="20000"/>
              </a:spcBef>
              <a:buClr>
                <a:schemeClr val="bg1"/>
              </a:buClr>
              <a:buFontTx/>
              <a:buChar char="•"/>
            </a:pPr>
            <a:r>
              <a:rPr lang="en-US" sz="2400">
                <a:solidFill>
                  <a:schemeClr val="bg1"/>
                </a:solidFill>
                <a:latin typeface="Calibri" pitchFamily="34" charset="0"/>
              </a:rPr>
              <a:t>Basic procedure for assessing the quality of census data on age and sex </a:t>
            </a:r>
          </a:p>
          <a:p>
            <a:pPr marL="342900" indent="-342900">
              <a:spcBef>
                <a:spcPct val="20000"/>
              </a:spcBef>
              <a:buClr>
                <a:schemeClr val="bg1"/>
              </a:buClr>
              <a:buFontTx/>
              <a:buChar char="•"/>
            </a:pPr>
            <a:r>
              <a:rPr lang="en-US" sz="2400">
                <a:solidFill>
                  <a:schemeClr val="bg1"/>
                </a:solidFill>
                <a:latin typeface="Calibri" pitchFamily="34" charset="0"/>
              </a:rPr>
              <a:t>Displays the size of population enumerated in each age group (or cohort) by sex</a:t>
            </a:r>
          </a:p>
          <a:p>
            <a:pPr marL="342900" indent="-342900">
              <a:spcBef>
                <a:spcPct val="20000"/>
              </a:spcBef>
              <a:buClr>
                <a:schemeClr val="bg1"/>
              </a:buClr>
              <a:buFontTx/>
              <a:buChar char="•"/>
            </a:pPr>
            <a:r>
              <a:rPr lang="en-US" sz="2400">
                <a:solidFill>
                  <a:schemeClr val="bg1"/>
                </a:solidFill>
                <a:latin typeface="Calibri" pitchFamily="34" charset="0"/>
              </a:rPr>
              <a:t>The base of the pyramid is mainly determined by the level of fertility in the population, while how fast it converges to peak is determined by previous levels of mortality and fertility</a:t>
            </a:r>
          </a:p>
          <a:p>
            <a:pPr marL="342900" indent="-342900">
              <a:spcBef>
                <a:spcPct val="20000"/>
              </a:spcBef>
              <a:buClr>
                <a:schemeClr val="bg1"/>
              </a:buClr>
              <a:buFontTx/>
              <a:buChar char="•"/>
            </a:pPr>
            <a:r>
              <a:rPr lang="en-US" sz="2400">
                <a:solidFill>
                  <a:schemeClr val="bg1"/>
                </a:solidFill>
                <a:latin typeface="Calibri" pitchFamily="34" charset="0"/>
              </a:rPr>
              <a:t>The levels of migration by age and sex also affect the shape of the pyramid</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9" name="Object 11"/>
          <p:cNvGraphicFramePr>
            <a:graphicFrameLocks noChangeAspect="1"/>
          </p:cNvGraphicFramePr>
          <p:nvPr/>
        </p:nvGraphicFramePr>
        <p:xfrm>
          <a:off x="1066800" y="1752600"/>
          <a:ext cx="7010400" cy="4114800"/>
        </p:xfrm>
        <a:graphic>
          <a:graphicData uri="http://schemas.openxmlformats.org/presentationml/2006/ole">
            <mc:AlternateContent xmlns:mc="http://schemas.openxmlformats.org/markup-compatibility/2006">
              <mc:Choice xmlns:v="urn:schemas-microsoft-com:vml" Requires="v">
                <p:oleObj spid="_x0000_s22565" name="Chart" r:id="rId3" imgW="6524816" imgH="3685961" progId="Excel.Chart.8">
                  <p:embed/>
                </p:oleObj>
              </mc:Choice>
              <mc:Fallback>
                <p:oleObj name="Chart" r:id="rId3" imgW="6524816" imgH="3685961" progId="Excel.Chart.8">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752600"/>
                        <a:ext cx="7010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22540" name="Rectangle 2"/>
          <p:cNvSpPr>
            <a:spLocks noChangeArrowheads="1"/>
          </p:cNvSpPr>
          <p:nvPr/>
        </p:nvSpPr>
        <p:spPr bwMode="auto">
          <a:xfrm>
            <a:off x="574675" y="268288"/>
            <a:ext cx="7999413" cy="1250950"/>
          </a:xfrm>
          <a:prstGeom prst="rect">
            <a:avLst/>
          </a:prstGeom>
          <a:noFill/>
          <a:ln w="9525">
            <a:noFill/>
            <a:miter lim="800000"/>
            <a:headEnd/>
            <a:tailEnd/>
          </a:ln>
        </p:spPr>
        <p:txBody>
          <a:bodyPr lIns="90000" tIns="46800" rIns="90000" bIns="46800" anchor="b"/>
          <a:lstStyle/>
          <a:p>
            <a:pPr algn="ctr"/>
            <a:r>
              <a:rPr lang="en-US" sz="3800">
                <a:solidFill>
                  <a:srgbClr val="FFC000"/>
                </a:solidFill>
                <a:latin typeface="Calibri" pitchFamily="34" charset="0"/>
              </a:rPr>
              <a:t>Population Pyramid (1)</a:t>
            </a:r>
            <a:br>
              <a:rPr lang="en-US" sz="3800">
                <a:solidFill>
                  <a:srgbClr val="FFC000"/>
                </a:solidFill>
                <a:latin typeface="Calibri" pitchFamily="34" charset="0"/>
              </a:rPr>
            </a:br>
            <a:r>
              <a:rPr lang="en-US" sz="3800">
                <a:solidFill>
                  <a:srgbClr val="FFC000"/>
                </a:solidFill>
                <a:latin typeface="Calibri" pitchFamily="34" charset="0"/>
              </a:rPr>
              <a:t>– High fertility and mortality</a:t>
            </a:r>
          </a:p>
        </p:txBody>
      </p:sp>
      <p:sp>
        <p:nvSpPr>
          <p:cNvPr id="22541" name="Rectangle 12"/>
          <p:cNvSpPr>
            <a:spLocks noChangeArrowheads="1"/>
          </p:cNvSpPr>
          <p:nvPr/>
        </p:nvSpPr>
        <p:spPr bwMode="auto">
          <a:xfrm>
            <a:off x="304800" y="5943600"/>
            <a:ext cx="7997825" cy="298450"/>
          </a:xfrm>
          <a:prstGeom prst="rect">
            <a:avLst/>
          </a:prstGeom>
          <a:noFill/>
          <a:ln w="9525">
            <a:noFill/>
            <a:miter lim="800000"/>
            <a:headEnd/>
            <a:tailEnd/>
          </a:ln>
        </p:spPr>
        <p:txBody>
          <a:bodyPr lIns="90000" tIns="46800" rIns="90000" bIns="46800" anchor="b"/>
          <a:lstStyle/>
          <a:p>
            <a:pPr marL="58738" indent="-58738" eaLnBrk="0" hangingPunct="0">
              <a:buClr>
                <a:srgbClr val="000000"/>
              </a:buClr>
              <a:buSzPct val="100000"/>
              <a:buFont typeface="Times New Roman" pitchFamily="18" charset="0"/>
              <a:buNone/>
            </a:pPr>
            <a:r>
              <a:rPr lang="en-GB" sz="1200">
                <a:solidFill>
                  <a:schemeClr val="bg1"/>
                </a:solidFill>
                <a:latin typeface="Verdana" pitchFamily="34" charset="0"/>
                <a:ea typeface="ＭＳ Ｐゴシック" pitchFamily="34" charset="-128"/>
              </a:rPr>
              <a:t>Source: </a:t>
            </a:r>
            <a:r>
              <a:rPr lang="en-GB" sz="1200" i="1">
                <a:solidFill>
                  <a:schemeClr val="bg1"/>
                </a:solidFill>
                <a:latin typeface="Verdana" pitchFamily="34" charset="0"/>
                <a:ea typeface="ＭＳ Ｐゴシック" pitchFamily="34" charset="-128"/>
              </a:rPr>
              <a:t>United Nations Demographic Yearbook</a:t>
            </a:r>
            <a:endParaRPr lang="en-GB" sz="1200">
              <a:solidFill>
                <a:schemeClr val="bg1"/>
              </a:solidFill>
              <a:latin typeface="Verdana" pitchFamily="34" charset="0"/>
              <a:ea typeface="ＭＳ Ｐゴシック" pitchFamily="34" charset="-128"/>
            </a:endParaRPr>
          </a:p>
        </p:txBody>
      </p:sp>
      <p:sp>
        <p:nvSpPr>
          <p:cNvPr id="67594" name="AutoShape 10"/>
          <p:cNvSpPr>
            <a:spLocks noChangeArrowheads="1"/>
          </p:cNvSpPr>
          <p:nvPr/>
        </p:nvSpPr>
        <p:spPr bwMode="auto">
          <a:xfrm>
            <a:off x="6781800" y="4572000"/>
            <a:ext cx="2362200" cy="685800"/>
          </a:xfrm>
          <a:prstGeom prst="leftArrow">
            <a:avLst>
              <a:gd name="adj1" fmla="val 50000"/>
              <a:gd name="adj2" fmla="val 86111"/>
            </a:avLst>
          </a:prstGeom>
          <a:solidFill>
            <a:schemeClr val="accent1"/>
          </a:solidFill>
          <a:ln w="9525">
            <a:solidFill>
              <a:schemeClr val="tx1"/>
            </a:solidFill>
            <a:miter lim="800000"/>
            <a:headEnd/>
            <a:tailEnd/>
          </a:ln>
        </p:spPr>
        <p:txBody>
          <a:bodyPr wrap="none" anchor="ctr"/>
          <a:lstStyle/>
          <a:p>
            <a:pPr algn="ctr"/>
            <a:r>
              <a:rPr lang="en-US" sz="1000">
                <a:ea typeface="ＭＳ Ｐゴシック" pitchFamily="34" charset="-128"/>
              </a:rPr>
              <a:t>Wide base indicates high fertility</a:t>
            </a:r>
          </a:p>
        </p:txBody>
      </p:sp>
      <p:sp>
        <p:nvSpPr>
          <p:cNvPr id="22543" name="AutoShape 8"/>
          <p:cNvSpPr>
            <a:spLocks noChangeArrowheads="1"/>
          </p:cNvSpPr>
          <p:nvPr/>
        </p:nvSpPr>
        <p:spPr bwMode="auto">
          <a:xfrm>
            <a:off x="1524000" y="3733800"/>
            <a:ext cx="2133600" cy="381000"/>
          </a:xfrm>
          <a:prstGeom prst="rightArrow">
            <a:avLst>
              <a:gd name="adj1" fmla="val 50000"/>
              <a:gd name="adj2" fmla="val 140000"/>
            </a:avLst>
          </a:prstGeom>
          <a:solidFill>
            <a:schemeClr val="accent1"/>
          </a:solidFill>
          <a:ln w="9525">
            <a:solidFill>
              <a:schemeClr val="tx1"/>
            </a:solidFill>
            <a:miter lim="800000"/>
            <a:headEnd/>
            <a:tailEnd/>
          </a:ln>
        </p:spPr>
        <p:txBody>
          <a:bodyPr wrap="none" anchor="ctr"/>
          <a:lstStyle/>
          <a:p>
            <a:pPr algn="ctr"/>
            <a:r>
              <a:rPr lang="en-GB" sz="1000" dirty="0"/>
              <a:t>Quick narrowing -&gt; high mortality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594"/>
                                        </p:tgtEl>
                                        <p:attrNameLst>
                                          <p:attrName>style.visibility</p:attrName>
                                        </p:attrNameLst>
                                      </p:cBhvr>
                                      <p:to>
                                        <p:strVal val="visible"/>
                                      </p:to>
                                    </p:set>
                                    <p:animEffect transition="in" filter="blinds(horizontal)">
                                      <p:cBhvr>
                                        <p:cTn id="7" dur="500"/>
                                        <p:tgtEl>
                                          <p:spTgt spid="6759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5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4" grpId="0" animBg="1"/>
      <p:bldP spid="225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7" name="Rectangle 4"/>
          <p:cNvSpPr>
            <a:spLocks noChangeArrowheads="1"/>
          </p:cNvSpPr>
          <p:nvPr/>
        </p:nvSpPr>
        <p:spPr bwMode="auto">
          <a:xfrm>
            <a:off x="574675" y="268288"/>
            <a:ext cx="7999413" cy="1250950"/>
          </a:xfrm>
          <a:prstGeom prst="rect">
            <a:avLst/>
          </a:prstGeom>
          <a:noFill/>
          <a:ln w="9525">
            <a:noFill/>
            <a:miter lim="800000"/>
            <a:headEnd/>
            <a:tailEnd/>
          </a:ln>
        </p:spPr>
        <p:txBody>
          <a:bodyPr lIns="90000" tIns="46800" rIns="90000" bIns="46800" anchor="b"/>
          <a:lstStyle/>
          <a:p>
            <a:pPr algn="ctr"/>
            <a:r>
              <a:rPr lang="en-US" sz="3800">
                <a:solidFill>
                  <a:srgbClr val="FFC000"/>
                </a:solidFill>
                <a:latin typeface="Calibri" pitchFamily="34" charset="0"/>
              </a:rPr>
              <a:t>Population Pyramid (2) </a:t>
            </a:r>
            <a:br>
              <a:rPr lang="en-US" sz="3800">
                <a:solidFill>
                  <a:srgbClr val="FFC000"/>
                </a:solidFill>
                <a:latin typeface="Calibri" pitchFamily="34" charset="0"/>
              </a:rPr>
            </a:br>
            <a:r>
              <a:rPr lang="en-US" sz="3800">
                <a:solidFill>
                  <a:srgbClr val="FFC000"/>
                </a:solidFill>
                <a:latin typeface="Calibri" pitchFamily="34" charset="0"/>
              </a:rPr>
              <a:t>– Low Fertility and Mortality</a:t>
            </a:r>
            <a:endParaRPr lang="en-GB" sz="3800">
              <a:solidFill>
                <a:srgbClr val="FFC000"/>
              </a:solidFill>
              <a:latin typeface="Calibri" pitchFamily="34" charset="0"/>
            </a:endParaRPr>
          </a:p>
        </p:txBody>
      </p:sp>
      <p:sp>
        <p:nvSpPr>
          <p:cNvPr id="23568" name="Rectangle 12"/>
          <p:cNvSpPr>
            <a:spLocks noChangeArrowheads="1"/>
          </p:cNvSpPr>
          <p:nvPr/>
        </p:nvSpPr>
        <p:spPr bwMode="auto">
          <a:xfrm>
            <a:off x="533400" y="6096000"/>
            <a:ext cx="7997825" cy="298450"/>
          </a:xfrm>
          <a:prstGeom prst="rect">
            <a:avLst/>
          </a:prstGeom>
          <a:noFill/>
          <a:ln w="9525">
            <a:noFill/>
            <a:miter lim="800000"/>
            <a:headEnd/>
            <a:tailEnd/>
          </a:ln>
        </p:spPr>
        <p:txBody>
          <a:bodyPr lIns="90000" tIns="46800" rIns="90000" bIns="46800" anchor="b"/>
          <a:lstStyle/>
          <a:p>
            <a:pPr marL="58738" indent="-58738" eaLnBrk="0" hangingPunct="0">
              <a:buClr>
                <a:srgbClr val="000000"/>
              </a:buClr>
              <a:buSzPct val="100000"/>
              <a:buFont typeface="Times New Roman" pitchFamily="18" charset="0"/>
              <a:buNone/>
            </a:pPr>
            <a:r>
              <a:rPr lang="en-GB" sz="1200">
                <a:solidFill>
                  <a:schemeClr val="bg1"/>
                </a:solidFill>
                <a:latin typeface="Verdana" pitchFamily="34" charset="0"/>
                <a:ea typeface="ＭＳ Ｐゴシック" pitchFamily="34" charset="-128"/>
              </a:rPr>
              <a:t>Source: </a:t>
            </a:r>
            <a:r>
              <a:rPr lang="en-GB" sz="1200" i="1">
                <a:solidFill>
                  <a:schemeClr val="bg1"/>
                </a:solidFill>
                <a:latin typeface="Verdana" pitchFamily="34" charset="0"/>
                <a:ea typeface="ＭＳ Ｐゴシック" pitchFamily="34" charset="-128"/>
              </a:rPr>
              <a:t>United Nations Demographic Yearbook</a:t>
            </a:r>
            <a:endParaRPr lang="en-GB" sz="1200">
              <a:solidFill>
                <a:schemeClr val="bg1"/>
              </a:solidFill>
              <a:latin typeface="Verdana" pitchFamily="34" charset="0"/>
              <a:ea typeface="ＭＳ Ｐゴシック" pitchFamily="34" charset="-128"/>
            </a:endParaRPr>
          </a:p>
        </p:txBody>
      </p:sp>
      <p:graphicFrame>
        <p:nvGraphicFramePr>
          <p:cNvPr id="23566" name="Object 14"/>
          <p:cNvGraphicFramePr>
            <a:graphicFrameLocks noGrp="1" noChangeAspect="1"/>
          </p:cNvGraphicFramePr>
          <p:nvPr>
            <p:ph/>
          </p:nvPr>
        </p:nvGraphicFramePr>
        <p:xfrm>
          <a:off x="304800" y="1371600"/>
          <a:ext cx="7524750" cy="4752975"/>
        </p:xfrm>
        <a:graphic>
          <a:graphicData uri="http://schemas.openxmlformats.org/presentationml/2006/ole">
            <mc:AlternateContent xmlns:mc="http://schemas.openxmlformats.org/markup-compatibility/2006">
              <mc:Choice xmlns:v="urn:schemas-microsoft-com:vml" Requires="v">
                <p:oleObj spid="_x0000_s23591" name="Chart" r:id="rId3" imgW="7524940" imgH="5057632" progId="Excel.Chart.8">
                  <p:embed/>
                </p:oleObj>
              </mc:Choice>
              <mc:Fallback>
                <p:oleObj name="Chart" r:id="rId3" imgW="7524940" imgH="5057632" progId="Excel.Chart.8">
                  <p:embed/>
                  <p:pic>
                    <p:nvPicPr>
                      <p:cNvPr id="0" name="Picture 1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371600"/>
                        <a:ext cx="7524750"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23569" name="AutoShape 11"/>
          <p:cNvSpPr>
            <a:spLocks noChangeArrowheads="1"/>
          </p:cNvSpPr>
          <p:nvPr/>
        </p:nvSpPr>
        <p:spPr bwMode="auto">
          <a:xfrm>
            <a:off x="914400" y="2971800"/>
            <a:ext cx="838200" cy="381000"/>
          </a:xfrm>
          <a:prstGeom prst="rightArrow">
            <a:avLst>
              <a:gd name="adj1" fmla="val 50000"/>
              <a:gd name="adj2" fmla="val 55000"/>
            </a:avLst>
          </a:prstGeom>
          <a:solidFill>
            <a:schemeClr val="accent1"/>
          </a:solidFill>
          <a:ln w="9525">
            <a:solidFill>
              <a:schemeClr val="tx1"/>
            </a:solidFill>
            <a:miter lim="800000"/>
            <a:headEnd/>
            <a:tailEnd/>
          </a:ln>
        </p:spPr>
        <p:txBody>
          <a:bodyPr wrap="none" anchor="ctr"/>
          <a:lstStyle/>
          <a:p>
            <a:pPr algn="ctr"/>
            <a:r>
              <a:rPr lang="en-GB" sz="1200" dirty="0">
                <a:solidFill>
                  <a:schemeClr val="bg1"/>
                </a:solidFill>
              </a:rPr>
              <a:t>WWII</a:t>
            </a:r>
          </a:p>
        </p:txBody>
      </p:sp>
      <p:sp>
        <p:nvSpPr>
          <p:cNvPr id="23570" name="AutoShape 12"/>
          <p:cNvSpPr>
            <a:spLocks/>
          </p:cNvSpPr>
          <p:nvPr/>
        </p:nvSpPr>
        <p:spPr bwMode="auto">
          <a:xfrm>
            <a:off x="7315200" y="3200400"/>
            <a:ext cx="76200" cy="228600"/>
          </a:xfrm>
          <a:prstGeom prst="rightBrace">
            <a:avLst>
              <a:gd name="adj1" fmla="val 25000"/>
              <a:gd name="adj2" fmla="val 52500"/>
            </a:avLst>
          </a:prstGeom>
          <a:noFill/>
          <a:ln w="9525">
            <a:solidFill>
              <a:schemeClr val="tx1"/>
            </a:solidFill>
            <a:round/>
            <a:headEnd/>
            <a:tailEnd/>
          </a:ln>
        </p:spPr>
        <p:txBody>
          <a:bodyPr wrap="none" anchor="ctr"/>
          <a:lstStyle/>
          <a:p>
            <a:endParaRPr lang="en-GB"/>
          </a:p>
        </p:txBody>
      </p:sp>
      <p:sp>
        <p:nvSpPr>
          <p:cNvPr id="23571" name="Text Box 13"/>
          <p:cNvSpPr txBox="1">
            <a:spLocks noChangeArrowheads="1"/>
          </p:cNvSpPr>
          <p:nvPr/>
        </p:nvSpPr>
        <p:spPr bwMode="auto">
          <a:xfrm>
            <a:off x="7772400" y="3200400"/>
            <a:ext cx="1371600" cy="274638"/>
          </a:xfrm>
          <a:prstGeom prst="rect">
            <a:avLst/>
          </a:prstGeom>
          <a:noFill/>
          <a:ln w="9525">
            <a:noFill/>
            <a:miter lim="800000"/>
            <a:headEnd/>
            <a:tailEnd/>
          </a:ln>
        </p:spPr>
        <p:txBody>
          <a:bodyPr>
            <a:spAutoFit/>
          </a:bodyPr>
          <a:lstStyle/>
          <a:p>
            <a:pPr>
              <a:spcBef>
                <a:spcPct val="50000"/>
              </a:spcBef>
            </a:pPr>
            <a:r>
              <a:rPr lang="en-GB" sz="1200" dirty="0">
                <a:solidFill>
                  <a:schemeClr val="bg1"/>
                </a:solidFill>
              </a:rPr>
              <a:t>First baby boom</a:t>
            </a:r>
          </a:p>
        </p:txBody>
      </p:sp>
      <p:sp>
        <p:nvSpPr>
          <p:cNvPr id="23572" name="AutoShape 16"/>
          <p:cNvSpPr>
            <a:spLocks noChangeArrowheads="1"/>
          </p:cNvSpPr>
          <p:nvPr/>
        </p:nvSpPr>
        <p:spPr bwMode="auto">
          <a:xfrm>
            <a:off x="6629400" y="3886200"/>
            <a:ext cx="990600" cy="76200"/>
          </a:xfrm>
          <a:prstGeom prst="rightArrow">
            <a:avLst>
              <a:gd name="adj1" fmla="val 50000"/>
              <a:gd name="adj2" fmla="val 325000"/>
            </a:avLst>
          </a:prstGeom>
          <a:solidFill>
            <a:schemeClr val="accent1"/>
          </a:solidFill>
          <a:ln w="9525">
            <a:solidFill>
              <a:schemeClr val="tx1"/>
            </a:solidFill>
            <a:miter lim="800000"/>
            <a:headEnd/>
            <a:tailEnd/>
          </a:ln>
        </p:spPr>
        <p:txBody>
          <a:bodyPr wrap="none" anchor="ctr"/>
          <a:lstStyle/>
          <a:p>
            <a:endParaRPr lang="en-GB"/>
          </a:p>
        </p:txBody>
      </p:sp>
      <p:sp>
        <p:nvSpPr>
          <p:cNvPr id="23573" name="Text Box 17"/>
          <p:cNvSpPr txBox="1">
            <a:spLocks noChangeArrowheads="1"/>
          </p:cNvSpPr>
          <p:nvPr/>
        </p:nvSpPr>
        <p:spPr bwMode="auto">
          <a:xfrm>
            <a:off x="7772400" y="3810000"/>
            <a:ext cx="1219200" cy="274638"/>
          </a:xfrm>
          <a:prstGeom prst="rect">
            <a:avLst/>
          </a:prstGeom>
          <a:noFill/>
          <a:ln w="9525">
            <a:noFill/>
            <a:miter lim="800000"/>
            <a:headEnd/>
            <a:tailEnd/>
          </a:ln>
        </p:spPr>
        <p:txBody>
          <a:bodyPr>
            <a:spAutoFit/>
          </a:bodyPr>
          <a:lstStyle/>
          <a:p>
            <a:pPr>
              <a:spcBef>
                <a:spcPct val="50000"/>
              </a:spcBef>
            </a:pPr>
            <a:r>
              <a:rPr lang="en-GB" sz="1200">
                <a:solidFill>
                  <a:schemeClr val="bg1"/>
                </a:solidFill>
              </a:rPr>
              <a:t>Fire horse year</a:t>
            </a:r>
          </a:p>
        </p:txBody>
      </p:sp>
      <p:sp>
        <p:nvSpPr>
          <p:cNvPr id="23574" name="AutoShape 18"/>
          <p:cNvSpPr>
            <a:spLocks/>
          </p:cNvSpPr>
          <p:nvPr/>
        </p:nvSpPr>
        <p:spPr bwMode="auto">
          <a:xfrm>
            <a:off x="7010400" y="4038600"/>
            <a:ext cx="76200" cy="304800"/>
          </a:xfrm>
          <a:prstGeom prst="rightBrace">
            <a:avLst>
              <a:gd name="adj1" fmla="val 33333"/>
              <a:gd name="adj2" fmla="val 50000"/>
            </a:avLst>
          </a:prstGeom>
          <a:noFill/>
          <a:ln w="9525">
            <a:solidFill>
              <a:schemeClr val="tx1"/>
            </a:solidFill>
            <a:round/>
            <a:headEnd/>
            <a:tailEnd/>
          </a:ln>
        </p:spPr>
        <p:txBody>
          <a:bodyPr wrap="none" anchor="ctr"/>
          <a:lstStyle/>
          <a:p>
            <a:endParaRPr lang="en-GB"/>
          </a:p>
        </p:txBody>
      </p:sp>
      <p:sp>
        <p:nvSpPr>
          <p:cNvPr id="23575" name="AutoShape 19"/>
          <p:cNvSpPr>
            <a:spLocks noChangeArrowheads="1"/>
          </p:cNvSpPr>
          <p:nvPr/>
        </p:nvSpPr>
        <p:spPr bwMode="auto">
          <a:xfrm>
            <a:off x="7467600" y="3276600"/>
            <a:ext cx="304800" cy="76200"/>
          </a:xfrm>
          <a:prstGeom prst="rightArrow">
            <a:avLst>
              <a:gd name="adj1" fmla="val 50000"/>
              <a:gd name="adj2" fmla="val 100000"/>
            </a:avLst>
          </a:prstGeom>
          <a:solidFill>
            <a:schemeClr val="accent1"/>
          </a:solidFill>
          <a:ln w="9525">
            <a:solidFill>
              <a:schemeClr val="tx1"/>
            </a:solidFill>
            <a:miter lim="800000"/>
            <a:headEnd/>
            <a:tailEnd/>
          </a:ln>
        </p:spPr>
        <p:txBody>
          <a:bodyPr wrap="none" anchor="ctr"/>
          <a:lstStyle/>
          <a:p>
            <a:endParaRPr lang="en-GB"/>
          </a:p>
        </p:txBody>
      </p:sp>
      <p:sp>
        <p:nvSpPr>
          <p:cNvPr id="23576" name="AutoShape 21"/>
          <p:cNvSpPr>
            <a:spLocks noChangeArrowheads="1"/>
          </p:cNvSpPr>
          <p:nvPr/>
        </p:nvSpPr>
        <p:spPr bwMode="auto">
          <a:xfrm>
            <a:off x="7162800" y="4114800"/>
            <a:ext cx="533400" cy="152400"/>
          </a:xfrm>
          <a:prstGeom prst="rightArrow">
            <a:avLst>
              <a:gd name="adj1" fmla="val 50000"/>
              <a:gd name="adj2" fmla="val 87500"/>
            </a:avLst>
          </a:prstGeom>
          <a:solidFill>
            <a:schemeClr val="accent1"/>
          </a:solidFill>
          <a:ln w="9525">
            <a:solidFill>
              <a:schemeClr val="tx1"/>
            </a:solidFill>
            <a:miter lim="800000"/>
            <a:headEnd/>
            <a:tailEnd/>
          </a:ln>
        </p:spPr>
        <p:txBody>
          <a:bodyPr wrap="none" anchor="ctr"/>
          <a:lstStyle/>
          <a:p>
            <a:endParaRPr lang="en-GB"/>
          </a:p>
        </p:txBody>
      </p:sp>
      <p:sp>
        <p:nvSpPr>
          <p:cNvPr id="23577" name="Text Box 22"/>
          <p:cNvSpPr txBox="1">
            <a:spLocks noChangeArrowheads="1"/>
          </p:cNvSpPr>
          <p:nvPr/>
        </p:nvSpPr>
        <p:spPr bwMode="auto">
          <a:xfrm>
            <a:off x="7772400" y="4038600"/>
            <a:ext cx="1143000" cy="457200"/>
          </a:xfrm>
          <a:prstGeom prst="rect">
            <a:avLst/>
          </a:prstGeom>
          <a:noFill/>
          <a:ln w="9525">
            <a:noFill/>
            <a:miter lim="800000"/>
            <a:headEnd/>
            <a:tailEnd/>
          </a:ln>
        </p:spPr>
        <p:txBody>
          <a:bodyPr>
            <a:spAutoFit/>
          </a:bodyPr>
          <a:lstStyle/>
          <a:p>
            <a:pPr>
              <a:spcBef>
                <a:spcPct val="50000"/>
              </a:spcBef>
            </a:pPr>
            <a:r>
              <a:rPr lang="en-GB" sz="1200">
                <a:solidFill>
                  <a:schemeClr val="bg1"/>
                </a:solidFill>
              </a:rPr>
              <a:t>Second baby boom</a:t>
            </a:r>
          </a:p>
        </p:txBody>
      </p:sp>
      <p:sp>
        <p:nvSpPr>
          <p:cNvPr id="23578" name="AutoShape 23"/>
          <p:cNvSpPr>
            <a:spLocks noChangeArrowheads="1"/>
          </p:cNvSpPr>
          <p:nvPr/>
        </p:nvSpPr>
        <p:spPr bwMode="auto">
          <a:xfrm>
            <a:off x="6400800" y="4800600"/>
            <a:ext cx="1295400" cy="381000"/>
          </a:xfrm>
          <a:prstGeom prst="rightArrow">
            <a:avLst>
              <a:gd name="adj1" fmla="val 50000"/>
              <a:gd name="adj2" fmla="val 85000"/>
            </a:avLst>
          </a:prstGeom>
          <a:solidFill>
            <a:schemeClr val="accent1"/>
          </a:solidFill>
          <a:ln w="9525">
            <a:solidFill>
              <a:schemeClr val="tx1"/>
            </a:solidFill>
            <a:miter lim="800000"/>
            <a:headEnd/>
            <a:tailEnd/>
          </a:ln>
        </p:spPr>
        <p:txBody>
          <a:bodyPr wrap="none" anchor="ctr"/>
          <a:lstStyle/>
          <a:p>
            <a:endParaRPr lang="en-GB"/>
          </a:p>
        </p:txBody>
      </p:sp>
      <p:sp>
        <p:nvSpPr>
          <p:cNvPr id="23579" name="Text Box 24"/>
          <p:cNvSpPr txBox="1">
            <a:spLocks noChangeArrowheads="1"/>
          </p:cNvSpPr>
          <p:nvPr/>
        </p:nvSpPr>
        <p:spPr bwMode="auto">
          <a:xfrm>
            <a:off x="7848600" y="4800600"/>
            <a:ext cx="1143000" cy="457200"/>
          </a:xfrm>
          <a:prstGeom prst="rect">
            <a:avLst/>
          </a:prstGeom>
          <a:noFill/>
          <a:ln w="9525">
            <a:noFill/>
            <a:miter lim="800000"/>
            <a:headEnd/>
            <a:tailEnd/>
          </a:ln>
        </p:spPr>
        <p:txBody>
          <a:bodyPr>
            <a:spAutoFit/>
          </a:bodyPr>
          <a:lstStyle/>
          <a:p>
            <a:pPr>
              <a:spcBef>
                <a:spcPct val="50000"/>
              </a:spcBef>
            </a:pPr>
            <a:r>
              <a:rPr lang="en-GB" sz="1200" dirty="0">
                <a:solidFill>
                  <a:schemeClr val="bg1"/>
                </a:solidFill>
              </a:rPr>
              <a:t>Low fertility level</a:t>
            </a:r>
          </a:p>
        </p:txBody>
      </p:sp>
      <p:sp>
        <p:nvSpPr>
          <p:cNvPr id="23580" name="AutoShape 25"/>
          <p:cNvSpPr>
            <a:spLocks noChangeArrowheads="1"/>
          </p:cNvSpPr>
          <p:nvPr/>
        </p:nvSpPr>
        <p:spPr bwMode="auto">
          <a:xfrm>
            <a:off x="6324600" y="2895600"/>
            <a:ext cx="990600" cy="76200"/>
          </a:xfrm>
          <a:prstGeom prst="rightArrow">
            <a:avLst>
              <a:gd name="adj1" fmla="val 50000"/>
              <a:gd name="adj2" fmla="val 325000"/>
            </a:avLst>
          </a:prstGeom>
          <a:solidFill>
            <a:schemeClr val="accent1"/>
          </a:solidFill>
          <a:ln w="9525">
            <a:solidFill>
              <a:schemeClr val="tx1"/>
            </a:solidFill>
            <a:miter lim="800000"/>
            <a:headEnd/>
            <a:tailEnd/>
          </a:ln>
        </p:spPr>
        <p:txBody>
          <a:bodyPr wrap="none" anchor="ctr"/>
          <a:lstStyle/>
          <a:p>
            <a:endParaRPr lang="en-GB"/>
          </a:p>
        </p:txBody>
      </p:sp>
      <p:sp>
        <p:nvSpPr>
          <p:cNvPr id="23581" name="Text Box 26"/>
          <p:cNvSpPr txBox="1">
            <a:spLocks noChangeArrowheads="1"/>
          </p:cNvSpPr>
          <p:nvPr/>
        </p:nvSpPr>
        <p:spPr bwMode="auto">
          <a:xfrm>
            <a:off x="7772400" y="2819400"/>
            <a:ext cx="1371600" cy="274638"/>
          </a:xfrm>
          <a:prstGeom prst="rect">
            <a:avLst/>
          </a:prstGeom>
          <a:noFill/>
          <a:ln w="9525">
            <a:noFill/>
            <a:miter lim="800000"/>
            <a:headEnd/>
            <a:tailEnd/>
          </a:ln>
        </p:spPr>
        <p:txBody>
          <a:bodyPr>
            <a:spAutoFit/>
          </a:bodyPr>
          <a:lstStyle/>
          <a:p>
            <a:pPr>
              <a:spcBef>
                <a:spcPct val="50000"/>
              </a:spcBef>
            </a:pPr>
            <a:r>
              <a:rPr lang="en-GB" sz="1200">
                <a:solidFill>
                  <a:schemeClr val="bg1"/>
                </a:solidFill>
              </a:rPr>
              <a:t>WWI</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7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58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5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57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57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57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57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5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9" grpId="0" animBg="1"/>
      <p:bldP spid="23571" grpId="0"/>
      <p:bldP spid="23572" grpId="0" animBg="1"/>
      <p:bldP spid="23573" grpId="0"/>
      <p:bldP spid="23575" grpId="0" animBg="1"/>
      <p:bldP spid="23576" grpId="0" animBg="1"/>
      <p:bldP spid="23577" grpId="0"/>
      <p:bldP spid="23578" grpId="0" animBg="1"/>
      <p:bldP spid="23579" grpId="0"/>
      <p:bldP spid="23580" grpId="0" animBg="1"/>
      <p:bldP spid="2358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ChangeArrowheads="1"/>
          </p:cNvSpPr>
          <p:nvPr/>
        </p:nvSpPr>
        <p:spPr bwMode="auto">
          <a:xfrm>
            <a:off x="574675" y="268288"/>
            <a:ext cx="6130925" cy="1250950"/>
          </a:xfrm>
          <a:prstGeom prst="rect">
            <a:avLst/>
          </a:prstGeom>
          <a:noFill/>
          <a:ln w="9525">
            <a:noFill/>
            <a:miter lim="800000"/>
            <a:headEnd/>
            <a:tailEnd/>
          </a:ln>
        </p:spPr>
        <p:txBody>
          <a:bodyPr lIns="90000" tIns="46800" rIns="90000" bIns="46800" anchor="b"/>
          <a:lstStyle/>
          <a:p>
            <a:pPr algn="ctr"/>
            <a:r>
              <a:rPr lang="en-US" sz="3800">
                <a:solidFill>
                  <a:srgbClr val="FFC000"/>
                </a:solidFill>
                <a:latin typeface="Calibri" pitchFamily="34" charset="0"/>
              </a:rPr>
              <a:t>Population Pyramid (3) </a:t>
            </a:r>
            <a:br>
              <a:rPr lang="en-US" sz="3800">
                <a:solidFill>
                  <a:srgbClr val="FFC000"/>
                </a:solidFill>
                <a:latin typeface="Calibri" pitchFamily="34" charset="0"/>
              </a:rPr>
            </a:br>
            <a:r>
              <a:rPr lang="en-US" sz="3800">
                <a:solidFill>
                  <a:srgbClr val="FFC000"/>
                </a:solidFill>
                <a:latin typeface="Calibri" pitchFamily="34" charset="0"/>
              </a:rPr>
              <a:t>- Detecting Errors</a:t>
            </a:r>
          </a:p>
        </p:txBody>
      </p:sp>
      <p:pic>
        <p:nvPicPr>
          <p:cNvPr id="24578" name="Picture 3"/>
          <p:cNvPicPr>
            <a:picLocks noChangeAspect="1" noChangeArrowheads="1"/>
          </p:cNvPicPr>
          <p:nvPr/>
        </p:nvPicPr>
        <p:blipFill>
          <a:blip r:embed="rId2"/>
          <a:srcRect/>
          <a:stretch>
            <a:fillRect/>
          </a:stretch>
        </p:blipFill>
        <p:spPr bwMode="auto">
          <a:xfrm>
            <a:off x="152400" y="1524000"/>
            <a:ext cx="4899025" cy="4572000"/>
          </a:xfrm>
          <a:prstGeom prst="rect">
            <a:avLst/>
          </a:prstGeom>
          <a:noFill/>
          <a:ln w="9525">
            <a:noFill/>
            <a:miter lim="800000"/>
            <a:headEnd/>
            <a:tailEnd/>
          </a:ln>
        </p:spPr>
      </p:pic>
      <p:pic>
        <p:nvPicPr>
          <p:cNvPr id="24579" name="Picture 5"/>
          <p:cNvPicPr>
            <a:picLocks noChangeAspect="1" noChangeArrowheads="1"/>
          </p:cNvPicPr>
          <p:nvPr/>
        </p:nvPicPr>
        <p:blipFill>
          <a:blip r:embed="rId3"/>
          <a:srcRect/>
          <a:stretch>
            <a:fillRect/>
          </a:stretch>
        </p:blipFill>
        <p:spPr bwMode="auto">
          <a:xfrm>
            <a:off x="5943600" y="152400"/>
            <a:ext cx="2603500" cy="2362200"/>
          </a:xfrm>
          <a:prstGeom prst="rect">
            <a:avLst/>
          </a:prstGeom>
          <a:noFill/>
          <a:ln w="9525">
            <a:noFill/>
            <a:miter lim="800000"/>
            <a:headEnd/>
            <a:tailEnd/>
          </a:ln>
        </p:spPr>
      </p:pic>
      <p:sp>
        <p:nvSpPr>
          <p:cNvPr id="24580" name="Rectangle 5"/>
          <p:cNvSpPr>
            <a:spLocks noChangeArrowheads="1"/>
          </p:cNvSpPr>
          <p:nvPr/>
        </p:nvSpPr>
        <p:spPr bwMode="auto">
          <a:xfrm>
            <a:off x="304800" y="6400800"/>
            <a:ext cx="3733800" cy="304800"/>
          </a:xfrm>
          <a:prstGeom prst="rect">
            <a:avLst/>
          </a:prstGeom>
          <a:noFill/>
          <a:ln w="9525">
            <a:noFill/>
            <a:miter lim="800000"/>
            <a:headEnd/>
            <a:tailEnd/>
          </a:ln>
        </p:spPr>
        <p:txBody>
          <a:bodyPr lIns="90000" tIns="46800" rIns="90000" bIns="46800" anchor="b"/>
          <a:lstStyle/>
          <a:p>
            <a:pPr marL="58738" indent="-58738" eaLnBrk="0" hangingPunct="0">
              <a:buClr>
                <a:srgbClr val="000000"/>
              </a:buClr>
              <a:buSzPct val="100000"/>
              <a:buFont typeface="Times New Roman" pitchFamily="18" charset="0"/>
              <a:buNone/>
            </a:pPr>
            <a:endParaRPr lang="en-GB" sz="1200" i="1">
              <a:solidFill>
                <a:srgbClr val="000000"/>
              </a:solidFill>
              <a:latin typeface="Verdana" pitchFamily="34" charset="0"/>
              <a:ea typeface="ＭＳ Ｐゴシック" pitchFamily="34" charset="-128"/>
            </a:endParaRPr>
          </a:p>
        </p:txBody>
      </p:sp>
      <p:sp>
        <p:nvSpPr>
          <p:cNvPr id="24581" name="Rectangle 3"/>
          <p:cNvSpPr txBox="1">
            <a:spLocks noChangeArrowheads="1"/>
          </p:cNvSpPr>
          <p:nvPr/>
        </p:nvSpPr>
        <p:spPr bwMode="auto">
          <a:xfrm>
            <a:off x="4495800" y="2438400"/>
            <a:ext cx="4648200" cy="2971800"/>
          </a:xfrm>
          <a:prstGeom prst="rect">
            <a:avLst/>
          </a:prstGeom>
          <a:noFill/>
          <a:ln w="9525">
            <a:noFill/>
            <a:miter lim="800000"/>
            <a:headEnd/>
            <a:tailEnd/>
          </a:ln>
        </p:spPr>
        <p:txBody>
          <a:bodyPr lIns="90000" tIns="46800" rIns="90000" bIns="46800"/>
          <a:lstStyle/>
          <a:p>
            <a:pPr marL="742950" lvl="1" indent="-285750" defTabSz="449263" eaLnBrk="0" hangingPunct="0">
              <a:spcBef>
                <a:spcPts val="650"/>
              </a:spcBef>
              <a:buClr>
                <a:schemeClr val="bg1"/>
              </a:buClr>
              <a:buSzPct val="100000"/>
              <a:buFontTx/>
              <a:buChar char="•"/>
            </a:pPr>
            <a:r>
              <a:rPr lang="en-US" sz="1600">
                <a:solidFill>
                  <a:schemeClr val="bg1"/>
                </a:solidFill>
                <a:latin typeface="Verdana" pitchFamily="34" charset="0"/>
                <a:ea typeface="ＭＳ Ｐゴシック" pitchFamily="34" charset="-128"/>
              </a:rPr>
              <a:t>Under enumeration of young children (&lt; age 2)</a:t>
            </a:r>
          </a:p>
          <a:p>
            <a:pPr marL="742950" lvl="1" indent="-285750" defTabSz="449263" eaLnBrk="0" hangingPunct="0">
              <a:spcBef>
                <a:spcPts val="650"/>
              </a:spcBef>
              <a:buClr>
                <a:schemeClr val="bg1"/>
              </a:buClr>
              <a:buSzPct val="100000"/>
              <a:buFontTx/>
              <a:buChar char="•"/>
            </a:pPr>
            <a:r>
              <a:rPr lang="en-US" sz="1600">
                <a:solidFill>
                  <a:schemeClr val="bg1"/>
                </a:solidFill>
                <a:latin typeface="Verdana" pitchFamily="34" charset="0"/>
                <a:ea typeface="ＭＳ Ｐゴシック" pitchFamily="34" charset="-128"/>
              </a:rPr>
              <a:t>Age misreporting errors (heaping) among adults</a:t>
            </a:r>
          </a:p>
          <a:p>
            <a:pPr marL="742950" lvl="1" indent="-285750" defTabSz="449263" eaLnBrk="0" hangingPunct="0">
              <a:spcBef>
                <a:spcPts val="650"/>
              </a:spcBef>
              <a:buClr>
                <a:schemeClr val="bg1"/>
              </a:buClr>
              <a:buSzPct val="100000"/>
              <a:buFontTx/>
              <a:buChar char="•"/>
            </a:pPr>
            <a:r>
              <a:rPr lang="en-US">
                <a:solidFill>
                  <a:schemeClr val="bg1"/>
                </a:solidFill>
                <a:latin typeface="Verdana" pitchFamily="34" charset="0"/>
                <a:ea typeface="ＭＳ Ｐゴシック" pitchFamily="34" charset="-128"/>
              </a:rPr>
              <a:t>High fertility level</a:t>
            </a:r>
          </a:p>
          <a:p>
            <a:pPr marL="742950" lvl="1" indent="-285750" defTabSz="449263" eaLnBrk="0" hangingPunct="0">
              <a:spcBef>
                <a:spcPts val="650"/>
              </a:spcBef>
              <a:buClr>
                <a:schemeClr val="bg1"/>
              </a:buClr>
              <a:buSzPct val="100000"/>
              <a:buFontTx/>
              <a:buChar char="•"/>
            </a:pPr>
            <a:r>
              <a:rPr lang="en-US" sz="1600">
                <a:solidFill>
                  <a:schemeClr val="bg1"/>
                </a:solidFill>
                <a:latin typeface="Verdana" pitchFamily="34" charset="0"/>
                <a:ea typeface="ＭＳ Ｐゴシック" pitchFamily="34" charset="-128"/>
              </a:rPr>
              <a:t>Smaller population in 20-24 age group – extraordinary events in 1950-55?</a:t>
            </a:r>
          </a:p>
          <a:p>
            <a:pPr marL="742950" lvl="1" indent="-285750" defTabSz="449263" eaLnBrk="0" hangingPunct="0">
              <a:spcBef>
                <a:spcPts val="650"/>
              </a:spcBef>
              <a:buClr>
                <a:schemeClr val="bg1"/>
              </a:buClr>
              <a:buSzPct val="100000"/>
              <a:buFontTx/>
              <a:buChar char="•"/>
            </a:pPr>
            <a:r>
              <a:rPr lang="en-US" sz="1600">
                <a:solidFill>
                  <a:schemeClr val="bg1"/>
                </a:solidFill>
                <a:latin typeface="Verdana" pitchFamily="34" charset="0"/>
                <a:ea typeface="ＭＳ Ｐゴシック" pitchFamily="34" charset="-128"/>
              </a:rPr>
              <a:t>Smaller males relative to females in 20 – 44 - labor out-migration?</a:t>
            </a:r>
          </a:p>
          <a:p>
            <a:pPr marL="742950" lvl="1" indent="-285750" defTabSz="449263" eaLnBrk="0" hangingPunct="0">
              <a:spcBef>
                <a:spcPts val="650"/>
              </a:spcBef>
              <a:buClr>
                <a:srgbClr val="CC0000"/>
              </a:buClr>
              <a:buSzPct val="100000"/>
              <a:buFont typeface="Times New Roman" pitchFamily="18" charset="0"/>
              <a:buNone/>
            </a:pPr>
            <a:endParaRPr lang="en-GB" sz="600">
              <a:solidFill>
                <a:schemeClr val="bg1"/>
              </a:solidFill>
              <a:latin typeface="Verdana" pitchFamily="34" charset="0"/>
              <a:ea typeface="ＭＳ Ｐゴシック" pitchFamily="34" charset="-128"/>
            </a:endParaRPr>
          </a:p>
          <a:p>
            <a:pPr marL="742950" lvl="1" indent="-285750" defTabSz="449263" eaLnBrk="0" hangingPunct="0">
              <a:spcBef>
                <a:spcPts val="650"/>
              </a:spcBef>
              <a:buClr>
                <a:srgbClr val="CC0000"/>
              </a:buClr>
              <a:buSzPct val="100000"/>
              <a:buFont typeface="Times New Roman" pitchFamily="18" charset="0"/>
              <a:buNone/>
            </a:pPr>
            <a:r>
              <a:rPr lang="en-GB" sz="1200">
                <a:solidFill>
                  <a:schemeClr val="bg1"/>
                </a:solidFill>
                <a:latin typeface="Verdana" pitchFamily="34" charset="0"/>
                <a:ea typeface="ＭＳ Ｐゴシック" pitchFamily="34" charset="-128"/>
              </a:rPr>
              <a:t>Source: Reproduced using data from U.S. Census Bureau, </a:t>
            </a:r>
            <a:r>
              <a:rPr lang="en-GB" sz="1200" i="1">
                <a:solidFill>
                  <a:schemeClr val="bg1"/>
                </a:solidFill>
                <a:latin typeface="Verdana" pitchFamily="34" charset="0"/>
                <a:ea typeface="ＭＳ Ｐゴシック" pitchFamily="34" charset="-128"/>
              </a:rPr>
              <a:t>Evaluating Censuses of Population and Housing</a:t>
            </a:r>
            <a:endParaRPr lang="en-GB" sz="2000">
              <a:solidFill>
                <a:schemeClr val="bg1"/>
              </a:solidFill>
              <a:latin typeface="Verdana" pitchFamily="34" charset="0"/>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rojectionWorkshop_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ProjectionWorkshop_I</Template>
  <TotalTime>1387</TotalTime>
  <Words>1743</Words>
  <Application>Microsoft Macintosh PowerPoint</Application>
  <PresentationFormat>On-screen Show (4:3)</PresentationFormat>
  <Paragraphs>243</Paragraphs>
  <Slides>44</Slides>
  <Notes>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44</vt:i4>
      </vt:variant>
    </vt:vector>
  </HeadingPairs>
  <TitlesOfParts>
    <vt:vector size="47" baseType="lpstr">
      <vt:lpstr>ProjectionWorkshop_I</vt:lpstr>
      <vt:lpstr>Chart</vt:lpstr>
      <vt:lpstr>Equation</vt:lpstr>
      <vt:lpstr>International Workshop  on Population Projections using Census Data</vt:lpstr>
      <vt:lpstr>Session III: Establishing the base population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indices – Whipple’s Index</vt:lpstr>
      <vt:lpstr>Whipple`s Index (2)</vt:lpstr>
      <vt:lpstr>Whipple’s Index (3)</vt:lpstr>
      <vt:lpstr> Whipple’s Index Around the World</vt:lpstr>
      <vt:lpstr>Improvement Over Time Possible</vt:lpstr>
      <vt:lpstr>Summary Indices –  Myers’ Blended Index</vt:lpstr>
      <vt:lpstr>Myers’ Blended Index: Example</vt:lpstr>
      <vt:lpstr>Myers’ Blended Index: Example</vt:lpstr>
      <vt:lpstr>Summary Indices -  United Nations Age-sex Accuracy Index</vt:lpstr>
      <vt:lpstr>United Nations Age-sex Accuracy Index</vt:lpstr>
      <vt:lpstr>A Few Points about Assessment</vt:lpstr>
      <vt:lpstr>Correcting for Age  Mis-reporting (Smoothing)</vt:lpstr>
      <vt:lpstr>Correcting for Age  Mis-reporting (Smoothing)</vt:lpstr>
      <vt:lpstr>PowerPoint Presentation</vt:lpstr>
      <vt:lpstr>Smoothing Example – China, 2000</vt:lpstr>
      <vt:lpstr>A Few Points about Smoothing</vt:lpstr>
      <vt:lpstr>Open-age groups</vt:lpstr>
      <vt:lpstr>PowerPoint Presentation</vt:lpstr>
      <vt:lpstr>PowerPoint Presentation</vt:lpstr>
      <vt:lpstr>PowerPoint Presentation</vt:lpstr>
      <vt:lpstr>Population Interpolation</vt:lpstr>
      <vt:lpstr>Population Shifting</vt:lpstr>
      <vt:lpstr>References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Workshop  on Population Projections using Census Data</dc:title>
  <dc:creator>Prodemos</dc:creator>
  <cp:lastModifiedBy>HAOYI CHEN</cp:lastModifiedBy>
  <cp:revision>63</cp:revision>
  <dcterms:created xsi:type="dcterms:W3CDTF">2012-12-28T19:01:41Z</dcterms:created>
  <dcterms:modified xsi:type="dcterms:W3CDTF">2013-01-13T17:47:45Z</dcterms:modified>
</cp:coreProperties>
</file>