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4" r:id="rId10"/>
    <p:sldId id="263" r:id="rId11"/>
    <p:sldId id="269" r:id="rId12"/>
    <p:sldId id="293" r:id="rId13"/>
    <p:sldId id="265" r:id="rId14"/>
    <p:sldId id="270" r:id="rId15"/>
    <p:sldId id="266" r:id="rId16"/>
    <p:sldId id="268" r:id="rId17"/>
    <p:sldId id="271" r:id="rId18"/>
    <p:sldId id="279" r:id="rId19"/>
    <p:sldId id="280" r:id="rId20"/>
    <p:sldId id="281" r:id="rId21"/>
    <p:sldId id="294" r:id="rId22"/>
    <p:sldId id="282" r:id="rId23"/>
    <p:sldId id="283" r:id="rId24"/>
    <p:sldId id="284" r:id="rId25"/>
    <p:sldId id="285" r:id="rId26"/>
    <p:sldId id="286" r:id="rId27"/>
    <p:sldId id="274" r:id="rId28"/>
    <p:sldId id="277" r:id="rId29"/>
    <p:sldId id="278" r:id="rId30"/>
    <p:sldId id="275" r:id="rId31"/>
    <p:sldId id="276" r:id="rId32"/>
    <p:sldId id="272" r:id="rId33"/>
    <p:sldId id="287" r:id="rId34"/>
    <p:sldId id="288" r:id="rId35"/>
    <p:sldId id="289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72BC"/>
    <a:srgbClr val="E9EDF4"/>
    <a:srgbClr val="D0D8E8"/>
    <a:srgbClr val="8AC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odemos\Documents\Work\Population%20Projections%20UNSD\Hands-on%20Exercises%20China\National%20projections\Session%2002%20Main%20population%20projection%20methods\Archive\Projection%20formula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World population fitted by different functions  (1927-2012)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'World Population Milestones'!$B$8</c:f>
              <c:strCache>
                <c:ptCount val="1"/>
                <c:pt idx="0">
                  <c:v>Population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'World Population Milestones'!$A$9:$A$21</c:f>
              <c:numCache>
                <c:formatCode>General</c:formatCode>
                <c:ptCount val="13"/>
                <c:pt idx="0">
                  <c:v>1804</c:v>
                </c:pt>
                <c:pt idx="1">
                  <c:v>1850</c:v>
                </c:pt>
                <c:pt idx="2">
                  <c:v>1900</c:v>
                </c:pt>
                <c:pt idx="3">
                  <c:v>1927</c:v>
                </c:pt>
                <c:pt idx="4">
                  <c:v>1960</c:v>
                </c:pt>
                <c:pt idx="5">
                  <c:v>1974</c:v>
                </c:pt>
                <c:pt idx="6">
                  <c:v>1987</c:v>
                </c:pt>
                <c:pt idx="7">
                  <c:v>1999</c:v>
                </c:pt>
                <c:pt idx="8">
                  <c:v>2012</c:v>
                </c:pt>
                <c:pt idx="9">
                  <c:v>2025</c:v>
                </c:pt>
                <c:pt idx="10">
                  <c:v>2043</c:v>
                </c:pt>
                <c:pt idx="11">
                  <c:v>2083</c:v>
                </c:pt>
                <c:pt idx="12">
                  <c:v>2100</c:v>
                </c:pt>
              </c:numCache>
            </c:numRef>
          </c:xVal>
          <c:yVal>
            <c:numRef>
              <c:f>'World Population Milestones'!$B$9:$B$21</c:f>
              <c:numCache>
                <c:formatCode>General</c:formatCode>
                <c:ptCount val="13"/>
                <c:pt idx="0" formatCode="#,##0">
                  <c:v>1</c:v>
                </c:pt>
                <c:pt idx="3" formatCode="#,##0">
                  <c:v>2</c:v>
                </c:pt>
                <c:pt idx="4" formatCode="#,##0">
                  <c:v>3</c:v>
                </c:pt>
                <c:pt idx="5" formatCode="#,##0">
                  <c:v>4</c:v>
                </c:pt>
                <c:pt idx="6" formatCode="#,##0">
                  <c:v>5</c:v>
                </c:pt>
                <c:pt idx="7" formatCode="#,##0">
                  <c:v>6</c:v>
                </c:pt>
                <c:pt idx="8" formatCode="#,##0">
                  <c:v>7</c:v>
                </c:pt>
                <c:pt idx="9" formatCode="#,##0">
                  <c:v>8</c:v>
                </c:pt>
                <c:pt idx="10" formatCode="#,##0">
                  <c:v>9</c:v>
                </c:pt>
                <c:pt idx="11" formatCode="#,##0">
                  <c:v>10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'World Population Milestones'!$D$8</c:f>
              <c:strCache>
                <c:ptCount val="1"/>
                <c:pt idx="0">
                  <c:v>linear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'World Population Milestones'!$A$9:$A$21</c:f>
              <c:numCache>
                <c:formatCode>General</c:formatCode>
                <c:ptCount val="13"/>
                <c:pt idx="0">
                  <c:v>1804</c:v>
                </c:pt>
                <c:pt idx="1">
                  <c:v>1850</c:v>
                </c:pt>
                <c:pt idx="2">
                  <c:v>1900</c:v>
                </c:pt>
                <c:pt idx="3">
                  <c:v>1927</c:v>
                </c:pt>
                <c:pt idx="4">
                  <c:v>1960</c:v>
                </c:pt>
                <c:pt idx="5">
                  <c:v>1974</c:v>
                </c:pt>
                <c:pt idx="6">
                  <c:v>1987</c:v>
                </c:pt>
                <c:pt idx="7">
                  <c:v>1999</c:v>
                </c:pt>
                <c:pt idx="8">
                  <c:v>2012</c:v>
                </c:pt>
                <c:pt idx="9">
                  <c:v>2025</c:v>
                </c:pt>
                <c:pt idx="10">
                  <c:v>2043</c:v>
                </c:pt>
                <c:pt idx="11">
                  <c:v>2083</c:v>
                </c:pt>
                <c:pt idx="12">
                  <c:v>2100</c:v>
                </c:pt>
              </c:numCache>
            </c:numRef>
          </c:xVal>
          <c:yVal>
            <c:numRef>
              <c:f>'World Population Milestones'!$D$9:$D$21</c:f>
              <c:numCache>
                <c:formatCode>General</c:formatCode>
                <c:ptCount val="13"/>
                <c:pt idx="0">
                  <c:v>-5.235294117647058</c:v>
                </c:pt>
                <c:pt idx="1">
                  <c:v>-2.5294117647058698</c:v>
                </c:pt>
                <c:pt idx="2">
                  <c:v>0.41176470588236225</c:v>
                </c:pt>
                <c:pt idx="3">
                  <c:v>2</c:v>
                </c:pt>
                <c:pt idx="4">
                  <c:v>3.9411764705882457</c:v>
                </c:pt>
                <c:pt idx="5">
                  <c:v>4.7647058823529411</c:v>
                </c:pt>
                <c:pt idx="6">
                  <c:v>5.529411764705884</c:v>
                </c:pt>
                <c:pt idx="7">
                  <c:v>6.2352941176470722</c:v>
                </c:pt>
                <c:pt idx="8">
                  <c:v>7</c:v>
                </c:pt>
                <c:pt idx="9">
                  <c:v>7.7647058823529411</c:v>
                </c:pt>
                <c:pt idx="10">
                  <c:v>8.8235294117647118</c:v>
                </c:pt>
                <c:pt idx="11">
                  <c:v>11.176470588235304</c:v>
                </c:pt>
                <c:pt idx="12">
                  <c:v>12.176470588235304</c:v>
                </c:pt>
              </c:numCache>
            </c:numRef>
          </c:yVal>
          <c:smooth val="0"/>
        </c:ser>
        <c:ser>
          <c:idx val="3"/>
          <c:order val="2"/>
          <c:tx>
            <c:strRef>
              <c:f>'World Population Milestones'!$E$8</c:f>
              <c:strCache>
                <c:ptCount val="1"/>
                <c:pt idx="0">
                  <c:v>exponential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'World Population Milestones'!$A$9:$A$21</c:f>
              <c:numCache>
                <c:formatCode>General</c:formatCode>
                <c:ptCount val="13"/>
                <c:pt idx="0">
                  <c:v>1804</c:v>
                </c:pt>
                <c:pt idx="1">
                  <c:v>1850</c:v>
                </c:pt>
                <c:pt idx="2">
                  <c:v>1900</c:v>
                </c:pt>
                <c:pt idx="3">
                  <c:v>1927</c:v>
                </c:pt>
                <c:pt idx="4">
                  <c:v>1960</c:v>
                </c:pt>
                <c:pt idx="5">
                  <c:v>1974</c:v>
                </c:pt>
                <c:pt idx="6">
                  <c:v>1987</c:v>
                </c:pt>
                <c:pt idx="7">
                  <c:v>1999</c:v>
                </c:pt>
                <c:pt idx="8">
                  <c:v>2012</c:v>
                </c:pt>
                <c:pt idx="9">
                  <c:v>2025</c:v>
                </c:pt>
                <c:pt idx="10">
                  <c:v>2043</c:v>
                </c:pt>
                <c:pt idx="11">
                  <c:v>2083</c:v>
                </c:pt>
                <c:pt idx="12">
                  <c:v>2100</c:v>
                </c:pt>
              </c:numCache>
            </c:numRef>
          </c:xVal>
          <c:yVal>
            <c:numRef>
              <c:f>'World Population Milestones'!$E$9:$E$21</c:f>
              <c:numCache>
                <c:formatCode>General</c:formatCode>
                <c:ptCount val="13"/>
                <c:pt idx="0">
                  <c:v>0.3263860072381865</c:v>
                </c:pt>
                <c:pt idx="1">
                  <c:v>0.64293690532981418</c:v>
                </c:pt>
                <c:pt idx="2">
                  <c:v>1.343409396261096</c:v>
                </c:pt>
                <c:pt idx="3">
                  <c:v>2</c:v>
                </c:pt>
                <c:pt idx="4">
                  <c:v>3.2527928965479829</c:v>
                </c:pt>
                <c:pt idx="5">
                  <c:v>3.9982285886677844</c:v>
                </c:pt>
                <c:pt idx="6">
                  <c:v>4.8425936361632989</c:v>
                </c:pt>
                <c:pt idx="7">
                  <c:v>5.7794649362420101</c:v>
                </c:pt>
                <c:pt idx="8">
                  <c:v>7</c:v>
                </c:pt>
                <c:pt idx="9">
                  <c:v>8.4782934995815253</c:v>
                </c:pt>
                <c:pt idx="10">
                  <c:v>11.054086436520949</c:v>
                </c:pt>
                <c:pt idx="11">
                  <c:v>19.93218351529509</c:v>
                </c:pt>
                <c:pt idx="12">
                  <c:v>25.607576920335873</c:v>
                </c:pt>
              </c:numCache>
            </c:numRef>
          </c:yVal>
          <c:smooth val="0"/>
        </c:ser>
        <c:ser>
          <c:idx val="1"/>
          <c:order val="3"/>
          <c:tx>
            <c:strRef>
              <c:f>'World Population Milestones'!$C$8</c:f>
              <c:strCache>
                <c:ptCount val="1"/>
                <c:pt idx="0">
                  <c:v>Logistic</c:v>
                </c:pt>
              </c:strCache>
            </c:strRef>
          </c:tx>
          <c:spPr>
            <a:ln w="38100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'World Population Milestones'!$A$9:$A$21</c:f>
              <c:numCache>
                <c:formatCode>General</c:formatCode>
                <c:ptCount val="13"/>
                <c:pt idx="0">
                  <c:v>1804</c:v>
                </c:pt>
                <c:pt idx="1">
                  <c:v>1850</c:v>
                </c:pt>
                <c:pt idx="2">
                  <c:v>1900</c:v>
                </c:pt>
                <c:pt idx="3">
                  <c:v>1927</c:v>
                </c:pt>
                <c:pt idx="4">
                  <c:v>1960</c:v>
                </c:pt>
                <c:pt idx="5">
                  <c:v>1974</c:v>
                </c:pt>
                <c:pt idx="6">
                  <c:v>1987</c:v>
                </c:pt>
                <c:pt idx="7">
                  <c:v>1999</c:v>
                </c:pt>
                <c:pt idx="8">
                  <c:v>2012</c:v>
                </c:pt>
                <c:pt idx="9">
                  <c:v>2025</c:v>
                </c:pt>
                <c:pt idx="10">
                  <c:v>2043</c:v>
                </c:pt>
                <c:pt idx="11">
                  <c:v>2083</c:v>
                </c:pt>
                <c:pt idx="12">
                  <c:v>2100</c:v>
                </c:pt>
              </c:numCache>
            </c:numRef>
          </c:xVal>
          <c:yVal>
            <c:numRef>
              <c:f>'World Population Milestones'!$C$9:$C$21</c:f>
              <c:numCache>
                <c:formatCode>General</c:formatCode>
                <c:ptCount val="13"/>
                <c:pt idx="0">
                  <c:v>5.9112270479568491E-2</c:v>
                </c:pt>
                <c:pt idx="1">
                  <c:v>0.20905419427335351</c:v>
                </c:pt>
                <c:pt idx="2">
                  <c:v>0.7922935194159908</c:v>
                </c:pt>
                <c:pt idx="3">
                  <c:v>1.5515243320447656</c:v>
                </c:pt>
                <c:pt idx="4">
                  <c:v>3.1998492581093569</c:v>
                </c:pt>
                <c:pt idx="5">
                  <c:v>4.1457003365888072</c:v>
                </c:pt>
                <c:pt idx="6">
                  <c:v>5.108858259523049</c:v>
                </c:pt>
                <c:pt idx="7">
                  <c:v>6.0207347571023098</c:v>
                </c:pt>
                <c:pt idx="8">
                  <c:v>6.9747309507124307</c:v>
                </c:pt>
                <c:pt idx="9">
                  <c:v>7.8407413943885302</c:v>
                </c:pt>
                <c:pt idx="10">
                  <c:v>8.8332346119620695</c:v>
                </c:pt>
                <c:pt idx="11">
                  <c:v>10.164242419414922</c:v>
                </c:pt>
                <c:pt idx="12">
                  <c:v>10.455396231685643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569216"/>
        <c:axId val="163889920"/>
      </c:scatterChart>
      <c:valAx>
        <c:axId val="162569216"/>
        <c:scaling>
          <c:orientation val="minMax"/>
          <c:max val="2100"/>
          <c:min val="180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63889920"/>
        <c:crossesAt val="0"/>
        <c:crossBetween val="midCat"/>
      </c:valAx>
      <c:valAx>
        <c:axId val="163889920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ot"/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62569216"/>
        <c:crosses val="autoZero"/>
        <c:crossBetween val="midCat"/>
        <c:majorUnit val="2"/>
      </c:valAx>
      <c:spPr>
        <a:ln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8D68D-D77F-42BA-9397-88AB188CDA8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0C70D-3401-4FAC-9183-83DEE8C10A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0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838" y="133350"/>
            <a:ext cx="7370762" cy="70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600200" y="1647825"/>
            <a:ext cx="7437438" cy="44481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unpopulation.org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05FFC-C330-44DB-90C4-21F59DF88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72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639992F-D9CA-42B2-8E33-EE7DB65672F5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7FB554-6364-4FAD-8E82-2C1FE5FC6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981201"/>
            <a:ext cx="9067800" cy="2895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International Workshop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Population Projections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using Census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14 – 16 January 2013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Beijing, China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6200"/>
            <a:ext cx="2190749" cy="18922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mathematical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Logistic function</a:t>
            </a:r>
          </a:p>
          <a:p>
            <a:r>
              <a:rPr lang="en-US" dirty="0" smtClean="0"/>
              <a:t>An exponential growth approaching a limit.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mathematical formulae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1595438"/>
          <a:ext cx="6958012" cy="526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mathematical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function well suited for short time intervals, ad-hoc calculations</a:t>
            </a:r>
          </a:p>
          <a:p>
            <a:r>
              <a:rPr lang="en-US" dirty="0" smtClean="0"/>
              <a:t>Exponential function reflects the compounding nature of natural growth, but must be used with caution =&gt; exponential trap </a:t>
            </a:r>
          </a:p>
          <a:p>
            <a:r>
              <a:rPr lang="en-US" dirty="0" smtClean="0"/>
              <a:t>Logistic can be superior to simple exponential, but needs knowledge about an absolute limit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Projections by the cohort-component method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most popular method for projecting populations</a:t>
            </a:r>
          </a:p>
          <a:p>
            <a:r>
              <a:rPr lang="en-US" dirty="0" smtClean="0"/>
              <a:t>Advisable for larger populations; often used for national populations and subnational populations at the first administrative level.</a:t>
            </a:r>
          </a:p>
          <a:p>
            <a:r>
              <a:rPr lang="en-US" dirty="0" smtClean="0"/>
              <a:t>Cohort component method is based on age-structured populations and age-structured components of change.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the cohort-component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population projections are carried out with five year age groups and five year time periods.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Project survivors of initial/base population at the end of the period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Project births to the population during the period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Project survivors of births to the end of the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the cohort-component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based on the balance equation, but by age (and sex):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	P(x, t)</a:t>
            </a:r>
            <a:br>
              <a:rPr lang="en-US" dirty="0" smtClean="0"/>
            </a:br>
            <a:r>
              <a:rPr lang="en-US" dirty="0" smtClean="0"/>
              <a:t>			- Deaths(x, t..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		+ </a:t>
            </a:r>
            <a:r>
              <a:rPr lang="en-US" dirty="0" err="1" smtClean="0"/>
              <a:t>NetMigration</a:t>
            </a:r>
            <a:r>
              <a:rPr lang="en-US" dirty="0" smtClean="0"/>
              <a:t>(x, t..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</a:p>
          <a:p>
            <a:r>
              <a:rPr lang="en-US" dirty="0" smtClean="0"/>
              <a:t>x = 0, 5, … ; n=5</a:t>
            </a:r>
          </a:p>
          <a:p>
            <a:r>
              <a:rPr lang="en-US" dirty="0" smtClean="0"/>
              <a:t>x = 0, 1, 2, 3, … ; n=1</a:t>
            </a:r>
          </a:p>
          <a:p>
            <a:r>
              <a:rPr lang="en-US" dirty="0" smtClean="0"/>
              <a:t>Special treatment for surviving births and last, open-ended age group (shown later)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the cohort-component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absolute number of births and deaths by age, demographer prefer to formulate and implement the cohort-component method by age-specific rates.</a:t>
            </a:r>
          </a:p>
          <a:p>
            <a:r>
              <a:rPr lang="en-US" dirty="0" smtClean="0"/>
              <a:t>Births =&gt; Age-specific fertility rates</a:t>
            </a:r>
          </a:p>
          <a:p>
            <a:r>
              <a:rPr lang="en-US" dirty="0" smtClean="0"/>
              <a:t>Deaths =&gt; Survivor ratios</a:t>
            </a:r>
          </a:p>
          <a:p>
            <a:r>
              <a:rPr lang="en-US" dirty="0" smtClean="0"/>
              <a:t>[Migration in absolute numbers preferred]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343400" y="2209800"/>
            <a:ext cx="4038600" cy="17526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 P(x, t) – Deaths(x, t..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 P(x, t) * P</a:t>
            </a:r>
            <a:r>
              <a:rPr lang="en-US" baseline="30000" dirty="0" smtClean="0"/>
              <a:t>LT</a:t>
            </a:r>
            <a:r>
              <a:rPr lang="en-US" dirty="0" smtClean="0"/>
              <a:t>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/P</a:t>
            </a:r>
            <a:r>
              <a:rPr lang="en-US" baseline="30000" dirty="0" smtClean="0"/>
              <a:t>LT</a:t>
            </a:r>
            <a:r>
              <a:rPr lang="en-US" dirty="0" smtClean="0"/>
              <a:t>(x, t)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 P(x, t) * L(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/L(x, t)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 P(x, t) * SR(x, t..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the cohort-component method: Closed population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Notation I</a:t>
            </a:r>
            <a:endParaRPr lang="en-US" dirty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09600" y="2236788"/>
            <a:ext cx="4724400" cy="2340907"/>
            <a:chOff x="609600" y="2236788"/>
            <a:chExt cx="4724401" cy="2340908"/>
          </a:xfrm>
        </p:grpSpPr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1868488" y="2236788"/>
            <a:ext cx="1444625" cy="152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8488" y="2236788"/>
                          <a:ext cx="1444625" cy="152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668713" y="2312988"/>
              <a:ext cx="166528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 dirty="0"/>
                <a:t>Time, location, etc.</a:t>
              </a: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3200400" y="2465388"/>
              <a:ext cx="4572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581400" y="3227388"/>
              <a:ext cx="685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Age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 flipV="1">
              <a:off x="3079750" y="3400426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615950" y="3190876"/>
              <a:ext cx="914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Duration/</a:t>
              </a:r>
              <a:br>
                <a:rPr lang="en-GB" sz="1400"/>
              </a:br>
              <a:r>
                <a:rPr lang="en-GB" sz="1400"/>
                <a:t>Length</a:t>
              </a: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1524000" y="3455988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1997075" y="4054476"/>
              <a:ext cx="10668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Indicator symbol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 flipV="1">
              <a:off x="2527300" y="3379788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609600" y="2313432"/>
              <a:ext cx="533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Sex</a:t>
              </a:r>
            </a:p>
          </p:txBody>
        </p:sp>
        <p:cxnSp>
          <p:nvCxnSpPr>
            <p:cNvPr id="17" name="Straight Arrow Connector 16"/>
            <p:cNvCxnSpPr>
              <a:stCxn id="16" idx="3"/>
            </p:cNvCxnSpPr>
            <p:nvPr/>
          </p:nvCxnSpPr>
          <p:spPr>
            <a:xfrm>
              <a:off x="1143000" y="2466975"/>
              <a:ext cx="914400" cy="2000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Notation II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71513" y="1644650"/>
          <a:ext cx="6240462" cy="387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3644640" imgH="2260440" progId="Equation.DSMT4">
                  <p:embed/>
                </p:oleObj>
              </mc:Choice>
              <mc:Fallback>
                <p:oleObj name="Equation" r:id="rId3" imgW="3644640" imgH="22604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644650"/>
                        <a:ext cx="6240462" cy="387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7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Session II: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Main population projection methods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r>
              <a:rPr lang="en-US" dirty="0" smtClean="0"/>
              <a:t>The basic accounting identity of Demography</a:t>
            </a:r>
          </a:p>
          <a:p>
            <a:r>
              <a:rPr lang="en-US" dirty="0" smtClean="0"/>
              <a:t>Projections by mathematical formulae</a:t>
            </a:r>
          </a:p>
          <a:p>
            <a:r>
              <a:rPr lang="en-US" dirty="0" smtClean="0"/>
              <a:t>Projections by the cohort-component method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4876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http://unstats.un.org/unsd/demographic/meetings/wshops/China2013/list_of_docs.htm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Notation II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09600" y="1676400"/>
          <a:ext cx="286775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307880" imgH="660240" progId="Equation.DSMT4">
                  <p:embed/>
                </p:oleObj>
              </mc:Choice>
              <mc:Fallback>
                <p:oleObj name="Equation" r:id="rId3" imgW="130788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86775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609600" y="3200400"/>
          <a:ext cx="40084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5" imgW="1828800" imgH="660240" progId="Equation.DSMT4">
                  <p:embed/>
                </p:oleObj>
              </mc:Choice>
              <mc:Fallback>
                <p:oleObj name="Equation" r:id="rId5" imgW="182880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4008437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609600" y="4800600"/>
          <a:ext cx="615156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2806560" imgH="660240" progId="Equation.DSMT4">
                  <p:embed/>
                </p:oleObj>
              </mc:Choice>
              <mc:Fallback>
                <p:oleObj name="Equation" r:id="rId7" imgW="2806560" imgH="660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00600"/>
                        <a:ext cx="6151563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Notation III</a:t>
            </a:r>
            <a:endParaRPr lang="en-US" dirty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277197"/>
              </p:ext>
            </p:extLst>
          </p:nvPr>
        </p:nvGraphicFramePr>
        <p:xfrm>
          <a:off x="554038" y="1981200"/>
          <a:ext cx="6096000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3" imgW="2781000" imgH="634680" progId="Equation.DSMT4">
                  <p:embed/>
                </p:oleObj>
              </mc:Choice>
              <mc:Fallback>
                <p:oleObj name="Equation" r:id="rId3" imgW="278100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981200"/>
                        <a:ext cx="6096000" cy="139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609600" y="3505200"/>
          <a:ext cx="7375526" cy="289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5" imgW="3365280" imgH="1320480" progId="Equation.DSMT4">
                  <p:embed/>
                </p:oleObj>
              </mc:Choice>
              <mc:Fallback>
                <p:oleObj name="Equation" r:id="rId5" imgW="3365280" imgH="1320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7375526" cy="289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10400" y="2743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½ =&gt; n/2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</a:t>
            </a:r>
            <a:br>
              <a:rPr lang="en-US" dirty="0" smtClean="0"/>
            </a:br>
            <a:r>
              <a:rPr lang="en-US" dirty="0" smtClean="0"/>
              <a:t>Cohorts already born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Projecting the people still alive n years later, the population aged x to </a:t>
            </a:r>
            <a:r>
              <a:rPr lang="en-US" dirty="0" err="1" smtClean="0">
                <a:solidFill>
                  <a:schemeClr val="tx1"/>
                </a:solidFill>
              </a:rPr>
              <a:t>x+n</a:t>
            </a:r>
            <a:r>
              <a:rPr lang="en-US" dirty="0" smtClean="0">
                <a:solidFill>
                  <a:schemeClr val="tx1"/>
                </a:solidFill>
              </a:rPr>
              <a:t> in year t is multiplied by the corresponding survivor ratio to yield the population aged </a:t>
            </a:r>
            <a:r>
              <a:rPr lang="en-US" dirty="0" err="1" smtClean="0">
                <a:solidFill>
                  <a:schemeClr val="tx1"/>
                </a:solidFill>
              </a:rPr>
              <a:t>x+n</a:t>
            </a:r>
            <a:r>
              <a:rPr lang="en-US" dirty="0" smtClean="0">
                <a:solidFill>
                  <a:schemeClr val="tx1"/>
                </a:solidFill>
              </a:rPr>
              <a:t> to x+2n in year </a:t>
            </a:r>
            <a:r>
              <a:rPr lang="en-US" dirty="0" err="1" smtClean="0">
                <a:solidFill>
                  <a:schemeClr val="tx1"/>
                </a:solidFill>
              </a:rPr>
              <a:t>t+n</a:t>
            </a:r>
            <a:r>
              <a:rPr lang="en-US" dirty="0" smtClean="0">
                <a:solidFill>
                  <a:schemeClr val="tx1"/>
                </a:solidFill>
              </a:rPr>
              <a:t>. This forward survives a cohort.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4394200"/>
          <a:ext cx="266065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066680" imgH="711000" progId="Equation.DSMT4">
                  <p:embed/>
                </p:oleObj>
              </mc:Choice>
              <mc:Fallback>
                <p:oleObj name="Equation" r:id="rId3" imgW="106668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394200"/>
                        <a:ext cx="266065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II</a:t>
            </a:r>
            <a:br>
              <a:rPr lang="en-US" dirty="0" smtClean="0"/>
            </a:br>
            <a:r>
              <a:rPr lang="en-US" dirty="0" smtClean="0"/>
              <a:t>New Cohorts: Births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0" y="2270125"/>
          <a:ext cx="594201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2374560" imgH="1650960" progId="Equation.DSMT4">
                  <p:embed/>
                </p:oleObj>
              </mc:Choice>
              <mc:Fallback>
                <p:oleObj name="Equation" r:id="rId3" imgW="2374560" imgH="1650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70125"/>
                        <a:ext cx="5942013" cy="413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 smtClean="0"/>
              <a:t>Cohort-Component Method II</a:t>
            </a:r>
            <a:br>
              <a:rPr lang="en-US" sz="4000" dirty="0" smtClean="0"/>
            </a:br>
            <a:r>
              <a:rPr lang="en-US" sz="4000" dirty="0" smtClean="0"/>
              <a:t>New Cohorts: Births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857500"/>
          <a:ext cx="5375275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2158920" imgH="1269720" progId="Equation.DSMT4">
                  <p:embed/>
                </p:oleObj>
              </mc:Choice>
              <mc:Fallback>
                <p:oleObj name="Equation" r:id="rId3" imgW="2158920" imgH="1269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57500"/>
                        <a:ext cx="5375275" cy="316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III</a:t>
            </a:r>
            <a:br>
              <a:rPr lang="en-US" dirty="0" smtClean="0"/>
            </a:br>
            <a:r>
              <a:rPr lang="en-US" dirty="0" smtClean="0"/>
              <a:t>Open-ended Age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All population projections will have to handle a final, open-ended age group.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open ended-age group used to be set to start at age 80 or 85 in the past.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 people surviving to higher ages, the open-ended age groups should also set to higher ages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Rule of thumb: Last, open-ended group should be smaller that the preceding, closed, age group!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III</a:t>
            </a:r>
            <a:br>
              <a:rPr lang="en-US" dirty="0" smtClean="0"/>
            </a:br>
            <a:r>
              <a:rPr lang="en-US" dirty="0" smtClean="0"/>
              <a:t>Open-ended Age groups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76288" y="2438400"/>
          <a:ext cx="4341812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739880" imgH="914400" progId="Equation.DSMT4">
                  <p:embed/>
                </p:oleObj>
              </mc:Choice>
              <mc:Fallback>
                <p:oleObj name="Equation" r:id="rId3" imgW="1739880" imgH="914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438400"/>
                        <a:ext cx="4341812" cy="228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Cohorts already born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228600" y="1676399"/>
          <a:ext cx="8732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905000"/>
                <a:gridCol w="990600"/>
                <a:gridCol w="3551240"/>
              </a:tblGrid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[t, t+5]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[t, t+5]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P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10-15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15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 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- x+5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x+5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x-5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x-5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70-75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65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65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75-80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75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80+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Cohorts already born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228600" y="1676399"/>
          <a:ext cx="8732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905000"/>
                <a:gridCol w="990600"/>
                <a:gridCol w="3551240"/>
              </a:tblGrid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[t, t+5]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[t, t+5]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P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10-15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15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 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- x+5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x+5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x-5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x-5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70-75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65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65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75-80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75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80+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Cohorts already born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228600" y="1676399"/>
          <a:ext cx="8732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905000"/>
                <a:gridCol w="990600"/>
                <a:gridCol w="3551240"/>
              </a:tblGrid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[t, t+5]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[t, t+5]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P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10-15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15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10 </a:t>
                      </a:r>
                      <a:endParaRPr lang="en-US" sz="2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…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- x+5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x+5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x-5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x-5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70-75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70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= 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65 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* 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70</a:t>
                      </a:r>
                      <a:r>
                        <a:rPr lang="en-US" sz="2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</a:t>
                      </a:r>
                      <a:r>
                        <a:rPr lang="en-US" sz="2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</a:t>
                      </a:r>
                      <a:r>
                        <a:rPr lang="en-US" sz="2400" baseline="-250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65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75-80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75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80+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basic accounting identity of Demography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Balance Equation</a:t>
            </a:r>
          </a:p>
          <a:p>
            <a:r>
              <a:rPr lang="en-US" dirty="0" smtClean="0"/>
              <a:t>Populations can only change through births, deaths and immigration or emigration</a:t>
            </a:r>
          </a:p>
          <a:p>
            <a:r>
              <a:rPr lang="en-US" dirty="0" smtClean="0"/>
              <a:t>It follows that two populations at two different points in time are related to each other by the components of change (births, deaths, migration).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Last, open ended age group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304800" y="1676399"/>
          <a:ext cx="8732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1905000"/>
                <a:gridCol w="1524000"/>
                <a:gridCol w="2941640"/>
              </a:tblGrid>
              <a:tr h="45719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[t, t+5]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[t, t+5]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P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5-10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10-15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5</a:t>
                      </a:r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15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10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10</a:t>
                      </a:r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 - x+5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baseline="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x+5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   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x-5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x-5</a:t>
                      </a:r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…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75-80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75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∞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80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∞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80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80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dirty="0" smtClean="0"/>
                        <a:t>T</a:t>
                      </a:r>
                      <a:r>
                        <a:rPr lang="en-US" sz="2400" baseline="-25000" dirty="0" smtClean="0"/>
                        <a:t>75</a:t>
                      </a:r>
                      <a:endParaRPr lang="en-US" sz="2400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∞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80</a:t>
                      </a:r>
                      <a:endParaRPr lang="en-US" sz="2400" baseline="-25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∞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80</a:t>
                      </a:r>
                      <a:r>
                        <a:rPr lang="en-US" sz="2400" baseline="0" dirty="0" smtClean="0"/>
                        <a:t>=[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75</a:t>
                      </a:r>
                      <a:r>
                        <a:rPr lang="en-US" sz="2400" baseline="0" dirty="0" smtClean="0"/>
                        <a:t>+</a:t>
                      </a:r>
                      <a:r>
                        <a:rPr lang="en-US" sz="2400" baseline="-25000" dirty="0" smtClean="0"/>
                        <a:t>∞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80</a:t>
                      </a:r>
                      <a:r>
                        <a:rPr lang="en-US" sz="2400" baseline="0" dirty="0" smtClean="0"/>
                        <a:t>]*</a:t>
                      </a:r>
                      <a:r>
                        <a:rPr lang="en-US" sz="2400" baseline="-25000" dirty="0" smtClean="0"/>
                        <a:t>∞</a:t>
                      </a:r>
                      <a:r>
                        <a:rPr lang="en-US" sz="2400" baseline="0" dirty="0" smtClean="0"/>
                        <a:t>S</a:t>
                      </a:r>
                      <a:r>
                        <a:rPr lang="en-US" sz="2400" baseline="-25000" dirty="0" smtClean="0"/>
                        <a:t>80</a:t>
                      </a:r>
                      <a:endParaRPr 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33350"/>
            <a:ext cx="88392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</a:t>
            </a:r>
            <a:br>
              <a:rPr lang="en-US" dirty="0" smtClean="0"/>
            </a:br>
            <a:r>
              <a:rPr lang="en-US" dirty="0" smtClean="0"/>
              <a:t>First age group (surviving births)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304800" y="1676399"/>
          <a:ext cx="873284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1905000"/>
                <a:gridCol w="1524000"/>
                <a:gridCol w="2941640"/>
              </a:tblGrid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[t, t+5]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[t, t+5]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t+5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L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S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err="1" smtClean="0"/>
                        <a:t>n</a:t>
                      </a:r>
                      <a:r>
                        <a:rPr lang="en-US" sz="2400" dirty="0" err="1" smtClean="0"/>
                        <a:t>P</a:t>
                      </a:r>
                      <a:r>
                        <a:rPr lang="en-US" sz="2400" baseline="-25000" dirty="0" err="1" smtClean="0"/>
                        <a:t>x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-25000" dirty="0" smtClean="0"/>
                        <a:t>n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x+5</a:t>
                      </a:r>
                      <a:endParaRPr lang="en-US" sz="2400" baseline="-250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0-5</a:t>
                      </a: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-25000" dirty="0" smtClean="0"/>
                        <a:t>n</a:t>
                      </a:r>
                      <a:r>
                        <a:rPr lang="en-US" sz="2400" baseline="0" dirty="0" smtClean="0"/>
                        <a:t>SB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=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P</a:t>
                      </a:r>
                      <a:r>
                        <a:rPr lang="en-US" sz="2400" baseline="-25000" dirty="0" smtClean="0"/>
                        <a:t>0 </a:t>
                      </a:r>
                      <a:r>
                        <a:rPr lang="en-US" sz="2400" baseline="0" dirty="0" smtClean="0"/>
                        <a:t>= B</a:t>
                      </a:r>
                      <a:r>
                        <a:rPr lang="en-US" sz="2400" baseline="-25000" dirty="0" smtClean="0"/>
                        <a:t> </a:t>
                      </a:r>
                      <a:r>
                        <a:rPr lang="en-US" sz="2400" baseline="0" dirty="0" smtClean="0"/>
                        <a:t>* </a:t>
                      </a:r>
                      <a:r>
                        <a:rPr lang="en-US" sz="2400" baseline="-25000" dirty="0" smtClean="0"/>
                        <a:t>5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dirty="0" smtClean="0"/>
                        <a:t>l</a:t>
                      </a:r>
                      <a:r>
                        <a:rPr lang="en-US" sz="2400" baseline="-25000" dirty="0" smtClean="0"/>
                        <a:t>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-250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the cohort-component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Open population</a:t>
            </a:r>
          </a:p>
          <a:p>
            <a:r>
              <a:rPr lang="en-US" dirty="0" smtClean="0"/>
              <a:t>Consider (net) migration!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x+n</a:t>
            </a:r>
            <a:r>
              <a:rPr lang="en-US" dirty="0" smtClean="0"/>
              <a:t>, </a:t>
            </a:r>
            <a:r>
              <a:rPr lang="en-US" dirty="0" err="1" smtClean="0"/>
              <a:t>t+n</a:t>
            </a:r>
            <a:r>
              <a:rPr lang="en-US" dirty="0" smtClean="0"/>
              <a:t>) = 	P(x, t) </a:t>
            </a:r>
            <a:br>
              <a:rPr lang="en-US" dirty="0" smtClean="0"/>
            </a:br>
            <a:r>
              <a:rPr lang="en-US" dirty="0" smtClean="0"/>
              <a:t>			– Deaths(x, t..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		+ </a:t>
            </a:r>
            <a:r>
              <a:rPr lang="en-US" dirty="0" err="1" smtClean="0"/>
              <a:t>NetMigration</a:t>
            </a:r>
            <a:r>
              <a:rPr lang="en-US" dirty="0" smtClean="0"/>
              <a:t>(x, t…</a:t>
            </a:r>
            <a:r>
              <a:rPr lang="en-US" dirty="0" err="1" smtClean="0"/>
              <a:t>t+n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C000"/>
                </a:solidFill>
              </a:rPr>
              <a:t>?</a:t>
            </a:r>
          </a:p>
          <a:p>
            <a:r>
              <a:rPr lang="en-US" dirty="0" smtClean="0"/>
              <a:t>What about the deaths (births) happening to migrants during the projection period while in the country?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Cohorts already born + migration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Open populations have two additional elements of change: emigration and immigration.</a:t>
            </a:r>
          </a:p>
          <a:p>
            <a:r>
              <a:rPr lang="en-US" dirty="0" smtClean="0"/>
              <a:t>Emigration is generated by the population under study and can be subjected to standard demographic analysis (outmigration rates. …).</a:t>
            </a:r>
          </a:p>
          <a:p>
            <a:r>
              <a:rPr lang="en-US" dirty="0" smtClean="0"/>
              <a:t>Immigration is an external event, generated by populations outside the country. Calculating demographic rates is meaningless.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Cohorts already born + migration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immigration is better formulated as absolute numbers, net international migration is also mostly formulated in terms of absolute numbers.</a:t>
            </a:r>
          </a:p>
          <a:p>
            <a:r>
              <a:rPr lang="en-US" dirty="0" smtClean="0"/>
              <a:t>Challenge: Migration is a continuous process that also affects the births and deaths occurring  in the country during the projection period.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Cohorts already born + migration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convenient approach: Split number migrants during a period into halves. </a:t>
            </a:r>
          </a:p>
          <a:p>
            <a:r>
              <a:rPr lang="en-US" dirty="0" smtClean="0"/>
              <a:t>Half of the migrants are assumed to enter the population at the beginning of the projection interval, thereby fully exposed to risks of dying and giving births.</a:t>
            </a:r>
          </a:p>
          <a:p>
            <a:r>
              <a:rPr lang="en-US" dirty="0" smtClean="0"/>
              <a:t>Half of the migrants are assumed to enter the population at the end of the projection interval, thereby not exposed to risks of dying and giving births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Cohorts already born + migration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897187"/>
          <a:ext cx="70754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2831760" imgH="457200" progId="Equation.DSMT4">
                  <p:embed/>
                </p:oleObj>
              </mc:Choice>
              <mc:Fallback>
                <p:oleObj name="Equation" r:id="rId3" imgW="283176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7187"/>
                        <a:ext cx="7075488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3695700" y="3771900"/>
            <a:ext cx="457200" cy="14478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6667500" y="3695700"/>
            <a:ext cx="457200" cy="1600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4953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Half of net-migration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956048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Half of net-migration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1472BC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Births + migration</a:t>
            </a:r>
            <a:endParaRPr lang="en-US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885825" y="2393950"/>
          <a:ext cx="5365750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2145960" imgH="838080" progId="Equation.DSMT4">
                  <p:embed/>
                </p:oleObj>
              </mc:Choice>
              <mc:Fallback>
                <p:oleObj name="Equation" r:id="rId3" imgW="2145960" imgH="8380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393950"/>
                        <a:ext cx="5365750" cy="209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Cohort-Component Method IV</a:t>
            </a:r>
            <a:br>
              <a:rPr lang="en-US" dirty="0" smtClean="0"/>
            </a:br>
            <a:r>
              <a:rPr lang="en-US" dirty="0" smtClean="0"/>
              <a:t>Births + migration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Births are calculated as for closed population, PLUS</a:t>
            </a:r>
          </a:p>
          <a:p>
            <a:pPr lvl="1"/>
            <a:r>
              <a:rPr lang="en-US" dirty="0" smtClean="0"/>
              <a:t>The contribution of migrants to births, usually assumed same fertility as the non-migrant population.</a:t>
            </a:r>
          </a:p>
          <a:p>
            <a:pPr lvl="2"/>
            <a:r>
              <a:rPr lang="en-US" dirty="0" smtClean="0"/>
              <a:t>Immigration adds additional births: Births</a:t>
            </a:r>
          </a:p>
          <a:p>
            <a:pPr lvl="2"/>
            <a:r>
              <a:rPr lang="en-US" dirty="0" smtClean="0"/>
              <a:t>Emigration (negative net-migration) subtracts births (those births that would have been born if the migrants would not have moved): Births</a:t>
            </a:r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 rot="10800000">
            <a:off x="6858000" y="4038600"/>
            <a:ext cx="304800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86400" y="5334000"/>
            <a:ext cx="304800" cy="3048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accounting identity of 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Closed population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t+n</a:t>
            </a:r>
            <a:r>
              <a:rPr lang="en-US" dirty="0" smtClean="0"/>
              <a:t>) = P(t) + Births(t, </a:t>
            </a:r>
            <a:r>
              <a:rPr lang="en-US" dirty="0" err="1" smtClean="0"/>
              <a:t>t+n</a:t>
            </a:r>
            <a:r>
              <a:rPr lang="en-US" dirty="0" smtClean="0"/>
              <a:t>) - Deaths(t, 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a population is closed, it can only change through births and  deaths</a:t>
            </a:r>
          </a:p>
          <a:p>
            <a:r>
              <a:rPr lang="en-US" dirty="0" smtClean="0"/>
              <a:t>The difference between births and deaths is known as natural change.</a:t>
            </a:r>
          </a:p>
          <a:p>
            <a:r>
              <a:rPr lang="en-US" dirty="0" smtClean="0"/>
              <a:t>The world as a whole is a closed population. </a:t>
            </a:r>
          </a:p>
          <a:p>
            <a:r>
              <a:rPr lang="en-US" dirty="0" smtClean="0"/>
              <a:t>Closed populations are easier to model and project.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accounting identity of 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Closed population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t+n</a:t>
            </a:r>
            <a:r>
              <a:rPr lang="en-US" dirty="0" smtClean="0"/>
              <a:t>) = P(t) + Births(t, </a:t>
            </a:r>
            <a:r>
              <a:rPr lang="en-US" dirty="0" err="1" smtClean="0"/>
              <a:t>t+n</a:t>
            </a:r>
            <a:r>
              <a:rPr lang="en-US" dirty="0" smtClean="0"/>
              <a:t>) - Deaths(t, 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Births(t, </a:t>
            </a:r>
            <a:r>
              <a:rPr lang="en-US" dirty="0" err="1" smtClean="0"/>
              <a:t>t+n</a:t>
            </a:r>
            <a:r>
              <a:rPr lang="en-US" dirty="0" smtClean="0"/>
              <a:t>) = P(</a:t>
            </a:r>
            <a:r>
              <a:rPr lang="en-US" dirty="0" err="1" smtClean="0"/>
              <a:t>t+n</a:t>
            </a:r>
            <a:r>
              <a:rPr lang="en-US" dirty="0" smtClean="0"/>
              <a:t>)- P(t) + Deaths(t, 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Deaths(t, </a:t>
            </a:r>
            <a:r>
              <a:rPr lang="en-US" dirty="0" err="1" smtClean="0"/>
              <a:t>t+n</a:t>
            </a:r>
            <a:r>
              <a:rPr lang="en-US" dirty="0" smtClean="0"/>
              <a:t>) = P(t)- P(</a:t>
            </a:r>
            <a:r>
              <a:rPr lang="en-US" dirty="0" err="1" smtClean="0"/>
              <a:t>t+n</a:t>
            </a:r>
            <a:r>
              <a:rPr lang="en-US" dirty="0" smtClean="0"/>
              <a:t>)  + Births(t, </a:t>
            </a:r>
            <a:r>
              <a:rPr lang="en-US" dirty="0" err="1" smtClean="0"/>
              <a:t>t+n</a:t>
            </a:r>
            <a:r>
              <a:rPr lang="en-US" dirty="0" smtClean="0"/>
              <a:t>)</a:t>
            </a:r>
          </a:p>
        </p:txBody>
      </p:sp>
      <p:sp>
        <p:nvSpPr>
          <p:cNvPr id="4" name="Curved Left Arrow 3"/>
          <p:cNvSpPr/>
          <p:nvPr/>
        </p:nvSpPr>
        <p:spPr>
          <a:xfrm>
            <a:off x="7924800" y="2514600"/>
            <a:ext cx="457200" cy="1066800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8229600" y="2514600"/>
            <a:ext cx="533400" cy="2286000"/>
          </a:xfrm>
          <a:prstGeom prst="curved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 accounting identity of Demography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Open population</a:t>
            </a:r>
            <a:endParaRPr lang="en-US" b="1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t+n</a:t>
            </a:r>
            <a:r>
              <a:rPr lang="en-US" dirty="0" smtClean="0"/>
              <a:t>)=P(t) + Births(t, </a:t>
            </a:r>
            <a:r>
              <a:rPr lang="en-US" dirty="0" err="1" smtClean="0"/>
              <a:t>t+n</a:t>
            </a:r>
            <a:r>
              <a:rPr lang="en-US" dirty="0" smtClean="0"/>
              <a:t>) - Deaths(t, </a:t>
            </a:r>
            <a:r>
              <a:rPr lang="en-US" dirty="0" err="1" smtClean="0"/>
              <a:t>t+n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              + Immigration(t, </a:t>
            </a:r>
            <a:r>
              <a:rPr lang="en-US" dirty="0" err="1" smtClean="0"/>
              <a:t>t+n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                       – Emigration(</a:t>
            </a:r>
            <a:r>
              <a:rPr lang="en-US" dirty="0" err="1" smtClean="0"/>
              <a:t>t,t+n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difference between immigration and emigration is known as net migration</a:t>
            </a:r>
          </a:p>
          <a:p>
            <a:r>
              <a:rPr lang="en-US" dirty="0" smtClean="0"/>
              <a:t>If a population is open it can only change through births and  deaths and immigration and  emigration</a:t>
            </a:r>
          </a:p>
          <a:p>
            <a:r>
              <a:rPr lang="en-US" dirty="0" smtClean="0"/>
              <a:t>Most countries have open populations.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Projections by mathematical formulae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used for total populations</a:t>
            </a:r>
          </a:p>
          <a:p>
            <a:r>
              <a:rPr lang="en-US" dirty="0" smtClean="0"/>
              <a:t>Often applied for ad-hoc or preliminary calculations (back of the envelope)</a:t>
            </a:r>
          </a:p>
          <a:p>
            <a:r>
              <a:rPr lang="en-US" dirty="0" smtClean="0"/>
              <a:t>There are a number of mathematical functions useful:</a:t>
            </a:r>
          </a:p>
          <a:p>
            <a:pPr lvl="1"/>
            <a:r>
              <a:rPr lang="en-US" dirty="0" smtClean="0"/>
              <a:t>Linear function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Exponential function</a:t>
            </a:r>
          </a:p>
          <a:p>
            <a:pPr lvl="1"/>
            <a:r>
              <a:rPr lang="en-US" dirty="0" smtClean="0"/>
              <a:t>Logistic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mathematical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Linear function</a:t>
            </a:r>
          </a:p>
          <a:p>
            <a:r>
              <a:rPr lang="en-US" dirty="0" smtClean="0"/>
              <a:t>True if populations grow by the </a:t>
            </a:r>
            <a:r>
              <a:rPr lang="en-US" dirty="0" smtClean="0">
                <a:solidFill>
                  <a:srgbClr val="FFC000"/>
                </a:solidFill>
              </a:rPr>
              <a:t>same absolute amount</a:t>
            </a:r>
            <a:r>
              <a:rPr lang="en-US" dirty="0" smtClean="0"/>
              <a:t> every year</a:t>
            </a:r>
          </a:p>
          <a:p>
            <a:r>
              <a:rPr lang="en-US" dirty="0" smtClean="0"/>
              <a:t>P(t = 0)=100</a:t>
            </a:r>
          </a:p>
          <a:p>
            <a:r>
              <a:rPr lang="en-US" dirty="0" smtClean="0"/>
              <a:t>P(t = 1) = P(t=0) + </a:t>
            </a:r>
            <a:r>
              <a:rPr lang="en-US" dirty="0" smtClean="0">
                <a:solidFill>
                  <a:srgbClr val="FFC000"/>
                </a:solidFill>
              </a:rPr>
              <a:t>10</a:t>
            </a:r>
            <a:r>
              <a:rPr lang="en-US" dirty="0" smtClean="0"/>
              <a:t>=110</a:t>
            </a:r>
          </a:p>
          <a:p>
            <a:r>
              <a:rPr lang="en-US" dirty="0" smtClean="0"/>
              <a:t>P(t = 2) = P(t=1) + </a:t>
            </a:r>
            <a:r>
              <a:rPr lang="en-US" dirty="0" smtClean="0">
                <a:solidFill>
                  <a:srgbClr val="FFC000"/>
                </a:solidFill>
              </a:rPr>
              <a:t>10</a:t>
            </a:r>
            <a:r>
              <a:rPr lang="en-US" dirty="0" smtClean="0"/>
              <a:t>=120</a:t>
            </a:r>
          </a:p>
          <a:p>
            <a:r>
              <a:rPr lang="en-US" dirty="0" smtClean="0"/>
              <a:t>P(t = 3) = P(t=2) + </a:t>
            </a:r>
            <a:r>
              <a:rPr lang="en-US" dirty="0" smtClean="0">
                <a:solidFill>
                  <a:srgbClr val="FFC000"/>
                </a:solidFill>
              </a:rPr>
              <a:t>10</a:t>
            </a:r>
            <a:r>
              <a:rPr lang="en-US" dirty="0" smtClean="0"/>
              <a:t>=110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P(t) = 100 + 10*t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y = a + b*x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Projections by mathematical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Exponential function</a:t>
            </a:r>
          </a:p>
          <a:p>
            <a:r>
              <a:rPr lang="en-US" dirty="0" smtClean="0"/>
              <a:t>Assumes constant </a:t>
            </a:r>
            <a:r>
              <a:rPr lang="en-US" smtClean="0"/>
              <a:t>growth rate of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Similar to compounded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ionWorkshop_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ProjectionWorkshop_I</Template>
  <TotalTime>2142</TotalTime>
  <Words>1422</Words>
  <Application>Microsoft Office PowerPoint</Application>
  <PresentationFormat>On-screen Show (4:3)</PresentationFormat>
  <Paragraphs>315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ProjectionWorkshop_I</vt:lpstr>
      <vt:lpstr>Equation</vt:lpstr>
      <vt:lpstr>International Workshop  on Population Projections using Census Data</vt:lpstr>
      <vt:lpstr>Session II: Main population projection methods </vt:lpstr>
      <vt:lpstr>The basic accounting identity of Demography</vt:lpstr>
      <vt:lpstr>The basic accounting identity of Demography</vt:lpstr>
      <vt:lpstr>The basic accounting identity of Demography</vt:lpstr>
      <vt:lpstr>The basic accounting identity of Demography</vt:lpstr>
      <vt:lpstr>Projections by mathematical formulae</vt:lpstr>
      <vt:lpstr>Projections by mathematical formulae</vt:lpstr>
      <vt:lpstr>Projections by mathematical formulae</vt:lpstr>
      <vt:lpstr>Projections by mathematical formulae</vt:lpstr>
      <vt:lpstr>Projections by mathematical formulae</vt:lpstr>
      <vt:lpstr>Projections by mathematical formulae</vt:lpstr>
      <vt:lpstr>Projections by the cohort-component method</vt:lpstr>
      <vt:lpstr>Projections by the cohort-component method</vt:lpstr>
      <vt:lpstr>Projections by the cohort-component method</vt:lpstr>
      <vt:lpstr>Projections by the cohort-component method</vt:lpstr>
      <vt:lpstr>Projections by the cohort-component method: Closed population</vt:lpstr>
      <vt:lpstr>Cohort-Component Method Notation I</vt:lpstr>
      <vt:lpstr>Cohort-Component Method Notation II</vt:lpstr>
      <vt:lpstr>Cohort-Component Method Notation II</vt:lpstr>
      <vt:lpstr>Cohort-Component Method Notation III</vt:lpstr>
      <vt:lpstr>Cohort-Component Method I Cohorts already born</vt:lpstr>
      <vt:lpstr>Cohort-Component Method II New Cohorts: Births</vt:lpstr>
      <vt:lpstr>Cohort-Component Method II New Cohorts: Births</vt:lpstr>
      <vt:lpstr>Cohort-Component Method III Open-ended Age groups</vt:lpstr>
      <vt:lpstr>Cohort-Component Method III Open-ended Age groups</vt:lpstr>
      <vt:lpstr>Cohort-component method Cohorts already born</vt:lpstr>
      <vt:lpstr>Cohort-component method Cohorts already born</vt:lpstr>
      <vt:lpstr>Cohort-component method Cohorts already born</vt:lpstr>
      <vt:lpstr>Cohort-component method Last, open ended age group</vt:lpstr>
      <vt:lpstr>Cohort-component method First age group (surviving births)</vt:lpstr>
      <vt:lpstr>Projections by the cohort-component method</vt:lpstr>
      <vt:lpstr>Cohort-Component Method IV Cohorts already born + migration</vt:lpstr>
      <vt:lpstr>Cohort-Component Method IV Cohorts already born + migration</vt:lpstr>
      <vt:lpstr>Cohort-Component Method IV Cohorts already born + migration</vt:lpstr>
      <vt:lpstr>Cohort-Component Method IV Cohorts already born + migration</vt:lpstr>
      <vt:lpstr>Cohort-Component Method IV Births + migration</vt:lpstr>
      <vt:lpstr>Cohort-Component Method IV Births + migration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Workshop  on Population Projections using Census Data</dc:title>
  <dc:creator>Prodemos</dc:creator>
  <cp:lastModifiedBy>Dr. Thomas Buettner</cp:lastModifiedBy>
  <cp:revision>194</cp:revision>
  <dcterms:created xsi:type="dcterms:W3CDTF">2012-12-28T19:01:41Z</dcterms:created>
  <dcterms:modified xsi:type="dcterms:W3CDTF">2013-01-14T07:58:29Z</dcterms:modified>
</cp:coreProperties>
</file>