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13"/>
  </p:notesMasterIdLst>
  <p:handoutMasterIdLst>
    <p:handoutMasterId r:id="rId14"/>
  </p:handoutMasterIdLst>
  <p:sldIdLst>
    <p:sldId id="506" r:id="rId2"/>
    <p:sldId id="542" r:id="rId3"/>
    <p:sldId id="577" r:id="rId4"/>
    <p:sldId id="597" r:id="rId5"/>
    <p:sldId id="578" r:id="rId6"/>
    <p:sldId id="429" r:id="rId7"/>
    <p:sldId id="594" r:id="rId8"/>
    <p:sldId id="595" r:id="rId9"/>
    <p:sldId id="590" r:id="rId10"/>
    <p:sldId id="583" r:id="rId11"/>
    <p:sldId id="575" r:id="rId12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800080"/>
    <a:srgbClr val="0000FF"/>
    <a:srgbClr val="FFFF00"/>
    <a:srgbClr val="009900"/>
    <a:srgbClr val="008080"/>
    <a:srgbClr val="006666"/>
    <a:srgbClr val="00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712" autoAdjust="0"/>
  </p:normalViewPr>
  <p:slideViewPr>
    <p:cSldViewPr snapToGrid="0">
      <p:cViewPr>
        <p:scale>
          <a:sx n="100" d="100"/>
          <a:sy n="100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258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258"/>
            <a:ext cx="294481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D09852-7F57-4355-9993-229737424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242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629"/>
            <a:ext cx="4984750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258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258"/>
            <a:ext cx="294481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A1BB83-2A94-4ABB-8913-474B439F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004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2863" y="9431258"/>
            <a:ext cx="294481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9483C980-5225-4166-BEC9-88D3161D9A8B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21509" name="Нижний колонтитул 4"/>
          <p:cNvSpPr txBox="1">
            <a:spLocks noGrp="1"/>
          </p:cNvSpPr>
          <p:nvPr/>
        </p:nvSpPr>
        <p:spPr bwMode="auto">
          <a:xfrm>
            <a:off x="1" y="9431258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l"/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0570D-105D-4E47-B45A-6FFEE1C0B6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52863" y="9431258"/>
            <a:ext cx="294481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A16CED21-D701-4553-8D85-A9CD7956AF5C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22533" name="Нижний колонтитул 4"/>
          <p:cNvSpPr txBox="1">
            <a:spLocks noGrp="1"/>
          </p:cNvSpPr>
          <p:nvPr/>
        </p:nvSpPr>
        <p:spPr bwMode="auto">
          <a:xfrm>
            <a:off x="1" y="9431258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l"/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52863" y="9431258"/>
            <a:ext cx="294481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B5FA608F-4700-40DF-AEB9-ED5A9C2FCBEE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15365" name="Нижний колонтитул 4"/>
          <p:cNvSpPr txBox="1">
            <a:spLocks noGrp="1"/>
          </p:cNvSpPr>
          <p:nvPr/>
        </p:nvSpPr>
        <p:spPr bwMode="auto">
          <a:xfrm>
            <a:off x="1" y="9431258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l"/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52863" y="9431258"/>
            <a:ext cx="294481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82431476-5094-45B5-99CC-BD66C8007DEB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33797" name="Нижний колонтитул 4"/>
          <p:cNvSpPr txBox="1">
            <a:spLocks noGrp="1"/>
          </p:cNvSpPr>
          <p:nvPr/>
        </p:nvSpPr>
        <p:spPr bwMode="auto">
          <a:xfrm>
            <a:off x="0" y="9431258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l"/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Имеется  возможность просмотра различных показателей в виде синхронно отображаемых карт.</a:t>
            </a:r>
          </a:p>
          <a:p>
            <a:endParaRPr lang="ru-RU" smtClean="0"/>
          </a:p>
          <a:p>
            <a:r>
              <a:rPr lang="ru-RU" smtClean="0"/>
              <a:t>При выборе 4 показателей область карты поделена на четыре части соответственно, каждая из которых отображает синхронно один и тот же фрагмент карты, но с градиентной заливкой по разным показателям, в разных цветовых схемах.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FC2D6-BE50-43C1-9503-85EF4B62A3D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2C47-CA00-494C-842A-96C155E9F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5952-5339-4434-AA6B-0EE19D212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C61E-1458-4BE5-BC26-67E54BFC6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3586-F9FC-40A6-BF7A-017110312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3E03-7782-4EC1-B6AE-C486DC9B6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F902C-5297-4A55-B494-F2B1A0C95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6FD72-C65D-4AF9-8D29-400C5B00C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1611-62A1-4FB3-A0E3-3DB130818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DE3E-CB7B-47B0-AD08-935C038CC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0CB5-BA1D-4BF7-BD16-854B3C5AB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00A7-0A07-406F-A830-6B33FF651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EAD3-C35F-4621-AC88-2AEB15E04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E7694-71FF-4B90-9708-FCE4688B7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8785E01-E375-44CA-B46D-485C60F0C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6" descr="нлвый-лого"/>
          <p:cNvPicPr>
            <a:picLocks noChangeAspect="1" noChangeArrowheads="1"/>
          </p:cNvPicPr>
          <p:nvPr/>
        </p:nvPicPr>
        <p:blipFill>
          <a:blip r:embed="rId3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53988" y="725488"/>
            <a:ext cx="8866187" cy="21320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CENSUS </a:t>
            </a:r>
            <a:r>
              <a:rPr lang="en-US" sz="36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PRODUCTS</a:t>
            </a:r>
            <a:endParaRPr lang="en-US" sz="3600" b="1" dirty="0" smtClean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AND DATA UTILIZATION</a:t>
            </a:r>
            <a:endParaRPr lang="ru-RU" sz="3600" b="1" dirty="0" smtClean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2647950" y="4254500"/>
            <a:ext cx="602138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lnSpc>
                <a:spcPct val="90000"/>
              </a:lnSpc>
              <a:defRPr/>
            </a:pPr>
            <a:endParaRPr lang="ru-RU" sz="2000" i="1" dirty="0" err="1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algn="l">
              <a:lnSpc>
                <a:spcPct val="90000"/>
              </a:lnSpc>
              <a:defRPr/>
            </a:pP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Svetlana </a:t>
            </a:r>
            <a:r>
              <a:rPr lang="en-US" sz="20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Nikitina</a:t>
            </a: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l">
              <a:lnSpc>
                <a:spcPct val="90000"/>
              </a:lnSpc>
              <a:defRPr/>
            </a:pPr>
            <a:endParaRPr lang="en-US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90000"/>
              </a:lnSpc>
              <a:defRPr/>
            </a:pPr>
            <a:r>
              <a:rPr lang="ru-RU" sz="20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r>
              <a:rPr lang="ru-RU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ru-RU" sz="20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r>
              <a:rPr lang="ru-RU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endParaRPr lang="en-US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90000"/>
              </a:lnSpc>
              <a:defRPr/>
            </a:pPr>
            <a:r>
              <a:rPr lang="ru-RU" sz="20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</a:t>
            </a:r>
            <a:r>
              <a:rPr lang="ru-RU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statistics, 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Federal State Statistics Service,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Russian Federation</a:t>
            </a:r>
            <a:endParaRPr lang="ru-RU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r"/>
            <a:endParaRPr lang="ru-RU" sz="2000" i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978" y="219075"/>
            <a:ext cx="84963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Open Sans"/>
                <a:cs typeface="Open San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Open Sans"/>
                <a:cs typeface="Open San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Open Sans"/>
                <a:cs typeface="Open San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Open Sans"/>
                <a:cs typeface="Open San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charset="0"/>
                <a:ea typeface="Open Sans"/>
                <a:cs typeface="Arial" charset="0"/>
              </a:rPr>
              <a:t/>
            </a:r>
            <a:br>
              <a:rPr lang="en-US" sz="3200" dirty="0" smtClean="0">
                <a:latin typeface="Arial" charset="0"/>
                <a:ea typeface="Open Sans"/>
                <a:cs typeface="Arial" charset="0"/>
              </a:rPr>
            </a:br>
            <a:r>
              <a:rPr lang="en-US" sz="3200" dirty="0" smtClean="0">
                <a:latin typeface="Arial" charset="0"/>
                <a:ea typeface="Open Sans"/>
                <a:cs typeface="Arial" charset="0"/>
              </a:rPr>
              <a:t/>
            </a:r>
            <a:br>
              <a:rPr lang="en-US" sz="3200" dirty="0" smtClean="0">
                <a:latin typeface="Arial" charset="0"/>
                <a:ea typeface="Open Sans"/>
                <a:cs typeface="Arial" charset="0"/>
              </a:rPr>
            </a:br>
            <a:endParaRPr lang="en-US" sz="3200" dirty="0" smtClean="0">
              <a:latin typeface="Arial" charset="0"/>
              <a:ea typeface="Open Sans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131763" y="457200"/>
            <a:ext cx="8877300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err="1" smtClean="0">
                <a:solidFill>
                  <a:srgbClr val="FF9900"/>
                </a:solidFill>
              </a:rPr>
              <a:t>Maping</a:t>
            </a:r>
            <a:r>
              <a:rPr lang="en-US" sz="2400" b="1" dirty="0" smtClean="0">
                <a:solidFill>
                  <a:srgbClr val="FF9900"/>
                </a:solidFill>
              </a:rPr>
              <a:t> of the Population Census results</a:t>
            </a:r>
            <a:endParaRPr lang="ru-RU" sz="2400" b="1" dirty="0" smtClean="0">
              <a:solidFill>
                <a:srgbClr val="FF99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" y="971551"/>
            <a:ext cx="8649045" cy="49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ерхний колонтит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-11113" y="2552700"/>
            <a:ext cx="9144001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THANK YOU FOR YOUR ATTENTION</a:t>
            </a:r>
            <a:r>
              <a:rPr lang="ru-RU" sz="4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!</a:t>
            </a:r>
            <a:endParaRPr lang="ru-RU" sz="4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9462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1B99953-A94F-4182-BFD7-0C8C63B950B7}" type="slidenum">
              <a:rPr lang="ru-RU" sz="1400"/>
              <a:pPr algn="r"/>
              <a:t>11</a:t>
            </a:fld>
            <a:endParaRPr lang="ru-RU" sz="1400"/>
          </a:p>
        </p:txBody>
      </p:sp>
      <p:sp>
        <p:nvSpPr>
          <p:cNvPr id="1946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52D32A-6681-470D-8DB6-83205A8AB1E4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8" name="Picture 2" descr="верхний колонтитул"/>
          <p:cNvPicPr>
            <a:picLocks noChangeAspect="1" noChangeArrowheads="1"/>
          </p:cNvPicPr>
          <p:nvPr/>
        </p:nvPicPr>
        <p:blipFill>
          <a:blip r:embed="rId3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6" descr="нлвый-лого"/>
          <p:cNvPicPr>
            <a:picLocks noChangeAspect="1" noChangeArrowheads="1"/>
          </p:cNvPicPr>
          <p:nvPr/>
        </p:nvPicPr>
        <p:blipFill>
          <a:blip r:embed="rId4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верхний колонтитул"/>
          <p:cNvPicPr>
            <a:picLocks noChangeAspect="1" noChangeArrowheads="1"/>
          </p:cNvPicPr>
          <p:nvPr/>
        </p:nvPicPr>
        <p:blipFill>
          <a:blip r:embed="rId3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6" descr="нлвый-лого"/>
          <p:cNvPicPr>
            <a:picLocks noChangeAspect="1" noChangeArrowheads="1"/>
          </p:cNvPicPr>
          <p:nvPr/>
        </p:nvPicPr>
        <p:blipFill>
          <a:blip r:embed="rId4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Изображение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6566" y="1552574"/>
            <a:ext cx="1081933" cy="1480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0" descr="Документ 1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1814" r="716"/>
          <a:stretch>
            <a:fillRect/>
          </a:stretch>
        </p:blipFill>
        <p:spPr bwMode="auto">
          <a:xfrm>
            <a:off x="7747785" y="2418813"/>
            <a:ext cx="1176854" cy="166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23824" y="720850"/>
            <a:ext cx="9020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ACCORDING TO THE CENSUS RESULTS</a:t>
            </a:r>
            <a:r>
              <a:rPr lang="ru-RU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THERE WERE PUBLISHED</a:t>
            </a:r>
            <a:r>
              <a:rPr lang="ru-RU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:</a:t>
            </a: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7270" y="3205150"/>
            <a:ext cx="6669372" cy="623900"/>
          </a:xfrm>
          <a:prstGeom prst="roundRect">
            <a:avLst/>
          </a:prstGeom>
          <a:solidFill>
            <a:srgbClr val="4F8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11 </a:t>
            </a:r>
            <a:r>
              <a:rPr lang="en-US" b="1" dirty="0"/>
              <a:t>publications of the official results </a:t>
            </a:r>
            <a:r>
              <a:rPr lang="ru-RU" b="1" dirty="0" smtClean="0"/>
              <a:t>(</a:t>
            </a:r>
            <a:r>
              <a:rPr lang="en-US" b="1" dirty="0" err="1"/>
              <a:t>o</a:t>
            </a:r>
            <a:r>
              <a:rPr lang="ru-RU" b="1" dirty="0" smtClean="0"/>
              <a:t>n </a:t>
            </a:r>
            <a:r>
              <a:rPr lang="ru-RU" b="1" dirty="0" err="1"/>
              <a:t>paper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DVD)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21" y="5886447"/>
            <a:ext cx="5697804" cy="571503"/>
          </a:xfrm>
          <a:prstGeom prst="roundRect">
            <a:avLst/>
          </a:prstGeom>
          <a:solidFill>
            <a:srgbClr val="0066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en-US" b="1" dirty="0" smtClean="0"/>
              <a:t>Book</a:t>
            </a:r>
            <a:r>
              <a:rPr lang="ru-RU" b="1" dirty="0" smtClean="0"/>
              <a:t> «</a:t>
            </a:r>
            <a:r>
              <a:rPr lang="en-US" b="1" dirty="0" smtClean="0"/>
              <a:t>Socio-Demographic Profile of Russia</a:t>
            </a:r>
            <a:r>
              <a:rPr lang="ru-RU" b="1" dirty="0" smtClean="0"/>
              <a:t>»</a:t>
            </a:r>
            <a:endParaRPr lang="ru-RU" b="1" dirty="0"/>
          </a:p>
          <a:p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220" y="1736495"/>
            <a:ext cx="4802455" cy="5971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3 </a:t>
            </a:r>
            <a:r>
              <a:rPr lang="en-US" b="1" dirty="0" smtClean="0"/>
              <a:t>thematic reports to the Government</a:t>
            </a:r>
          </a:p>
          <a:p>
            <a:r>
              <a:rPr lang="en-US" b="1" dirty="0" smtClean="0"/>
              <a:t>of the Russian Federation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15" name="Рисунок 1" descr="Документ 1 001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1607"/>
          <a:stretch>
            <a:fillRect/>
          </a:stretch>
        </p:blipFill>
        <p:spPr bwMode="auto">
          <a:xfrm>
            <a:off x="7372349" y="2266608"/>
            <a:ext cx="1186519" cy="166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Изображение 0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29477" y="1500186"/>
            <a:ext cx="1081933" cy="1480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Изображение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9791" y="1438274"/>
            <a:ext cx="1081933" cy="1480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47674" y="4343397"/>
            <a:ext cx="4505325" cy="7048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10 </a:t>
            </a:r>
            <a:r>
              <a:rPr lang="en-US" b="1" dirty="0" smtClean="0"/>
              <a:t>thematic brochures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28" name="Рисунок 27" descr="портрет России.jpg"/>
          <p:cNvPicPr>
            <a:picLocks noChangeAspect="1"/>
          </p:cNvPicPr>
          <p:nvPr/>
        </p:nvPicPr>
        <p:blipFill>
          <a:blip r:embed="rId9" cstate="print">
            <a:lum bright="10000" contrast="10000"/>
          </a:blip>
          <a:stretch>
            <a:fillRect/>
          </a:stretch>
        </p:blipFill>
        <p:spPr>
          <a:xfrm>
            <a:off x="7009129" y="5118635"/>
            <a:ext cx="1087122" cy="155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Изображение 00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10250" y="4067259"/>
            <a:ext cx="1143001" cy="162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Изображение 00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17596" y="3983765"/>
            <a:ext cx="1147870" cy="162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Изображение 00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38725" y="3952959"/>
            <a:ext cx="1143001" cy="162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верхний колонтитул"/>
          <p:cNvPicPr>
            <a:picLocks noChangeAspect="1" noChangeArrowheads="1"/>
          </p:cNvPicPr>
          <p:nvPr/>
        </p:nvPicPr>
        <p:blipFill>
          <a:blip r:embed="rId3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6" descr="нлвый-лого"/>
          <p:cNvPicPr>
            <a:picLocks noChangeAspect="1" noChangeArrowheads="1"/>
          </p:cNvPicPr>
          <p:nvPr/>
        </p:nvPicPr>
        <p:blipFill>
          <a:blip r:embed="rId4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серв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787" y="4267200"/>
            <a:ext cx="70113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07206" y="6048376"/>
            <a:ext cx="5438774" cy="646331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offices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Federal State Statistics Service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9" name="Picture 8" descr="серв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2424" y="4267200"/>
            <a:ext cx="70113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серв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687" y="4267200"/>
            <a:ext cx="70113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серв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537" y="1608920"/>
            <a:ext cx="1023937" cy="136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371475" y="5157788"/>
            <a:ext cx="1731963" cy="923330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9933"/>
                </a:solidFill>
              </a:rPr>
              <a:t>Part of the federal data base</a:t>
            </a: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347788" y="2944813"/>
            <a:ext cx="3702050" cy="369332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9933"/>
                </a:solidFill>
              </a:rPr>
              <a:t>Federal Data Base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84" name="AutoShape 10"/>
          <p:cNvSpPr>
            <a:spLocks noChangeArrowheads="1"/>
          </p:cNvSpPr>
          <p:nvPr/>
        </p:nvSpPr>
        <p:spPr bwMode="auto">
          <a:xfrm rot="5400000">
            <a:off x="1080294" y="3413919"/>
            <a:ext cx="452437" cy="911225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/>
              </a:gs>
              <a:gs pos="100000">
                <a:srgbClr val="AD397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3085" name="AutoShape 10"/>
          <p:cNvSpPr>
            <a:spLocks noChangeArrowheads="1"/>
          </p:cNvSpPr>
          <p:nvPr/>
        </p:nvSpPr>
        <p:spPr bwMode="auto">
          <a:xfrm rot="5400000">
            <a:off x="3005932" y="3413919"/>
            <a:ext cx="452437" cy="911225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/>
              </a:gs>
              <a:gs pos="100000">
                <a:srgbClr val="AD397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3086" name="AutoShape 10"/>
          <p:cNvSpPr>
            <a:spLocks noChangeArrowheads="1"/>
          </p:cNvSpPr>
          <p:nvPr/>
        </p:nvSpPr>
        <p:spPr bwMode="auto">
          <a:xfrm rot="5400000">
            <a:off x="4852194" y="3413919"/>
            <a:ext cx="452437" cy="911225"/>
          </a:xfrm>
          <a:prstGeom prst="rightArrow">
            <a:avLst>
              <a:gd name="adj1" fmla="val 70611"/>
              <a:gd name="adj2" fmla="val 80000"/>
            </a:avLst>
          </a:prstGeom>
          <a:gradFill rotWithShape="1">
            <a:gsLst>
              <a:gs pos="0">
                <a:srgbClr val="000066"/>
              </a:gs>
              <a:gs pos="100000">
                <a:srgbClr val="AD397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2298700" y="5146675"/>
            <a:ext cx="1731963" cy="915988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9933"/>
                </a:solidFill>
              </a:rPr>
              <a:t>Part of the federal data base</a:t>
            </a: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4202113" y="5146675"/>
            <a:ext cx="1731962" cy="915988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9933"/>
                </a:solidFill>
              </a:rPr>
              <a:t>Part of the federal data base</a:t>
            </a: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495300" y="4730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THE FORMATION OF POPULATION CENSUS RESULTS</a:t>
            </a: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5408613" y="1909763"/>
            <a:ext cx="3952875" cy="366712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33"/>
                </a:solidFill>
              </a:rPr>
              <a:t>FEDERAL LEVEL</a:t>
            </a:r>
            <a:endParaRPr lang="ru-RU" b="1" dirty="0">
              <a:solidFill>
                <a:srgbClr val="FF9933"/>
              </a:solidFill>
            </a:endParaRPr>
          </a:p>
        </p:txBody>
      </p:sp>
      <p:sp>
        <p:nvSpPr>
          <p:cNvPr id="3091" name="Text Box 23"/>
          <p:cNvSpPr txBox="1">
            <a:spLocks noChangeArrowheads="1"/>
          </p:cNvSpPr>
          <p:nvPr/>
        </p:nvSpPr>
        <p:spPr bwMode="auto">
          <a:xfrm>
            <a:off x="5511800" y="4014788"/>
            <a:ext cx="3952875" cy="366712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33"/>
                </a:solidFill>
              </a:rPr>
              <a:t>REGIONAL LEVEL</a:t>
            </a:r>
            <a:endParaRPr lang="ru-RU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рхний колонтитул"/>
          <p:cNvPicPr>
            <a:picLocks noChangeAspect="1" noChangeArrowheads="1"/>
          </p:cNvPicPr>
          <p:nvPr/>
        </p:nvPicPr>
        <p:blipFill>
          <a:blip r:embed="rId2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47" descr="нлвый-лого"/>
          <p:cNvPicPr>
            <a:picLocks noChangeAspect="1" noChangeArrowheads="1"/>
          </p:cNvPicPr>
          <p:nvPr/>
        </p:nvPicPr>
        <p:blipFill>
          <a:blip r:embed="rId3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61975" y="576332"/>
            <a:ext cx="8049419" cy="400110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FFC000"/>
                </a:solidFill>
              </a:rPr>
              <a:t>T</a:t>
            </a:r>
            <a:r>
              <a:rPr lang="ru-RU" sz="2000" b="1" i="1" dirty="0" err="1" smtClean="0">
                <a:solidFill>
                  <a:srgbClr val="FFC000"/>
                </a:solidFill>
              </a:rPr>
              <a:t>hematic</a:t>
            </a:r>
            <a:r>
              <a:rPr lang="ru-RU" sz="2000" b="1" i="1" dirty="0" smtClean="0">
                <a:solidFill>
                  <a:srgbClr val="FFC000"/>
                </a:solidFill>
              </a:rPr>
              <a:t> </a:t>
            </a:r>
            <a:r>
              <a:rPr lang="ru-RU" sz="2000" b="1" i="1" dirty="0" err="1">
                <a:solidFill>
                  <a:srgbClr val="FFC000"/>
                </a:solidFill>
              </a:rPr>
              <a:t>reports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err="1">
                <a:solidFill>
                  <a:srgbClr val="FFC000"/>
                </a:solidFill>
              </a:rPr>
              <a:t>to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err="1">
                <a:solidFill>
                  <a:srgbClr val="FFC000"/>
                </a:solidFill>
              </a:rPr>
              <a:t>the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err="1">
                <a:solidFill>
                  <a:srgbClr val="FFC000"/>
                </a:solidFill>
              </a:rPr>
              <a:t>Government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err="1">
                <a:solidFill>
                  <a:srgbClr val="FFC000"/>
                </a:solidFill>
              </a:rPr>
              <a:t>of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err="1">
                <a:solidFill>
                  <a:srgbClr val="FFC000"/>
                </a:solidFill>
              </a:rPr>
              <a:t>the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err="1">
                <a:solidFill>
                  <a:srgbClr val="FFC000"/>
                </a:solidFill>
              </a:rPr>
              <a:t>Russian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err="1" smtClean="0">
                <a:solidFill>
                  <a:srgbClr val="FFC000"/>
                </a:solidFill>
              </a:rPr>
              <a:t>Fede</a:t>
            </a:r>
            <a:r>
              <a:rPr lang="en-US" sz="2000" b="1" i="1" dirty="0" smtClean="0">
                <a:solidFill>
                  <a:srgbClr val="FFC000"/>
                </a:solidFill>
              </a:rPr>
              <a:t>ration</a:t>
            </a:r>
            <a:endParaRPr lang="ru-RU" sz="20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085849" y="1825595"/>
            <a:ext cx="7642225" cy="400110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On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the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results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of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the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All-Russian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population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</a:t>
            </a:r>
            <a:r>
              <a:rPr lang="ru-RU" sz="2000" b="1" dirty="0" err="1" smtClean="0">
                <a:solidFill>
                  <a:schemeClr val="bg1"/>
                </a:solidFill>
              </a:rPr>
              <a:t>ensus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of</a:t>
            </a:r>
            <a:r>
              <a:rPr lang="ru-RU" sz="2000" b="1" dirty="0">
                <a:solidFill>
                  <a:schemeClr val="bg1"/>
                </a:solidFill>
              </a:rPr>
              <a:t> 2010</a:t>
            </a:r>
            <a:endParaRPr lang="ru-RU"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969169" y="2940050"/>
            <a:ext cx="7642225" cy="707886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On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the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demographic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and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socio</a:t>
            </a:r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ru-RU" sz="2000" b="1" dirty="0" err="1" smtClean="0">
                <a:solidFill>
                  <a:schemeClr val="bg1"/>
                </a:solidFill>
              </a:rPr>
              <a:t>economic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characteristics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of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the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population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of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the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Russian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Federation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by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nationalities</a:t>
            </a:r>
            <a:r>
              <a:rPr lang="ru-RU" sz="2000" dirty="0" smtClean="0"/>
              <a:t>";</a:t>
            </a:r>
            <a:endParaRPr lang="ru-RU" sz="2000" dirty="0"/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085850" y="4464734"/>
            <a:ext cx="7642225" cy="646331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On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the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duration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of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stay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in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the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place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of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permanent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residence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and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living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conditions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of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the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population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of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the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Russian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Federation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AutoShape 18"/>
          <p:cNvSpPr>
            <a:spLocks noChangeArrowheads="1"/>
          </p:cNvSpPr>
          <p:nvPr/>
        </p:nvSpPr>
        <p:spPr bwMode="auto">
          <a:xfrm>
            <a:off x="344488" y="1717675"/>
            <a:ext cx="647700" cy="615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63 h 21600"/>
              <a:gd name="T14" fmla="*/ 10134 w 21600"/>
              <a:gd name="T15" fmla="*/ 19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94" y="0"/>
                </a:moveTo>
                <a:lnTo>
                  <a:pt x="7094" y="2263"/>
                </a:lnTo>
                <a:lnTo>
                  <a:pt x="3375" y="2263"/>
                </a:lnTo>
                <a:lnTo>
                  <a:pt x="3375" y="19337"/>
                </a:lnTo>
                <a:lnTo>
                  <a:pt x="7094" y="19337"/>
                </a:lnTo>
                <a:lnTo>
                  <a:pt x="70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63"/>
                </a:moveTo>
                <a:lnTo>
                  <a:pt x="1350" y="19337"/>
                </a:lnTo>
                <a:lnTo>
                  <a:pt x="2700" y="19337"/>
                </a:lnTo>
                <a:lnTo>
                  <a:pt x="2700" y="2263"/>
                </a:lnTo>
                <a:close/>
              </a:path>
              <a:path w="21600" h="21600">
                <a:moveTo>
                  <a:pt x="0" y="2263"/>
                </a:moveTo>
                <a:lnTo>
                  <a:pt x="0" y="19337"/>
                </a:lnTo>
                <a:lnTo>
                  <a:pt x="675" y="19337"/>
                </a:lnTo>
                <a:lnTo>
                  <a:pt x="675" y="2263"/>
                </a:lnTo>
                <a:close/>
              </a:path>
            </a:pathLst>
          </a:cu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344488" y="2841625"/>
            <a:ext cx="647700" cy="615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63 h 21600"/>
              <a:gd name="T14" fmla="*/ 10134 w 21600"/>
              <a:gd name="T15" fmla="*/ 19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94" y="0"/>
                </a:moveTo>
                <a:lnTo>
                  <a:pt x="7094" y="2263"/>
                </a:lnTo>
                <a:lnTo>
                  <a:pt x="3375" y="2263"/>
                </a:lnTo>
                <a:lnTo>
                  <a:pt x="3375" y="19337"/>
                </a:lnTo>
                <a:lnTo>
                  <a:pt x="7094" y="19337"/>
                </a:lnTo>
                <a:lnTo>
                  <a:pt x="70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63"/>
                </a:moveTo>
                <a:lnTo>
                  <a:pt x="1350" y="19337"/>
                </a:lnTo>
                <a:lnTo>
                  <a:pt x="2700" y="19337"/>
                </a:lnTo>
                <a:lnTo>
                  <a:pt x="2700" y="2263"/>
                </a:lnTo>
                <a:close/>
              </a:path>
              <a:path w="21600" h="21600">
                <a:moveTo>
                  <a:pt x="0" y="2263"/>
                </a:moveTo>
                <a:lnTo>
                  <a:pt x="0" y="19337"/>
                </a:lnTo>
                <a:lnTo>
                  <a:pt x="675" y="19337"/>
                </a:lnTo>
                <a:lnTo>
                  <a:pt x="675" y="2263"/>
                </a:lnTo>
                <a:close/>
              </a:path>
            </a:pathLst>
          </a:cu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51" name="AutoShape 18"/>
          <p:cNvSpPr>
            <a:spLocks noChangeArrowheads="1"/>
          </p:cNvSpPr>
          <p:nvPr/>
        </p:nvSpPr>
        <p:spPr bwMode="auto">
          <a:xfrm>
            <a:off x="344488" y="3898900"/>
            <a:ext cx="647700" cy="615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63 h 21600"/>
              <a:gd name="T14" fmla="*/ 10134 w 21600"/>
              <a:gd name="T15" fmla="*/ 19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94" y="0"/>
                </a:moveTo>
                <a:lnTo>
                  <a:pt x="7094" y="2263"/>
                </a:lnTo>
                <a:lnTo>
                  <a:pt x="3375" y="2263"/>
                </a:lnTo>
                <a:lnTo>
                  <a:pt x="3375" y="19337"/>
                </a:lnTo>
                <a:lnTo>
                  <a:pt x="7094" y="19337"/>
                </a:lnTo>
                <a:lnTo>
                  <a:pt x="70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63"/>
                </a:moveTo>
                <a:lnTo>
                  <a:pt x="1350" y="19337"/>
                </a:lnTo>
                <a:lnTo>
                  <a:pt x="2700" y="19337"/>
                </a:lnTo>
                <a:lnTo>
                  <a:pt x="2700" y="2263"/>
                </a:lnTo>
                <a:close/>
              </a:path>
              <a:path w="21600" h="21600">
                <a:moveTo>
                  <a:pt x="0" y="2263"/>
                </a:moveTo>
                <a:lnTo>
                  <a:pt x="0" y="19337"/>
                </a:lnTo>
                <a:lnTo>
                  <a:pt x="675" y="19337"/>
                </a:lnTo>
                <a:lnTo>
                  <a:pt x="675" y="2263"/>
                </a:lnTo>
                <a:close/>
              </a:path>
            </a:pathLst>
          </a:cu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344488" y="5099050"/>
            <a:ext cx="647700" cy="615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63 h 21600"/>
              <a:gd name="T14" fmla="*/ 10134 w 21600"/>
              <a:gd name="T15" fmla="*/ 19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94" y="0"/>
                </a:moveTo>
                <a:lnTo>
                  <a:pt x="7094" y="2263"/>
                </a:lnTo>
                <a:lnTo>
                  <a:pt x="3375" y="2263"/>
                </a:lnTo>
                <a:lnTo>
                  <a:pt x="3375" y="19337"/>
                </a:lnTo>
                <a:lnTo>
                  <a:pt x="7094" y="19337"/>
                </a:lnTo>
                <a:lnTo>
                  <a:pt x="70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63"/>
                </a:moveTo>
                <a:lnTo>
                  <a:pt x="1350" y="19337"/>
                </a:lnTo>
                <a:lnTo>
                  <a:pt x="2700" y="19337"/>
                </a:lnTo>
                <a:lnTo>
                  <a:pt x="2700" y="2263"/>
                </a:lnTo>
                <a:close/>
              </a:path>
              <a:path w="21600" h="21600">
                <a:moveTo>
                  <a:pt x="0" y="2263"/>
                </a:moveTo>
                <a:lnTo>
                  <a:pt x="0" y="19337"/>
                </a:lnTo>
                <a:lnTo>
                  <a:pt x="675" y="19337"/>
                </a:lnTo>
                <a:lnTo>
                  <a:pt x="675" y="2263"/>
                </a:lnTo>
                <a:close/>
              </a:path>
            </a:pathLst>
          </a:cu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рхний колонтитул"/>
          <p:cNvPicPr>
            <a:picLocks noChangeAspect="1" noChangeArrowheads="1"/>
          </p:cNvPicPr>
          <p:nvPr/>
        </p:nvPicPr>
        <p:blipFill>
          <a:blip r:embed="rId2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31850" y="624561"/>
            <a:ext cx="7800975" cy="3079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SIZE AND ALLOCATION OF POPULATION</a:t>
            </a:r>
            <a:endParaRPr lang="ru-RU" sz="13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1" name="Rectangle 61"/>
          <p:cNvSpPr>
            <a:spLocks noChangeArrowheads="1"/>
          </p:cNvSpPr>
          <p:nvPr/>
        </p:nvSpPr>
        <p:spPr bwMode="auto">
          <a:xfrm>
            <a:off x="789203" y="1253887"/>
            <a:ext cx="7800975" cy="2508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1300" b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DISTRIBUTION BY AGE AND SEX,  MARITAL STATUS OF POPULATION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02" name="Rectangle 62"/>
          <p:cNvSpPr>
            <a:spLocks noChangeArrowheads="1"/>
          </p:cNvSpPr>
          <p:nvPr/>
        </p:nvSpPr>
        <p:spPr bwMode="auto">
          <a:xfrm>
            <a:off x="850899" y="1907143"/>
            <a:ext cx="7905751" cy="2587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EDUCATION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3" name="Rectangle 63"/>
          <p:cNvSpPr>
            <a:spLocks noChangeArrowheads="1"/>
          </p:cNvSpPr>
          <p:nvPr/>
        </p:nvSpPr>
        <p:spPr bwMode="auto">
          <a:xfrm>
            <a:off x="822324" y="2509600"/>
            <a:ext cx="7800975" cy="360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400" b="1" cap="all" dirty="0" smtClean="0">
                <a:solidFill>
                  <a:schemeClr val="bg1"/>
                </a:solidFill>
              </a:rPr>
              <a:t>Ethnic </a:t>
            </a:r>
            <a:r>
              <a:rPr lang="en-US" sz="1400" b="1" cap="all" dirty="0">
                <a:solidFill>
                  <a:schemeClr val="bg1"/>
                </a:solidFill>
              </a:rPr>
              <a:t>composition of population and knowledge of languages, citizenship</a:t>
            </a:r>
            <a:endParaRPr lang="ru-RU" sz="1300" cap="all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4" name="Rectangle 64"/>
          <p:cNvSpPr>
            <a:spLocks noChangeArrowheads="1"/>
          </p:cNvSpPr>
          <p:nvPr/>
        </p:nvSpPr>
        <p:spPr bwMode="auto">
          <a:xfrm>
            <a:off x="850899" y="3197899"/>
            <a:ext cx="8048627" cy="285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1400" b="1" cap="all" dirty="0">
                <a:solidFill>
                  <a:schemeClr val="bg1"/>
                </a:solidFill>
              </a:rPr>
              <a:t>Population by sources of the means of subsistence</a:t>
            </a:r>
            <a:endParaRPr lang="ru-RU" sz="1300" b="1" cap="all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5" name="Rectangle 65"/>
          <p:cNvSpPr>
            <a:spLocks noChangeArrowheads="1"/>
          </p:cNvSpPr>
          <p:nvPr/>
        </p:nvSpPr>
        <p:spPr bwMode="auto">
          <a:xfrm>
            <a:off x="831850" y="3869176"/>
            <a:ext cx="7800975" cy="2968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1400" b="1" cap="all" dirty="0" smtClean="0">
                <a:solidFill>
                  <a:schemeClr val="bg1"/>
                </a:solidFill>
              </a:rPr>
              <a:t>number  and  composition  of  households</a:t>
            </a:r>
            <a:endParaRPr lang="ru-RU" sz="13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6" name="Rectangle 66"/>
          <p:cNvSpPr>
            <a:spLocks noChangeArrowheads="1"/>
          </p:cNvSpPr>
          <p:nvPr/>
        </p:nvSpPr>
        <p:spPr bwMode="auto">
          <a:xfrm>
            <a:off x="837406" y="4432301"/>
            <a:ext cx="7800975" cy="2794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ECONOMIC ACTIVITY OF POPULATION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07" name="Rectangle 69"/>
          <p:cNvSpPr>
            <a:spLocks noChangeArrowheads="1"/>
          </p:cNvSpPr>
          <p:nvPr/>
        </p:nvSpPr>
        <p:spPr bwMode="auto">
          <a:xfrm>
            <a:off x="869949" y="5021262"/>
            <a:ext cx="7639051" cy="410249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400" b="1" cap="all" dirty="0">
                <a:solidFill>
                  <a:schemeClr val="bg1"/>
                </a:solidFill>
              </a:rPr>
              <a:t>Duration </a:t>
            </a:r>
            <a:r>
              <a:rPr lang="en-US" sz="1400" b="1" cap="all" dirty="0" smtClean="0">
                <a:solidFill>
                  <a:schemeClr val="bg1"/>
                </a:solidFill>
              </a:rPr>
              <a:t> of  stay  </a:t>
            </a:r>
            <a:r>
              <a:rPr lang="en-US" sz="1400" b="1" cap="all" dirty="0">
                <a:solidFill>
                  <a:schemeClr val="bg1"/>
                </a:solidFill>
              </a:rPr>
              <a:t>of </a:t>
            </a:r>
            <a:r>
              <a:rPr lang="en-US" sz="1400" b="1" cap="all" dirty="0" smtClean="0">
                <a:solidFill>
                  <a:schemeClr val="bg1"/>
                </a:solidFill>
              </a:rPr>
              <a:t> private  households  population </a:t>
            </a:r>
          </a:p>
          <a:p>
            <a:pPr algn="l"/>
            <a:r>
              <a:rPr lang="en-US" sz="1400" b="1" cap="all" dirty="0" smtClean="0">
                <a:solidFill>
                  <a:schemeClr val="bg1"/>
                </a:solidFill>
              </a:rPr>
              <a:t>at  the  place  of  </a:t>
            </a:r>
            <a:r>
              <a:rPr lang="en-US" sz="1400" b="1" cap="all" dirty="0">
                <a:solidFill>
                  <a:schemeClr val="bg1"/>
                </a:solidFill>
              </a:rPr>
              <a:t>permanent </a:t>
            </a:r>
            <a:r>
              <a:rPr lang="en-US" sz="1400" b="1" cap="all" dirty="0" smtClean="0">
                <a:solidFill>
                  <a:schemeClr val="bg1"/>
                </a:solidFill>
              </a:rPr>
              <a:t> residence</a:t>
            </a:r>
            <a:endParaRPr lang="ru-RU" sz="1300" cap="all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8" name="Rectangle 70"/>
          <p:cNvSpPr>
            <a:spLocks noChangeArrowheads="1"/>
          </p:cNvSpPr>
          <p:nvPr/>
        </p:nvSpPr>
        <p:spPr bwMode="auto">
          <a:xfrm>
            <a:off x="869949" y="5719526"/>
            <a:ext cx="7800975" cy="276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400" b="1" cap="all" dirty="0">
                <a:solidFill>
                  <a:schemeClr val="bg1"/>
                </a:solidFill>
              </a:rPr>
              <a:t>Housing premises of </a:t>
            </a:r>
            <a:r>
              <a:rPr lang="en-US" sz="1400" b="1" cap="all" dirty="0" smtClean="0">
                <a:solidFill>
                  <a:schemeClr val="bg1"/>
                </a:solidFill>
              </a:rPr>
              <a:t>population</a:t>
            </a:r>
            <a:endParaRPr lang="ru-RU" sz="1300" cap="all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9" name="Rectangle 71"/>
          <p:cNvSpPr>
            <a:spLocks noChangeArrowheads="1"/>
          </p:cNvSpPr>
          <p:nvPr/>
        </p:nvSpPr>
        <p:spPr bwMode="auto">
          <a:xfrm>
            <a:off x="774700" y="6252369"/>
            <a:ext cx="7800975" cy="2746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68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 FERTILITY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419100" y="2423875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26" name="Picture 47" descr="нлвый-лого"/>
          <p:cNvPicPr>
            <a:picLocks noChangeAspect="1" noChangeArrowheads="1"/>
          </p:cNvPicPr>
          <p:nvPr/>
        </p:nvPicPr>
        <p:blipFill>
          <a:blip r:embed="rId4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434073" y="1776851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409575" y="3081100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434073" y="1145939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409575" y="3723802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409575" y="4324350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395071" y="4912163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381469" y="5540576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381468" y="6160969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1" descr="Документ 1 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7"/>
          <a:stretch>
            <a:fillRect/>
          </a:stretch>
        </p:blipFill>
        <p:spPr bwMode="auto">
          <a:xfrm>
            <a:off x="438149" y="518875"/>
            <a:ext cx="370103" cy="5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рхний колонтитул"/>
          <p:cNvPicPr>
            <a:picLocks noChangeAspect="1" noChangeArrowheads="1"/>
          </p:cNvPicPr>
          <p:nvPr/>
        </p:nvPicPr>
        <p:blipFill>
          <a:blip r:embed="rId2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47" descr="нлвый-лого"/>
          <p:cNvPicPr>
            <a:picLocks noChangeAspect="1" noChangeArrowheads="1"/>
          </p:cNvPicPr>
          <p:nvPr/>
        </p:nvPicPr>
        <p:blipFill>
          <a:blip r:embed="rId3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043781" y="930275"/>
            <a:ext cx="7642225" cy="646331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materials are available in free access on the official website of the Federal State Statistics Service </a:t>
            </a:r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WWW.GKS.RU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083468" y="2027535"/>
            <a:ext cx="7642225" cy="646331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 materials were published on the regional offices of the Federal State Statistics Service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websites at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municipal units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030288" y="4253131"/>
            <a:ext cx="7642225" cy="369332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Atlas will be released with the results of the </a:t>
            </a:r>
            <a:r>
              <a:rPr lang="en-US" dirty="0" smtClean="0">
                <a:solidFill>
                  <a:schemeClr val="bg1"/>
                </a:solidFill>
              </a:rPr>
              <a:t>population census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024731" y="5220990"/>
            <a:ext cx="7642225" cy="923330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December 2013  a centralized online access to the micro database of Russian population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ensus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2010 will 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provided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the official website of the Federal State Statistics Service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AutoShape 18"/>
          <p:cNvSpPr>
            <a:spLocks noChangeArrowheads="1"/>
          </p:cNvSpPr>
          <p:nvPr/>
        </p:nvSpPr>
        <p:spPr bwMode="auto">
          <a:xfrm>
            <a:off x="344488" y="1717675"/>
            <a:ext cx="647700" cy="615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63 h 21600"/>
              <a:gd name="T14" fmla="*/ 10134 w 21600"/>
              <a:gd name="T15" fmla="*/ 19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94" y="0"/>
                </a:moveTo>
                <a:lnTo>
                  <a:pt x="7094" y="2263"/>
                </a:lnTo>
                <a:lnTo>
                  <a:pt x="3375" y="2263"/>
                </a:lnTo>
                <a:lnTo>
                  <a:pt x="3375" y="19337"/>
                </a:lnTo>
                <a:lnTo>
                  <a:pt x="7094" y="19337"/>
                </a:lnTo>
                <a:lnTo>
                  <a:pt x="70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63"/>
                </a:moveTo>
                <a:lnTo>
                  <a:pt x="1350" y="19337"/>
                </a:lnTo>
                <a:lnTo>
                  <a:pt x="2700" y="19337"/>
                </a:lnTo>
                <a:lnTo>
                  <a:pt x="2700" y="2263"/>
                </a:lnTo>
                <a:close/>
              </a:path>
              <a:path w="21600" h="21600">
                <a:moveTo>
                  <a:pt x="0" y="2263"/>
                </a:moveTo>
                <a:lnTo>
                  <a:pt x="0" y="19337"/>
                </a:lnTo>
                <a:lnTo>
                  <a:pt x="675" y="19337"/>
                </a:lnTo>
                <a:lnTo>
                  <a:pt x="675" y="2263"/>
                </a:lnTo>
                <a:close/>
              </a:path>
            </a:pathLst>
          </a:cu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344488" y="2841625"/>
            <a:ext cx="647700" cy="615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63 h 21600"/>
              <a:gd name="T14" fmla="*/ 10134 w 21600"/>
              <a:gd name="T15" fmla="*/ 19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94" y="0"/>
                </a:moveTo>
                <a:lnTo>
                  <a:pt x="7094" y="2263"/>
                </a:lnTo>
                <a:lnTo>
                  <a:pt x="3375" y="2263"/>
                </a:lnTo>
                <a:lnTo>
                  <a:pt x="3375" y="19337"/>
                </a:lnTo>
                <a:lnTo>
                  <a:pt x="7094" y="19337"/>
                </a:lnTo>
                <a:lnTo>
                  <a:pt x="70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63"/>
                </a:moveTo>
                <a:lnTo>
                  <a:pt x="1350" y="19337"/>
                </a:lnTo>
                <a:lnTo>
                  <a:pt x="2700" y="19337"/>
                </a:lnTo>
                <a:lnTo>
                  <a:pt x="2700" y="2263"/>
                </a:lnTo>
                <a:close/>
              </a:path>
              <a:path w="21600" h="21600">
                <a:moveTo>
                  <a:pt x="0" y="2263"/>
                </a:moveTo>
                <a:lnTo>
                  <a:pt x="0" y="19337"/>
                </a:lnTo>
                <a:lnTo>
                  <a:pt x="675" y="19337"/>
                </a:lnTo>
                <a:lnTo>
                  <a:pt x="675" y="2263"/>
                </a:lnTo>
                <a:close/>
              </a:path>
            </a:pathLst>
          </a:cu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51" name="AutoShape 18"/>
          <p:cNvSpPr>
            <a:spLocks noChangeArrowheads="1"/>
          </p:cNvSpPr>
          <p:nvPr/>
        </p:nvSpPr>
        <p:spPr bwMode="auto">
          <a:xfrm>
            <a:off x="344488" y="3898900"/>
            <a:ext cx="647700" cy="615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63 h 21600"/>
              <a:gd name="T14" fmla="*/ 10134 w 21600"/>
              <a:gd name="T15" fmla="*/ 19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94" y="0"/>
                </a:moveTo>
                <a:lnTo>
                  <a:pt x="7094" y="2263"/>
                </a:lnTo>
                <a:lnTo>
                  <a:pt x="3375" y="2263"/>
                </a:lnTo>
                <a:lnTo>
                  <a:pt x="3375" y="19337"/>
                </a:lnTo>
                <a:lnTo>
                  <a:pt x="7094" y="19337"/>
                </a:lnTo>
                <a:lnTo>
                  <a:pt x="70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63"/>
                </a:moveTo>
                <a:lnTo>
                  <a:pt x="1350" y="19337"/>
                </a:lnTo>
                <a:lnTo>
                  <a:pt x="2700" y="19337"/>
                </a:lnTo>
                <a:lnTo>
                  <a:pt x="2700" y="2263"/>
                </a:lnTo>
                <a:close/>
              </a:path>
              <a:path w="21600" h="21600">
                <a:moveTo>
                  <a:pt x="0" y="2263"/>
                </a:moveTo>
                <a:lnTo>
                  <a:pt x="0" y="19337"/>
                </a:lnTo>
                <a:lnTo>
                  <a:pt x="675" y="19337"/>
                </a:lnTo>
                <a:lnTo>
                  <a:pt x="675" y="2263"/>
                </a:lnTo>
                <a:close/>
              </a:path>
            </a:pathLst>
          </a:cu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344488" y="5099050"/>
            <a:ext cx="647700" cy="615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263 h 21600"/>
              <a:gd name="T14" fmla="*/ 10134 w 21600"/>
              <a:gd name="T15" fmla="*/ 19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94" y="0"/>
                </a:moveTo>
                <a:lnTo>
                  <a:pt x="7094" y="2263"/>
                </a:lnTo>
                <a:lnTo>
                  <a:pt x="3375" y="2263"/>
                </a:lnTo>
                <a:lnTo>
                  <a:pt x="3375" y="19337"/>
                </a:lnTo>
                <a:lnTo>
                  <a:pt x="7094" y="19337"/>
                </a:lnTo>
                <a:lnTo>
                  <a:pt x="70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263"/>
                </a:moveTo>
                <a:lnTo>
                  <a:pt x="1350" y="19337"/>
                </a:lnTo>
                <a:lnTo>
                  <a:pt x="2700" y="19337"/>
                </a:lnTo>
                <a:lnTo>
                  <a:pt x="2700" y="2263"/>
                </a:lnTo>
                <a:close/>
              </a:path>
              <a:path w="21600" h="21600">
                <a:moveTo>
                  <a:pt x="0" y="2263"/>
                </a:moveTo>
                <a:lnTo>
                  <a:pt x="0" y="19337"/>
                </a:lnTo>
                <a:lnTo>
                  <a:pt x="675" y="19337"/>
                </a:lnTo>
                <a:lnTo>
                  <a:pt x="675" y="2263"/>
                </a:lnTo>
                <a:close/>
              </a:path>
            </a:pathLst>
          </a:cu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64417" y="3014444"/>
            <a:ext cx="7642225" cy="923330"/>
          </a:xfrm>
          <a:prstGeom prst="rect">
            <a:avLst/>
          </a:prstGeom>
          <a:gradFill>
            <a:gsLst>
              <a:gs pos="36000">
                <a:srgbClr val="0070C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dirty="0">
                <a:solidFill>
                  <a:schemeClr val="bg1"/>
                </a:solidFill>
              </a:rPr>
              <a:t>the results of the population </a:t>
            </a:r>
            <a:r>
              <a:rPr lang="en-US" dirty="0" smtClean="0">
                <a:solidFill>
                  <a:schemeClr val="bg1"/>
                </a:solidFill>
              </a:rPr>
              <a:t>census have been held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conferences, video </a:t>
            </a:r>
            <a:r>
              <a:rPr lang="en-US" dirty="0" smtClean="0">
                <a:solidFill>
                  <a:schemeClr val="bg1"/>
                </a:solidFill>
              </a:rPr>
              <a:t>presentations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released the </a:t>
            </a:r>
            <a:r>
              <a:rPr lang="en-US" dirty="0" smtClean="0">
                <a:solidFill>
                  <a:schemeClr val="bg1"/>
                </a:solidFill>
              </a:rPr>
              <a:t>film “About Russia – by language </a:t>
            </a:r>
            <a:r>
              <a:rPr lang="en-US" dirty="0">
                <a:solidFill>
                  <a:schemeClr val="bg1"/>
                </a:solidFill>
              </a:rPr>
              <a:t>of numbers"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рхний колонтиту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верхний колонтитул"/>
          <p:cNvPicPr>
            <a:picLocks noChangeAspect="1" noChangeArrowheads="1"/>
          </p:cNvPicPr>
          <p:nvPr/>
        </p:nvPicPr>
        <p:blipFill>
          <a:blip r:embed="rId4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6" descr="нлвый-лого"/>
          <p:cNvPicPr>
            <a:picLocks noChangeAspect="1" noChangeArrowheads="1"/>
          </p:cNvPicPr>
          <p:nvPr/>
        </p:nvPicPr>
        <p:blipFill>
          <a:blip r:embed="rId5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350" y="542925"/>
            <a:ext cx="9010650" cy="5000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000" b="1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The structure of the </a:t>
            </a:r>
            <a:r>
              <a:rPr lang="en-US" sz="2000" b="1" dirty="0">
                <a:solidFill>
                  <a:srgbClr val="FFC000"/>
                </a:solidFill>
              </a:rPr>
              <a:t>software package </a:t>
            </a:r>
            <a:r>
              <a:rPr lang="en-US" sz="2000" b="1" kern="0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1600" b="1" kern="0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uper</a:t>
            </a:r>
            <a:r>
              <a:rPr lang="en-US" sz="2000" b="1" kern="0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STAR</a:t>
            </a:r>
            <a:r>
              <a:rPr lang="ru-RU" sz="2000" b="1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2000" b="1" kern="0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microdata</a:t>
            </a:r>
            <a:r>
              <a:rPr lang="en-US" sz="2000" b="1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distribution</a:t>
            </a:r>
            <a:endParaRPr lang="ru-RU" sz="20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118" y="1304065"/>
            <a:ext cx="8227674" cy="43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рхний колонтит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верхний колонтитул"/>
          <p:cNvPicPr>
            <a:picLocks noChangeAspect="1" noChangeArrowheads="1"/>
          </p:cNvPicPr>
          <p:nvPr/>
        </p:nvPicPr>
        <p:blipFill>
          <a:blip r:embed="rId3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нлвый-лого"/>
          <p:cNvPicPr>
            <a:picLocks noChangeAspect="1" noChangeArrowheads="1"/>
          </p:cNvPicPr>
          <p:nvPr/>
        </p:nvPicPr>
        <p:blipFill>
          <a:blip r:embed="rId4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>
              <a:solidFill>
                <a:srgbClr val="FF99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3350" y="1000125"/>
            <a:ext cx="9010650" cy="428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400" b="1" kern="0" dirty="0" err="1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SuperSTAR</a:t>
            </a:r>
            <a:r>
              <a:rPr lang="en-US" sz="2400" b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advantages</a:t>
            </a:r>
            <a:endParaRPr lang="ru-RU" sz="2400" b="1" kern="0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884363" y="1928813"/>
            <a:ext cx="6380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Rapid report generation including those with complex multilevel structure that includes filters</a:t>
            </a: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1868488" y="3127375"/>
            <a:ext cx="6380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</a:rPr>
              <a:t>P</a:t>
            </a:r>
            <a:r>
              <a:rPr lang="en-US" sz="2000" b="1" dirty="0" smtClean="0">
                <a:solidFill>
                  <a:srgbClr val="FF9900"/>
                </a:solidFill>
              </a:rPr>
              <a:t>rogramming skills are not required for database query </a:t>
            </a: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895475" y="4219575"/>
            <a:ext cx="666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Single access point to various databases</a:t>
            </a: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4106" name="Text Box 103"/>
          <p:cNvSpPr txBox="1">
            <a:spLocks noChangeArrowheads="1"/>
          </p:cNvSpPr>
          <p:nvPr/>
        </p:nvSpPr>
        <p:spPr bwMode="auto">
          <a:xfrm>
            <a:off x="1312863" y="1879600"/>
            <a:ext cx="739775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9900"/>
                </a:solidFill>
                <a:sym typeface="Wingdings" pitchFamily="2" charset="2"/>
              </a:rPr>
              <a:t></a:t>
            </a:r>
            <a:endParaRPr lang="en-US" sz="4800">
              <a:solidFill>
                <a:srgbClr val="FF9900"/>
              </a:solidFill>
            </a:endParaRPr>
          </a:p>
        </p:txBody>
      </p:sp>
      <p:sp>
        <p:nvSpPr>
          <p:cNvPr id="4107" name="Text Box 103"/>
          <p:cNvSpPr txBox="1">
            <a:spLocks noChangeArrowheads="1"/>
          </p:cNvSpPr>
          <p:nvPr/>
        </p:nvSpPr>
        <p:spPr bwMode="auto">
          <a:xfrm>
            <a:off x="1314450" y="2900363"/>
            <a:ext cx="7429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9900"/>
                </a:solidFill>
                <a:sym typeface="Wingdings" pitchFamily="2" charset="2"/>
              </a:rPr>
              <a:t></a:t>
            </a:r>
            <a:endParaRPr lang="en-US" sz="4800">
              <a:solidFill>
                <a:srgbClr val="FF9900"/>
              </a:solidFill>
            </a:endParaRPr>
          </a:p>
        </p:txBody>
      </p:sp>
      <p:sp>
        <p:nvSpPr>
          <p:cNvPr id="4108" name="Text Box 103"/>
          <p:cNvSpPr txBox="1">
            <a:spLocks noChangeArrowheads="1"/>
          </p:cNvSpPr>
          <p:nvPr/>
        </p:nvSpPr>
        <p:spPr bwMode="auto">
          <a:xfrm>
            <a:off x="1303338" y="3989388"/>
            <a:ext cx="7397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FF9900"/>
                </a:solidFill>
                <a:sym typeface="Wingdings" pitchFamily="2" charset="2"/>
              </a:rPr>
              <a:t></a:t>
            </a:r>
            <a:endParaRPr lang="en-US" sz="4800" dirty="0">
              <a:solidFill>
                <a:srgbClr val="FF9900"/>
              </a:solidFill>
            </a:endParaRPr>
          </a:p>
        </p:txBody>
      </p:sp>
      <p:sp>
        <p:nvSpPr>
          <p:cNvPr id="4109" name="Text Box 103"/>
          <p:cNvSpPr txBox="1">
            <a:spLocks noChangeArrowheads="1"/>
          </p:cNvSpPr>
          <p:nvPr/>
        </p:nvSpPr>
        <p:spPr bwMode="auto">
          <a:xfrm>
            <a:off x="1336675" y="5053013"/>
            <a:ext cx="7397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FF9900"/>
                </a:solidFill>
                <a:sym typeface="Wingdings" pitchFamily="2" charset="2"/>
              </a:rPr>
              <a:t></a:t>
            </a:r>
            <a:endParaRPr lang="en-US" sz="4800" dirty="0">
              <a:solidFill>
                <a:srgbClr val="FF9900"/>
              </a:solidFill>
            </a:endParaRPr>
          </a:p>
        </p:txBody>
      </p:sp>
      <p:sp>
        <p:nvSpPr>
          <p:cNvPr id="4110" name="TextBox 14"/>
          <p:cNvSpPr txBox="1">
            <a:spLocks noChangeArrowheads="1"/>
          </p:cNvSpPr>
          <p:nvPr/>
        </p:nvSpPr>
        <p:spPr bwMode="auto">
          <a:xfrm>
            <a:off x="1897063" y="5224463"/>
            <a:ext cx="7008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No need in installation of additional software for</a:t>
            </a:r>
          </a:p>
          <a:p>
            <a:r>
              <a:rPr lang="en-US" sz="2000" b="1" dirty="0" smtClean="0">
                <a:solidFill>
                  <a:srgbClr val="FF9900"/>
                </a:solidFill>
              </a:rPr>
              <a:t>WEB-access</a:t>
            </a:r>
            <a:endParaRPr lang="ru-RU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верхний колонтитул"/>
          <p:cNvPicPr>
            <a:picLocks noChangeAspect="1" noChangeArrowheads="1"/>
          </p:cNvPicPr>
          <p:nvPr/>
        </p:nvPicPr>
        <p:blipFill>
          <a:blip r:embed="rId3" cstate="print"/>
          <a:srcRect t="29448"/>
          <a:stretch>
            <a:fillRect/>
          </a:stretch>
        </p:blipFill>
        <p:spPr bwMode="auto">
          <a:xfrm>
            <a:off x="0" y="631348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6" descr="нлвый-лого"/>
          <p:cNvPicPr>
            <a:picLocks noChangeAspect="1" noChangeArrowheads="1"/>
          </p:cNvPicPr>
          <p:nvPr/>
        </p:nvPicPr>
        <p:blipFill>
          <a:blip r:embed="rId4" cstate="print"/>
          <a:srcRect r="72931"/>
          <a:stretch>
            <a:fillRect/>
          </a:stretch>
        </p:blipFill>
        <p:spPr bwMode="auto">
          <a:xfrm>
            <a:off x="8213725" y="6019800"/>
            <a:ext cx="849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323850" y="1989138"/>
            <a:ext cx="84788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ru-RU" sz="240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803275"/>
            <a:ext cx="9010650" cy="5000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000" b="1" dirty="0" err="1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SuperStar</a:t>
            </a: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10" name="Picture 20" descr="arcG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816" y="4857750"/>
            <a:ext cx="2773498" cy="1668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65425" y="1265238"/>
            <a:ext cx="3586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Arial" pitchFamily="34" charset="0"/>
              </a:rPr>
              <a:t>Types of 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</a:rPr>
              <a:t>providing the </a:t>
            </a:r>
            <a:r>
              <a:rPr lang="en-US" b="1" dirty="0">
                <a:solidFill>
                  <a:schemeClr val="accent3"/>
                </a:solidFill>
                <a:latin typeface="Arial" pitchFamily="34" charset="0"/>
              </a:rPr>
              <a:t>information</a:t>
            </a:r>
            <a:endParaRPr lang="ru-RU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39750" y="1965325"/>
            <a:ext cx="2908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Arial" pitchFamily="34" charset="0"/>
              </a:rPr>
              <a:t>Arbitrary tables</a:t>
            </a:r>
            <a:endParaRPr lang="ru-RU" sz="1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937375" y="1963738"/>
            <a:ext cx="1338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Arial" pitchFamily="34" charset="0"/>
              </a:rPr>
              <a:t>Diagrams</a:t>
            </a:r>
            <a:endParaRPr lang="ru-RU" sz="1400" b="1" dirty="0">
              <a:solidFill>
                <a:schemeClr val="accent3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3"/>
                </a:solidFill>
                <a:latin typeface="Arial" pitchFamily="34" charset="0"/>
              </a:rPr>
              <a:t>Ы</a:t>
            </a:r>
            <a:endParaRPr lang="ru-RU" sz="1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80975" y="2287199"/>
            <a:ext cx="2607727" cy="1408501"/>
            <a:chOff x="857224" y="3214686"/>
            <a:chExt cx="6771638" cy="3357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 descr="3-1.bmp"/>
            <p:cNvPicPr>
              <a:picLocks noChangeAspect="1"/>
            </p:cNvPicPr>
            <p:nvPr/>
          </p:nvPicPr>
          <p:blipFill>
            <a:blip r:embed="rId6" cstate="print"/>
            <a:srcRect r="25945" b="51042"/>
            <a:stretch>
              <a:fillRect/>
            </a:stretch>
          </p:blipFill>
          <p:spPr bwMode="auto">
            <a:xfrm>
              <a:off x="857224" y="3214686"/>
              <a:ext cx="6771638" cy="33575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2423409" y="4391795"/>
              <a:ext cx="636872" cy="1989874"/>
            </a:xfrm>
            <a:prstGeom prst="rect">
              <a:avLst/>
            </a:prstGeom>
            <a:solidFill>
              <a:srgbClr val="00B0F0">
                <a:alpha val="21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70028" y="4400203"/>
              <a:ext cx="809088" cy="1981465"/>
            </a:xfrm>
            <a:prstGeom prst="rect">
              <a:avLst/>
            </a:prstGeom>
            <a:solidFill>
              <a:srgbClr val="00B050">
                <a:alpha val="21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79116" y="4408610"/>
              <a:ext cx="799339" cy="1981467"/>
            </a:xfrm>
            <a:prstGeom prst="rect">
              <a:avLst/>
            </a:prstGeom>
            <a:solidFill>
              <a:srgbClr val="7030A0">
                <a:alpha val="21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981075" y="3065709"/>
            <a:ext cx="2780315" cy="1487241"/>
            <a:chOff x="4357686" y="3786190"/>
            <a:chExt cx="4620140" cy="25003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Рисунок 31" descr="2.bmp"/>
            <p:cNvPicPr>
              <a:picLocks noChangeAspect="1"/>
            </p:cNvPicPr>
            <p:nvPr/>
          </p:nvPicPr>
          <p:blipFill>
            <a:blip r:embed="rId7" cstate="print"/>
            <a:srcRect r="33594" b="52083"/>
            <a:stretch>
              <a:fillRect/>
            </a:stretch>
          </p:blipFill>
          <p:spPr bwMode="auto">
            <a:xfrm>
              <a:off x="4357686" y="3786190"/>
              <a:ext cx="4620140" cy="25003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5624357" y="4980693"/>
              <a:ext cx="1315302" cy="1216365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939659" y="4978705"/>
              <a:ext cx="941713" cy="1218353"/>
            </a:xfrm>
            <a:prstGeom prst="rect">
              <a:avLst/>
            </a:prstGeom>
            <a:solidFill>
              <a:srgbClr val="00B050">
                <a:alpha val="21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 flipH="1">
            <a:off x="2232025" y="1638300"/>
            <a:ext cx="1116013" cy="260350"/>
          </a:xfrm>
          <a:prstGeom prst="line">
            <a:avLst/>
          </a:prstGeom>
          <a:ln w="12700">
            <a:solidFill>
              <a:schemeClr val="bg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945188" y="1612900"/>
            <a:ext cx="1193800" cy="292100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9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9922" y="2263775"/>
            <a:ext cx="2813407" cy="157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0" descr="pi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2525" y="3000375"/>
            <a:ext cx="2579563" cy="145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591050" y="1744663"/>
            <a:ext cx="7938" cy="2689225"/>
          </a:xfrm>
          <a:prstGeom prst="line">
            <a:avLst/>
          </a:prstGeom>
          <a:ln w="12700">
            <a:solidFill>
              <a:schemeClr val="bg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705226" y="4525963"/>
            <a:ext cx="1644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accent3"/>
                </a:solidFill>
                <a:latin typeface="Arial" pitchFamily="34" charset="0"/>
              </a:rPr>
              <a:t>Cartograms</a:t>
            </a:r>
            <a:endParaRPr lang="ru-RU" sz="1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pic>
        <p:nvPicPr>
          <p:cNvPr id="29" name="Picture 16" descr="CDATA2"/>
          <p:cNvPicPr>
            <a:picLocks noChangeAspect="1" noChangeArrowheads="1"/>
          </p:cNvPicPr>
          <p:nvPr/>
        </p:nvPicPr>
        <p:blipFill>
          <a:blip r:embed="rId10" cstate="print"/>
          <a:srcRect t="10215" b="3600"/>
          <a:stretch>
            <a:fillRect/>
          </a:stretch>
        </p:blipFill>
        <p:spPr bwMode="auto">
          <a:xfrm>
            <a:off x="1714766" y="4848225"/>
            <a:ext cx="2795322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21355</TotalTime>
  <Words>461</Words>
  <Application>Microsoft Office PowerPoint</Application>
  <PresentationFormat>Экран (4:3)</PresentationFormat>
  <Paragraphs>79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Maping of the Population Census results</vt:lpstr>
      <vt:lpstr>Презентация PowerPoint</vt:lpstr>
    </vt:vector>
  </TitlesOfParts>
  <Company>FSGS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Ivanova</dc:creator>
  <cp:lastModifiedBy>Никитина С.Ю.</cp:lastModifiedBy>
  <cp:revision>1019</cp:revision>
  <dcterms:created xsi:type="dcterms:W3CDTF">2006-07-21T06:56:41Z</dcterms:created>
  <dcterms:modified xsi:type="dcterms:W3CDTF">2013-10-23T13:23:38Z</dcterms:modified>
</cp:coreProperties>
</file>