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5" r:id="rId2"/>
  </p:sldMasterIdLst>
  <p:notesMasterIdLst>
    <p:notesMasterId r:id="rId19"/>
  </p:notesMasterIdLst>
  <p:handoutMasterIdLst>
    <p:handoutMasterId r:id="rId20"/>
  </p:handoutMasterIdLst>
  <p:sldIdLst>
    <p:sldId id="434" r:id="rId3"/>
    <p:sldId id="435" r:id="rId4"/>
    <p:sldId id="437" r:id="rId5"/>
    <p:sldId id="442" r:id="rId6"/>
    <p:sldId id="449" r:id="rId7"/>
    <p:sldId id="436" r:id="rId8"/>
    <p:sldId id="438" r:id="rId9"/>
    <p:sldId id="439" r:id="rId10"/>
    <p:sldId id="443" r:id="rId11"/>
    <p:sldId id="444" r:id="rId12"/>
    <p:sldId id="445" r:id="rId13"/>
    <p:sldId id="446" r:id="rId14"/>
    <p:sldId id="447" r:id="rId15"/>
    <p:sldId id="448" r:id="rId16"/>
    <p:sldId id="440" r:id="rId17"/>
    <p:sldId id="44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Hooper" initials="" lastIdx="1" clrIdx="0"/>
  <p:cmAuthor id="1" name="Francesca  Perucc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B21EF"/>
    <a:srgbClr val="0066FF"/>
    <a:srgbClr val="000090"/>
    <a:srgbClr val="4471A7"/>
    <a:srgbClr val="6FC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8" autoAdjust="0"/>
    <p:restoredTop sz="94675" autoAdjust="0"/>
  </p:normalViewPr>
  <p:slideViewPr>
    <p:cSldViewPr snapToGrid="0" snapToObjects="1">
      <p:cViewPr>
        <p:scale>
          <a:sx n="100" d="100"/>
          <a:sy n="100" d="100"/>
        </p:scale>
        <p:origin x="-45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31B660-D5AE-4D16-8244-65C17A2FF860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14521E-7B7C-4FCC-9F38-552464EEE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7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9C9A28-7990-8343-89CF-319E33F6AA3B}" type="datetimeFigureOut">
              <a:rPr lang="en-US" smtClean="0"/>
              <a:t>09/12/2016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2EB8F3-D2BA-3D4B-A314-38C0A29985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57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94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735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266700"/>
            <a:ext cx="7997825" cy="1250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16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26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2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792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247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83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38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60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103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9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18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27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54C3-362C-4367-9246-F70DC549A8BA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66A2-6C7E-43CA-A2E6-4F4F4F24D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85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535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41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49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79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16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3090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05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4675" y="1520825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42938" y="61693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0" name="Picture 11" descr="UNSD_second_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1"/>
          <p:cNvSpPr txBox="1">
            <a:spLocks noGrp="1"/>
          </p:cNvSpPr>
          <p:nvPr userDrawn="1"/>
        </p:nvSpPr>
        <p:spPr>
          <a:xfrm>
            <a:off x="114300" y="6291532"/>
            <a:ext cx="89154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11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United Nations Technical Meeting on Use of Technology in Population and Housing Censuses</a:t>
            </a:r>
          </a:p>
          <a:p>
            <a:pPr algn="ctr"/>
            <a:r>
              <a:rPr lang="en-US" sz="11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Amman, Jordan, 28 November-1 December 2016</a:t>
            </a:r>
          </a:p>
        </p:txBody>
      </p:sp>
    </p:spTree>
    <p:extLst>
      <p:ext uri="{BB962C8B-B14F-4D97-AF65-F5344CB8AC3E}">
        <p14:creationId xmlns:p14="http://schemas.microsoft.com/office/powerpoint/2010/main" val="318783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000">
          <a:solidFill>
            <a:schemeClr val="hlink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>
          <a:solidFill>
            <a:schemeClr val="hlink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Courier New" pitchFamily="49" charset="0"/>
        <a:buChar char="­"/>
        <a:defRPr sz="1600">
          <a:solidFill>
            <a:schemeClr val="hlink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400">
          <a:solidFill>
            <a:schemeClr val="hlink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54C3-362C-4367-9246-F70DC549A8BA}" type="datetimeFigureOut">
              <a:rPr lang="en-GB" smtClean="0"/>
              <a:t>09/12/2016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66A2-6C7E-43CA-A2E6-4F4F4F24D5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74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2656" y="2161309"/>
            <a:ext cx="829425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Session 12 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3600" dirty="0" smtClean="0">
                <a:solidFill>
                  <a:srgbClr val="000066"/>
                </a:solidFill>
              </a:rPr>
              <a:t>Review of proposed outline for handbook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800" dirty="0" smtClean="0"/>
              <a:t>UNSD presentation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450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0374" y="1768355"/>
            <a:ext cx="786111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000066"/>
                </a:solidFill>
              </a:rPr>
              <a:t>Planning and preparations (CONTINUED</a:t>
            </a:r>
            <a:r>
              <a:rPr lang="en-GB" sz="2000" dirty="0" smtClean="0">
                <a:solidFill>
                  <a:srgbClr val="000066"/>
                </a:solidFill>
              </a:rPr>
              <a:t>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 smtClean="0"/>
              <a:t>Information </a:t>
            </a:r>
            <a:r>
              <a:rPr lang="en-GB" sz="2000" dirty="0"/>
              <a:t>and system security </a:t>
            </a:r>
            <a:endParaRPr lang="en-US" sz="2000" dirty="0"/>
          </a:p>
          <a:p>
            <a:pPr lvl="2">
              <a:spcBef>
                <a:spcPts val="600"/>
              </a:spcBef>
            </a:pPr>
            <a:r>
              <a:rPr lang="en-GB" dirty="0"/>
              <a:t>Risk assessment 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GB" dirty="0"/>
              <a:t>Staff awareness and training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GB" dirty="0"/>
              <a:t>Risk management measures 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GB" dirty="0"/>
              <a:t>Evaluation 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GB" dirty="0"/>
              <a:t>Central management </a:t>
            </a:r>
            <a:endParaRPr lang="en-US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 smtClean="0"/>
              <a:t>Evaluation of technology investment</a:t>
            </a:r>
            <a:endParaRPr lang="en-US" sz="2000" dirty="0"/>
          </a:p>
          <a:p>
            <a:pPr lvl="2">
              <a:spcBef>
                <a:spcPts val="600"/>
              </a:spcBef>
            </a:pPr>
            <a:r>
              <a:rPr lang="en-GB" dirty="0"/>
              <a:t>Key information requirements for evaluation 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GB" dirty="0"/>
              <a:t>Key focus areas for evaluation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GB" dirty="0"/>
              <a:t>Key decisions from the evaluation 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GB" dirty="0"/>
              <a:t>Documentation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70217"/>
            <a:ext cx="8001000" cy="1216025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4674" y="1935160"/>
            <a:ext cx="856932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2000" dirty="0"/>
              <a:t>Data collection with handheld electronic devices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Overview of handheld electronic devices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Important features of handheld electronic devices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Evaluating requirements for handheld electronic devices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Device acquisition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Data Entry application 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Field operation management and monitoring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Data transfer system 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Data security issues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81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4675" y="1774550"/>
            <a:ext cx="85693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Data collection with Internet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Benefits </a:t>
            </a:r>
            <a:r>
              <a:rPr lang="en-GB" dirty="0"/>
              <a:t>of data collection with Internet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Requirements for data collection with Internet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Development of data collection application and portal 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Features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Design considerations </a:t>
            </a:r>
            <a:r>
              <a:rPr lang="en-GB" dirty="0"/>
              <a:t>for </a:t>
            </a:r>
            <a:r>
              <a:rPr lang="en-GB" dirty="0" smtClean="0"/>
              <a:t>data </a:t>
            </a:r>
            <a:r>
              <a:rPr lang="en-GB" dirty="0"/>
              <a:t>collection application 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Respondent </a:t>
            </a:r>
            <a:r>
              <a:rPr lang="en-GB" dirty="0"/>
              <a:t>authentication procedures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Testing data collection application 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Testing IT infrastructure capacity to handle </a:t>
            </a:r>
            <a:r>
              <a:rPr lang="en-GB" dirty="0" smtClean="0"/>
              <a:t>response </a:t>
            </a:r>
            <a:r>
              <a:rPr lang="en-GB" dirty="0"/>
              <a:t>loads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Collection methods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Internet access code management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Address list management to support data collection </a:t>
            </a:r>
            <a:r>
              <a:rPr lang="en-GB" i="1" dirty="0"/>
              <a:t>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Contact +</a:t>
            </a:r>
            <a:r>
              <a:rPr lang="en-GB" dirty="0" smtClean="0"/>
              <a:t>communication </a:t>
            </a:r>
            <a:r>
              <a:rPr lang="en-GB" dirty="0"/>
              <a:t>strategies to motivate Internet response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Internet Response Management Information System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Privacy and security of Internet data collection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Support to respondents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38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4675" y="2274838"/>
            <a:ext cx="8001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/>
              <a:t>Data collection </a:t>
            </a:r>
            <a:r>
              <a:rPr lang="en-GB" sz="2000" dirty="0" smtClean="0"/>
              <a:t>with </a:t>
            </a:r>
            <a:r>
              <a:rPr lang="en-GB" sz="2000" dirty="0"/>
              <a:t>multi-mode </a:t>
            </a:r>
            <a:r>
              <a:rPr lang="en-GB" sz="2000" dirty="0" smtClean="0"/>
              <a:t>methods</a:t>
            </a:r>
            <a:endParaRPr lang="en-US" sz="2000" dirty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Factors to be considered in multi-mode censuses</a:t>
            </a:r>
            <a:endParaRPr lang="en-US" sz="2000" dirty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Respondent follow-up in multi-mode censuses</a:t>
            </a:r>
            <a:endParaRPr lang="en-US" sz="2000" dirty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Response integration management in multi-mode censuses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68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4675" y="1997839"/>
            <a:ext cx="83782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/>
              <a:t>Geospatial technologies for supporting census operations</a:t>
            </a:r>
            <a:endParaRPr lang="en-US" sz="2000" dirty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Overview of uses of geospatial technology in census operations</a:t>
            </a:r>
            <a:endParaRPr lang="en-US" sz="2000" dirty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Uses of geospatial technology - pre-enumeration</a:t>
            </a:r>
            <a:endParaRPr lang="en-US" sz="2000" dirty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Uses of geospatial technology - during enumeration</a:t>
            </a:r>
            <a:endParaRPr lang="en-US" sz="2000" dirty="0"/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Uses of geospatial technology - post-enumeration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45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going </a:t>
            </a:r>
            <a:r>
              <a:rPr lang="en-GB" dirty="0" smtClean="0"/>
              <a:t>forward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4674" y="1937982"/>
            <a:ext cx="867850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rgbClr val="000066"/>
                </a:solidFill>
              </a:rPr>
              <a:t>Receive </a:t>
            </a:r>
            <a:r>
              <a:rPr lang="en-GB" sz="2000" dirty="0">
                <a:solidFill>
                  <a:srgbClr val="000066"/>
                </a:solidFill>
              </a:rPr>
              <a:t>input for outline</a:t>
            </a:r>
            <a:endParaRPr lang="en-US" sz="2000" dirty="0">
              <a:solidFill>
                <a:srgbClr val="000066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000066"/>
                </a:solidFill>
              </a:rPr>
              <a:t>Revise </a:t>
            </a:r>
            <a:r>
              <a:rPr lang="en-GB" sz="2000" dirty="0" smtClean="0">
                <a:solidFill>
                  <a:srgbClr val="000066"/>
                </a:solidFill>
              </a:rPr>
              <a:t>+ </a:t>
            </a:r>
            <a:r>
              <a:rPr lang="en-GB" sz="2000" dirty="0">
                <a:solidFill>
                  <a:srgbClr val="000066"/>
                </a:solidFill>
              </a:rPr>
              <a:t>finalize outline based on input</a:t>
            </a:r>
            <a:endParaRPr lang="en-US" sz="2000" dirty="0">
              <a:solidFill>
                <a:srgbClr val="000066"/>
              </a:solidFill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000066"/>
                </a:solidFill>
              </a:rPr>
              <a:t>Establish taskforce for </a:t>
            </a:r>
            <a:r>
              <a:rPr lang="en-GB" sz="2000" dirty="0" smtClean="0">
                <a:solidFill>
                  <a:srgbClr val="000066"/>
                </a:solidFill>
              </a:rPr>
              <a:t>drafting</a:t>
            </a:r>
            <a:endParaRPr lang="en-US" sz="2000" dirty="0">
              <a:solidFill>
                <a:srgbClr val="000066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rgbClr val="000066"/>
                </a:solidFill>
              </a:rPr>
              <a:t>Draft </a:t>
            </a:r>
            <a:r>
              <a:rPr lang="en-GB" sz="2000" dirty="0">
                <a:solidFill>
                  <a:srgbClr val="000066"/>
                </a:solidFill>
              </a:rPr>
              <a:t>handbook (collaboratively)</a:t>
            </a:r>
            <a:endParaRPr lang="en-US" sz="2000" dirty="0">
              <a:solidFill>
                <a:srgbClr val="000066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rgbClr val="000066"/>
                </a:solidFill>
              </a:rPr>
              <a:t>Regional </a:t>
            </a:r>
            <a:r>
              <a:rPr lang="en-GB" sz="2000" dirty="0">
                <a:solidFill>
                  <a:srgbClr val="000066"/>
                </a:solidFill>
              </a:rPr>
              <a:t>workshops (based on draft </a:t>
            </a:r>
            <a:r>
              <a:rPr lang="en-GB" sz="2000" dirty="0" err="1" smtClean="0">
                <a:solidFill>
                  <a:srgbClr val="000066"/>
                </a:solidFill>
              </a:rPr>
              <a:t>hb</a:t>
            </a:r>
            <a:r>
              <a:rPr lang="en-GB" sz="2000" dirty="0" smtClean="0">
                <a:solidFill>
                  <a:srgbClr val="000066"/>
                </a:solidFill>
              </a:rPr>
              <a:t>) </a:t>
            </a:r>
            <a:r>
              <a:rPr lang="en-GB" sz="2000" dirty="0">
                <a:solidFill>
                  <a:srgbClr val="000066"/>
                </a:solidFill>
              </a:rPr>
              <a:t>to further solicit input</a:t>
            </a:r>
            <a:endParaRPr lang="en-US" sz="2000" dirty="0">
              <a:solidFill>
                <a:srgbClr val="000066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rgbClr val="000066"/>
                </a:solidFill>
              </a:rPr>
              <a:t>Revise </a:t>
            </a:r>
            <a:r>
              <a:rPr lang="en-GB" sz="2000" dirty="0">
                <a:solidFill>
                  <a:srgbClr val="000066"/>
                </a:solidFill>
              </a:rPr>
              <a:t>+</a:t>
            </a:r>
            <a:r>
              <a:rPr lang="en-GB" sz="2000" dirty="0" smtClean="0">
                <a:solidFill>
                  <a:srgbClr val="000066"/>
                </a:solidFill>
              </a:rPr>
              <a:t> </a:t>
            </a:r>
            <a:r>
              <a:rPr lang="en-GB" sz="2000" dirty="0">
                <a:solidFill>
                  <a:srgbClr val="000066"/>
                </a:solidFill>
              </a:rPr>
              <a:t>finalize handbook</a:t>
            </a:r>
            <a:endParaRPr lang="en-US" sz="2000" dirty="0">
              <a:solidFill>
                <a:srgbClr val="000066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rgbClr val="000066"/>
                </a:solidFill>
              </a:rPr>
              <a:t>Publish </a:t>
            </a:r>
            <a:r>
              <a:rPr lang="en-GB" sz="2000" dirty="0">
                <a:solidFill>
                  <a:srgbClr val="000066"/>
                </a:solidFill>
              </a:rPr>
              <a:t>online/print</a:t>
            </a:r>
            <a:endParaRPr lang="en-US" sz="2000" dirty="0">
              <a:solidFill>
                <a:srgbClr val="000066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000066"/>
                </a:solidFill>
              </a:rPr>
              <a:t>Conduct training workshops/provide technical assistance to countries, upon need/request</a:t>
            </a:r>
            <a:endParaRPr lang="en-US" sz="2000" dirty="0">
              <a:solidFill>
                <a:srgbClr val="00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675" y="791570"/>
            <a:ext cx="7772400" cy="638886"/>
          </a:xfrm>
        </p:spPr>
        <p:txBody>
          <a:bodyPr/>
          <a:lstStyle/>
          <a:p>
            <a:r>
              <a:rPr lang="en-GB" dirty="0" smtClean="0"/>
              <a:t>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675" y="2210937"/>
            <a:ext cx="8273954" cy="3275463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00066"/>
                </a:solidFill>
              </a:rPr>
              <a:t>Finalize outline…………………….1 week</a:t>
            </a:r>
          </a:p>
          <a:p>
            <a:pPr marL="342900" indent="-3429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00066"/>
                </a:solidFill>
              </a:rPr>
              <a:t>First draft.……………………….....May 2017</a:t>
            </a:r>
          </a:p>
          <a:p>
            <a:pPr marL="342900" indent="-3429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00066"/>
                </a:solidFill>
              </a:rPr>
              <a:t>Review and </a:t>
            </a:r>
            <a:r>
              <a:rPr lang="en-GB" dirty="0">
                <a:solidFill>
                  <a:srgbClr val="000066"/>
                </a:solidFill>
              </a:rPr>
              <a:t>revision </a:t>
            </a:r>
            <a:r>
              <a:rPr lang="en-GB" dirty="0" smtClean="0">
                <a:solidFill>
                  <a:srgbClr val="000066"/>
                </a:solidFill>
              </a:rPr>
              <a:t>…………..Dec 2017</a:t>
            </a:r>
            <a:endParaRPr lang="en-US" dirty="0">
              <a:solidFill>
                <a:srgbClr val="000066"/>
              </a:solidFill>
            </a:endParaRPr>
          </a:p>
          <a:p>
            <a:pPr marL="342900" lvl="0" indent="-3429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00066"/>
                </a:solidFill>
              </a:rPr>
              <a:t>Publish handbook ……………….Jan 2018</a:t>
            </a:r>
            <a:endParaRPr lang="en-US" dirty="0">
              <a:solidFill>
                <a:srgbClr val="000066"/>
              </a:solidFill>
            </a:endParaRPr>
          </a:p>
          <a:p>
            <a:pPr marL="342900" lvl="0" indent="-3429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000066"/>
                </a:solidFill>
              </a:rPr>
              <a:t>Technical assistance </a:t>
            </a:r>
            <a:r>
              <a:rPr lang="en-GB" dirty="0" smtClean="0">
                <a:solidFill>
                  <a:srgbClr val="000066"/>
                </a:solidFill>
              </a:rPr>
              <a:t>…………..2018-2019</a:t>
            </a:r>
            <a:endParaRPr lang="en-US" dirty="0">
              <a:solidFill>
                <a:srgbClr val="000066"/>
              </a:solidFill>
            </a:endParaRP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891" y="1003589"/>
            <a:ext cx="8123382" cy="492702"/>
          </a:xfrm>
        </p:spPr>
        <p:txBody>
          <a:bodyPr/>
          <a:lstStyle/>
          <a:p>
            <a:r>
              <a:rPr lang="en-GB" sz="3200" dirty="0"/>
              <a:t>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999" y="1911927"/>
            <a:ext cx="7653362" cy="4239491"/>
          </a:xfrm>
        </p:spPr>
        <p:txBody>
          <a:bodyPr/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GB" sz="2400" dirty="0" smtClean="0">
              <a:solidFill>
                <a:srgbClr val="000066"/>
              </a:solidFill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 smtClean="0">
                <a:solidFill>
                  <a:srgbClr val="000066"/>
                </a:solidFill>
              </a:rPr>
              <a:t>Expected outcomes of meeting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 smtClean="0">
                <a:solidFill>
                  <a:srgbClr val="000066"/>
                </a:solidFill>
              </a:rPr>
              <a:t>Vision for handbook</a:t>
            </a:r>
            <a:endParaRPr lang="en-GB" sz="2400" dirty="0">
              <a:solidFill>
                <a:srgbClr val="000066"/>
              </a:solidFill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00066"/>
                </a:solidFill>
              </a:rPr>
              <a:t>Proposed outline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 smtClean="0">
                <a:solidFill>
                  <a:srgbClr val="000066"/>
                </a:solidFill>
              </a:rPr>
              <a:t>Process going forward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 smtClean="0">
                <a:solidFill>
                  <a:srgbClr val="000066"/>
                </a:solidFill>
              </a:rPr>
              <a:t>Timeline</a:t>
            </a:r>
            <a:endParaRPr lang="en-GB" sz="2400" dirty="0">
              <a:solidFill>
                <a:srgbClr val="000066"/>
              </a:solidFill>
            </a:endParaRPr>
          </a:p>
          <a:p>
            <a:endParaRPr lang="en-GB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942109"/>
            <a:ext cx="8076911" cy="578716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Expected outcomes of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2006221"/>
            <a:ext cx="8001000" cy="3875963"/>
          </a:xfrm>
        </p:spPr>
        <p:txBody>
          <a:bodyPr/>
          <a:lstStyle/>
          <a:p>
            <a:r>
              <a:rPr lang="en-GB" dirty="0" smtClean="0">
                <a:solidFill>
                  <a:srgbClr val="000066"/>
                </a:solidFill>
              </a:rPr>
              <a:t>Documentation of </a:t>
            </a:r>
            <a:r>
              <a:rPr lang="en-GB" dirty="0">
                <a:solidFill>
                  <a:srgbClr val="000066"/>
                </a:solidFill>
              </a:rPr>
              <a:t>national practices </a:t>
            </a:r>
            <a:r>
              <a:rPr lang="en-GB" dirty="0" smtClean="0">
                <a:solidFill>
                  <a:srgbClr val="000066"/>
                </a:solidFill>
              </a:rPr>
              <a:t>in </a:t>
            </a:r>
            <a:r>
              <a:rPr lang="en-GB" dirty="0">
                <a:solidFill>
                  <a:srgbClr val="000066"/>
                </a:solidFill>
              </a:rPr>
              <a:t>the adoption of technologies for electronic data collection and monitoring of field enumeration, identifying key factors for making sound decisions and developing appropriate strategies, critical business processes for successful </a:t>
            </a:r>
            <a:r>
              <a:rPr lang="en-GB" dirty="0" smtClean="0">
                <a:solidFill>
                  <a:srgbClr val="000066"/>
                </a:solidFill>
              </a:rPr>
              <a:t>implementation</a:t>
            </a:r>
          </a:p>
          <a:p>
            <a:pPr marL="0" indent="0">
              <a:buNone/>
            </a:pPr>
            <a:endParaRPr lang="en-US" dirty="0">
              <a:solidFill>
                <a:srgbClr val="000066"/>
              </a:solidFill>
            </a:endParaRPr>
          </a:p>
          <a:p>
            <a:r>
              <a:rPr lang="en-GB" dirty="0" smtClean="0">
                <a:solidFill>
                  <a:srgbClr val="000066"/>
                </a:solidFill>
              </a:rPr>
              <a:t>Inputs </a:t>
            </a:r>
            <a:r>
              <a:rPr lang="en-GB" dirty="0">
                <a:solidFill>
                  <a:srgbClr val="000066"/>
                </a:solidFill>
              </a:rPr>
              <a:t>for the </a:t>
            </a:r>
            <a:r>
              <a:rPr lang="en-GB" dirty="0" smtClean="0">
                <a:solidFill>
                  <a:srgbClr val="000066"/>
                </a:solidFill>
              </a:rPr>
              <a:t>handbook covering all important </a:t>
            </a:r>
            <a:r>
              <a:rPr lang="en-GB" dirty="0">
                <a:solidFill>
                  <a:srgbClr val="000066"/>
                </a:solidFill>
              </a:rPr>
              <a:t>aspects in the process of adopting electronic data collection technologies in population and housing censuses</a:t>
            </a:r>
            <a:endParaRPr lang="en-US" dirty="0">
              <a:solidFill>
                <a:srgbClr val="000066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6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handbook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4674" y="2101754"/>
            <a:ext cx="843284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  Purpose – reference handbook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Partners – Regional Commissions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  Audience </a:t>
            </a:r>
            <a:r>
              <a:rPr lang="en-US" sz="2400" dirty="0"/>
              <a:t>– </a:t>
            </a:r>
            <a:r>
              <a:rPr lang="en-US" sz="2400" dirty="0" smtClean="0"/>
              <a:t>census managers/personnel</a:t>
            </a:r>
            <a:endParaRPr lang="en-US" sz="240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  Focus </a:t>
            </a:r>
            <a:r>
              <a:rPr lang="en-US" sz="2400" dirty="0"/>
              <a:t>areas -  </a:t>
            </a:r>
            <a:r>
              <a:rPr lang="en-US" sz="2400" dirty="0" smtClean="0"/>
              <a:t>handheld</a:t>
            </a:r>
            <a:r>
              <a:rPr lang="en-US" sz="2400" dirty="0"/>
              <a:t>, </a:t>
            </a:r>
            <a:r>
              <a:rPr lang="en-US" sz="2400" dirty="0" smtClean="0"/>
              <a:t>Internet for enumeration</a:t>
            </a:r>
            <a:endParaRPr lang="en-US" sz="240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  Drafting </a:t>
            </a:r>
            <a:r>
              <a:rPr lang="en-US" sz="2400" dirty="0"/>
              <a:t>approach </a:t>
            </a:r>
            <a:r>
              <a:rPr lang="en-US" sz="2400" dirty="0" smtClean="0"/>
              <a:t>– collaborative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Format – online/print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87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4675" y="2169994"/>
            <a:ext cx="790058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400" dirty="0" smtClean="0"/>
              <a:t>Introductory </a:t>
            </a:r>
            <a:r>
              <a:rPr lang="en-GB" sz="2400" dirty="0"/>
              <a:t>part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400" dirty="0" smtClean="0"/>
              <a:t>Decision-making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400" dirty="0" smtClean="0"/>
              <a:t>Planning </a:t>
            </a:r>
            <a:r>
              <a:rPr lang="en-GB" sz="2400" dirty="0"/>
              <a:t>and preparations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400" dirty="0" smtClean="0"/>
              <a:t>Handheld </a:t>
            </a:r>
            <a:r>
              <a:rPr lang="en-GB" sz="2400" dirty="0"/>
              <a:t>electronic devices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400" dirty="0" smtClean="0"/>
              <a:t>Internet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400" dirty="0" smtClean="0"/>
              <a:t>Multi-mode </a:t>
            </a:r>
            <a:r>
              <a:rPr lang="en-GB" sz="2400" dirty="0"/>
              <a:t>censuses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GB" sz="2400" dirty="0" smtClean="0"/>
              <a:t>Geospatial </a:t>
            </a:r>
            <a:r>
              <a:rPr lang="en-GB" sz="2400" dirty="0"/>
              <a:t>technologies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1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200" y="868218"/>
            <a:ext cx="5844309" cy="65405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558" y="1939636"/>
            <a:ext cx="8584442" cy="4304146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000066"/>
                </a:solidFill>
              </a:rPr>
              <a:t>Introductory parts of handbook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GB" sz="1200" dirty="0" smtClean="0">
              <a:solidFill>
                <a:srgbClr val="000066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0066"/>
                </a:solidFill>
              </a:rPr>
              <a:t>Introduction </a:t>
            </a:r>
            <a:endParaRPr lang="en-GB" sz="2000" dirty="0">
              <a:solidFill>
                <a:srgbClr val="000066"/>
              </a:solidFill>
            </a:endParaRP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66"/>
                </a:solidFill>
              </a:rPr>
              <a:t>r</a:t>
            </a:r>
            <a:r>
              <a:rPr lang="en-GB" sz="1800" dirty="0" smtClean="0">
                <a:solidFill>
                  <a:srgbClr val="000066"/>
                </a:solidFill>
              </a:rPr>
              <a:t>ationale; </a:t>
            </a:r>
            <a:r>
              <a:rPr lang="en-GB" sz="1800" dirty="0">
                <a:solidFill>
                  <a:srgbClr val="000066"/>
                </a:solidFill>
              </a:rPr>
              <a:t>scope and </a:t>
            </a:r>
            <a:r>
              <a:rPr lang="en-GB" sz="1800" dirty="0" smtClean="0">
                <a:solidFill>
                  <a:srgbClr val="000066"/>
                </a:solidFill>
              </a:rPr>
              <a:t>purpose; summaries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0066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0066"/>
                </a:solidFill>
              </a:rPr>
              <a:t>Drivers </a:t>
            </a:r>
            <a:r>
              <a:rPr lang="en-GB" sz="2000" dirty="0">
                <a:solidFill>
                  <a:srgbClr val="000066"/>
                </a:solidFill>
              </a:rPr>
              <a:t>of technological innovations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66"/>
                </a:solidFill>
              </a:rPr>
              <a:t>d</a:t>
            </a:r>
            <a:r>
              <a:rPr lang="en-GB" sz="1800" dirty="0" smtClean="0">
                <a:solidFill>
                  <a:srgbClr val="000066"/>
                </a:solidFill>
              </a:rPr>
              <a:t>emand </a:t>
            </a:r>
            <a:r>
              <a:rPr lang="en-GB" sz="1800" dirty="0">
                <a:solidFill>
                  <a:srgbClr val="000066"/>
                </a:solidFill>
              </a:rPr>
              <a:t>for timely and quality </a:t>
            </a:r>
            <a:r>
              <a:rPr lang="en-GB" sz="1800" dirty="0" smtClean="0">
                <a:solidFill>
                  <a:srgbClr val="000066"/>
                </a:solidFill>
              </a:rPr>
              <a:t>data; </a:t>
            </a:r>
            <a:r>
              <a:rPr lang="en-GB" sz="1800" dirty="0">
                <a:solidFill>
                  <a:srgbClr val="000066"/>
                </a:solidFill>
              </a:rPr>
              <a:t>cost </a:t>
            </a:r>
            <a:r>
              <a:rPr lang="en-GB" sz="1800" dirty="0" smtClean="0">
                <a:solidFill>
                  <a:srgbClr val="000066"/>
                </a:solidFill>
              </a:rPr>
              <a:t>reduction; </a:t>
            </a:r>
            <a:r>
              <a:rPr lang="en-GB" sz="1800" dirty="0">
                <a:solidFill>
                  <a:srgbClr val="000066"/>
                </a:solidFill>
              </a:rPr>
              <a:t>public expectation </a:t>
            </a:r>
            <a:endParaRPr lang="en-GB" sz="1800" dirty="0" smtClean="0">
              <a:solidFill>
                <a:srgbClr val="000066"/>
              </a:solidFill>
            </a:endParaRP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0066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0066"/>
                </a:solidFill>
              </a:rPr>
              <a:t>Overview </a:t>
            </a:r>
            <a:r>
              <a:rPr lang="en-GB" sz="2000" dirty="0">
                <a:solidFill>
                  <a:srgbClr val="000066"/>
                </a:solidFill>
              </a:rPr>
              <a:t>of data collection technologies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66"/>
                </a:solidFill>
              </a:rPr>
              <a:t>i</a:t>
            </a:r>
            <a:r>
              <a:rPr lang="en-GB" sz="1800" dirty="0" smtClean="0">
                <a:solidFill>
                  <a:srgbClr val="000066"/>
                </a:solidFill>
              </a:rPr>
              <a:t>nterviewer-administered — CAPI, CATI</a:t>
            </a:r>
            <a:endParaRPr lang="en-GB" sz="1800" dirty="0">
              <a:solidFill>
                <a:srgbClr val="000066"/>
              </a:solidFill>
            </a:endParaRP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66"/>
                </a:solidFill>
              </a:rPr>
              <a:t>s</a:t>
            </a:r>
            <a:r>
              <a:rPr lang="en-GB" sz="1800" dirty="0" smtClean="0">
                <a:solidFill>
                  <a:srgbClr val="000066"/>
                </a:solidFill>
              </a:rPr>
              <a:t>elf-administered — CAWI/CASI, IVR</a:t>
            </a:r>
            <a:endParaRPr lang="en-GB" sz="18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599"/>
            <a:ext cx="8346353" cy="4315691"/>
          </a:xfrm>
        </p:spPr>
        <p:txBody>
          <a:bodyPr/>
          <a:lstStyle/>
          <a:p>
            <a:r>
              <a:rPr lang="en-GB" dirty="0">
                <a:solidFill>
                  <a:srgbClr val="000066"/>
                </a:solidFill>
              </a:rPr>
              <a:t>Decision-making</a:t>
            </a:r>
            <a:endParaRPr lang="en-GB" dirty="0" smtClean="0">
              <a:solidFill>
                <a:srgbClr val="000066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0066"/>
                </a:solidFill>
              </a:rPr>
              <a:t>Key </a:t>
            </a:r>
            <a:r>
              <a:rPr lang="en-GB" sz="2000" dirty="0">
                <a:solidFill>
                  <a:srgbClr val="000066"/>
                </a:solidFill>
              </a:rPr>
              <a:t>determinants of technology </a:t>
            </a:r>
            <a:r>
              <a:rPr lang="en-GB" sz="2000" dirty="0">
                <a:solidFill>
                  <a:srgbClr val="000066"/>
                </a:solidFill>
                <a:ea typeface="+mn-ea"/>
                <a:cs typeface="+mn-cs"/>
              </a:rPr>
              <a:t>adoption</a:t>
            </a:r>
          </a:p>
          <a:p>
            <a:pPr lvl="2"/>
            <a:r>
              <a:rPr lang="en-GB" sz="1800" dirty="0">
                <a:solidFill>
                  <a:srgbClr val="000066"/>
                </a:solidFill>
              </a:rPr>
              <a:t>i</a:t>
            </a:r>
            <a:r>
              <a:rPr lang="en-GB" sz="1800" dirty="0" smtClean="0">
                <a:solidFill>
                  <a:srgbClr val="000066"/>
                </a:solidFill>
              </a:rPr>
              <a:t>nstitutional factors; technological factors; economic </a:t>
            </a:r>
            <a:r>
              <a:rPr lang="en-GB" sz="1800" dirty="0">
                <a:solidFill>
                  <a:srgbClr val="000066"/>
                </a:solidFill>
              </a:rPr>
              <a:t>factors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66"/>
                </a:solidFill>
              </a:rPr>
              <a:t>Processes of decision making </a:t>
            </a:r>
          </a:p>
          <a:p>
            <a:pPr lvl="2"/>
            <a:r>
              <a:rPr lang="en-GB" sz="1800" dirty="0">
                <a:solidFill>
                  <a:srgbClr val="000066"/>
                </a:solidFill>
              </a:rPr>
              <a:t>e</a:t>
            </a:r>
            <a:r>
              <a:rPr lang="en-GB" sz="1800" dirty="0" smtClean="0">
                <a:solidFill>
                  <a:srgbClr val="000066"/>
                </a:solidFill>
              </a:rPr>
              <a:t>stablishing </a:t>
            </a:r>
            <a:r>
              <a:rPr lang="en-GB" sz="1800" dirty="0">
                <a:solidFill>
                  <a:srgbClr val="000066"/>
                </a:solidFill>
              </a:rPr>
              <a:t>management group </a:t>
            </a:r>
          </a:p>
          <a:p>
            <a:pPr lvl="2"/>
            <a:r>
              <a:rPr lang="en-GB" sz="1800" dirty="0">
                <a:solidFill>
                  <a:srgbClr val="000066"/>
                </a:solidFill>
              </a:rPr>
              <a:t>c</a:t>
            </a:r>
            <a:r>
              <a:rPr lang="en-GB" sz="1800" dirty="0" smtClean="0">
                <a:solidFill>
                  <a:srgbClr val="000066"/>
                </a:solidFill>
              </a:rPr>
              <a:t>omposition </a:t>
            </a:r>
            <a:endParaRPr lang="en-GB" sz="1800" dirty="0">
              <a:solidFill>
                <a:srgbClr val="000066"/>
              </a:solidFill>
            </a:endParaRPr>
          </a:p>
          <a:p>
            <a:pPr lvl="2"/>
            <a:r>
              <a:rPr lang="en-GB" sz="1800" dirty="0">
                <a:solidFill>
                  <a:srgbClr val="000066"/>
                </a:solidFill>
              </a:rPr>
              <a:t>r</a:t>
            </a:r>
            <a:r>
              <a:rPr lang="en-GB" sz="1800" dirty="0" smtClean="0">
                <a:solidFill>
                  <a:srgbClr val="000066"/>
                </a:solidFill>
              </a:rPr>
              <a:t>oles </a:t>
            </a:r>
            <a:r>
              <a:rPr lang="en-GB" sz="1800" dirty="0">
                <a:solidFill>
                  <a:srgbClr val="000066"/>
                </a:solidFill>
              </a:rPr>
              <a:t>and responsibilities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66"/>
                </a:solidFill>
              </a:rPr>
              <a:t>Information required for decision making</a:t>
            </a:r>
          </a:p>
          <a:p>
            <a:pPr lvl="2"/>
            <a:r>
              <a:rPr lang="en-GB" sz="1800" dirty="0">
                <a:solidFill>
                  <a:srgbClr val="000066"/>
                </a:solidFill>
              </a:rPr>
              <a:t>c</a:t>
            </a:r>
            <a:r>
              <a:rPr lang="en-GB" sz="1800" dirty="0" smtClean="0">
                <a:solidFill>
                  <a:srgbClr val="000066"/>
                </a:solidFill>
              </a:rPr>
              <a:t>ost estimates; benefits; assumptions; risks </a:t>
            </a:r>
            <a:endParaRPr lang="en-GB" sz="1800" dirty="0">
              <a:solidFill>
                <a:srgbClr val="000066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66"/>
                </a:solidFill>
              </a:rPr>
              <a:t>Analysis and decision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66"/>
                </a:solidFill>
              </a:rPr>
              <a:t>Documentation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7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021" y="1752599"/>
            <a:ext cx="8577263" cy="4566313"/>
          </a:xfrm>
        </p:spPr>
        <p:txBody>
          <a:bodyPr/>
          <a:lstStyle/>
          <a:p>
            <a:r>
              <a:rPr lang="en-GB" dirty="0">
                <a:solidFill>
                  <a:srgbClr val="000066"/>
                </a:solidFill>
              </a:rPr>
              <a:t>Planning and preparations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66"/>
                </a:solidFill>
              </a:rPr>
              <a:t>Technology investment </a:t>
            </a:r>
            <a:r>
              <a:rPr lang="en-GB" dirty="0" smtClean="0">
                <a:solidFill>
                  <a:srgbClr val="000066"/>
                </a:solidFill>
              </a:rPr>
              <a:t>management</a:t>
            </a:r>
            <a:endParaRPr lang="en-GB" dirty="0">
              <a:solidFill>
                <a:srgbClr val="000066"/>
              </a:solidFill>
            </a:endParaRPr>
          </a:p>
          <a:p>
            <a:pPr lvl="2"/>
            <a:r>
              <a:rPr lang="en-GB" dirty="0" smtClean="0">
                <a:solidFill>
                  <a:srgbClr val="000066"/>
                </a:solidFill>
              </a:rPr>
              <a:t>Instituting </a:t>
            </a:r>
            <a:r>
              <a:rPr lang="en-GB" dirty="0">
                <a:solidFill>
                  <a:srgbClr val="000066"/>
                </a:solidFill>
              </a:rPr>
              <a:t>management </a:t>
            </a:r>
            <a:r>
              <a:rPr lang="en-GB" dirty="0" smtClean="0">
                <a:solidFill>
                  <a:srgbClr val="000066"/>
                </a:solidFill>
              </a:rPr>
              <a:t>group for technology investment oversight</a:t>
            </a:r>
          </a:p>
          <a:p>
            <a:pPr lvl="2"/>
            <a:r>
              <a:rPr lang="en-GB" dirty="0" smtClean="0">
                <a:solidFill>
                  <a:srgbClr val="000066"/>
                </a:solidFill>
              </a:rPr>
              <a:t>Defining roles and responsibilities of the oversight group</a:t>
            </a:r>
          </a:p>
          <a:p>
            <a:pPr lvl="2"/>
            <a:r>
              <a:rPr lang="en-GB" dirty="0" smtClean="0">
                <a:solidFill>
                  <a:srgbClr val="000066"/>
                </a:solidFill>
              </a:rPr>
              <a:t>Documentation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66"/>
                </a:solidFill>
              </a:rPr>
              <a:t>IT </a:t>
            </a:r>
            <a:r>
              <a:rPr lang="en-GB" dirty="0">
                <a:solidFill>
                  <a:srgbClr val="000066"/>
                </a:solidFill>
              </a:rPr>
              <a:t>skills and capacity development</a:t>
            </a:r>
          </a:p>
          <a:p>
            <a:pPr lvl="2"/>
            <a:r>
              <a:rPr lang="en-GB" dirty="0">
                <a:solidFill>
                  <a:srgbClr val="000066"/>
                </a:solidFill>
              </a:rPr>
              <a:t>Assess knowledge/skills requirements</a:t>
            </a:r>
          </a:p>
          <a:p>
            <a:pPr lvl="2"/>
            <a:r>
              <a:rPr lang="en-GB" dirty="0">
                <a:solidFill>
                  <a:srgbClr val="000066"/>
                </a:solidFill>
              </a:rPr>
              <a:t>Inventory the knowledge and skills of current IT staff</a:t>
            </a:r>
          </a:p>
          <a:p>
            <a:pPr lvl="2"/>
            <a:r>
              <a:rPr lang="en-GB" dirty="0">
                <a:solidFill>
                  <a:srgbClr val="000066"/>
                </a:solidFill>
              </a:rPr>
              <a:t>Develop </a:t>
            </a:r>
            <a:r>
              <a:rPr lang="en-GB" dirty="0" smtClean="0">
                <a:solidFill>
                  <a:srgbClr val="000066"/>
                </a:solidFill>
              </a:rPr>
              <a:t>strategies </a:t>
            </a:r>
            <a:r>
              <a:rPr lang="en-GB" dirty="0">
                <a:solidFill>
                  <a:srgbClr val="000066"/>
                </a:solidFill>
              </a:rPr>
              <a:t>to fill gaps </a:t>
            </a:r>
            <a:r>
              <a:rPr lang="en-GB" dirty="0" smtClean="0">
                <a:solidFill>
                  <a:srgbClr val="000066"/>
                </a:solidFill>
              </a:rPr>
              <a:t>b/n </a:t>
            </a:r>
            <a:r>
              <a:rPr lang="en-GB" dirty="0">
                <a:solidFill>
                  <a:srgbClr val="000066"/>
                </a:solidFill>
              </a:rPr>
              <a:t>requirements &amp;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>
                <a:solidFill>
                  <a:srgbClr val="000066"/>
                </a:solidFill>
              </a:rPr>
              <a:t>existing staffing</a:t>
            </a:r>
          </a:p>
          <a:p>
            <a:pPr lvl="2"/>
            <a:r>
              <a:rPr lang="en-GB" dirty="0">
                <a:solidFill>
                  <a:srgbClr val="000066"/>
                </a:solidFill>
              </a:rPr>
              <a:t>Evaluate and report on progress in filling gaps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66"/>
                </a:solidFill>
              </a:rPr>
              <a:t>IT acquisition management</a:t>
            </a:r>
          </a:p>
          <a:p>
            <a:pPr lvl="2"/>
            <a:r>
              <a:rPr lang="en-GB" dirty="0">
                <a:solidFill>
                  <a:srgbClr val="000066"/>
                </a:solidFill>
              </a:rPr>
              <a:t>Define acquisition/sourcing strategy</a:t>
            </a:r>
          </a:p>
          <a:p>
            <a:pPr lvl="2"/>
            <a:r>
              <a:rPr lang="en-GB" dirty="0">
                <a:solidFill>
                  <a:srgbClr val="000066"/>
                </a:solidFill>
              </a:rPr>
              <a:t>Critical success factors for IT acquisition</a:t>
            </a:r>
          </a:p>
          <a:p>
            <a:pPr lvl="2"/>
            <a:r>
              <a:rPr lang="en-GB" dirty="0">
                <a:solidFill>
                  <a:srgbClr val="000066"/>
                </a:solidFill>
              </a:rPr>
              <a:t>Outsourcing</a:t>
            </a:r>
          </a:p>
          <a:p>
            <a:endParaRPr lang="en-GB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8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4675" y="1797671"/>
            <a:ext cx="803853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000066"/>
                </a:solidFill>
              </a:rPr>
              <a:t>Planning and </a:t>
            </a:r>
            <a:r>
              <a:rPr lang="en-GB" sz="2000" dirty="0" smtClean="0">
                <a:solidFill>
                  <a:srgbClr val="000066"/>
                </a:solidFill>
              </a:rPr>
              <a:t>preparations (CONTINUED)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0066"/>
                </a:solidFill>
              </a:rPr>
              <a:t>IT </a:t>
            </a:r>
            <a:r>
              <a:rPr lang="en-GB" sz="2000" dirty="0">
                <a:solidFill>
                  <a:srgbClr val="000066"/>
                </a:solidFill>
              </a:rPr>
              <a:t>system </a:t>
            </a:r>
            <a:r>
              <a:rPr lang="en-GB" sz="2000" dirty="0" smtClean="0">
                <a:solidFill>
                  <a:srgbClr val="000066"/>
                </a:solidFill>
              </a:rPr>
              <a:t>development</a:t>
            </a:r>
            <a:endParaRPr lang="en-GB" sz="2000" dirty="0">
              <a:solidFill>
                <a:srgbClr val="000066"/>
              </a:solidFill>
            </a:endParaRPr>
          </a:p>
          <a:p>
            <a:pPr lvl="2"/>
            <a:r>
              <a:rPr lang="en-GB" dirty="0">
                <a:solidFill>
                  <a:srgbClr val="000066"/>
                </a:solidFill>
              </a:rPr>
              <a:t>Key processes for software/system </a:t>
            </a:r>
            <a:r>
              <a:rPr lang="en-GB" dirty="0" smtClean="0">
                <a:solidFill>
                  <a:srgbClr val="000066"/>
                </a:solidFill>
              </a:rPr>
              <a:t>development</a:t>
            </a:r>
            <a:endParaRPr lang="en-GB" dirty="0">
              <a:solidFill>
                <a:srgbClr val="000066"/>
              </a:solidFill>
            </a:endParaRPr>
          </a:p>
          <a:p>
            <a:pPr lvl="2"/>
            <a:r>
              <a:rPr lang="en-GB" dirty="0">
                <a:solidFill>
                  <a:srgbClr val="000066"/>
                </a:solidFill>
              </a:rPr>
              <a:t>Key software/information systems to develop/acquire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0066"/>
                </a:solidFill>
              </a:rPr>
              <a:t>Testing </a:t>
            </a:r>
            <a:r>
              <a:rPr lang="en-GB" sz="2000" dirty="0">
                <a:solidFill>
                  <a:srgbClr val="000066"/>
                </a:solidFill>
              </a:rPr>
              <a:t>IT systems and processes</a:t>
            </a:r>
            <a:endParaRPr lang="en-US" sz="2000" dirty="0">
              <a:solidFill>
                <a:srgbClr val="000066"/>
              </a:solidFill>
            </a:endParaRPr>
          </a:p>
          <a:p>
            <a:pPr lvl="2"/>
            <a:r>
              <a:rPr lang="en-GB" dirty="0">
                <a:solidFill>
                  <a:srgbClr val="000066"/>
                </a:solidFill>
              </a:rPr>
              <a:t>Plans for </a:t>
            </a:r>
            <a:r>
              <a:rPr lang="en-GB" dirty="0" smtClean="0">
                <a:solidFill>
                  <a:srgbClr val="000066"/>
                </a:solidFill>
              </a:rPr>
              <a:t>testing; Pre-field tests; Field </a:t>
            </a:r>
            <a:r>
              <a:rPr lang="en-GB" dirty="0">
                <a:solidFill>
                  <a:srgbClr val="000066"/>
                </a:solidFill>
              </a:rPr>
              <a:t>tests </a:t>
            </a:r>
            <a:endParaRPr lang="en-US" dirty="0">
              <a:solidFill>
                <a:srgbClr val="000066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0066"/>
                </a:solidFill>
              </a:rPr>
              <a:t>Monitoring </a:t>
            </a:r>
            <a:r>
              <a:rPr lang="en-GB" sz="2000" dirty="0">
                <a:solidFill>
                  <a:srgbClr val="000066"/>
                </a:solidFill>
              </a:rPr>
              <a:t>and quality assurance</a:t>
            </a:r>
            <a:endParaRPr lang="en-US" sz="2000" dirty="0">
              <a:solidFill>
                <a:srgbClr val="000066"/>
              </a:solidFill>
            </a:endParaRPr>
          </a:p>
          <a:p>
            <a:pPr lvl="2"/>
            <a:r>
              <a:rPr lang="en-GB" dirty="0">
                <a:solidFill>
                  <a:srgbClr val="000066"/>
                </a:solidFill>
              </a:rPr>
              <a:t>Key monitoring processes </a:t>
            </a:r>
            <a:endParaRPr lang="en-US" dirty="0">
              <a:solidFill>
                <a:srgbClr val="000066"/>
              </a:solidFill>
            </a:endParaRPr>
          </a:p>
          <a:p>
            <a:pPr lvl="2"/>
            <a:r>
              <a:rPr lang="en-GB" dirty="0">
                <a:solidFill>
                  <a:srgbClr val="000066"/>
                </a:solidFill>
              </a:rPr>
              <a:t>Key monitoring information elements </a:t>
            </a:r>
            <a:endParaRPr lang="en-US" dirty="0">
              <a:solidFill>
                <a:srgbClr val="000066"/>
              </a:solidFill>
            </a:endParaRPr>
          </a:p>
          <a:p>
            <a:pPr lvl="2"/>
            <a:r>
              <a:rPr lang="en-GB" dirty="0">
                <a:solidFill>
                  <a:srgbClr val="000066"/>
                </a:solidFill>
              </a:rPr>
              <a:t>Key monitoring decisions</a:t>
            </a:r>
            <a:endParaRPr lang="en-US" dirty="0">
              <a:solidFill>
                <a:srgbClr val="000066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66"/>
                </a:solidFill>
              </a:rPr>
              <a:t>Contingency planning</a:t>
            </a:r>
            <a:endParaRPr lang="en-US" sz="2000" dirty="0">
              <a:solidFill>
                <a:srgbClr val="000066"/>
              </a:solidFill>
            </a:endParaRPr>
          </a:p>
          <a:p>
            <a:pPr lvl="2"/>
            <a:r>
              <a:rPr lang="en-GB" dirty="0">
                <a:solidFill>
                  <a:srgbClr val="000066"/>
                </a:solidFill>
              </a:rPr>
              <a:t>Potential risks in adopting new technology</a:t>
            </a:r>
            <a:endParaRPr lang="en-US" dirty="0">
              <a:solidFill>
                <a:srgbClr val="000066"/>
              </a:solidFill>
            </a:endParaRPr>
          </a:p>
          <a:p>
            <a:pPr lvl="2"/>
            <a:r>
              <a:rPr lang="en-GB" dirty="0">
                <a:solidFill>
                  <a:srgbClr val="000066"/>
                </a:solidFill>
              </a:rPr>
              <a:t>Risk mitigation strategies </a:t>
            </a:r>
            <a:endParaRPr lang="en-US" dirty="0">
              <a:solidFill>
                <a:srgbClr val="000066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9706</TotalTime>
  <Words>656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1_Profile</vt:lpstr>
      <vt:lpstr>Custom Design</vt:lpstr>
      <vt:lpstr>PowerPoint Presentation</vt:lpstr>
      <vt:lpstr>Content</vt:lpstr>
      <vt:lpstr>Expected outcomes of meeting</vt:lpstr>
      <vt:lpstr>Vision for handbook</vt:lpstr>
      <vt:lpstr>Outline</vt:lpstr>
      <vt:lpstr>Outline</vt:lpstr>
      <vt:lpstr>Outline</vt:lpstr>
      <vt:lpstr>Outline</vt:lpstr>
      <vt:lpstr>Outline</vt:lpstr>
      <vt:lpstr>Outline</vt:lpstr>
      <vt:lpstr>Outline</vt:lpstr>
      <vt:lpstr>Outline</vt:lpstr>
      <vt:lpstr>Outline</vt:lpstr>
      <vt:lpstr>Outline</vt:lpstr>
      <vt:lpstr>Process going forward</vt:lpstr>
      <vt:lpstr>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revolution: Opportunities and challenges for global ageing</dc:title>
  <dc:creator>Linda Hooper</dc:creator>
  <cp:lastModifiedBy>Andrea De Luka</cp:lastModifiedBy>
  <cp:revision>252</cp:revision>
  <cp:lastPrinted>2016-07-13T23:10:22Z</cp:lastPrinted>
  <dcterms:created xsi:type="dcterms:W3CDTF">2015-07-05T18:53:48Z</dcterms:created>
  <dcterms:modified xsi:type="dcterms:W3CDTF">2016-12-09T20:42:50Z</dcterms:modified>
</cp:coreProperties>
</file>