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4660"/>
  </p:normalViewPr>
  <p:slideViewPr>
    <p:cSldViewPr>
      <p:cViewPr>
        <p:scale>
          <a:sx n="100" d="100"/>
          <a:sy n="100" d="100"/>
        </p:scale>
        <p:origin x="-450"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4AD6-FA41-45DA-B7EF-711CC3BB79C3}" type="datetimeFigureOut">
              <a:rPr lang="en-US" smtClean="0"/>
              <a:pPr/>
              <a:t>09/12/2016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D9910-3B1A-4209-8371-73D4ABB37F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74AD6-FA41-45DA-B7EF-711CC3BB79C3}" type="datetimeFigureOut">
              <a:rPr lang="en-US" smtClean="0"/>
              <a:pPr/>
              <a:t>09/12/2016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D9910-3B1A-4209-8371-73D4ABB37F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043658"/>
          </a:xfrm>
        </p:spPr>
        <p:txBody>
          <a:bodyPr>
            <a:normAutofit/>
          </a:bodyPr>
          <a:lstStyle/>
          <a:p>
            <a:r>
              <a:rPr lang="en-GB" sz="2800" b="1" dirty="0" smtClean="0">
                <a:solidFill>
                  <a:schemeClr val="tx2"/>
                </a:solidFill>
              </a:rPr>
              <a:t>Group-III</a:t>
            </a:r>
            <a:r>
              <a:rPr lang="en-GB" sz="2800" dirty="0" smtClean="0">
                <a:solidFill>
                  <a:schemeClr val="tx2"/>
                </a:solidFill>
              </a:rPr>
              <a:t> </a:t>
            </a:r>
            <a:br>
              <a:rPr lang="en-GB" sz="2800" dirty="0" smtClean="0">
                <a:solidFill>
                  <a:schemeClr val="tx2"/>
                </a:solidFill>
              </a:rPr>
            </a:br>
            <a:r>
              <a:rPr lang="en-GB" sz="2800" dirty="0" smtClean="0">
                <a:solidFill>
                  <a:schemeClr val="tx2"/>
                </a:solidFill>
              </a:rPr>
              <a:t>Strategies </a:t>
            </a:r>
            <a:r>
              <a:rPr lang="en-GB" sz="2800" dirty="0">
                <a:solidFill>
                  <a:schemeClr val="tx2"/>
                </a:solidFill>
              </a:rPr>
              <a:t>for maximising the benefits of investment in new data collection technology(</a:t>
            </a:r>
            <a:r>
              <a:rPr lang="en-GB" sz="2800" dirty="0" err="1">
                <a:solidFill>
                  <a:schemeClr val="tx2"/>
                </a:solidFill>
              </a:rPr>
              <a:t>ies</a:t>
            </a:r>
            <a:r>
              <a:rPr lang="en-GB" sz="2800" dirty="0">
                <a:solidFill>
                  <a:schemeClr val="tx2"/>
                </a:solidFill>
              </a:rPr>
              <a:t>) including modernisation of statistical system</a:t>
            </a:r>
            <a:endParaRPr lang="en-US" sz="2800" dirty="0">
              <a:solidFill>
                <a:schemeClr val="tx2"/>
              </a:solidFill>
            </a:endParaRPr>
          </a:p>
        </p:txBody>
      </p:sp>
      <p:sp>
        <p:nvSpPr>
          <p:cNvPr id="3" name="Subtitle 2"/>
          <p:cNvSpPr>
            <a:spLocks noGrp="1"/>
          </p:cNvSpPr>
          <p:nvPr>
            <p:ph type="subTitle" idx="1"/>
          </p:nvPr>
        </p:nvSpPr>
        <p:spPr/>
        <p:txBody>
          <a:bodyPr/>
          <a:lstStyle/>
          <a:p>
            <a:r>
              <a:rPr lang="en-US" sz="2800" dirty="0" smtClean="0"/>
              <a:t>Summary of main points from group discussions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2400" dirty="0">
                <a:solidFill>
                  <a:schemeClr val="tx2"/>
                </a:solidFill>
              </a:rPr>
              <a:t>What major statistical areas are potentially relevant to use hand-held devices for data collection, taking into account all types of statistical areas undertaken by NSOs and by other organisations/institutions?</a:t>
            </a:r>
            <a:endParaRPr lang="en-US" sz="2400" dirty="0">
              <a:solidFill>
                <a:schemeClr val="tx2"/>
              </a:solidFill>
            </a:endParaRPr>
          </a:p>
        </p:txBody>
      </p:sp>
      <p:sp>
        <p:nvSpPr>
          <p:cNvPr id="3" name="Content Placeholder 2"/>
          <p:cNvSpPr>
            <a:spLocks noGrp="1"/>
          </p:cNvSpPr>
          <p:nvPr>
            <p:ph idx="1"/>
          </p:nvPr>
        </p:nvSpPr>
        <p:spPr>
          <a:xfrm>
            <a:off x="457200" y="1988840"/>
            <a:ext cx="8229600" cy="4137323"/>
          </a:xfrm>
        </p:spPr>
        <p:txBody>
          <a:bodyPr>
            <a:normAutofit/>
          </a:bodyPr>
          <a:lstStyle/>
          <a:p>
            <a:r>
              <a:rPr lang="en-US" sz="2400" dirty="0" smtClean="0"/>
              <a:t>Any face-to-face interview survey:</a:t>
            </a:r>
          </a:p>
          <a:p>
            <a:pPr lvl="1"/>
            <a:r>
              <a:rPr lang="en-US" sz="1800" dirty="0" smtClean="0"/>
              <a:t>Employment/labor force</a:t>
            </a:r>
          </a:p>
          <a:p>
            <a:pPr lvl="1"/>
            <a:r>
              <a:rPr lang="en-US" sz="1800" dirty="0" smtClean="0"/>
              <a:t>Disability</a:t>
            </a:r>
          </a:p>
          <a:p>
            <a:pPr lvl="1"/>
            <a:r>
              <a:rPr lang="en-US" sz="1800" dirty="0" smtClean="0"/>
              <a:t>Demographic and Health (DHS)</a:t>
            </a:r>
          </a:p>
          <a:p>
            <a:pPr lvl="1"/>
            <a:r>
              <a:rPr lang="en-US" sz="1800" dirty="0" smtClean="0"/>
              <a:t>Price index</a:t>
            </a:r>
          </a:p>
          <a:p>
            <a:pPr lvl="1"/>
            <a:r>
              <a:rPr lang="en-US" sz="1800" dirty="0" smtClean="0"/>
              <a:t>Agricultural</a:t>
            </a:r>
          </a:p>
          <a:p>
            <a:pPr lvl="1"/>
            <a:r>
              <a:rPr lang="en-US" sz="1800" dirty="0" smtClean="0"/>
              <a:t>Economic</a:t>
            </a:r>
          </a:p>
          <a:p>
            <a:pPr lvl="1"/>
            <a:r>
              <a:rPr lang="en-US" sz="1800" dirty="0" smtClean="0"/>
              <a:t>Environmental</a:t>
            </a:r>
          </a:p>
          <a:p>
            <a:pPr lvl="1"/>
            <a:r>
              <a:rPr lang="en-US" sz="1800" dirty="0" smtClean="0"/>
              <a:t>Time-use</a:t>
            </a:r>
          </a:p>
          <a:p>
            <a:r>
              <a:rPr lang="en-US" sz="2400" dirty="0" smtClean="0"/>
              <a:t>Civil Registration Vital Statistics</a:t>
            </a:r>
          </a:p>
          <a:p>
            <a:r>
              <a:rPr lang="en-US" sz="2400" dirty="0" smtClean="0"/>
              <a:t>Listing operations</a:t>
            </a:r>
            <a:endParaRPr lang="en-US" sz="2400" dirty="0"/>
          </a:p>
          <a:p>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2400" dirty="0">
                <a:solidFill>
                  <a:schemeClr val="tx2"/>
                </a:solidFill>
              </a:rPr>
              <a:t>What major statistical areas are potentially relevant to use the Internet self-enumeration, taking into account all types of statistical areas undertaken by NSOs and by other organisations/institutions?</a:t>
            </a:r>
            <a:endParaRPr lang="en-US" sz="2400" dirty="0">
              <a:solidFill>
                <a:schemeClr val="tx2"/>
              </a:solidFill>
            </a:endParaRPr>
          </a:p>
        </p:txBody>
      </p:sp>
      <p:sp>
        <p:nvSpPr>
          <p:cNvPr id="3" name="Content Placeholder 2"/>
          <p:cNvSpPr>
            <a:spLocks noGrp="1"/>
          </p:cNvSpPr>
          <p:nvPr>
            <p:ph idx="1"/>
          </p:nvPr>
        </p:nvSpPr>
        <p:spPr>
          <a:xfrm>
            <a:off x="457200" y="1988840"/>
            <a:ext cx="8229600" cy="4137323"/>
          </a:xfrm>
        </p:spPr>
        <p:txBody>
          <a:bodyPr>
            <a:normAutofit/>
          </a:bodyPr>
          <a:lstStyle/>
          <a:p>
            <a:endParaRPr lang="en-US" sz="800" dirty="0" smtClean="0"/>
          </a:p>
          <a:p>
            <a:r>
              <a:rPr lang="en-US" sz="2800" dirty="0" smtClean="0"/>
              <a:t>Surveys with sensitive topics/questions</a:t>
            </a:r>
          </a:p>
          <a:p>
            <a:r>
              <a:rPr lang="en-US" sz="2800" dirty="0" smtClean="0"/>
              <a:t>Public opinion surveys</a:t>
            </a:r>
          </a:p>
          <a:p>
            <a:r>
              <a:rPr lang="en-US" sz="2800" dirty="0" smtClean="0"/>
              <a:t>Business statistics surveys</a:t>
            </a:r>
          </a:p>
          <a:p>
            <a:r>
              <a:rPr lang="en-US" sz="2800" dirty="0" smtClean="0"/>
              <a:t>Short surveys</a:t>
            </a:r>
          </a:p>
          <a:p>
            <a:r>
              <a:rPr lang="en-US" sz="2800" dirty="0" smtClean="0"/>
              <a:t>Multi-mode surveys</a:t>
            </a:r>
          </a:p>
          <a:p>
            <a:r>
              <a:rPr lang="en-US" sz="2800" dirty="0" smtClean="0"/>
              <a:t>Social statistics surveys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2800" dirty="0">
                <a:solidFill>
                  <a:schemeClr val="tx2"/>
                </a:solidFill>
              </a:rPr>
              <a:t>What are main benefits of using electronic data collection technologies or Internet self- response in improving statistical process quality?</a:t>
            </a:r>
            <a:r>
              <a:rPr lang="en-GB" sz="2400" dirty="0"/>
              <a:t> </a:t>
            </a:r>
            <a:endParaRPr lang="en-US" sz="2400" dirty="0"/>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r>
              <a:rPr lang="en-US" sz="2400" dirty="0" smtClean="0"/>
              <a:t>Faster enumeration/results</a:t>
            </a:r>
          </a:p>
          <a:p>
            <a:r>
              <a:rPr lang="en-US" sz="2400" dirty="0" smtClean="0"/>
              <a:t>Eliminate duplication</a:t>
            </a:r>
          </a:p>
          <a:p>
            <a:r>
              <a:rPr lang="en-US" sz="2400" dirty="0" smtClean="0"/>
              <a:t>Allow real-time checking</a:t>
            </a:r>
          </a:p>
          <a:p>
            <a:r>
              <a:rPr lang="en-US" sz="2400" dirty="0" smtClean="0"/>
              <a:t>Improve quality data</a:t>
            </a:r>
          </a:p>
          <a:p>
            <a:r>
              <a:rPr lang="en-US" sz="2400" dirty="0" smtClean="0"/>
              <a:t>Improve coverage</a:t>
            </a:r>
          </a:p>
          <a:p>
            <a:r>
              <a:rPr lang="en-US" sz="2400" dirty="0" smtClean="0"/>
              <a:t>Facilitate sampling</a:t>
            </a:r>
          </a:p>
          <a:p>
            <a:r>
              <a:rPr lang="en-US" sz="2400" dirty="0" smtClean="0"/>
              <a:t>Improve follow-up through use of </a:t>
            </a:r>
            <a:r>
              <a:rPr lang="en-US" sz="2400" dirty="0" err="1" smtClean="0"/>
              <a:t>para</a:t>
            </a:r>
            <a:r>
              <a:rPr lang="en-US" sz="2400" dirty="0" smtClean="0"/>
              <a:t> data </a:t>
            </a:r>
          </a:p>
          <a:p>
            <a:r>
              <a:rPr lang="en-US" sz="2400" dirty="0" smtClean="0"/>
              <a:t>Non-standard units</a:t>
            </a:r>
          </a:p>
          <a:p>
            <a:r>
              <a:rPr lang="en-US" sz="2400" dirty="0" smtClean="0"/>
              <a:t>Allow integration of different census activities</a:t>
            </a:r>
          </a:p>
          <a:p>
            <a:r>
              <a:rPr lang="en-US" sz="2400" dirty="0" smtClean="0"/>
              <a:t>Field tracking</a:t>
            </a:r>
          </a:p>
          <a:p>
            <a:r>
              <a:rPr lang="en-US" sz="2400" dirty="0" smtClean="0"/>
              <a:t>Standardization of processes</a:t>
            </a:r>
          </a:p>
          <a:p>
            <a:r>
              <a:rPr lang="en-US" sz="2400" dirty="0" smtClean="0"/>
              <a:t>Reduce costs (particularly in the long run)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2800" dirty="0">
                <a:solidFill>
                  <a:schemeClr val="tx2"/>
                </a:solidFill>
              </a:rPr>
              <a:t>What would be the impacts of using electronic data collection technologies in increasing public trust in official statistics?</a:t>
            </a:r>
            <a:r>
              <a:rPr lang="en-GB" sz="2400" dirty="0"/>
              <a:t> </a:t>
            </a:r>
            <a:r>
              <a:rPr lang="en-GB" sz="2400" dirty="0" smtClean="0"/>
              <a:t> </a:t>
            </a:r>
            <a:endParaRPr lang="en-US" sz="2400" dirty="0"/>
          </a:p>
        </p:txBody>
      </p:sp>
      <p:sp>
        <p:nvSpPr>
          <p:cNvPr id="3" name="Content Placeholder 2"/>
          <p:cNvSpPr>
            <a:spLocks noGrp="1"/>
          </p:cNvSpPr>
          <p:nvPr>
            <p:ph idx="1"/>
          </p:nvPr>
        </p:nvSpPr>
        <p:spPr>
          <a:xfrm>
            <a:off x="457200" y="1988840"/>
            <a:ext cx="8229600" cy="4137323"/>
          </a:xfrm>
        </p:spPr>
        <p:txBody>
          <a:bodyPr>
            <a:normAutofit/>
          </a:bodyPr>
          <a:lstStyle/>
          <a:p>
            <a:r>
              <a:rPr lang="en-US" sz="2800" dirty="0" smtClean="0"/>
              <a:t>It can increase trust as results are released faster</a:t>
            </a:r>
          </a:p>
          <a:p>
            <a:r>
              <a:rPr lang="en-US" sz="2800" dirty="0" smtClean="0"/>
              <a:t>In general, it would tend to increase trust in places where digital culture/use of technology is more disseminated</a:t>
            </a:r>
          </a:p>
          <a:p>
            <a:r>
              <a:rPr lang="en-US" sz="2800" dirty="0" smtClean="0"/>
              <a:t>Could not be the case where digital culture/use of technology is less disseminated</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n-GB" sz="2400" dirty="0">
                <a:solidFill>
                  <a:schemeClr val="tx2"/>
                </a:solidFill>
              </a:rPr>
              <a:t>What are possible national organisations/institutions that can benefit from the experiences of NSO for improving data collection system and sharing electronic devices? What would be major challenges to share equipment with other organisations</a:t>
            </a:r>
            <a:r>
              <a:rPr lang="en-GB" sz="2400" dirty="0" smtClean="0">
                <a:solidFill>
                  <a:schemeClr val="tx2"/>
                </a:solidFill>
              </a:rPr>
              <a:t>?  </a:t>
            </a:r>
            <a:endParaRPr lang="en-US" sz="2400" dirty="0">
              <a:solidFill>
                <a:schemeClr val="tx2"/>
              </a:solidFill>
            </a:endParaRPr>
          </a:p>
        </p:txBody>
      </p:sp>
      <p:sp>
        <p:nvSpPr>
          <p:cNvPr id="3" name="Content Placeholder 2"/>
          <p:cNvSpPr>
            <a:spLocks noGrp="1"/>
          </p:cNvSpPr>
          <p:nvPr>
            <p:ph idx="1"/>
          </p:nvPr>
        </p:nvSpPr>
        <p:spPr>
          <a:xfrm>
            <a:off x="457200" y="1988840"/>
            <a:ext cx="8229600" cy="4137323"/>
          </a:xfrm>
        </p:spPr>
        <p:txBody>
          <a:bodyPr>
            <a:normAutofit lnSpcReduction="10000"/>
          </a:bodyPr>
          <a:lstStyle/>
          <a:p>
            <a:r>
              <a:rPr lang="en-US" sz="2400" dirty="0" smtClean="0"/>
              <a:t>In general, all </a:t>
            </a:r>
            <a:r>
              <a:rPr lang="en-GB" sz="2400" dirty="0" smtClean="0"/>
              <a:t>national organisations /institutions that are data producers, particularly those from National Statistics System:</a:t>
            </a:r>
          </a:p>
          <a:p>
            <a:pPr lvl="1"/>
            <a:r>
              <a:rPr lang="en-GB" sz="2000" dirty="0" smtClean="0"/>
              <a:t>Ministry of Health</a:t>
            </a:r>
          </a:p>
          <a:p>
            <a:pPr lvl="1"/>
            <a:r>
              <a:rPr lang="en-GB" sz="2000" dirty="0" smtClean="0"/>
              <a:t>Ministry of Education</a:t>
            </a:r>
          </a:p>
          <a:p>
            <a:pPr lvl="1"/>
            <a:r>
              <a:rPr lang="en-GB" sz="2000" dirty="0" smtClean="0"/>
              <a:t>Ministry of Planning</a:t>
            </a:r>
          </a:p>
          <a:p>
            <a:pPr lvl="1"/>
            <a:r>
              <a:rPr lang="en-GB" sz="2000" dirty="0" smtClean="0"/>
              <a:t>Research institutes</a:t>
            </a:r>
          </a:p>
          <a:p>
            <a:r>
              <a:rPr lang="en-GB" sz="2400" dirty="0" smtClean="0"/>
              <a:t>Public schools, academia</a:t>
            </a:r>
          </a:p>
          <a:p>
            <a:r>
              <a:rPr lang="en-GB" sz="2400" dirty="0" smtClean="0"/>
              <a:t>Challenges:</a:t>
            </a:r>
          </a:p>
          <a:p>
            <a:pPr lvl="1"/>
            <a:r>
              <a:rPr lang="en-GB" sz="2000" dirty="0" smtClean="0"/>
              <a:t>Use of different platforms (lack of generic design)</a:t>
            </a:r>
          </a:p>
          <a:p>
            <a:pPr lvl="1"/>
            <a:r>
              <a:rPr lang="en-GB" sz="2000" dirty="0" smtClean="0"/>
              <a:t>Lack of expertise in organizations/institutions</a:t>
            </a:r>
          </a:p>
          <a:p>
            <a:r>
              <a:rPr lang="en-GB" sz="2400" dirty="0" smtClean="0"/>
              <a:t>Important: analyse reuse possibilities since </a:t>
            </a:r>
            <a:r>
              <a:rPr lang="en-GB" sz="2400" dirty="0" err="1" smtClean="0"/>
              <a:t>begginning</a:t>
            </a:r>
            <a:r>
              <a:rPr lang="en-GB"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Autofit/>
          </a:bodyPr>
          <a:lstStyle/>
          <a:p>
            <a:r>
              <a:rPr lang="en-GB" sz="2000" dirty="0">
                <a:solidFill>
                  <a:schemeClr val="tx2"/>
                </a:solidFill>
              </a:rPr>
              <a:t>Sharing electronic devices and transferring the knowledge and experience with other countries would increase the benefits. What are possible strategies for sharing technologies with other countries, please also discuss the importance of establishing regional initiative for improving south-south cooperation? What would be major challenges to share equipment with </a:t>
            </a:r>
            <a:r>
              <a:rPr lang="en-GB" sz="2000" dirty="0" smtClean="0">
                <a:solidFill>
                  <a:schemeClr val="tx2"/>
                </a:solidFill>
              </a:rPr>
              <a:t>other countries</a:t>
            </a:r>
            <a:r>
              <a:rPr lang="en-GB" sz="2000" dirty="0">
                <a:solidFill>
                  <a:schemeClr val="tx2"/>
                </a:solidFill>
              </a:rPr>
              <a:t>?</a:t>
            </a:r>
            <a:r>
              <a:rPr lang="en-GB" sz="2400" dirty="0" smtClean="0"/>
              <a:t>  </a:t>
            </a:r>
            <a:endParaRPr lang="en-US" sz="2400" dirty="0"/>
          </a:p>
        </p:txBody>
      </p:sp>
      <p:sp>
        <p:nvSpPr>
          <p:cNvPr id="3" name="Content Placeholder 2"/>
          <p:cNvSpPr>
            <a:spLocks noGrp="1"/>
          </p:cNvSpPr>
          <p:nvPr>
            <p:ph idx="1"/>
          </p:nvPr>
        </p:nvSpPr>
        <p:spPr>
          <a:xfrm>
            <a:off x="457200" y="2276872"/>
            <a:ext cx="8229600" cy="3849291"/>
          </a:xfrm>
        </p:spPr>
        <p:txBody>
          <a:bodyPr>
            <a:normAutofit/>
          </a:bodyPr>
          <a:lstStyle/>
          <a:p>
            <a:r>
              <a:rPr lang="en-US" sz="2800" dirty="0" smtClean="0"/>
              <a:t>Logistic problems (customs, compensation in case of loss,…)</a:t>
            </a:r>
          </a:p>
          <a:p>
            <a:r>
              <a:rPr lang="en-US" sz="2800" dirty="0" smtClean="0"/>
              <a:t>Legal limitations (dependent on national legislation)</a:t>
            </a:r>
          </a:p>
          <a:p>
            <a:r>
              <a:rPr lang="en-US" sz="2800" dirty="0" smtClean="0"/>
              <a:t>Security issues (complexity of erasing information process)</a:t>
            </a:r>
          </a:p>
          <a:p>
            <a:r>
              <a:rPr lang="en-US" sz="2800" u="sng" dirty="0" smtClean="0"/>
              <a:t>Suggestion</a:t>
            </a:r>
            <a:r>
              <a:rPr lang="en-US" sz="2800" dirty="0" smtClean="0"/>
              <a:t>: elaborate recommendations for developing a legal frameworks/protocol for sharing equipment between countries…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425</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Group-III  Strategies for maximising the benefits of investment in new data collection technology(ies) including modernisation of statistical system</vt:lpstr>
      <vt:lpstr>What major statistical areas are potentially relevant to use hand-held devices for data collection, taking into account all types of statistical areas undertaken by NSOs and by other organisations/institutions?</vt:lpstr>
      <vt:lpstr>What major statistical areas are potentially relevant to use the Internet self-enumeration, taking into account all types of statistical areas undertaken by NSOs and by other organisations/institutions?</vt:lpstr>
      <vt:lpstr>What are main benefits of using electronic data collection technologies or Internet self- response in improving statistical process quality? </vt:lpstr>
      <vt:lpstr>What would be the impacts of using electronic data collection technologies in increasing public trust in official statistics?  </vt:lpstr>
      <vt:lpstr>What are possible national organisations/institutions that can benefit from the experiences of NSO for improving data collection system and sharing electronic devices? What would be major challenges to share equipment with other organisations?  </vt:lpstr>
      <vt:lpstr>Sharing electronic devices and transferring the knowledge and experience with other countries would increase the benefits. What are possible strategies for sharing technologies with other countries, please also discuss the importance of establishing regional initiative for improving south-south cooperation? What would be major challenges to share equipment with other countries?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Group-III  Strategies for maximising the benefits of investment in new data collection technology(ies) including modernisation of statistical system</dc:title>
  <dc:creator>user7</dc:creator>
  <cp:lastModifiedBy>Andrea De Luka</cp:lastModifiedBy>
  <cp:revision>10</cp:revision>
  <dcterms:created xsi:type="dcterms:W3CDTF">2016-11-30T15:25:40Z</dcterms:created>
  <dcterms:modified xsi:type="dcterms:W3CDTF">2016-12-09T20:41:23Z</dcterms:modified>
</cp:coreProperties>
</file>