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17" autoAdjust="0"/>
    <p:restoredTop sz="94660"/>
  </p:normalViewPr>
  <p:slideViewPr>
    <p:cSldViewPr snapToGrid="0">
      <p:cViewPr>
        <p:scale>
          <a:sx n="100" d="100"/>
          <a:sy n="100" d="100"/>
        </p:scale>
        <p:origin x="384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09/12/2016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09/12/2016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09/12/2016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Main outcomes of the group discussions</a:t>
            </a:r>
            <a:br>
              <a:rPr lang="en-US" dirty="0"/>
            </a:br>
            <a:r>
              <a:rPr lang="en-US" dirty="0"/>
              <a:t>in internet self-response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err="1" smtClean="0"/>
              <a:t>Facilitator</a:t>
            </a:r>
            <a:r>
              <a:rPr lang="fr-CH" dirty="0" smtClean="0"/>
              <a:t>: Patrice Mathieu, Canada</a:t>
            </a:r>
          </a:p>
          <a:p>
            <a:r>
              <a:rPr lang="fr-CH" dirty="0" smtClean="0"/>
              <a:t>Rapporteur: Paolo Valente, UNECE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723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154" y="289560"/>
            <a:ext cx="9472506" cy="1379220"/>
          </a:xfrm>
        </p:spPr>
        <p:txBody>
          <a:bodyPr>
            <a:normAutofit/>
          </a:bodyPr>
          <a:lstStyle/>
          <a:p>
            <a:r>
              <a:rPr lang="fr-CH" b="1" dirty="0" smtClean="0">
                <a:solidFill>
                  <a:schemeClr val="accent1">
                    <a:lumMod val="50000"/>
                  </a:schemeClr>
                </a:solidFill>
              </a:rPr>
              <a:t>Minimal conditions for considering </a:t>
            </a:r>
            <a:br>
              <a:rPr lang="fr-CH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CH" b="1" dirty="0" smtClean="0">
                <a:solidFill>
                  <a:schemeClr val="accent1">
                    <a:lumMod val="50000"/>
                  </a:schemeClr>
                </a:solidFill>
              </a:rPr>
              <a:t>possible adoption of internet self-</a:t>
            </a:r>
            <a:r>
              <a:rPr lang="fr-CH" b="1" dirty="0" err="1" smtClean="0">
                <a:solidFill>
                  <a:schemeClr val="accent1">
                    <a:lumMod val="50000"/>
                  </a:schemeClr>
                </a:solidFill>
              </a:rPr>
              <a:t>response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154" y="1668780"/>
            <a:ext cx="9175326" cy="4800600"/>
          </a:xfrm>
        </p:spPr>
        <p:txBody>
          <a:bodyPr>
            <a:noAutofit/>
          </a:bodyPr>
          <a:lstStyle/>
          <a:p>
            <a:r>
              <a:rPr lang="fr-CH" sz="2500" b="1" dirty="0" err="1" smtClean="0"/>
              <a:t>Literacy</a:t>
            </a:r>
            <a:r>
              <a:rPr lang="fr-CH" sz="2500" b="1" dirty="0" smtClean="0"/>
              <a:t>/</a:t>
            </a:r>
            <a:r>
              <a:rPr lang="fr-CH" sz="2500" b="1" dirty="0" err="1" smtClean="0"/>
              <a:t>education</a:t>
            </a:r>
            <a:r>
              <a:rPr lang="fr-CH" sz="2500" b="1" dirty="0" smtClean="0"/>
              <a:t>: the proportion of population </a:t>
            </a:r>
            <a:r>
              <a:rPr lang="fr-CH" sz="2500" b="1" dirty="0" err="1" smtClean="0"/>
              <a:t>that</a:t>
            </a:r>
            <a:r>
              <a:rPr lang="fr-CH" sz="2500" b="1" dirty="0" smtClean="0"/>
              <a:t> </a:t>
            </a:r>
            <a:r>
              <a:rPr lang="fr-CH" sz="2500" b="1" dirty="0" err="1" smtClean="0"/>
              <a:t>is</a:t>
            </a:r>
            <a:r>
              <a:rPr lang="fr-CH" sz="2500" b="1" dirty="0" smtClean="0"/>
              <a:t> </a:t>
            </a:r>
            <a:r>
              <a:rPr lang="fr-CH" sz="2500" b="1" dirty="0" err="1" smtClean="0"/>
              <a:t>illitterate</a:t>
            </a:r>
            <a:r>
              <a:rPr lang="fr-CH" sz="2500" b="1" dirty="0" smtClean="0"/>
              <a:t> or has </a:t>
            </a:r>
            <a:r>
              <a:rPr lang="fr-CH" sz="2500" b="1" dirty="0" err="1" smtClean="0"/>
              <a:t>very</a:t>
            </a:r>
            <a:r>
              <a:rPr lang="fr-CH" sz="2500" b="1" dirty="0" smtClean="0"/>
              <a:t> </a:t>
            </a:r>
            <a:r>
              <a:rPr lang="fr-CH" sz="2500" b="1" dirty="0" err="1" smtClean="0"/>
              <a:t>low</a:t>
            </a:r>
            <a:r>
              <a:rPr lang="fr-CH" sz="2500" b="1" dirty="0" smtClean="0"/>
              <a:t> </a:t>
            </a:r>
            <a:r>
              <a:rPr lang="fr-CH" sz="2500" b="1" dirty="0" err="1" smtClean="0"/>
              <a:t>education</a:t>
            </a:r>
            <a:r>
              <a:rPr lang="fr-CH" sz="2500" b="1" dirty="0" smtClean="0"/>
              <a:t> </a:t>
            </a:r>
            <a:r>
              <a:rPr lang="fr-CH" sz="2500" b="1" dirty="0" err="1" smtClean="0"/>
              <a:t>should</a:t>
            </a:r>
            <a:r>
              <a:rPr lang="fr-CH" sz="2500" b="1" dirty="0" smtClean="0"/>
              <a:t> not </a:t>
            </a:r>
            <a:r>
              <a:rPr lang="fr-CH" sz="2500" b="1" dirty="0" err="1" smtClean="0"/>
              <a:t>be</a:t>
            </a:r>
            <a:r>
              <a:rPr lang="fr-CH" sz="2500" b="1" dirty="0" smtClean="0"/>
              <a:t> large</a:t>
            </a:r>
          </a:p>
          <a:p>
            <a:r>
              <a:rPr lang="en-US" sz="2500" b="1" dirty="0" smtClean="0"/>
              <a:t>A </a:t>
            </a:r>
            <a:r>
              <a:rPr lang="en-US" sz="2500" b="1" dirty="0"/>
              <a:t>significant proportion of the population should have access to </a:t>
            </a:r>
            <a:r>
              <a:rPr lang="en-US" sz="2500" b="1" dirty="0" smtClean="0"/>
              <a:t>internet </a:t>
            </a:r>
            <a:r>
              <a:rPr lang="en-US" sz="2500" b="1" dirty="0"/>
              <a:t>using a PC (desktop or laptop) </a:t>
            </a:r>
            <a:r>
              <a:rPr lang="en-US" sz="2500" b="1" dirty="0" smtClean="0"/>
              <a:t>or tablet</a:t>
            </a:r>
          </a:p>
          <a:p>
            <a:pPr lvl="1"/>
            <a:r>
              <a:rPr lang="en-US" sz="2500" b="1" dirty="0" smtClean="0"/>
              <a:t>Smartphone is not practical to fill census questionnaire</a:t>
            </a:r>
          </a:p>
          <a:p>
            <a:pPr lvl="1"/>
            <a:r>
              <a:rPr lang="en-US" sz="2500" b="1" dirty="0" smtClean="0"/>
              <a:t>Special facilities with PCs and internet could be set up in schools, libraries to facilitate internet response and provide support (useful also for the elderly, disabled)</a:t>
            </a:r>
          </a:p>
          <a:p>
            <a:r>
              <a:rPr lang="en-US" sz="2500" b="1" dirty="0" smtClean="0"/>
              <a:t>Internet response could be adopted only in large cities</a:t>
            </a:r>
          </a:p>
          <a:p>
            <a:r>
              <a:rPr lang="en-US" sz="2500" b="1" dirty="0" smtClean="0"/>
              <a:t>If conditions are met, then TEST and verify acceptability</a:t>
            </a:r>
            <a:endParaRPr lang="en-GB" sz="2500" b="1" dirty="0"/>
          </a:p>
        </p:txBody>
      </p:sp>
    </p:spTree>
    <p:extLst>
      <p:ext uri="{BB962C8B-B14F-4D97-AF65-F5344CB8AC3E}">
        <p14:creationId xmlns:p14="http://schemas.microsoft.com/office/powerpoint/2010/main" val="56800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154" y="289560"/>
            <a:ext cx="9472506" cy="137922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Public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trust towards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NSI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and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data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confidentiality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concerns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154" y="1668780"/>
            <a:ext cx="9175326" cy="4800600"/>
          </a:xfrm>
        </p:spPr>
        <p:txBody>
          <a:bodyPr>
            <a:noAutofit/>
          </a:bodyPr>
          <a:lstStyle/>
          <a:p>
            <a:r>
              <a:rPr lang="en-US" sz="2500" b="1" dirty="0" smtClean="0"/>
              <a:t>General </a:t>
            </a:r>
            <a:r>
              <a:rPr lang="en-US" sz="2500" b="1" dirty="0"/>
              <a:t>trust of the population towards the NSI </a:t>
            </a:r>
            <a:r>
              <a:rPr lang="en-US" sz="2500" b="1" dirty="0" smtClean="0"/>
              <a:t>is necessary to implement internet self-response</a:t>
            </a:r>
          </a:p>
          <a:p>
            <a:r>
              <a:rPr lang="en-US" sz="2500" b="1" dirty="0" smtClean="0"/>
              <a:t>If there is high sensitivity with regard to data confidentiality, then acceptability of internet response should be tested</a:t>
            </a:r>
            <a:endParaRPr lang="en-US" sz="2500" b="1" dirty="0"/>
          </a:p>
          <a:p>
            <a:pPr lvl="1"/>
            <a:r>
              <a:rPr lang="en-US" sz="2500" b="1" dirty="0" smtClean="0"/>
              <a:t>In most countries (but not all…) respondents prefer filling personal information via internet than on paper</a:t>
            </a:r>
          </a:p>
          <a:p>
            <a:r>
              <a:rPr lang="en-US" sz="2500" b="1" dirty="0" smtClean="0"/>
              <a:t>Adopting internet </a:t>
            </a:r>
            <a:r>
              <a:rPr lang="en-US" sz="2500" b="1" dirty="0"/>
              <a:t>self-response </a:t>
            </a:r>
            <a:r>
              <a:rPr lang="en-US" sz="2500" b="1" dirty="0" smtClean="0"/>
              <a:t>may contribute to give </a:t>
            </a:r>
            <a:r>
              <a:rPr lang="en-US" sz="2500" b="1" dirty="0"/>
              <a:t>a positive, modern and efficient image </a:t>
            </a:r>
            <a:r>
              <a:rPr lang="en-US" sz="2500" b="1" dirty="0" smtClean="0"/>
              <a:t>of NSI</a:t>
            </a:r>
            <a:endParaRPr lang="en-GB" sz="2500" b="1" dirty="0"/>
          </a:p>
        </p:txBody>
      </p:sp>
    </p:spTree>
    <p:extLst>
      <p:ext uri="{BB962C8B-B14F-4D97-AF65-F5344CB8AC3E}">
        <p14:creationId xmlns:p14="http://schemas.microsoft.com/office/powerpoint/2010/main" val="224133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154" y="289560"/>
            <a:ext cx="9472506" cy="1379220"/>
          </a:xfrm>
        </p:spPr>
        <p:txBody>
          <a:bodyPr>
            <a:normAutofit/>
          </a:bodyPr>
          <a:lstStyle/>
          <a:p>
            <a:r>
              <a:rPr lang="fr-CH" b="1" dirty="0" err="1" smtClean="0">
                <a:solidFill>
                  <a:schemeClr val="accent1">
                    <a:lumMod val="50000"/>
                  </a:schemeClr>
                </a:solidFill>
              </a:rPr>
              <a:t>Step</a:t>
            </a:r>
            <a:r>
              <a:rPr lang="fr-CH" b="1" dirty="0" smtClean="0">
                <a:solidFill>
                  <a:schemeClr val="accent1">
                    <a:lumMod val="50000"/>
                  </a:schemeClr>
                </a:solidFill>
              </a:rPr>
              <a:t>-by-</a:t>
            </a:r>
            <a:r>
              <a:rPr lang="fr-CH" b="1" dirty="0" err="1" smtClean="0">
                <a:solidFill>
                  <a:schemeClr val="accent1">
                    <a:lumMod val="50000"/>
                  </a:schemeClr>
                </a:solidFill>
              </a:rPr>
              <a:t>step</a:t>
            </a:r>
            <a:r>
              <a:rPr lang="fr-CH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CH" b="1" dirty="0" err="1">
                <a:solidFill>
                  <a:schemeClr val="accent1">
                    <a:lumMod val="50000"/>
                  </a:schemeClr>
                </a:solidFill>
              </a:rPr>
              <a:t>strategy</a:t>
            </a:r>
            <a:r>
              <a:rPr lang="fr-CH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154" y="1668780"/>
            <a:ext cx="9175326" cy="48006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It is recommended to adopt a step-by-step strategy: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b="1" dirty="0" smtClean="0"/>
              <a:t>Use electronic questionnaires on laptops in small tests or small surveys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b="1" dirty="0" smtClean="0"/>
              <a:t>Move to internet self-response in test with larger samples, testing alternative strategies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b="1" dirty="0" smtClean="0"/>
              <a:t>Use in census with conservative approach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b="1" dirty="0" smtClean="0"/>
              <a:t>Use in census with aggressive approach</a:t>
            </a:r>
          </a:p>
        </p:txBody>
      </p:sp>
    </p:spTree>
    <p:extLst>
      <p:ext uri="{BB962C8B-B14F-4D97-AF65-F5344CB8AC3E}">
        <p14:creationId xmlns:p14="http://schemas.microsoft.com/office/powerpoint/2010/main" val="193647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154" y="289560"/>
            <a:ext cx="9472506" cy="1379220"/>
          </a:xfrm>
        </p:spPr>
        <p:txBody>
          <a:bodyPr>
            <a:normAutofit/>
          </a:bodyPr>
          <a:lstStyle/>
          <a:p>
            <a:r>
              <a:rPr lang="fr-CH" b="1" dirty="0" smtClean="0">
                <a:solidFill>
                  <a:schemeClr val="accent1">
                    <a:lumMod val="50000"/>
                  </a:schemeClr>
                </a:solidFill>
              </a:rPr>
              <a:t>Data </a:t>
            </a:r>
            <a:r>
              <a:rPr lang="fr-CH" b="1" dirty="0" err="1" smtClean="0">
                <a:solidFill>
                  <a:schemeClr val="accent1">
                    <a:lumMod val="50000"/>
                  </a:schemeClr>
                </a:solidFill>
              </a:rPr>
              <a:t>quality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154" y="1668780"/>
            <a:ext cx="9175326" cy="4800600"/>
          </a:xfrm>
        </p:spPr>
        <p:txBody>
          <a:bodyPr>
            <a:noAutofit/>
          </a:bodyPr>
          <a:lstStyle/>
          <a:p>
            <a:r>
              <a:rPr lang="en-US" sz="2500" b="1" dirty="0" smtClean="0"/>
              <a:t>In general, data quality for internet response is BETTER compared to paper questionnaires, thanks to:</a:t>
            </a:r>
          </a:p>
          <a:p>
            <a:pPr lvl="1"/>
            <a:r>
              <a:rPr lang="en-US" sz="2500" b="1" dirty="0" smtClean="0"/>
              <a:t>Automatic sequencing of questions</a:t>
            </a:r>
          </a:p>
          <a:p>
            <a:pPr lvl="1"/>
            <a:r>
              <a:rPr lang="en-US" sz="2500" b="1" dirty="0" smtClean="0"/>
              <a:t>Drop down menus</a:t>
            </a:r>
          </a:p>
          <a:p>
            <a:pPr lvl="1"/>
            <a:r>
              <a:rPr lang="en-US" sz="2500" b="1" dirty="0" smtClean="0"/>
              <a:t>Interactive editing</a:t>
            </a:r>
          </a:p>
          <a:p>
            <a:r>
              <a:rPr lang="en-US" sz="2500" b="1" dirty="0" smtClean="0"/>
              <a:t>Important to provide good contextual help function, particularly for “difficult” census questions</a:t>
            </a:r>
          </a:p>
          <a:p>
            <a:r>
              <a:rPr lang="en-US" sz="2500" b="1" dirty="0" smtClean="0"/>
              <a:t>Provide support via toll-free telephone helpline, and social media (e.g. Facebook)</a:t>
            </a:r>
          </a:p>
          <a:p>
            <a:r>
              <a:rPr lang="en-US" sz="2500" b="1" dirty="0" smtClean="0"/>
              <a:t>In testing phase consult respondents (cognitive testing)</a:t>
            </a:r>
            <a:endParaRPr lang="en-GB" sz="2500" b="1" dirty="0"/>
          </a:p>
        </p:txBody>
      </p:sp>
    </p:spTree>
    <p:extLst>
      <p:ext uri="{BB962C8B-B14F-4D97-AF65-F5344CB8AC3E}">
        <p14:creationId xmlns:p14="http://schemas.microsoft.com/office/powerpoint/2010/main" val="244296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154" y="289560"/>
            <a:ext cx="9472506" cy="137922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Availability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of address/building/dwelling registers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154" y="1668780"/>
            <a:ext cx="9175326" cy="4800600"/>
          </a:xfrm>
        </p:spPr>
        <p:txBody>
          <a:bodyPr>
            <a:noAutofit/>
          </a:bodyPr>
          <a:lstStyle/>
          <a:p>
            <a:r>
              <a:rPr lang="en-US" sz="2500" b="1" dirty="0" smtClean="0"/>
              <a:t>If registers are available, use data to mail out login and password for internet response, printed on letter and/or paper questionnaire</a:t>
            </a:r>
          </a:p>
          <a:p>
            <a:r>
              <a:rPr lang="en-US" sz="2500" b="1" dirty="0" smtClean="0"/>
              <a:t>If coverage/quality of registers is not good, use them anyway and complement with letters/questionnaires delivered by enumerators</a:t>
            </a:r>
          </a:p>
          <a:p>
            <a:r>
              <a:rPr lang="en-US" sz="2500" b="1" dirty="0" smtClean="0"/>
              <a:t>If registers do not exist, enumerators can deliver letters and/or questionnaires with login and password for internet response</a:t>
            </a:r>
          </a:p>
          <a:p>
            <a:r>
              <a:rPr lang="en-US" sz="2500" b="1" dirty="0" smtClean="0"/>
              <a:t>Internet response can be used as main method in part of the country, and paper questionnaires elsewhere</a:t>
            </a:r>
            <a:endParaRPr lang="en-GB" sz="2500" b="1" dirty="0"/>
          </a:p>
        </p:txBody>
      </p:sp>
    </p:spTree>
    <p:extLst>
      <p:ext uri="{BB962C8B-B14F-4D97-AF65-F5344CB8AC3E}">
        <p14:creationId xmlns:p14="http://schemas.microsoft.com/office/powerpoint/2010/main" val="357800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154" y="289560"/>
            <a:ext cx="8946726" cy="1379220"/>
          </a:xfrm>
        </p:spPr>
        <p:txBody>
          <a:bodyPr>
            <a:normAutofit/>
          </a:bodyPr>
          <a:lstStyle/>
          <a:p>
            <a:r>
              <a:rPr lang="fr-CH" b="1" dirty="0" err="1" smtClean="0">
                <a:solidFill>
                  <a:schemeClr val="accent1">
                    <a:lumMod val="50000"/>
                  </a:schemeClr>
                </a:solidFill>
              </a:rPr>
              <a:t>Multi-mode</a:t>
            </a:r>
            <a:r>
              <a:rPr lang="fr-CH" b="1" dirty="0" smtClean="0">
                <a:solidFill>
                  <a:schemeClr val="accent1">
                    <a:lumMod val="50000"/>
                  </a:schemeClr>
                </a:solidFill>
              </a:rPr>
              <a:t> data collection and impact on </a:t>
            </a:r>
            <a:r>
              <a:rPr lang="fr-CH" b="1" dirty="0" err="1" smtClean="0">
                <a:solidFill>
                  <a:schemeClr val="accent1">
                    <a:lumMod val="50000"/>
                  </a:schemeClr>
                </a:solidFill>
              </a:rPr>
              <a:t>census</a:t>
            </a:r>
            <a:r>
              <a:rPr lang="fr-CH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CH" b="1" dirty="0" err="1" smtClean="0">
                <a:solidFill>
                  <a:schemeClr val="accent1">
                    <a:lumMod val="50000"/>
                  </a:schemeClr>
                </a:solidFill>
              </a:rPr>
              <a:t>costs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154" y="1668780"/>
            <a:ext cx="9175326" cy="4800600"/>
          </a:xfrm>
        </p:spPr>
        <p:txBody>
          <a:bodyPr>
            <a:noAutofit/>
          </a:bodyPr>
          <a:lstStyle/>
          <a:p>
            <a:r>
              <a:rPr lang="en-US" sz="2500" b="1" dirty="0"/>
              <a:t>Adopting multi-mode data collection implies additional </a:t>
            </a:r>
            <a:r>
              <a:rPr lang="en-US" sz="2500" b="1" dirty="0" smtClean="0"/>
              <a:t>costs</a:t>
            </a:r>
          </a:p>
          <a:p>
            <a:r>
              <a:rPr lang="en-US" sz="2500" b="1" dirty="0" smtClean="0"/>
              <a:t>Initial </a:t>
            </a:r>
            <a:r>
              <a:rPr lang="en-US" sz="2500" b="1" dirty="0"/>
              <a:t>investment </a:t>
            </a:r>
            <a:r>
              <a:rPr lang="en-US" sz="2500" b="1" dirty="0" smtClean="0"/>
              <a:t>for internet </a:t>
            </a:r>
            <a:r>
              <a:rPr lang="en-US" sz="2500" b="1" dirty="0"/>
              <a:t>self-response </a:t>
            </a:r>
            <a:r>
              <a:rPr lang="en-US" sz="2500" b="1" dirty="0" smtClean="0"/>
              <a:t>requires significant financial resources and expertise</a:t>
            </a:r>
          </a:p>
          <a:p>
            <a:r>
              <a:rPr lang="en-US" sz="2500" b="1" dirty="0" smtClean="0"/>
              <a:t>Net cost savings should not be expected at least for first census, if step-by-step approach is used</a:t>
            </a:r>
          </a:p>
          <a:p>
            <a:r>
              <a:rPr lang="en-US" sz="2500" b="1" dirty="0" smtClean="0"/>
              <a:t>It </a:t>
            </a:r>
            <a:r>
              <a:rPr lang="en-US" sz="2500" b="1" dirty="0"/>
              <a:t>may be difficult to estimate the actual </a:t>
            </a:r>
            <a:r>
              <a:rPr lang="en-US" sz="2500" b="1" dirty="0" smtClean="0"/>
              <a:t>internet take-up </a:t>
            </a:r>
            <a:r>
              <a:rPr lang="en-US" sz="2500" b="1" dirty="0"/>
              <a:t>rate </a:t>
            </a:r>
            <a:r>
              <a:rPr lang="en-US" sz="2500" b="1" dirty="0" smtClean="0"/>
              <a:t>at census, based on tests </a:t>
            </a:r>
            <a:r>
              <a:rPr lang="en-US" sz="2500" b="1" dirty="0"/>
              <a:t>and pilot census</a:t>
            </a:r>
            <a:endParaRPr lang="en-GB" sz="2500" b="1" dirty="0"/>
          </a:p>
        </p:txBody>
      </p:sp>
    </p:spTree>
    <p:extLst>
      <p:ext uri="{BB962C8B-B14F-4D97-AF65-F5344CB8AC3E}">
        <p14:creationId xmlns:p14="http://schemas.microsoft.com/office/powerpoint/2010/main" val="71003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154" y="289560"/>
            <a:ext cx="8946726" cy="1379220"/>
          </a:xfrm>
        </p:spPr>
        <p:txBody>
          <a:bodyPr>
            <a:normAutofit/>
          </a:bodyPr>
          <a:lstStyle/>
          <a:p>
            <a:r>
              <a:rPr lang="fr-CH" b="1" dirty="0" smtClean="0">
                <a:solidFill>
                  <a:schemeClr val="accent1">
                    <a:lumMod val="50000"/>
                  </a:schemeClr>
                </a:solidFill>
              </a:rPr>
              <a:t>Conclusion - </a:t>
            </a:r>
            <a:r>
              <a:rPr lang="fr-CH" b="1" dirty="0" err="1" smtClean="0">
                <a:solidFill>
                  <a:schemeClr val="accent1">
                    <a:lumMod val="50000"/>
                  </a:schemeClr>
                </a:solidFill>
              </a:rPr>
              <a:t>Advantages</a:t>
            </a:r>
            <a:r>
              <a:rPr lang="fr-CH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fr-CH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CH" b="1" dirty="0" smtClean="0">
                <a:solidFill>
                  <a:schemeClr val="accent1">
                    <a:lumMod val="50000"/>
                  </a:schemeClr>
                </a:solidFill>
              </a:rPr>
              <a:t>of internet self-</a:t>
            </a:r>
            <a:r>
              <a:rPr lang="fr-CH" b="1" dirty="0" err="1" smtClean="0">
                <a:solidFill>
                  <a:schemeClr val="accent1">
                    <a:lumMod val="50000"/>
                  </a:schemeClr>
                </a:solidFill>
              </a:rPr>
              <a:t>response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154" y="1668780"/>
            <a:ext cx="10135446" cy="4800600"/>
          </a:xfrm>
        </p:spPr>
        <p:txBody>
          <a:bodyPr>
            <a:noAutofit/>
          </a:bodyPr>
          <a:lstStyle/>
          <a:p>
            <a:r>
              <a:rPr lang="en-US" sz="2500" b="1" dirty="0" smtClean="0"/>
              <a:t>Improving </a:t>
            </a:r>
            <a:r>
              <a:rPr lang="en-US" sz="2500" b="1" dirty="0"/>
              <a:t>coverage </a:t>
            </a:r>
            <a:r>
              <a:rPr lang="en-US" sz="2500" b="1" dirty="0" smtClean="0"/>
              <a:t>(difficult to find respondents)</a:t>
            </a:r>
            <a:endParaRPr lang="en-US" sz="2500" b="1" dirty="0"/>
          </a:p>
          <a:p>
            <a:r>
              <a:rPr lang="en-US" sz="2500" b="1" dirty="0" smtClean="0"/>
              <a:t>Improving </a:t>
            </a:r>
            <a:r>
              <a:rPr lang="en-US" sz="2500" b="1" dirty="0"/>
              <a:t>data quality with minimum level of unknown and inconsistencies</a:t>
            </a:r>
          </a:p>
          <a:p>
            <a:r>
              <a:rPr lang="en-US" sz="2500" b="1" dirty="0" smtClean="0"/>
              <a:t>Potential </a:t>
            </a:r>
            <a:r>
              <a:rPr lang="en-US" sz="2500" b="1" dirty="0"/>
              <a:t>cost savings (if a significant take-up rate is obtained)</a:t>
            </a:r>
          </a:p>
          <a:p>
            <a:r>
              <a:rPr lang="en-US" sz="2500" b="1" dirty="0" smtClean="0"/>
              <a:t>Smaller field data collection </a:t>
            </a:r>
            <a:r>
              <a:rPr lang="en-US" sz="2500" b="1" dirty="0"/>
              <a:t>(fewer or no paper questionnaires required, fewer enumerators)</a:t>
            </a:r>
          </a:p>
          <a:p>
            <a:r>
              <a:rPr lang="en-US" sz="2500" b="1" dirty="0" smtClean="0"/>
              <a:t>Improved </a:t>
            </a:r>
            <a:r>
              <a:rPr lang="en-US" sz="2500" b="1" dirty="0"/>
              <a:t>image of NSI (modern, efficient)</a:t>
            </a:r>
          </a:p>
          <a:p>
            <a:r>
              <a:rPr lang="en-US" sz="2500" b="1" dirty="0" smtClean="0"/>
              <a:t>More </a:t>
            </a:r>
            <a:r>
              <a:rPr lang="en-US" sz="2500" b="1" dirty="0"/>
              <a:t>acceptable </a:t>
            </a:r>
            <a:r>
              <a:rPr lang="en-US" sz="2500" b="1" dirty="0" smtClean="0"/>
              <a:t>for </a:t>
            </a:r>
            <a:r>
              <a:rPr lang="en-US" sz="2500" b="1" dirty="0"/>
              <a:t>confidentiality reasons (in most </a:t>
            </a:r>
            <a:r>
              <a:rPr lang="en-US" sz="2500" b="1" dirty="0" smtClean="0"/>
              <a:t>countries</a:t>
            </a:r>
            <a:r>
              <a:rPr lang="en-US" sz="2500" b="1" dirty="0"/>
              <a:t>)</a:t>
            </a:r>
          </a:p>
          <a:p>
            <a:r>
              <a:rPr lang="en-US" sz="2500" b="1" dirty="0" smtClean="0"/>
              <a:t>Possibility to </a:t>
            </a:r>
            <a:r>
              <a:rPr lang="en-US" sz="2500" b="1" dirty="0"/>
              <a:t>complete </a:t>
            </a:r>
            <a:r>
              <a:rPr lang="en-US" sz="2500" b="1" dirty="0" smtClean="0"/>
              <a:t>questionnaire </a:t>
            </a:r>
            <a:r>
              <a:rPr lang="en-US" sz="2500" b="1" dirty="0"/>
              <a:t>when </a:t>
            </a:r>
            <a:r>
              <a:rPr lang="en-US" sz="2500" b="1" dirty="0" smtClean="0"/>
              <a:t>is </a:t>
            </a:r>
            <a:r>
              <a:rPr lang="en-US" sz="2500" b="1" dirty="0"/>
              <a:t>more convenient </a:t>
            </a:r>
            <a:r>
              <a:rPr lang="en-US" sz="2500" b="1" dirty="0" smtClean="0"/>
              <a:t>(</a:t>
            </a:r>
            <a:r>
              <a:rPr lang="en-US" sz="2500" b="1" dirty="0"/>
              <a:t>applies also to self-response with paper questionnaire)</a:t>
            </a:r>
          </a:p>
        </p:txBody>
      </p:sp>
    </p:spTree>
    <p:extLst>
      <p:ext uri="{BB962C8B-B14F-4D97-AF65-F5344CB8AC3E}">
        <p14:creationId xmlns:p14="http://schemas.microsoft.com/office/powerpoint/2010/main" val="320810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154" y="289560"/>
            <a:ext cx="8946726" cy="1379220"/>
          </a:xfrm>
        </p:spPr>
        <p:txBody>
          <a:bodyPr>
            <a:normAutofit/>
          </a:bodyPr>
          <a:lstStyle/>
          <a:p>
            <a:r>
              <a:rPr lang="fr-CH" b="1" dirty="0" smtClean="0">
                <a:solidFill>
                  <a:schemeClr val="accent1">
                    <a:lumMod val="50000"/>
                  </a:schemeClr>
                </a:solidFill>
              </a:rPr>
              <a:t>Conclusion - Challenges/</a:t>
            </a:r>
            <a:r>
              <a:rPr lang="fr-CH" b="1" dirty="0" err="1" smtClean="0">
                <a:solidFill>
                  <a:schemeClr val="accent1">
                    <a:lumMod val="50000"/>
                  </a:schemeClr>
                </a:solidFill>
              </a:rPr>
              <a:t>difficulties</a:t>
            </a:r>
            <a:r>
              <a:rPr lang="fr-CH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fr-CH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CH" b="1" dirty="0" smtClean="0">
                <a:solidFill>
                  <a:schemeClr val="accent1">
                    <a:lumMod val="50000"/>
                  </a:schemeClr>
                </a:solidFill>
              </a:rPr>
              <a:t>of internet self-</a:t>
            </a:r>
            <a:r>
              <a:rPr lang="fr-CH" b="1" dirty="0" err="1" smtClean="0">
                <a:solidFill>
                  <a:schemeClr val="accent1">
                    <a:lumMod val="50000"/>
                  </a:schemeClr>
                </a:solidFill>
              </a:rPr>
              <a:t>response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154" y="1668780"/>
            <a:ext cx="9403926" cy="4800600"/>
          </a:xfrm>
        </p:spPr>
        <p:txBody>
          <a:bodyPr>
            <a:noAutofit/>
          </a:bodyPr>
          <a:lstStyle/>
          <a:p>
            <a:r>
              <a:rPr lang="en-US" sz="2500" b="1" dirty="0" smtClean="0"/>
              <a:t>Long </a:t>
            </a:r>
            <a:r>
              <a:rPr lang="en-US" sz="2500" b="1" dirty="0"/>
              <a:t>process for developing and testing data collection system and online questionnaire </a:t>
            </a:r>
            <a:endParaRPr lang="en-US" sz="2500" b="1" dirty="0" smtClean="0"/>
          </a:p>
          <a:p>
            <a:r>
              <a:rPr lang="en-US" sz="2500" b="1" dirty="0" smtClean="0"/>
              <a:t>Providing </a:t>
            </a:r>
            <a:r>
              <a:rPr lang="en-US" sz="2500" b="1" dirty="0"/>
              <a:t>user friendly instructions for respondents and procedures for supporting respondents </a:t>
            </a:r>
          </a:p>
          <a:p>
            <a:r>
              <a:rPr lang="en-US" sz="2500" b="1" dirty="0" smtClean="0"/>
              <a:t>Designing </a:t>
            </a:r>
            <a:r>
              <a:rPr lang="en-US" sz="2500" b="1" dirty="0"/>
              <a:t>census operation for multi-mode data </a:t>
            </a:r>
            <a:r>
              <a:rPr lang="en-US" sz="2500" b="1" dirty="0" smtClean="0"/>
              <a:t>collection</a:t>
            </a:r>
            <a:endParaRPr lang="en-US" sz="2500" b="1" dirty="0"/>
          </a:p>
          <a:p>
            <a:r>
              <a:rPr lang="en-US" sz="2500" b="1" dirty="0" smtClean="0"/>
              <a:t>Developing </a:t>
            </a:r>
            <a:r>
              <a:rPr lang="en-US" sz="2500" b="1" dirty="0"/>
              <a:t>procedures for ensuring data security and confidentiality of personal information</a:t>
            </a:r>
          </a:p>
          <a:p>
            <a:r>
              <a:rPr lang="en-US" sz="2500" b="1" dirty="0" smtClean="0"/>
              <a:t>Difficulty </a:t>
            </a:r>
            <a:r>
              <a:rPr lang="en-US" sz="2500" b="1" dirty="0"/>
              <a:t>to estimate </a:t>
            </a:r>
            <a:r>
              <a:rPr lang="en-US" sz="2500" b="1" dirty="0" smtClean="0"/>
              <a:t>actual </a:t>
            </a:r>
            <a:r>
              <a:rPr lang="en-US" sz="2500" b="1" dirty="0"/>
              <a:t>take-up rate of </a:t>
            </a:r>
            <a:r>
              <a:rPr lang="en-US" sz="2500" b="1" dirty="0" smtClean="0"/>
              <a:t>internet response at census based </a:t>
            </a:r>
            <a:r>
              <a:rPr lang="en-US" sz="2500" b="1" dirty="0"/>
              <a:t>on </a:t>
            </a:r>
            <a:r>
              <a:rPr lang="en-US" sz="2500" b="1" dirty="0" smtClean="0"/>
              <a:t>results </a:t>
            </a:r>
            <a:r>
              <a:rPr lang="en-US" sz="2500" b="1" dirty="0"/>
              <a:t>of tests and pilot </a:t>
            </a:r>
            <a:r>
              <a:rPr lang="en-US" sz="2500" b="1" dirty="0" smtClean="0"/>
              <a:t>census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161574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1141</TotalTime>
  <Words>598</Words>
  <Application>Microsoft Office PowerPoint</Application>
  <PresentationFormat>Custom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Main outcomes of the group discussions in internet self-response </vt:lpstr>
      <vt:lpstr>Minimal conditions for considering  possible adoption of internet self-response</vt:lpstr>
      <vt:lpstr>Public trust towards NSI and  data confidentiality concerns</vt:lpstr>
      <vt:lpstr>Step-by-step strategy </vt:lpstr>
      <vt:lpstr>Data quality</vt:lpstr>
      <vt:lpstr>Availability of address/building/dwelling registers</vt:lpstr>
      <vt:lpstr>Multi-mode data collection and impact on census costs</vt:lpstr>
      <vt:lpstr>Conclusion - Advantages  of internet self-response</vt:lpstr>
      <vt:lpstr>Conclusion - Challenges/difficulties  of internet self-response</vt:lpstr>
    </vt:vector>
  </TitlesOfParts>
  <Company>UNECE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outcomes of the group discussions in internet self-response</dc:title>
  <dc:creator>Paolo Valente</dc:creator>
  <cp:lastModifiedBy>Andrea De Luka</cp:lastModifiedBy>
  <cp:revision>10</cp:revision>
  <dcterms:created xsi:type="dcterms:W3CDTF">2016-11-30T11:57:04Z</dcterms:created>
  <dcterms:modified xsi:type="dcterms:W3CDTF">2016-12-09T20:39:42Z</dcterms:modified>
</cp:coreProperties>
</file>