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8"/>
  </p:notesMasterIdLst>
  <p:sldIdLst>
    <p:sldId id="258" r:id="rId2"/>
    <p:sldId id="314" r:id="rId3"/>
    <p:sldId id="297" r:id="rId4"/>
    <p:sldId id="312" r:id="rId5"/>
    <p:sldId id="313" r:id="rId6"/>
    <p:sldId id="284" r:id="rId7"/>
    <p:sldId id="299" r:id="rId8"/>
    <p:sldId id="301" r:id="rId9"/>
    <p:sldId id="302" r:id="rId10"/>
    <p:sldId id="315" r:id="rId11"/>
    <p:sldId id="311" r:id="rId12"/>
    <p:sldId id="298" r:id="rId13"/>
    <p:sldId id="303" r:id="rId14"/>
    <p:sldId id="304" r:id="rId15"/>
    <p:sldId id="305" r:id="rId16"/>
    <p:sldId id="307" r:id="rId17"/>
    <p:sldId id="308" r:id="rId18"/>
    <p:sldId id="316" r:id="rId19"/>
    <p:sldId id="270" r:id="rId20"/>
    <p:sldId id="310" r:id="rId21"/>
    <p:sldId id="292" r:id="rId22"/>
    <p:sldId id="291" r:id="rId23"/>
    <p:sldId id="293" r:id="rId24"/>
    <p:sldId id="273" r:id="rId25"/>
    <p:sldId id="309" r:id="rId26"/>
    <p:sldId id="285" r:id="rId27"/>
  </p:sldIdLst>
  <p:sldSz cx="9144000" cy="6858000" type="screen4x3"/>
  <p:notesSz cx="6858000" cy="9144000"/>
  <p:embeddedFontLst>
    <p:embeddedFont>
      <p:font typeface="Gentona Bold" panose="020B0604020202020204" charset="0"/>
      <p:italic r:id="rId29"/>
    </p:embeddedFont>
    <p:embeddedFont>
      <p:font typeface="Gentona Book" panose="00000800000000000000" charset="0"/>
      <p:regular r:id="rId30"/>
      <p:bold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Gentona ExtraBold" panose="020B0604020202020204" charset="0"/>
      <p:bold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ffar Mansour" initials="JM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F8E"/>
    <a:srgbClr val="417CAE"/>
    <a:srgbClr val="B83B26"/>
    <a:srgbClr val="000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94660"/>
  </p:normalViewPr>
  <p:slideViewPr>
    <p:cSldViewPr snapToGrid="0">
      <p:cViewPr>
        <p:scale>
          <a:sx n="100" d="100"/>
          <a:sy n="100" d="100"/>
        </p:scale>
        <p:origin x="-45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6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B6816-6BC1-4E7B-AEC8-9FB0C5D38C8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B4C21-797D-4C32-84B7-8D77216BBEDA}">
      <dgm:prSet phldrT="[Text]" custT="1"/>
      <dgm:spPr/>
      <dgm:t>
        <a:bodyPr/>
        <a:lstStyle/>
        <a:p>
          <a:r>
            <a:rPr lang="en-US" sz="1400" dirty="0" smtClean="0"/>
            <a:t>4</a:t>
          </a:r>
        </a:p>
        <a:p>
          <a:r>
            <a:rPr lang="en-US" sz="1400" dirty="0" smtClean="0"/>
            <a:t>April</a:t>
          </a:r>
          <a:endParaRPr lang="en-US" sz="1400" dirty="0"/>
        </a:p>
      </dgm:t>
    </dgm:pt>
    <dgm:pt modelId="{C29D5B6E-A881-4B2C-87AE-1ECD02E211BF}" type="parTrans" cxnId="{182798E4-973C-4DC3-999E-CD5A74A0CBA0}">
      <dgm:prSet/>
      <dgm:spPr/>
      <dgm:t>
        <a:bodyPr/>
        <a:lstStyle/>
        <a:p>
          <a:endParaRPr lang="en-US"/>
        </a:p>
      </dgm:t>
    </dgm:pt>
    <dgm:pt modelId="{152BCE2F-866A-4BBD-A883-2E7D1553EE8C}" type="sibTrans" cxnId="{182798E4-973C-4DC3-999E-CD5A74A0CBA0}">
      <dgm:prSet/>
      <dgm:spPr/>
      <dgm:t>
        <a:bodyPr/>
        <a:lstStyle/>
        <a:p>
          <a:endParaRPr lang="en-US"/>
        </a:p>
      </dgm:t>
    </dgm:pt>
    <dgm:pt modelId="{CF575076-A64F-4E1C-82E1-327FD1182FEC}">
      <dgm:prSet phldrT="[Text]" custT="1"/>
      <dgm:spPr/>
      <dgm:t>
        <a:bodyPr/>
        <a:lstStyle/>
        <a:p>
          <a:r>
            <a:rPr lang="en-US" sz="1400" dirty="0" smtClean="0"/>
            <a:t>Sign off</a:t>
          </a:r>
          <a:endParaRPr lang="en-US" sz="1400" dirty="0"/>
        </a:p>
      </dgm:t>
    </dgm:pt>
    <dgm:pt modelId="{A8227894-6051-4110-BD46-67B00D01ACE1}" type="parTrans" cxnId="{AC5E01AF-920E-4AD2-B926-CDEC7AC22169}">
      <dgm:prSet/>
      <dgm:spPr/>
      <dgm:t>
        <a:bodyPr/>
        <a:lstStyle/>
        <a:p>
          <a:endParaRPr lang="en-US"/>
        </a:p>
      </dgm:t>
    </dgm:pt>
    <dgm:pt modelId="{20293B38-3B42-458C-9C6A-AB3B4D75CE32}" type="sibTrans" cxnId="{AC5E01AF-920E-4AD2-B926-CDEC7AC22169}">
      <dgm:prSet/>
      <dgm:spPr/>
      <dgm:t>
        <a:bodyPr/>
        <a:lstStyle/>
        <a:p>
          <a:endParaRPr lang="en-US"/>
        </a:p>
      </dgm:t>
    </dgm:pt>
    <dgm:pt modelId="{80A3F934-E3E8-4458-B106-35165FF82421}">
      <dgm:prSet phldrT="[Text]" custT="1"/>
      <dgm:spPr/>
      <dgm:t>
        <a:bodyPr/>
        <a:lstStyle/>
        <a:p>
          <a:r>
            <a:rPr lang="en-US" sz="1400" dirty="0" smtClean="0"/>
            <a:t>7</a:t>
          </a:r>
        </a:p>
        <a:p>
          <a:r>
            <a:rPr lang="en-US" sz="1400" dirty="0" smtClean="0"/>
            <a:t>June </a:t>
          </a:r>
          <a:endParaRPr lang="en-US" sz="1400" dirty="0"/>
        </a:p>
      </dgm:t>
    </dgm:pt>
    <dgm:pt modelId="{82AD19C8-8A9A-4481-B81E-594696CB208D}" type="parTrans" cxnId="{796328F6-2CAB-4091-A420-C99F3CF2E3CC}">
      <dgm:prSet/>
      <dgm:spPr/>
      <dgm:t>
        <a:bodyPr/>
        <a:lstStyle/>
        <a:p>
          <a:endParaRPr lang="en-US"/>
        </a:p>
      </dgm:t>
    </dgm:pt>
    <dgm:pt modelId="{FF68946C-BE42-4771-B826-415B544C2FAC}" type="sibTrans" cxnId="{796328F6-2CAB-4091-A420-C99F3CF2E3CC}">
      <dgm:prSet/>
      <dgm:spPr/>
      <dgm:t>
        <a:bodyPr/>
        <a:lstStyle/>
        <a:p>
          <a:endParaRPr lang="en-US"/>
        </a:p>
      </dgm:t>
    </dgm:pt>
    <dgm:pt modelId="{52E48F51-9784-4EA0-BA76-07608CC30A33}">
      <dgm:prSet phldrT="[Text]" custT="1"/>
      <dgm:spPr/>
      <dgm:t>
        <a:bodyPr/>
        <a:lstStyle/>
        <a:p>
          <a:r>
            <a:rPr lang="en-US" sz="1400" dirty="0" smtClean="0"/>
            <a:t>Demarcation</a:t>
          </a:r>
          <a:endParaRPr lang="en-US" sz="1400" dirty="0"/>
        </a:p>
      </dgm:t>
    </dgm:pt>
    <dgm:pt modelId="{A685EDEE-9C25-4BBD-9760-C43B73E20D77}" type="parTrans" cxnId="{4347FB11-EAA7-437F-A67B-AC85943FB066}">
      <dgm:prSet/>
      <dgm:spPr/>
      <dgm:t>
        <a:bodyPr/>
        <a:lstStyle/>
        <a:p>
          <a:endParaRPr lang="en-US"/>
        </a:p>
      </dgm:t>
    </dgm:pt>
    <dgm:pt modelId="{9B684707-9A5E-483F-A987-1A735FA9E80E}" type="sibTrans" cxnId="{4347FB11-EAA7-437F-A67B-AC85943FB066}">
      <dgm:prSet/>
      <dgm:spPr/>
      <dgm:t>
        <a:bodyPr/>
        <a:lstStyle/>
        <a:p>
          <a:endParaRPr lang="en-US"/>
        </a:p>
      </dgm:t>
    </dgm:pt>
    <dgm:pt modelId="{C7A51AA0-6786-4C79-A4DA-5EDC0B19C90E}">
      <dgm:prSet phldrT="[Text]" custT="1"/>
      <dgm:spPr/>
      <dgm:t>
        <a:bodyPr/>
        <a:lstStyle/>
        <a:p>
          <a:r>
            <a:rPr lang="en-US" sz="1200" dirty="0" smtClean="0"/>
            <a:t>8</a:t>
          </a:r>
        </a:p>
        <a:p>
          <a:r>
            <a:rPr lang="en-US" sz="1200" dirty="0" smtClean="0"/>
            <a:t>Aug.</a:t>
          </a:r>
          <a:endParaRPr lang="en-US" sz="1200" dirty="0"/>
        </a:p>
      </dgm:t>
    </dgm:pt>
    <dgm:pt modelId="{2F8528A5-B9B5-4C3D-AA5E-7D9968E5112D}" type="parTrans" cxnId="{A62EE647-1884-4F11-AC61-07E0364D41B0}">
      <dgm:prSet/>
      <dgm:spPr/>
      <dgm:t>
        <a:bodyPr/>
        <a:lstStyle/>
        <a:p>
          <a:endParaRPr lang="en-US"/>
        </a:p>
      </dgm:t>
    </dgm:pt>
    <dgm:pt modelId="{D271FE48-A91B-489B-B84C-B9C006CF7128}" type="sibTrans" cxnId="{A62EE647-1884-4F11-AC61-07E0364D41B0}">
      <dgm:prSet/>
      <dgm:spPr/>
      <dgm:t>
        <a:bodyPr/>
        <a:lstStyle/>
        <a:p>
          <a:endParaRPr lang="en-US"/>
        </a:p>
      </dgm:t>
    </dgm:pt>
    <dgm:pt modelId="{F586C79C-8146-4E57-97AB-C704432F9D27}">
      <dgm:prSet phldrT="[Text]"/>
      <dgm:spPr/>
      <dgm:t>
        <a:bodyPr/>
        <a:lstStyle/>
        <a:p>
          <a:r>
            <a:rPr lang="en-US" dirty="0" smtClean="0"/>
            <a:t>Listing </a:t>
          </a:r>
          <a:endParaRPr lang="en-US" dirty="0"/>
        </a:p>
      </dgm:t>
    </dgm:pt>
    <dgm:pt modelId="{A64DB88F-71B7-4554-B14B-F473D4B51F90}" type="parTrans" cxnId="{BE368134-0BA7-4BC1-9A5F-E464D2F82C93}">
      <dgm:prSet/>
      <dgm:spPr/>
      <dgm:t>
        <a:bodyPr/>
        <a:lstStyle/>
        <a:p>
          <a:endParaRPr lang="en-US"/>
        </a:p>
      </dgm:t>
    </dgm:pt>
    <dgm:pt modelId="{7F962651-EBA1-4CFA-A615-F446E475C5E0}" type="sibTrans" cxnId="{BE368134-0BA7-4BC1-9A5F-E464D2F82C93}">
      <dgm:prSet/>
      <dgm:spPr/>
      <dgm:t>
        <a:bodyPr/>
        <a:lstStyle/>
        <a:p>
          <a:endParaRPr lang="en-US"/>
        </a:p>
      </dgm:t>
    </dgm:pt>
    <dgm:pt modelId="{1EBDD853-F686-48E5-B5AB-30A6E9C6B8E1}">
      <dgm:prSet custT="1"/>
      <dgm:spPr/>
      <dgm:t>
        <a:bodyPr/>
        <a:lstStyle/>
        <a:p>
          <a:r>
            <a:rPr lang="en-US" sz="1400" dirty="0" smtClean="0"/>
            <a:t>11</a:t>
          </a:r>
        </a:p>
        <a:p>
          <a:r>
            <a:rPr lang="en-US" sz="1400" dirty="0" smtClean="0"/>
            <a:t>Nov.</a:t>
          </a:r>
          <a:endParaRPr lang="en-US" sz="1400" dirty="0"/>
        </a:p>
      </dgm:t>
    </dgm:pt>
    <dgm:pt modelId="{59636BE3-DC04-4D91-BC48-1ACFFEE46E8E}" type="parTrans" cxnId="{1AF3BAA5-EB6A-4106-B3DA-74ECCA0395F9}">
      <dgm:prSet/>
      <dgm:spPr/>
      <dgm:t>
        <a:bodyPr/>
        <a:lstStyle/>
        <a:p>
          <a:endParaRPr lang="en-US"/>
        </a:p>
      </dgm:t>
    </dgm:pt>
    <dgm:pt modelId="{2D24BD31-81AE-47BE-B67C-016CD2E8043A}" type="sibTrans" cxnId="{1AF3BAA5-EB6A-4106-B3DA-74ECCA0395F9}">
      <dgm:prSet/>
      <dgm:spPr/>
      <dgm:t>
        <a:bodyPr/>
        <a:lstStyle/>
        <a:p>
          <a:endParaRPr lang="en-US"/>
        </a:p>
      </dgm:t>
    </dgm:pt>
    <dgm:pt modelId="{6A90C75B-BDC5-45F8-A73E-D2E6574E7EF8}">
      <dgm:prSet/>
      <dgm:spPr/>
      <dgm:t>
        <a:bodyPr/>
        <a:lstStyle/>
        <a:p>
          <a:pPr algn="ctr"/>
          <a:r>
            <a:rPr lang="en-US" dirty="0" smtClean="0"/>
            <a:t>         Census </a:t>
          </a:r>
          <a:endParaRPr lang="en-US" dirty="0"/>
        </a:p>
      </dgm:t>
    </dgm:pt>
    <dgm:pt modelId="{08C29C72-0596-4B21-A10F-FBEF605E66FB}" type="parTrans" cxnId="{11C3BBA6-830E-44BA-9E83-15B6FB088835}">
      <dgm:prSet/>
      <dgm:spPr/>
      <dgm:t>
        <a:bodyPr/>
        <a:lstStyle/>
        <a:p>
          <a:endParaRPr lang="en-US"/>
        </a:p>
      </dgm:t>
    </dgm:pt>
    <dgm:pt modelId="{7A0B47A5-AF7F-47A0-831C-A149CE790C14}" type="sibTrans" cxnId="{11C3BBA6-830E-44BA-9E83-15B6FB088835}">
      <dgm:prSet/>
      <dgm:spPr/>
      <dgm:t>
        <a:bodyPr/>
        <a:lstStyle/>
        <a:p>
          <a:endParaRPr lang="en-US"/>
        </a:p>
      </dgm:t>
    </dgm:pt>
    <dgm:pt modelId="{630827F6-872C-47BA-A933-61F3467BE46C}">
      <dgm:prSet/>
      <dgm:spPr/>
      <dgm:t>
        <a:bodyPr/>
        <a:lstStyle/>
        <a:p>
          <a:r>
            <a:rPr lang="en-US" dirty="0" smtClean="0"/>
            <a:t>12</a:t>
          </a:r>
        </a:p>
        <a:p>
          <a:r>
            <a:rPr lang="en-US" dirty="0" smtClean="0"/>
            <a:t>Dec.</a:t>
          </a:r>
          <a:endParaRPr lang="en-US" dirty="0"/>
        </a:p>
      </dgm:t>
    </dgm:pt>
    <dgm:pt modelId="{D7FCA66E-BC56-442F-86AF-A4C6BD1B5417}" type="parTrans" cxnId="{26D5F942-3268-403C-8F5C-7D2D1F6A7AB1}">
      <dgm:prSet/>
      <dgm:spPr/>
      <dgm:t>
        <a:bodyPr/>
        <a:lstStyle/>
        <a:p>
          <a:endParaRPr lang="en-US"/>
        </a:p>
      </dgm:t>
    </dgm:pt>
    <dgm:pt modelId="{6F83F4F0-9E27-46E0-944E-AC65EE058AC9}" type="sibTrans" cxnId="{26D5F942-3268-403C-8F5C-7D2D1F6A7AB1}">
      <dgm:prSet/>
      <dgm:spPr/>
      <dgm:t>
        <a:bodyPr/>
        <a:lstStyle/>
        <a:p>
          <a:endParaRPr lang="en-US"/>
        </a:p>
      </dgm:t>
    </dgm:pt>
    <dgm:pt modelId="{F4E2B16F-85DE-48A7-B4D5-CB1EAE67A745}">
      <dgm:prSet/>
      <dgm:spPr/>
      <dgm:t>
        <a:bodyPr/>
        <a:lstStyle/>
        <a:p>
          <a:r>
            <a:rPr lang="en-US" dirty="0" smtClean="0"/>
            <a:t>Preliminary data </a:t>
          </a:r>
          <a:endParaRPr lang="en-US" dirty="0"/>
        </a:p>
      </dgm:t>
    </dgm:pt>
    <dgm:pt modelId="{E4D32662-E396-447E-A147-F1C5207CE238}" type="parTrans" cxnId="{40607C4D-7158-41E6-AFFD-E55932CA4A8D}">
      <dgm:prSet/>
      <dgm:spPr/>
      <dgm:t>
        <a:bodyPr/>
        <a:lstStyle/>
        <a:p>
          <a:endParaRPr lang="en-US"/>
        </a:p>
      </dgm:t>
    </dgm:pt>
    <dgm:pt modelId="{585F0B6E-CD5D-4980-9EE0-E7C715B02B40}" type="sibTrans" cxnId="{40607C4D-7158-41E6-AFFD-E55932CA4A8D}">
      <dgm:prSet/>
      <dgm:spPr/>
      <dgm:t>
        <a:bodyPr/>
        <a:lstStyle/>
        <a:p>
          <a:endParaRPr lang="en-US"/>
        </a:p>
      </dgm:t>
    </dgm:pt>
    <dgm:pt modelId="{B7DA5138-0B84-4625-95C0-DADB9CB2F793}" type="pres">
      <dgm:prSet presAssocID="{AE4B6816-6BC1-4E7B-AEC8-9FB0C5D38C8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895AF-3E1C-4B16-A780-01BC7CDCA82D}" type="pres">
      <dgm:prSet presAssocID="{EE9B4C21-797D-4C32-84B7-8D77216BBEDA}" presName="compNode" presStyleCnt="0"/>
      <dgm:spPr/>
    </dgm:pt>
    <dgm:pt modelId="{532F9DFE-03CD-4567-8E1A-1C43EC84A5E3}" type="pres">
      <dgm:prSet presAssocID="{EE9B4C21-797D-4C32-84B7-8D77216BBEDA}" presName="noGeometry" presStyleCnt="0"/>
      <dgm:spPr/>
    </dgm:pt>
    <dgm:pt modelId="{889800EE-E7A3-4230-8AB8-9A05154B14C3}" type="pres">
      <dgm:prSet presAssocID="{EE9B4C21-797D-4C32-84B7-8D77216BBEDA}" presName="childTextVisible" presStyleLbl="bgAccFollowNode1" presStyleIdx="0" presStyleCnt="5" custScaleY="15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4CF1C-22CD-42D2-9BC2-A6EF9A768190}" type="pres">
      <dgm:prSet presAssocID="{EE9B4C21-797D-4C32-84B7-8D77216BBEDA}" presName="childTextHidden" presStyleLbl="bgAccFollowNode1" presStyleIdx="0" presStyleCnt="5"/>
      <dgm:spPr/>
      <dgm:t>
        <a:bodyPr/>
        <a:lstStyle/>
        <a:p>
          <a:endParaRPr lang="en-US"/>
        </a:p>
      </dgm:t>
    </dgm:pt>
    <dgm:pt modelId="{EED90FDB-0446-4D4F-B15F-D9331E860252}" type="pres">
      <dgm:prSet presAssocID="{EE9B4C21-797D-4C32-84B7-8D77216BBEDA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88523-9587-4026-A14D-0A35001E742B}" type="pres">
      <dgm:prSet presAssocID="{EE9B4C21-797D-4C32-84B7-8D77216BBEDA}" presName="aSpace" presStyleCnt="0"/>
      <dgm:spPr/>
    </dgm:pt>
    <dgm:pt modelId="{B5CA3835-55B0-49A2-858D-96DB68177C96}" type="pres">
      <dgm:prSet presAssocID="{80A3F934-E3E8-4458-B106-35165FF82421}" presName="compNode" presStyleCnt="0"/>
      <dgm:spPr/>
    </dgm:pt>
    <dgm:pt modelId="{F3CCD101-D975-4DCB-B483-356772B583C7}" type="pres">
      <dgm:prSet presAssocID="{80A3F934-E3E8-4458-B106-35165FF82421}" presName="noGeometry" presStyleCnt="0"/>
      <dgm:spPr/>
    </dgm:pt>
    <dgm:pt modelId="{28185274-C7FF-4F6F-8896-48DF4C0B27B0}" type="pres">
      <dgm:prSet presAssocID="{80A3F934-E3E8-4458-B106-35165FF82421}" presName="childTextVisible" presStyleLbl="bgAccFollowNode1" presStyleIdx="1" presStyleCnt="5" custScaleY="15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99913-37B8-4996-B9B6-2AB9E95FB96B}" type="pres">
      <dgm:prSet presAssocID="{80A3F934-E3E8-4458-B106-35165FF82421}" presName="childTextHidden" presStyleLbl="bgAccFollowNode1" presStyleIdx="1" presStyleCnt="5"/>
      <dgm:spPr/>
      <dgm:t>
        <a:bodyPr/>
        <a:lstStyle/>
        <a:p>
          <a:endParaRPr lang="en-US"/>
        </a:p>
      </dgm:t>
    </dgm:pt>
    <dgm:pt modelId="{9E9315D1-8BB5-4B6A-8EE7-55391E8EFF3E}" type="pres">
      <dgm:prSet presAssocID="{80A3F934-E3E8-4458-B106-35165FF82421}" presName="parentText" presStyleLbl="node1" presStyleIdx="1" presStyleCnt="5" custLinFactNeighborY="44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AF127-A617-4722-9179-165403347E5D}" type="pres">
      <dgm:prSet presAssocID="{80A3F934-E3E8-4458-B106-35165FF82421}" presName="aSpace" presStyleCnt="0"/>
      <dgm:spPr/>
    </dgm:pt>
    <dgm:pt modelId="{B11929CB-72F0-4DFF-885C-B8FE1EFD8F26}" type="pres">
      <dgm:prSet presAssocID="{C7A51AA0-6786-4C79-A4DA-5EDC0B19C90E}" presName="compNode" presStyleCnt="0"/>
      <dgm:spPr/>
    </dgm:pt>
    <dgm:pt modelId="{22151653-C46B-4C7D-BD2E-CC895A9DE741}" type="pres">
      <dgm:prSet presAssocID="{C7A51AA0-6786-4C79-A4DA-5EDC0B19C90E}" presName="noGeometry" presStyleCnt="0"/>
      <dgm:spPr/>
    </dgm:pt>
    <dgm:pt modelId="{B5690B3F-9042-4963-99B7-7C6D9D936FFA}" type="pres">
      <dgm:prSet presAssocID="{C7A51AA0-6786-4C79-A4DA-5EDC0B19C90E}" presName="childTextVisible" presStyleLbl="bgAccFollowNode1" presStyleIdx="2" presStyleCnt="5" custScaleY="15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D3962-BD9E-4DD8-BC20-37B69258B401}" type="pres">
      <dgm:prSet presAssocID="{C7A51AA0-6786-4C79-A4DA-5EDC0B19C90E}" presName="childTextHidden" presStyleLbl="bgAccFollowNode1" presStyleIdx="2" presStyleCnt="5"/>
      <dgm:spPr/>
      <dgm:t>
        <a:bodyPr/>
        <a:lstStyle/>
        <a:p>
          <a:endParaRPr lang="en-US"/>
        </a:p>
      </dgm:t>
    </dgm:pt>
    <dgm:pt modelId="{6578B5CD-8860-4901-86FD-D98D12655402}" type="pres">
      <dgm:prSet presAssocID="{C7A51AA0-6786-4C79-A4DA-5EDC0B19C90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1A1B6-60E2-4D9E-8DB0-C8D346EA0F36}" type="pres">
      <dgm:prSet presAssocID="{C7A51AA0-6786-4C79-A4DA-5EDC0B19C90E}" presName="aSpace" presStyleCnt="0"/>
      <dgm:spPr/>
    </dgm:pt>
    <dgm:pt modelId="{F16F0C9E-DFCA-490B-B84D-31C1E3254DB4}" type="pres">
      <dgm:prSet presAssocID="{1EBDD853-F686-48E5-B5AB-30A6E9C6B8E1}" presName="compNode" presStyleCnt="0"/>
      <dgm:spPr/>
    </dgm:pt>
    <dgm:pt modelId="{0EC29D71-082D-448C-A77A-FE21604C8EF4}" type="pres">
      <dgm:prSet presAssocID="{1EBDD853-F686-48E5-B5AB-30A6E9C6B8E1}" presName="noGeometry" presStyleCnt="0"/>
      <dgm:spPr/>
    </dgm:pt>
    <dgm:pt modelId="{BCA2660C-E0D7-43F9-83D0-5809120AAA6D}" type="pres">
      <dgm:prSet presAssocID="{1EBDD853-F686-48E5-B5AB-30A6E9C6B8E1}" presName="childTextVisible" presStyleLbl="bgAccFollowNode1" presStyleIdx="3" presStyleCnt="5" custScaleY="15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FA010-F84B-4092-9236-C6973B70FE40}" type="pres">
      <dgm:prSet presAssocID="{1EBDD853-F686-48E5-B5AB-30A6E9C6B8E1}" presName="childTextHidden" presStyleLbl="bgAccFollowNode1" presStyleIdx="3" presStyleCnt="5"/>
      <dgm:spPr/>
      <dgm:t>
        <a:bodyPr/>
        <a:lstStyle/>
        <a:p>
          <a:endParaRPr lang="en-US"/>
        </a:p>
      </dgm:t>
    </dgm:pt>
    <dgm:pt modelId="{8F6EA410-4EFD-41E0-AA2E-788A8340C342}" type="pres">
      <dgm:prSet presAssocID="{1EBDD853-F686-48E5-B5AB-30A6E9C6B8E1}" presName="parentText" presStyleLbl="node1" presStyleIdx="3" presStyleCnt="5" custScaleX="108896" custScaleY="1071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411C1-9B4C-4EA4-AF70-B176DF542221}" type="pres">
      <dgm:prSet presAssocID="{1EBDD853-F686-48E5-B5AB-30A6E9C6B8E1}" presName="aSpace" presStyleCnt="0"/>
      <dgm:spPr/>
    </dgm:pt>
    <dgm:pt modelId="{A4468E51-8E46-4C1D-896A-E4BFF6E0E996}" type="pres">
      <dgm:prSet presAssocID="{630827F6-872C-47BA-A933-61F3467BE46C}" presName="compNode" presStyleCnt="0"/>
      <dgm:spPr/>
    </dgm:pt>
    <dgm:pt modelId="{B8E16C22-6ECD-4F15-9AA4-FF02DAC24F6F}" type="pres">
      <dgm:prSet presAssocID="{630827F6-872C-47BA-A933-61F3467BE46C}" presName="noGeometry" presStyleCnt="0"/>
      <dgm:spPr/>
    </dgm:pt>
    <dgm:pt modelId="{64BC4D79-6ED7-4E5D-B6A2-971D4B13AD40}" type="pres">
      <dgm:prSet presAssocID="{630827F6-872C-47BA-A933-61F3467BE46C}" presName="childTextVisible" presStyleLbl="bgAccFollowNode1" presStyleIdx="4" presStyleCnt="5" custScaleY="1595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9A363-CB25-44EB-85DF-5E811910EED2}" type="pres">
      <dgm:prSet presAssocID="{630827F6-872C-47BA-A933-61F3467BE46C}" presName="childTextHidden" presStyleLbl="bgAccFollowNode1" presStyleIdx="4" presStyleCnt="5"/>
      <dgm:spPr/>
      <dgm:t>
        <a:bodyPr/>
        <a:lstStyle/>
        <a:p>
          <a:endParaRPr lang="en-US"/>
        </a:p>
      </dgm:t>
    </dgm:pt>
    <dgm:pt modelId="{361C9943-07F4-42AB-9E84-9A507916077A}" type="pres">
      <dgm:prSet presAssocID="{630827F6-872C-47BA-A933-61F3467BE46C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9CA1F-E794-49A3-84BA-4DE70D912B82}" type="presOf" srcId="{52E48F51-9784-4EA0-BA76-07608CC30A33}" destId="{AC799913-37B8-4996-B9B6-2AB9E95FB96B}" srcOrd="1" destOrd="0" presId="urn:microsoft.com/office/officeart/2005/8/layout/hProcess6"/>
    <dgm:cxn modelId="{84AD914F-0A3A-4EC2-9EA8-837F7F4339F7}" type="presOf" srcId="{F4E2B16F-85DE-48A7-B4D5-CB1EAE67A745}" destId="{D499A363-CB25-44EB-85DF-5E811910EED2}" srcOrd="1" destOrd="0" presId="urn:microsoft.com/office/officeart/2005/8/layout/hProcess6"/>
    <dgm:cxn modelId="{A9B5A5F5-26A5-48DB-B464-4651A86853E9}" type="presOf" srcId="{6A90C75B-BDC5-45F8-A73E-D2E6574E7EF8}" destId="{F5FFA010-F84B-4092-9236-C6973B70FE40}" srcOrd="1" destOrd="0" presId="urn:microsoft.com/office/officeart/2005/8/layout/hProcess6"/>
    <dgm:cxn modelId="{544E9780-1C42-431B-B0E5-B91BF2E4AA30}" type="presOf" srcId="{F586C79C-8146-4E57-97AB-C704432F9D27}" destId="{B5690B3F-9042-4963-99B7-7C6D9D936FFA}" srcOrd="0" destOrd="0" presId="urn:microsoft.com/office/officeart/2005/8/layout/hProcess6"/>
    <dgm:cxn modelId="{1C892F4D-3A08-4374-8181-8714430BA592}" type="presOf" srcId="{630827F6-872C-47BA-A933-61F3467BE46C}" destId="{361C9943-07F4-42AB-9E84-9A507916077A}" srcOrd="0" destOrd="0" presId="urn:microsoft.com/office/officeart/2005/8/layout/hProcess6"/>
    <dgm:cxn modelId="{D3E9B48F-592B-4230-A060-9D95A37C24A4}" type="presOf" srcId="{F586C79C-8146-4E57-97AB-C704432F9D27}" destId="{1E5D3962-BD9E-4DD8-BC20-37B69258B401}" srcOrd="1" destOrd="0" presId="urn:microsoft.com/office/officeart/2005/8/layout/hProcess6"/>
    <dgm:cxn modelId="{BE368134-0BA7-4BC1-9A5F-E464D2F82C93}" srcId="{C7A51AA0-6786-4C79-A4DA-5EDC0B19C90E}" destId="{F586C79C-8146-4E57-97AB-C704432F9D27}" srcOrd="0" destOrd="0" parTransId="{A64DB88F-71B7-4554-B14B-F473D4B51F90}" sibTransId="{7F962651-EBA1-4CFA-A615-F446E475C5E0}"/>
    <dgm:cxn modelId="{97EE910F-DC73-411A-A3F6-C0A153A6DDBA}" type="presOf" srcId="{6A90C75B-BDC5-45F8-A73E-D2E6574E7EF8}" destId="{BCA2660C-E0D7-43F9-83D0-5809120AAA6D}" srcOrd="0" destOrd="0" presId="urn:microsoft.com/office/officeart/2005/8/layout/hProcess6"/>
    <dgm:cxn modelId="{1AF3BAA5-EB6A-4106-B3DA-74ECCA0395F9}" srcId="{AE4B6816-6BC1-4E7B-AEC8-9FB0C5D38C89}" destId="{1EBDD853-F686-48E5-B5AB-30A6E9C6B8E1}" srcOrd="3" destOrd="0" parTransId="{59636BE3-DC04-4D91-BC48-1ACFFEE46E8E}" sibTransId="{2D24BD31-81AE-47BE-B67C-016CD2E8043A}"/>
    <dgm:cxn modelId="{40607C4D-7158-41E6-AFFD-E55932CA4A8D}" srcId="{630827F6-872C-47BA-A933-61F3467BE46C}" destId="{F4E2B16F-85DE-48A7-B4D5-CB1EAE67A745}" srcOrd="0" destOrd="0" parTransId="{E4D32662-E396-447E-A147-F1C5207CE238}" sibTransId="{585F0B6E-CD5D-4980-9EE0-E7C715B02B40}"/>
    <dgm:cxn modelId="{0DC6E890-ACB5-41E9-8B2E-68E13BB35E41}" type="presOf" srcId="{1EBDD853-F686-48E5-B5AB-30A6E9C6B8E1}" destId="{8F6EA410-4EFD-41E0-AA2E-788A8340C342}" srcOrd="0" destOrd="0" presId="urn:microsoft.com/office/officeart/2005/8/layout/hProcess6"/>
    <dgm:cxn modelId="{182798E4-973C-4DC3-999E-CD5A74A0CBA0}" srcId="{AE4B6816-6BC1-4E7B-AEC8-9FB0C5D38C89}" destId="{EE9B4C21-797D-4C32-84B7-8D77216BBEDA}" srcOrd="0" destOrd="0" parTransId="{C29D5B6E-A881-4B2C-87AE-1ECD02E211BF}" sibTransId="{152BCE2F-866A-4BBD-A883-2E7D1553EE8C}"/>
    <dgm:cxn modelId="{AC5E01AF-920E-4AD2-B926-CDEC7AC22169}" srcId="{EE9B4C21-797D-4C32-84B7-8D77216BBEDA}" destId="{CF575076-A64F-4E1C-82E1-327FD1182FEC}" srcOrd="0" destOrd="0" parTransId="{A8227894-6051-4110-BD46-67B00D01ACE1}" sibTransId="{20293B38-3B42-458C-9C6A-AB3B4D75CE32}"/>
    <dgm:cxn modelId="{2122F082-2D3C-49A4-B87D-0C9EB5B09C0A}" type="presOf" srcId="{EE9B4C21-797D-4C32-84B7-8D77216BBEDA}" destId="{EED90FDB-0446-4D4F-B15F-D9331E860252}" srcOrd="0" destOrd="0" presId="urn:microsoft.com/office/officeart/2005/8/layout/hProcess6"/>
    <dgm:cxn modelId="{1B53D666-61FF-4DCF-B17C-8EB7C648C37F}" type="presOf" srcId="{C7A51AA0-6786-4C79-A4DA-5EDC0B19C90E}" destId="{6578B5CD-8860-4901-86FD-D98D12655402}" srcOrd="0" destOrd="0" presId="urn:microsoft.com/office/officeart/2005/8/layout/hProcess6"/>
    <dgm:cxn modelId="{8CE9BD45-7B1D-4176-82DC-F7E6D762CAE4}" type="presOf" srcId="{CF575076-A64F-4E1C-82E1-327FD1182FEC}" destId="{889800EE-E7A3-4230-8AB8-9A05154B14C3}" srcOrd="0" destOrd="0" presId="urn:microsoft.com/office/officeart/2005/8/layout/hProcess6"/>
    <dgm:cxn modelId="{6322F4B9-12DF-4E00-AE7A-834F20375DEB}" type="presOf" srcId="{CF575076-A64F-4E1C-82E1-327FD1182FEC}" destId="{4E94CF1C-22CD-42D2-9BC2-A6EF9A768190}" srcOrd="1" destOrd="0" presId="urn:microsoft.com/office/officeart/2005/8/layout/hProcess6"/>
    <dgm:cxn modelId="{D38BED89-7D8F-4073-87D0-2DA96405E050}" type="presOf" srcId="{F4E2B16F-85DE-48A7-B4D5-CB1EAE67A745}" destId="{64BC4D79-6ED7-4E5D-B6A2-971D4B13AD40}" srcOrd="0" destOrd="0" presId="urn:microsoft.com/office/officeart/2005/8/layout/hProcess6"/>
    <dgm:cxn modelId="{11C3BBA6-830E-44BA-9E83-15B6FB088835}" srcId="{1EBDD853-F686-48E5-B5AB-30A6E9C6B8E1}" destId="{6A90C75B-BDC5-45F8-A73E-D2E6574E7EF8}" srcOrd="0" destOrd="0" parTransId="{08C29C72-0596-4B21-A10F-FBEF605E66FB}" sibTransId="{7A0B47A5-AF7F-47A0-831C-A149CE790C14}"/>
    <dgm:cxn modelId="{796328F6-2CAB-4091-A420-C99F3CF2E3CC}" srcId="{AE4B6816-6BC1-4E7B-AEC8-9FB0C5D38C89}" destId="{80A3F934-E3E8-4458-B106-35165FF82421}" srcOrd="1" destOrd="0" parTransId="{82AD19C8-8A9A-4481-B81E-594696CB208D}" sibTransId="{FF68946C-BE42-4771-B826-415B544C2FAC}"/>
    <dgm:cxn modelId="{3712CDD0-C79C-4A8C-9C37-D9423F29AFC5}" type="presOf" srcId="{80A3F934-E3E8-4458-B106-35165FF82421}" destId="{9E9315D1-8BB5-4B6A-8EE7-55391E8EFF3E}" srcOrd="0" destOrd="0" presId="urn:microsoft.com/office/officeart/2005/8/layout/hProcess6"/>
    <dgm:cxn modelId="{26D5F942-3268-403C-8F5C-7D2D1F6A7AB1}" srcId="{AE4B6816-6BC1-4E7B-AEC8-9FB0C5D38C89}" destId="{630827F6-872C-47BA-A933-61F3467BE46C}" srcOrd="4" destOrd="0" parTransId="{D7FCA66E-BC56-442F-86AF-A4C6BD1B5417}" sibTransId="{6F83F4F0-9E27-46E0-944E-AC65EE058AC9}"/>
    <dgm:cxn modelId="{A62EE647-1884-4F11-AC61-07E0364D41B0}" srcId="{AE4B6816-6BC1-4E7B-AEC8-9FB0C5D38C89}" destId="{C7A51AA0-6786-4C79-A4DA-5EDC0B19C90E}" srcOrd="2" destOrd="0" parTransId="{2F8528A5-B9B5-4C3D-AA5E-7D9968E5112D}" sibTransId="{D271FE48-A91B-489B-B84C-B9C006CF7128}"/>
    <dgm:cxn modelId="{5C7FBEA2-D782-4A6D-9FE2-06356726A30F}" type="presOf" srcId="{AE4B6816-6BC1-4E7B-AEC8-9FB0C5D38C89}" destId="{B7DA5138-0B84-4625-95C0-DADB9CB2F793}" srcOrd="0" destOrd="0" presId="urn:microsoft.com/office/officeart/2005/8/layout/hProcess6"/>
    <dgm:cxn modelId="{D5F59DAF-9609-4DC4-8A5D-325207E7F23D}" type="presOf" srcId="{52E48F51-9784-4EA0-BA76-07608CC30A33}" destId="{28185274-C7FF-4F6F-8896-48DF4C0B27B0}" srcOrd="0" destOrd="0" presId="urn:microsoft.com/office/officeart/2005/8/layout/hProcess6"/>
    <dgm:cxn modelId="{4347FB11-EAA7-437F-A67B-AC85943FB066}" srcId="{80A3F934-E3E8-4458-B106-35165FF82421}" destId="{52E48F51-9784-4EA0-BA76-07608CC30A33}" srcOrd="0" destOrd="0" parTransId="{A685EDEE-9C25-4BBD-9760-C43B73E20D77}" sibTransId="{9B684707-9A5E-483F-A987-1A735FA9E80E}"/>
    <dgm:cxn modelId="{947D9FBA-BD67-41C2-BCB7-DD031E042573}" type="presParOf" srcId="{B7DA5138-0B84-4625-95C0-DADB9CB2F793}" destId="{9F9895AF-3E1C-4B16-A780-01BC7CDCA82D}" srcOrd="0" destOrd="0" presId="urn:microsoft.com/office/officeart/2005/8/layout/hProcess6"/>
    <dgm:cxn modelId="{4F77F7D8-D9D1-4608-9ABD-E9C585418F76}" type="presParOf" srcId="{9F9895AF-3E1C-4B16-A780-01BC7CDCA82D}" destId="{532F9DFE-03CD-4567-8E1A-1C43EC84A5E3}" srcOrd="0" destOrd="0" presId="urn:microsoft.com/office/officeart/2005/8/layout/hProcess6"/>
    <dgm:cxn modelId="{8BCDA383-7A98-4352-8FD0-D4E27CB90C76}" type="presParOf" srcId="{9F9895AF-3E1C-4B16-A780-01BC7CDCA82D}" destId="{889800EE-E7A3-4230-8AB8-9A05154B14C3}" srcOrd="1" destOrd="0" presId="urn:microsoft.com/office/officeart/2005/8/layout/hProcess6"/>
    <dgm:cxn modelId="{02DC8D96-6FF9-4298-8031-ACF8CEDA4FEE}" type="presParOf" srcId="{9F9895AF-3E1C-4B16-A780-01BC7CDCA82D}" destId="{4E94CF1C-22CD-42D2-9BC2-A6EF9A768190}" srcOrd="2" destOrd="0" presId="urn:microsoft.com/office/officeart/2005/8/layout/hProcess6"/>
    <dgm:cxn modelId="{203B504C-FBD3-403D-A600-44A12FE6362A}" type="presParOf" srcId="{9F9895AF-3E1C-4B16-A780-01BC7CDCA82D}" destId="{EED90FDB-0446-4D4F-B15F-D9331E860252}" srcOrd="3" destOrd="0" presId="urn:microsoft.com/office/officeart/2005/8/layout/hProcess6"/>
    <dgm:cxn modelId="{77203ABB-EB3E-4C65-B221-ADC9D73469BA}" type="presParOf" srcId="{B7DA5138-0B84-4625-95C0-DADB9CB2F793}" destId="{BED88523-9587-4026-A14D-0A35001E742B}" srcOrd="1" destOrd="0" presId="urn:microsoft.com/office/officeart/2005/8/layout/hProcess6"/>
    <dgm:cxn modelId="{527C3190-0DCF-4079-AD61-ED88E8154278}" type="presParOf" srcId="{B7DA5138-0B84-4625-95C0-DADB9CB2F793}" destId="{B5CA3835-55B0-49A2-858D-96DB68177C96}" srcOrd="2" destOrd="0" presId="urn:microsoft.com/office/officeart/2005/8/layout/hProcess6"/>
    <dgm:cxn modelId="{EBAFF265-5ED4-4941-922E-A84FDC233758}" type="presParOf" srcId="{B5CA3835-55B0-49A2-858D-96DB68177C96}" destId="{F3CCD101-D975-4DCB-B483-356772B583C7}" srcOrd="0" destOrd="0" presId="urn:microsoft.com/office/officeart/2005/8/layout/hProcess6"/>
    <dgm:cxn modelId="{5A22BBA2-C5B0-4D84-AB7D-BCDC5B9E19C5}" type="presParOf" srcId="{B5CA3835-55B0-49A2-858D-96DB68177C96}" destId="{28185274-C7FF-4F6F-8896-48DF4C0B27B0}" srcOrd="1" destOrd="0" presId="urn:microsoft.com/office/officeart/2005/8/layout/hProcess6"/>
    <dgm:cxn modelId="{61D49FD0-C8D4-44CC-A014-A54BB38FBB15}" type="presParOf" srcId="{B5CA3835-55B0-49A2-858D-96DB68177C96}" destId="{AC799913-37B8-4996-B9B6-2AB9E95FB96B}" srcOrd="2" destOrd="0" presId="urn:microsoft.com/office/officeart/2005/8/layout/hProcess6"/>
    <dgm:cxn modelId="{AF205BBF-75CA-4A03-BA24-96FAC36A562A}" type="presParOf" srcId="{B5CA3835-55B0-49A2-858D-96DB68177C96}" destId="{9E9315D1-8BB5-4B6A-8EE7-55391E8EFF3E}" srcOrd="3" destOrd="0" presId="urn:microsoft.com/office/officeart/2005/8/layout/hProcess6"/>
    <dgm:cxn modelId="{24BE42E1-0076-4B0C-8E17-983FD1BC2555}" type="presParOf" srcId="{B7DA5138-0B84-4625-95C0-DADB9CB2F793}" destId="{F08AF127-A617-4722-9179-165403347E5D}" srcOrd="3" destOrd="0" presId="urn:microsoft.com/office/officeart/2005/8/layout/hProcess6"/>
    <dgm:cxn modelId="{60442950-5719-4E56-B998-92D73B606A90}" type="presParOf" srcId="{B7DA5138-0B84-4625-95C0-DADB9CB2F793}" destId="{B11929CB-72F0-4DFF-885C-B8FE1EFD8F26}" srcOrd="4" destOrd="0" presId="urn:microsoft.com/office/officeart/2005/8/layout/hProcess6"/>
    <dgm:cxn modelId="{010455BD-D5F2-42B4-A2E8-17FC9319BCA2}" type="presParOf" srcId="{B11929CB-72F0-4DFF-885C-B8FE1EFD8F26}" destId="{22151653-C46B-4C7D-BD2E-CC895A9DE741}" srcOrd="0" destOrd="0" presId="urn:microsoft.com/office/officeart/2005/8/layout/hProcess6"/>
    <dgm:cxn modelId="{D64F0A6E-90B0-441D-93D0-9AD793FB947A}" type="presParOf" srcId="{B11929CB-72F0-4DFF-885C-B8FE1EFD8F26}" destId="{B5690B3F-9042-4963-99B7-7C6D9D936FFA}" srcOrd="1" destOrd="0" presId="urn:microsoft.com/office/officeart/2005/8/layout/hProcess6"/>
    <dgm:cxn modelId="{89BD6DE8-ED99-49C7-84C1-30544459C119}" type="presParOf" srcId="{B11929CB-72F0-4DFF-885C-B8FE1EFD8F26}" destId="{1E5D3962-BD9E-4DD8-BC20-37B69258B401}" srcOrd="2" destOrd="0" presId="urn:microsoft.com/office/officeart/2005/8/layout/hProcess6"/>
    <dgm:cxn modelId="{2E28C7FD-36CB-407A-94FC-0E65E4B0FB50}" type="presParOf" srcId="{B11929CB-72F0-4DFF-885C-B8FE1EFD8F26}" destId="{6578B5CD-8860-4901-86FD-D98D12655402}" srcOrd="3" destOrd="0" presId="urn:microsoft.com/office/officeart/2005/8/layout/hProcess6"/>
    <dgm:cxn modelId="{B15134C9-DB52-4290-8D4C-E02009383528}" type="presParOf" srcId="{B7DA5138-0B84-4625-95C0-DADB9CB2F793}" destId="{EE31A1B6-60E2-4D9E-8DB0-C8D346EA0F36}" srcOrd="5" destOrd="0" presId="urn:microsoft.com/office/officeart/2005/8/layout/hProcess6"/>
    <dgm:cxn modelId="{6F4023B1-EE75-4A5E-8587-B86610353A8C}" type="presParOf" srcId="{B7DA5138-0B84-4625-95C0-DADB9CB2F793}" destId="{F16F0C9E-DFCA-490B-B84D-31C1E3254DB4}" srcOrd="6" destOrd="0" presId="urn:microsoft.com/office/officeart/2005/8/layout/hProcess6"/>
    <dgm:cxn modelId="{68F30678-0C67-4A16-829C-D8468E495279}" type="presParOf" srcId="{F16F0C9E-DFCA-490B-B84D-31C1E3254DB4}" destId="{0EC29D71-082D-448C-A77A-FE21604C8EF4}" srcOrd="0" destOrd="0" presId="urn:microsoft.com/office/officeart/2005/8/layout/hProcess6"/>
    <dgm:cxn modelId="{DC1BF73A-0A0F-4F46-A49C-87C5BC348E5F}" type="presParOf" srcId="{F16F0C9E-DFCA-490B-B84D-31C1E3254DB4}" destId="{BCA2660C-E0D7-43F9-83D0-5809120AAA6D}" srcOrd="1" destOrd="0" presId="urn:microsoft.com/office/officeart/2005/8/layout/hProcess6"/>
    <dgm:cxn modelId="{C56AD424-1751-42A5-A0BD-FE0B70C53183}" type="presParOf" srcId="{F16F0C9E-DFCA-490B-B84D-31C1E3254DB4}" destId="{F5FFA010-F84B-4092-9236-C6973B70FE40}" srcOrd="2" destOrd="0" presId="urn:microsoft.com/office/officeart/2005/8/layout/hProcess6"/>
    <dgm:cxn modelId="{06B6AD93-933F-48F5-99CC-794E58754BB5}" type="presParOf" srcId="{F16F0C9E-DFCA-490B-B84D-31C1E3254DB4}" destId="{8F6EA410-4EFD-41E0-AA2E-788A8340C342}" srcOrd="3" destOrd="0" presId="urn:microsoft.com/office/officeart/2005/8/layout/hProcess6"/>
    <dgm:cxn modelId="{A4044936-15C2-4C41-8E69-5C9E6BFA729A}" type="presParOf" srcId="{B7DA5138-0B84-4625-95C0-DADB9CB2F793}" destId="{484411C1-9B4C-4EA4-AF70-B176DF542221}" srcOrd="7" destOrd="0" presId="urn:microsoft.com/office/officeart/2005/8/layout/hProcess6"/>
    <dgm:cxn modelId="{F716D377-EB3F-41EC-937D-73E61CC65969}" type="presParOf" srcId="{B7DA5138-0B84-4625-95C0-DADB9CB2F793}" destId="{A4468E51-8E46-4C1D-896A-E4BFF6E0E996}" srcOrd="8" destOrd="0" presId="urn:microsoft.com/office/officeart/2005/8/layout/hProcess6"/>
    <dgm:cxn modelId="{A54B7430-FB4D-48A0-AD5B-11B8AB0DFEE8}" type="presParOf" srcId="{A4468E51-8E46-4C1D-896A-E4BFF6E0E996}" destId="{B8E16C22-6ECD-4F15-9AA4-FF02DAC24F6F}" srcOrd="0" destOrd="0" presId="urn:microsoft.com/office/officeart/2005/8/layout/hProcess6"/>
    <dgm:cxn modelId="{842A42CF-82DC-4198-AC0C-5A9F6DA8E4FB}" type="presParOf" srcId="{A4468E51-8E46-4C1D-896A-E4BFF6E0E996}" destId="{64BC4D79-6ED7-4E5D-B6A2-971D4B13AD40}" srcOrd="1" destOrd="0" presId="urn:microsoft.com/office/officeart/2005/8/layout/hProcess6"/>
    <dgm:cxn modelId="{3537D6D9-FFC1-4A64-99E2-481E7091539C}" type="presParOf" srcId="{A4468E51-8E46-4C1D-896A-E4BFF6E0E996}" destId="{D499A363-CB25-44EB-85DF-5E811910EED2}" srcOrd="2" destOrd="0" presId="urn:microsoft.com/office/officeart/2005/8/layout/hProcess6"/>
    <dgm:cxn modelId="{51B419E2-BCAD-4939-AE25-C10D804C290C}" type="presParOf" srcId="{A4468E51-8E46-4C1D-896A-E4BFF6E0E996}" destId="{361C9943-07F4-42AB-9E84-9A507916077A}" srcOrd="3" destOrd="0" presId="urn:microsoft.com/office/officeart/2005/8/layout/hProcess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800EE-E7A3-4230-8AB8-9A05154B14C3}">
      <dsp:nvSpPr>
        <dsp:cNvPr id="0" name=""/>
        <dsp:cNvSpPr/>
      </dsp:nvSpPr>
      <dsp:spPr>
        <a:xfrm>
          <a:off x="340679" y="1705773"/>
          <a:ext cx="1362572" cy="19006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Sign off</a:t>
          </a:r>
          <a:endParaRPr lang="en-US" sz="1400" kern="1200" dirty="0"/>
        </a:p>
      </dsp:txBody>
      <dsp:txXfrm>
        <a:off x="681322" y="1990875"/>
        <a:ext cx="664254" cy="1330477"/>
      </dsp:txXfrm>
    </dsp:sp>
    <dsp:sp modelId="{EED90FDB-0446-4D4F-B15F-D9331E860252}">
      <dsp:nvSpPr>
        <dsp:cNvPr id="0" name=""/>
        <dsp:cNvSpPr/>
      </dsp:nvSpPr>
      <dsp:spPr>
        <a:xfrm>
          <a:off x="36" y="2315471"/>
          <a:ext cx="681286" cy="681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April</a:t>
          </a:r>
          <a:endParaRPr lang="en-US" sz="1400" kern="1200" dirty="0"/>
        </a:p>
      </dsp:txBody>
      <dsp:txXfrm>
        <a:off x="99808" y="2415243"/>
        <a:ext cx="481742" cy="481742"/>
      </dsp:txXfrm>
    </dsp:sp>
    <dsp:sp modelId="{28185274-C7FF-4F6F-8896-48DF4C0B27B0}">
      <dsp:nvSpPr>
        <dsp:cNvPr id="0" name=""/>
        <dsp:cNvSpPr/>
      </dsp:nvSpPr>
      <dsp:spPr>
        <a:xfrm>
          <a:off x="2129055" y="1705773"/>
          <a:ext cx="1362572" cy="19006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Demarcation</a:t>
          </a:r>
          <a:endParaRPr lang="en-US" sz="1400" kern="1200" dirty="0"/>
        </a:p>
      </dsp:txBody>
      <dsp:txXfrm>
        <a:off x="2469699" y="1990875"/>
        <a:ext cx="664254" cy="1330477"/>
      </dsp:txXfrm>
    </dsp:sp>
    <dsp:sp modelId="{9E9315D1-8BB5-4B6A-8EE7-55391E8EFF3E}">
      <dsp:nvSpPr>
        <dsp:cNvPr id="0" name=""/>
        <dsp:cNvSpPr/>
      </dsp:nvSpPr>
      <dsp:spPr>
        <a:xfrm>
          <a:off x="1788412" y="2346088"/>
          <a:ext cx="681286" cy="681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June </a:t>
          </a:r>
          <a:endParaRPr lang="en-US" sz="1400" kern="1200" dirty="0"/>
        </a:p>
      </dsp:txBody>
      <dsp:txXfrm>
        <a:off x="1888184" y="2445860"/>
        <a:ext cx="481742" cy="481742"/>
      </dsp:txXfrm>
    </dsp:sp>
    <dsp:sp modelId="{B5690B3F-9042-4963-99B7-7C6D9D936FFA}">
      <dsp:nvSpPr>
        <dsp:cNvPr id="0" name=""/>
        <dsp:cNvSpPr/>
      </dsp:nvSpPr>
      <dsp:spPr>
        <a:xfrm>
          <a:off x="3917432" y="1705773"/>
          <a:ext cx="1362572" cy="19006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Listing </a:t>
          </a:r>
          <a:endParaRPr lang="en-US" sz="1000" kern="1200" dirty="0"/>
        </a:p>
      </dsp:txBody>
      <dsp:txXfrm>
        <a:off x="4258075" y="1990875"/>
        <a:ext cx="664254" cy="1330477"/>
      </dsp:txXfrm>
    </dsp:sp>
    <dsp:sp modelId="{6578B5CD-8860-4901-86FD-D98D12655402}">
      <dsp:nvSpPr>
        <dsp:cNvPr id="0" name=""/>
        <dsp:cNvSpPr/>
      </dsp:nvSpPr>
      <dsp:spPr>
        <a:xfrm>
          <a:off x="3576789" y="2315471"/>
          <a:ext cx="681286" cy="681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Aug.</a:t>
          </a:r>
          <a:endParaRPr lang="en-US" sz="1200" kern="1200" dirty="0"/>
        </a:p>
      </dsp:txBody>
      <dsp:txXfrm>
        <a:off x="3676561" y="2415243"/>
        <a:ext cx="481742" cy="481742"/>
      </dsp:txXfrm>
    </dsp:sp>
    <dsp:sp modelId="{BCA2660C-E0D7-43F9-83D0-5809120AAA6D}">
      <dsp:nvSpPr>
        <dsp:cNvPr id="0" name=""/>
        <dsp:cNvSpPr/>
      </dsp:nvSpPr>
      <dsp:spPr>
        <a:xfrm>
          <a:off x="5736112" y="1705773"/>
          <a:ext cx="1362572" cy="19006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         Census </a:t>
          </a:r>
          <a:endParaRPr lang="en-US" sz="1000" kern="1200" dirty="0"/>
        </a:p>
      </dsp:txBody>
      <dsp:txXfrm>
        <a:off x="6076755" y="1990875"/>
        <a:ext cx="664254" cy="1330477"/>
      </dsp:txXfrm>
    </dsp:sp>
    <dsp:sp modelId="{8F6EA410-4EFD-41E0-AA2E-788A8340C342}">
      <dsp:nvSpPr>
        <dsp:cNvPr id="0" name=""/>
        <dsp:cNvSpPr/>
      </dsp:nvSpPr>
      <dsp:spPr>
        <a:xfrm>
          <a:off x="5365165" y="2291227"/>
          <a:ext cx="741893" cy="7297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11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Nov.</a:t>
          </a:r>
          <a:endParaRPr lang="en-US" sz="1400" kern="1200" dirty="0"/>
        </a:p>
      </dsp:txBody>
      <dsp:txXfrm>
        <a:off x="5473813" y="2398100"/>
        <a:ext cx="524597" cy="516027"/>
      </dsp:txXfrm>
    </dsp:sp>
    <dsp:sp modelId="{64BC4D79-6ED7-4E5D-B6A2-971D4B13AD40}">
      <dsp:nvSpPr>
        <dsp:cNvPr id="0" name=""/>
        <dsp:cNvSpPr/>
      </dsp:nvSpPr>
      <dsp:spPr>
        <a:xfrm>
          <a:off x="7524489" y="1705773"/>
          <a:ext cx="1362572" cy="19006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Preliminary data </a:t>
          </a:r>
          <a:endParaRPr lang="en-US" sz="1000" kern="1200" dirty="0"/>
        </a:p>
      </dsp:txBody>
      <dsp:txXfrm>
        <a:off x="7865132" y="1990875"/>
        <a:ext cx="664254" cy="1330477"/>
      </dsp:txXfrm>
    </dsp:sp>
    <dsp:sp modelId="{361C9943-07F4-42AB-9E84-9A507916077A}">
      <dsp:nvSpPr>
        <dsp:cNvPr id="0" name=""/>
        <dsp:cNvSpPr/>
      </dsp:nvSpPr>
      <dsp:spPr>
        <a:xfrm>
          <a:off x="7183846" y="2315471"/>
          <a:ext cx="681286" cy="6812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12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Dec.</a:t>
          </a:r>
          <a:endParaRPr lang="en-US" sz="1300" kern="1200" dirty="0"/>
        </a:p>
      </dsp:txBody>
      <dsp:txXfrm>
        <a:off x="7283618" y="2415243"/>
        <a:ext cx="481742" cy="481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FCB8B-D32C-4467-90AD-B8010F3A5331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684C1-6C39-47E2-B296-3A963AF4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7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223F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5887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1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7003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055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23F8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23F8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65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07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955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6735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93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92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30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101D8CB-3BDF-4D42-9D53-D6B18D5D6018}" type="datetimeFigureOut">
              <a:rPr lang="en-US" smtClean="0"/>
              <a:t>09/12/2016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00522" y="6356351"/>
            <a:ext cx="33582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72332" y="6356351"/>
            <a:ext cx="2238860" cy="365125"/>
          </a:xfrm>
          <a:prstGeom prst="rect">
            <a:avLst/>
          </a:prstGeom>
        </p:spPr>
        <p:txBody>
          <a:bodyPr/>
          <a:lstStyle/>
          <a:p>
            <a:fld id="{03A199B4-7768-47B9-9296-676036377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24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445" y="0"/>
            <a:ext cx="8582297" cy="105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445" y="1267097"/>
            <a:ext cx="8582297" cy="5172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070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Gentona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23F8E"/>
          </a:solidFill>
          <a:latin typeface="Gentona Book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23F8E"/>
          </a:solidFill>
          <a:latin typeface="Gentona Book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23F8E"/>
          </a:solidFill>
          <a:latin typeface="Gentona Book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3F8E"/>
          </a:solidFill>
          <a:latin typeface="Gentona Book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23F8E"/>
          </a:solidFill>
          <a:latin typeface="Gentona Book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opulation%20Census.wmv" TargetMode="External"/><Relationship Id="rId2" Type="http://schemas.openxmlformats.org/officeDocument/2006/relationships/hyperlink" Target="Demarcation-V1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BI.wmv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365" y="1603512"/>
            <a:ext cx="7739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entona ExtraBold" panose="00000900000000000000" pitchFamily="50" charset="0"/>
              </a:rPr>
              <a:t>THE IMPACT OF USING FULLY AUTOMATED SOLUTION ON CENSUS DATA PROCESSING.  </a:t>
            </a:r>
            <a:r>
              <a:rPr lang="en-US" sz="2800" dirty="0">
                <a:solidFill>
                  <a:schemeClr val="bg1"/>
                </a:solidFill>
                <a:latin typeface="Gentona Book" panose="00000500000000000000" pitchFamily="50" charset="0"/>
              </a:rPr>
              <a:t>JORDAN CENSUS 2015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1114" y="3684105"/>
            <a:ext cx="3670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Gentona Book" panose="00000500000000000000" pitchFamily="50" charset="0"/>
              </a:rPr>
              <a:t>United Nations Technical Meeting on Use of Technology in Population and Housing Censuses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entona Book" panose="00000500000000000000" pitchFamily="50" charset="0"/>
              </a:rPr>
              <a:t>Amman, Jordan, 28 November-1 December 2016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Gentona Book" panose="00000500000000000000" pitchFamily="50" charset="0"/>
              </a:rPr>
              <a:t>Draft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61114" y="5334001"/>
            <a:ext cx="367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23F8E"/>
                </a:solidFill>
                <a:latin typeface="Gentona Bold" panose="00000500000000000000" pitchFamily="50" charset="0"/>
              </a:rPr>
              <a:t>BY Jaffar H. Mansour</a:t>
            </a:r>
          </a:p>
          <a:p>
            <a:pPr algn="ctr"/>
            <a:r>
              <a:rPr lang="en-US" sz="1600" dirty="0">
                <a:solidFill>
                  <a:srgbClr val="223F8E"/>
                </a:solidFill>
                <a:latin typeface="Gentona Bold" panose="00000500000000000000" pitchFamily="50" charset="0"/>
              </a:rPr>
              <a:t>      </a:t>
            </a:r>
            <a:r>
              <a:rPr lang="en-US" sz="1600" dirty="0" err="1">
                <a:solidFill>
                  <a:srgbClr val="223F8E"/>
                </a:solidFill>
                <a:latin typeface="Gentona Bold" panose="00000500000000000000" pitchFamily="50" charset="0"/>
              </a:rPr>
              <a:t>RealSoft</a:t>
            </a:r>
            <a:r>
              <a:rPr lang="en-US" sz="1600" dirty="0">
                <a:solidFill>
                  <a:srgbClr val="223F8E"/>
                </a:solidFill>
                <a:latin typeface="Gentona Bold" panose="00000500000000000000" pitchFamily="50" charset="0"/>
              </a:rPr>
              <a:t> Advanced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773195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Questionnaire Size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44173"/>
              </p:ext>
            </p:extLst>
          </p:nvPr>
        </p:nvGraphicFramePr>
        <p:xfrm>
          <a:off x="1524000" y="1397000"/>
          <a:ext cx="6096000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Listing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Questions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validation rules -stopping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validation rules -skipping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validation rules  - warning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Census Stage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Questions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validation rules -stopping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</a:t>
                      </a:r>
                      <a:r>
                        <a:rPr lang="en-US" baseline="0" dirty="0" smtClean="0"/>
                        <a:t> validation rules -skipping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validation rules  - warning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8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4013" y="5605670"/>
            <a:ext cx="563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23F8E"/>
                </a:solidFill>
                <a:latin typeface="Gentona ExtraBold" panose="00000900000000000000" pitchFamily="50" charset="0"/>
              </a:rPr>
              <a:t>Data Errors Source and Resolution 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92" y="1950834"/>
            <a:ext cx="3138817" cy="3189443"/>
          </a:xfrm>
        </p:spPr>
      </p:pic>
    </p:spTree>
    <p:extLst>
      <p:ext uri="{BB962C8B-B14F-4D97-AF65-F5344CB8AC3E}">
        <p14:creationId xmlns:p14="http://schemas.microsoft.com/office/powerpoint/2010/main" val="4095906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Impact On Data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We experienced a big impact on data processing and imputation  when implementing electronic data collection </a:t>
            </a:r>
            <a:r>
              <a:rPr lang="en-US" sz="2400" dirty="0" err="1" smtClean="0"/>
              <a:t>programs,we</a:t>
            </a:r>
            <a:r>
              <a:rPr lang="en-US" sz="2400" dirty="0" smtClean="0"/>
              <a:t> </a:t>
            </a:r>
            <a:r>
              <a:rPr lang="en-US" sz="2400" dirty="0"/>
              <a:t>believe there should be a special methodologies, guidelines and considerations when going into electronic census.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61" y="3081392"/>
            <a:ext cx="3027293" cy="3027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170" y="3081392"/>
            <a:ext cx="3027293" cy="30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2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Errors In Census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Coverage error </a:t>
            </a:r>
          </a:p>
          <a:p>
            <a:pPr lvl="1"/>
            <a:r>
              <a:rPr lang="en-US" dirty="0"/>
              <a:t>Omissions Errors </a:t>
            </a:r>
          </a:p>
          <a:p>
            <a:pPr lvl="1"/>
            <a:r>
              <a:rPr lang="en-US" dirty="0"/>
              <a:t>Duplications of persons or housing.</a:t>
            </a:r>
          </a:p>
          <a:p>
            <a:pPr marL="0" indent="0">
              <a:buNone/>
            </a:pPr>
            <a:r>
              <a:rPr lang="en-US" b="1" dirty="0" smtClean="0"/>
              <a:t>Content </a:t>
            </a:r>
            <a:r>
              <a:rPr lang="en-US" b="1" dirty="0"/>
              <a:t>errors</a:t>
            </a:r>
          </a:p>
          <a:p>
            <a:pPr lvl="1"/>
            <a:r>
              <a:rPr lang="en-US" dirty="0"/>
              <a:t>Poorly designed questions</a:t>
            </a:r>
          </a:p>
          <a:p>
            <a:pPr lvl="1"/>
            <a:r>
              <a:rPr lang="en-US" dirty="0"/>
              <a:t>Enumerator errors and self-enumeration.</a:t>
            </a:r>
          </a:p>
          <a:p>
            <a:pPr lvl="1"/>
            <a:r>
              <a:rPr lang="en-US" dirty="0"/>
              <a:t>Coding errors (software bugs and device malfunction)</a:t>
            </a:r>
          </a:p>
          <a:p>
            <a:pPr lvl="1"/>
            <a:r>
              <a:rPr lang="en-US" dirty="0"/>
              <a:t>Data entry error </a:t>
            </a:r>
          </a:p>
          <a:p>
            <a:pPr lvl="1"/>
            <a:r>
              <a:rPr lang="en-US" dirty="0"/>
              <a:t>Tabulation Errors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6842"/>
            <a:ext cx="9144000" cy="18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97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Errors In Census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i="1" dirty="0"/>
              <a:t>New tools helped to control and minimize the omissions and duplication errors: </a:t>
            </a:r>
          </a:p>
          <a:p>
            <a:pPr marL="0" indent="0">
              <a:buNone/>
            </a:pPr>
            <a:r>
              <a:rPr lang="en-US" sz="3400" b="1" dirty="0"/>
              <a:t>Omissions</a:t>
            </a:r>
          </a:p>
          <a:p>
            <a:pPr lvl="1"/>
            <a:r>
              <a:rPr lang="en-US" sz="2600" dirty="0"/>
              <a:t> </a:t>
            </a:r>
            <a:r>
              <a:rPr lang="en-US" sz="2600" dirty="0" err="1"/>
              <a:t>DoS</a:t>
            </a:r>
            <a:r>
              <a:rPr lang="en-US" sz="2600" dirty="0"/>
              <a:t> utilized the previous  phase data and loading it into the system  – in Jordan census we used previous phase data to control the direct next phase (demarcation (building level)  listing (Households) Census).  That used in the Mobile terminal and the back office systems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Check against the GIS database.  </a:t>
            </a:r>
            <a:endParaRPr lang="en-US" sz="2600" dirty="0"/>
          </a:p>
          <a:p>
            <a:pPr lvl="1"/>
            <a:r>
              <a:rPr lang="en-US" sz="2600" dirty="0" err="1"/>
              <a:t>DoS</a:t>
            </a:r>
            <a:r>
              <a:rPr lang="en-US" sz="2600" dirty="0"/>
              <a:t> couldn’t get data from registers to better validate the data. </a:t>
            </a:r>
          </a:p>
          <a:p>
            <a:pPr marL="0" indent="0">
              <a:buNone/>
            </a:pPr>
            <a:r>
              <a:rPr lang="en-US" sz="3400" b="1" dirty="0"/>
              <a:t>Duplication</a:t>
            </a:r>
          </a:p>
          <a:p>
            <a:pPr lvl="1"/>
            <a:r>
              <a:rPr lang="en-US" sz="2600" dirty="0"/>
              <a:t>(GPS and GIS) GPS and maps helped to avoid duplicate  building records. </a:t>
            </a:r>
          </a:p>
          <a:p>
            <a:pPr lvl="1"/>
            <a:r>
              <a:rPr lang="en-US" sz="2600" dirty="0"/>
              <a:t>GIS didn’t include apartment and households .</a:t>
            </a:r>
          </a:p>
          <a:p>
            <a:pPr lvl="1"/>
            <a:r>
              <a:rPr lang="en-US" sz="2600" dirty="0"/>
              <a:t>Using validation rules examples:- </a:t>
            </a:r>
          </a:p>
          <a:p>
            <a:pPr lvl="1"/>
            <a:r>
              <a:rPr lang="en-US" sz="2600" dirty="0"/>
              <a:t>Using control fields at he beginning of  interview (like number of persons in the family).</a:t>
            </a:r>
          </a:p>
          <a:p>
            <a:pPr lvl="1"/>
            <a:r>
              <a:rPr lang="en-US" sz="2600" dirty="0"/>
              <a:t>Editing rules enforcement  includes defining unique columns or set of columns.</a:t>
            </a:r>
          </a:p>
          <a:p>
            <a:pPr lvl="1"/>
            <a:r>
              <a:rPr lang="en-US" sz="2600" dirty="0"/>
              <a:t>Back office editing is more effective in electronic data collection as the supervisors and data quality teams have access to daily data, the latency can be couple of hours.  </a:t>
            </a:r>
          </a:p>
          <a:p>
            <a:pPr lvl="2"/>
            <a:r>
              <a:rPr lang="en-US" sz="2300" dirty="0"/>
              <a:t> E.g.. Check for duplication in names and relations to family inside the household.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77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Errors – </a:t>
            </a:r>
            <a:r>
              <a:rPr lang="en-US" dirty="0" smtClean="0"/>
              <a:t>Software </a:t>
            </a:r>
            <a:r>
              <a:rPr lang="en-US" dirty="0"/>
              <a:t>Design.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screen design plays vital role in data quality and system ease of use. And should be given enough time and attention.</a:t>
            </a:r>
          </a:p>
          <a:p>
            <a:r>
              <a:rPr lang="en-US" u="sng" dirty="0"/>
              <a:t>We had 13 versions of screen designs for census phase mobile. </a:t>
            </a:r>
          </a:p>
          <a:p>
            <a:r>
              <a:rPr lang="en-US" dirty="0"/>
              <a:t>Piloting and testing helps, however the tight timeline didn’t allow for adequate piloting for design evaluation.</a:t>
            </a:r>
          </a:p>
          <a:p>
            <a:r>
              <a:rPr lang="en-US" dirty="0"/>
              <a:t>The dynamic nature of the system provided the flexibility needed for more design options.</a:t>
            </a:r>
          </a:p>
          <a:p>
            <a:r>
              <a:rPr lang="en-US" dirty="0"/>
              <a:t>The design shall consider the modification and deletion of data very carefully, especially when handling the validation rules that involves questions in different pages or different levels.     </a:t>
            </a:r>
          </a:p>
          <a:p>
            <a:r>
              <a:rPr lang="en-US" dirty="0"/>
              <a:t>Automatic handling of skip patterns have a positive impact and helped avoiding human mistakes.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0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Errors – Enumerator Errors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system includes help text, so the enumerator reads the question in a better way, and gets more explanation electronically from the device for each question.</a:t>
            </a:r>
          </a:p>
          <a:p>
            <a:r>
              <a:rPr lang="en-US" dirty="0"/>
              <a:t>Using closed lists and data validation rules had remarkably minimized the enumerators errors</a:t>
            </a:r>
          </a:p>
          <a:p>
            <a:r>
              <a:rPr lang="en-US" dirty="0"/>
              <a:t>Supervisor has access to the system data so he can review the data.  </a:t>
            </a:r>
          </a:p>
          <a:p>
            <a:r>
              <a:rPr lang="en-US" dirty="0"/>
              <a:t>Deliberate errors are minimized by the technology too, this is attributed to the GPS and GIS (Tracking and buffering), and loaded business rules (data integrity, completeness and consistency).    </a:t>
            </a:r>
          </a:p>
          <a:p>
            <a:r>
              <a:rPr lang="en-US" dirty="0"/>
              <a:t>In Jordan census, A better selection of enumerators and adequate training to users would give better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Errors – Coding Errors.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 programs and coding may demolish the whole electronic census projects .</a:t>
            </a:r>
          </a:p>
          <a:p>
            <a:r>
              <a:rPr lang="en-US" dirty="0"/>
              <a:t>Errors more related to electronic census include data loss and systematic errors.  </a:t>
            </a:r>
          </a:p>
          <a:p>
            <a:r>
              <a:rPr lang="en-US" dirty="0"/>
              <a:t>In Jordan census, we had a multi-level backup procedure, thus there had been no data loss. </a:t>
            </a:r>
          </a:p>
          <a:p>
            <a:r>
              <a:rPr lang="en-US" dirty="0"/>
              <a:t>High attention had been paid to the testing process. A remarkable size of testing team include third party entity.  </a:t>
            </a:r>
          </a:p>
          <a:p>
            <a:r>
              <a:rPr lang="en-US" dirty="0"/>
              <a:t>Traditional census data entry error Is not a risk of electronic census.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92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Imputation Consideration.</a:t>
            </a:r>
            <a:endParaRPr lang="en-US" dirty="0">
              <a:solidFill>
                <a:srgbClr val="417C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Gentona ExtraBold" panose="00000900000000000000" pitchFamily="50" charset="0"/>
              </a:rPr>
              <a:t>There had been a need for Imputation in Jordan census however the imputation had been minimized for the following reasons:  </a:t>
            </a:r>
          </a:p>
          <a:p>
            <a:pPr>
              <a:lnSpc>
                <a:spcPct val="120000"/>
              </a:lnSpc>
            </a:pPr>
            <a:r>
              <a:rPr lang="en-US" dirty="0"/>
              <a:t>Data validation rules include the option to define mandatory questions and skip rules. </a:t>
            </a:r>
            <a:r>
              <a:rPr lang="en-US" i="1" dirty="0"/>
              <a:t>E.g.  (Age, sex, relation are always reported).</a:t>
            </a:r>
          </a:p>
          <a:p>
            <a:pPr>
              <a:lnSpc>
                <a:spcPct val="120000"/>
              </a:lnSpc>
            </a:pPr>
            <a:r>
              <a:rPr lang="en-US" dirty="0"/>
              <a:t>extensive editing (validation)  were attainable without a considerable delay in the census or survey process.</a:t>
            </a:r>
          </a:p>
          <a:p>
            <a:pPr>
              <a:lnSpc>
                <a:spcPct val="120000"/>
              </a:lnSpc>
            </a:pPr>
            <a:r>
              <a:rPr lang="en-US" dirty="0"/>
              <a:t>Each statistical unit has a status value (Complete, incomplete, others …) and it has a cascade relationship, thus the block can’t be closed if there is incomplete information for one person unless it is authorized by the supervisor.   </a:t>
            </a:r>
          </a:p>
          <a:p>
            <a:pPr>
              <a:lnSpc>
                <a:spcPct val="120000"/>
              </a:lnSpc>
            </a:pPr>
            <a:r>
              <a:rPr lang="en-US" dirty="0"/>
              <a:t>Multi-visits can be managed and controlled by the systems to complete the incomplete data.</a:t>
            </a:r>
          </a:p>
          <a:p>
            <a:pPr>
              <a:lnSpc>
                <a:spcPct val="120000"/>
              </a:lnSpc>
            </a:pPr>
            <a:r>
              <a:rPr lang="en-US" dirty="0"/>
              <a:t>many types of serious systematic errors cannot be identified by editing, </a:t>
            </a:r>
            <a:r>
              <a:rPr lang="en-US" dirty="0" err="1"/>
              <a:t>Granquist</a:t>
            </a:r>
            <a:r>
              <a:rPr lang="en-US" dirty="0"/>
              <a:t> (1997) </a:t>
            </a:r>
          </a:p>
        </p:txBody>
      </p:sp>
    </p:spTree>
    <p:extLst>
      <p:ext uri="{BB962C8B-B14F-4D97-AF65-F5344CB8AC3E}">
        <p14:creationId xmlns:p14="http://schemas.microsoft.com/office/powerpoint/2010/main" val="494548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Imputation Consideration.</a:t>
            </a:r>
            <a:endParaRPr lang="en-US" dirty="0">
              <a:solidFill>
                <a:srgbClr val="417C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Call center helped to decrease the unknown values, however it could do better.</a:t>
            </a:r>
          </a:p>
          <a:p>
            <a:pPr>
              <a:lnSpc>
                <a:spcPct val="120000"/>
              </a:lnSpc>
            </a:pPr>
            <a:r>
              <a:rPr lang="en-US" dirty="0"/>
              <a:t>Easy to preserve copies of original data, </a:t>
            </a:r>
            <a:r>
              <a:rPr lang="en-US" dirty="0" err="1"/>
              <a:t>DoS</a:t>
            </a:r>
            <a:r>
              <a:rPr lang="en-US" dirty="0"/>
              <a:t> kept a copy of each device final local dataset.</a:t>
            </a:r>
          </a:p>
          <a:p>
            <a:pPr>
              <a:lnSpc>
                <a:spcPct val="120000"/>
              </a:lnSpc>
            </a:pPr>
            <a:r>
              <a:rPr lang="en-US" dirty="0"/>
              <a:t>It is possible to get a consistent however fabricated data, which make it very hard to discover, however  </a:t>
            </a:r>
          </a:p>
        </p:txBody>
      </p:sp>
    </p:spTree>
    <p:extLst>
      <p:ext uri="{BB962C8B-B14F-4D97-AF65-F5344CB8AC3E}">
        <p14:creationId xmlns:p14="http://schemas.microsoft.com/office/powerpoint/2010/main" val="1932997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RealSoft.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662" y="1240656"/>
            <a:ext cx="57621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Jaffar </a:t>
            </a:r>
            <a:r>
              <a:rPr lang="en-US" dirty="0" smtClean="0">
                <a:solidFill>
                  <a:schemeClr val="tx1"/>
                </a:solidFill>
              </a:rPr>
              <a:t>Mansour,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Manager </a:t>
            </a:r>
            <a:r>
              <a:rPr lang="en-US" dirty="0">
                <a:solidFill>
                  <a:schemeClr val="tx1"/>
                </a:solidFill>
              </a:rPr>
              <a:t>Partner at RealSoft Advanced </a:t>
            </a:r>
            <a:r>
              <a:rPr lang="en-US" dirty="0" smtClean="0">
                <a:solidFill>
                  <a:schemeClr val="tx1"/>
                </a:solidFill>
              </a:rPr>
              <a:t>Applications.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Provided the software and services for the first electronic population census in Oman 2003.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Delivered data processing solutions for  10 population census projects in the region.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3 Agricultural census.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Tens of social, economical, agricultural , tourism and other statistical surveys across the region.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tx1"/>
                </a:solidFill>
              </a:rPr>
              <a:t>Consulting and technical services for  Register based census.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634" y="2306918"/>
            <a:ext cx="3209366" cy="1888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678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Areas.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4013" y="5605670"/>
            <a:ext cx="5632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23F8E"/>
                </a:solidFill>
                <a:latin typeface="Gentona ExtraBold" panose="00000900000000000000" pitchFamily="50" charset="0"/>
              </a:rPr>
              <a:t>Roles of Census Systems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92" y="1950834"/>
            <a:ext cx="3138817" cy="318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4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Role of Census Programs in Data Quality  - Mobile Data Collection </a:t>
            </a:r>
            <a:endParaRPr lang="en-US" sz="3600" dirty="0">
              <a:solidFill>
                <a:srgbClr val="417C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Dynamic rule engine, that included more than 200 data validation rules.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Manage the status of every statistical unit and present the status in the mobile map and reports.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Geo-fencing and tracking.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Previous stage data to control omissions and double check.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6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Roles of Programs in Data Quality  -</a:t>
            </a:r>
            <a:br>
              <a:rPr lang="en-US" sz="3600" dirty="0"/>
            </a:br>
            <a:r>
              <a:rPr lang="en-US" sz="3600" dirty="0"/>
              <a:t>Call Center</a:t>
            </a:r>
            <a:endParaRPr lang="en-US" sz="3600" dirty="0">
              <a:solidFill>
                <a:srgbClr val="417C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i="1" dirty="0"/>
              <a:t>The call center played a remarkable role in data quality, the duties of call center had been</a:t>
            </a:r>
            <a:r>
              <a:rPr lang="en-US" sz="2400" dirty="0"/>
              <a:t>: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Review the data quality results from the backend and try to resolve the issues through the field team or by  conducting telephone re-interview.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Early errors detection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Control quality through recollecting sample of pre-collected data and rechecking it. “ discover consistent however Spurious data”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Evaluating surveyors’ performance and their work </a:t>
            </a:r>
            <a:r>
              <a:rPr lang="en-US" sz="2400" dirty="0" smtClean="0"/>
              <a:t>quality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31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Roles of Census Programs in Data Quality  - </a:t>
            </a:r>
            <a:r>
              <a:rPr lang="en-US" sz="3600" dirty="0" smtClean="0"/>
              <a:t>Command and contro</a:t>
            </a:r>
            <a:r>
              <a:rPr lang="en-US" dirty="0"/>
              <a:t>l</a:t>
            </a:r>
            <a:endParaRPr lang="en-US" sz="3600" dirty="0">
              <a:solidFill>
                <a:srgbClr val="417C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5" y="1267097"/>
            <a:ext cx="8675113" cy="51728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Display KPIs and indicates on performance and data quality reports at different levels. </a:t>
            </a:r>
            <a:r>
              <a:rPr lang="en-US" sz="2400" dirty="0" err="1"/>
              <a:t>E.g</a:t>
            </a:r>
            <a:r>
              <a:rPr lang="en-US" sz="2400" dirty="0"/>
              <a:t> population pyramid at small area level.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Different levels of </a:t>
            </a:r>
            <a:r>
              <a:rPr lang="en-US" sz="2400" dirty="0" smtClean="0"/>
              <a:t>KPIs </a:t>
            </a:r>
            <a:r>
              <a:rPr lang="en-US" sz="2400" dirty="0"/>
              <a:t>like incomplete data rates, closed units follow up and blocks and enumeration area close.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Accessible by census management and supervisors.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Macro-level data validation of data with the ability to drill down and across to find the root cause and take correction actions.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/>
              <a:t>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47" y="4644031"/>
            <a:ext cx="3420444" cy="179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07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Role of Census Programs </a:t>
            </a:r>
            <a:r>
              <a:rPr lang="en-US" dirty="0" smtClean="0"/>
              <a:t>in </a:t>
            </a:r>
            <a:r>
              <a:rPr lang="en-US" dirty="0"/>
              <a:t>Data Quality</a:t>
            </a:r>
            <a:r>
              <a:rPr lang="en-US" dirty="0" smtClean="0"/>
              <a:t> Management System</a:t>
            </a:r>
            <a:endParaRPr lang="en-US" dirty="0">
              <a:solidFill>
                <a:srgbClr val="417CA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5" y="1267097"/>
            <a:ext cx="8689319" cy="51728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Gentona ExtraBold" panose="00000900000000000000" pitchFamily="50" charset="0"/>
              </a:rPr>
              <a:t>The </a:t>
            </a:r>
            <a:r>
              <a:rPr lang="en-US" dirty="0" smtClean="0">
                <a:latin typeface="Gentona ExtraBold" panose="00000900000000000000" pitchFamily="50" charset="0"/>
              </a:rPr>
              <a:t>Census management  </a:t>
            </a:r>
            <a:r>
              <a:rPr lang="en-US" dirty="0">
                <a:latin typeface="Gentona ExtraBold" panose="00000900000000000000" pitchFamily="50" charset="0"/>
              </a:rPr>
              <a:t>s</a:t>
            </a:r>
            <a:r>
              <a:rPr lang="en-US" dirty="0" smtClean="0">
                <a:latin typeface="Gentona ExtraBold" panose="00000900000000000000" pitchFamily="50" charset="0"/>
              </a:rPr>
              <a:t>ystem </a:t>
            </a:r>
            <a:r>
              <a:rPr lang="en-US" dirty="0">
                <a:latin typeface="Gentona ExtraBold" panose="00000900000000000000" pitchFamily="50" charset="0"/>
              </a:rPr>
              <a:t>has a role in field force management and </a:t>
            </a:r>
            <a:r>
              <a:rPr lang="en-US" dirty="0" smtClean="0">
                <a:latin typeface="Gentona ExtraBold" panose="00000900000000000000" pitchFamily="50" charset="0"/>
              </a:rPr>
              <a:t> process / data </a:t>
            </a:r>
            <a:r>
              <a:rPr lang="en-US" dirty="0">
                <a:latin typeface="Gentona ExtraBold" panose="00000900000000000000" pitchFamily="50" charset="0"/>
              </a:rPr>
              <a:t>quality:</a:t>
            </a:r>
          </a:p>
          <a:p>
            <a:pPr>
              <a:lnSpc>
                <a:spcPct val="120000"/>
              </a:lnSpc>
            </a:pPr>
            <a:r>
              <a:rPr lang="en-US" dirty="0"/>
              <a:t>Viewing the collected data at low level to ensure its accuracy.</a:t>
            </a:r>
          </a:p>
          <a:p>
            <a:pPr>
              <a:lnSpc>
                <a:spcPct val="120000"/>
              </a:lnSpc>
            </a:pPr>
            <a:r>
              <a:rPr lang="en-US" dirty="0"/>
              <a:t>Monitor validation rules beyond the capacity of the tablet device.</a:t>
            </a:r>
          </a:p>
          <a:p>
            <a:pPr>
              <a:lnSpc>
                <a:spcPct val="120000"/>
              </a:lnSpc>
            </a:pPr>
            <a:r>
              <a:rPr lang="en-US" dirty="0"/>
              <a:t>Providing the Supervisors and Observers with detailed reports to track the achievement rate for each observer and surveyor.</a:t>
            </a:r>
          </a:p>
          <a:p>
            <a:pPr>
              <a:lnSpc>
                <a:spcPct val="120000"/>
              </a:lnSpc>
            </a:pPr>
            <a:r>
              <a:rPr lang="en-US" dirty="0"/>
              <a:t>Tracking surveyors: through employing geographical information systems (GIS) that enable tracking surveyors’ work flow.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Micro-level </a:t>
            </a:r>
            <a:r>
              <a:rPr lang="en-US" dirty="0"/>
              <a:t>data </a:t>
            </a:r>
            <a:r>
              <a:rPr lang="en-US" dirty="0" smtClean="0"/>
              <a:t>validation.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80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Go with electronic census if your registers are not ready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dirty="0" smtClean="0"/>
              <a:t>Partner with private sector, however keep your team involved.</a:t>
            </a:r>
          </a:p>
          <a:p>
            <a:r>
              <a:rPr lang="en-US" sz="2400" dirty="0" smtClean="0"/>
              <a:t>Design and pilot ….. and redesign and pilot.</a:t>
            </a:r>
          </a:p>
          <a:p>
            <a:r>
              <a:rPr lang="en-US" sz="2400" dirty="0" smtClean="0"/>
              <a:t>More time for software customization and testing  means more control and better quality.</a:t>
            </a:r>
          </a:p>
          <a:p>
            <a:r>
              <a:rPr lang="en-US" sz="2400" dirty="0" smtClean="0"/>
              <a:t>Maintain close coordination and communication </a:t>
            </a:r>
            <a:r>
              <a:rPr lang="en-US" sz="2400" dirty="0"/>
              <a:t>between census management, </a:t>
            </a:r>
            <a:r>
              <a:rPr lang="en-US" sz="2400" dirty="0" smtClean="0"/>
              <a:t>SMEs and </a:t>
            </a:r>
            <a:r>
              <a:rPr lang="en-US" sz="2400" dirty="0"/>
              <a:t>data processing </a:t>
            </a:r>
            <a:r>
              <a:rPr lang="en-US" sz="2400" dirty="0" smtClean="0"/>
              <a:t>team.</a:t>
            </a:r>
            <a:endParaRPr lang="en-US" sz="2400" dirty="0"/>
          </a:p>
          <a:p>
            <a:r>
              <a:rPr lang="en-US" sz="2400" dirty="0"/>
              <a:t>More studies and guidelines are needed to </a:t>
            </a:r>
            <a:r>
              <a:rPr lang="en-US" sz="2400" dirty="0" smtClean="0"/>
              <a:t>enhance the system design and materialize the potential of Electronic </a:t>
            </a:r>
            <a:r>
              <a:rPr lang="en-US" sz="2400" dirty="0"/>
              <a:t>C</a:t>
            </a:r>
            <a:r>
              <a:rPr lang="en-US" sz="2400" dirty="0" smtClean="0"/>
              <a:t>ensus.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4323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461" y="1775792"/>
            <a:ext cx="5075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Gentona ExtraBold" panose="00000900000000000000" pitchFamily="50" charset="0"/>
              </a:rPr>
              <a:t>THANK YOU</a:t>
            </a:r>
            <a:endParaRPr lang="en-US" sz="5400" dirty="0">
              <a:solidFill>
                <a:schemeClr val="bg1"/>
              </a:solidFill>
              <a:latin typeface="Gentona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09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3101"/>
            <a:ext cx="7495381" cy="65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23F8E"/>
                </a:solidFill>
                <a:latin typeface="Gentona Book" panose="00000500000000000000" pitchFamily="50" charset="0"/>
              </a:rPr>
              <a:t>Jordan Census Data Processing at a Glance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0442"/>
            <a:ext cx="7871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23F8E"/>
                </a:solidFill>
                <a:latin typeface="Gentona Book" panose="00000500000000000000" pitchFamily="50" charset="0"/>
              </a:rPr>
              <a:t>Dealing With Data Errors </a:t>
            </a:r>
            <a:r>
              <a:rPr lang="en-US" sz="2800" b="1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in Electronic  Census</a:t>
            </a:r>
            <a:endParaRPr lang="en-US" sz="2800" b="1" dirty="0">
              <a:solidFill>
                <a:srgbClr val="223F8E"/>
              </a:solidFill>
              <a:latin typeface="Gentona Book" panose="000005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36928"/>
            <a:ext cx="7737752" cy="65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23F8E"/>
                </a:solidFill>
                <a:latin typeface="Gentona Book" panose="00000500000000000000" pitchFamily="50" charset="0"/>
              </a:rPr>
              <a:t>Data Imputation </a:t>
            </a:r>
            <a:r>
              <a:rPr lang="en-US" sz="2800" b="1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Considerations.</a:t>
            </a:r>
            <a:endParaRPr lang="en-US" sz="2800" b="1" dirty="0">
              <a:solidFill>
                <a:srgbClr val="223F8E"/>
              </a:solidFill>
              <a:latin typeface="Gentona Book" panose="000005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74269"/>
            <a:ext cx="8563429" cy="65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23F8E"/>
                </a:solidFill>
                <a:latin typeface="Gentona Book" panose="00000500000000000000" pitchFamily="50" charset="0"/>
              </a:rPr>
              <a:t>The Role of Each  Census Systems  </a:t>
            </a:r>
            <a:r>
              <a:rPr lang="en-US" sz="2800" b="1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in Data Quality.</a:t>
            </a:r>
            <a:endParaRPr lang="en-US" sz="2800" b="1" dirty="0">
              <a:solidFill>
                <a:srgbClr val="223F8E"/>
              </a:solidFill>
              <a:latin typeface="Gentona Book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331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072" y="5605670"/>
            <a:ext cx="730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23F8E"/>
                </a:solidFill>
                <a:latin typeface="Gentona ExtraBold" panose="00000900000000000000" pitchFamily="50" charset="0"/>
              </a:rPr>
              <a:t>Jordan Census Data Processing at A Glance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92" y="1950834"/>
            <a:ext cx="3138817" cy="3189443"/>
          </a:xfrm>
        </p:spPr>
      </p:pic>
    </p:spTree>
    <p:extLst>
      <p:ext uri="{BB962C8B-B14F-4D97-AF65-F5344CB8AC3E}">
        <p14:creationId xmlns:p14="http://schemas.microsoft.com/office/powerpoint/2010/main" val="459149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" y="0"/>
            <a:ext cx="8582297" cy="1058091"/>
          </a:xfrm>
        </p:spPr>
        <p:txBody>
          <a:bodyPr/>
          <a:lstStyle/>
          <a:p>
            <a:r>
              <a:rPr lang="en-US" dirty="0" smtClean="0"/>
              <a:t>Project Timelines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0581882"/>
              </p:ext>
            </p:extLst>
          </p:nvPr>
        </p:nvGraphicFramePr>
        <p:xfrm>
          <a:off x="111759" y="1175656"/>
          <a:ext cx="8887098" cy="5312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246743" y="1872343"/>
            <a:ext cx="8447313" cy="972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86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51" y="161108"/>
            <a:ext cx="8582297" cy="783772"/>
          </a:xfrm>
        </p:spPr>
        <p:txBody>
          <a:bodyPr>
            <a:normAutofit fontScale="90000"/>
          </a:bodyPr>
          <a:lstStyle/>
          <a:p>
            <a:r>
              <a:rPr lang="en-US" dirty="0"/>
              <a:t>High Level of Process Automation.</a:t>
            </a:r>
            <a:br>
              <a:rPr lang="en-US" dirty="0"/>
            </a:br>
            <a:r>
              <a:rPr lang="en-US" sz="2000" dirty="0"/>
              <a:t>Structure of the implemented  solution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9" y="1543917"/>
            <a:ext cx="8882063" cy="4468530"/>
          </a:xfrm>
        </p:spPr>
      </p:pic>
    </p:spTree>
    <p:extLst>
      <p:ext uri="{BB962C8B-B14F-4D97-AF65-F5344CB8AC3E}">
        <p14:creationId xmlns:p14="http://schemas.microsoft.com/office/powerpoint/2010/main" val="203360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30" y="275772"/>
            <a:ext cx="8582297" cy="1058091"/>
          </a:xfrm>
        </p:spPr>
        <p:txBody>
          <a:bodyPr/>
          <a:lstStyle/>
          <a:p>
            <a:r>
              <a:rPr lang="en-US" dirty="0"/>
              <a:t>Jordan Census Software Programs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700" y="1333863"/>
            <a:ext cx="71602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The following programs have been used for data processing in the three stages project</a:t>
            </a:r>
            <a:r>
              <a:rPr lang="en-US" sz="2400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:-</a:t>
            </a:r>
            <a:endParaRPr lang="en-US" sz="2400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r>
              <a:rPr lang="en-US" sz="2400" b="1" u="sng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Demarcation Phase </a:t>
            </a:r>
            <a:endParaRPr lang="en-US" sz="2400" b="1" u="sng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GIS database and systems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  <a:hlinkClick r:id="rId2" action="ppaction://hlinkfile"/>
              </a:rPr>
              <a:t>Mobile </a:t>
            </a:r>
            <a:r>
              <a:rPr lang="en-US" sz="2400" dirty="0" smtClean="0">
                <a:solidFill>
                  <a:srgbClr val="223F8E"/>
                </a:solidFill>
                <a:latin typeface="Gentona Book" panose="00000500000000000000" pitchFamily="50" charset="0"/>
                <a:hlinkClick r:id="rId2" action="ppaction://hlinkfile"/>
              </a:rPr>
              <a:t>demarcation </a:t>
            </a: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  <a:hlinkClick r:id="rId2" action="ppaction://hlinkfile"/>
              </a:rPr>
              <a:t>data collection and processing.</a:t>
            </a:r>
            <a:endParaRPr lang="en-US" sz="2400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Survey management.</a:t>
            </a:r>
          </a:p>
          <a:p>
            <a:endParaRPr lang="en-US" sz="2400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r>
              <a:rPr lang="en-US" sz="2400" b="1" u="sng" dirty="0">
                <a:solidFill>
                  <a:srgbClr val="223F8E"/>
                </a:solidFill>
                <a:latin typeface="Gentona Book" panose="00000500000000000000" pitchFamily="50" charset="0"/>
              </a:rPr>
              <a:t>Listing </a:t>
            </a:r>
            <a:r>
              <a:rPr lang="en-US" sz="2400" b="1" u="sng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and Est. Census Phase  </a:t>
            </a:r>
            <a:endParaRPr lang="en-US" sz="2400" b="1" u="sng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Mobile data collection.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Survey management.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Command  </a:t>
            </a: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and control  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Tabulation</a:t>
            </a:r>
          </a:p>
          <a:p>
            <a:endParaRPr lang="en-US" sz="2400" dirty="0">
              <a:solidFill>
                <a:srgbClr val="223F8E"/>
              </a:solidFill>
              <a:latin typeface="Gentona Book" panose="000005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5289" y="3407926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rgbClr val="223F8E"/>
                </a:solidFill>
                <a:latin typeface="Gentona Book" panose="00000500000000000000" pitchFamily="50" charset="0"/>
              </a:rPr>
              <a:t>Census </a:t>
            </a:r>
            <a:r>
              <a:rPr lang="en-US" sz="2400" b="1" u="sng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Phase</a:t>
            </a:r>
            <a:endParaRPr lang="en-US" sz="2400" b="1" u="sng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pPr marL="514350" indent="-514350">
              <a:buFont typeface="+mj-lt"/>
              <a:buAutoNum type="arabicParenR" startAt="8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  <a:hlinkClick r:id="rId3" action="ppaction://hlinkfile"/>
              </a:rPr>
              <a:t>Mobile data collection.</a:t>
            </a:r>
            <a:endParaRPr lang="en-US" sz="2400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pPr marL="514350" indent="-514350">
              <a:buFont typeface="+mj-lt"/>
              <a:buAutoNum type="arabicParenR" startAt="8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Self-enumeration.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Call center </a:t>
            </a:r>
            <a:endParaRPr lang="en-US" sz="2400" dirty="0" smtClean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pPr marL="514350" indent="-514350">
              <a:buFont typeface="+mj-lt"/>
              <a:buAutoNum type="arabicParenR" startAt="8"/>
            </a:pPr>
            <a:r>
              <a:rPr lang="en-US" sz="2400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Survey </a:t>
            </a: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management.</a:t>
            </a:r>
          </a:p>
          <a:p>
            <a:pPr marL="514350" indent="-514350">
              <a:buFont typeface="+mj-lt"/>
              <a:buAutoNum type="arabicParenR" startAt="8"/>
            </a:pPr>
            <a:r>
              <a:rPr lang="en-US" sz="2400" dirty="0" smtClean="0">
                <a:solidFill>
                  <a:srgbClr val="223F8E"/>
                </a:solidFill>
                <a:latin typeface="Gentona Book" panose="00000500000000000000" pitchFamily="50" charset="0"/>
                <a:hlinkClick r:id="rId4" action="ppaction://hlinkfile"/>
              </a:rPr>
              <a:t>Command and control</a:t>
            </a:r>
            <a:r>
              <a:rPr lang="en-US" sz="2400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.</a:t>
            </a:r>
            <a:endParaRPr lang="en-US" sz="2400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pPr marL="514350" indent="-514350">
              <a:buFont typeface="+mj-lt"/>
              <a:buAutoNum type="arabicParenR" startAt="8"/>
            </a:pPr>
            <a:r>
              <a:rPr lang="en-US" sz="2400" dirty="0">
                <a:solidFill>
                  <a:srgbClr val="223F8E"/>
                </a:solidFill>
                <a:latin typeface="Gentona Book" panose="00000500000000000000" pitchFamily="50" charset="0"/>
              </a:rPr>
              <a:t>Tabulation </a:t>
            </a:r>
            <a:r>
              <a:rPr lang="en-US" sz="2400" dirty="0" smtClean="0">
                <a:solidFill>
                  <a:srgbClr val="223F8E"/>
                </a:solidFill>
                <a:latin typeface="Gentona Book" panose="00000500000000000000" pitchFamily="50" charset="0"/>
              </a:rPr>
              <a:t>(GIS, Tables)</a:t>
            </a:r>
            <a:endParaRPr lang="en-US" sz="2400" dirty="0">
              <a:solidFill>
                <a:srgbClr val="223F8E"/>
              </a:solidFill>
              <a:latin typeface="Gentona Book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20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Delivered?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products and models ready to customization and configuration to be used.</a:t>
            </a:r>
          </a:p>
          <a:p>
            <a:r>
              <a:rPr lang="en-US" dirty="0" smtClean="0"/>
              <a:t>RealSoft and </a:t>
            </a:r>
            <a:r>
              <a:rPr lang="en-US" dirty="0" err="1" smtClean="0"/>
              <a:t>DoS</a:t>
            </a:r>
            <a:r>
              <a:rPr lang="en-US" dirty="0" smtClean="0"/>
              <a:t> experience in electronic census and surveys.</a:t>
            </a:r>
          </a:p>
          <a:p>
            <a:r>
              <a:rPr lang="en-US" dirty="0" smtClean="0"/>
              <a:t>Having a big team specialized in the technology and business domain.</a:t>
            </a:r>
          </a:p>
          <a:p>
            <a:pPr marL="0" indent="0">
              <a:buNone/>
            </a:pPr>
            <a:r>
              <a:rPr lang="en-US" dirty="0" smtClean="0"/>
              <a:t>However, it had been a </a:t>
            </a:r>
            <a:r>
              <a:rPr lang="en-US" dirty="0" smtClean="0">
                <a:solidFill>
                  <a:srgbClr val="FF0000"/>
                </a:solidFill>
              </a:rPr>
              <a:t>nightmare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09" y="4762500"/>
            <a:ext cx="3313041" cy="167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04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Definition and Design of Survey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1" y="3889338"/>
            <a:ext cx="3446318" cy="2577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01" y="3889338"/>
            <a:ext cx="5221995" cy="2577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1" y="1179442"/>
            <a:ext cx="8743220" cy="2632793"/>
          </a:xfrm>
          <a:prstGeom prst="rect">
            <a:avLst/>
          </a:prstGeom>
        </p:spPr>
      </p:pic>
      <p:sp>
        <p:nvSpPr>
          <p:cNvPr id="8" name="Rectangular Callout 8"/>
          <p:cNvSpPr/>
          <p:nvPr/>
        </p:nvSpPr>
        <p:spPr>
          <a:xfrm>
            <a:off x="7419049" y="2451652"/>
            <a:ext cx="1104595" cy="716136"/>
          </a:xfrm>
          <a:prstGeom prst="wedgeRectCallout">
            <a:avLst/>
          </a:prstGeom>
          <a:solidFill>
            <a:srgbClr val="22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 units </a:t>
            </a:r>
          </a:p>
        </p:txBody>
      </p:sp>
      <p:sp>
        <p:nvSpPr>
          <p:cNvPr id="9" name="Rectangular Callout 10"/>
          <p:cNvSpPr/>
          <p:nvPr/>
        </p:nvSpPr>
        <p:spPr>
          <a:xfrm>
            <a:off x="2211733" y="4287552"/>
            <a:ext cx="1104595" cy="716136"/>
          </a:xfrm>
          <a:prstGeom prst="wedgeRectCallout">
            <a:avLst/>
          </a:prstGeom>
          <a:solidFill>
            <a:srgbClr val="22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 questions</a:t>
            </a:r>
          </a:p>
        </p:txBody>
      </p:sp>
      <p:sp>
        <p:nvSpPr>
          <p:cNvPr id="10" name="Rectangular Callout 11"/>
          <p:cNvSpPr/>
          <p:nvPr/>
        </p:nvSpPr>
        <p:spPr>
          <a:xfrm>
            <a:off x="7419049" y="4287552"/>
            <a:ext cx="1104595" cy="716136"/>
          </a:xfrm>
          <a:prstGeom prst="wedgeRectCallout">
            <a:avLst/>
          </a:prstGeom>
          <a:solidFill>
            <a:srgbClr val="223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Define rules </a:t>
            </a:r>
          </a:p>
        </p:txBody>
      </p:sp>
    </p:spTree>
    <p:extLst>
      <p:ext uri="{BB962C8B-B14F-4D97-AF65-F5344CB8AC3E}">
        <p14:creationId xmlns:p14="http://schemas.microsoft.com/office/powerpoint/2010/main" val="3523094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2275</TotalTime>
  <Words>1580</Words>
  <Application>Microsoft Office PowerPoint</Application>
  <PresentationFormat>On-screen Show (4:3)</PresentationFormat>
  <Paragraphs>183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Gentona Bold</vt:lpstr>
      <vt:lpstr>Gentona Book</vt:lpstr>
      <vt:lpstr>Calibri</vt:lpstr>
      <vt:lpstr>Gentona ExtraBold</vt:lpstr>
      <vt:lpstr>Wingdings</vt:lpstr>
      <vt:lpstr>Office Theme</vt:lpstr>
      <vt:lpstr>PowerPoint Presentation</vt:lpstr>
      <vt:lpstr>RealSoft.</vt:lpstr>
      <vt:lpstr>Agenda</vt:lpstr>
      <vt:lpstr>Proposed Solution</vt:lpstr>
      <vt:lpstr>Project Timelines </vt:lpstr>
      <vt:lpstr>High Level of Process Automation. Structure of the implemented  solution</vt:lpstr>
      <vt:lpstr>Jordan Census Software Programs </vt:lpstr>
      <vt:lpstr>How we Delivered?</vt:lpstr>
      <vt:lpstr>Dynamic Definition and Design of Survey</vt:lpstr>
      <vt:lpstr>Questionnaire Size</vt:lpstr>
      <vt:lpstr>Proposed Solution</vt:lpstr>
      <vt:lpstr>Big Impact On Data Processing</vt:lpstr>
      <vt:lpstr>Types of Data Errors In Census </vt:lpstr>
      <vt:lpstr>Types of Data Errors In Census </vt:lpstr>
      <vt:lpstr>Content Errors – Software Design.</vt:lpstr>
      <vt:lpstr>Content Errors – Enumerator Errors </vt:lpstr>
      <vt:lpstr>Content Errors – Coding Errors.</vt:lpstr>
      <vt:lpstr>Imputation Consideration.</vt:lpstr>
      <vt:lpstr>Imputation Consideration.</vt:lpstr>
      <vt:lpstr>Data Quality Areas.</vt:lpstr>
      <vt:lpstr>The Role of Census Programs in Data Quality  - Mobile Data Collection </vt:lpstr>
      <vt:lpstr>The Roles of Programs in Data Quality  - Call Center</vt:lpstr>
      <vt:lpstr>The Roles of Census Programs in Data Quality  - Command and control</vt:lpstr>
      <vt:lpstr>The Role of Census Programs in Data Quality Management System</vt:lpstr>
      <vt:lpstr>Recommendations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Qafisheh</dc:creator>
  <cp:lastModifiedBy>Andrea De Luka</cp:lastModifiedBy>
  <cp:revision>149</cp:revision>
  <dcterms:created xsi:type="dcterms:W3CDTF">2016-11-24T11:13:12Z</dcterms:created>
  <dcterms:modified xsi:type="dcterms:W3CDTF">2016-12-09T17:11:28Z</dcterms:modified>
</cp:coreProperties>
</file>