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38" r:id="rId2"/>
    <p:sldId id="463" r:id="rId3"/>
    <p:sldId id="422" r:id="rId4"/>
    <p:sldId id="450" r:id="rId5"/>
    <p:sldId id="454" r:id="rId6"/>
    <p:sldId id="455" r:id="rId7"/>
    <p:sldId id="456" r:id="rId8"/>
    <p:sldId id="452" r:id="rId9"/>
    <p:sldId id="465" r:id="rId10"/>
    <p:sldId id="466" r:id="rId11"/>
    <p:sldId id="464" r:id="rId12"/>
    <p:sldId id="460" r:id="rId13"/>
    <p:sldId id="453" r:id="rId14"/>
    <p:sldId id="451" r:id="rId15"/>
    <p:sldId id="430" r:id="rId16"/>
    <p:sldId id="431" r:id="rId17"/>
    <p:sldId id="458" r:id="rId18"/>
    <p:sldId id="457" r:id="rId19"/>
    <p:sldId id="462" r:id="rId20"/>
    <p:sldId id="461" r:id="rId21"/>
    <p:sldId id="459" r:id="rId22"/>
    <p:sldId id="436" r:id="rId23"/>
    <p:sldId id="426" r:id="rId24"/>
    <p:sldId id="439" r:id="rId25"/>
    <p:sldId id="441" r:id="rId26"/>
    <p:sldId id="443" r:id="rId27"/>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33FF"/>
    <a:srgbClr val="0000CC"/>
    <a:srgbClr val="CC3399"/>
    <a:srgbClr val="990000"/>
    <a:srgbClr val="339933"/>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7" autoAdjust="0"/>
    <p:restoredTop sz="96522" autoAdjust="0"/>
  </p:normalViewPr>
  <p:slideViewPr>
    <p:cSldViewPr snapToObjects="1">
      <p:cViewPr>
        <p:scale>
          <a:sx n="100" d="100"/>
          <a:sy n="100" d="100"/>
        </p:scale>
        <p:origin x="-450"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E452CCC-689B-48E4-84B6-35E8D1732A1D}" type="datetimeFigureOut">
              <a:rPr lang="fr-FR"/>
              <a:pPr>
                <a:defRPr/>
              </a:pPr>
              <a:t>09/12/2016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3E2FC3-E765-4A20-BC3D-642F723C493C}" type="slidenum">
              <a:rPr lang="fr-FR"/>
              <a:pPr>
                <a:defRPr/>
              </a:pPr>
              <a:t>‹#›</a:t>
            </a:fld>
            <a:endParaRPr lang="fr-FR"/>
          </a:p>
        </p:txBody>
      </p:sp>
    </p:spTree>
    <p:extLst>
      <p:ext uri="{BB962C8B-B14F-4D97-AF65-F5344CB8AC3E}">
        <p14:creationId xmlns:p14="http://schemas.microsoft.com/office/powerpoint/2010/main" val="207768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DEF5C1B-6390-4C05-9CF8-ACC5F6E292B5}" type="datetimeFigureOut">
              <a:rPr lang="fr-FR"/>
              <a:pPr>
                <a:defRPr/>
              </a:pPr>
              <a:t>09/12/2016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A737196-7F15-4A5C-9E1D-7743AE0B9459}" type="slidenum">
              <a:rPr lang="fr-FR"/>
              <a:pPr>
                <a:defRPr/>
              </a:pPr>
              <a:t>‹#›</a:t>
            </a:fld>
            <a:endParaRPr lang="fr-FR"/>
          </a:p>
        </p:txBody>
      </p:sp>
    </p:spTree>
    <p:extLst>
      <p:ext uri="{BB962C8B-B14F-4D97-AF65-F5344CB8AC3E}">
        <p14:creationId xmlns:p14="http://schemas.microsoft.com/office/powerpoint/2010/main" val="25647681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A737196-7F15-4A5C-9E1D-7743AE0B9459}" type="slidenum">
              <a:rPr lang="fr-FR" smtClean="0"/>
              <a:pPr>
                <a:defRPr/>
              </a:pPr>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A737196-7F15-4A5C-9E1D-7743AE0B9459}" type="slidenum">
              <a:rPr lang="fr-FR" smtClean="0"/>
              <a:pPr>
                <a:defRPr/>
              </a:pPr>
              <a:t>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A737196-7F15-4A5C-9E1D-7743AE0B9459}" type="slidenum">
              <a:rPr lang="fr-FR" smtClean="0"/>
              <a:pPr>
                <a:defRPr/>
              </a:pPr>
              <a:t>10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A737196-7F15-4A5C-9E1D-7743AE0B9459}" type="slidenum">
              <a:rPr lang="fr-FR" smtClean="0"/>
              <a:pPr>
                <a:defRPr/>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A737196-7F15-4A5C-9E1D-7743AE0B9459}" type="slidenum">
              <a:rPr lang="fr-FR" smtClean="0"/>
              <a:pPr>
                <a:defRPr/>
              </a:pPr>
              <a:t>12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86E16BD-431D-4559-BE3C-13841401D392}" type="slidenum">
              <a:rPr lang="fr-FR" smtClean="0"/>
              <a:pPr/>
              <a:t>22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62F5AF7-470B-4122-B2AC-7CF4718AC8DF}" type="slidenum">
              <a:rPr lang="fr-FR" smtClean="0"/>
              <a:pPr/>
              <a:t>26</a:t>
            </a:fld>
            <a:endParaRPr lang="fr-F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724FB54-4848-42DC-9D4C-2814536F274E}" type="datetimeFigureOut">
              <a:rPr lang="fr-FR"/>
              <a:pPr>
                <a:defRPr/>
              </a:pPr>
              <a:t>09/12/2016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F66FA7B-BE45-4D1F-8E07-23DF91E09FD3}" type="slidenum">
              <a:rPr lang="fr-FR"/>
              <a:pPr>
                <a:defRPr/>
              </a:pPr>
              <a:t>‹#›</a:t>
            </a:fld>
            <a:endParaRPr lang="fr-F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6F86FE3-907C-4476-997E-221DC108266F}" type="datetimeFigureOut">
              <a:rPr lang="fr-FR"/>
              <a:pPr>
                <a:defRPr/>
              </a:pPr>
              <a:t>09/12/2016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D22F29C-1B2C-4A14-80B3-FC1B089F2314}" type="slidenum">
              <a:rPr lang="fr-FR"/>
              <a:pPr>
                <a:defRPr/>
              </a:pPr>
              <a:t>‹#›</a:t>
            </a:fld>
            <a:endParaRPr lang="fr-F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C8CB1ED-B3A7-4EE9-822E-948CD4569EDF}" type="datetimeFigureOut">
              <a:rPr lang="fr-FR"/>
              <a:pPr>
                <a:defRPr/>
              </a:pPr>
              <a:t>09/12/2016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597F340-252F-407D-B619-AF5354C2FABC}" type="slidenum">
              <a:rPr lang="fr-FR"/>
              <a:pPr>
                <a:defRPr/>
              </a:pPr>
              <a:t>‹#›</a:t>
            </a:fld>
            <a:endParaRPr lang="fr-F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3"/>
          </p:nvPr>
        </p:nvSpPr>
        <p:spPr>
          <a:xfrm>
            <a:off x="0" y="6432550"/>
            <a:ext cx="9144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b="1" dirty="0" smtClean="0"/>
              <a:t>Technical Meeting on Use of Technology in Population and Housing Censuses</a:t>
            </a:r>
          </a:p>
          <a:p>
            <a:r>
              <a:rPr lang="fr-FR" b="1" dirty="0" smtClean="0">
                <a:solidFill>
                  <a:schemeClr val="bg1"/>
                </a:solidFill>
              </a:rPr>
              <a:t>Amman, Jordan, 28 </a:t>
            </a:r>
            <a:r>
              <a:rPr lang="fr-FR" b="1" dirty="0" err="1" smtClean="0">
                <a:solidFill>
                  <a:schemeClr val="bg1"/>
                </a:solidFill>
              </a:rPr>
              <a:t>November</a:t>
            </a:r>
            <a:r>
              <a:rPr lang="fr-FR" b="1" dirty="0" smtClean="0">
                <a:solidFill>
                  <a:schemeClr val="bg1"/>
                </a:solidFill>
              </a:rPr>
              <a:t>–1 </a:t>
            </a:r>
            <a:r>
              <a:rPr lang="fr-FR" b="1" dirty="0" err="1" smtClean="0">
                <a:solidFill>
                  <a:schemeClr val="bg1"/>
                </a:solidFill>
              </a:rPr>
              <a:t>December</a:t>
            </a:r>
            <a:r>
              <a:rPr lang="fr-FR" b="1" dirty="0" smtClean="0">
                <a:solidFill>
                  <a:schemeClr val="bg1"/>
                </a:solidFill>
              </a:rPr>
              <a:t> 2016</a:t>
            </a:r>
            <a:endParaRPr lang="fr-FR" dirty="0">
              <a:solidFill>
                <a:schemeClr val="bg1"/>
              </a:solidFill>
            </a:endParaRPr>
          </a:p>
        </p:txBody>
      </p:sp>
      <p:sp>
        <p:nvSpPr>
          <p:cNvPr id="8" name="Espace réservé de la date 7"/>
          <p:cNvSpPr>
            <a:spLocks noGrp="1"/>
          </p:cNvSpPr>
          <p:nvPr>
            <p:ph type="dt" sz="half" idx="10"/>
          </p:nvPr>
        </p:nvSpPr>
        <p:spPr/>
        <p:txBody>
          <a:bodyPr/>
          <a:lstStyle/>
          <a:p>
            <a:pPr>
              <a:defRPr/>
            </a:pPr>
            <a:fld id="{AE49BDBB-80CA-4C6E-A3CC-029BE44FE4D6}" type="datetimeFigureOut">
              <a:rPr lang="fr-FR" smtClean="0"/>
              <a:pPr>
                <a:defRPr/>
              </a:pPr>
              <a:t>09/12/2016</a:t>
            </a:fld>
            <a:endParaRPr lang="fr-FR"/>
          </a:p>
        </p:txBody>
      </p:sp>
      <p:sp>
        <p:nvSpPr>
          <p:cNvPr id="9" name="Espace réservé du numéro de diapositive 8"/>
          <p:cNvSpPr>
            <a:spLocks noGrp="1"/>
          </p:cNvSpPr>
          <p:nvPr>
            <p:ph type="sldNum" sz="quarter" idx="11"/>
          </p:nvPr>
        </p:nvSpPr>
        <p:spPr/>
        <p:txBody>
          <a:bodyPr/>
          <a:lstStyle/>
          <a:p>
            <a:pPr>
              <a:defRPr/>
            </a:pPr>
            <a:fld id="{63FB7303-7A63-45DF-866B-BB9CCB7A596D}" type="slidenum">
              <a:rPr lang="fr-FR" smtClean="0"/>
              <a:pPr>
                <a:defRPr/>
              </a:pPr>
              <a:t>‹#›</a:t>
            </a:fld>
            <a:endParaRPr lang="fr-F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1B68E5D-0979-4C89-B99C-B5F77A58D473}" type="datetimeFigureOut">
              <a:rPr lang="fr-FR"/>
              <a:pPr>
                <a:defRPr/>
              </a:pPr>
              <a:t>09/12/2016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964011D-EE61-46D5-A2CD-CF5B4EDD43DD}" type="slidenum">
              <a:rPr lang="fr-FR"/>
              <a:pPr>
                <a:defRPr/>
              </a:pPr>
              <a:t>‹#›</a:t>
            </a:fld>
            <a:endParaRPr lang="fr-F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771FA12-D47A-416D-BD6E-9234F1FEAC0F}" type="datetimeFigureOut">
              <a:rPr lang="fr-FR"/>
              <a:pPr>
                <a:defRPr/>
              </a:pPr>
              <a:t>09/12/2016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ABE4E97-EE5D-4BDD-9FFF-B5388BF295F1}" type="slidenum">
              <a:rPr lang="fr-FR"/>
              <a:pPr>
                <a:defRPr/>
              </a:pPr>
              <a:t>‹#›</a:t>
            </a:fld>
            <a:endParaRPr lang="fr-F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D7D1FF5-5020-4D5E-80DF-B65502F03B1E}" type="datetimeFigureOut">
              <a:rPr lang="fr-FR"/>
              <a:pPr>
                <a:defRPr/>
              </a:pPr>
              <a:t>09/12/2016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7410420-376B-44F1-A378-A6C7E8676B25}" type="slidenum">
              <a:rPr lang="fr-FR"/>
              <a:pPr>
                <a:defRPr/>
              </a:pPr>
              <a:t>‹#›</a:t>
            </a:fld>
            <a:endParaRPr lang="fr-F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280AFCB-3DC0-47E6-B1AB-9DCC6A1010F1}" type="datetimeFigureOut">
              <a:rPr lang="fr-FR"/>
              <a:pPr>
                <a:defRPr/>
              </a:pPr>
              <a:t>09/12/2016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3C91A7B-B107-4B12-B7A9-D4FEF46BE964}" type="slidenum">
              <a:rPr lang="fr-FR"/>
              <a:pPr>
                <a:defRPr/>
              </a:pPr>
              <a:t>‹#›</a:t>
            </a:fld>
            <a:endParaRPr lang="fr-F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8B51650-FBF9-4FE6-9257-254CC829DDC0}" type="datetimeFigureOut">
              <a:rPr lang="fr-FR"/>
              <a:pPr>
                <a:defRPr/>
              </a:pPr>
              <a:t>09/12/2016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9EA9258-C990-4B6D-B95D-B867D0D71FAA}" type="slidenum">
              <a:rPr lang="fr-FR"/>
              <a:pPr>
                <a:defRPr/>
              </a:pPr>
              <a:t>‹#›</a:t>
            </a:fld>
            <a:endParaRPr lang="fr-F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8F35B80-4A18-43FB-9073-0D017DB3E87F}" type="datetimeFigureOut">
              <a:rPr lang="fr-FR"/>
              <a:pPr>
                <a:defRPr/>
              </a:pPr>
              <a:t>09/12/2016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1EF6FD3-51CE-49D3-8047-E9A415D20B5E}" type="slidenum">
              <a:rPr lang="fr-FR"/>
              <a:pPr>
                <a:defRPr/>
              </a:pPr>
              <a:t>‹#›</a:t>
            </a:fld>
            <a:endParaRPr lang="fr-F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F4FEF87-8BBE-4BCB-BDAF-A0CCD903278F}" type="datetimeFigureOut">
              <a:rPr lang="fr-FR"/>
              <a:pPr>
                <a:defRPr/>
              </a:pPr>
              <a:t>09/12/2016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2AF5A6E-15A4-4E17-8046-41A6A5DB71EC}" type="slidenum">
              <a:rPr lang="fr-FR"/>
              <a:pPr>
                <a:defRPr/>
              </a:pPr>
              <a:t>‹#›</a:t>
            </a:fld>
            <a:endParaRPr lang="fr-F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t="-2000" b="-7000"/>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49BDBB-80CA-4C6E-A3CC-029BE44FE4D6}" type="datetimeFigureOut">
              <a:rPr lang="fr-FR"/>
              <a:pPr>
                <a:defRPr/>
              </a:pPr>
              <a:t>09/12/2016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3FB7303-7A63-45DF-866B-BB9CCB7A596D}"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gif"/><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fr/url?url=https://fr.wikipedia.org/wiki/S%C3%A9n%C3%A9gal&amp;rct=j&amp;frm=1&amp;q=&amp;esrc=s&amp;sa=U&amp;ved=0ahUKEwiar6zNycHQAhVDSRoKHRcdBQY4KBDBbgglMAg&amp;usg=AFQjCNHupaw3ZnUPiqiLS08EVmUTMRPybQ" TargetMode="Externa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 Target="slide26.xm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fr/url?url=http://slideplayer.com/slide/5286438/&amp;rct=j&amp;frm=1&amp;q=&amp;esrc=s&amp;sa=U&amp;ved=0ahUKEwje7KSWrrLQAhWCrxoKHWq2A-04KBDBbgglMAg&amp;usg=AFQjCNHIVqAXAr20-_zN74XCcs3IykQQZ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s://www.google.fr/url?url=https://www.indiegogo.com/projects/help-our-dreams-of-a-family-come-true&amp;rct=j&amp;frm=1&amp;q=&amp;esrc=s&amp;sa=U&amp;ved=0ahUKEwi1quCRr7LQAhXKORoKHXONA0Y4KBDBbggvMA0&amp;usg=AFQjCNFraVMSo6zXCJ_4tGDs6yT-Xi-Iw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gif"/><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Users\vsar.ANSD\Desktop\RGPHAE\Nouveau-Logo-RGPHAE.jpg"/>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3286116" y="1447788"/>
            <a:ext cx="2354263" cy="1716090"/>
          </a:xfrm>
          <a:prstGeom prst="rect">
            <a:avLst/>
          </a:prstGeom>
          <a:noFill/>
          <a:ln w="9525">
            <a:noFill/>
            <a:miter lim="800000"/>
            <a:headEnd/>
            <a:tailEnd/>
          </a:ln>
        </p:spPr>
      </p:pic>
      <p:sp>
        <p:nvSpPr>
          <p:cNvPr id="4" name="Espace réservé du contenu 3"/>
          <p:cNvSpPr>
            <a:spLocks noGrp="1"/>
          </p:cNvSpPr>
          <p:nvPr>
            <p:ph idx="1"/>
          </p:nvPr>
        </p:nvSpPr>
        <p:spPr>
          <a:xfrm>
            <a:off x="457200" y="3171828"/>
            <a:ext cx="8229600" cy="2268535"/>
          </a:xfrm>
        </p:spPr>
        <p:txBody>
          <a:bodyPr>
            <a:scene3d>
              <a:camera prst="orthographicFront"/>
              <a:lightRig rig="balanced" dir="t">
                <a:rot lat="0" lon="0" rev="17220000"/>
              </a:lightRig>
            </a:scene3d>
            <a:sp3d extrusionH="57150" prstMaterial="softEdge">
              <a:bevelT w="38100" h="38100"/>
            </a:sp3d>
          </a:bodyPr>
          <a:lstStyle/>
          <a:p>
            <a:pPr marL="0" indent="0" algn="ctr">
              <a:spcBef>
                <a:spcPts val="0"/>
              </a:spcBef>
              <a:buNone/>
            </a:pPr>
            <a:r>
              <a:rPr lang="en-GB" b="1" cap="all" dirty="0" smtClean="0">
                <a:solidFill>
                  <a:srgbClr val="0000CC"/>
                </a:solidFill>
                <a:effectLst>
                  <a:outerShdw blurRad="127000" dist="190500" dir="2700000" algn="ctr" rotWithShape="0">
                    <a:srgbClr val="000000">
                      <a:alpha val="30000"/>
                    </a:srgbClr>
                  </a:outerShdw>
                </a:effectLst>
              </a:rPr>
              <a:t>Use of electronic data collection technologies in the enumeration phase</a:t>
            </a:r>
          </a:p>
          <a:p>
            <a:pPr marL="0" indent="0" algn="ctr">
              <a:spcBef>
                <a:spcPts val="0"/>
              </a:spcBef>
              <a:buNone/>
            </a:pPr>
            <a:r>
              <a:rPr lang="en-GB" sz="2000" b="1" cap="all" dirty="0" smtClean="0">
                <a:solidFill>
                  <a:schemeClr val="tx2">
                    <a:lumMod val="75000"/>
                  </a:schemeClr>
                </a:solidFill>
                <a:effectLst>
                  <a:outerShdw blurRad="127000" dist="190500" dir="2700000" algn="ctr" rotWithShape="0">
                    <a:srgbClr val="000000">
                      <a:alpha val="30000"/>
                    </a:srgbClr>
                  </a:outerShdw>
                </a:effectLst>
              </a:rPr>
              <a:t>Case of </a:t>
            </a:r>
            <a:r>
              <a:rPr lang="en-GB" sz="2000" b="1" cap="all" dirty="0" err="1" smtClean="0">
                <a:solidFill>
                  <a:schemeClr val="tx2">
                    <a:lumMod val="75000"/>
                  </a:schemeClr>
                </a:solidFill>
                <a:effectLst>
                  <a:outerShdw blurRad="127000" dist="190500" dir="2700000" algn="ctr" rotWithShape="0">
                    <a:srgbClr val="000000">
                      <a:alpha val="30000"/>
                    </a:srgbClr>
                  </a:outerShdw>
                </a:effectLst>
              </a:rPr>
              <a:t>senegal</a:t>
            </a:r>
            <a:r>
              <a:rPr lang="en-GB" sz="2000" b="1" cap="all" dirty="0" smtClean="0">
                <a:solidFill>
                  <a:schemeClr val="tx2">
                    <a:lumMod val="75000"/>
                  </a:schemeClr>
                </a:solidFill>
                <a:effectLst>
                  <a:outerShdw blurRad="127000" dist="190500" dir="2700000" algn="ctr" rotWithShape="0">
                    <a:srgbClr val="000000">
                      <a:alpha val="30000"/>
                    </a:srgbClr>
                  </a:outerShdw>
                </a:effectLst>
              </a:rPr>
              <a:t> </a:t>
            </a:r>
          </a:p>
          <a:p>
            <a:pPr marL="0" indent="0" algn="ctr">
              <a:spcBef>
                <a:spcPts val="0"/>
              </a:spcBef>
              <a:buNone/>
            </a:pPr>
            <a:r>
              <a:rPr lang="en-GB" sz="1800" b="1" cap="all" dirty="0" smtClean="0">
                <a:solidFill>
                  <a:srgbClr val="0000CC"/>
                </a:solidFill>
                <a:effectLst>
                  <a:outerShdw blurRad="127000" dist="190500" dir="2700000" algn="ctr" rotWithShape="0">
                    <a:srgbClr val="000000">
                      <a:alpha val="30000"/>
                    </a:srgbClr>
                  </a:outerShdw>
                </a:effectLst>
              </a:rPr>
              <a:t>-------</a:t>
            </a:r>
          </a:p>
          <a:p>
            <a:pPr marL="0" indent="0" algn="ctr">
              <a:buNone/>
            </a:pPr>
            <a:r>
              <a:rPr lang="fr-FR" sz="900" b="1" cap="all" dirty="0" smtClean="0">
                <a:solidFill>
                  <a:srgbClr val="C00000"/>
                </a:solidFill>
                <a:effectLst>
                  <a:outerShdw blurRad="127000" dist="190500" dir="2700000" algn="ctr" rotWithShape="0">
                    <a:srgbClr val="000000">
                      <a:alpha val="30000"/>
                    </a:srgbClr>
                  </a:outerShdw>
                </a:effectLst>
              </a:rPr>
              <a:t>Amman, </a:t>
            </a:r>
            <a:r>
              <a:rPr lang="fr-FR" sz="900" b="1" cap="all" dirty="0" err="1" smtClean="0">
                <a:solidFill>
                  <a:srgbClr val="C00000"/>
                </a:solidFill>
                <a:effectLst>
                  <a:outerShdw blurRad="127000" dist="190500" dir="2700000" algn="ctr" rotWithShape="0">
                    <a:srgbClr val="000000">
                      <a:alpha val="30000"/>
                    </a:srgbClr>
                  </a:outerShdw>
                </a:effectLst>
              </a:rPr>
              <a:t>jordan</a:t>
            </a:r>
            <a:r>
              <a:rPr lang="fr-FR" sz="900" b="1" cap="all" dirty="0" smtClean="0">
                <a:solidFill>
                  <a:srgbClr val="C00000"/>
                </a:solidFill>
                <a:effectLst>
                  <a:outerShdw blurRad="127000" dist="190500" dir="2700000" algn="ctr" rotWithShape="0">
                    <a:srgbClr val="000000">
                      <a:alpha val="30000"/>
                    </a:srgbClr>
                  </a:outerShdw>
                </a:effectLst>
              </a:rPr>
              <a:t>, 29 </a:t>
            </a:r>
            <a:r>
              <a:rPr lang="fr-FR" sz="900" b="1" cap="all" dirty="0" err="1" smtClean="0">
                <a:solidFill>
                  <a:srgbClr val="C00000"/>
                </a:solidFill>
                <a:effectLst>
                  <a:outerShdw blurRad="127000" dist="190500" dir="2700000" algn="ctr" rotWithShape="0">
                    <a:srgbClr val="000000">
                      <a:alpha val="30000"/>
                    </a:srgbClr>
                  </a:outerShdw>
                </a:effectLst>
              </a:rPr>
              <a:t>November</a:t>
            </a:r>
            <a:r>
              <a:rPr lang="fr-FR" sz="900" b="1" cap="all" dirty="0" smtClean="0">
                <a:solidFill>
                  <a:srgbClr val="C00000"/>
                </a:solidFill>
                <a:effectLst>
                  <a:outerShdw blurRad="127000" dist="190500" dir="2700000" algn="ctr" rotWithShape="0">
                    <a:srgbClr val="000000">
                      <a:alpha val="30000"/>
                    </a:srgbClr>
                  </a:outerShdw>
                </a:effectLst>
              </a:rPr>
              <a:t> 2016</a:t>
            </a:r>
            <a:endParaRPr lang="fr-FR" sz="900" b="1" cap="all" dirty="0">
              <a:solidFill>
                <a:srgbClr val="C00000"/>
              </a:solidFill>
              <a:effectLst>
                <a:outerShdw blurRad="127000" dist="190500" dir="2700000" algn="ctr" rotWithShape="0">
                  <a:srgbClr val="000000">
                    <a:alpha val="30000"/>
                  </a:srgbClr>
                </a:outerShdw>
              </a:effectLst>
            </a:endParaRPr>
          </a:p>
        </p:txBody>
      </p:sp>
      <p:sp>
        <p:nvSpPr>
          <p:cNvPr id="6"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5" name="Espace réservé du contenu 3"/>
          <p:cNvSpPr txBox="1">
            <a:spLocks/>
          </p:cNvSpPr>
          <p:nvPr/>
        </p:nvSpPr>
        <p:spPr bwMode="auto">
          <a:xfrm>
            <a:off x="609600" y="6026183"/>
            <a:ext cx="8229600" cy="54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balanced" dir="t">
                <a:rot lat="0" lon="0" rev="17220000"/>
              </a:lightRig>
            </a:scene3d>
            <a:sp3d extrusionH="57150" prstMaterial="softEdge">
              <a:bevelT w="38100" h="38100"/>
            </a:sp3d>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GB" sz="1050" b="1" i="0" u="none" strike="noStrike" kern="1200" spc="0" normalizeH="0" noProof="0" dirty="0" smtClean="0">
                <a:ln>
                  <a:noFill/>
                </a:ln>
                <a:solidFill>
                  <a:srgbClr val="0000CC"/>
                </a:solidFill>
                <a:effectLst>
                  <a:outerShdw blurRad="127000" dist="190500" dir="2700000" algn="ctr" rotWithShape="0">
                    <a:srgbClr val="000000">
                      <a:alpha val="30000"/>
                    </a:srgbClr>
                  </a:outerShdw>
                </a:effectLst>
                <a:uLnTx/>
                <a:uFillTx/>
                <a:latin typeface="+mn-lt"/>
                <a:ea typeface="+mn-ea"/>
                <a:cs typeface="+mn-cs"/>
              </a:rPr>
              <a:t>Mr. Babacar</a:t>
            </a:r>
            <a:r>
              <a:rPr kumimoji="0" lang="en-GB" sz="1050" b="1" i="0" u="none" strike="noStrike" kern="1200" cap="all" spc="0" normalizeH="0" noProof="0" dirty="0" smtClean="0">
                <a:ln>
                  <a:noFill/>
                </a:ln>
                <a:solidFill>
                  <a:srgbClr val="0000CC"/>
                </a:solidFill>
                <a:effectLst>
                  <a:outerShdw blurRad="127000" dist="190500" dir="2700000" algn="ctr" rotWithShape="0">
                    <a:srgbClr val="000000">
                      <a:alpha val="30000"/>
                    </a:srgbClr>
                  </a:outerShdw>
                </a:effectLst>
                <a:uLnTx/>
                <a:uFillTx/>
                <a:latin typeface="+mn-lt"/>
                <a:ea typeface="+mn-ea"/>
                <a:cs typeface="+mn-cs"/>
              </a:rPr>
              <a:t> </a:t>
            </a:r>
            <a:r>
              <a:rPr kumimoji="0" lang="en-GB" sz="1050" b="1" i="0" u="none" strike="noStrike" kern="1200" cap="all" spc="0" normalizeH="0" noProof="0" dirty="0" err="1" smtClean="0">
                <a:ln>
                  <a:noFill/>
                </a:ln>
                <a:solidFill>
                  <a:srgbClr val="0000CC"/>
                </a:solidFill>
                <a:effectLst>
                  <a:outerShdw blurRad="127000" dist="190500" dir="2700000" algn="ctr" rotWithShape="0">
                    <a:srgbClr val="000000">
                      <a:alpha val="30000"/>
                    </a:srgbClr>
                  </a:outerShdw>
                </a:effectLst>
                <a:uLnTx/>
                <a:uFillTx/>
                <a:latin typeface="+mn-lt"/>
                <a:ea typeface="+mn-ea"/>
                <a:cs typeface="+mn-cs"/>
              </a:rPr>
              <a:t>ndir</a:t>
            </a:r>
            <a:r>
              <a:rPr kumimoji="0" lang="en-GB" sz="1200" b="1" i="0" u="none" strike="noStrike" kern="1200" cap="all" spc="0" normalizeH="0" noProof="0" dirty="0" smtClean="0">
                <a:ln>
                  <a:noFill/>
                </a:ln>
                <a:solidFill>
                  <a:srgbClr val="0000CC"/>
                </a:solidFill>
                <a:effectLst>
                  <a:outerShdw blurRad="127000" dist="190500" dir="2700000" algn="ctr" rotWithShape="0">
                    <a:srgbClr val="000000">
                      <a:alpha val="30000"/>
                    </a:srgbClr>
                  </a:outerShdw>
                </a:effectLst>
                <a:uLnTx/>
                <a:uFillTx/>
                <a:latin typeface="+mn-lt"/>
                <a:ea typeface="+mn-ea"/>
                <a:cs typeface="+mn-cs"/>
              </a:rPr>
              <a:t>, </a:t>
            </a:r>
            <a:r>
              <a:rPr lang="en-GB" sz="1000" b="1" dirty="0" smtClean="0">
                <a:solidFill>
                  <a:schemeClr val="tx2">
                    <a:lumMod val="75000"/>
                  </a:schemeClr>
                </a:solidFill>
                <a:effectLst>
                  <a:outerShdw blurRad="127000" dist="190500" dir="2700000" algn="ctr" rotWithShape="0">
                    <a:srgbClr val="000000">
                      <a:alpha val="30000"/>
                    </a:srgbClr>
                  </a:outerShdw>
                </a:effectLst>
                <a:latin typeface="+mn-lt"/>
                <a:cs typeface="+mn-cs"/>
              </a:rPr>
              <a:t>Deputy Executive</a:t>
            </a:r>
          </a:p>
          <a:p>
            <a:pPr algn="ctr">
              <a:spcBef>
                <a:spcPts val="0"/>
              </a:spcBef>
            </a:pPr>
            <a:r>
              <a:rPr lang="en-GB" sz="1050" b="1" cap="all" dirty="0" smtClean="0">
                <a:solidFill>
                  <a:srgbClr val="0000CC"/>
                </a:solidFill>
                <a:effectLst>
                  <a:outerShdw blurRad="127000" dist="190500" dir="2700000" algn="ctr" rotWithShape="0">
                    <a:srgbClr val="000000">
                      <a:alpha val="30000"/>
                    </a:srgbClr>
                  </a:outerShdw>
                </a:effectLst>
                <a:latin typeface="+mn-lt"/>
                <a:cs typeface="+mn-cs"/>
              </a:rPr>
              <a:t>National Agency of statistics and Demography</a:t>
            </a:r>
          </a:p>
          <a:p>
            <a:pPr marL="0" marR="0" lvl="0" indent="0" algn="ctr" defTabSz="457200" rtl="0" eaLnBrk="1" fontAlgn="base" latinLnBrk="0" hangingPunct="1">
              <a:lnSpc>
                <a:spcPct val="100000"/>
              </a:lnSpc>
              <a:spcBef>
                <a:spcPts val="0"/>
              </a:spcBef>
              <a:spcAft>
                <a:spcPct val="0"/>
              </a:spcAft>
              <a:buClrTx/>
              <a:buSzTx/>
              <a:buFont typeface="Arial" charset="0"/>
              <a:buNone/>
              <a:tabLst/>
              <a:defRPr/>
            </a:pPr>
            <a:r>
              <a:rPr kumimoji="0" lang="en-GB" sz="1000" b="1" i="0" u="none" strike="noStrike" kern="1200" cap="all" spc="0" normalizeH="0" baseline="0" noProof="0" dirty="0" smtClean="0">
                <a:ln>
                  <a:noFill/>
                </a:ln>
                <a:solidFill>
                  <a:schemeClr val="tx2">
                    <a:lumMod val="75000"/>
                  </a:schemeClr>
                </a:solidFill>
                <a:effectLst>
                  <a:outerShdw blurRad="127000" dist="190500" dir="2700000" algn="ctr" rotWithShape="0">
                    <a:srgbClr val="000000">
                      <a:alpha val="30000"/>
                    </a:srgbClr>
                  </a:outerShdw>
                </a:effectLst>
                <a:uLnTx/>
                <a:uFillTx/>
                <a:latin typeface="+mn-lt"/>
                <a:ea typeface="+mn-ea"/>
                <a:cs typeface="+mn-cs"/>
              </a:rPr>
              <a:t>Dakar, </a:t>
            </a:r>
            <a:r>
              <a:rPr kumimoji="0" lang="en-GB" sz="1000" b="1" i="0" u="none" strike="noStrike" kern="1200" cap="all" spc="0" normalizeH="0" baseline="0" noProof="0" dirty="0" err="1" smtClean="0">
                <a:ln>
                  <a:noFill/>
                </a:ln>
                <a:solidFill>
                  <a:schemeClr val="tx2">
                    <a:lumMod val="75000"/>
                  </a:schemeClr>
                </a:solidFill>
                <a:effectLst>
                  <a:outerShdw blurRad="127000" dist="190500" dir="2700000" algn="ctr" rotWithShape="0">
                    <a:srgbClr val="000000">
                      <a:alpha val="30000"/>
                    </a:srgbClr>
                  </a:outerShdw>
                </a:effectLst>
                <a:uLnTx/>
                <a:uFillTx/>
                <a:latin typeface="+mn-lt"/>
                <a:ea typeface="+mn-ea"/>
                <a:cs typeface="+mn-cs"/>
              </a:rPr>
              <a:t>senegal</a:t>
            </a:r>
            <a:r>
              <a:rPr kumimoji="0" lang="en-GB" sz="1000" b="1" i="0" u="none" strike="noStrike" kern="1200" cap="all" spc="0" normalizeH="0" baseline="0" noProof="0" dirty="0" smtClean="0">
                <a:ln>
                  <a:noFill/>
                </a:ln>
                <a:solidFill>
                  <a:schemeClr val="tx2">
                    <a:lumMod val="75000"/>
                  </a:schemeClr>
                </a:solidFill>
                <a:effectLst>
                  <a:outerShdw blurRad="127000" dist="190500" dir="2700000" algn="ctr" rotWithShape="0">
                    <a:srgbClr val="000000">
                      <a:alpha val="30000"/>
                    </a:srgbClr>
                  </a:outerShdw>
                </a:effectLst>
                <a:uLnTx/>
                <a:uFillTx/>
                <a:latin typeface="+mn-lt"/>
                <a:ea typeface="+mn-ea"/>
                <a:cs typeface="+mn-cs"/>
              </a:rPr>
              <a:t> </a:t>
            </a:r>
          </a:p>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endParaRPr kumimoji="0" lang="fr-FR" sz="1000" b="1" i="0" u="none" strike="noStrike" kern="1200" cap="all" spc="0" normalizeH="0" baseline="0" noProof="0" dirty="0">
              <a:ln>
                <a:noFill/>
              </a:ln>
              <a:solidFill>
                <a:schemeClr val="tx2">
                  <a:lumMod val="75000"/>
                </a:schemeClr>
              </a:solidFill>
              <a:effectLst>
                <a:outerShdw blurRad="127000" dist="190500" dir="2700000" algn="ctr" rotWithShape="0">
                  <a:srgbClr val="000000">
                    <a:alpha val="30000"/>
                  </a:srgbClr>
                </a:outerShdw>
              </a:effectLst>
              <a:uLnTx/>
              <a:uFillTx/>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distribution of census materials and electronic devices</a:t>
            </a:r>
            <a:endParaRPr lang="fr-FR" sz="2400" b="1" cap="all" dirty="0">
              <a:solidFill>
                <a:schemeClr val="bg1"/>
              </a:solidFill>
              <a:latin typeface="Calibri" pitchFamily="34" charset="0"/>
            </a:endParaRPr>
          </a:p>
        </p:txBody>
      </p:sp>
      <p:sp>
        <p:nvSpPr>
          <p:cNvPr id="7"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6" name="Espace réservé du contenu 2"/>
          <p:cNvSpPr>
            <a:spLocks noGrp="1"/>
          </p:cNvSpPr>
          <p:nvPr>
            <p:ph idx="1"/>
          </p:nvPr>
        </p:nvSpPr>
        <p:spPr>
          <a:xfrm>
            <a:off x="214282" y="2214554"/>
            <a:ext cx="8715436" cy="357190"/>
          </a:xfrm>
          <a:effectLst>
            <a:outerShdw blurRad="225425" dist="50800" dir="5820000" algn="ctr" rotWithShape="0">
              <a:srgbClr val="000000">
                <a:alpha val="33000"/>
              </a:srgbClr>
            </a:outerShdw>
          </a:effectLst>
        </p:spPr>
        <p:txBody>
          <a:bodyPr rtlCol="0">
            <a:normAutofit fontScale="32500" lnSpcReduction="20000"/>
          </a:bodyPr>
          <a:lstStyle/>
          <a:p>
            <a:pPr>
              <a:buBlip>
                <a:blip r:embed="rId3"/>
              </a:buBlip>
            </a:pPr>
            <a:r>
              <a:rPr lang="en-US" sz="5400" b="1" cap="small" dirty="0" smtClean="0">
                <a:effectLst>
                  <a:outerShdw blurRad="38100" dist="38100" dir="2700000" algn="tl">
                    <a:srgbClr val="000000">
                      <a:alpha val="43137"/>
                    </a:srgbClr>
                  </a:outerShdw>
                </a:effectLst>
              </a:rPr>
              <a:t>Departmental station:</a:t>
            </a:r>
            <a:endParaRPr lang="fr-FR" sz="5400" cap="small" dirty="0" smtClean="0">
              <a:effectLst>
                <a:outerShdw blurRad="38100" dist="38100" dir="2700000" algn="tl">
                  <a:srgbClr val="000000">
                    <a:alpha val="43137"/>
                  </a:srgbClr>
                </a:outerShdw>
              </a:effectLst>
            </a:endParaRPr>
          </a:p>
        </p:txBody>
      </p:sp>
      <p:sp>
        <p:nvSpPr>
          <p:cNvPr id="10" name="Rectangle 9"/>
          <p:cNvSpPr/>
          <p:nvPr/>
        </p:nvSpPr>
        <p:spPr>
          <a:xfrm>
            <a:off x="1571604" y="2571744"/>
            <a:ext cx="1857388" cy="2143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Rectangle 10"/>
          <p:cNvSpPr/>
          <p:nvPr/>
        </p:nvSpPr>
        <p:spPr>
          <a:xfrm>
            <a:off x="1071538" y="2622544"/>
            <a:ext cx="2357454" cy="2143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Rectangle 11"/>
          <p:cNvSpPr/>
          <p:nvPr/>
        </p:nvSpPr>
        <p:spPr>
          <a:xfrm>
            <a:off x="1223938" y="5786454"/>
            <a:ext cx="2357454" cy="2143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098" name="AutoShape 2"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0" name="AutoShape 4"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2" name="AutoShape 6"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4" name="AutoShape 8"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6" name="AutoShape 10"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8" name="AutoShape 12"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10" name="AutoShape 14"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12" name="AutoShape 16"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18" name="Picture 22" descr="Résultat de recherche d'images pour &quot;switch modem&quot;"/>
          <p:cNvPicPr>
            <a:picLocks noChangeAspect="1" noChangeArrowheads="1"/>
          </p:cNvPicPr>
          <p:nvPr/>
        </p:nvPicPr>
        <p:blipFill>
          <a:blip r:embed="rId4"/>
          <a:srcRect/>
          <a:stretch>
            <a:fillRect/>
          </a:stretch>
        </p:blipFill>
        <p:spPr bwMode="auto">
          <a:xfrm>
            <a:off x="5786446" y="2786058"/>
            <a:ext cx="2762250" cy="1657351"/>
          </a:xfrm>
          <a:prstGeom prst="rect">
            <a:avLst/>
          </a:prstGeom>
          <a:noFill/>
        </p:spPr>
      </p:pic>
      <p:sp>
        <p:nvSpPr>
          <p:cNvPr id="4120" name="AutoShape 24" descr="Résultat de recherche d'images pour &quot;switch mode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22" name="Picture 26" descr="Résultat de recherche d'images pour &quot;switch modem&quot;"/>
          <p:cNvPicPr>
            <a:picLocks noChangeAspect="1" noChangeArrowheads="1"/>
          </p:cNvPicPr>
          <p:nvPr/>
        </p:nvPicPr>
        <p:blipFill>
          <a:blip r:embed="rId5">
            <a:clrChange>
              <a:clrFrom>
                <a:srgbClr val="FFFEFF"/>
              </a:clrFrom>
              <a:clrTo>
                <a:srgbClr val="FFFEFF">
                  <a:alpha val="0"/>
                </a:srgbClr>
              </a:clrTo>
            </a:clrChange>
          </a:blip>
          <a:srcRect/>
          <a:stretch>
            <a:fillRect/>
          </a:stretch>
        </p:blipFill>
        <p:spPr bwMode="auto">
          <a:xfrm>
            <a:off x="6000760" y="3857643"/>
            <a:ext cx="2143125" cy="2143125"/>
          </a:xfrm>
          <a:prstGeom prst="rect">
            <a:avLst/>
          </a:prstGeom>
          <a:noFill/>
        </p:spPr>
      </p:pic>
      <p:pic>
        <p:nvPicPr>
          <p:cNvPr id="4124" name="Picture 28" descr="Résultat de recherche d'images pour &quot;internet router adsl&quo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984760" y="2206457"/>
            <a:ext cx="2016000" cy="1159201"/>
          </a:xfrm>
          <a:prstGeom prst="rect">
            <a:avLst/>
          </a:prstGeom>
          <a:noFill/>
        </p:spPr>
      </p:pic>
      <p:sp>
        <p:nvSpPr>
          <p:cNvPr id="4126" name="AutoShape 30" descr="Résultat de recherche d'images pour &quot;internet route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28" name="AutoShape 32" descr="Résultat de recherche d'images pour &quot;internet route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30" name="AutoShape 34" descr="Résultat de recherche d'images pour &quot;internet route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32" name="AutoShape 36"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34" name="AutoShape 38"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36" name="AutoShape 40"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38" name="AutoShape 42" descr="Résultat de recherche d'images pour &quot;desktop&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40" name="AutoShape 44" descr="Résultat de recherche d'images pour &quot;imprimant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42" name="AutoShape 46" descr="Résultat de recherche d'images pour &quot;imprimant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43" name="Picture 47"/>
          <p:cNvPicPr>
            <a:picLocks noChangeAspect="1" noChangeArrowheads="1"/>
          </p:cNvPicPr>
          <p:nvPr/>
        </p:nvPicPr>
        <p:blipFill>
          <a:blip r:embed="rId7"/>
          <a:srcRect/>
          <a:stretch>
            <a:fillRect/>
          </a:stretch>
        </p:blipFill>
        <p:spPr bwMode="auto">
          <a:xfrm>
            <a:off x="460375" y="4346267"/>
            <a:ext cx="2619375" cy="1743075"/>
          </a:xfrm>
          <a:prstGeom prst="rect">
            <a:avLst/>
          </a:prstGeom>
          <a:noFill/>
          <a:ln w="9525">
            <a:noFill/>
            <a:miter lim="800000"/>
            <a:headEnd/>
            <a:tailEnd/>
          </a:ln>
          <a:effectLst/>
        </p:spPr>
      </p:pic>
      <p:pic>
        <p:nvPicPr>
          <p:cNvPr id="4144" name="Picture 4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228985" y="3214686"/>
            <a:ext cx="2771775" cy="1647825"/>
          </a:xfrm>
          <a:prstGeom prst="rect">
            <a:avLst/>
          </a:prstGeom>
          <a:noFill/>
          <a:ln w="9525">
            <a:noFill/>
            <a:miter lim="800000"/>
            <a:headEnd/>
            <a:tailEnd/>
          </a:ln>
          <a:effectLst/>
        </p:spPr>
      </p:pic>
      <p:sp>
        <p:nvSpPr>
          <p:cNvPr id="4146" name="AutoShape 50" descr="Résultat de recherche d'images pour &quot;scanne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47" name="Picture 5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428992" y="4478261"/>
            <a:ext cx="2143125" cy="2143125"/>
          </a:xfrm>
          <a:prstGeom prst="rect">
            <a:avLst/>
          </a:prstGeom>
          <a:noFill/>
          <a:ln w="9525">
            <a:noFill/>
            <a:miter lim="800000"/>
            <a:headEnd/>
            <a:tailEnd/>
          </a:ln>
          <a:effectLst/>
        </p:spPr>
      </p:pic>
      <p:pic>
        <p:nvPicPr>
          <p:cNvPr id="4150" name="Picture 54"/>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936625" y="2335136"/>
            <a:ext cx="2143125" cy="21431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distribution of census materials and electronic devices</a:t>
            </a:r>
            <a:endParaRPr lang="fr-FR" sz="2400" b="1" cap="all" dirty="0">
              <a:solidFill>
                <a:schemeClr val="bg1"/>
              </a:solidFill>
              <a:latin typeface="Calibri" pitchFamily="34" charset="0"/>
            </a:endParaRPr>
          </a:p>
        </p:txBody>
      </p:sp>
      <p:sp>
        <p:nvSpPr>
          <p:cNvPr id="7"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6" name="Espace réservé du contenu 2"/>
          <p:cNvSpPr>
            <a:spLocks noGrp="1"/>
          </p:cNvSpPr>
          <p:nvPr>
            <p:ph idx="1"/>
          </p:nvPr>
        </p:nvSpPr>
        <p:spPr>
          <a:xfrm>
            <a:off x="214282" y="2214554"/>
            <a:ext cx="8715436" cy="4406832"/>
          </a:xfrm>
          <a:effectLst>
            <a:outerShdw blurRad="225425" dist="50800" dir="5820000" algn="ctr" rotWithShape="0">
              <a:srgbClr val="000000">
                <a:alpha val="33000"/>
              </a:srgbClr>
            </a:outerShdw>
          </a:effectLst>
        </p:spPr>
        <p:txBody>
          <a:bodyPr rtlCol="0">
            <a:normAutofit fontScale="70000" lnSpcReduction="20000"/>
          </a:bodyPr>
          <a:lstStyle/>
          <a:p>
            <a:pPr>
              <a:buBlip>
                <a:blip r:embed="rId3"/>
              </a:buBlip>
            </a:pPr>
            <a:r>
              <a:rPr lang="en-US" sz="5400" b="1" cap="small" dirty="0" smtClean="0">
                <a:effectLst>
                  <a:outerShdw blurRad="38100" dist="38100" dir="2700000" algn="tl">
                    <a:srgbClr val="000000">
                      <a:alpha val="43137"/>
                    </a:srgbClr>
                  </a:outerShdw>
                </a:effectLst>
              </a:rPr>
              <a:t>The ICT Coordinator:</a:t>
            </a:r>
            <a:endParaRPr lang="fr-FR" sz="5400" cap="small" dirty="0" smtClean="0">
              <a:effectLst>
                <a:outerShdw blurRad="38100" dist="38100" dir="2700000" algn="tl">
                  <a:srgbClr val="000000">
                    <a:alpha val="43137"/>
                  </a:srgbClr>
                </a:outerShdw>
              </a:effectLst>
            </a:endParaRPr>
          </a:p>
          <a:p>
            <a:pPr lvl="1">
              <a:spcBef>
                <a:spcPts val="1200"/>
              </a:spcBef>
              <a:buBlip>
                <a:blip r:embed="rId4"/>
              </a:buBlip>
            </a:pPr>
            <a:r>
              <a:rPr lang="en-US" sz="4000" dirty="0" smtClean="0"/>
              <a:t>Installs mobile app on PDAs; </a:t>
            </a:r>
          </a:p>
          <a:p>
            <a:pPr lvl="1">
              <a:spcBef>
                <a:spcPts val="1200"/>
              </a:spcBef>
              <a:buBlip>
                <a:blip r:embed="rId4"/>
              </a:buBlip>
            </a:pPr>
            <a:r>
              <a:rPr lang="en-US" sz="4000" dirty="0" smtClean="0"/>
              <a:t>Installs the supervisor application on laptops;</a:t>
            </a:r>
          </a:p>
          <a:p>
            <a:pPr lvl="1">
              <a:spcBef>
                <a:spcPts val="1200"/>
              </a:spcBef>
              <a:buBlip>
                <a:blip r:embed="rId4"/>
              </a:buBlip>
            </a:pPr>
            <a:r>
              <a:rPr lang="en-US" sz="4000" dirty="0" smtClean="0"/>
              <a:t>Installs the departmental application on desktops;</a:t>
            </a:r>
          </a:p>
          <a:p>
            <a:pPr lvl="1">
              <a:spcBef>
                <a:spcPts val="1200"/>
              </a:spcBef>
              <a:buBlip>
                <a:blip r:embed="rId4"/>
              </a:buBlip>
            </a:pPr>
            <a:r>
              <a:rPr lang="en-US" sz="4000" dirty="0" smtClean="0"/>
              <a:t>Assigns each supervisor his laptop;</a:t>
            </a:r>
          </a:p>
          <a:p>
            <a:pPr lvl="1">
              <a:spcBef>
                <a:spcPts val="1200"/>
              </a:spcBef>
              <a:buBlip>
                <a:blip r:embed="rId4"/>
              </a:buBlip>
            </a:pPr>
            <a:r>
              <a:rPr lang="en-US" sz="4000" dirty="0" smtClean="0"/>
              <a:t>Assigns PDAs to enumerators;</a:t>
            </a:r>
          </a:p>
          <a:p>
            <a:pPr lvl="1">
              <a:spcBef>
                <a:spcPts val="1200"/>
              </a:spcBef>
              <a:buBlip>
                <a:blip r:embed="rId4"/>
              </a:buBlip>
            </a:pPr>
            <a:r>
              <a:rPr lang="en-US" sz="4000" dirty="0" smtClean="0"/>
              <a:t>Saves assignments in the PMB hardware management tool.</a:t>
            </a:r>
            <a:endParaRPr lang="fr-FR" sz="4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distribution of census materials and electronic devices</a:t>
            </a:r>
            <a:endParaRPr lang="fr-FR" sz="2400" b="1" cap="all" dirty="0">
              <a:solidFill>
                <a:schemeClr val="bg1"/>
              </a:solidFill>
              <a:latin typeface="Calibri" pitchFamily="34" charset="0"/>
            </a:endParaRPr>
          </a:p>
        </p:txBody>
      </p:sp>
      <p:sp>
        <p:nvSpPr>
          <p:cNvPr id="7"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554390398"/>
              </p:ext>
            </p:extLst>
          </p:nvPr>
        </p:nvGraphicFramePr>
        <p:xfrm>
          <a:off x="76199" y="2164100"/>
          <a:ext cx="9000000" cy="4334256"/>
        </p:xfrm>
        <a:graphic>
          <a:graphicData uri="http://schemas.openxmlformats.org/drawingml/2006/table">
            <a:tbl>
              <a:tblPr firstRow="1" bandRow="1">
                <a:tableStyleId>{5C22544A-7EE6-4342-B048-85BDC9FD1C3A}</a:tableStyleId>
              </a:tblPr>
              <a:tblGrid>
                <a:gridCol w="3000000"/>
                <a:gridCol w="3000000"/>
                <a:gridCol w="3000000"/>
              </a:tblGrid>
              <a:tr h="370840">
                <a:tc>
                  <a:txBody>
                    <a:bodyPr/>
                    <a:lstStyle/>
                    <a:p>
                      <a:pPr marL="342900" indent="-342900" algn="ctr" defTabSz="457200" rtl="0" fontAlgn="base">
                        <a:spcBef>
                          <a:spcPct val="20000"/>
                        </a:spcBef>
                        <a:spcAft>
                          <a:spcPct val="0"/>
                        </a:spcAft>
                        <a:buFont typeface="Arial" pitchFamily="34" charset="0"/>
                        <a:buNone/>
                      </a:pPr>
                      <a:r>
                        <a:rPr lang="fr-FR" sz="2300" kern="1200" dirty="0" err="1" smtClean="0"/>
                        <a:t>Electronic</a:t>
                      </a:r>
                      <a:r>
                        <a:rPr lang="fr-FR" sz="2300" kern="1200" baseline="0" dirty="0" smtClean="0"/>
                        <a:t> </a:t>
                      </a:r>
                      <a:r>
                        <a:rPr lang="fr-FR" sz="2300" kern="1200" baseline="0" dirty="0" err="1" smtClean="0"/>
                        <a:t>devices</a:t>
                      </a:r>
                      <a:endParaRPr lang="fr-FR" sz="2300" kern="1200" dirty="0">
                        <a:solidFill>
                          <a:srgbClr val="0000CC"/>
                        </a:solidFill>
                        <a:latin typeface="+mn-lt"/>
                        <a:ea typeface="+mn-ea"/>
                        <a:cs typeface="+mn-cs"/>
                      </a:endParaRPr>
                    </a:p>
                  </a:txBody>
                  <a:tcPr>
                    <a:cell3D prstMaterial="dkEdge">
                      <a:bevel prst="cross"/>
                      <a:lightRig rig="flood" dir="t"/>
                    </a:cell3D>
                  </a:tcPr>
                </a:tc>
                <a:tc>
                  <a:txBody>
                    <a:bodyPr/>
                    <a:lstStyle/>
                    <a:p>
                      <a:pPr marL="342900" indent="-342900" algn="ctr" defTabSz="457200" rtl="0" fontAlgn="base">
                        <a:spcBef>
                          <a:spcPct val="20000"/>
                        </a:spcBef>
                        <a:spcAft>
                          <a:spcPct val="0"/>
                        </a:spcAft>
                        <a:buFont typeface="Arial" pitchFamily="34" charset="0"/>
                        <a:buNone/>
                      </a:pPr>
                      <a:r>
                        <a:rPr lang="fr-FR" sz="2300" kern="1200" dirty="0" smtClean="0"/>
                        <a:t>Affectations</a:t>
                      </a:r>
                      <a:endParaRPr lang="fr-FR" sz="2300" kern="1200" dirty="0">
                        <a:solidFill>
                          <a:srgbClr val="0000CC"/>
                        </a:solidFill>
                        <a:latin typeface="+mn-lt"/>
                        <a:ea typeface="+mn-ea"/>
                        <a:cs typeface="+mn-cs"/>
                      </a:endParaRPr>
                    </a:p>
                  </a:txBody>
                  <a:tcPr>
                    <a:cell3D prstMaterial="dkEdge">
                      <a:bevel prst="cross"/>
                      <a:lightRig rig="flood" dir="t"/>
                    </a:cell3D>
                  </a:tcPr>
                </a:tc>
                <a:tc>
                  <a:txBody>
                    <a:bodyPr/>
                    <a:lstStyle/>
                    <a:p>
                      <a:pPr marL="342900" indent="-342900" algn="ctr" defTabSz="457200" rtl="0" fontAlgn="base">
                        <a:spcBef>
                          <a:spcPct val="20000"/>
                        </a:spcBef>
                        <a:spcAft>
                          <a:spcPct val="0"/>
                        </a:spcAft>
                        <a:buFont typeface="Arial" pitchFamily="34" charset="0"/>
                        <a:buNone/>
                      </a:pPr>
                      <a:r>
                        <a:rPr lang="fr-FR" sz="2300" kern="1200" dirty="0" err="1" smtClean="0"/>
                        <a:t>Users</a:t>
                      </a:r>
                      <a:endParaRPr lang="fr-FR" sz="2300" kern="1200" dirty="0">
                        <a:solidFill>
                          <a:srgbClr val="0000CC"/>
                        </a:solidFill>
                        <a:latin typeface="+mn-lt"/>
                        <a:ea typeface="+mn-ea"/>
                        <a:cs typeface="+mn-cs"/>
                      </a:endParaRPr>
                    </a:p>
                  </a:txBody>
                  <a:tcPr>
                    <a:cell3D prstMaterial="dkEdge">
                      <a:bevel prst="cross"/>
                      <a:lightRig rig="flood" dir="t"/>
                    </a:cell3D>
                  </a:tcPr>
                </a:tc>
              </a:tr>
              <a:tr h="370840">
                <a:tc>
                  <a:txBody>
                    <a:bodyPr/>
                    <a:lstStyle/>
                    <a:p>
                      <a:pPr marL="342900" indent="-342900" algn="l" defTabSz="457200" rtl="0" fontAlgn="base">
                        <a:spcBef>
                          <a:spcPct val="20000"/>
                        </a:spcBef>
                        <a:spcAft>
                          <a:spcPct val="0"/>
                        </a:spcAft>
                        <a:buFont typeface="Arial" pitchFamily="34" charset="0"/>
                        <a:buNone/>
                      </a:pPr>
                      <a:r>
                        <a:rPr lang="fr-FR" sz="2300" kern="1200" cap="small" normalizeH="0" baseline="0" dirty="0" smtClean="0">
                          <a:effectLst>
                            <a:outerShdw blurRad="38100" dist="38100" dir="2700000" algn="tl">
                              <a:srgbClr val="000000">
                                <a:alpha val="43137"/>
                              </a:srgbClr>
                            </a:outerShdw>
                          </a:effectLst>
                        </a:rPr>
                        <a:t>PDA</a:t>
                      </a:r>
                      <a:endParaRPr lang="fr-FR" sz="2300" kern="1200" cap="small"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err="1" smtClean="0">
                          <a:effectLst>
                            <a:outerShdw blurRad="38100" dist="38100" dir="2700000" algn="tl">
                              <a:srgbClr val="000000">
                                <a:alpha val="43137"/>
                              </a:srgbClr>
                            </a:outerShdw>
                          </a:effectLst>
                        </a:rPr>
                        <a:t>Enumerator</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err="1" smtClean="0">
                          <a:effectLst>
                            <a:outerShdw blurRad="38100" dist="38100" dir="2700000" algn="tl">
                              <a:srgbClr val="000000">
                                <a:alpha val="43137"/>
                              </a:srgbClr>
                            </a:outerShdw>
                          </a:effectLst>
                        </a:rPr>
                        <a:t>Controllor</a:t>
                      </a:r>
                      <a:endParaRPr lang="fr-FR" sz="2300" kern="1200" normalizeH="0" baseline="0" dirty="0" smtClean="0">
                        <a:effectLst>
                          <a:outerShdw blurRad="38100" dist="38100" dir="2700000" algn="tl">
                            <a:srgbClr val="000000">
                              <a:alpha val="43137"/>
                            </a:srgbClr>
                          </a:outerShdw>
                        </a:effectLst>
                      </a:endParaRPr>
                    </a:p>
                    <a:p>
                      <a:pPr marL="342900" indent="-342900" algn="l" defTabSz="457200" rtl="0" fontAlgn="base">
                        <a:spcBef>
                          <a:spcPct val="20000"/>
                        </a:spcBef>
                        <a:spcAft>
                          <a:spcPct val="0"/>
                        </a:spcAft>
                        <a:buFont typeface="Arial" charset="0"/>
                        <a:buBlip>
                          <a:blip r:embed="rId3"/>
                        </a:buBlip>
                      </a:pPr>
                      <a:r>
                        <a:rPr lang="fr-FR" sz="2300" kern="1200" normalizeH="0" baseline="0" dirty="0" err="1" smtClean="0">
                          <a:effectLst>
                            <a:outerShdw blurRad="38100" dist="38100" dir="2700000" algn="tl">
                              <a:srgbClr val="000000">
                                <a:alpha val="43137"/>
                              </a:srgbClr>
                            </a:outerShdw>
                          </a:effectLst>
                        </a:rPr>
                        <a:t>Enumerator</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r>
              <a:tr h="370840">
                <a:tc>
                  <a:txBody>
                    <a:bodyPr/>
                    <a:lstStyle/>
                    <a:p>
                      <a:pPr marL="342900" indent="-342900" algn="l" defTabSz="457200" rtl="0" fontAlgn="base">
                        <a:spcBef>
                          <a:spcPct val="20000"/>
                        </a:spcBef>
                        <a:spcAft>
                          <a:spcPct val="0"/>
                        </a:spcAft>
                        <a:buFont typeface="Arial" pitchFamily="34" charset="0"/>
                        <a:buNone/>
                      </a:pPr>
                      <a:r>
                        <a:rPr lang="fr-FR" sz="2300" kern="1200" cap="small" normalizeH="0" baseline="0" dirty="0" err="1" smtClean="0">
                          <a:effectLst>
                            <a:outerShdw blurRad="38100" dist="38100" dir="2700000" algn="tl">
                              <a:srgbClr val="000000">
                                <a:alpha val="43137"/>
                              </a:srgbClr>
                            </a:outerShdw>
                          </a:effectLst>
                        </a:rPr>
                        <a:t>Laptop</a:t>
                      </a:r>
                      <a:r>
                        <a:rPr lang="fr-FR" sz="2300" kern="1200" cap="small" normalizeH="0" baseline="0" dirty="0" smtClean="0">
                          <a:effectLst>
                            <a:outerShdw blurRad="38100" dist="38100" dir="2700000" algn="tl">
                              <a:srgbClr val="000000">
                                <a:alpha val="43137"/>
                              </a:srgbClr>
                            </a:outerShdw>
                          </a:effectLst>
                        </a:rPr>
                        <a:t> (</a:t>
                      </a:r>
                      <a:r>
                        <a:rPr lang="fr-FR" sz="2300" kern="1200" cap="small" normalizeH="0" baseline="0" dirty="0" err="1" smtClean="0">
                          <a:effectLst>
                            <a:outerShdw blurRad="38100" dist="38100" dir="2700000" algn="tl">
                              <a:srgbClr val="000000">
                                <a:alpha val="43137"/>
                              </a:srgbClr>
                            </a:outerShdw>
                          </a:effectLst>
                        </a:rPr>
                        <a:t>Utraportable</a:t>
                      </a:r>
                      <a:r>
                        <a:rPr lang="fr-FR" sz="2300" kern="1200" cap="small" normalizeH="0" baseline="0" dirty="0" smtClean="0">
                          <a:effectLst>
                            <a:outerShdw blurRad="38100" dist="38100" dir="2700000" algn="tl">
                              <a:srgbClr val="000000">
                                <a:alpha val="43137"/>
                              </a:srgbClr>
                            </a:outerShdw>
                          </a:effectLst>
                        </a:rPr>
                        <a:t>)</a:t>
                      </a:r>
                      <a:endParaRPr lang="fr-FR" sz="2300" kern="1200" cap="small"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err="1" smtClean="0">
                          <a:effectLst>
                            <a:outerShdw blurRad="38100" dist="38100" dir="2700000" algn="tl">
                              <a:srgbClr val="000000">
                                <a:alpha val="43137"/>
                              </a:srgbClr>
                            </a:outerShdw>
                          </a:effectLst>
                        </a:rPr>
                        <a:t>Supervisor</a:t>
                      </a:r>
                      <a:r>
                        <a:rPr lang="fr-FR" sz="2300" kern="1200" normalizeH="0" baseline="0" dirty="0" smtClean="0">
                          <a:effectLst>
                            <a:outerShdw blurRad="38100" dist="38100" dir="2700000" algn="tl">
                              <a:srgbClr val="000000">
                                <a:alpha val="43137"/>
                              </a:srgbClr>
                            </a:outerShdw>
                          </a:effectLst>
                        </a:rPr>
                        <a:t> </a:t>
                      </a:r>
                    </a:p>
                    <a:p>
                      <a:pPr marL="342900" indent="-342900" algn="l" defTabSz="457200" rtl="0" fontAlgn="base">
                        <a:spcBef>
                          <a:spcPct val="20000"/>
                        </a:spcBef>
                        <a:spcAft>
                          <a:spcPct val="0"/>
                        </a:spcAft>
                        <a:buFont typeface="Arial" charset="0"/>
                        <a:buBlip>
                          <a:blip r:embed="rId3"/>
                        </a:buBlip>
                      </a:pPr>
                      <a:r>
                        <a:rPr lang="fr-FR" sz="2300" kern="1200" normalizeH="0" baseline="0" dirty="0" smtClean="0">
                          <a:effectLst>
                            <a:outerShdw blurRad="38100" dist="38100" dir="2700000" algn="tl">
                              <a:srgbClr val="000000">
                                <a:alpha val="43137"/>
                              </a:srgbClr>
                            </a:outerShdw>
                          </a:effectLst>
                        </a:rPr>
                        <a:t>ICTC</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err="1" smtClean="0">
                          <a:effectLst>
                            <a:outerShdw blurRad="38100" dist="38100" dir="2700000" algn="tl">
                              <a:srgbClr val="000000">
                                <a:alpha val="43137"/>
                              </a:srgbClr>
                            </a:outerShdw>
                          </a:effectLst>
                        </a:rPr>
                        <a:t>Supervisor</a:t>
                      </a:r>
                      <a:r>
                        <a:rPr lang="fr-FR" sz="2300" kern="1200" normalizeH="0" baseline="0" dirty="0" smtClean="0">
                          <a:effectLst>
                            <a:outerShdw blurRad="38100" dist="38100" dir="2700000" algn="tl">
                              <a:srgbClr val="000000">
                                <a:alpha val="43137"/>
                              </a:srgbClr>
                            </a:outerShdw>
                          </a:effectLst>
                        </a:rPr>
                        <a:t> </a:t>
                      </a:r>
                    </a:p>
                    <a:p>
                      <a:pPr marL="342900" indent="-342900" algn="l" defTabSz="457200" rtl="0" fontAlgn="base">
                        <a:spcBef>
                          <a:spcPct val="20000"/>
                        </a:spcBef>
                        <a:spcAft>
                          <a:spcPct val="0"/>
                        </a:spcAft>
                        <a:buFont typeface="Arial" charset="0"/>
                        <a:buBlip>
                          <a:blip r:embed="rId3"/>
                        </a:buBlip>
                      </a:pPr>
                      <a:r>
                        <a:rPr lang="fr-FR" sz="2300" kern="1200" normalizeH="0" baseline="0" dirty="0" smtClean="0">
                          <a:effectLst>
                            <a:outerShdw blurRad="38100" dist="38100" dir="2700000" algn="tl">
                              <a:srgbClr val="000000">
                                <a:alpha val="43137"/>
                              </a:srgbClr>
                            </a:outerShdw>
                          </a:effectLst>
                        </a:rPr>
                        <a:t>ICTC</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r>
              <a:tr h="370840">
                <a:tc>
                  <a:txBody>
                    <a:bodyPr/>
                    <a:lstStyle/>
                    <a:p>
                      <a:pPr marL="342900" indent="-342900" algn="l" defTabSz="457200" rtl="0" fontAlgn="base">
                        <a:spcBef>
                          <a:spcPct val="20000"/>
                        </a:spcBef>
                        <a:spcAft>
                          <a:spcPct val="0"/>
                        </a:spcAft>
                        <a:buFont typeface="Arial" pitchFamily="34" charset="0"/>
                        <a:buNone/>
                      </a:pPr>
                      <a:r>
                        <a:rPr lang="fr-FR" sz="2300" kern="1200" cap="small" normalizeH="0" baseline="0" dirty="0" smtClean="0">
                          <a:effectLst>
                            <a:outerShdw blurRad="38100" dist="38100" dir="2700000" algn="tl">
                              <a:srgbClr val="000000">
                                <a:alpha val="43137"/>
                              </a:srgbClr>
                            </a:outerShdw>
                          </a:effectLst>
                        </a:rPr>
                        <a:t>Desktop</a:t>
                      </a:r>
                      <a:endParaRPr lang="fr-FR" sz="2300" kern="1200" cap="small"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err="1" smtClean="0">
                          <a:effectLst>
                            <a:outerShdw blurRad="38100" dist="38100" dir="2700000" algn="tl">
                              <a:srgbClr val="000000">
                                <a:alpha val="43137"/>
                              </a:srgbClr>
                            </a:outerShdw>
                          </a:effectLst>
                        </a:rPr>
                        <a:t>Departmental</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err="1" smtClean="0">
                          <a:effectLst>
                            <a:outerShdw blurRad="38100" dist="38100" dir="2700000" algn="tl">
                              <a:srgbClr val="000000">
                                <a:alpha val="43137"/>
                              </a:srgbClr>
                            </a:outerShdw>
                          </a:effectLst>
                        </a:rPr>
                        <a:t>Supervisor</a:t>
                      </a:r>
                      <a:r>
                        <a:rPr lang="fr-FR" sz="2300" kern="1200" normalizeH="0" baseline="0" dirty="0" smtClean="0">
                          <a:effectLst>
                            <a:outerShdw blurRad="38100" dist="38100" dir="2700000" algn="tl">
                              <a:srgbClr val="000000">
                                <a:alpha val="43137"/>
                              </a:srgbClr>
                            </a:outerShdw>
                          </a:effectLst>
                        </a:rPr>
                        <a:t> </a:t>
                      </a:r>
                    </a:p>
                    <a:p>
                      <a:pPr marL="342900" indent="-342900" algn="l" defTabSz="457200" rtl="0" fontAlgn="base">
                        <a:spcBef>
                          <a:spcPct val="20000"/>
                        </a:spcBef>
                        <a:spcAft>
                          <a:spcPct val="0"/>
                        </a:spcAft>
                        <a:buFont typeface="Arial" charset="0"/>
                        <a:buBlip>
                          <a:blip r:embed="rId3"/>
                        </a:buBlip>
                      </a:pPr>
                      <a:r>
                        <a:rPr lang="fr-FR" sz="2300" kern="1200" normalizeH="0" baseline="0" dirty="0" smtClean="0">
                          <a:effectLst>
                            <a:outerShdw blurRad="38100" dist="38100" dir="2700000" algn="tl">
                              <a:srgbClr val="000000">
                                <a:alpha val="43137"/>
                              </a:srgbClr>
                            </a:outerShdw>
                          </a:effectLst>
                        </a:rPr>
                        <a:t>ICTC</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r>
              <a:tr h="370840">
                <a:tc>
                  <a:txBody>
                    <a:bodyPr/>
                    <a:lstStyle/>
                    <a:p>
                      <a:pPr marL="342900" indent="-342900" algn="l" defTabSz="457200" rtl="0" fontAlgn="base">
                        <a:spcBef>
                          <a:spcPct val="20000"/>
                        </a:spcBef>
                        <a:spcAft>
                          <a:spcPct val="0"/>
                        </a:spcAft>
                        <a:buFont typeface="Arial" pitchFamily="34" charset="0"/>
                        <a:buNone/>
                      </a:pPr>
                      <a:r>
                        <a:rPr lang="fr-FR" sz="2300" kern="1200" cap="small" normalizeH="0" baseline="0" dirty="0" smtClean="0">
                          <a:effectLst>
                            <a:outerShdw blurRad="38100" dist="38100" dir="2700000" algn="tl">
                              <a:srgbClr val="000000">
                                <a:alpha val="43137"/>
                              </a:srgbClr>
                            </a:outerShdw>
                          </a:effectLst>
                        </a:rPr>
                        <a:t>Mobile phone</a:t>
                      </a:r>
                      <a:endParaRPr lang="fr-FR" sz="2300" kern="1200" cap="small"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err="1" smtClean="0">
                          <a:effectLst>
                            <a:outerShdw blurRad="38100" dist="38100" dir="2700000" algn="tl">
                              <a:srgbClr val="000000">
                                <a:alpha val="43137"/>
                              </a:srgbClr>
                            </a:outerShdw>
                          </a:effectLst>
                        </a:rPr>
                        <a:t>Supervisor</a:t>
                      </a:r>
                      <a:r>
                        <a:rPr lang="fr-FR" sz="2300" kern="1200" normalizeH="0" baseline="0" dirty="0" smtClean="0">
                          <a:effectLst>
                            <a:outerShdw blurRad="38100" dist="38100" dir="2700000" algn="tl">
                              <a:srgbClr val="000000">
                                <a:alpha val="43137"/>
                              </a:srgbClr>
                            </a:outerShdw>
                          </a:effectLst>
                        </a:rPr>
                        <a:t> </a:t>
                      </a:r>
                    </a:p>
                    <a:p>
                      <a:pPr marL="342900" indent="-342900" algn="l" defTabSz="457200" rtl="0" fontAlgn="base">
                        <a:spcBef>
                          <a:spcPct val="20000"/>
                        </a:spcBef>
                        <a:spcAft>
                          <a:spcPct val="0"/>
                        </a:spcAft>
                        <a:buFont typeface="Arial" charset="0"/>
                        <a:buBlip>
                          <a:blip r:embed="rId3"/>
                        </a:buBlip>
                      </a:pPr>
                      <a:r>
                        <a:rPr lang="fr-FR" sz="2300" kern="1200" normalizeH="0" baseline="0" dirty="0" smtClean="0">
                          <a:effectLst>
                            <a:outerShdw blurRad="38100" dist="38100" dir="2700000" algn="tl">
                              <a:srgbClr val="000000">
                                <a:alpha val="43137"/>
                              </a:srgbClr>
                            </a:outerShdw>
                          </a:effectLst>
                        </a:rPr>
                        <a:t>ICTC</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err="1" smtClean="0">
                          <a:effectLst>
                            <a:outerShdw blurRad="38100" dist="38100" dir="2700000" algn="tl">
                              <a:srgbClr val="000000">
                                <a:alpha val="43137"/>
                              </a:srgbClr>
                            </a:outerShdw>
                          </a:effectLst>
                        </a:rPr>
                        <a:t>Supervisor</a:t>
                      </a:r>
                      <a:r>
                        <a:rPr lang="fr-FR" sz="2300" kern="1200" normalizeH="0" baseline="0" dirty="0" smtClean="0">
                          <a:effectLst>
                            <a:outerShdw blurRad="38100" dist="38100" dir="2700000" algn="tl">
                              <a:srgbClr val="000000">
                                <a:alpha val="43137"/>
                              </a:srgbClr>
                            </a:outerShdw>
                          </a:effectLst>
                        </a:rPr>
                        <a:t> </a:t>
                      </a:r>
                    </a:p>
                    <a:p>
                      <a:pPr marL="342900" indent="-342900" algn="l" defTabSz="457200" rtl="0" fontAlgn="base">
                        <a:spcBef>
                          <a:spcPct val="20000"/>
                        </a:spcBef>
                        <a:spcAft>
                          <a:spcPct val="0"/>
                        </a:spcAft>
                        <a:buFont typeface="Arial" charset="0"/>
                        <a:buBlip>
                          <a:blip r:embed="rId3"/>
                        </a:buBlip>
                      </a:pPr>
                      <a:r>
                        <a:rPr lang="fr-FR" sz="2300" kern="1200" normalizeH="0" baseline="0" dirty="0" smtClean="0">
                          <a:effectLst>
                            <a:outerShdw blurRad="38100" dist="38100" dir="2700000" algn="tl">
                              <a:srgbClr val="000000">
                                <a:alpha val="43137"/>
                              </a:srgbClr>
                            </a:outerShdw>
                          </a:effectLst>
                        </a:rPr>
                        <a:t>ICTC</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r>
              <a:tr h="370840">
                <a:tc>
                  <a:txBody>
                    <a:bodyPr/>
                    <a:lstStyle/>
                    <a:p>
                      <a:pPr marL="342900" indent="-342900" algn="l" defTabSz="457200" rtl="0" fontAlgn="base">
                        <a:spcBef>
                          <a:spcPct val="20000"/>
                        </a:spcBef>
                        <a:spcAft>
                          <a:spcPct val="0"/>
                        </a:spcAft>
                        <a:buFont typeface="Arial" pitchFamily="34" charset="0"/>
                        <a:buNone/>
                      </a:pPr>
                      <a:r>
                        <a:rPr lang="fr-FR" sz="2300" kern="1200" cap="small" normalizeH="0" baseline="0" dirty="0" smtClean="0">
                          <a:effectLst>
                            <a:outerShdw blurRad="38100" dist="38100" dir="2700000" algn="tl">
                              <a:srgbClr val="000000">
                                <a:alpha val="43137"/>
                              </a:srgbClr>
                            </a:outerShdw>
                          </a:effectLst>
                        </a:rPr>
                        <a:t>Internet </a:t>
                      </a:r>
                      <a:r>
                        <a:rPr lang="fr-FR" sz="2300" kern="1200" cap="small" normalizeH="0" baseline="0" dirty="0" err="1" smtClean="0">
                          <a:effectLst>
                            <a:outerShdw blurRad="38100" dist="38100" dir="2700000" algn="tl">
                              <a:srgbClr val="000000">
                                <a:alpha val="43137"/>
                              </a:srgbClr>
                            </a:outerShdw>
                          </a:effectLst>
                        </a:rPr>
                        <a:t>key</a:t>
                      </a:r>
                      <a:endParaRPr lang="fr-FR" sz="2300" kern="1200" cap="small"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smtClean="0">
                          <a:effectLst>
                            <a:outerShdw blurRad="38100" dist="38100" dir="2700000" algn="tl">
                              <a:srgbClr val="000000">
                                <a:alpha val="43137"/>
                              </a:srgbClr>
                            </a:outerShdw>
                          </a:effectLst>
                        </a:rPr>
                        <a:t> ICTC</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342900" indent="-342900" algn="l" defTabSz="457200" rtl="0" fontAlgn="base">
                        <a:spcBef>
                          <a:spcPct val="20000"/>
                        </a:spcBef>
                        <a:spcAft>
                          <a:spcPct val="0"/>
                        </a:spcAft>
                        <a:buFont typeface="Arial" charset="0"/>
                        <a:buBlip>
                          <a:blip r:embed="rId3"/>
                        </a:buBlip>
                      </a:pPr>
                      <a:r>
                        <a:rPr lang="fr-FR" sz="2300" kern="1200" normalizeH="0" baseline="0" dirty="0" smtClean="0">
                          <a:effectLst>
                            <a:outerShdw blurRad="38100" dist="38100" dir="2700000" algn="tl">
                              <a:srgbClr val="000000">
                                <a:alpha val="43137"/>
                              </a:srgbClr>
                            </a:outerShdw>
                          </a:effectLst>
                        </a:rPr>
                        <a:t>ICTC</a:t>
                      </a:r>
                      <a:endParaRPr lang="fr-FR" sz="2300" kern="1200" normalizeH="0" baseline="0" dirty="0">
                        <a:solidFill>
                          <a:schemeClr val="tx1"/>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909750"/>
            <a:ext cx="8715436" cy="4071966"/>
          </a:xfrm>
          <a:effectLst>
            <a:outerShdw blurRad="225425" dist="50800" dir="5820000" algn="ctr" rotWithShape="0">
              <a:srgbClr val="000000">
                <a:alpha val="33000"/>
              </a:srgbClr>
            </a:outerShdw>
          </a:effectLst>
        </p:spPr>
        <p:txBody>
          <a:bodyPr rtlCol="0">
            <a:normAutofit fontScale="55000" lnSpcReduction="20000"/>
          </a:bodyPr>
          <a:lstStyle/>
          <a:p>
            <a:pPr fontAlgn="auto">
              <a:spcBef>
                <a:spcPts val="0"/>
              </a:spcBef>
              <a:spcAft>
                <a:spcPts val="0"/>
              </a:spcAft>
              <a:buFont typeface="Arial"/>
              <a:buNone/>
              <a:defRPr/>
            </a:pPr>
            <a:endParaRPr lang="fr-FR" sz="2800" b="1" dirty="0" smtClean="0">
              <a:solidFill>
                <a:srgbClr val="3333FF"/>
              </a:solidFill>
            </a:endParaRPr>
          </a:p>
          <a:p>
            <a:pPr lvl="0">
              <a:buBlip>
                <a:blip r:embed="rId2"/>
              </a:buBlip>
            </a:pPr>
            <a:r>
              <a:rPr lang="en-US" sz="5100" dirty="0" smtClean="0"/>
              <a:t>A </a:t>
            </a:r>
            <a:r>
              <a:rPr lang="en-US" sz="5100" b="1" dirty="0" smtClean="0"/>
              <a:t>technical coordination team</a:t>
            </a:r>
            <a:r>
              <a:rPr lang="en-US" sz="5100" dirty="0" smtClean="0"/>
              <a:t> has been set up:</a:t>
            </a:r>
            <a:r>
              <a:rPr lang="fr-FR" sz="5100" dirty="0" smtClean="0"/>
              <a:t> </a:t>
            </a:r>
            <a:endParaRPr lang="en-US" sz="5100" b="1" dirty="0" smtClean="0"/>
          </a:p>
          <a:p>
            <a:pPr lvl="0">
              <a:buBlip>
                <a:blip r:embed="rId2"/>
              </a:buBlip>
            </a:pPr>
            <a:r>
              <a:rPr lang="en-US" sz="5100" dirty="0" smtClean="0"/>
              <a:t>It deals with the </a:t>
            </a:r>
            <a:r>
              <a:rPr lang="en-US" sz="5100" b="1" dirty="0" smtClean="0"/>
              <a:t>technical</a:t>
            </a:r>
            <a:r>
              <a:rPr lang="en-US" sz="5100" dirty="0" smtClean="0"/>
              <a:t>;</a:t>
            </a:r>
          </a:p>
          <a:p>
            <a:pPr lvl="0">
              <a:buBlip>
                <a:blip r:embed="rId2"/>
              </a:buBlip>
            </a:pPr>
            <a:r>
              <a:rPr lang="en-US" sz="5100" dirty="0" smtClean="0"/>
              <a:t>It </a:t>
            </a:r>
            <a:r>
              <a:rPr lang="en-US" sz="5100" b="1" dirty="0" smtClean="0"/>
              <a:t>coordinates,</a:t>
            </a:r>
            <a:r>
              <a:rPr lang="en-US" sz="5100" dirty="0" smtClean="0"/>
              <a:t> </a:t>
            </a:r>
            <a:r>
              <a:rPr lang="en-US" sz="5100" b="1" dirty="0" smtClean="0"/>
              <a:t>monitors and evaluates </a:t>
            </a:r>
            <a:r>
              <a:rPr lang="en-US" sz="5100" dirty="0" smtClean="0"/>
              <a:t>the project.</a:t>
            </a:r>
            <a:endParaRPr lang="fr-FR" sz="5100" dirty="0" smtClean="0"/>
          </a:p>
          <a:p>
            <a:pPr lvl="0">
              <a:buBlip>
                <a:blip r:embed="rId2"/>
              </a:buBlip>
            </a:pPr>
            <a:r>
              <a:rPr lang="en-US" sz="5100" dirty="0" smtClean="0"/>
              <a:t>It also contains </a:t>
            </a:r>
            <a:r>
              <a:rPr lang="en-US" sz="5100" b="1" dirty="0" smtClean="0"/>
              <a:t>nine sections</a:t>
            </a:r>
            <a:r>
              <a:rPr lang="en-US" sz="5100" dirty="0" smtClean="0"/>
              <a:t>:</a:t>
            </a:r>
            <a:r>
              <a:rPr lang="fr-FR" sz="5100" dirty="0" smtClean="0"/>
              <a:t> </a:t>
            </a:r>
          </a:p>
          <a:p>
            <a:pPr marL="990600" lvl="1" indent="-254000">
              <a:buClr>
                <a:srgbClr val="0000CC"/>
              </a:buClr>
              <a:buFont typeface="+mj-lt"/>
              <a:buAutoNum type="arabicPeriod"/>
            </a:pPr>
            <a:r>
              <a:rPr lang="en-US" b="1" dirty="0" smtClean="0">
                <a:solidFill>
                  <a:schemeClr val="accent1"/>
                </a:solidFill>
              </a:rPr>
              <a:t>Design, Analysis and Evaluation of Data,   </a:t>
            </a:r>
            <a:endParaRPr lang="fr-FR" b="1" dirty="0" smtClean="0">
              <a:solidFill>
                <a:schemeClr val="accent1"/>
              </a:solidFill>
            </a:endParaRPr>
          </a:p>
          <a:p>
            <a:pPr marL="990600" lvl="1" indent="-254000">
              <a:buClr>
                <a:srgbClr val="0000CC"/>
              </a:buClr>
              <a:buFont typeface="+mj-lt"/>
              <a:buAutoNum type="arabicPeriod"/>
            </a:pPr>
            <a:r>
              <a:rPr lang="en-US" b="1" dirty="0" smtClean="0">
                <a:solidFill>
                  <a:schemeClr val="accent1"/>
                </a:solidFill>
              </a:rPr>
              <a:t>Cartography,   </a:t>
            </a:r>
            <a:endParaRPr lang="fr-FR" b="1" dirty="0" smtClean="0">
              <a:solidFill>
                <a:schemeClr val="accent1"/>
              </a:solidFill>
            </a:endParaRPr>
          </a:p>
          <a:p>
            <a:pPr marL="990600" lvl="1" indent="-254000">
              <a:buClr>
                <a:srgbClr val="0000CC"/>
              </a:buClr>
              <a:buFont typeface="+mj-lt"/>
              <a:buAutoNum type="arabicPeriod"/>
            </a:pPr>
            <a:r>
              <a:rPr lang="en-US" b="1" dirty="0" smtClean="0">
                <a:solidFill>
                  <a:schemeClr val="accent1"/>
                </a:solidFill>
              </a:rPr>
              <a:t>Field Operations,   </a:t>
            </a:r>
            <a:endParaRPr lang="fr-FR" b="1" dirty="0" smtClean="0">
              <a:solidFill>
                <a:schemeClr val="accent1"/>
              </a:solidFill>
            </a:endParaRPr>
          </a:p>
          <a:p>
            <a:pPr marL="990600" lvl="1" indent="-254000">
              <a:buClr>
                <a:srgbClr val="0000CC"/>
              </a:buClr>
              <a:buFont typeface="+mj-lt"/>
              <a:buAutoNum type="arabicPeriod"/>
            </a:pPr>
            <a:r>
              <a:rPr lang="en-US" b="1" dirty="0" smtClean="0">
                <a:solidFill>
                  <a:schemeClr val="accent1"/>
                </a:solidFill>
              </a:rPr>
              <a:t>Technological Infrastructure,   </a:t>
            </a:r>
            <a:endParaRPr lang="fr-FR" b="1" dirty="0" smtClean="0">
              <a:solidFill>
                <a:schemeClr val="accent1"/>
              </a:solidFill>
            </a:endParaRPr>
          </a:p>
          <a:p>
            <a:pPr marL="990600" lvl="1" indent="-254000">
              <a:buClr>
                <a:srgbClr val="0000CC"/>
              </a:buClr>
              <a:buFont typeface="+mj-lt"/>
              <a:buAutoNum type="arabicPeriod"/>
            </a:pPr>
            <a:r>
              <a:rPr lang="en-US" b="1" dirty="0" smtClean="0">
                <a:solidFill>
                  <a:schemeClr val="accent1"/>
                </a:solidFill>
              </a:rPr>
              <a:t>Logistics,   </a:t>
            </a:r>
            <a:endParaRPr lang="fr-FR" b="1" dirty="0" smtClean="0">
              <a:solidFill>
                <a:schemeClr val="accent1"/>
              </a:solidFill>
            </a:endParaRPr>
          </a:p>
          <a:p>
            <a:pPr marL="990600" lvl="1" indent="-254000">
              <a:buClr>
                <a:srgbClr val="0000CC"/>
              </a:buClr>
              <a:buFont typeface="+mj-lt"/>
              <a:buAutoNum type="arabicPeriod"/>
            </a:pPr>
            <a:r>
              <a:rPr lang="en-US" b="1" dirty="0" smtClean="0">
                <a:solidFill>
                  <a:schemeClr val="accent1"/>
                </a:solidFill>
              </a:rPr>
              <a:t>Human resources,   </a:t>
            </a:r>
            <a:endParaRPr lang="fr-FR" b="1" dirty="0" smtClean="0">
              <a:solidFill>
                <a:schemeClr val="accent1"/>
              </a:solidFill>
            </a:endParaRPr>
          </a:p>
          <a:p>
            <a:pPr marL="990600" lvl="1" indent="-254000">
              <a:buClr>
                <a:srgbClr val="0000CC"/>
              </a:buClr>
              <a:buFont typeface="+mj-lt"/>
              <a:buAutoNum type="arabicPeriod"/>
            </a:pPr>
            <a:r>
              <a:rPr lang="en-US" b="1" dirty="0" smtClean="0">
                <a:solidFill>
                  <a:schemeClr val="accent1"/>
                </a:solidFill>
              </a:rPr>
              <a:t>Finance,   </a:t>
            </a:r>
            <a:endParaRPr lang="fr-FR" b="1" dirty="0" smtClean="0">
              <a:solidFill>
                <a:schemeClr val="accent1"/>
              </a:solidFill>
            </a:endParaRPr>
          </a:p>
          <a:p>
            <a:pPr marL="990600" lvl="1" indent="-254000">
              <a:buClr>
                <a:srgbClr val="0000CC"/>
              </a:buClr>
              <a:buFont typeface="+mj-lt"/>
              <a:buAutoNum type="arabicPeriod"/>
            </a:pPr>
            <a:r>
              <a:rPr lang="en-US" b="1" dirty="0" smtClean="0">
                <a:solidFill>
                  <a:schemeClr val="accent1"/>
                </a:solidFill>
              </a:rPr>
              <a:t>Communication and Awareness, and   </a:t>
            </a:r>
            <a:endParaRPr lang="fr-FR" b="1" dirty="0" smtClean="0">
              <a:solidFill>
                <a:schemeClr val="accent1"/>
              </a:solidFill>
            </a:endParaRPr>
          </a:p>
          <a:p>
            <a:pPr marL="990600" lvl="1" indent="-254000">
              <a:buClr>
                <a:srgbClr val="0000CC"/>
              </a:buClr>
              <a:buFont typeface="+mj-lt"/>
              <a:buAutoNum type="arabicPeriod"/>
            </a:pPr>
            <a:r>
              <a:rPr lang="en-US" b="1" dirty="0" smtClean="0">
                <a:solidFill>
                  <a:schemeClr val="accent1"/>
                </a:solidFill>
              </a:rPr>
              <a:t>Printing. </a:t>
            </a:r>
            <a:endParaRPr lang="fr-FR" b="1" dirty="0" smtClean="0">
              <a:solidFill>
                <a:schemeClr val="accent1"/>
              </a:solidFill>
            </a:endParaRPr>
          </a:p>
        </p:txBody>
      </p:sp>
      <p:sp>
        <p:nvSpPr>
          <p:cNvPr id="4"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management structure and supervision (national level)</a:t>
            </a:r>
            <a:endParaRPr lang="fr-FR" sz="2400" b="1" dirty="0">
              <a:solidFill>
                <a:schemeClr val="bg1"/>
              </a:solidFill>
              <a:effectLst>
                <a:outerShdw blurRad="38100" dist="38100" dir="2700000" algn="tl">
                  <a:srgbClr val="000000">
                    <a:alpha val="43137"/>
                  </a:srgbClr>
                </a:outerShdw>
              </a:effectLst>
              <a:latin typeface="Tahoma" pitchFamily="34" charset="0"/>
            </a:endParaRPr>
          </a:p>
        </p:txBody>
      </p:sp>
      <p:sp>
        <p:nvSpPr>
          <p:cNvPr id="6"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noGrp="1"/>
          </p:cNvSpPr>
          <p:nvPr>
            <p:ph idx="1"/>
          </p:nvPr>
        </p:nvSpPr>
        <p:spPr>
          <a:xfrm>
            <a:off x="428625" y="2058974"/>
            <a:ext cx="8229600" cy="4227546"/>
          </a:xfrm>
          <a:effectLst>
            <a:outerShdw blurRad="225425" dist="50800" dir="5820000" algn="ctr" rotWithShape="0">
              <a:srgbClr val="000000">
                <a:alpha val="33000"/>
              </a:srgbClr>
            </a:outerShdw>
          </a:effectLst>
        </p:spPr>
        <p:txBody>
          <a:bodyPr>
            <a:normAutofit fontScale="92500" lnSpcReduction="10000"/>
          </a:bodyPr>
          <a:lstStyle/>
          <a:p>
            <a:pPr marL="514350" indent="-514350">
              <a:spcBef>
                <a:spcPct val="0"/>
              </a:spcBef>
              <a:buFont typeface="Arial" charset="0"/>
              <a:buNone/>
            </a:pPr>
            <a:endParaRPr lang="fr-CA" sz="2400" b="1" dirty="0" smtClean="0">
              <a:solidFill>
                <a:srgbClr val="3333FF"/>
              </a:solidFill>
              <a:latin typeface="Calibri" pitchFamily="34" charset="0"/>
            </a:endParaRPr>
          </a:p>
          <a:p>
            <a:pPr marL="514350" indent="-514350">
              <a:spcBef>
                <a:spcPct val="0"/>
              </a:spcBef>
              <a:buBlip>
                <a:blip r:embed="rId2"/>
              </a:buBlip>
            </a:pPr>
            <a:r>
              <a:rPr lang="en-US" sz="2400" b="1" dirty="0" smtClean="0">
                <a:solidFill>
                  <a:srgbClr val="0000CC"/>
                </a:solidFill>
              </a:rPr>
              <a:t>STEERING COMMITTEE</a:t>
            </a:r>
            <a:r>
              <a:rPr lang="en-US" sz="2400" dirty="0" smtClean="0"/>
              <a:t>: </a:t>
            </a:r>
            <a:r>
              <a:rPr lang="fr-CA" sz="2400" b="1" dirty="0" smtClean="0">
                <a:solidFill>
                  <a:schemeClr val="accent3">
                    <a:lumMod val="75000"/>
                  </a:schemeClr>
                </a:solidFill>
                <a:latin typeface="Calibri" pitchFamily="34" charset="0"/>
              </a:rPr>
              <a:t>  </a:t>
            </a:r>
            <a:endParaRPr lang="fr-CA" sz="2400" dirty="0" smtClean="0">
              <a:solidFill>
                <a:schemeClr val="accent3">
                  <a:lumMod val="75000"/>
                </a:schemeClr>
              </a:solidFill>
              <a:latin typeface="Calibri" pitchFamily="34" charset="0"/>
            </a:endParaRPr>
          </a:p>
          <a:p>
            <a:pPr marL="514350" indent="-514350">
              <a:spcBef>
                <a:spcPct val="0"/>
              </a:spcBef>
              <a:buNone/>
            </a:pPr>
            <a:r>
              <a:rPr lang="fr-CA" sz="2400" dirty="0" smtClean="0">
                <a:solidFill>
                  <a:schemeClr val="tx1"/>
                </a:solidFill>
                <a:latin typeface="Calibri" pitchFamily="34" charset="0"/>
              </a:rPr>
              <a:t>		</a:t>
            </a:r>
            <a:r>
              <a:rPr lang="en-US" sz="2400" dirty="0" smtClean="0"/>
              <a:t> Chaired by the Governor </a:t>
            </a:r>
            <a:r>
              <a:rPr lang="fr-CA" sz="2400" dirty="0" smtClean="0">
                <a:solidFill>
                  <a:schemeClr val="tx1"/>
                </a:solidFill>
                <a:latin typeface="Calibri" pitchFamily="34" charset="0"/>
              </a:rPr>
              <a:t>	</a:t>
            </a:r>
          </a:p>
          <a:p>
            <a:pPr marL="514350" indent="-514350">
              <a:spcBef>
                <a:spcPct val="0"/>
              </a:spcBef>
              <a:buBlip>
                <a:blip r:embed="rId2"/>
              </a:buBlip>
            </a:pPr>
            <a:r>
              <a:rPr lang="en-US" sz="2400" b="1" dirty="0" smtClean="0">
                <a:solidFill>
                  <a:srgbClr val="0000CC"/>
                </a:solidFill>
              </a:rPr>
              <a:t>REGIONAL TECHNICAL COMMITTEE:</a:t>
            </a:r>
            <a:endParaRPr lang="fr-CA" sz="2400" dirty="0" smtClean="0">
              <a:solidFill>
                <a:schemeClr val="accent3">
                  <a:lumMod val="75000"/>
                </a:schemeClr>
              </a:solidFill>
              <a:latin typeface="Calibri" pitchFamily="34" charset="0"/>
            </a:endParaRPr>
          </a:p>
          <a:p>
            <a:pPr marL="514350" indent="-514350">
              <a:spcBef>
                <a:spcPct val="0"/>
              </a:spcBef>
              <a:buNone/>
            </a:pPr>
            <a:r>
              <a:rPr lang="fr-CA" sz="2400" dirty="0" smtClean="0">
                <a:solidFill>
                  <a:schemeClr val="tx1"/>
                </a:solidFill>
                <a:latin typeface="Calibri" pitchFamily="34" charset="0"/>
              </a:rPr>
              <a:t>		</a:t>
            </a:r>
            <a:r>
              <a:rPr lang="en-US" sz="2400" dirty="0" smtClean="0"/>
              <a:t> Chaired by the SRSD Chief</a:t>
            </a:r>
            <a:r>
              <a:rPr lang="fr-CA" sz="2400" b="1" dirty="0" smtClean="0">
                <a:solidFill>
                  <a:schemeClr val="accent3">
                    <a:lumMod val="75000"/>
                  </a:schemeClr>
                </a:solidFill>
                <a:latin typeface="Calibri" pitchFamily="34" charset="0"/>
              </a:rPr>
              <a:t> </a:t>
            </a:r>
            <a:endParaRPr lang="fr-CA" sz="2400" dirty="0" smtClean="0">
              <a:solidFill>
                <a:schemeClr val="tx1"/>
              </a:solidFill>
              <a:latin typeface="Calibri" pitchFamily="34" charset="0"/>
            </a:endParaRPr>
          </a:p>
          <a:p>
            <a:pPr marL="514350" indent="-514350">
              <a:spcBef>
                <a:spcPct val="0"/>
              </a:spcBef>
              <a:buFont typeface="Arial" charset="0"/>
              <a:buNone/>
            </a:pPr>
            <a:endParaRPr lang="fr-CA" sz="2400" b="1" dirty="0" smtClean="0">
              <a:solidFill>
                <a:srgbClr val="3333FF"/>
              </a:solidFill>
              <a:latin typeface="Calibri" pitchFamily="34" charset="0"/>
            </a:endParaRPr>
          </a:p>
          <a:p>
            <a:pPr marL="514350" indent="-514350">
              <a:spcBef>
                <a:spcPct val="0"/>
              </a:spcBef>
              <a:buBlip>
                <a:blip r:embed="rId2"/>
              </a:buBlip>
            </a:pPr>
            <a:r>
              <a:rPr lang="en-US" sz="2400" b="1" dirty="0" smtClean="0">
                <a:solidFill>
                  <a:srgbClr val="0070C0"/>
                </a:solidFill>
                <a:latin typeface="Calibri" pitchFamily="34" charset="0"/>
              </a:rPr>
              <a:t>Organization of collection at the regional level </a:t>
            </a:r>
            <a:r>
              <a:rPr lang="fr-CA" sz="2400" b="1" dirty="0" smtClean="0">
                <a:solidFill>
                  <a:srgbClr val="0070C0"/>
                </a:solidFill>
                <a:latin typeface="Calibri" pitchFamily="34" charset="0"/>
              </a:rPr>
              <a:t>:</a:t>
            </a:r>
          </a:p>
          <a:p>
            <a:pPr marL="514350" indent="-514350">
              <a:spcBef>
                <a:spcPct val="0"/>
              </a:spcBef>
              <a:buNone/>
            </a:pPr>
            <a:r>
              <a:rPr lang="fr-CA" sz="2400" b="1" dirty="0" smtClean="0">
                <a:solidFill>
                  <a:srgbClr val="0070C0"/>
                </a:solidFill>
                <a:latin typeface="Calibri" pitchFamily="34" charset="0"/>
              </a:rPr>
              <a:t>	</a:t>
            </a:r>
            <a:r>
              <a:rPr lang="en-US" sz="2400" b="1" dirty="0" smtClean="0"/>
              <a:t> </a:t>
            </a:r>
            <a:r>
              <a:rPr lang="en-US" sz="2400" b="1" dirty="0" smtClean="0">
                <a:solidFill>
                  <a:srgbClr val="CC3399"/>
                </a:solidFill>
                <a:latin typeface="Calibri" pitchFamily="34" charset="0"/>
              </a:rPr>
              <a:t>Administrative Coordinator </a:t>
            </a:r>
            <a:r>
              <a:rPr lang="en-US" sz="2400" dirty="0" smtClean="0"/>
              <a:t>(Head of SRSD)</a:t>
            </a:r>
            <a:endParaRPr lang="fr-CA" sz="2400" dirty="0" smtClean="0">
              <a:solidFill>
                <a:schemeClr val="tx1"/>
              </a:solidFill>
              <a:latin typeface="Calibri" pitchFamily="34" charset="0"/>
            </a:endParaRPr>
          </a:p>
          <a:p>
            <a:pPr marL="514350" indent="-514350">
              <a:spcBef>
                <a:spcPct val="0"/>
              </a:spcBef>
              <a:buNone/>
            </a:pPr>
            <a:r>
              <a:rPr lang="fr-CA" sz="2400" b="1" dirty="0" smtClean="0">
                <a:solidFill>
                  <a:schemeClr val="tx1"/>
                </a:solidFill>
                <a:latin typeface="Calibri" pitchFamily="34" charset="0"/>
              </a:rPr>
              <a:t>		</a:t>
            </a:r>
            <a:r>
              <a:rPr lang="fr-CA" sz="2400" b="1" dirty="0" smtClean="0">
                <a:solidFill>
                  <a:srgbClr val="0070C0"/>
                </a:solidFill>
                <a:latin typeface="Calibri" pitchFamily="34" charset="0"/>
              </a:rPr>
              <a:t> </a:t>
            </a:r>
            <a:r>
              <a:rPr lang="en-US" sz="2400" b="1" dirty="0" smtClean="0">
                <a:solidFill>
                  <a:srgbClr val="CC3399"/>
                </a:solidFill>
                <a:latin typeface="Calibri" pitchFamily="34" charset="0"/>
              </a:rPr>
              <a:t>Technical Coordinator </a:t>
            </a:r>
            <a:endParaRPr lang="fr-CA" sz="2400" b="1" dirty="0" smtClean="0">
              <a:solidFill>
                <a:srgbClr val="CC3399"/>
              </a:solidFill>
              <a:latin typeface="Calibri" pitchFamily="34" charset="0"/>
            </a:endParaRPr>
          </a:p>
          <a:p>
            <a:pPr marL="514350" indent="-514350">
              <a:spcBef>
                <a:spcPct val="0"/>
              </a:spcBef>
              <a:buNone/>
            </a:pPr>
            <a:r>
              <a:rPr lang="fr-CA" sz="2400" b="1" dirty="0" smtClean="0">
                <a:solidFill>
                  <a:srgbClr val="CC3399"/>
                </a:solidFill>
                <a:latin typeface="Calibri" pitchFamily="34" charset="0"/>
              </a:rPr>
              <a:t>			</a:t>
            </a:r>
            <a:r>
              <a:rPr lang="en-US" sz="2400" b="1" dirty="0" smtClean="0">
                <a:solidFill>
                  <a:srgbClr val="CC3399"/>
                </a:solidFill>
                <a:latin typeface="Calibri" pitchFamily="34" charset="0"/>
              </a:rPr>
              <a:t> Head of Department </a:t>
            </a:r>
            <a:endParaRPr lang="fr-CA" sz="2400" b="1" dirty="0" smtClean="0">
              <a:solidFill>
                <a:srgbClr val="CC3399"/>
              </a:solidFill>
              <a:latin typeface="Calibri" pitchFamily="34" charset="0"/>
            </a:endParaRPr>
          </a:p>
          <a:p>
            <a:pPr marL="514350" indent="-514350">
              <a:spcBef>
                <a:spcPct val="0"/>
              </a:spcBef>
              <a:buNone/>
            </a:pPr>
            <a:r>
              <a:rPr lang="fr-CA" sz="2400" b="1" dirty="0" smtClean="0">
                <a:solidFill>
                  <a:srgbClr val="CC3399"/>
                </a:solidFill>
                <a:latin typeface="Calibri" pitchFamily="34" charset="0"/>
              </a:rPr>
              <a:t>				</a:t>
            </a:r>
            <a:r>
              <a:rPr lang="en-US" sz="2400" b="1" dirty="0" smtClean="0">
                <a:solidFill>
                  <a:srgbClr val="CC3399"/>
                </a:solidFill>
                <a:latin typeface="Calibri" pitchFamily="34" charset="0"/>
              </a:rPr>
              <a:t> ICT Coordinator</a:t>
            </a:r>
            <a:endParaRPr lang="fr-CA" sz="2400" b="1" dirty="0" smtClean="0">
              <a:solidFill>
                <a:srgbClr val="CC3399"/>
              </a:solidFill>
              <a:latin typeface="Calibri" pitchFamily="34" charset="0"/>
            </a:endParaRPr>
          </a:p>
          <a:p>
            <a:pPr marL="514350" indent="-514350">
              <a:spcBef>
                <a:spcPct val="0"/>
              </a:spcBef>
              <a:buNone/>
            </a:pPr>
            <a:r>
              <a:rPr lang="fr-CA" sz="2400" b="1" dirty="0" smtClean="0">
                <a:solidFill>
                  <a:srgbClr val="CC3399"/>
                </a:solidFill>
                <a:latin typeface="Calibri" pitchFamily="34" charset="0"/>
              </a:rPr>
              <a:t>					</a:t>
            </a:r>
            <a:r>
              <a:rPr lang="en-US" sz="2400" b="1" dirty="0" smtClean="0">
                <a:solidFill>
                  <a:srgbClr val="CC3399"/>
                </a:solidFill>
                <a:latin typeface="Calibri" pitchFamily="34" charset="0"/>
              </a:rPr>
              <a:t> Supervisor</a:t>
            </a:r>
            <a:r>
              <a:rPr lang="fr-CA" sz="2400" b="1" dirty="0" smtClean="0">
                <a:solidFill>
                  <a:srgbClr val="CC3399"/>
                </a:solidFill>
                <a:latin typeface="Calibri" pitchFamily="34" charset="0"/>
              </a:rPr>
              <a:t> </a:t>
            </a:r>
          </a:p>
          <a:p>
            <a:pPr marL="514350" indent="-514350">
              <a:spcBef>
                <a:spcPct val="0"/>
              </a:spcBef>
              <a:buNone/>
            </a:pPr>
            <a:r>
              <a:rPr lang="fr-CA" sz="2400" b="1" dirty="0" smtClean="0">
                <a:solidFill>
                  <a:srgbClr val="CC3399"/>
                </a:solidFill>
                <a:latin typeface="Calibri" pitchFamily="34" charset="0"/>
              </a:rPr>
              <a:t>						</a:t>
            </a:r>
            <a:r>
              <a:rPr lang="en-US" sz="2400" b="1" dirty="0" smtClean="0">
                <a:solidFill>
                  <a:srgbClr val="CC3399"/>
                </a:solidFill>
                <a:latin typeface="Calibri" pitchFamily="34" charset="0"/>
              </a:rPr>
              <a:t> Controller </a:t>
            </a:r>
            <a:r>
              <a:rPr lang="en-US" sz="2400" dirty="0" smtClean="0"/>
              <a:t>(</a:t>
            </a:r>
            <a:r>
              <a:rPr lang="en-US" sz="2400" b="1" dirty="0" smtClean="0">
                <a:solidFill>
                  <a:srgbClr val="CC3399"/>
                </a:solidFill>
                <a:latin typeface="Calibri" pitchFamily="34" charset="0"/>
              </a:rPr>
              <a:t>Enumerators Team</a:t>
            </a:r>
            <a:r>
              <a:rPr lang="en-US" sz="2400" dirty="0" smtClean="0"/>
              <a:t>)</a:t>
            </a:r>
            <a:endParaRPr lang="fr-CA" sz="2400" b="1" dirty="0" smtClean="0">
              <a:solidFill>
                <a:srgbClr val="CC3399"/>
              </a:solidFill>
              <a:latin typeface="Calibri" pitchFamily="34" charset="0"/>
            </a:endParaRPr>
          </a:p>
        </p:txBody>
      </p:sp>
      <p:sp>
        <p:nvSpPr>
          <p:cNvPr id="7"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management structure and supervision (regional level)</a:t>
            </a:r>
            <a:endParaRPr lang="fr-FR" sz="2400" b="1" dirty="0">
              <a:solidFill>
                <a:schemeClr val="bg1"/>
              </a:solidFill>
              <a:effectLst>
                <a:outerShdw blurRad="38100" dist="38100" dir="2700000" algn="tl">
                  <a:srgbClr val="000000">
                    <a:alpha val="43137"/>
                  </a:srgbClr>
                </a:outerShdw>
              </a:effectLst>
              <a:latin typeface="Tahoma" pitchFamily="34" charset="0"/>
            </a:endParaRPr>
          </a:p>
        </p:txBody>
      </p:sp>
      <p:sp>
        <p:nvSpPr>
          <p:cNvPr id="8"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p:cNvSpPr>
          <p:nvPr>
            <p:ph type="title"/>
          </p:nvPr>
        </p:nvSpPr>
        <p:spPr>
          <a:xfrm>
            <a:off x="500034" y="1557338"/>
            <a:ext cx="8429684" cy="719137"/>
          </a:xfrm>
        </p:spPr>
        <p:txBody>
          <a:bodyPr/>
          <a:lstStyle/>
          <a:p>
            <a:pPr marL="0" indent="-457200" eaLnBrk="1">
              <a:spcBef>
                <a:spcPts val="700"/>
              </a:spcBef>
              <a:buNone/>
            </a:pPr>
            <a:r>
              <a:rPr lang="en-US" sz="2000" b="1" dirty="0" smtClean="0"/>
              <a:t>Three levels of responsibility in the PDA-assisted interview system</a:t>
            </a:r>
            <a:endParaRPr lang="fr-FR" sz="2000" b="1" dirty="0" smtClean="0"/>
          </a:p>
        </p:txBody>
      </p:sp>
      <p:sp>
        <p:nvSpPr>
          <p:cNvPr id="9" name="Rectangle à coins arrondis 8"/>
          <p:cNvSpPr/>
          <p:nvPr/>
        </p:nvSpPr>
        <p:spPr>
          <a:xfrm>
            <a:off x="2267744" y="3571876"/>
            <a:ext cx="4572032" cy="1214446"/>
          </a:xfrm>
          <a:prstGeom prst="roundRect">
            <a:avLst/>
          </a:prstGeo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marL="971550" lvl="1" indent="-514350" algn="ctr" eaLnBrk="1">
              <a:spcBef>
                <a:spcPts val="600"/>
              </a:spcBef>
            </a:pPr>
            <a:r>
              <a:rPr lang="fr-FR" sz="2000" b="1" dirty="0" smtClean="0"/>
              <a:t>2 – </a:t>
            </a:r>
            <a:r>
              <a:rPr lang="en-US" sz="2000" b="1" dirty="0" smtClean="0"/>
              <a:t>Supervision (Department level)</a:t>
            </a:r>
          </a:p>
          <a:p>
            <a:pPr marL="1162050" lvl="1" indent="-158750" eaLnBrk="1">
              <a:spcBef>
                <a:spcPts val="600"/>
              </a:spcBef>
              <a:buFont typeface="Arial" pitchFamily="34" charset="0"/>
              <a:buChar char="•"/>
            </a:pPr>
            <a:r>
              <a:rPr lang="en-US" b="1" dirty="0" smtClean="0"/>
              <a:t>Supervisors</a:t>
            </a:r>
          </a:p>
          <a:p>
            <a:pPr marL="1162050" lvl="1" indent="-158750" eaLnBrk="1">
              <a:spcBef>
                <a:spcPts val="600"/>
              </a:spcBef>
              <a:buFont typeface="Arial" pitchFamily="34" charset="0"/>
              <a:buChar char="•"/>
            </a:pPr>
            <a:r>
              <a:rPr lang="en-US" b="1" dirty="0" smtClean="0"/>
              <a:t>ICT Coordinators</a:t>
            </a:r>
            <a:endParaRPr lang="fr-FR" b="1" dirty="0" smtClean="0"/>
          </a:p>
        </p:txBody>
      </p:sp>
      <p:sp>
        <p:nvSpPr>
          <p:cNvPr id="10" name="Rectangle à coins arrondis 9"/>
          <p:cNvSpPr/>
          <p:nvPr/>
        </p:nvSpPr>
        <p:spPr>
          <a:xfrm>
            <a:off x="2267744" y="2214554"/>
            <a:ext cx="4572032" cy="1143008"/>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marL="971550" lvl="1" indent="-514350" algn="ctr" eaLnBrk="1">
              <a:spcBef>
                <a:spcPts val="600"/>
              </a:spcBef>
            </a:pPr>
            <a:r>
              <a:rPr lang="fr-FR" sz="2000" b="1" dirty="0" smtClean="0"/>
              <a:t>1 – </a:t>
            </a:r>
            <a:r>
              <a:rPr lang="fr-FR" sz="2000" b="1" dirty="0" err="1" smtClean="0"/>
              <a:t>Headquarter</a:t>
            </a:r>
            <a:r>
              <a:rPr lang="fr-FR" sz="2000" b="1" dirty="0" smtClean="0"/>
              <a:t> (Central </a:t>
            </a:r>
            <a:r>
              <a:rPr lang="fr-FR" sz="2000" b="1" dirty="0" err="1" smtClean="0"/>
              <a:t>level</a:t>
            </a:r>
            <a:r>
              <a:rPr lang="fr-FR" sz="2000" b="1" dirty="0" smtClean="0"/>
              <a:t>)</a:t>
            </a:r>
          </a:p>
          <a:p>
            <a:pPr marL="1162050" lvl="1" indent="-158750">
              <a:spcBef>
                <a:spcPts val="600"/>
              </a:spcBef>
              <a:buFont typeface="Arial" pitchFamily="34" charset="0"/>
              <a:buChar char="•"/>
            </a:pPr>
            <a:r>
              <a:rPr lang="fr-FR" b="1" dirty="0" smtClean="0"/>
              <a:t>ANSD Experts</a:t>
            </a:r>
          </a:p>
          <a:p>
            <a:pPr marL="1162050" lvl="1" indent="-158750">
              <a:spcBef>
                <a:spcPts val="600"/>
              </a:spcBef>
              <a:buFont typeface="Arial" pitchFamily="34" charset="0"/>
              <a:buChar char="•"/>
            </a:pPr>
            <a:r>
              <a:rPr lang="fr-FR" b="1" dirty="0" err="1" smtClean="0"/>
              <a:t>Associated</a:t>
            </a:r>
            <a:r>
              <a:rPr lang="fr-FR" b="1" dirty="0" smtClean="0"/>
              <a:t> Structures </a:t>
            </a:r>
          </a:p>
        </p:txBody>
      </p:sp>
      <p:sp>
        <p:nvSpPr>
          <p:cNvPr id="11" name="Rectangle à coins arrondis 10"/>
          <p:cNvSpPr/>
          <p:nvPr/>
        </p:nvSpPr>
        <p:spPr>
          <a:xfrm>
            <a:off x="2267744" y="5000636"/>
            <a:ext cx="4572032" cy="1119638"/>
          </a:xfrm>
          <a:prstGeom prst="round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marL="1162050" lvl="1" indent="-158750" eaLnBrk="1">
              <a:spcBef>
                <a:spcPts val="600"/>
              </a:spcBef>
            </a:pPr>
            <a:r>
              <a:rPr lang="fr-FR" sz="2000" b="1" dirty="0" smtClean="0"/>
              <a:t>3 – Collection (Field </a:t>
            </a:r>
            <a:r>
              <a:rPr lang="fr-FR" sz="2000" b="1" dirty="0" err="1" smtClean="0"/>
              <a:t>level</a:t>
            </a:r>
            <a:r>
              <a:rPr lang="fr-FR" sz="2000" b="1" dirty="0" smtClean="0"/>
              <a:t>)</a:t>
            </a:r>
          </a:p>
          <a:p>
            <a:pPr marL="1162050" lvl="1" indent="-158750" eaLnBrk="1">
              <a:spcBef>
                <a:spcPts val="600"/>
              </a:spcBef>
              <a:buFont typeface="Arial" pitchFamily="34" charset="0"/>
              <a:buChar char="•"/>
            </a:pPr>
            <a:r>
              <a:rPr lang="fr-FR" b="1" dirty="0" err="1" smtClean="0"/>
              <a:t>Controllers</a:t>
            </a:r>
            <a:r>
              <a:rPr lang="fr-FR" b="1" dirty="0" smtClean="0"/>
              <a:t> </a:t>
            </a:r>
          </a:p>
          <a:p>
            <a:pPr marL="1162050" lvl="1" indent="-158750" eaLnBrk="1">
              <a:spcBef>
                <a:spcPts val="600"/>
              </a:spcBef>
              <a:buFont typeface="Arial" pitchFamily="34" charset="0"/>
              <a:buChar char="•"/>
            </a:pPr>
            <a:r>
              <a:rPr lang="fr-FR" b="1" dirty="0" err="1" smtClean="0"/>
              <a:t>Enumerators</a:t>
            </a:r>
            <a:r>
              <a:rPr lang="fr-FR" b="1" dirty="0" smtClean="0"/>
              <a:t> </a:t>
            </a:r>
          </a:p>
        </p:txBody>
      </p:sp>
      <p:sp>
        <p:nvSpPr>
          <p:cNvPr id="12" name="Flèche vers le bas 11"/>
          <p:cNvSpPr/>
          <p:nvPr/>
        </p:nvSpPr>
        <p:spPr>
          <a:xfrm rot="10800000">
            <a:off x="6229893" y="2750339"/>
            <a:ext cx="428628" cy="92869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Flèche vers le bas 12"/>
          <p:cNvSpPr/>
          <p:nvPr/>
        </p:nvSpPr>
        <p:spPr>
          <a:xfrm rot="10800000">
            <a:off x="6229894" y="4220374"/>
            <a:ext cx="428628" cy="92869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3"/>
          <p:cNvSpPr txBox="1">
            <a:spLocks/>
          </p:cNvSpPr>
          <p:nvPr/>
        </p:nvSpPr>
        <p:spPr bwMode="auto">
          <a:xfrm>
            <a:off x="323528" y="1412776"/>
            <a:ext cx="8534784" cy="46085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defTabSz="914400" eaLnBrk="0" hangingPunct="0">
              <a:spcBef>
                <a:spcPts val="0"/>
              </a:spcBef>
              <a:buFont typeface="Arial" pitchFamily="34" charset="0"/>
              <a:buChar char="•"/>
            </a:pPr>
            <a:endParaRPr kumimoji="0" lang="fr-FR" sz="3200" b="0" i="0" u="none" strike="noStrike" kern="1200" cap="none" spc="0" normalizeH="0" baseline="0" noProof="0" dirty="0" smtClean="0">
              <a:ln>
                <a:noFill/>
              </a:ln>
              <a:effectLst/>
              <a:uLnTx/>
              <a:uFillTx/>
              <a:latin typeface="+mn-lt"/>
              <a:ea typeface="+mn-ea"/>
              <a:cs typeface="+mn-cs"/>
            </a:endParaRPr>
          </a:p>
        </p:txBody>
      </p:sp>
      <p:grpSp>
        <p:nvGrpSpPr>
          <p:cNvPr id="38" name="Groupe 37"/>
          <p:cNvGrpSpPr/>
          <p:nvPr/>
        </p:nvGrpSpPr>
        <p:grpSpPr>
          <a:xfrm>
            <a:off x="111944" y="2114536"/>
            <a:ext cx="8907758" cy="4284000"/>
            <a:chOff x="111944" y="1631936"/>
            <a:chExt cx="8907758" cy="4860000"/>
          </a:xfrm>
        </p:grpSpPr>
        <p:grpSp>
          <p:nvGrpSpPr>
            <p:cNvPr id="39" name="Groupe 38"/>
            <p:cNvGrpSpPr/>
            <p:nvPr/>
          </p:nvGrpSpPr>
          <p:grpSpPr>
            <a:xfrm>
              <a:off x="111944" y="1631936"/>
              <a:ext cx="6120680" cy="4860000"/>
              <a:chOff x="467544" y="1657336"/>
              <a:chExt cx="6120680" cy="4860000"/>
            </a:xfrm>
          </p:grpSpPr>
          <p:sp>
            <p:nvSpPr>
              <p:cNvPr id="7" name="Rectangle à coins arrondis 6"/>
              <p:cNvSpPr/>
              <p:nvPr/>
            </p:nvSpPr>
            <p:spPr>
              <a:xfrm>
                <a:off x="467544" y="1657336"/>
                <a:ext cx="6120680" cy="48600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endParaRPr lang="fr-FR" dirty="0"/>
              </a:p>
            </p:txBody>
          </p:sp>
          <p:sp>
            <p:nvSpPr>
              <p:cNvPr id="8" name="Rectangle à coins arrondis 7"/>
              <p:cNvSpPr/>
              <p:nvPr/>
            </p:nvSpPr>
            <p:spPr>
              <a:xfrm>
                <a:off x="1043608" y="3371848"/>
                <a:ext cx="5072098" cy="3069686"/>
              </a:xfrm>
              <a:prstGeom prst="round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cxnSp>
            <p:nvCxnSpPr>
              <p:cNvPr id="11" name="Connecteur droit avec flèche 10"/>
              <p:cNvCxnSpPr/>
              <p:nvPr/>
            </p:nvCxnSpPr>
            <p:spPr>
              <a:xfrm rot="5400000">
                <a:off x="3266356" y="2962405"/>
                <a:ext cx="500069"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500166" y="3212440"/>
                <a:ext cx="4214842" cy="3571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Team</a:t>
                </a:r>
              </a:p>
            </p:txBody>
          </p:sp>
          <p:pic>
            <p:nvPicPr>
              <p:cNvPr id="1027" name="Picture 3" descr="C:\Users\mcisse\Downloads\1353407958_man.png"/>
              <p:cNvPicPr>
                <a:picLocks noChangeAspect="1" noChangeArrowheads="1"/>
              </p:cNvPicPr>
              <p:nvPr/>
            </p:nvPicPr>
            <p:blipFill>
              <a:blip r:embed="rId2"/>
              <a:srcRect/>
              <a:stretch>
                <a:fillRect/>
              </a:stretch>
            </p:blipFill>
            <p:spPr bwMode="auto">
              <a:xfrm>
                <a:off x="3203848" y="3819532"/>
                <a:ext cx="609600" cy="609600"/>
              </a:xfrm>
              <a:prstGeom prst="rect">
                <a:avLst/>
              </a:prstGeom>
              <a:noFill/>
            </p:spPr>
          </p:pic>
          <p:sp>
            <p:nvSpPr>
              <p:cNvPr id="56" name="Rectangle 55"/>
              <p:cNvSpPr/>
              <p:nvPr/>
            </p:nvSpPr>
            <p:spPr>
              <a:xfrm>
                <a:off x="2533070" y="4421047"/>
                <a:ext cx="1966922" cy="4367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t>Controller</a:t>
                </a:r>
                <a:endParaRPr lang="fr-FR" b="1" dirty="0"/>
              </a:p>
            </p:txBody>
          </p:sp>
          <p:pic>
            <p:nvPicPr>
              <p:cNvPr id="26" name="Picture 3" descr="C:\Users\mcisse\Downloads\1353407958_man.png"/>
              <p:cNvPicPr>
                <a:picLocks noChangeAspect="1" noChangeArrowheads="1"/>
              </p:cNvPicPr>
              <p:nvPr/>
            </p:nvPicPr>
            <p:blipFill>
              <a:blip r:embed="rId2"/>
              <a:srcRect/>
              <a:stretch>
                <a:fillRect/>
              </a:stretch>
            </p:blipFill>
            <p:spPr bwMode="auto">
              <a:xfrm>
                <a:off x="3203848" y="1714488"/>
                <a:ext cx="609600" cy="609600"/>
              </a:xfrm>
              <a:prstGeom prst="rect">
                <a:avLst/>
              </a:prstGeom>
              <a:noFill/>
            </p:spPr>
          </p:pic>
          <p:grpSp>
            <p:nvGrpSpPr>
              <p:cNvPr id="37" name="Groupe 36"/>
              <p:cNvGrpSpPr/>
              <p:nvPr/>
            </p:nvGrpSpPr>
            <p:grpSpPr>
              <a:xfrm>
                <a:off x="1405822" y="4939620"/>
                <a:ext cx="4390314" cy="1454900"/>
                <a:chOff x="1405822" y="4939620"/>
                <a:chExt cx="4390314" cy="1454900"/>
              </a:xfrm>
            </p:grpSpPr>
            <p:grpSp>
              <p:nvGrpSpPr>
                <p:cNvPr id="35" name="Groupe 34"/>
                <p:cNvGrpSpPr/>
                <p:nvPr/>
              </p:nvGrpSpPr>
              <p:grpSpPr>
                <a:xfrm>
                  <a:off x="1405822" y="4939620"/>
                  <a:ext cx="4390314" cy="1321500"/>
                  <a:chOff x="1405822" y="4939620"/>
                  <a:chExt cx="4390314" cy="1321500"/>
                </a:xfrm>
              </p:grpSpPr>
              <p:sp>
                <p:nvSpPr>
                  <p:cNvPr id="17" name="Rectangle à coins arrondis 16"/>
                  <p:cNvSpPr/>
                  <p:nvPr/>
                </p:nvSpPr>
                <p:spPr>
                  <a:xfrm>
                    <a:off x="1405822" y="4939620"/>
                    <a:ext cx="4390314" cy="13215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nvGrpSpPr>
                  <p:cNvPr id="2" name="Groupe 34"/>
                  <p:cNvGrpSpPr/>
                  <p:nvPr/>
                </p:nvGrpSpPr>
                <p:grpSpPr>
                  <a:xfrm>
                    <a:off x="1979712" y="4965020"/>
                    <a:ext cx="3120801" cy="380794"/>
                    <a:chOff x="2292636" y="4500569"/>
                    <a:chExt cx="3120801" cy="928696"/>
                  </a:xfrm>
                </p:grpSpPr>
                <p:cxnSp>
                  <p:nvCxnSpPr>
                    <p:cNvPr id="20" name="Connecteur droit avec flèche 19"/>
                    <p:cNvCxnSpPr/>
                    <p:nvPr/>
                  </p:nvCxnSpPr>
                  <p:spPr>
                    <a:xfrm rot="16200000" flipH="1">
                      <a:off x="3342387" y="4963758"/>
                      <a:ext cx="903031" cy="279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Connecteur droit avec flèche 29"/>
                    <p:cNvCxnSpPr/>
                    <p:nvPr/>
                  </p:nvCxnSpPr>
                  <p:spPr>
                    <a:xfrm rot="5400000">
                      <a:off x="2972402" y="4645740"/>
                      <a:ext cx="894938" cy="67211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Connecteur droit avec flèche 30"/>
                    <p:cNvCxnSpPr/>
                    <p:nvPr/>
                  </p:nvCxnSpPr>
                  <p:spPr>
                    <a:xfrm rot="10800000" flipV="1">
                      <a:off x="2292636" y="4500569"/>
                      <a:ext cx="1463291" cy="9030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Connecteur droit avec flèche 31"/>
                    <p:cNvCxnSpPr/>
                    <p:nvPr/>
                  </p:nvCxnSpPr>
                  <p:spPr>
                    <a:xfrm rot="16200000" flipH="1">
                      <a:off x="3821288" y="4516960"/>
                      <a:ext cx="903029" cy="8864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Connecteur droit avec flèche 32"/>
                    <p:cNvCxnSpPr/>
                    <p:nvPr/>
                  </p:nvCxnSpPr>
                  <p:spPr>
                    <a:xfrm>
                      <a:off x="3851920" y="4508659"/>
                      <a:ext cx="1561517" cy="9030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34" name="Groupe 33"/>
                  <p:cNvGrpSpPr/>
                  <p:nvPr/>
                </p:nvGrpSpPr>
                <p:grpSpPr>
                  <a:xfrm>
                    <a:off x="1691680" y="5403599"/>
                    <a:ext cx="3712297" cy="609600"/>
                    <a:chOff x="1691680" y="5403599"/>
                    <a:chExt cx="3712297" cy="609600"/>
                  </a:xfrm>
                </p:grpSpPr>
                <p:pic>
                  <p:nvPicPr>
                    <p:cNvPr id="1029" name="Picture 5" descr="C:\Users\mcisse\Downloads\1353407958_man.png"/>
                    <p:cNvPicPr>
                      <a:picLocks noChangeAspect="1" noChangeArrowheads="1"/>
                    </p:cNvPicPr>
                    <p:nvPr/>
                  </p:nvPicPr>
                  <p:blipFill>
                    <a:blip r:embed="rId3"/>
                    <a:srcRect/>
                    <a:stretch>
                      <a:fillRect/>
                    </a:stretch>
                  </p:blipFill>
                  <p:spPr bwMode="auto">
                    <a:xfrm>
                      <a:off x="1691680" y="5403599"/>
                      <a:ext cx="609600" cy="609600"/>
                    </a:xfrm>
                    <a:prstGeom prst="rect">
                      <a:avLst/>
                    </a:prstGeom>
                    <a:noFill/>
                  </p:spPr>
                </p:pic>
                <p:pic>
                  <p:nvPicPr>
                    <p:cNvPr id="65" name="Picture 5" descr="C:\Users\mcisse\Downloads\1353407958_man.png"/>
                    <p:cNvPicPr>
                      <a:picLocks noChangeAspect="1" noChangeArrowheads="1"/>
                    </p:cNvPicPr>
                    <p:nvPr/>
                  </p:nvPicPr>
                  <p:blipFill>
                    <a:blip r:embed="rId3"/>
                    <a:srcRect/>
                    <a:stretch>
                      <a:fillRect/>
                    </a:stretch>
                  </p:blipFill>
                  <p:spPr bwMode="auto">
                    <a:xfrm>
                      <a:off x="2467354" y="5403599"/>
                      <a:ext cx="609600" cy="609600"/>
                    </a:xfrm>
                    <a:prstGeom prst="rect">
                      <a:avLst/>
                    </a:prstGeom>
                    <a:noFill/>
                  </p:spPr>
                </p:pic>
                <p:pic>
                  <p:nvPicPr>
                    <p:cNvPr id="66" name="Picture 5" descr="C:\Users\mcisse\Downloads\1353407958_man.png"/>
                    <p:cNvPicPr>
                      <a:picLocks noChangeAspect="1" noChangeArrowheads="1"/>
                    </p:cNvPicPr>
                    <p:nvPr/>
                  </p:nvPicPr>
                  <p:blipFill>
                    <a:blip r:embed="rId3"/>
                    <a:srcRect/>
                    <a:stretch>
                      <a:fillRect/>
                    </a:stretch>
                  </p:blipFill>
                  <p:spPr bwMode="auto">
                    <a:xfrm>
                      <a:off x="3243028" y="5403599"/>
                      <a:ext cx="609600" cy="609600"/>
                    </a:xfrm>
                    <a:prstGeom prst="rect">
                      <a:avLst/>
                    </a:prstGeom>
                    <a:noFill/>
                  </p:spPr>
                </p:pic>
                <p:pic>
                  <p:nvPicPr>
                    <p:cNvPr id="67" name="Picture 5" descr="C:\Users\mcisse\Downloads\1353407958_man.png"/>
                    <p:cNvPicPr>
                      <a:picLocks noChangeAspect="1" noChangeArrowheads="1"/>
                    </p:cNvPicPr>
                    <p:nvPr/>
                  </p:nvPicPr>
                  <p:blipFill>
                    <a:blip r:embed="rId3"/>
                    <a:srcRect/>
                    <a:stretch>
                      <a:fillRect/>
                    </a:stretch>
                  </p:blipFill>
                  <p:spPr bwMode="auto">
                    <a:xfrm>
                      <a:off x="4018702" y="5403599"/>
                      <a:ext cx="609600" cy="609600"/>
                    </a:xfrm>
                    <a:prstGeom prst="rect">
                      <a:avLst/>
                    </a:prstGeom>
                    <a:noFill/>
                  </p:spPr>
                </p:pic>
                <p:pic>
                  <p:nvPicPr>
                    <p:cNvPr id="68" name="Picture 5" descr="C:\Users\mcisse\Downloads\1353407958_man.png"/>
                    <p:cNvPicPr>
                      <a:picLocks noChangeAspect="1" noChangeArrowheads="1"/>
                    </p:cNvPicPr>
                    <p:nvPr/>
                  </p:nvPicPr>
                  <p:blipFill>
                    <a:blip r:embed="rId3"/>
                    <a:srcRect/>
                    <a:stretch>
                      <a:fillRect/>
                    </a:stretch>
                  </p:blipFill>
                  <p:spPr bwMode="auto">
                    <a:xfrm>
                      <a:off x="4794377" y="5403599"/>
                      <a:ext cx="609600" cy="609600"/>
                    </a:xfrm>
                    <a:prstGeom prst="rect">
                      <a:avLst/>
                    </a:prstGeom>
                    <a:noFill/>
                  </p:spPr>
                </p:pic>
              </p:grpSp>
            </p:grpSp>
            <p:sp>
              <p:nvSpPr>
                <p:cNvPr id="42" name="Rectangle 41"/>
                <p:cNvSpPr/>
                <p:nvPr/>
              </p:nvSpPr>
              <p:spPr>
                <a:xfrm>
                  <a:off x="1763688" y="6178520"/>
                  <a:ext cx="3636000" cy="216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4  to 5 </a:t>
                  </a:r>
                  <a:r>
                    <a:rPr lang="fr-FR" b="1" dirty="0" err="1" smtClean="0"/>
                    <a:t>Enumerators</a:t>
                  </a:r>
                  <a:endParaRPr lang="fr-FR" b="1" dirty="0"/>
                </a:p>
              </p:txBody>
            </p:sp>
          </p:grpSp>
          <p:sp>
            <p:nvSpPr>
              <p:cNvPr id="9" name="Rectangle 8"/>
              <p:cNvSpPr/>
              <p:nvPr/>
            </p:nvSpPr>
            <p:spPr>
              <a:xfrm>
                <a:off x="1835696" y="2280934"/>
                <a:ext cx="3357586" cy="64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err="1" smtClean="0"/>
                  <a:t>Supervisor</a:t>
                </a:r>
                <a:endParaRPr lang="fr-FR" b="1" dirty="0" smtClean="0"/>
              </a:p>
              <a:p>
                <a:pPr algn="ctr"/>
                <a:r>
                  <a:rPr lang="fr-FR" b="1" dirty="0" smtClean="0"/>
                  <a:t>5 teams </a:t>
                </a:r>
                <a:r>
                  <a:rPr lang="fr-FR" b="1" dirty="0" err="1" smtClean="0"/>
                  <a:t>under</a:t>
                </a:r>
                <a:r>
                  <a:rPr lang="fr-FR" b="1" dirty="0" smtClean="0"/>
                  <a:t> </a:t>
                </a:r>
                <a:r>
                  <a:rPr lang="fr-FR" b="1" dirty="0" err="1" smtClean="0"/>
                  <a:t>his</a:t>
                </a:r>
                <a:r>
                  <a:rPr lang="fr-FR" b="1" dirty="0" smtClean="0"/>
                  <a:t> </a:t>
                </a:r>
                <a:r>
                  <a:rPr lang="fr-FR" b="1" dirty="0" err="1" smtClean="0"/>
                  <a:t>responsability</a:t>
                </a:r>
                <a:endParaRPr lang="fr-FR" b="1" dirty="0" smtClean="0"/>
              </a:p>
            </p:txBody>
          </p:sp>
        </p:grpSp>
        <p:sp>
          <p:nvSpPr>
            <p:cNvPr id="41" name="Légende à une bordure 1 40"/>
            <p:cNvSpPr/>
            <p:nvPr/>
          </p:nvSpPr>
          <p:spPr>
            <a:xfrm>
              <a:off x="6643702" y="5738826"/>
              <a:ext cx="2376000" cy="648000"/>
            </a:xfrm>
            <a:prstGeom prst="accentCallout1">
              <a:avLst>
                <a:gd name="adj1" fmla="val 18750"/>
                <a:gd name="adj2" fmla="val -8333"/>
                <a:gd name="adj3" fmla="val 18584"/>
                <a:gd name="adj4" fmla="val -64569"/>
              </a:avLst>
            </a:prstGeom>
            <a:ln w="1905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b="1" dirty="0" smtClean="0"/>
                <a:t>Have </a:t>
              </a:r>
              <a:r>
                <a:rPr lang="fr-FR" b="1" dirty="0" err="1" smtClean="0"/>
                <a:t>PDAs</a:t>
              </a:r>
              <a:r>
                <a:rPr lang="fr-FR" b="1" dirty="0" smtClean="0"/>
                <a:t> for data collection </a:t>
              </a:r>
            </a:p>
          </p:txBody>
        </p:sp>
        <p:sp>
          <p:nvSpPr>
            <p:cNvPr id="43" name="Légende à une bordure 1 42"/>
            <p:cNvSpPr/>
            <p:nvPr/>
          </p:nvSpPr>
          <p:spPr>
            <a:xfrm>
              <a:off x="6643702" y="3912527"/>
              <a:ext cx="2376000" cy="1606612"/>
            </a:xfrm>
            <a:prstGeom prst="accentCallout1">
              <a:avLst>
                <a:gd name="adj1" fmla="val 18750"/>
                <a:gd name="adj2" fmla="val -8333"/>
                <a:gd name="adj3" fmla="val 18112"/>
                <a:gd name="adj4" fmla="val -136652"/>
              </a:avLst>
            </a:prstGeom>
            <a:ln w="1905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b="1" dirty="0" err="1" smtClean="0"/>
                <a:t>Controls</a:t>
              </a:r>
              <a:r>
                <a:rPr lang="fr-FR" b="1" dirty="0" smtClean="0"/>
                <a:t> the </a:t>
              </a:r>
              <a:r>
                <a:rPr lang="fr-FR" b="1" dirty="0" err="1" smtClean="0"/>
                <a:t>work</a:t>
              </a:r>
              <a:r>
                <a:rPr lang="fr-FR" b="1" dirty="0" smtClean="0"/>
                <a:t> of </a:t>
              </a:r>
              <a:r>
                <a:rPr lang="fr-FR" b="1" dirty="0" err="1" smtClean="0"/>
                <a:t>enumerators</a:t>
              </a:r>
              <a:r>
                <a:rPr lang="fr-FR" b="1" dirty="0" smtClean="0"/>
                <a:t> by </a:t>
              </a:r>
              <a:r>
                <a:rPr lang="fr-FR" b="1" dirty="0" err="1" smtClean="0"/>
                <a:t>verifying</a:t>
              </a:r>
              <a:r>
                <a:rPr lang="fr-FR" b="1" dirty="0" smtClean="0"/>
                <a:t> data </a:t>
              </a:r>
              <a:r>
                <a:rPr lang="fr-FR" b="1" dirty="0" err="1" smtClean="0"/>
                <a:t>collected</a:t>
              </a:r>
              <a:r>
                <a:rPr lang="fr-FR" b="1" dirty="0" smtClean="0"/>
                <a:t> on a </a:t>
              </a:r>
              <a:r>
                <a:rPr lang="fr-FR" b="1" dirty="0" err="1" smtClean="0"/>
                <a:t>sample</a:t>
              </a:r>
              <a:r>
                <a:rPr lang="fr-FR" b="1" dirty="0" smtClean="0"/>
                <a:t> of </a:t>
              </a:r>
              <a:r>
                <a:rPr lang="fr-FR" b="1" dirty="0" err="1" smtClean="0"/>
                <a:t>households</a:t>
              </a:r>
              <a:endParaRPr lang="fr-FR" b="1" dirty="0"/>
            </a:p>
          </p:txBody>
        </p:sp>
        <p:sp>
          <p:nvSpPr>
            <p:cNvPr id="44" name="Légende à une bordure 1 43"/>
            <p:cNvSpPr/>
            <p:nvPr/>
          </p:nvSpPr>
          <p:spPr>
            <a:xfrm>
              <a:off x="6643702" y="1803383"/>
              <a:ext cx="2376000" cy="1887769"/>
            </a:xfrm>
            <a:prstGeom prst="accentCallout1">
              <a:avLst>
                <a:gd name="adj1" fmla="val 18750"/>
                <a:gd name="adj2" fmla="val -8333"/>
                <a:gd name="adj3" fmla="val 18170"/>
                <a:gd name="adj4" fmla="val -136683"/>
              </a:avLst>
            </a:prstGeom>
            <a:ln w="19050">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smtClean="0"/>
                <a:t>Gathers the data collected by the enumerators and forwards them to the central level using an Internet connection</a:t>
              </a:r>
              <a:endParaRPr lang="fr-FR" b="1" dirty="0"/>
            </a:p>
          </p:txBody>
        </p:sp>
      </p:grpSp>
      <p:sp>
        <p:nvSpPr>
          <p:cNvPr id="36"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mechanisms for monitoring the field enumeration</a:t>
            </a:r>
            <a:endParaRPr lang="fr-FR" sz="2400" b="1" dirty="0">
              <a:solidFill>
                <a:schemeClr val="bg1"/>
              </a:solidFill>
              <a:effectLst>
                <a:outerShdw blurRad="38100" dist="38100" dir="2700000" algn="tl">
                  <a:srgbClr val="000000">
                    <a:alpha val="43137"/>
                  </a:srgbClr>
                </a:outerShdw>
              </a:effectLst>
              <a:latin typeface="Tahoma" pitchFamily="34" charset="0"/>
            </a:endParaRPr>
          </a:p>
        </p:txBody>
      </p:sp>
      <p:sp>
        <p:nvSpPr>
          <p:cNvPr id="45" name="Espace réservé du pied de page 4"/>
          <p:cNvSpPr>
            <a:spLocks noGrp="1"/>
          </p:cNvSpPr>
          <p:nvPr>
            <p:ph type="ftr" sz="quarter" idx="4294967295"/>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8313" y="2285992"/>
            <a:ext cx="8229600" cy="4335394"/>
          </a:xfrm>
          <a:effectLst>
            <a:outerShdw blurRad="225425" dist="50800" dir="5820000" algn="ctr" rotWithShape="0">
              <a:srgbClr val="000000">
                <a:alpha val="33000"/>
              </a:srgbClr>
            </a:outerShdw>
          </a:effectLst>
        </p:spPr>
        <p:txBody>
          <a:bodyPr rtlCol="0">
            <a:normAutofit fontScale="92500" lnSpcReduction="20000"/>
          </a:bodyPr>
          <a:lstStyle/>
          <a:p>
            <a:pPr>
              <a:buBlip>
                <a:blip r:embed="rId2"/>
              </a:buBlip>
            </a:pPr>
            <a:r>
              <a:rPr lang="en-US" b="1" dirty="0" smtClean="0">
                <a:solidFill>
                  <a:srgbClr val="0066CC"/>
                </a:solidFill>
              </a:rPr>
              <a:t>Web-based tracking tools:  </a:t>
            </a:r>
            <a:endParaRPr lang="fr-FR" b="1" dirty="0" smtClean="0">
              <a:solidFill>
                <a:srgbClr val="0066CC"/>
              </a:solidFill>
            </a:endParaRPr>
          </a:p>
          <a:p>
            <a:pPr lvl="1">
              <a:buBlip>
                <a:blip r:embed="rId3"/>
              </a:buBlip>
            </a:pPr>
            <a:r>
              <a:rPr lang="en-US" dirty="0" smtClean="0">
                <a:solidFill>
                  <a:srgbClr val="3333FF"/>
                </a:solidFill>
              </a:rPr>
              <a:t>A database of the material</a:t>
            </a:r>
            <a:r>
              <a:rPr lang="en-US" dirty="0" smtClean="0"/>
              <a:t>: all the material is identified, referenced. The management of assignments and returns of equipment is automated with the PMB software. This has the advantage of allowing traceability of the allocated equipment. </a:t>
            </a:r>
          </a:p>
          <a:p>
            <a:pPr lvl="1">
              <a:buBlip>
                <a:blip r:embed="rId3"/>
              </a:buBlip>
            </a:pPr>
            <a:r>
              <a:rPr lang="en-US" dirty="0" smtClean="0">
                <a:solidFill>
                  <a:srgbClr val="3333FF"/>
                </a:solidFill>
              </a:rPr>
              <a:t>A personnel database</a:t>
            </a:r>
            <a:r>
              <a:rPr lang="en-US" dirty="0" smtClean="0"/>
              <a:t>: Information on recruited staff is collected in a central database. These data are complemented by information on the composition of teams, the allocation of census districts through a recruitment management application at the departmental level.</a:t>
            </a:r>
            <a:endParaRPr lang="fr-FR" b="1" dirty="0" smtClean="0"/>
          </a:p>
        </p:txBody>
      </p:sp>
      <p:sp>
        <p:nvSpPr>
          <p:cNvPr id="5"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7"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management and information systems for monitoring </a:t>
            </a:r>
            <a:endParaRPr lang="fr-FR" sz="2400" b="1" cap="all" dirty="0">
              <a:solidFill>
                <a:schemeClr val="bg1"/>
              </a:solidFill>
              <a:latin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8313" y="2082792"/>
            <a:ext cx="8229600" cy="4536000"/>
          </a:xfrm>
          <a:effectLst>
            <a:outerShdw blurRad="225425" dist="50800" dir="5820000" algn="ctr" rotWithShape="0">
              <a:srgbClr val="000000">
                <a:alpha val="33000"/>
              </a:srgbClr>
            </a:outerShdw>
          </a:effectLst>
        </p:spPr>
        <p:txBody>
          <a:bodyPr rtlCol="0">
            <a:normAutofit fontScale="70000" lnSpcReduction="20000"/>
          </a:bodyPr>
          <a:lstStyle/>
          <a:p>
            <a:pPr>
              <a:buBlip>
                <a:blip r:embed="rId2"/>
              </a:buBlip>
            </a:pPr>
            <a:r>
              <a:rPr lang="en-US" sz="4300" b="1" dirty="0" smtClean="0">
                <a:solidFill>
                  <a:srgbClr val="0066CC"/>
                </a:solidFill>
              </a:rPr>
              <a:t>Web-based tracking tools:    </a:t>
            </a:r>
            <a:endParaRPr lang="fr-FR" sz="4300" b="1" dirty="0" smtClean="0">
              <a:solidFill>
                <a:srgbClr val="0066CC"/>
              </a:solidFill>
            </a:endParaRPr>
          </a:p>
          <a:p>
            <a:pPr marL="444500" lvl="1" indent="0" algn="just">
              <a:spcAft>
                <a:spcPts val="600"/>
              </a:spcAft>
              <a:buNone/>
            </a:pPr>
            <a:r>
              <a:rPr lang="en-US" dirty="0" smtClean="0"/>
              <a:t>Installed centrally on a server, the web application allows to track the collection with dashboards to see the performance of enumerators in the field. It allows, among others, to: </a:t>
            </a:r>
          </a:p>
          <a:p>
            <a:pPr lvl="1">
              <a:buBlip>
                <a:blip r:embed="rId3"/>
              </a:buBlip>
            </a:pPr>
            <a:r>
              <a:rPr lang="en-US" dirty="0" smtClean="0"/>
              <a:t>have aggregate data for the census district according to region, department, and municipality; </a:t>
            </a:r>
          </a:p>
          <a:p>
            <a:pPr lvl="1">
              <a:buBlip>
                <a:blip r:embed="rId3"/>
              </a:buBlip>
            </a:pPr>
            <a:r>
              <a:rPr lang="en-US" dirty="0" smtClean="0"/>
              <a:t>display the rate of achievement of collection at the national level by census district. It also measures the duration of the collection in number of days; </a:t>
            </a:r>
          </a:p>
          <a:p>
            <a:pPr lvl="1">
              <a:buBlip>
                <a:blip r:embed="rId3"/>
              </a:buBlip>
            </a:pPr>
            <a:r>
              <a:rPr lang="en-US" dirty="0" smtClean="0"/>
              <a:t>give discharge / attestation of service done;</a:t>
            </a:r>
          </a:p>
          <a:p>
            <a:pPr lvl="1">
              <a:buBlip>
                <a:blip r:embed="rId3"/>
              </a:buBlip>
            </a:pPr>
            <a:r>
              <a:rPr lang="en-US" dirty="0" smtClean="0"/>
              <a:t>visualize all data from the collection, from the census district to the lowest level. </a:t>
            </a:r>
          </a:p>
          <a:p>
            <a:pPr lvl="1">
              <a:buBlip>
                <a:blip r:embed="rId3"/>
              </a:buBlip>
            </a:pPr>
            <a:r>
              <a:rPr lang="en-US" dirty="0" smtClean="0"/>
              <a:t>monitor the flow of information exchanged between enumerators and supervisors, as well as transfers of data from supervisors to departments and departments to the central level.</a:t>
            </a:r>
            <a:endParaRPr lang="fr-FR" b="1" dirty="0" smtClean="0"/>
          </a:p>
        </p:txBody>
      </p:sp>
      <p:sp>
        <p:nvSpPr>
          <p:cNvPr id="5"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6"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management and information systems for monitoring </a:t>
            </a:r>
            <a:endParaRPr lang="fr-FR" sz="2400" b="1" cap="all" dirty="0" smtClean="0">
              <a:solidFill>
                <a:schemeClr val="bg1"/>
              </a:solidFill>
              <a:latin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8313" y="2285992"/>
            <a:ext cx="8229600" cy="4335394"/>
          </a:xfrm>
          <a:effectLst>
            <a:outerShdw blurRad="225425" dist="50800" dir="5820000" algn="ctr" rotWithShape="0">
              <a:srgbClr val="000000">
                <a:alpha val="33000"/>
              </a:srgbClr>
            </a:outerShdw>
          </a:effectLst>
        </p:spPr>
        <p:txBody>
          <a:bodyPr rtlCol="0">
            <a:normAutofit fontScale="85000" lnSpcReduction="20000"/>
          </a:bodyPr>
          <a:lstStyle/>
          <a:p>
            <a:pPr>
              <a:buBlip>
                <a:blip r:embed="rId2"/>
              </a:buBlip>
            </a:pPr>
            <a:r>
              <a:rPr lang="en-US" b="1" dirty="0" smtClean="0">
                <a:solidFill>
                  <a:srgbClr val="C00000"/>
                </a:solidFill>
              </a:rPr>
              <a:t>The supervisor:  </a:t>
            </a:r>
            <a:endParaRPr lang="fr-FR" b="1" dirty="0" smtClean="0">
              <a:solidFill>
                <a:srgbClr val="C00000"/>
              </a:solidFill>
            </a:endParaRPr>
          </a:p>
          <a:p>
            <a:pPr lvl="1">
              <a:buBlip>
                <a:blip r:embed="rId3"/>
              </a:buBlip>
            </a:pPr>
            <a:r>
              <a:rPr lang="en-US" dirty="0" smtClean="0"/>
              <a:t>First consists of its teams and assigns census districts to each enumerator from the WEB-tracked application; </a:t>
            </a:r>
          </a:p>
          <a:p>
            <a:pPr lvl="1">
              <a:buBlip>
                <a:blip r:embed="rId3"/>
              </a:buBlip>
            </a:pPr>
            <a:r>
              <a:rPr lang="en-US" dirty="0" smtClean="0"/>
              <a:t>Then download the composition on his laptop with the supervisor application; </a:t>
            </a:r>
          </a:p>
          <a:p>
            <a:pPr lvl="1">
              <a:buBlip>
                <a:blip r:embed="rId3"/>
              </a:buBlip>
            </a:pPr>
            <a:r>
              <a:rPr lang="en-US" dirty="0" smtClean="0"/>
              <a:t>Loads the base of each enumerator on its PDA; </a:t>
            </a:r>
          </a:p>
          <a:p>
            <a:pPr lvl="1">
              <a:buBlip>
                <a:blip r:embed="rId3"/>
              </a:buBlip>
            </a:pPr>
            <a:r>
              <a:rPr lang="en-US" dirty="0" smtClean="0"/>
              <a:t>Deploys its teams on the ground. </a:t>
            </a:r>
          </a:p>
          <a:p>
            <a:pPr lvl="1">
              <a:buBlip>
                <a:blip r:embed="rId3"/>
              </a:buBlip>
            </a:pPr>
            <a:r>
              <a:rPr lang="en-US" dirty="0" smtClean="0"/>
              <a:t>Redeploys one or more enumerators who have completed their census district to support another enumerator;</a:t>
            </a:r>
          </a:p>
          <a:p>
            <a:pPr lvl="1">
              <a:buBlip>
                <a:blip r:embed="rId3"/>
              </a:buBlip>
            </a:pPr>
            <a:r>
              <a:rPr lang="en-US" dirty="0" smtClean="0"/>
              <a:t>Retrieves concessions for which the enumerator has not begun collecting household information and redistribute it to other enumerators in case of support.</a:t>
            </a:r>
            <a:endParaRPr lang="fr-FR" b="1" dirty="0" smtClean="0"/>
          </a:p>
        </p:txBody>
      </p:sp>
      <p:sp>
        <p:nvSpPr>
          <p:cNvPr id="5"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6"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procedures for validation of response and coverage</a:t>
            </a:r>
            <a:endParaRPr lang="fr-FR" sz="2400" b="1" cap="all" dirty="0">
              <a:solidFill>
                <a:schemeClr val="bg1"/>
              </a:solidFill>
              <a:latin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grpSp>
        <p:nvGrpSpPr>
          <p:cNvPr id="14" name="Groupe 13"/>
          <p:cNvGrpSpPr/>
          <p:nvPr/>
        </p:nvGrpSpPr>
        <p:grpSpPr>
          <a:xfrm>
            <a:off x="58706" y="2245042"/>
            <a:ext cx="3023884" cy="3006399"/>
            <a:chOff x="71406" y="2333942"/>
            <a:chExt cx="3023884" cy="3006399"/>
          </a:xfrm>
        </p:grpSpPr>
        <p:pic>
          <p:nvPicPr>
            <p:cNvPr id="13" name="Image 12" descr="Résultat de recherche d'images pour &quot;carte du sénégal dans l'afrique&quot;">
              <a:hlinkClick r:id="rId2"/>
            </p:cNvPr>
            <p:cNvPicPr/>
            <p:nvPr/>
          </p:nvPicPr>
          <p:blipFill>
            <a:blip r:embed="rId3"/>
            <a:srcRect/>
            <a:stretch>
              <a:fillRect/>
            </a:stretch>
          </p:blipFill>
          <p:spPr bwMode="auto">
            <a:xfrm>
              <a:off x="2071670" y="2333942"/>
              <a:ext cx="1023620" cy="1023620"/>
            </a:xfrm>
            <a:prstGeom prst="rect">
              <a:avLst/>
            </a:prstGeom>
            <a:ln>
              <a:noFill/>
            </a:ln>
            <a:effectLst>
              <a:outerShdw blurRad="292100" dist="139700" dir="2700000" algn="tl" rotWithShape="0">
                <a:srgbClr val="333333">
                  <a:alpha val="65000"/>
                </a:srgbClr>
              </a:outerShdw>
            </a:effectLst>
          </p:spPr>
        </p:pic>
        <p:grpSp>
          <p:nvGrpSpPr>
            <p:cNvPr id="12" name="Groupe 11"/>
            <p:cNvGrpSpPr/>
            <p:nvPr/>
          </p:nvGrpSpPr>
          <p:grpSpPr>
            <a:xfrm>
              <a:off x="71406" y="3197216"/>
              <a:ext cx="2155825" cy="2143125"/>
              <a:chOff x="155575" y="2527295"/>
              <a:chExt cx="2155825" cy="2143125"/>
            </a:xfrm>
          </p:grpSpPr>
          <p:pic>
            <p:nvPicPr>
              <p:cNvPr id="1030" name="Picture 6" descr="Résultat de recherche d'images pour &quot;carte touristique du sénégal&quot;"/>
              <p:cNvPicPr>
                <a:picLocks noChangeAspect="1" noChangeArrowheads="1"/>
              </p:cNvPicPr>
              <p:nvPr/>
            </p:nvPicPr>
            <p:blipFill>
              <a:blip r:embed="rId4"/>
              <a:srcRect/>
              <a:stretch>
                <a:fillRect/>
              </a:stretch>
            </p:blipFill>
            <p:spPr bwMode="auto">
              <a:xfrm>
                <a:off x="168275" y="2527295"/>
                <a:ext cx="2143125" cy="2143125"/>
              </a:xfrm>
              <a:prstGeom prst="rect">
                <a:avLst/>
              </a:prstGeom>
              <a:ln>
                <a:noFill/>
              </a:ln>
              <a:effectLst>
                <a:outerShdw blurRad="292100" dist="139700" dir="2700000" algn="tl" rotWithShape="0">
                  <a:srgbClr val="333333">
                    <a:alpha val="65000"/>
                  </a:srgbClr>
                </a:outerShdw>
              </a:effectLst>
            </p:spPr>
          </p:pic>
          <p:pic>
            <p:nvPicPr>
              <p:cNvPr id="1028" name="Picture 4" descr="Résultat de recherche d'images pour &quot;carte du sénégal&quo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5575" y="2819396"/>
                <a:ext cx="2133600" cy="1514475"/>
              </a:xfrm>
              <a:prstGeom prst="rect">
                <a:avLst/>
              </a:prstGeom>
              <a:ln>
                <a:noFill/>
              </a:ln>
              <a:effectLst>
                <a:outerShdw blurRad="292100" dist="139700" dir="2700000" algn="tl" rotWithShape="0">
                  <a:srgbClr val="333333">
                    <a:alpha val="65000"/>
                  </a:srgbClr>
                </a:outerShdw>
              </a:effectLst>
            </p:spPr>
          </p:pic>
        </p:grpSp>
      </p:grpSp>
      <p:sp>
        <p:nvSpPr>
          <p:cNvPr id="15" name="ZoneTexte 14"/>
          <p:cNvSpPr txBox="1"/>
          <p:nvPr/>
        </p:nvSpPr>
        <p:spPr>
          <a:xfrm>
            <a:off x="1323952" y="3205162"/>
            <a:ext cx="900000" cy="200055"/>
          </a:xfrm>
          <a:prstGeom prst="rect">
            <a:avLst/>
          </a:prstGeom>
          <a:noFill/>
        </p:spPr>
        <p:txBody>
          <a:bodyPr wrap="square" rtlCol="0">
            <a:spAutoFit/>
          </a:bodyPr>
          <a:lstStyle/>
          <a:p>
            <a:r>
              <a:rPr lang="fr-FR" sz="700" b="1" dirty="0" err="1" smtClean="0">
                <a:solidFill>
                  <a:srgbClr val="006600"/>
                </a:solidFill>
                <a:latin typeface="+mj-lt"/>
              </a:rPr>
              <a:t>Mauritania</a:t>
            </a:r>
            <a:endParaRPr lang="fr-FR" sz="700" b="1" dirty="0">
              <a:solidFill>
                <a:srgbClr val="006600"/>
              </a:solidFill>
              <a:latin typeface="+mj-lt"/>
            </a:endParaRPr>
          </a:p>
        </p:txBody>
      </p:sp>
      <p:sp>
        <p:nvSpPr>
          <p:cNvPr id="16" name="ZoneTexte 15"/>
          <p:cNvSpPr txBox="1"/>
          <p:nvPr/>
        </p:nvSpPr>
        <p:spPr>
          <a:xfrm>
            <a:off x="1898750" y="4096084"/>
            <a:ext cx="432000" cy="200055"/>
          </a:xfrm>
          <a:prstGeom prst="rect">
            <a:avLst/>
          </a:prstGeom>
          <a:noFill/>
        </p:spPr>
        <p:txBody>
          <a:bodyPr wrap="square" rtlCol="0">
            <a:spAutoFit/>
          </a:bodyPr>
          <a:lstStyle/>
          <a:p>
            <a:r>
              <a:rPr lang="fr-FR" sz="700" b="1" dirty="0" smtClean="0">
                <a:solidFill>
                  <a:srgbClr val="006600"/>
                </a:solidFill>
                <a:latin typeface="+mj-lt"/>
              </a:rPr>
              <a:t>Mali</a:t>
            </a:r>
            <a:endParaRPr lang="fr-FR" sz="700" b="1" dirty="0">
              <a:solidFill>
                <a:srgbClr val="006600"/>
              </a:solidFill>
              <a:latin typeface="+mj-lt"/>
            </a:endParaRPr>
          </a:p>
        </p:txBody>
      </p:sp>
      <p:sp>
        <p:nvSpPr>
          <p:cNvPr id="17" name="ZoneTexte 16"/>
          <p:cNvSpPr txBox="1"/>
          <p:nvPr/>
        </p:nvSpPr>
        <p:spPr>
          <a:xfrm>
            <a:off x="330168" y="4422625"/>
            <a:ext cx="648000" cy="200055"/>
          </a:xfrm>
          <a:prstGeom prst="rect">
            <a:avLst/>
          </a:prstGeom>
          <a:noFill/>
        </p:spPr>
        <p:txBody>
          <a:bodyPr wrap="square" rtlCol="0">
            <a:spAutoFit/>
          </a:bodyPr>
          <a:lstStyle/>
          <a:p>
            <a:r>
              <a:rPr lang="fr-FR" sz="700" b="1" dirty="0" err="1" smtClean="0">
                <a:solidFill>
                  <a:srgbClr val="006600"/>
                </a:solidFill>
                <a:latin typeface="+mj-lt"/>
              </a:rPr>
              <a:t>Gambia</a:t>
            </a:r>
            <a:endParaRPr lang="fr-FR" sz="700" b="1" dirty="0">
              <a:solidFill>
                <a:srgbClr val="006600"/>
              </a:solidFill>
              <a:latin typeface="+mj-lt"/>
            </a:endParaRPr>
          </a:p>
        </p:txBody>
      </p:sp>
      <p:sp>
        <p:nvSpPr>
          <p:cNvPr id="18" name="ZoneTexte 17"/>
          <p:cNvSpPr txBox="1"/>
          <p:nvPr/>
        </p:nvSpPr>
        <p:spPr>
          <a:xfrm>
            <a:off x="1508104" y="4960791"/>
            <a:ext cx="612000" cy="200055"/>
          </a:xfrm>
          <a:prstGeom prst="rect">
            <a:avLst/>
          </a:prstGeom>
          <a:noFill/>
        </p:spPr>
        <p:txBody>
          <a:bodyPr wrap="square" rtlCol="0">
            <a:spAutoFit/>
          </a:bodyPr>
          <a:lstStyle/>
          <a:p>
            <a:r>
              <a:rPr lang="fr-FR" sz="700" b="1" dirty="0" err="1" smtClean="0">
                <a:solidFill>
                  <a:srgbClr val="006600"/>
                </a:solidFill>
                <a:latin typeface="+mj-lt"/>
              </a:rPr>
              <a:t>Guinea</a:t>
            </a:r>
            <a:endParaRPr lang="fr-FR" sz="700" b="1" dirty="0">
              <a:solidFill>
                <a:srgbClr val="006600"/>
              </a:solidFill>
              <a:latin typeface="+mj-lt"/>
            </a:endParaRPr>
          </a:p>
        </p:txBody>
      </p:sp>
      <p:sp>
        <p:nvSpPr>
          <p:cNvPr id="19" name="ZoneTexte 18"/>
          <p:cNvSpPr txBox="1"/>
          <p:nvPr/>
        </p:nvSpPr>
        <p:spPr>
          <a:xfrm>
            <a:off x="598852" y="4824980"/>
            <a:ext cx="756000" cy="200055"/>
          </a:xfrm>
          <a:prstGeom prst="rect">
            <a:avLst/>
          </a:prstGeom>
          <a:noFill/>
        </p:spPr>
        <p:txBody>
          <a:bodyPr wrap="square" rtlCol="0">
            <a:spAutoFit/>
          </a:bodyPr>
          <a:lstStyle/>
          <a:p>
            <a:r>
              <a:rPr lang="fr-FR" sz="700" b="1" dirty="0" err="1" smtClean="0">
                <a:solidFill>
                  <a:srgbClr val="006600"/>
                </a:solidFill>
                <a:latin typeface="+mj-lt"/>
              </a:rPr>
              <a:t>Guinea-Bissau</a:t>
            </a:r>
            <a:endParaRPr lang="fr-FR" sz="700" b="1" dirty="0">
              <a:solidFill>
                <a:srgbClr val="006600"/>
              </a:solidFill>
              <a:latin typeface="+mj-lt"/>
            </a:endParaRPr>
          </a:p>
        </p:txBody>
      </p:sp>
      <p:sp>
        <p:nvSpPr>
          <p:cNvPr id="21" name="Rectangle 20"/>
          <p:cNvSpPr/>
          <p:nvPr/>
        </p:nvSpPr>
        <p:spPr>
          <a:xfrm>
            <a:off x="3286116" y="2084338"/>
            <a:ext cx="5857884" cy="4585871"/>
          </a:xfrm>
          <a:prstGeom prst="rect">
            <a:avLst/>
          </a:prstGeom>
          <a:effectLst>
            <a:outerShdw blurRad="225425" dist="50800" dir="5220000" algn="ctr" rotWithShape="0">
              <a:srgbClr val="000000">
                <a:alpha val="50000"/>
              </a:srgbClr>
            </a:outerShdw>
          </a:effectLst>
        </p:spPr>
        <p:txBody>
          <a:bodyPr wrap="square">
            <a:spAutoFit/>
          </a:bodyPr>
          <a:lstStyle/>
          <a:p>
            <a:pPr marL="285750" lvl="1" indent="-285750">
              <a:lnSpc>
                <a:spcPct val="80000"/>
              </a:lnSpc>
              <a:spcBef>
                <a:spcPct val="20000"/>
              </a:spcBef>
              <a:spcAft>
                <a:spcPts val="600"/>
              </a:spcAft>
              <a:buBlip>
                <a:blip r:embed="rId6"/>
              </a:buBlip>
              <a:tabLst>
                <a:tab pos="266700" algn="l"/>
              </a:tabLst>
            </a:pPr>
            <a:r>
              <a:rPr lang="en-US" sz="2100" dirty="0" smtClean="0">
                <a:latin typeface="+mn-lt"/>
                <a:cs typeface="+mn-cs"/>
              </a:rPr>
              <a:t>Surface area = 196,722 km2 </a:t>
            </a:r>
          </a:p>
          <a:p>
            <a:pPr marL="285750" lvl="1" indent="-285750">
              <a:lnSpc>
                <a:spcPct val="80000"/>
              </a:lnSpc>
              <a:spcBef>
                <a:spcPct val="20000"/>
              </a:spcBef>
              <a:spcAft>
                <a:spcPts val="600"/>
              </a:spcAft>
              <a:buBlip>
                <a:blip r:embed="rId6"/>
              </a:buBlip>
              <a:tabLst>
                <a:tab pos="266700" algn="l"/>
              </a:tabLst>
            </a:pPr>
            <a:r>
              <a:rPr lang="en-US" sz="2100" dirty="0" smtClean="0">
                <a:latin typeface="+mn-lt"/>
                <a:cs typeface="+mn-cs"/>
              </a:rPr>
              <a:t>Population = 13,508,715 inhabitants</a:t>
            </a:r>
          </a:p>
          <a:p>
            <a:pPr marL="285750" lvl="1" indent="-285750">
              <a:lnSpc>
                <a:spcPct val="80000"/>
              </a:lnSpc>
              <a:spcBef>
                <a:spcPct val="20000"/>
              </a:spcBef>
              <a:spcAft>
                <a:spcPts val="600"/>
              </a:spcAft>
              <a:buBlip>
                <a:blip r:embed="rId6"/>
              </a:buBlip>
              <a:tabLst>
                <a:tab pos="266700" algn="l"/>
              </a:tabLst>
            </a:pPr>
            <a:r>
              <a:rPr lang="en-US" sz="2100" dirty="0" smtClean="0">
                <a:latin typeface="+mn-lt"/>
                <a:cs typeface="+mn-cs"/>
              </a:rPr>
              <a:t>14 administrative regions </a:t>
            </a:r>
          </a:p>
          <a:p>
            <a:pPr marL="285750" lvl="1" indent="-285750">
              <a:lnSpc>
                <a:spcPct val="80000"/>
              </a:lnSpc>
              <a:spcBef>
                <a:spcPct val="20000"/>
              </a:spcBef>
              <a:spcAft>
                <a:spcPts val="600"/>
              </a:spcAft>
              <a:buBlip>
                <a:blip r:embed="rId6"/>
              </a:buBlip>
              <a:tabLst>
                <a:tab pos="266700" algn="l"/>
              </a:tabLst>
            </a:pPr>
            <a:r>
              <a:rPr lang="en-US" sz="2100" dirty="0" smtClean="0">
                <a:latin typeface="+mn-lt"/>
                <a:cs typeface="+mn-cs"/>
              </a:rPr>
              <a:t>45 departments </a:t>
            </a:r>
          </a:p>
          <a:p>
            <a:pPr marL="285750" lvl="1" indent="-285750">
              <a:lnSpc>
                <a:spcPct val="80000"/>
              </a:lnSpc>
              <a:spcBef>
                <a:spcPct val="20000"/>
              </a:spcBef>
              <a:spcAft>
                <a:spcPts val="600"/>
              </a:spcAft>
              <a:buBlip>
                <a:blip r:embed="rId6"/>
              </a:buBlip>
              <a:tabLst>
                <a:tab pos="266700" algn="l"/>
              </a:tabLst>
            </a:pPr>
            <a:r>
              <a:rPr lang="en-US" sz="2100" dirty="0" smtClean="0">
                <a:latin typeface="+mn-lt"/>
                <a:cs typeface="+mn-cs"/>
              </a:rPr>
              <a:t>529 municipalities</a:t>
            </a:r>
          </a:p>
          <a:p>
            <a:pPr marL="285750" lvl="1" indent="-285750">
              <a:lnSpc>
                <a:spcPct val="80000"/>
              </a:lnSpc>
              <a:spcBef>
                <a:spcPct val="20000"/>
              </a:spcBef>
              <a:spcAft>
                <a:spcPts val="600"/>
              </a:spcAft>
              <a:buBlip>
                <a:blip r:embed="rId6"/>
              </a:buBlip>
              <a:tabLst>
                <a:tab pos="266700" algn="l"/>
              </a:tabLst>
            </a:pPr>
            <a:r>
              <a:rPr lang="en-US" sz="2100" dirty="0" smtClean="0">
                <a:latin typeface="+mn-lt"/>
                <a:cs typeface="+mn-cs"/>
              </a:rPr>
              <a:t>4 major rivers: Senegal, Gambia, </a:t>
            </a:r>
            <a:r>
              <a:rPr lang="en-US" sz="2100" dirty="0" err="1" smtClean="0">
                <a:latin typeface="+mn-lt"/>
                <a:cs typeface="+mn-cs"/>
              </a:rPr>
              <a:t>Casamance</a:t>
            </a:r>
            <a:r>
              <a:rPr lang="en-US" sz="2100" dirty="0" smtClean="0">
                <a:latin typeface="+mn-lt"/>
                <a:cs typeface="+mn-cs"/>
              </a:rPr>
              <a:t>, </a:t>
            </a:r>
            <a:r>
              <a:rPr lang="en-US" sz="2100" dirty="0" err="1" smtClean="0">
                <a:latin typeface="+mn-lt"/>
                <a:cs typeface="+mn-cs"/>
              </a:rPr>
              <a:t>Saloum</a:t>
            </a:r>
            <a:r>
              <a:rPr lang="en-US" sz="2100" dirty="0" smtClean="0">
                <a:latin typeface="+mn-lt"/>
                <a:cs typeface="+mn-cs"/>
              </a:rPr>
              <a:t> </a:t>
            </a:r>
          </a:p>
          <a:p>
            <a:pPr marL="285750" lvl="1" indent="-285750">
              <a:lnSpc>
                <a:spcPct val="80000"/>
              </a:lnSpc>
              <a:spcBef>
                <a:spcPct val="20000"/>
              </a:spcBef>
              <a:spcAft>
                <a:spcPts val="600"/>
              </a:spcAft>
              <a:buBlip>
                <a:blip r:embed="rId6"/>
              </a:buBlip>
              <a:tabLst>
                <a:tab pos="266700" algn="l"/>
              </a:tabLst>
            </a:pPr>
            <a:r>
              <a:rPr lang="en-US" sz="2100" dirty="0" smtClean="0">
                <a:latin typeface="+mn-lt"/>
                <a:cs typeface="+mn-cs"/>
              </a:rPr>
              <a:t>The climate is tropical and is characterized by a long dry season from Nov-June and a wet season from July-Oct</a:t>
            </a:r>
          </a:p>
          <a:p>
            <a:pPr marL="285750" lvl="1" indent="-285750">
              <a:lnSpc>
                <a:spcPct val="80000"/>
              </a:lnSpc>
              <a:spcBef>
                <a:spcPct val="20000"/>
              </a:spcBef>
              <a:spcAft>
                <a:spcPts val="600"/>
              </a:spcAft>
              <a:buBlip>
                <a:blip r:embed="rId6"/>
              </a:buBlip>
              <a:tabLst>
                <a:tab pos="266700" algn="l"/>
              </a:tabLst>
            </a:pPr>
            <a:r>
              <a:rPr lang="en-US" sz="2100" dirty="0" smtClean="0">
                <a:latin typeface="+mn-lt"/>
                <a:cs typeface="+mn-cs"/>
              </a:rPr>
              <a:t>Like other </a:t>
            </a:r>
            <a:r>
              <a:rPr lang="en-US" sz="2100" dirty="0" err="1" smtClean="0">
                <a:latin typeface="+mn-lt"/>
                <a:cs typeface="+mn-cs"/>
              </a:rPr>
              <a:t>Sahelian</a:t>
            </a:r>
            <a:r>
              <a:rPr lang="en-US" sz="2100" dirty="0" smtClean="0">
                <a:latin typeface="+mn-lt"/>
                <a:cs typeface="+mn-cs"/>
              </a:rPr>
              <a:t> countries, Senegal has been facing desertification for several decades.</a:t>
            </a:r>
          </a:p>
          <a:p>
            <a:pPr marL="285750" lvl="1" indent="-285750">
              <a:lnSpc>
                <a:spcPct val="80000"/>
              </a:lnSpc>
              <a:spcBef>
                <a:spcPct val="20000"/>
              </a:spcBef>
              <a:spcAft>
                <a:spcPts val="600"/>
              </a:spcAft>
              <a:buBlip>
                <a:blip r:embed="rId6"/>
              </a:buBlip>
              <a:tabLst>
                <a:tab pos="266700" algn="l"/>
              </a:tabLst>
            </a:pPr>
            <a:r>
              <a:rPr lang="en-US" sz="2100" dirty="0" smtClean="0">
                <a:latin typeface="+mn-lt"/>
                <a:cs typeface="+mn-cs"/>
              </a:rPr>
              <a:t>LDC</a:t>
            </a:r>
          </a:p>
        </p:txBody>
      </p:sp>
      <p:grpSp>
        <p:nvGrpSpPr>
          <p:cNvPr id="22" name="Groupe 21"/>
          <p:cNvGrpSpPr/>
          <p:nvPr/>
        </p:nvGrpSpPr>
        <p:grpSpPr>
          <a:xfrm>
            <a:off x="0" y="1630346"/>
            <a:ext cx="9144001" cy="428628"/>
            <a:chOff x="0" y="1630346"/>
            <a:chExt cx="9144001" cy="428628"/>
          </a:xfrm>
        </p:grpSpPr>
        <p:sp>
          <p:nvSpPr>
            <p:cNvPr id="8"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SENEGAL</a:t>
              </a:r>
              <a:endParaRPr lang="fr-FR" sz="2400" b="1" dirty="0">
                <a:solidFill>
                  <a:schemeClr val="bg1"/>
                </a:solidFill>
                <a:effectLst>
                  <a:outerShdw blurRad="38100" dist="38100" dir="2700000" algn="tl">
                    <a:srgbClr val="000000">
                      <a:alpha val="43137"/>
                    </a:srgbClr>
                  </a:outerShdw>
                </a:effectLst>
                <a:latin typeface="Tahoma" pitchFamily="34" charset="0"/>
              </a:endParaRPr>
            </a:p>
          </p:txBody>
        </p:sp>
        <p:pic>
          <p:nvPicPr>
            <p:cNvPr id="26626" name="Picture 2" descr="Résultat de recherche d'images pour &quot;drapeau sénégal&quot;"/>
            <p:cNvPicPr>
              <a:picLocks noChangeAspect="1" noChangeArrowheads="1"/>
            </p:cNvPicPr>
            <p:nvPr/>
          </p:nvPicPr>
          <p:blipFill>
            <a:blip r:embed="rId7"/>
            <a:srcRect/>
            <a:stretch>
              <a:fillRect/>
            </a:stretch>
          </p:blipFill>
          <p:spPr bwMode="auto">
            <a:xfrm>
              <a:off x="3286116" y="1643046"/>
              <a:ext cx="683167" cy="396000"/>
            </a:xfrm>
            <a:prstGeom prst="rect">
              <a:avLst/>
            </a:prstGeom>
            <a:noFill/>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8313" y="2285992"/>
            <a:ext cx="8229600" cy="3929090"/>
          </a:xfrm>
          <a:effectLst>
            <a:outerShdw blurRad="225425" dist="50800" dir="5820000" algn="ctr" rotWithShape="0">
              <a:srgbClr val="000000">
                <a:alpha val="33000"/>
              </a:srgbClr>
            </a:outerShdw>
          </a:effectLst>
        </p:spPr>
        <p:txBody>
          <a:bodyPr rtlCol="0">
            <a:normAutofit fontScale="92500" lnSpcReduction="10000"/>
          </a:bodyPr>
          <a:lstStyle/>
          <a:p>
            <a:pPr>
              <a:buBlip>
                <a:blip r:embed="rId2"/>
              </a:buBlip>
            </a:pPr>
            <a:r>
              <a:rPr lang="en-US" b="1" dirty="0" smtClean="0">
                <a:solidFill>
                  <a:srgbClr val="C00000"/>
                </a:solidFill>
              </a:rPr>
              <a:t>The supervisor:  </a:t>
            </a:r>
            <a:endParaRPr lang="fr-FR" b="1" dirty="0" smtClean="0">
              <a:solidFill>
                <a:srgbClr val="C00000"/>
              </a:solidFill>
            </a:endParaRPr>
          </a:p>
          <a:p>
            <a:pPr marL="444500" lvl="1" indent="0">
              <a:buNone/>
            </a:pPr>
            <a:r>
              <a:rPr lang="en-US" dirty="0" smtClean="0"/>
              <a:t>After training, selecting and deploying its teams in the field,</a:t>
            </a:r>
          </a:p>
          <a:p>
            <a:pPr lvl="1">
              <a:buBlip>
                <a:blip r:embed="rId3"/>
              </a:buBlip>
            </a:pPr>
            <a:r>
              <a:rPr lang="en-US" dirty="0" smtClean="0"/>
              <a:t>He regularly visited his agents to collect the data collected for verification and transfer to the ANSD headquarters via the Internet. </a:t>
            </a:r>
          </a:p>
          <a:p>
            <a:pPr lvl="1">
              <a:buBlip>
                <a:blip r:embed="rId3"/>
              </a:buBlip>
            </a:pPr>
            <a:r>
              <a:rPr lang="en-US" dirty="0" smtClean="0"/>
              <a:t>During his tours, he brought the necessary adjustments, reinforced the coaching, found solutions to the administrative or logistical problems.</a:t>
            </a:r>
            <a:endParaRPr lang="fr-FR" b="1" dirty="0" smtClean="0"/>
          </a:p>
        </p:txBody>
      </p:sp>
      <p:sp>
        <p:nvSpPr>
          <p:cNvPr id="5"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6"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procedures for validation of response and coverage</a:t>
            </a:r>
            <a:endParaRPr lang="fr-FR" sz="2400" b="1" cap="all" dirty="0">
              <a:solidFill>
                <a:schemeClr val="bg1"/>
              </a:solidFill>
              <a:latin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8313" y="2058974"/>
            <a:ext cx="8229600" cy="4562412"/>
          </a:xfrm>
          <a:effectLst>
            <a:outerShdw blurRad="225425" dist="50800" dir="5820000" algn="ctr" rotWithShape="0">
              <a:srgbClr val="000000">
                <a:alpha val="33000"/>
              </a:srgbClr>
            </a:outerShdw>
          </a:effectLst>
        </p:spPr>
        <p:txBody>
          <a:bodyPr rtlCol="0">
            <a:normAutofit fontScale="62500" lnSpcReduction="20000"/>
          </a:bodyPr>
          <a:lstStyle/>
          <a:p>
            <a:pPr>
              <a:buBlip>
                <a:blip r:embed="rId2"/>
              </a:buBlip>
            </a:pPr>
            <a:r>
              <a:rPr lang="en-US" b="1" dirty="0" smtClean="0">
                <a:solidFill>
                  <a:srgbClr val="C00000"/>
                </a:solidFill>
              </a:rPr>
              <a:t>The controller:  </a:t>
            </a:r>
            <a:endParaRPr lang="fr-FR" b="1" dirty="0" smtClean="0">
              <a:solidFill>
                <a:srgbClr val="C00000"/>
              </a:solidFill>
            </a:endParaRPr>
          </a:p>
          <a:p>
            <a:pPr marL="444500" lvl="1" indent="0">
              <a:buNone/>
            </a:pPr>
            <a:r>
              <a:rPr lang="en-US" dirty="0" smtClean="0"/>
              <a:t>The controllers, under the supervision of the supervisors, ensured the daily monitoring of the quality and completeness of the collection.</a:t>
            </a:r>
          </a:p>
          <a:p>
            <a:pPr marL="444500" lvl="1" indent="0">
              <a:buNone/>
            </a:pPr>
            <a:r>
              <a:rPr lang="en-US" dirty="0" smtClean="0"/>
              <a:t> </a:t>
            </a:r>
          </a:p>
          <a:p>
            <a:pPr lvl="1">
              <a:buBlip>
                <a:blip r:embed="rId3"/>
              </a:buBlip>
            </a:pPr>
            <a:r>
              <a:rPr lang="en-US" dirty="0" smtClean="0"/>
              <a:t>The controller does not have a PDA but works with the PDA of the enumerator. </a:t>
            </a:r>
          </a:p>
          <a:p>
            <a:pPr lvl="1">
              <a:buBlip>
                <a:blip r:embed="rId3"/>
              </a:buBlip>
            </a:pPr>
            <a:r>
              <a:rPr lang="en-US" dirty="0" smtClean="0"/>
              <a:t>He repeats the interview in whole or in part on a sample of households already surveyed by the enumerator along with the enumerator.</a:t>
            </a:r>
          </a:p>
          <a:p>
            <a:pPr lvl="1">
              <a:buBlip>
                <a:blip r:embed="rId3"/>
              </a:buBlip>
            </a:pPr>
            <a:r>
              <a:rPr lang="en-US" dirty="0" smtClean="0"/>
              <a:t>The application makes a systematic comparison between the seizure of the controller and what had been previously seized by the enumerator. </a:t>
            </a:r>
          </a:p>
          <a:p>
            <a:pPr lvl="1">
              <a:buBlip>
                <a:blip r:embed="rId3"/>
              </a:buBlip>
            </a:pPr>
            <a:r>
              <a:rPr lang="en-US" dirty="0" smtClean="0"/>
              <a:t>If a difference occurs, an error message informs the controller about the error. </a:t>
            </a:r>
          </a:p>
          <a:p>
            <a:pPr lvl="1">
              <a:buBlip>
                <a:blip r:embed="rId3"/>
              </a:buBlip>
            </a:pPr>
            <a:r>
              <a:rPr lang="en-US" dirty="0" smtClean="0"/>
              <a:t>The data of the enumerator  for households taken over by the controller are archived .</a:t>
            </a:r>
          </a:p>
          <a:p>
            <a:pPr lvl="1">
              <a:buBlip>
                <a:blip r:embed="rId3"/>
              </a:buBlip>
            </a:pPr>
            <a:r>
              <a:rPr lang="en-US" dirty="0" smtClean="0"/>
              <a:t>The data collected by the controller are those that are considered a priori to be valid.</a:t>
            </a:r>
            <a:endParaRPr lang="fr-FR" b="1" dirty="0" smtClean="0"/>
          </a:p>
        </p:txBody>
      </p:sp>
      <p:sp>
        <p:nvSpPr>
          <p:cNvPr id="5"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7"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procedures for validation of response and coverage</a:t>
            </a:r>
            <a:endParaRPr lang="fr-FR" sz="2400" b="1" cap="all" dirty="0">
              <a:solidFill>
                <a:schemeClr val="bg1"/>
              </a:solidFill>
              <a:latin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Line 27"/>
          <p:cNvSpPr>
            <a:spLocks/>
          </p:cNvSpPr>
          <p:nvPr/>
        </p:nvSpPr>
        <p:spPr bwMode="auto">
          <a:xfrm flipH="1" flipV="1">
            <a:off x="4830764" y="3476614"/>
            <a:ext cx="0" cy="648000"/>
          </a:xfrm>
          <a:custGeom>
            <a:avLst/>
            <a:gdLst>
              <a:gd name="T0" fmla="*/ 228600 w 457200"/>
              <a:gd name="T1" fmla="*/ 0 h 1295403"/>
              <a:gd name="T2" fmla="*/ 457200 w 457200"/>
              <a:gd name="T3" fmla="*/ 647700 h 1295403"/>
              <a:gd name="T4" fmla="*/ 228600 w 457200"/>
              <a:gd name="T5" fmla="*/ 1295400 h 1295403"/>
              <a:gd name="T6" fmla="*/ 0 w 457200"/>
              <a:gd name="T7" fmla="*/ 647700 h 1295403"/>
              <a:gd name="T8" fmla="*/ 0 w 457200"/>
              <a:gd name="T9" fmla="*/ 0 h 1295403"/>
              <a:gd name="T10" fmla="*/ 457200 w 457200"/>
              <a:gd name="T11" fmla="*/ 1295400 h 1295403"/>
              <a:gd name="T12" fmla="*/ 17694720 60000 65536"/>
              <a:gd name="T13" fmla="*/ 0 60000 65536"/>
              <a:gd name="T14" fmla="*/ 5898240 60000 65536"/>
              <a:gd name="T15" fmla="*/ 11796480 60000 65536"/>
              <a:gd name="T16" fmla="*/ 5898240 60000 65536"/>
              <a:gd name="T17" fmla="*/ 17694720 60000 65536"/>
              <a:gd name="T18" fmla="*/ 0 w 457200"/>
              <a:gd name="T19" fmla="*/ 0 h 1295403"/>
              <a:gd name="T20" fmla="*/ 457200 w 457200"/>
              <a:gd name="T21" fmla="*/ 1295403 h 1295403"/>
            </a:gdLst>
            <a:ahLst/>
            <a:cxnLst>
              <a:cxn ang="T12">
                <a:pos x="T0" y="T1"/>
              </a:cxn>
              <a:cxn ang="T13">
                <a:pos x="T2" y="T3"/>
              </a:cxn>
              <a:cxn ang="T14">
                <a:pos x="T4" y="T5"/>
              </a:cxn>
              <a:cxn ang="T15">
                <a:pos x="T6" y="T7"/>
              </a:cxn>
              <a:cxn ang="T16">
                <a:pos x="T8" y="T9"/>
              </a:cxn>
              <a:cxn ang="T17">
                <a:pos x="T10" y="T11"/>
              </a:cxn>
            </a:cxnLst>
            <a:rect l="T18" t="T19" r="T20" b="T21"/>
            <a:pathLst>
              <a:path w="457200" h="1295403">
                <a:moveTo>
                  <a:pt x="0" y="0"/>
                </a:moveTo>
                <a:lnTo>
                  <a:pt x="457200" y="1295403"/>
                </a:lnTo>
              </a:path>
            </a:pathLst>
          </a:custGeom>
          <a:ln>
            <a:headEnd/>
            <a:tailEnd type="arrow" w="med" len="med"/>
          </a:ln>
        </p:spPr>
        <p:style>
          <a:lnRef idx="3">
            <a:schemeClr val="dk1"/>
          </a:lnRef>
          <a:fillRef idx="0">
            <a:schemeClr val="dk1"/>
          </a:fillRef>
          <a:effectRef idx="2">
            <a:schemeClr val="dk1"/>
          </a:effectRef>
          <a:fontRef idx="minor">
            <a:schemeClr val="tx1"/>
          </a:fontRef>
        </p:style>
        <p:txBody>
          <a:bodyPr/>
          <a:lstStyle/>
          <a:p>
            <a:endParaRPr lang="fr-FR"/>
          </a:p>
        </p:txBody>
      </p:sp>
      <p:sp>
        <p:nvSpPr>
          <p:cNvPr id="79"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data transfer</a:t>
            </a:r>
            <a:endParaRPr lang="fr-FR" sz="2800" b="1" cap="all" dirty="0" smtClean="0">
              <a:solidFill>
                <a:schemeClr val="bg1"/>
              </a:solidFill>
              <a:latin typeface="Calibri" pitchFamily="34" charset="0"/>
            </a:endParaRPr>
          </a:p>
        </p:txBody>
      </p:sp>
      <p:sp>
        <p:nvSpPr>
          <p:cNvPr id="82" name="Espace réservé du pied de page 4"/>
          <p:cNvSpPr>
            <a:spLocks noGrp="1"/>
          </p:cNvSpPr>
          <p:nvPr>
            <p:ph type="ftr" sz="quarter" idx="4294967295"/>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grpSp>
        <p:nvGrpSpPr>
          <p:cNvPr id="71" name="Groupe 70"/>
          <p:cNvGrpSpPr/>
          <p:nvPr/>
        </p:nvGrpSpPr>
        <p:grpSpPr>
          <a:xfrm>
            <a:off x="499714" y="2204876"/>
            <a:ext cx="8243473" cy="4194552"/>
            <a:chOff x="499714" y="2204876"/>
            <a:chExt cx="8243473" cy="4194552"/>
          </a:xfrm>
        </p:grpSpPr>
        <p:grpSp>
          <p:nvGrpSpPr>
            <p:cNvPr id="80" name="Groupe 79"/>
            <p:cNvGrpSpPr/>
            <p:nvPr/>
          </p:nvGrpSpPr>
          <p:grpSpPr>
            <a:xfrm>
              <a:off x="499714" y="2204876"/>
              <a:ext cx="8243473" cy="4140000"/>
              <a:chOff x="499714" y="2052476"/>
              <a:chExt cx="8243473" cy="4284000"/>
            </a:xfrm>
          </p:grpSpPr>
          <p:pic>
            <p:nvPicPr>
              <p:cNvPr id="1027" name="Picture 3">
                <a:hlinkClick r:id="" action="ppaction://noaction" highlightClick="1"/>
              </p:cNvPr>
              <p:cNvPicPr>
                <a:picLocks noChangeAspect="1" noChangeArrowheads="1"/>
              </p:cNvPicPr>
              <p:nvPr/>
            </p:nvPicPr>
            <p:blipFill>
              <a:blip r:embed="rId3">
                <a:clrChange>
                  <a:clrFrom>
                    <a:srgbClr val="FFFDFF"/>
                  </a:clrFrom>
                  <a:clrTo>
                    <a:srgbClr val="FFFDFF">
                      <a:alpha val="0"/>
                    </a:srgbClr>
                  </a:clrTo>
                </a:clrChange>
              </a:blip>
              <a:srcRect/>
              <a:stretch>
                <a:fillRect/>
              </a:stretch>
            </p:blipFill>
            <p:spPr bwMode="auto">
              <a:xfrm>
                <a:off x="562776" y="4133848"/>
                <a:ext cx="970732" cy="817728"/>
              </a:xfrm>
              <a:prstGeom prst="rect">
                <a:avLst/>
              </a:prstGeom>
              <a:noFill/>
              <a:ln w="9525">
                <a:noFill/>
                <a:miter lim="800000"/>
                <a:headEnd/>
                <a:tailEnd/>
              </a:ln>
              <a:effectLst/>
            </p:spPr>
          </p:pic>
          <p:grpSp>
            <p:nvGrpSpPr>
              <p:cNvPr id="78" name="Groupe 77"/>
              <p:cNvGrpSpPr/>
              <p:nvPr/>
            </p:nvGrpSpPr>
            <p:grpSpPr>
              <a:xfrm>
                <a:off x="499714" y="2052476"/>
                <a:ext cx="8243473" cy="4284000"/>
                <a:chOff x="499714" y="1988976"/>
                <a:chExt cx="8243473" cy="4400051"/>
              </a:xfrm>
            </p:grpSpPr>
            <p:grpSp>
              <p:nvGrpSpPr>
                <p:cNvPr id="73" name="Groupe 72"/>
                <p:cNvGrpSpPr/>
                <p:nvPr/>
              </p:nvGrpSpPr>
              <p:grpSpPr>
                <a:xfrm>
                  <a:off x="499714" y="1988976"/>
                  <a:ext cx="8243473" cy="4400051"/>
                  <a:chOff x="499714" y="1988976"/>
                  <a:chExt cx="8243473" cy="4400051"/>
                </a:xfrm>
              </p:grpSpPr>
              <p:grpSp>
                <p:nvGrpSpPr>
                  <p:cNvPr id="2" name="Group 33"/>
                  <p:cNvGrpSpPr>
                    <a:grpSpLocks/>
                  </p:cNvGrpSpPr>
                  <p:nvPr/>
                </p:nvGrpSpPr>
                <p:grpSpPr bwMode="auto">
                  <a:xfrm>
                    <a:off x="4195424" y="1988976"/>
                    <a:ext cx="1279525" cy="1075174"/>
                    <a:chOff x="4190996" y="1295403"/>
                    <a:chExt cx="1279529" cy="1273173"/>
                  </a:xfrm>
                </p:grpSpPr>
                <p:sp>
                  <p:nvSpPr>
                    <p:cNvPr id="30" name="AutoShape 34"/>
                    <p:cNvSpPr>
                      <a:spLocks noChangeArrowheads="1"/>
                    </p:cNvSpPr>
                    <p:nvPr/>
                  </p:nvSpPr>
                  <p:spPr bwMode="auto">
                    <a:xfrm>
                      <a:off x="4190996" y="1295403"/>
                      <a:ext cx="1279529" cy="1273173"/>
                    </a:xfrm>
                    <a:prstGeom prst="rect">
                      <a:avLst/>
                    </a:prstGeom>
                    <a:noFill/>
                    <a:ln w="9525">
                      <a:noFill/>
                      <a:miter lim="800000"/>
                      <a:headEnd/>
                      <a:tailEnd/>
                    </a:ln>
                  </p:spPr>
                  <p:txBody>
                    <a:bodyPr/>
                    <a:lstStyle/>
                    <a:p>
                      <a:endParaRPr lang="fr-FR" sz="2400">
                        <a:solidFill>
                          <a:srgbClr val="000000"/>
                        </a:solidFill>
                      </a:endParaRPr>
                    </a:p>
                  </p:txBody>
                </p:sp>
                <p:sp>
                  <p:nvSpPr>
                    <p:cNvPr id="31" name="Freeform 35"/>
                    <p:cNvSpPr>
                      <a:spLocks/>
                    </p:cNvSpPr>
                    <p:nvPr/>
                  </p:nvSpPr>
                  <p:spPr bwMode="auto">
                    <a:xfrm>
                      <a:off x="4190996" y="1295403"/>
                      <a:ext cx="1279529" cy="926963"/>
                    </a:xfrm>
                    <a:custGeom>
                      <a:avLst/>
                      <a:gdLst>
                        <a:gd name="T0" fmla="*/ 2147483647 w 2292"/>
                        <a:gd name="T1" fmla="*/ 0 h 1660"/>
                        <a:gd name="T2" fmla="*/ 2147483647 w 2292"/>
                        <a:gd name="T3" fmla="*/ 2147483647 h 1660"/>
                        <a:gd name="T4" fmla="*/ 2147483647 w 2292"/>
                        <a:gd name="T5" fmla="*/ 2147483647 h 1660"/>
                        <a:gd name="T6" fmla="*/ 0 w 2292"/>
                        <a:gd name="T7" fmla="*/ 2147483647 h 1660"/>
                        <a:gd name="T8" fmla="*/ 2147483647 w 2292"/>
                        <a:gd name="T9" fmla="*/ 2147483647 h 1660"/>
                        <a:gd name="T10" fmla="*/ 2147483647 w 2292"/>
                        <a:gd name="T11" fmla="*/ 2147483647 h 1660"/>
                        <a:gd name="T12" fmla="*/ 2147483647 w 2292"/>
                        <a:gd name="T13" fmla="*/ 0 h 1660"/>
                        <a:gd name="T14" fmla="*/ 0 w 2292"/>
                        <a:gd name="T15" fmla="*/ 2147483647 h 1660"/>
                        <a:gd name="T16" fmla="*/ 2147483647 w 2292"/>
                        <a:gd name="T17" fmla="*/ 2147483647 h 1660"/>
                        <a:gd name="T18" fmla="*/ 2147483647 w 2292"/>
                        <a:gd name="T19" fmla="*/ 2147483647 h 1660"/>
                        <a:gd name="T20" fmla="*/ 2147483647 w 2292"/>
                        <a:gd name="T21" fmla="*/ 2147483647 h 1660"/>
                        <a:gd name="T22" fmla="*/ 2147483647 w 2292"/>
                        <a:gd name="T23" fmla="*/ 2147483647 h 1660"/>
                        <a:gd name="T24" fmla="*/ 2147483647 w 2292"/>
                        <a:gd name="T25" fmla="*/ 2147483647 h 1660"/>
                        <a:gd name="T26" fmla="*/ 2147483647 w 2292"/>
                        <a:gd name="T27" fmla="*/ 2147483647 h 1660"/>
                        <a:gd name="T28" fmla="*/ 2147483647 w 2292"/>
                        <a:gd name="T29" fmla="*/ 2147483647 h 1660"/>
                        <a:gd name="T30" fmla="*/ 2147483647 w 2292"/>
                        <a:gd name="T31" fmla="*/ 2147483647 h 1660"/>
                        <a:gd name="T32" fmla="*/ 2147483647 w 2292"/>
                        <a:gd name="T33" fmla="*/ 2147483647 h 1660"/>
                        <a:gd name="T34" fmla="*/ 2147483647 w 2292"/>
                        <a:gd name="T35" fmla="*/ 2147483647 h 1660"/>
                        <a:gd name="T36" fmla="*/ 2147483647 w 2292"/>
                        <a:gd name="T37" fmla="*/ 2147483647 h 1660"/>
                        <a:gd name="T38" fmla="*/ 2147483647 w 2292"/>
                        <a:gd name="T39" fmla="*/ 2147483647 h 1660"/>
                        <a:gd name="T40" fmla="*/ 2147483647 w 2292"/>
                        <a:gd name="T41" fmla="*/ 2147483647 h 1660"/>
                        <a:gd name="T42" fmla="*/ 2147483647 w 2292"/>
                        <a:gd name="T43" fmla="*/ 2147483647 h 1660"/>
                        <a:gd name="T44" fmla="*/ 2147483647 w 2292"/>
                        <a:gd name="T45" fmla="*/ 2147483647 h 1660"/>
                        <a:gd name="T46" fmla="*/ 2147483647 w 2292"/>
                        <a:gd name="T47" fmla="*/ 2147483647 h 1660"/>
                        <a:gd name="T48" fmla="*/ 2147483647 w 2292"/>
                        <a:gd name="T49" fmla="*/ 2147483647 h 1660"/>
                        <a:gd name="T50" fmla="*/ 2147483647 w 2292"/>
                        <a:gd name="T51" fmla="*/ 2147483647 h 1660"/>
                        <a:gd name="T52" fmla="*/ 2147483647 w 2292"/>
                        <a:gd name="T53" fmla="*/ 2147483647 h 1660"/>
                        <a:gd name="T54" fmla="*/ 2147483647 w 2292"/>
                        <a:gd name="T55" fmla="*/ 2147483647 h 1660"/>
                        <a:gd name="T56" fmla="*/ 2147483647 w 2292"/>
                        <a:gd name="T57" fmla="*/ 2147483647 h 1660"/>
                        <a:gd name="T58" fmla="*/ 2147483647 w 2292"/>
                        <a:gd name="T59" fmla="*/ 2147483647 h 1660"/>
                        <a:gd name="T60" fmla="*/ 2147483647 w 2292"/>
                        <a:gd name="T61" fmla="*/ 2147483647 h 1660"/>
                        <a:gd name="T62" fmla="*/ 2147483647 w 2292"/>
                        <a:gd name="T63" fmla="*/ 2147483647 h 1660"/>
                        <a:gd name="T64" fmla="*/ 2147483647 w 2292"/>
                        <a:gd name="T65" fmla="*/ 2147483647 h 1660"/>
                        <a:gd name="T66" fmla="*/ 2147483647 w 2292"/>
                        <a:gd name="T67" fmla="*/ 2147483647 h 1660"/>
                        <a:gd name="T68" fmla="*/ 2147483647 w 2292"/>
                        <a:gd name="T69" fmla="*/ 2147483647 h 1660"/>
                        <a:gd name="T70" fmla="*/ 2147483647 w 2292"/>
                        <a:gd name="T71" fmla="*/ 2147483647 h 1660"/>
                        <a:gd name="T72" fmla="*/ 2147483647 w 2292"/>
                        <a:gd name="T73" fmla="*/ 2147483647 h 1660"/>
                        <a:gd name="T74" fmla="*/ 2147483647 w 2292"/>
                        <a:gd name="T75" fmla="*/ 2147483647 h 1660"/>
                        <a:gd name="T76" fmla="*/ 2147483647 w 2292"/>
                        <a:gd name="T77" fmla="*/ 2147483647 h 1660"/>
                        <a:gd name="T78" fmla="*/ 2147483647 w 2292"/>
                        <a:gd name="T79" fmla="*/ 2147483647 h 1660"/>
                        <a:gd name="T80" fmla="*/ 2147483647 w 2292"/>
                        <a:gd name="T81" fmla="*/ 2147483647 h 1660"/>
                        <a:gd name="T82" fmla="*/ 17694720 60000 65536"/>
                        <a:gd name="T83" fmla="*/ 0 60000 65536"/>
                        <a:gd name="T84" fmla="*/ 5898240 60000 65536"/>
                        <a:gd name="T85" fmla="*/ 1179648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92"/>
                        <a:gd name="T124" fmla="*/ 0 h 1660"/>
                        <a:gd name="T125" fmla="*/ 2292 w 2292"/>
                        <a:gd name="T126" fmla="*/ 1660 h 16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92" h="1660">
                          <a:moveTo>
                            <a:pt x="1791" y="1660"/>
                          </a:moveTo>
                          <a:lnTo>
                            <a:pt x="2292" y="1175"/>
                          </a:lnTo>
                          <a:lnTo>
                            <a:pt x="1095" y="0"/>
                          </a:lnTo>
                          <a:lnTo>
                            <a:pt x="0" y="1235"/>
                          </a:lnTo>
                          <a:lnTo>
                            <a:pt x="408" y="1651"/>
                          </a:lnTo>
                          <a:lnTo>
                            <a:pt x="452" y="1639"/>
                          </a:lnTo>
                          <a:lnTo>
                            <a:pt x="494" y="1628"/>
                          </a:lnTo>
                          <a:lnTo>
                            <a:pt x="538" y="1618"/>
                          </a:lnTo>
                          <a:lnTo>
                            <a:pt x="582" y="1608"/>
                          </a:lnTo>
                          <a:lnTo>
                            <a:pt x="627" y="1599"/>
                          </a:lnTo>
                          <a:lnTo>
                            <a:pt x="671" y="1591"/>
                          </a:lnTo>
                          <a:lnTo>
                            <a:pt x="714" y="1583"/>
                          </a:lnTo>
                          <a:lnTo>
                            <a:pt x="759" y="1576"/>
                          </a:lnTo>
                          <a:lnTo>
                            <a:pt x="803" y="1570"/>
                          </a:lnTo>
                          <a:lnTo>
                            <a:pt x="848" y="1565"/>
                          </a:lnTo>
                          <a:lnTo>
                            <a:pt x="893" y="1560"/>
                          </a:lnTo>
                          <a:lnTo>
                            <a:pt x="938" y="1556"/>
                          </a:lnTo>
                          <a:lnTo>
                            <a:pt x="983" y="1553"/>
                          </a:lnTo>
                          <a:lnTo>
                            <a:pt x="1027" y="1551"/>
                          </a:lnTo>
                          <a:lnTo>
                            <a:pt x="1072" y="1550"/>
                          </a:lnTo>
                          <a:lnTo>
                            <a:pt x="1117" y="1550"/>
                          </a:lnTo>
                          <a:lnTo>
                            <a:pt x="1164" y="1550"/>
                          </a:lnTo>
                          <a:lnTo>
                            <a:pt x="1210" y="1551"/>
                          </a:lnTo>
                          <a:lnTo>
                            <a:pt x="1256" y="1553"/>
                          </a:lnTo>
                          <a:lnTo>
                            <a:pt x="1301" y="1556"/>
                          </a:lnTo>
                          <a:lnTo>
                            <a:pt x="1346" y="1560"/>
                          </a:lnTo>
                          <a:lnTo>
                            <a:pt x="1390" y="1565"/>
                          </a:lnTo>
                          <a:lnTo>
                            <a:pt x="1434" y="1570"/>
                          </a:lnTo>
                          <a:lnTo>
                            <a:pt x="1476" y="1577"/>
                          </a:lnTo>
                          <a:lnTo>
                            <a:pt x="1518" y="1584"/>
                          </a:lnTo>
                          <a:lnTo>
                            <a:pt x="1559" y="1593"/>
                          </a:lnTo>
                          <a:lnTo>
                            <a:pt x="1599" y="1603"/>
                          </a:lnTo>
                          <a:lnTo>
                            <a:pt x="1640" y="1612"/>
                          </a:lnTo>
                          <a:lnTo>
                            <a:pt x="1678" y="1623"/>
                          </a:lnTo>
                          <a:lnTo>
                            <a:pt x="1717" y="1635"/>
                          </a:lnTo>
                          <a:lnTo>
                            <a:pt x="1754" y="1647"/>
                          </a:lnTo>
                          <a:lnTo>
                            <a:pt x="1791" y="1660"/>
                          </a:lnTo>
                          <a:close/>
                        </a:path>
                      </a:pathLst>
                    </a:custGeom>
                    <a:solidFill>
                      <a:srgbClr val="E2E2C1"/>
                    </a:solidFill>
                    <a:ln w="9525">
                      <a:noFill/>
                      <a:prstDash val="solid"/>
                      <a:round/>
                      <a:headEnd/>
                      <a:tailEnd/>
                    </a:ln>
                  </p:spPr>
                  <p:txBody>
                    <a:bodyPr/>
                    <a:lstStyle/>
                    <a:p>
                      <a:endParaRPr lang="fr-FR"/>
                    </a:p>
                  </p:txBody>
                </p:sp>
                <p:sp>
                  <p:nvSpPr>
                    <p:cNvPr id="32" name="Freeform 36"/>
                    <p:cNvSpPr>
                      <a:spLocks/>
                    </p:cNvSpPr>
                    <p:nvPr/>
                  </p:nvSpPr>
                  <p:spPr bwMode="auto">
                    <a:xfrm>
                      <a:off x="4510323" y="1488606"/>
                      <a:ext cx="701171" cy="734866"/>
                    </a:xfrm>
                    <a:custGeom>
                      <a:avLst/>
                      <a:gdLst>
                        <a:gd name="T0" fmla="*/ 2147483647 w 1256"/>
                        <a:gd name="T1" fmla="*/ 0 h 1315"/>
                        <a:gd name="T2" fmla="*/ 2147483647 w 1256"/>
                        <a:gd name="T3" fmla="*/ 2147483647 h 1315"/>
                        <a:gd name="T4" fmla="*/ 2147483647 w 1256"/>
                        <a:gd name="T5" fmla="*/ 2147483647 h 1315"/>
                        <a:gd name="T6" fmla="*/ 0 w 1256"/>
                        <a:gd name="T7" fmla="*/ 2147483647 h 1315"/>
                        <a:gd name="T8" fmla="*/ 2147483647 w 1256"/>
                        <a:gd name="T9" fmla="*/ 2147483647 h 1315"/>
                        <a:gd name="T10" fmla="*/ 2147483647 w 1256"/>
                        <a:gd name="T11" fmla="*/ 2147483647 h 1315"/>
                        <a:gd name="T12" fmla="*/ 2147483647 w 1256"/>
                        <a:gd name="T13" fmla="*/ 2147483647 h 1315"/>
                        <a:gd name="T14" fmla="*/ 2147483647 w 1256"/>
                        <a:gd name="T15" fmla="*/ 2147483647 h 1315"/>
                        <a:gd name="T16" fmla="*/ 2147483647 w 1256"/>
                        <a:gd name="T17" fmla="*/ 2147483647 h 1315"/>
                        <a:gd name="T18" fmla="*/ 2147483647 w 1256"/>
                        <a:gd name="T19" fmla="*/ 2147483647 h 1315"/>
                        <a:gd name="T20" fmla="*/ 2147483647 w 1256"/>
                        <a:gd name="T21" fmla="*/ 2147483647 h 1315"/>
                        <a:gd name="T22" fmla="*/ 2147483647 w 1256"/>
                        <a:gd name="T23" fmla="*/ 2147483647 h 1315"/>
                        <a:gd name="T24" fmla="*/ 2147483647 w 1256"/>
                        <a:gd name="T25" fmla="*/ 2147483647 h 1315"/>
                        <a:gd name="T26" fmla="*/ 2147483647 w 1256"/>
                        <a:gd name="T27" fmla="*/ 2147483647 h 1315"/>
                        <a:gd name="T28" fmla="*/ 2147483647 w 1256"/>
                        <a:gd name="T29" fmla="*/ 2147483647 h 1315"/>
                        <a:gd name="T30" fmla="*/ 2147483647 w 1256"/>
                        <a:gd name="T31" fmla="*/ 2147483647 h 1315"/>
                        <a:gd name="T32" fmla="*/ 2147483647 w 1256"/>
                        <a:gd name="T33" fmla="*/ 2147483647 h 1315"/>
                        <a:gd name="T34" fmla="*/ 2147483647 w 1256"/>
                        <a:gd name="T35" fmla="*/ 2147483647 h 1315"/>
                        <a:gd name="T36" fmla="*/ 2147483647 w 1256"/>
                        <a:gd name="T37" fmla="*/ 2147483647 h 1315"/>
                        <a:gd name="T38" fmla="*/ 2147483647 w 1256"/>
                        <a:gd name="T39" fmla="*/ 2147483647 h 1315"/>
                        <a:gd name="T40" fmla="*/ 2147483647 w 1256"/>
                        <a:gd name="T41" fmla="*/ 2147483647 h 1315"/>
                        <a:gd name="T42" fmla="*/ 2147483647 w 1256"/>
                        <a:gd name="T43" fmla="*/ 2147483647 h 1315"/>
                        <a:gd name="T44" fmla="*/ 2147483647 w 1256"/>
                        <a:gd name="T45" fmla="*/ 0 h 1315"/>
                        <a:gd name="T46" fmla="*/ 2147483647 w 1256"/>
                        <a:gd name="T47" fmla="*/ 2147483647 h 1315"/>
                        <a:gd name="T48" fmla="*/ 2147483647 w 1256"/>
                        <a:gd name="T49" fmla="*/ 2147483647 h 1315"/>
                        <a:gd name="T50" fmla="*/ 2147483647 w 1256"/>
                        <a:gd name="T51" fmla="*/ 2147483647 h 1315"/>
                        <a:gd name="T52" fmla="*/ 2147483647 w 1256"/>
                        <a:gd name="T53" fmla="*/ 2147483647 h 1315"/>
                        <a:gd name="T54" fmla="*/ 2147483647 w 1256"/>
                        <a:gd name="T55" fmla="*/ 2147483647 h 1315"/>
                        <a:gd name="T56" fmla="*/ 2147483647 w 1256"/>
                        <a:gd name="T57" fmla="*/ 2147483647 h 1315"/>
                        <a:gd name="T58" fmla="*/ 2147483647 w 1256"/>
                        <a:gd name="T59" fmla="*/ 2147483647 h 1315"/>
                        <a:gd name="T60" fmla="*/ 2147483647 w 1256"/>
                        <a:gd name="T61" fmla="*/ 2147483647 h 1315"/>
                        <a:gd name="T62" fmla="*/ 2147483647 w 1256"/>
                        <a:gd name="T63" fmla="*/ 2147483647 h 1315"/>
                        <a:gd name="T64" fmla="*/ 2147483647 w 1256"/>
                        <a:gd name="T65" fmla="*/ 2147483647 h 1315"/>
                        <a:gd name="T66" fmla="*/ 2147483647 w 1256"/>
                        <a:gd name="T67" fmla="*/ 2147483647 h 1315"/>
                        <a:gd name="T68" fmla="*/ 2147483647 w 1256"/>
                        <a:gd name="T69" fmla="*/ 2147483647 h 1315"/>
                        <a:gd name="T70" fmla="*/ 2147483647 w 1256"/>
                        <a:gd name="T71" fmla="*/ 2147483647 h 1315"/>
                        <a:gd name="T72" fmla="*/ 2147483647 w 1256"/>
                        <a:gd name="T73" fmla="*/ 2147483647 h 1315"/>
                        <a:gd name="T74" fmla="*/ 2147483647 w 1256"/>
                        <a:gd name="T75" fmla="*/ 2147483647 h 1315"/>
                        <a:gd name="T76" fmla="*/ 2147483647 w 1256"/>
                        <a:gd name="T77" fmla="*/ 2147483647 h 1315"/>
                        <a:gd name="T78" fmla="*/ 2147483647 w 1256"/>
                        <a:gd name="T79" fmla="*/ 2147483647 h 1315"/>
                        <a:gd name="T80" fmla="*/ 2147483647 w 1256"/>
                        <a:gd name="T81" fmla="*/ 2147483647 h 1315"/>
                        <a:gd name="T82" fmla="*/ 2147483647 w 1256"/>
                        <a:gd name="T83" fmla="*/ 2147483647 h 1315"/>
                        <a:gd name="T84" fmla="*/ 2147483647 w 1256"/>
                        <a:gd name="T85" fmla="*/ 2147483647 h 1315"/>
                        <a:gd name="T86" fmla="*/ 2147483647 w 1256"/>
                        <a:gd name="T87" fmla="*/ 2147483647 h 1315"/>
                        <a:gd name="T88" fmla="*/ 2147483647 w 1256"/>
                        <a:gd name="T89" fmla="*/ 2147483647 h 1315"/>
                        <a:gd name="T90" fmla="*/ 2147483647 w 1256"/>
                        <a:gd name="T91" fmla="*/ 2147483647 h 1315"/>
                        <a:gd name="T92" fmla="*/ 2147483647 w 1256"/>
                        <a:gd name="T93" fmla="*/ 2147483647 h 1315"/>
                        <a:gd name="T94" fmla="*/ 2147483647 w 1256"/>
                        <a:gd name="T95" fmla="*/ 2147483647 h 1315"/>
                        <a:gd name="T96" fmla="*/ 2147483647 w 1256"/>
                        <a:gd name="T97" fmla="*/ 2147483647 h 1315"/>
                        <a:gd name="T98" fmla="*/ 2147483647 w 1256"/>
                        <a:gd name="T99" fmla="*/ 2147483647 h 1315"/>
                        <a:gd name="T100" fmla="*/ 2147483647 w 1256"/>
                        <a:gd name="T101" fmla="*/ 2147483647 h 1315"/>
                        <a:gd name="T102" fmla="*/ 2147483647 w 1256"/>
                        <a:gd name="T103" fmla="*/ 2147483647 h 1315"/>
                        <a:gd name="T104" fmla="*/ 2147483647 w 1256"/>
                        <a:gd name="T105" fmla="*/ 2147483647 h 1315"/>
                        <a:gd name="T106" fmla="*/ 17694720 60000 65536"/>
                        <a:gd name="T107" fmla="*/ 0 60000 65536"/>
                        <a:gd name="T108" fmla="*/ 5898240 60000 65536"/>
                        <a:gd name="T109" fmla="*/ 1179648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6"/>
                        <a:gd name="T160" fmla="*/ 0 h 1315"/>
                        <a:gd name="T161" fmla="*/ 1256 w 1256"/>
                        <a:gd name="T162" fmla="*/ 1315 h 13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6" h="1315">
                          <a:moveTo>
                            <a:pt x="1250" y="671"/>
                          </a:moveTo>
                          <a:lnTo>
                            <a:pt x="1234" y="660"/>
                          </a:lnTo>
                          <a:lnTo>
                            <a:pt x="1218" y="648"/>
                          </a:lnTo>
                          <a:lnTo>
                            <a:pt x="1201" y="637"/>
                          </a:lnTo>
                          <a:lnTo>
                            <a:pt x="1185" y="625"/>
                          </a:lnTo>
                          <a:lnTo>
                            <a:pt x="1170" y="614"/>
                          </a:lnTo>
                          <a:lnTo>
                            <a:pt x="1154" y="602"/>
                          </a:lnTo>
                          <a:lnTo>
                            <a:pt x="1138" y="591"/>
                          </a:lnTo>
                          <a:lnTo>
                            <a:pt x="1123" y="580"/>
                          </a:lnTo>
                          <a:lnTo>
                            <a:pt x="1107" y="569"/>
                          </a:lnTo>
                          <a:lnTo>
                            <a:pt x="1092" y="557"/>
                          </a:lnTo>
                          <a:lnTo>
                            <a:pt x="1076" y="546"/>
                          </a:lnTo>
                          <a:lnTo>
                            <a:pt x="1060" y="534"/>
                          </a:lnTo>
                          <a:lnTo>
                            <a:pt x="1045" y="524"/>
                          </a:lnTo>
                          <a:lnTo>
                            <a:pt x="1029" y="512"/>
                          </a:lnTo>
                          <a:lnTo>
                            <a:pt x="1014" y="501"/>
                          </a:lnTo>
                          <a:lnTo>
                            <a:pt x="997" y="489"/>
                          </a:lnTo>
                          <a:lnTo>
                            <a:pt x="996" y="488"/>
                          </a:lnTo>
                          <a:lnTo>
                            <a:pt x="995" y="488"/>
                          </a:lnTo>
                          <a:lnTo>
                            <a:pt x="974" y="492"/>
                          </a:lnTo>
                          <a:lnTo>
                            <a:pt x="954" y="496"/>
                          </a:lnTo>
                          <a:lnTo>
                            <a:pt x="934" y="500"/>
                          </a:lnTo>
                          <a:lnTo>
                            <a:pt x="913" y="504"/>
                          </a:lnTo>
                          <a:lnTo>
                            <a:pt x="893" y="508"/>
                          </a:lnTo>
                          <a:lnTo>
                            <a:pt x="873" y="512"/>
                          </a:lnTo>
                          <a:lnTo>
                            <a:pt x="852" y="517"/>
                          </a:lnTo>
                          <a:lnTo>
                            <a:pt x="832" y="522"/>
                          </a:lnTo>
                          <a:lnTo>
                            <a:pt x="826" y="447"/>
                          </a:lnTo>
                          <a:lnTo>
                            <a:pt x="819" y="373"/>
                          </a:lnTo>
                          <a:lnTo>
                            <a:pt x="811" y="299"/>
                          </a:lnTo>
                          <a:lnTo>
                            <a:pt x="802" y="224"/>
                          </a:lnTo>
                          <a:lnTo>
                            <a:pt x="788" y="210"/>
                          </a:lnTo>
                          <a:lnTo>
                            <a:pt x="773" y="195"/>
                          </a:lnTo>
                          <a:lnTo>
                            <a:pt x="759" y="182"/>
                          </a:lnTo>
                          <a:lnTo>
                            <a:pt x="745" y="168"/>
                          </a:lnTo>
                          <a:lnTo>
                            <a:pt x="731" y="154"/>
                          </a:lnTo>
                          <a:lnTo>
                            <a:pt x="717" y="140"/>
                          </a:lnTo>
                          <a:lnTo>
                            <a:pt x="705" y="126"/>
                          </a:lnTo>
                          <a:lnTo>
                            <a:pt x="691" y="113"/>
                          </a:lnTo>
                          <a:lnTo>
                            <a:pt x="677" y="100"/>
                          </a:lnTo>
                          <a:lnTo>
                            <a:pt x="663" y="86"/>
                          </a:lnTo>
                          <a:lnTo>
                            <a:pt x="649" y="72"/>
                          </a:lnTo>
                          <a:lnTo>
                            <a:pt x="637" y="58"/>
                          </a:lnTo>
                          <a:lnTo>
                            <a:pt x="623" y="45"/>
                          </a:lnTo>
                          <a:lnTo>
                            <a:pt x="609" y="32"/>
                          </a:lnTo>
                          <a:lnTo>
                            <a:pt x="595" y="18"/>
                          </a:lnTo>
                          <a:lnTo>
                            <a:pt x="581" y="4"/>
                          </a:lnTo>
                          <a:lnTo>
                            <a:pt x="580" y="3"/>
                          </a:lnTo>
                          <a:lnTo>
                            <a:pt x="579" y="2"/>
                          </a:lnTo>
                          <a:lnTo>
                            <a:pt x="578" y="1"/>
                          </a:lnTo>
                          <a:lnTo>
                            <a:pt x="577" y="0"/>
                          </a:lnTo>
                          <a:lnTo>
                            <a:pt x="555" y="15"/>
                          </a:lnTo>
                          <a:lnTo>
                            <a:pt x="532" y="31"/>
                          </a:lnTo>
                          <a:lnTo>
                            <a:pt x="510" y="47"/>
                          </a:lnTo>
                          <a:lnTo>
                            <a:pt x="487" y="63"/>
                          </a:lnTo>
                          <a:lnTo>
                            <a:pt x="465" y="79"/>
                          </a:lnTo>
                          <a:lnTo>
                            <a:pt x="442" y="95"/>
                          </a:lnTo>
                          <a:lnTo>
                            <a:pt x="420" y="111"/>
                          </a:lnTo>
                          <a:lnTo>
                            <a:pt x="398" y="129"/>
                          </a:lnTo>
                          <a:lnTo>
                            <a:pt x="375" y="145"/>
                          </a:lnTo>
                          <a:lnTo>
                            <a:pt x="353" y="162"/>
                          </a:lnTo>
                          <a:lnTo>
                            <a:pt x="330" y="179"/>
                          </a:lnTo>
                          <a:lnTo>
                            <a:pt x="308" y="197"/>
                          </a:lnTo>
                          <a:lnTo>
                            <a:pt x="285" y="214"/>
                          </a:lnTo>
                          <a:lnTo>
                            <a:pt x="263" y="232"/>
                          </a:lnTo>
                          <a:lnTo>
                            <a:pt x="240" y="250"/>
                          </a:lnTo>
                          <a:lnTo>
                            <a:pt x="219" y="268"/>
                          </a:lnTo>
                          <a:lnTo>
                            <a:pt x="227" y="352"/>
                          </a:lnTo>
                          <a:lnTo>
                            <a:pt x="233" y="436"/>
                          </a:lnTo>
                          <a:lnTo>
                            <a:pt x="240" y="520"/>
                          </a:lnTo>
                          <a:lnTo>
                            <a:pt x="245" y="604"/>
                          </a:lnTo>
                          <a:lnTo>
                            <a:pt x="239" y="602"/>
                          </a:lnTo>
                          <a:lnTo>
                            <a:pt x="233" y="600"/>
                          </a:lnTo>
                          <a:lnTo>
                            <a:pt x="227" y="598"/>
                          </a:lnTo>
                          <a:lnTo>
                            <a:pt x="221" y="595"/>
                          </a:lnTo>
                          <a:lnTo>
                            <a:pt x="215" y="594"/>
                          </a:lnTo>
                          <a:lnTo>
                            <a:pt x="209" y="592"/>
                          </a:lnTo>
                          <a:lnTo>
                            <a:pt x="202" y="590"/>
                          </a:lnTo>
                          <a:lnTo>
                            <a:pt x="197" y="587"/>
                          </a:lnTo>
                          <a:lnTo>
                            <a:pt x="197" y="588"/>
                          </a:lnTo>
                          <a:lnTo>
                            <a:pt x="184" y="595"/>
                          </a:lnTo>
                          <a:lnTo>
                            <a:pt x="172" y="601"/>
                          </a:lnTo>
                          <a:lnTo>
                            <a:pt x="160" y="608"/>
                          </a:lnTo>
                          <a:lnTo>
                            <a:pt x="148" y="614"/>
                          </a:lnTo>
                          <a:lnTo>
                            <a:pt x="137" y="621"/>
                          </a:lnTo>
                          <a:lnTo>
                            <a:pt x="124" y="626"/>
                          </a:lnTo>
                          <a:lnTo>
                            <a:pt x="112" y="633"/>
                          </a:lnTo>
                          <a:lnTo>
                            <a:pt x="101" y="640"/>
                          </a:lnTo>
                          <a:lnTo>
                            <a:pt x="89" y="646"/>
                          </a:lnTo>
                          <a:lnTo>
                            <a:pt x="77" y="653"/>
                          </a:lnTo>
                          <a:lnTo>
                            <a:pt x="65" y="659"/>
                          </a:lnTo>
                          <a:lnTo>
                            <a:pt x="54" y="666"/>
                          </a:lnTo>
                          <a:lnTo>
                            <a:pt x="42" y="672"/>
                          </a:lnTo>
                          <a:lnTo>
                            <a:pt x="31" y="678"/>
                          </a:lnTo>
                          <a:lnTo>
                            <a:pt x="18" y="685"/>
                          </a:lnTo>
                          <a:lnTo>
                            <a:pt x="6" y="692"/>
                          </a:lnTo>
                          <a:lnTo>
                            <a:pt x="12" y="838"/>
                          </a:lnTo>
                          <a:lnTo>
                            <a:pt x="12" y="982"/>
                          </a:lnTo>
                          <a:lnTo>
                            <a:pt x="9" y="1125"/>
                          </a:lnTo>
                          <a:lnTo>
                            <a:pt x="0" y="1266"/>
                          </a:lnTo>
                          <a:lnTo>
                            <a:pt x="33" y="1258"/>
                          </a:lnTo>
                          <a:lnTo>
                            <a:pt x="68" y="1251"/>
                          </a:lnTo>
                          <a:lnTo>
                            <a:pt x="101" y="1244"/>
                          </a:lnTo>
                          <a:lnTo>
                            <a:pt x="136" y="1237"/>
                          </a:lnTo>
                          <a:lnTo>
                            <a:pt x="169" y="1231"/>
                          </a:lnTo>
                          <a:lnTo>
                            <a:pt x="204" y="1227"/>
                          </a:lnTo>
                          <a:lnTo>
                            <a:pt x="237" y="1221"/>
                          </a:lnTo>
                          <a:lnTo>
                            <a:pt x="272" y="1216"/>
                          </a:lnTo>
                          <a:lnTo>
                            <a:pt x="305" y="1213"/>
                          </a:lnTo>
                          <a:lnTo>
                            <a:pt x="339" y="1209"/>
                          </a:lnTo>
                          <a:lnTo>
                            <a:pt x="374" y="1206"/>
                          </a:lnTo>
                          <a:lnTo>
                            <a:pt x="407" y="1204"/>
                          </a:lnTo>
                          <a:lnTo>
                            <a:pt x="442" y="1202"/>
                          </a:lnTo>
                          <a:lnTo>
                            <a:pt x="477" y="1200"/>
                          </a:lnTo>
                          <a:lnTo>
                            <a:pt x="510" y="1199"/>
                          </a:lnTo>
                          <a:lnTo>
                            <a:pt x="545" y="1199"/>
                          </a:lnTo>
                          <a:lnTo>
                            <a:pt x="591" y="1199"/>
                          </a:lnTo>
                          <a:lnTo>
                            <a:pt x="637" y="1201"/>
                          </a:lnTo>
                          <a:lnTo>
                            <a:pt x="683" y="1204"/>
                          </a:lnTo>
                          <a:lnTo>
                            <a:pt x="728" y="1207"/>
                          </a:lnTo>
                          <a:lnTo>
                            <a:pt x="772" y="1210"/>
                          </a:lnTo>
                          <a:lnTo>
                            <a:pt x="814" y="1216"/>
                          </a:lnTo>
                          <a:lnTo>
                            <a:pt x="858" y="1222"/>
                          </a:lnTo>
                          <a:lnTo>
                            <a:pt x="900" y="1229"/>
                          </a:lnTo>
                          <a:lnTo>
                            <a:pt x="941" y="1237"/>
                          </a:lnTo>
                          <a:lnTo>
                            <a:pt x="981" y="1245"/>
                          </a:lnTo>
                          <a:lnTo>
                            <a:pt x="1022" y="1255"/>
                          </a:lnTo>
                          <a:lnTo>
                            <a:pt x="1061" y="1266"/>
                          </a:lnTo>
                          <a:lnTo>
                            <a:pt x="1100" y="1277"/>
                          </a:lnTo>
                          <a:lnTo>
                            <a:pt x="1137" y="1289"/>
                          </a:lnTo>
                          <a:lnTo>
                            <a:pt x="1175" y="1301"/>
                          </a:lnTo>
                          <a:lnTo>
                            <a:pt x="1211" y="1315"/>
                          </a:lnTo>
                          <a:lnTo>
                            <a:pt x="1226" y="1237"/>
                          </a:lnTo>
                          <a:lnTo>
                            <a:pt x="1237" y="1159"/>
                          </a:lnTo>
                          <a:lnTo>
                            <a:pt x="1245" y="1079"/>
                          </a:lnTo>
                          <a:lnTo>
                            <a:pt x="1252" y="998"/>
                          </a:lnTo>
                          <a:lnTo>
                            <a:pt x="1256" y="918"/>
                          </a:lnTo>
                          <a:lnTo>
                            <a:pt x="1256" y="836"/>
                          </a:lnTo>
                          <a:lnTo>
                            <a:pt x="1254" y="754"/>
                          </a:lnTo>
                          <a:lnTo>
                            <a:pt x="1250" y="671"/>
                          </a:lnTo>
                          <a:close/>
                        </a:path>
                      </a:pathLst>
                    </a:custGeom>
                    <a:solidFill>
                      <a:srgbClr val="B7B78C"/>
                    </a:solidFill>
                    <a:ln w="9525">
                      <a:noFill/>
                      <a:prstDash val="solid"/>
                      <a:round/>
                      <a:headEnd/>
                      <a:tailEnd/>
                    </a:ln>
                  </p:spPr>
                  <p:txBody>
                    <a:bodyPr/>
                    <a:lstStyle/>
                    <a:p>
                      <a:endParaRPr lang="fr-FR"/>
                    </a:p>
                  </p:txBody>
                </p:sp>
                <p:sp>
                  <p:nvSpPr>
                    <p:cNvPr id="33" name="Freeform 37"/>
                    <p:cNvSpPr>
                      <a:spLocks/>
                    </p:cNvSpPr>
                    <p:nvPr/>
                  </p:nvSpPr>
                  <p:spPr bwMode="auto">
                    <a:xfrm>
                      <a:off x="4464548" y="1859395"/>
                      <a:ext cx="116119" cy="347334"/>
                    </a:xfrm>
                    <a:custGeom>
                      <a:avLst/>
                      <a:gdLst>
                        <a:gd name="T0" fmla="*/ 2147483647 w 207"/>
                        <a:gd name="T1" fmla="*/ 0 h 622"/>
                        <a:gd name="T2" fmla="*/ 2147483647 w 207"/>
                        <a:gd name="T3" fmla="*/ 2147483647 h 622"/>
                        <a:gd name="T4" fmla="*/ 2147483647 w 207"/>
                        <a:gd name="T5" fmla="*/ 2147483647 h 622"/>
                        <a:gd name="T6" fmla="*/ 0 w 207"/>
                        <a:gd name="T7" fmla="*/ 2147483647 h 622"/>
                        <a:gd name="T8" fmla="*/ 2147483647 w 207"/>
                        <a:gd name="T9" fmla="*/ 0 h 622"/>
                        <a:gd name="T10" fmla="*/ 2147483647 w 207"/>
                        <a:gd name="T11" fmla="*/ 2147483647 h 622"/>
                        <a:gd name="T12" fmla="*/ 2147483647 w 207"/>
                        <a:gd name="T13" fmla="*/ 2147483647 h 622"/>
                        <a:gd name="T14" fmla="*/ 2147483647 w 207"/>
                        <a:gd name="T15" fmla="*/ 2147483647 h 622"/>
                        <a:gd name="T16" fmla="*/ 2147483647 w 207"/>
                        <a:gd name="T17" fmla="*/ 2147483647 h 622"/>
                        <a:gd name="T18" fmla="*/ 2147483647 w 207"/>
                        <a:gd name="T19" fmla="*/ 2147483647 h 622"/>
                        <a:gd name="T20" fmla="*/ 2147483647 w 207"/>
                        <a:gd name="T21" fmla="*/ 2147483647 h 622"/>
                        <a:gd name="T22" fmla="*/ 2147483647 w 207"/>
                        <a:gd name="T23" fmla="*/ 2147483647 h 622"/>
                        <a:gd name="T24" fmla="*/ 2147483647 w 207"/>
                        <a:gd name="T25" fmla="*/ 2147483647 h 622"/>
                        <a:gd name="T26" fmla="*/ 2147483647 w 207"/>
                        <a:gd name="T27" fmla="*/ 2147483647 h 622"/>
                        <a:gd name="T28" fmla="*/ 2147483647 w 207"/>
                        <a:gd name="T29" fmla="*/ 2147483647 h 622"/>
                        <a:gd name="T30" fmla="*/ 2147483647 w 207"/>
                        <a:gd name="T31" fmla="*/ 2147483647 h 622"/>
                        <a:gd name="T32" fmla="*/ 2147483647 w 207"/>
                        <a:gd name="T33" fmla="*/ 2147483647 h 622"/>
                        <a:gd name="T34" fmla="*/ 2147483647 w 207"/>
                        <a:gd name="T35" fmla="*/ 2147483647 h 622"/>
                        <a:gd name="T36" fmla="*/ 2147483647 w 207"/>
                        <a:gd name="T37" fmla="*/ 2147483647 h 622"/>
                        <a:gd name="T38" fmla="*/ 2147483647 w 207"/>
                        <a:gd name="T39" fmla="*/ 2147483647 h 622"/>
                        <a:gd name="T40" fmla="*/ 2147483647 w 207"/>
                        <a:gd name="T41" fmla="*/ 2147483647 h 622"/>
                        <a:gd name="T42" fmla="*/ 2147483647 w 207"/>
                        <a:gd name="T43" fmla="*/ 2147483647 h 622"/>
                        <a:gd name="T44" fmla="*/ 2147483647 w 207"/>
                        <a:gd name="T45" fmla="*/ 2147483647 h 622"/>
                        <a:gd name="T46" fmla="*/ 2147483647 w 207"/>
                        <a:gd name="T47" fmla="*/ 2147483647 h 622"/>
                        <a:gd name="T48" fmla="*/ 0 w 207"/>
                        <a:gd name="T49" fmla="*/ 2147483647 h 622"/>
                        <a:gd name="T50" fmla="*/ 2147483647 w 207"/>
                        <a:gd name="T51" fmla="*/ 2147483647 h 622"/>
                        <a:gd name="T52" fmla="*/ 2147483647 w 207"/>
                        <a:gd name="T53" fmla="*/ 2147483647 h 622"/>
                        <a:gd name="T54" fmla="*/ 2147483647 w 207"/>
                        <a:gd name="T55" fmla="*/ 2147483647 h 622"/>
                        <a:gd name="T56" fmla="*/ 2147483647 w 207"/>
                        <a:gd name="T57" fmla="*/ 2147483647 h 622"/>
                        <a:gd name="T58" fmla="*/ 2147483647 w 207"/>
                        <a:gd name="T59" fmla="*/ 2147483647 h 622"/>
                        <a:gd name="T60" fmla="*/ 2147483647 w 207"/>
                        <a:gd name="T61" fmla="*/ 2147483647 h 622"/>
                        <a:gd name="T62" fmla="*/ 2147483647 w 207"/>
                        <a:gd name="T63" fmla="*/ 2147483647 h 622"/>
                        <a:gd name="T64" fmla="*/ 2147483647 w 207"/>
                        <a:gd name="T65" fmla="*/ 2147483647 h 622"/>
                        <a:gd name="T66" fmla="*/ 2147483647 w 207"/>
                        <a:gd name="T67" fmla="*/ 2147483647 h 622"/>
                        <a:gd name="T68" fmla="*/ 2147483647 w 207"/>
                        <a:gd name="T69" fmla="*/ 2147483647 h 622"/>
                        <a:gd name="T70" fmla="*/ 2147483647 w 207"/>
                        <a:gd name="T71" fmla="*/ 2147483647 h 622"/>
                        <a:gd name="T72" fmla="*/ 2147483647 w 207"/>
                        <a:gd name="T73" fmla="*/ 2147483647 h 622"/>
                        <a:gd name="T74" fmla="*/ 2147483647 w 207"/>
                        <a:gd name="T75" fmla="*/ 2147483647 h 622"/>
                        <a:gd name="T76" fmla="*/ 2147483647 w 207"/>
                        <a:gd name="T77" fmla="*/ 2147483647 h 622"/>
                        <a:gd name="T78" fmla="*/ 2147483647 w 207"/>
                        <a:gd name="T79" fmla="*/ 2147483647 h 622"/>
                        <a:gd name="T80" fmla="*/ 2147483647 w 207"/>
                        <a:gd name="T81" fmla="*/ 2147483647 h 622"/>
                        <a:gd name="T82" fmla="*/ 2147483647 w 207"/>
                        <a:gd name="T83" fmla="*/ 2147483647 h 622"/>
                        <a:gd name="T84" fmla="*/ 2147483647 w 207"/>
                        <a:gd name="T85" fmla="*/ 2147483647 h 622"/>
                        <a:gd name="T86" fmla="*/ 2147483647 w 207"/>
                        <a:gd name="T87" fmla="*/ 2147483647 h 622"/>
                        <a:gd name="T88" fmla="*/ 2147483647 w 207"/>
                        <a:gd name="T89" fmla="*/ 0 h 622"/>
                        <a:gd name="T90" fmla="*/ 17694720 60000 65536"/>
                        <a:gd name="T91" fmla="*/ 0 60000 65536"/>
                        <a:gd name="T92" fmla="*/ 5898240 60000 65536"/>
                        <a:gd name="T93" fmla="*/ 1179648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7"/>
                        <a:gd name="T136" fmla="*/ 0 h 622"/>
                        <a:gd name="T137" fmla="*/ 207 w 207"/>
                        <a:gd name="T138" fmla="*/ 622 h 6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7" h="622">
                          <a:moveTo>
                            <a:pt x="197" y="0"/>
                          </a:moveTo>
                          <a:lnTo>
                            <a:pt x="184" y="6"/>
                          </a:lnTo>
                          <a:lnTo>
                            <a:pt x="173" y="12"/>
                          </a:lnTo>
                          <a:lnTo>
                            <a:pt x="160" y="19"/>
                          </a:lnTo>
                          <a:lnTo>
                            <a:pt x="149" y="24"/>
                          </a:lnTo>
                          <a:lnTo>
                            <a:pt x="137" y="30"/>
                          </a:lnTo>
                          <a:lnTo>
                            <a:pt x="124" y="36"/>
                          </a:lnTo>
                          <a:lnTo>
                            <a:pt x="113" y="42"/>
                          </a:lnTo>
                          <a:lnTo>
                            <a:pt x="101" y="49"/>
                          </a:lnTo>
                          <a:lnTo>
                            <a:pt x="90" y="54"/>
                          </a:lnTo>
                          <a:lnTo>
                            <a:pt x="77" y="60"/>
                          </a:lnTo>
                          <a:lnTo>
                            <a:pt x="66" y="66"/>
                          </a:lnTo>
                          <a:lnTo>
                            <a:pt x="54" y="73"/>
                          </a:lnTo>
                          <a:lnTo>
                            <a:pt x="43" y="79"/>
                          </a:lnTo>
                          <a:lnTo>
                            <a:pt x="31" y="84"/>
                          </a:lnTo>
                          <a:lnTo>
                            <a:pt x="18" y="91"/>
                          </a:lnTo>
                          <a:lnTo>
                            <a:pt x="7" y="97"/>
                          </a:lnTo>
                          <a:lnTo>
                            <a:pt x="13" y="232"/>
                          </a:lnTo>
                          <a:lnTo>
                            <a:pt x="13" y="363"/>
                          </a:lnTo>
                          <a:lnTo>
                            <a:pt x="9" y="493"/>
                          </a:lnTo>
                          <a:lnTo>
                            <a:pt x="0" y="622"/>
                          </a:lnTo>
                          <a:lnTo>
                            <a:pt x="13" y="619"/>
                          </a:lnTo>
                          <a:lnTo>
                            <a:pt x="25" y="617"/>
                          </a:lnTo>
                          <a:lnTo>
                            <a:pt x="38" y="613"/>
                          </a:lnTo>
                          <a:lnTo>
                            <a:pt x="51" y="611"/>
                          </a:lnTo>
                          <a:lnTo>
                            <a:pt x="62" y="607"/>
                          </a:lnTo>
                          <a:lnTo>
                            <a:pt x="75" y="605"/>
                          </a:lnTo>
                          <a:lnTo>
                            <a:pt x="87" y="603"/>
                          </a:lnTo>
                          <a:lnTo>
                            <a:pt x="100" y="599"/>
                          </a:lnTo>
                          <a:lnTo>
                            <a:pt x="113" y="597"/>
                          </a:lnTo>
                          <a:lnTo>
                            <a:pt x="126" y="595"/>
                          </a:lnTo>
                          <a:lnTo>
                            <a:pt x="138" y="592"/>
                          </a:lnTo>
                          <a:lnTo>
                            <a:pt x="151" y="590"/>
                          </a:lnTo>
                          <a:lnTo>
                            <a:pt x="164" y="588"/>
                          </a:lnTo>
                          <a:lnTo>
                            <a:pt x="176" y="586"/>
                          </a:lnTo>
                          <a:lnTo>
                            <a:pt x="189" y="583"/>
                          </a:lnTo>
                          <a:lnTo>
                            <a:pt x="202" y="581"/>
                          </a:lnTo>
                          <a:lnTo>
                            <a:pt x="206" y="438"/>
                          </a:lnTo>
                          <a:lnTo>
                            <a:pt x="207" y="294"/>
                          </a:lnTo>
                          <a:lnTo>
                            <a:pt x="204" y="149"/>
                          </a:lnTo>
                          <a:lnTo>
                            <a:pt x="197" y="0"/>
                          </a:lnTo>
                          <a:close/>
                        </a:path>
                      </a:pathLst>
                    </a:custGeom>
                    <a:solidFill>
                      <a:srgbClr val="3F9EFF"/>
                    </a:solidFill>
                    <a:ln w="9525">
                      <a:noFill/>
                      <a:prstDash val="solid"/>
                      <a:round/>
                      <a:headEnd/>
                      <a:tailEnd/>
                    </a:ln>
                  </p:spPr>
                  <p:txBody>
                    <a:bodyPr/>
                    <a:lstStyle/>
                    <a:p>
                      <a:endParaRPr lang="fr-FR"/>
                    </a:p>
                  </p:txBody>
                </p:sp>
                <p:sp>
                  <p:nvSpPr>
                    <p:cNvPr id="34" name="Freeform 38"/>
                    <p:cNvSpPr>
                      <a:spLocks/>
                    </p:cNvSpPr>
                    <p:nvPr/>
                  </p:nvSpPr>
                  <p:spPr bwMode="auto">
                    <a:xfrm>
                      <a:off x="4844162" y="1805784"/>
                      <a:ext cx="189811" cy="374135"/>
                    </a:xfrm>
                    <a:custGeom>
                      <a:avLst/>
                      <a:gdLst>
                        <a:gd name="T0" fmla="*/ 2147483647 w 341"/>
                        <a:gd name="T1" fmla="*/ 0 h 670"/>
                        <a:gd name="T2" fmla="*/ 2147483647 w 341"/>
                        <a:gd name="T3" fmla="*/ 2147483647 h 670"/>
                        <a:gd name="T4" fmla="*/ 2147483647 w 341"/>
                        <a:gd name="T5" fmla="*/ 2147483647 h 670"/>
                        <a:gd name="T6" fmla="*/ 0 w 341"/>
                        <a:gd name="T7" fmla="*/ 2147483647 h 670"/>
                        <a:gd name="T8" fmla="*/ 2147483647 w 341"/>
                        <a:gd name="T9" fmla="*/ 2147483647 h 670"/>
                        <a:gd name="T10" fmla="*/ 2147483647 w 341"/>
                        <a:gd name="T11" fmla="*/ 2147483647 h 670"/>
                        <a:gd name="T12" fmla="*/ 2147483647 w 341"/>
                        <a:gd name="T13" fmla="*/ 2147483647 h 670"/>
                        <a:gd name="T14" fmla="*/ 2147483647 w 341"/>
                        <a:gd name="T15" fmla="*/ 2147483647 h 670"/>
                        <a:gd name="T16" fmla="*/ 2147483647 w 341"/>
                        <a:gd name="T17" fmla="*/ 2147483647 h 670"/>
                        <a:gd name="T18" fmla="*/ 2147483647 w 341"/>
                        <a:gd name="T19" fmla="*/ 2147483647 h 670"/>
                        <a:gd name="T20" fmla="*/ 2147483647 w 341"/>
                        <a:gd name="T21" fmla="*/ 2147483647 h 670"/>
                        <a:gd name="T22" fmla="*/ 2147483647 w 341"/>
                        <a:gd name="T23" fmla="*/ 2147483647 h 670"/>
                        <a:gd name="T24" fmla="*/ 2147483647 w 341"/>
                        <a:gd name="T25" fmla="*/ 2147483647 h 670"/>
                        <a:gd name="T26" fmla="*/ 2147483647 w 341"/>
                        <a:gd name="T27" fmla="*/ 2147483647 h 670"/>
                        <a:gd name="T28" fmla="*/ 2147483647 w 341"/>
                        <a:gd name="T29" fmla="*/ 2147483647 h 670"/>
                        <a:gd name="T30" fmla="*/ 2147483647 w 341"/>
                        <a:gd name="T31" fmla="*/ 2147483647 h 670"/>
                        <a:gd name="T32" fmla="*/ 2147483647 w 341"/>
                        <a:gd name="T33" fmla="*/ 2147483647 h 670"/>
                        <a:gd name="T34" fmla="*/ 2147483647 w 341"/>
                        <a:gd name="T35" fmla="*/ 2147483647 h 670"/>
                        <a:gd name="T36" fmla="*/ 2147483647 w 341"/>
                        <a:gd name="T37" fmla="*/ 2147483647 h 670"/>
                        <a:gd name="T38" fmla="*/ 2147483647 w 341"/>
                        <a:gd name="T39" fmla="*/ 2147483647 h 670"/>
                        <a:gd name="T40" fmla="*/ 2147483647 w 341"/>
                        <a:gd name="T41" fmla="*/ 2147483647 h 670"/>
                        <a:gd name="T42" fmla="*/ 2147483647 w 341"/>
                        <a:gd name="T43" fmla="*/ 2147483647 h 670"/>
                        <a:gd name="T44" fmla="*/ 2147483647 w 341"/>
                        <a:gd name="T45" fmla="*/ 2147483647 h 670"/>
                        <a:gd name="T46" fmla="*/ 2147483647 w 341"/>
                        <a:gd name="T47" fmla="*/ 2147483647 h 670"/>
                        <a:gd name="T48" fmla="*/ 2147483647 w 341"/>
                        <a:gd name="T49" fmla="*/ 2147483647 h 670"/>
                        <a:gd name="T50" fmla="*/ 2147483647 w 341"/>
                        <a:gd name="T51" fmla="*/ 2147483647 h 670"/>
                        <a:gd name="T52" fmla="*/ 2147483647 w 341"/>
                        <a:gd name="T53" fmla="*/ 0 h 670"/>
                        <a:gd name="T54" fmla="*/ 2147483647 w 341"/>
                        <a:gd name="T55" fmla="*/ 0 h 670"/>
                        <a:gd name="T56" fmla="*/ 2147483647 w 341"/>
                        <a:gd name="T57" fmla="*/ 0 h 670"/>
                        <a:gd name="T58" fmla="*/ 2147483647 w 341"/>
                        <a:gd name="T59" fmla="*/ 2147483647 h 670"/>
                        <a:gd name="T60" fmla="*/ 2147483647 w 341"/>
                        <a:gd name="T61" fmla="*/ 2147483647 h 670"/>
                        <a:gd name="T62" fmla="*/ 2147483647 w 341"/>
                        <a:gd name="T63" fmla="*/ 2147483647 h 670"/>
                        <a:gd name="T64" fmla="*/ 2147483647 w 341"/>
                        <a:gd name="T65" fmla="*/ 2147483647 h 670"/>
                        <a:gd name="T66" fmla="*/ 2147483647 w 341"/>
                        <a:gd name="T67" fmla="*/ 2147483647 h 670"/>
                        <a:gd name="T68" fmla="*/ 2147483647 w 341"/>
                        <a:gd name="T69" fmla="*/ 2147483647 h 670"/>
                        <a:gd name="T70" fmla="*/ 2147483647 w 341"/>
                        <a:gd name="T71" fmla="*/ 2147483647 h 670"/>
                        <a:gd name="T72" fmla="*/ 2147483647 w 341"/>
                        <a:gd name="T73" fmla="*/ 2147483647 h 670"/>
                        <a:gd name="T74" fmla="*/ 2147483647 w 341"/>
                        <a:gd name="T75" fmla="*/ 2147483647 h 670"/>
                        <a:gd name="T76" fmla="*/ 2147483647 w 341"/>
                        <a:gd name="T77" fmla="*/ 2147483647 h 670"/>
                        <a:gd name="T78" fmla="*/ 2147483647 w 341"/>
                        <a:gd name="T79" fmla="*/ 2147483647 h 670"/>
                        <a:gd name="T80" fmla="*/ 2147483647 w 341"/>
                        <a:gd name="T81" fmla="*/ 2147483647 h 670"/>
                        <a:gd name="T82" fmla="*/ 2147483647 w 341"/>
                        <a:gd name="T83" fmla="*/ 2147483647 h 670"/>
                        <a:gd name="T84" fmla="*/ 2147483647 w 341"/>
                        <a:gd name="T85" fmla="*/ 2147483647 h 670"/>
                        <a:gd name="T86" fmla="*/ 2147483647 w 341"/>
                        <a:gd name="T87" fmla="*/ 2147483647 h 670"/>
                        <a:gd name="T88" fmla="*/ 0 w 341"/>
                        <a:gd name="T89" fmla="*/ 2147483647 h 670"/>
                        <a:gd name="T90" fmla="*/ 2147483647 w 341"/>
                        <a:gd name="T91" fmla="*/ 2147483647 h 670"/>
                        <a:gd name="T92" fmla="*/ 2147483647 w 341"/>
                        <a:gd name="T93" fmla="*/ 2147483647 h 670"/>
                        <a:gd name="T94" fmla="*/ 2147483647 w 341"/>
                        <a:gd name="T95" fmla="*/ 2147483647 h 670"/>
                        <a:gd name="T96" fmla="*/ 2147483647 w 341"/>
                        <a:gd name="T97" fmla="*/ 2147483647 h 670"/>
                        <a:gd name="T98" fmla="*/ 17694720 60000 65536"/>
                        <a:gd name="T99" fmla="*/ 0 60000 65536"/>
                        <a:gd name="T100" fmla="*/ 5898240 60000 65536"/>
                        <a:gd name="T101" fmla="*/ 1179648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1"/>
                        <a:gd name="T148" fmla="*/ 0 h 670"/>
                        <a:gd name="T149" fmla="*/ 341 w 341"/>
                        <a:gd name="T150" fmla="*/ 670 h 6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1" h="670">
                          <a:moveTo>
                            <a:pt x="10" y="638"/>
                          </a:moveTo>
                          <a:lnTo>
                            <a:pt x="31" y="639"/>
                          </a:lnTo>
                          <a:lnTo>
                            <a:pt x="51" y="639"/>
                          </a:lnTo>
                          <a:lnTo>
                            <a:pt x="72" y="640"/>
                          </a:lnTo>
                          <a:lnTo>
                            <a:pt x="92" y="641"/>
                          </a:lnTo>
                          <a:lnTo>
                            <a:pt x="113" y="644"/>
                          </a:lnTo>
                          <a:lnTo>
                            <a:pt x="132" y="645"/>
                          </a:lnTo>
                          <a:lnTo>
                            <a:pt x="153" y="646"/>
                          </a:lnTo>
                          <a:lnTo>
                            <a:pt x="172" y="648"/>
                          </a:lnTo>
                          <a:lnTo>
                            <a:pt x="192" y="651"/>
                          </a:lnTo>
                          <a:lnTo>
                            <a:pt x="212" y="653"/>
                          </a:lnTo>
                          <a:lnTo>
                            <a:pt x="231" y="655"/>
                          </a:lnTo>
                          <a:lnTo>
                            <a:pt x="251" y="657"/>
                          </a:lnTo>
                          <a:lnTo>
                            <a:pt x="270" y="661"/>
                          </a:lnTo>
                          <a:lnTo>
                            <a:pt x="289" y="663"/>
                          </a:lnTo>
                          <a:lnTo>
                            <a:pt x="308" y="667"/>
                          </a:lnTo>
                          <a:lnTo>
                            <a:pt x="327" y="670"/>
                          </a:lnTo>
                          <a:lnTo>
                            <a:pt x="338" y="505"/>
                          </a:lnTo>
                          <a:lnTo>
                            <a:pt x="341" y="339"/>
                          </a:lnTo>
                          <a:lnTo>
                            <a:pt x="334" y="171"/>
                          </a:lnTo>
                          <a:lnTo>
                            <a:pt x="319" y="1"/>
                          </a:lnTo>
                          <a:lnTo>
                            <a:pt x="318" y="1"/>
                          </a:lnTo>
                          <a:lnTo>
                            <a:pt x="318" y="0"/>
                          </a:lnTo>
                          <a:lnTo>
                            <a:pt x="317" y="0"/>
                          </a:lnTo>
                          <a:lnTo>
                            <a:pt x="296" y="3"/>
                          </a:lnTo>
                          <a:lnTo>
                            <a:pt x="275" y="7"/>
                          </a:lnTo>
                          <a:lnTo>
                            <a:pt x="254" y="10"/>
                          </a:lnTo>
                          <a:lnTo>
                            <a:pt x="234" y="15"/>
                          </a:lnTo>
                          <a:lnTo>
                            <a:pt x="214" y="18"/>
                          </a:lnTo>
                          <a:lnTo>
                            <a:pt x="193" y="23"/>
                          </a:lnTo>
                          <a:lnTo>
                            <a:pt x="174" y="27"/>
                          </a:lnTo>
                          <a:lnTo>
                            <a:pt x="153" y="32"/>
                          </a:lnTo>
                          <a:lnTo>
                            <a:pt x="133" y="36"/>
                          </a:lnTo>
                          <a:lnTo>
                            <a:pt x="114" y="41"/>
                          </a:lnTo>
                          <a:lnTo>
                            <a:pt x="95" y="46"/>
                          </a:lnTo>
                          <a:lnTo>
                            <a:pt x="76" y="50"/>
                          </a:lnTo>
                          <a:lnTo>
                            <a:pt x="57" y="55"/>
                          </a:lnTo>
                          <a:lnTo>
                            <a:pt x="38" y="60"/>
                          </a:lnTo>
                          <a:lnTo>
                            <a:pt x="19" y="65"/>
                          </a:lnTo>
                          <a:lnTo>
                            <a:pt x="0" y="70"/>
                          </a:lnTo>
                          <a:lnTo>
                            <a:pt x="8" y="215"/>
                          </a:lnTo>
                          <a:lnTo>
                            <a:pt x="12" y="358"/>
                          </a:lnTo>
                          <a:lnTo>
                            <a:pt x="12" y="498"/>
                          </a:lnTo>
                          <a:lnTo>
                            <a:pt x="10" y="638"/>
                          </a:lnTo>
                          <a:close/>
                        </a:path>
                      </a:pathLst>
                    </a:custGeom>
                    <a:solidFill>
                      <a:srgbClr val="3F9EFF"/>
                    </a:solidFill>
                    <a:ln w="9525">
                      <a:noFill/>
                      <a:prstDash val="solid"/>
                      <a:round/>
                      <a:headEnd/>
                      <a:tailEnd/>
                    </a:ln>
                  </p:spPr>
                  <p:txBody>
                    <a:bodyPr/>
                    <a:lstStyle/>
                    <a:p>
                      <a:endParaRPr lang="fr-FR"/>
                    </a:p>
                  </p:txBody>
                </p:sp>
                <p:sp>
                  <p:nvSpPr>
                    <p:cNvPr id="35" name="Freeform 39"/>
                    <p:cNvSpPr>
                      <a:spLocks/>
                    </p:cNvSpPr>
                    <p:nvPr/>
                  </p:nvSpPr>
                  <p:spPr bwMode="auto">
                    <a:xfrm>
                      <a:off x="4585130" y="1554498"/>
                      <a:ext cx="242288" cy="624297"/>
                    </a:xfrm>
                    <a:custGeom>
                      <a:avLst/>
                      <a:gdLst>
                        <a:gd name="T0" fmla="*/ 2147483647 w 436"/>
                        <a:gd name="T1" fmla="*/ 0 h 1119"/>
                        <a:gd name="T2" fmla="*/ 2147483647 w 436"/>
                        <a:gd name="T3" fmla="*/ 2147483647 h 1119"/>
                        <a:gd name="T4" fmla="*/ 2147483647 w 436"/>
                        <a:gd name="T5" fmla="*/ 2147483647 h 1119"/>
                        <a:gd name="T6" fmla="*/ 0 w 436"/>
                        <a:gd name="T7" fmla="*/ 2147483647 h 1119"/>
                        <a:gd name="T8" fmla="*/ 2147483647 w 436"/>
                        <a:gd name="T9" fmla="*/ 2147483647 h 1119"/>
                        <a:gd name="T10" fmla="*/ 2147483647 w 436"/>
                        <a:gd name="T11" fmla="*/ 2147483647 h 1119"/>
                        <a:gd name="T12" fmla="*/ 2147483647 w 436"/>
                        <a:gd name="T13" fmla="*/ 2147483647 h 1119"/>
                        <a:gd name="T14" fmla="*/ 2147483647 w 436"/>
                        <a:gd name="T15" fmla="*/ 2147483647 h 1119"/>
                        <a:gd name="T16" fmla="*/ 2147483647 w 436"/>
                        <a:gd name="T17" fmla="*/ 2147483647 h 1119"/>
                        <a:gd name="T18" fmla="*/ 2147483647 w 436"/>
                        <a:gd name="T19" fmla="*/ 2147483647 h 1119"/>
                        <a:gd name="T20" fmla="*/ 2147483647 w 436"/>
                        <a:gd name="T21" fmla="*/ 2147483647 h 1119"/>
                        <a:gd name="T22" fmla="*/ 2147483647 w 436"/>
                        <a:gd name="T23" fmla="*/ 2147483647 h 1119"/>
                        <a:gd name="T24" fmla="*/ 2147483647 w 436"/>
                        <a:gd name="T25" fmla="*/ 2147483647 h 1119"/>
                        <a:gd name="T26" fmla="*/ 2147483647 w 436"/>
                        <a:gd name="T27" fmla="*/ 2147483647 h 1119"/>
                        <a:gd name="T28" fmla="*/ 2147483647 w 436"/>
                        <a:gd name="T29" fmla="*/ 2147483647 h 1119"/>
                        <a:gd name="T30" fmla="*/ 2147483647 w 436"/>
                        <a:gd name="T31" fmla="*/ 2147483647 h 1119"/>
                        <a:gd name="T32" fmla="*/ 2147483647 w 436"/>
                        <a:gd name="T33" fmla="*/ 2147483647 h 1119"/>
                        <a:gd name="T34" fmla="*/ 2147483647 w 436"/>
                        <a:gd name="T35" fmla="*/ 2147483647 h 1119"/>
                        <a:gd name="T36" fmla="*/ 2147483647 w 436"/>
                        <a:gd name="T37" fmla="*/ 2147483647 h 1119"/>
                        <a:gd name="T38" fmla="*/ 2147483647 w 436"/>
                        <a:gd name="T39" fmla="*/ 2147483647 h 1119"/>
                        <a:gd name="T40" fmla="*/ 2147483647 w 436"/>
                        <a:gd name="T41" fmla="*/ 2147483647 h 1119"/>
                        <a:gd name="T42" fmla="*/ 2147483647 w 436"/>
                        <a:gd name="T43" fmla="*/ 2147483647 h 1119"/>
                        <a:gd name="T44" fmla="*/ 2147483647 w 436"/>
                        <a:gd name="T45" fmla="*/ 2147483647 h 1119"/>
                        <a:gd name="T46" fmla="*/ 2147483647 w 436"/>
                        <a:gd name="T47" fmla="*/ 2147483647 h 1119"/>
                        <a:gd name="T48" fmla="*/ 2147483647 w 436"/>
                        <a:gd name="T49" fmla="*/ 2147483647 h 1119"/>
                        <a:gd name="T50" fmla="*/ 2147483647 w 436"/>
                        <a:gd name="T51" fmla="*/ 2147483647 h 1119"/>
                        <a:gd name="T52" fmla="*/ 2147483647 w 436"/>
                        <a:gd name="T53" fmla="*/ 2147483647 h 1119"/>
                        <a:gd name="T54" fmla="*/ 2147483647 w 436"/>
                        <a:gd name="T55" fmla="*/ 2147483647 h 1119"/>
                        <a:gd name="T56" fmla="*/ 2147483647 w 436"/>
                        <a:gd name="T57" fmla="*/ 2147483647 h 1119"/>
                        <a:gd name="T58" fmla="*/ 2147483647 w 436"/>
                        <a:gd name="T59" fmla="*/ 2147483647 h 1119"/>
                        <a:gd name="T60" fmla="*/ 2147483647 w 436"/>
                        <a:gd name="T61" fmla="*/ 2147483647 h 1119"/>
                        <a:gd name="T62" fmla="*/ 2147483647 w 436"/>
                        <a:gd name="T63" fmla="*/ 2147483647 h 1119"/>
                        <a:gd name="T64" fmla="*/ 2147483647 w 436"/>
                        <a:gd name="T65" fmla="*/ 2147483647 h 1119"/>
                        <a:gd name="T66" fmla="*/ 2147483647 w 436"/>
                        <a:gd name="T67" fmla="*/ 2147483647 h 1119"/>
                        <a:gd name="T68" fmla="*/ 2147483647 w 436"/>
                        <a:gd name="T69" fmla="*/ 2147483647 h 1119"/>
                        <a:gd name="T70" fmla="*/ 2147483647 w 436"/>
                        <a:gd name="T71" fmla="*/ 2147483647 h 1119"/>
                        <a:gd name="T72" fmla="*/ 17694720 60000 65536"/>
                        <a:gd name="T73" fmla="*/ 0 60000 65536"/>
                        <a:gd name="T74" fmla="*/ 5898240 60000 65536"/>
                        <a:gd name="T75" fmla="*/ 1179648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6"/>
                        <a:gd name="T109" fmla="*/ 0 h 1119"/>
                        <a:gd name="T110" fmla="*/ 436 w 436"/>
                        <a:gd name="T111" fmla="*/ 1119 h 1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6" h="1119">
                          <a:moveTo>
                            <a:pt x="37" y="1119"/>
                          </a:moveTo>
                          <a:lnTo>
                            <a:pt x="60" y="1115"/>
                          </a:lnTo>
                          <a:lnTo>
                            <a:pt x="82" y="1112"/>
                          </a:lnTo>
                          <a:lnTo>
                            <a:pt x="105" y="1110"/>
                          </a:lnTo>
                          <a:lnTo>
                            <a:pt x="128" y="1106"/>
                          </a:lnTo>
                          <a:lnTo>
                            <a:pt x="150" y="1104"/>
                          </a:lnTo>
                          <a:lnTo>
                            <a:pt x="173" y="1102"/>
                          </a:lnTo>
                          <a:lnTo>
                            <a:pt x="196" y="1099"/>
                          </a:lnTo>
                          <a:lnTo>
                            <a:pt x="219" y="1097"/>
                          </a:lnTo>
                          <a:lnTo>
                            <a:pt x="241" y="1096"/>
                          </a:lnTo>
                          <a:lnTo>
                            <a:pt x="264" y="1095"/>
                          </a:lnTo>
                          <a:lnTo>
                            <a:pt x="287" y="1093"/>
                          </a:lnTo>
                          <a:lnTo>
                            <a:pt x="310" y="1092"/>
                          </a:lnTo>
                          <a:lnTo>
                            <a:pt x="332" y="1091"/>
                          </a:lnTo>
                          <a:lnTo>
                            <a:pt x="355" y="1090"/>
                          </a:lnTo>
                          <a:lnTo>
                            <a:pt x="378" y="1090"/>
                          </a:lnTo>
                          <a:lnTo>
                            <a:pt x="401" y="1090"/>
                          </a:lnTo>
                          <a:lnTo>
                            <a:pt x="409" y="1090"/>
                          </a:lnTo>
                          <a:lnTo>
                            <a:pt x="417" y="1090"/>
                          </a:lnTo>
                          <a:lnTo>
                            <a:pt x="425" y="1090"/>
                          </a:lnTo>
                          <a:lnTo>
                            <a:pt x="434" y="1090"/>
                          </a:lnTo>
                          <a:lnTo>
                            <a:pt x="436" y="958"/>
                          </a:lnTo>
                          <a:lnTo>
                            <a:pt x="436" y="824"/>
                          </a:lnTo>
                          <a:lnTo>
                            <a:pt x="432" y="690"/>
                          </a:lnTo>
                          <a:lnTo>
                            <a:pt x="425" y="555"/>
                          </a:lnTo>
                          <a:lnTo>
                            <a:pt x="415" y="420"/>
                          </a:lnTo>
                          <a:lnTo>
                            <a:pt x="402" y="282"/>
                          </a:lnTo>
                          <a:lnTo>
                            <a:pt x="386" y="144"/>
                          </a:lnTo>
                          <a:lnTo>
                            <a:pt x="367" y="5"/>
                          </a:lnTo>
                          <a:lnTo>
                            <a:pt x="366" y="4"/>
                          </a:lnTo>
                          <a:lnTo>
                            <a:pt x="364" y="2"/>
                          </a:lnTo>
                          <a:lnTo>
                            <a:pt x="363" y="1"/>
                          </a:lnTo>
                          <a:lnTo>
                            <a:pt x="362" y="0"/>
                          </a:lnTo>
                          <a:lnTo>
                            <a:pt x="340" y="15"/>
                          </a:lnTo>
                          <a:lnTo>
                            <a:pt x="317" y="29"/>
                          </a:lnTo>
                          <a:lnTo>
                            <a:pt x="295" y="44"/>
                          </a:lnTo>
                          <a:lnTo>
                            <a:pt x="272" y="59"/>
                          </a:lnTo>
                          <a:lnTo>
                            <a:pt x="250" y="74"/>
                          </a:lnTo>
                          <a:lnTo>
                            <a:pt x="228" y="89"/>
                          </a:lnTo>
                          <a:lnTo>
                            <a:pt x="205" y="105"/>
                          </a:lnTo>
                          <a:lnTo>
                            <a:pt x="183" y="120"/>
                          </a:lnTo>
                          <a:lnTo>
                            <a:pt x="162" y="136"/>
                          </a:lnTo>
                          <a:lnTo>
                            <a:pt x="139" y="151"/>
                          </a:lnTo>
                          <a:lnTo>
                            <a:pt x="117" y="167"/>
                          </a:lnTo>
                          <a:lnTo>
                            <a:pt x="94" y="183"/>
                          </a:lnTo>
                          <a:lnTo>
                            <a:pt x="72" y="199"/>
                          </a:lnTo>
                          <a:lnTo>
                            <a:pt x="49" y="216"/>
                          </a:lnTo>
                          <a:lnTo>
                            <a:pt x="27" y="233"/>
                          </a:lnTo>
                          <a:lnTo>
                            <a:pt x="4" y="249"/>
                          </a:lnTo>
                          <a:lnTo>
                            <a:pt x="13" y="327"/>
                          </a:lnTo>
                          <a:lnTo>
                            <a:pt x="20" y="406"/>
                          </a:lnTo>
                          <a:lnTo>
                            <a:pt x="26" y="483"/>
                          </a:lnTo>
                          <a:lnTo>
                            <a:pt x="31" y="561"/>
                          </a:lnTo>
                          <a:lnTo>
                            <a:pt x="23" y="559"/>
                          </a:lnTo>
                          <a:lnTo>
                            <a:pt x="16" y="557"/>
                          </a:lnTo>
                          <a:lnTo>
                            <a:pt x="8" y="554"/>
                          </a:lnTo>
                          <a:lnTo>
                            <a:pt x="0" y="552"/>
                          </a:lnTo>
                          <a:lnTo>
                            <a:pt x="8" y="554"/>
                          </a:lnTo>
                          <a:lnTo>
                            <a:pt x="15" y="557"/>
                          </a:lnTo>
                          <a:lnTo>
                            <a:pt x="22" y="560"/>
                          </a:lnTo>
                          <a:lnTo>
                            <a:pt x="30" y="562"/>
                          </a:lnTo>
                          <a:lnTo>
                            <a:pt x="37" y="704"/>
                          </a:lnTo>
                          <a:lnTo>
                            <a:pt x="41" y="843"/>
                          </a:lnTo>
                          <a:lnTo>
                            <a:pt x="41" y="982"/>
                          </a:lnTo>
                          <a:lnTo>
                            <a:pt x="37" y="1119"/>
                          </a:lnTo>
                          <a:close/>
                        </a:path>
                      </a:pathLst>
                    </a:custGeom>
                    <a:solidFill>
                      <a:srgbClr val="3F9EFF"/>
                    </a:solidFill>
                    <a:ln w="9525">
                      <a:noFill/>
                      <a:prstDash val="solid"/>
                      <a:round/>
                      <a:headEnd/>
                      <a:tailEnd/>
                    </a:ln>
                  </p:spPr>
                  <p:txBody>
                    <a:bodyPr/>
                    <a:lstStyle/>
                    <a:p>
                      <a:endParaRPr lang="fr-FR"/>
                    </a:p>
                  </p:txBody>
                </p:sp>
                <p:sp>
                  <p:nvSpPr>
                    <p:cNvPr id="36" name="Freeform 40"/>
                    <p:cNvSpPr>
                      <a:spLocks/>
                    </p:cNvSpPr>
                    <p:nvPr/>
                  </p:nvSpPr>
                  <p:spPr bwMode="auto">
                    <a:xfrm>
                      <a:off x="5022799" y="1805784"/>
                      <a:ext cx="144027" cy="403168"/>
                    </a:xfrm>
                    <a:custGeom>
                      <a:avLst/>
                      <a:gdLst>
                        <a:gd name="T0" fmla="*/ 2147483647 w 258"/>
                        <a:gd name="T1" fmla="*/ 0 h 722"/>
                        <a:gd name="T2" fmla="*/ 2147483647 w 258"/>
                        <a:gd name="T3" fmla="*/ 2147483647 h 722"/>
                        <a:gd name="T4" fmla="*/ 2147483647 w 258"/>
                        <a:gd name="T5" fmla="*/ 2147483647 h 722"/>
                        <a:gd name="T6" fmla="*/ 0 w 258"/>
                        <a:gd name="T7" fmla="*/ 2147483647 h 722"/>
                        <a:gd name="T8" fmla="*/ 2147483647 w 258"/>
                        <a:gd name="T9" fmla="*/ 2147483647 h 722"/>
                        <a:gd name="T10" fmla="*/ 2147483647 w 258"/>
                        <a:gd name="T11" fmla="*/ 2147483647 h 722"/>
                        <a:gd name="T12" fmla="*/ 2147483647 w 258"/>
                        <a:gd name="T13" fmla="*/ 2147483647 h 722"/>
                        <a:gd name="T14" fmla="*/ 2147483647 w 258"/>
                        <a:gd name="T15" fmla="*/ 2147483647 h 722"/>
                        <a:gd name="T16" fmla="*/ 2147483647 w 258"/>
                        <a:gd name="T17" fmla="*/ 2147483647 h 722"/>
                        <a:gd name="T18" fmla="*/ 2147483647 w 258"/>
                        <a:gd name="T19" fmla="*/ 2147483647 h 722"/>
                        <a:gd name="T20" fmla="*/ 2147483647 w 258"/>
                        <a:gd name="T21" fmla="*/ 2147483647 h 722"/>
                        <a:gd name="T22" fmla="*/ 2147483647 w 258"/>
                        <a:gd name="T23" fmla="*/ 2147483647 h 722"/>
                        <a:gd name="T24" fmla="*/ 2147483647 w 258"/>
                        <a:gd name="T25" fmla="*/ 2147483647 h 722"/>
                        <a:gd name="T26" fmla="*/ 2147483647 w 258"/>
                        <a:gd name="T27" fmla="*/ 2147483647 h 722"/>
                        <a:gd name="T28" fmla="*/ 2147483647 w 258"/>
                        <a:gd name="T29" fmla="*/ 2147483647 h 722"/>
                        <a:gd name="T30" fmla="*/ 2147483647 w 258"/>
                        <a:gd name="T31" fmla="*/ 2147483647 h 722"/>
                        <a:gd name="T32" fmla="*/ 2147483647 w 258"/>
                        <a:gd name="T33" fmla="*/ 2147483647 h 722"/>
                        <a:gd name="T34" fmla="*/ 2147483647 w 258"/>
                        <a:gd name="T35" fmla="*/ 2147483647 h 722"/>
                        <a:gd name="T36" fmla="*/ 2147483647 w 258"/>
                        <a:gd name="T37" fmla="*/ 2147483647 h 722"/>
                        <a:gd name="T38" fmla="*/ 2147483647 w 258"/>
                        <a:gd name="T39" fmla="*/ 2147483647 h 722"/>
                        <a:gd name="T40" fmla="*/ 0 w 258"/>
                        <a:gd name="T41" fmla="*/ 0 h 722"/>
                        <a:gd name="T42" fmla="*/ 2147483647 w 258"/>
                        <a:gd name="T43" fmla="*/ 2147483647 h 722"/>
                        <a:gd name="T44" fmla="*/ 2147483647 w 258"/>
                        <a:gd name="T45" fmla="*/ 2147483647 h 722"/>
                        <a:gd name="T46" fmla="*/ 2147483647 w 258"/>
                        <a:gd name="T47" fmla="*/ 2147483647 h 722"/>
                        <a:gd name="T48" fmla="*/ 2147483647 w 258"/>
                        <a:gd name="T49" fmla="*/ 2147483647 h 722"/>
                        <a:gd name="T50" fmla="*/ 2147483647 w 258"/>
                        <a:gd name="T51" fmla="*/ 2147483647 h 722"/>
                        <a:gd name="T52" fmla="*/ 2147483647 w 258"/>
                        <a:gd name="T53" fmla="*/ 2147483647 h 722"/>
                        <a:gd name="T54" fmla="*/ 2147483647 w 258"/>
                        <a:gd name="T55" fmla="*/ 2147483647 h 722"/>
                        <a:gd name="T56" fmla="*/ 2147483647 w 258"/>
                        <a:gd name="T57" fmla="*/ 2147483647 h 722"/>
                        <a:gd name="T58" fmla="*/ 2147483647 w 258"/>
                        <a:gd name="T59" fmla="*/ 2147483647 h 722"/>
                        <a:gd name="T60" fmla="*/ 2147483647 w 258"/>
                        <a:gd name="T61" fmla="*/ 2147483647 h 722"/>
                        <a:gd name="T62" fmla="*/ 2147483647 w 258"/>
                        <a:gd name="T63" fmla="*/ 2147483647 h 722"/>
                        <a:gd name="T64" fmla="*/ 2147483647 w 258"/>
                        <a:gd name="T65" fmla="*/ 2147483647 h 722"/>
                        <a:gd name="T66" fmla="*/ 2147483647 w 258"/>
                        <a:gd name="T67" fmla="*/ 2147483647 h 722"/>
                        <a:gd name="T68" fmla="*/ 2147483647 w 258"/>
                        <a:gd name="T69" fmla="*/ 2147483647 h 722"/>
                        <a:gd name="T70" fmla="*/ 2147483647 w 258"/>
                        <a:gd name="T71" fmla="*/ 2147483647 h 722"/>
                        <a:gd name="T72" fmla="*/ 2147483647 w 258"/>
                        <a:gd name="T73" fmla="*/ 2147483647 h 722"/>
                        <a:gd name="T74" fmla="*/ 2147483647 w 258"/>
                        <a:gd name="T75" fmla="*/ 2147483647 h 722"/>
                        <a:gd name="T76" fmla="*/ 2147483647 w 258"/>
                        <a:gd name="T77" fmla="*/ 2147483647 h 722"/>
                        <a:gd name="T78" fmla="*/ 2147483647 w 258"/>
                        <a:gd name="T79" fmla="*/ 2147483647 h 722"/>
                        <a:gd name="T80" fmla="*/ 2147483647 w 258"/>
                        <a:gd name="T81" fmla="*/ 2147483647 h 722"/>
                        <a:gd name="T82" fmla="*/ 2147483647 w 258"/>
                        <a:gd name="T83" fmla="*/ 2147483647 h 722"/>
                        <a:gd name="T84" fmla="*/ 2147483647 w 258"/>
                        <a:gd name="T85" fmla="*/ 2147483647 h 722"/>
                        <a:gd name="T86" fmla="*/ 2147483647 w 258"/>
                        <a:gd name="T87" fmla="*/ 2147483647 h 722"/>
                        <a:gd name="T88" fmla="*/ 2147483647 w 258"/>
                        <a:gd name="T89" fmla="*/ 2147483647 h 722"/>
                        <a:gd name="T90" fmla="*/ 2147483647 w 258"/>
                        <a:gd name="T91" fmla="*/ 2147483647 h 722"/>
                        <a:gd name="T92" fmla="*/ 2147483647 w 258"/>
                        <a:gd name="T93" fmla="*/ 2147483647 h 722"/>
                        <a:gd name="T94" fmla="*/ 2147483647 w 258"/>
                        <a:gd name="T95" fmla="*/ 2147483647 h 722"/>
                        <a:gd name="T96" fmla="*/ 2147483647 w 258"/>
                        <a:gd name="T97" fmla="*/ 2147483647 h 722"/>
                        <a:gd name="T98" fmla="*/ 17694720 60000 65536"/>
                        <a:gd name="T99" fmla="*/ 0 60000 65536"/>
                        <a:gd name="T100" fmla="*/ 5898240 60000 65536"/>
                        <a:gd name="T101" fmla="*/ 1179648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8"/>
                        <a:gd name="T148" fmla="*/ 0 h 722"/>
                        <a:gd name="T149" fmla="*/ 258 w 258"/>
                        <a:gd name="T150" fmla="*/ 722 h 7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8" h="722">
                          <a:moveTo>
                            <a:pt x="251" y="167"/>
                          </a:moveTo>
                          <a:lnTo>
                            <a:pt x="235" y="156"/>
                          </a:lnTo>
                          <a:lnTo>
                            <a:pt x="219" y="146"/>
                          </a:lnTo>
                          <a:lnTo>
                            <a:pt x="204" y="136"/>
                          </a:lnTo>
                          <a:lnTo>
                            <a:pt x="188" y="125"/>
                          </a:lnTo>
                          <a:lnTo>
                            <a:pt x="172" y="115"/>
                          </a:lnTo>
                          <a:lnTo>
                            <a:pt x="157" y="104"/>
                          </a:lnTo>
                          <a:lnTo>
                            <a:pt x="141" y="94"/>
                          </a:lnTo>
                          <a:lnTo>
                            <a:pt x="126" y="83"/>
                          </a:lnTo>
                          <a:lnTo>
                            <a:pt x="109" y="72"/>
                          </a:lnTo>
                          <a:lnTo>
                            <a:pt x="94" y="62"/>
                          </a:lnTo>
                          <a:lnTo>
                            <a:pt x="78" y="51"/>
                          </a:lnTo>
                          <a:lnTo>
                            <a:pt x="62" y="41"/>
                          </a:lnTo>
                          <a:lnTo>
                            <a:pt x="47" y="31"/>
                          </a:lnTo>
                          <a:lnTo>
                            <a:pt x="31" y="20"/>
                          </a:lnTo>
                          <a:lnTo>
                            <a:pt x="16" y="10"/>
                          </a:lnTo>
                          <a:lnTo>
                            <a:pt x="0" y="0"/>
                          </a:lnTo>
                          <a:lnTo>
                            <a:pt x="15" y="170"/>
                          </a:lnTo>
                          <a:lnTo>
                            <a:pt x="22" y="338"/>
                          </a:lnTo>
                          <a:lnTo>
                            <a:pt x="20" y="504"/>
                          </a:lnTo>
                          <a:lnTo>
                            <a:pt x="8" y="669"/>
                          </a:lnTo>
                          <a:lnTo>
                            <a:pt x="22" y="671"/>
                          </a:lnTo>
                          <a:lnTo>
                            <a:pt x="36" y="675"/>
                          </a:lnTo>
                          <a:lnTo>
                            <a:pt x="50" y="677"/>
                          </a:lnTo>
                          <a:lnTo>
                            <a:pt x="63" y="681"/>
                          </a:lnTo>
                          <a:lnTo>
                            <a:pt x="77" y="683"/>
                          </a:lnTo>
                          <a:lnTo>
                            <a:pt x="91" y="686"/>
                          </a:lnTo>
                          <a:lnTo>
                            <a:pt x="105" y="690"/>
                          </a:lnTo>
                          <a:lnTo>
                            <a:pt x="118" y="692"/>
                          </a:lnTo>
                          <a:lnTo>
                            <a:pt x="131" y="695"/>
                          </a:lnTo>
                          <a:lnTo>
                            <a:pt x="144" y="699"/>
                          </a:lnTo>
                          <a:lnTo>
                            <a:pt x="157" y="702"/>
                          </a:lnTo>
                          <a:lnTo>
                            <a:pt x="171" y="706"/>
                          </a:lnTo>
                          <a:lnTo>
                            <a:pt x="183" y="710"/>
                          </a:lnTo>
                          <a:lnTo>
                            <a:pt x="196" y="714"/>
                          </a:lnTo>
                          <a:lnTo>
                            <a:pt x="209" y="717"/>
                          </a:lnTo>
                          <a:lnTo>
                            <a:pt x="221" y="722"/>
                          </a:lnTo>
                          <a:lnTo>
                            <a:pt x="234" y="654"/>
                          </a:lnTo>
                          <a:lnTo>
                            <a:pt x="243" y="586"/>
                          </a:lnTo>
                          <a:lnTo>
                            <a:pt x="250" y="518"/>
                          </a:lnTo>
                          <a:lnTo>
                            <a:pt x="256" y="449"/>
                          </a:lnTo>
                          <a:lnTo>
                            <a:pt x="258" y="379"/>
                          </a:lnTo>
                          <a:lnTo>
                            <a:pt x="258" y="308"/>
                          </a:lnTo>
                          <a:lnTo>
                            <a:pt x="256" y="238"/>
                          </a:lnTo>
                          <a:lnTo>
                            <a:pt x="251" y="167"/>
                          </a:lnTo>
                          <a:close/>
                        </a:path>
                      </a:pathLst>
                    </a:custGeom>
                    <a:solidFill>
                      <a:srgbClr val="0026A5"/>
                    </a:solidFill>
                    <a:ln w="9525">
                      <a:noFill/>
                      <a:prstDash val="solid"/>
                      <a:round/>
                      <a:headEnd/>
                      <a:tailEnd/>
                    </a:ln>
                  </p:spPr>
                  <p:txBody>
                    <a:bodyPr/>
                    <a:lstStyle/>
                    <a:p>
                      <a:endParaRPr lang="fr-FR"/>
                    </a:p>
                  </p:txBody>
                </p:sp>
                <p:sp>
                  <p:nvSpPr>
                    <p:cNvPr id="37" name="Freeform 41"/>
                    <p:cNvSpPr>
                      <a:spLocks/>
                    </p:cNvSpPr>
                    <p:nvPr/>
                  </p:nvSpPr>
                  <p:spPr bwMode="auto">
                    <a:xfrm>
                      <a:off x="4575081" y="1858280"/>
                      <a:ext cx="10049" cy="3346"/>
                    </a:xfrm>
                    <a:custGeom>
                      <a:avLst/>
                      <a:gdLst>
                        <a:gd name="T0" fmla="*/ 2147483647 w 17"/>
                        <a:gd name="T1" fmla="*/ 0 h 6"/>
                        <a:gd name="T2" fmla="*/ 2147483647 w 17"/>
                        <a:gd name="T3" fmla="*/ 2147483647 h 6"/>
                        <a:gd name="T4" fmla="*/ 2147483647 w 17"/>
                        <a:gd name="T5" fmla="*/ 2147483647 h 6"/>
                        <a:gd name="T6" fmla="*/ 0 w 17"/>
                        <a:gd name="T7" fmla="*/ 2147483647 h 6"/>
                        <a:gd name="T8" fmla="*/ 2147483647 w 17"/>
                        <a:gd name="T9" fmla="*/ 2147483647 h 6"/>
                        <a:gd name="T10" fmla="*/ 2147483647 w 17"/>
                        <a:gd name="T11" fmla="*/ 2147483647 h 6"/>
                        <a:gd name="T12" fmla="*/ 2147483647 w 17"/>
                        <a:gd name="T13" fmla="*/ 2147483647 h 6"/>
                        <a:gd name="T14" fmla="*/ 2147483647 w 17"/>
                        <a:gd name="T15" fmla="*/ 2147483647 h 6"/>
                        <a:gd name="T16" fmla="*/ 0 w 17"/>
                        <a:gd name="T17" fmla="*/ 0 h 6"/>
                        <a:gd name="T18" fmla="*/ 0 w 17"/>
                        <a:gd name="T19" fmla="*/ 0 h 6"/>
                        <a:gd name="T20" fmla="*/ 0 w 17"/>
                        <a:gd name="T21" fmla="*/ 0 h 6"/>
                        <a:gd name="T22" fmla="*/ 0 w 17"/>
                        <a:gd name="T23" fmla="*/ 0 h 6"/>
                        <a:gd name="T24" fmla="*/ 0 w 17"/>
                        <a:gd name="T25" fmla="*/ 0 h 6"/>
                        <a:gd name="T26" fmla="*/ 0 w 17"/>
                        <a:gd name="T27" fmla="*/ 0 h 6"/>
                        <a:gd name="T28" fmla="*/ 0 w 17"/>
                        <a:gd name="T29" fmla="*/ 0 h 6"/>
                        <a:gd name="T30" fmla="*/ 0 w 17"/>
                        <a:gd name="T31" fmla="*/ 0 h 6"/>
                        <a:gd name="T32" fmla="*/ 0 w 17"/>
                        <a:gd name="T33" fmla="*/ 0 h 6"/>
                        <a:gd name="T34" fmla="*/ 2147483647 w 17"/>
                        <a:gd name="T35" fmla="*/ 2147483647 h 6"/>
                        <a:gd name="T36" fmla="*/ 2147483647 w 17"/>
                        <a:gd name="T37" fmla="*/ 2147483647 h 6"/>
                        <a:gd name="T38" fmla="*/ 2147483647 w 17"/>
                        <a:gd name="T39" fmla="*/ 2147483647 h 6"/>
                        <a:gd name="T40" fmla="*/ 2147483647 w 17"/>
                        <a:gd name="T41" fmla="*/ 2147483647 h 6"/>
                        <a:gd name="T42" fmla="*/ 17694720 60000 65536"/>
                        <a:gd name="T43" fmla="*/ 0 60000 65536"/>
                        <a:gd name="T44" fmla="*/ 5898240 60000 65536"/>
                        <a:gd name="T45" fmla="*/ 1179648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6"/>
                        <a:gd name="T65" fmla="*/ 17 w 17"/>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6">
                          <a:moveTo>
                            <a:pt x="17" y="6"/>
                          </a:moveTo>
                          <a:lnTo>
                            <a:pt x="13" y="5"/>
                          </a:lnTo>
                          <a:lnTo>
                            <a:pt x="9" y="2"/>
                          </a:lnTo>
                          <a:lnTo>
                            <a:pt x="5" y="1"/>
                          </a:lnTo>
                          <a:lnTo>
                            <a:pt x="0" y="0"/>
                          </a:lnTo>
                          <a:lnTo>
                            <a:pt x="5" y="1"/>
                          </a:lnTo>
                          <a:lnTo>
                            <a:pt x="9" y="2"/>
                          </a:lnTo>
                          <a:lnTo>
                            <a:pt x="13" y="5"/>
                          </a:lnTo>
                          <a:lnTo>
                            <a:pt x="17" y="6"/>
                          </a:lnTo>
                          <a:close/>
                        </a:path>
                      </a:pathLst>
                    </a:custGeom>
                    <a:solidFill>
                      <a:srgbClr val="0026A5"/>
                    </a:solidFill>
                    <a:ln w="9525">
                      <a:noFill/>
                      <a:prstDash val="solid"/>
                      <a:round/>
                      <a:headEnd/>
                      <a:tailEnd/>
                    </a:ln>
                  </p:spPr>
                  <p:txBody>
                    <a:bodyPr/>
                    <a:lstStyle/>
                    <a:p>
                      <a:endParaRPr lang="fr-FR"/>
                    </a:p>
                  </p:txBody>
                </p:sp>
                <p:sp>
                  <p:nvSpPr>
                    <p:cNvPr id="38" name="Freeform 42"/>
                    <p:cNvSpPr>
                      <a:spLocks/>
                    </p:cNvSpPr>
                    <p:nvPr/>
                  </p:nvSpPr>
                  <p:spPr bwMode="auto">
                    <a:xfrm>
                      <a:off x="4575081" y="1858280"/>
                      <a:ext cx="32378" cy="323880"/>
                    </a:xfrm>
                    <a:custGeom>
                      <a:avLst/>
                      <a:gdLst>
                        <a:gd name="T0" fmla="*/ 2147483647 w 58"/>
                        <a:gd name="T1" fmla="*/ 0 h 581"/>
                        <a:gd name="T2" fmla="*/ 2147483647 w 58"/>
                        <a:gd name="T3" fmla="*/ 2147483647 h 581"/>
                        <a:gd name="T4" fmla="*/ 2147483647 w 58"/>
                        <a:gd name="T5" fmla="*/ 2147483647 h 581"/>
                        <a:gd name="T6" fmla="*/ 0 w 58"/>
                        <a:gd name="T7" fmla="*/ 2147483647 h 581"/>
                        <a:gd name="T8" fmla="*/ 2147483647 w 58"/>
                        <a:gd name="T9" fmla="*/ 2147483647 h 581"/>
                        <a:gd name="T10" fmla="*/ 2147483647 w 58"/>
                        <a:gd name="T11" fmla="*/ 2147483647 h 581"/>
                        <a:gd name="T12" fmla="*/ 2147483647 w 58"/>
                        <a:gd name="T13" fmla="*/ 2147483647 h 581"/>
                        <a:gd name="T14" fmla="*/ 2147483647 w 58"/>
                        <a:gd name="T15" fmla="*/ 2147483647 h 581"/>
                        <a:gd name="T16" fmla="*/ 2147483647 w 58"/>
                        <a:gd name="T17" fmla="*/ 2147483647 h 581"/>
                        <a:gd name="T18" fmla="*/ 2147483647 w 58"/>
                        <a:gd name="T19" fmla="*/ 2147483647 h 581"/>
                        <a:gd name="T20" fmla="*/ 2147483647 w 58"/>
                        <a:gd name="T21" fmla="*/ 2147483647 h 581"/>
                        <a:gd name="T22" fmla="*/ 2147483647 w 58"/>
                        <a:gd name="T23" fmla="*/ 2147483647 h 581"/>
                        <a:gd name="T24" fmla="*/ 2147483647 w 58"/>
                        <a:gd name="T25" fmla="*/ 2147483647 h 581"/>
                        <a:gd name="T26" fmla="*/ 2147483647 w 58"/>
                        <a:gd name="T27" fmla="*/ 2147483647 h 581"/>
                        <a:gd name="T28" fmla="*/ 2147483647 w 58"/>
                        <a:gd name="T29" fmla="*/ 2147483647 h 581"/>
                        <a:gd name="T30" fmla="*/ 2147483647 w 58"/>
                        <a:gd name="T31" fmla="*/ 2147483647 h 581"/>
                        <a:gd name="T32" fmla="*/ 2147483647 w 58"/>
                        <a:gd name="T33" fmla="*/ 2147483647 h 581"/>
                        <a:gd name="T34" fmla="*/ 2147483647 w 58"/>
                        <a:gd name="T35" fmla="*/ 2147483647 h 581"/>
                        <a:gd name="T36" fmla="*/ 2147483647 w 58"/>
                        <a:gd name="T37" fmla="*/ 2147483647 h 581"/>
                        <a:gd name="T38" fmla="*/ 2147483647 w 58"/>
                        <a:gd name="T39" fmla="*/ 2147483647 h 581"/>
                        <a:gd name="T40" fmla="*/ 2147483647 w 58"/>
                        <a:gd name="T41" fmla="*/ 2147483647 h 581"/>
                        <a:gd name="T42" fmla="*/ 2147483647 w 58"/>
                        <a:gd name="T43" fmla="*/ 2147483647 h 581"/>
                        <a:gd name="T44" fmla="*/ 2147483647 w 58"/>
                        <a:gd name="T45" fmla="*/ 2147483647 h 581"/>
                        <a:gd name="T46" fmla="*/ 2147483647 w 58"/>
                        <a:gd name="T47" fmla="*/ 2147483647 h 581"/>
                        <a:gd name="T48" fmla="*/ 0 w 58"/>
                        <a:gd name="T49" fmla="*/ 0 h 581"/>
                        <a:gd name="T50" fmla="*/ 0 w 58"/>
                        <a:gd name="T51" fmla="*/ 0 h 581"/>
                        <a:gd name="T52" fmla="*/ 0 w 58"/>
                        <a:gd name="T53" fmla="*/ 0 h 581"/>
                        <a:gd name="T54" fmla="*/ 0 w 58"/>
                        <a:gd name="T55" fmla="*/ 0 h 581"/>
                        <a:gd name="T56" fmla="*/ 0 w 58"/>
                        <a:gd name="T57" fmla="*/ 0 h 581"/>
                        <a:gd name="T58" fmla="*/ 2147483647 w 58"/>
                        <a:gd name="T59" fmla="*/ 2147483647 h 581"/>
                        <a:gd name="T60" fmla="*/ 2147483647 w 58"/>
                        <a:gd name="T61" fmla="*/ 2147483647 h 581"/>
                        <a:gd name="T62" fmla="*/ 2147483647 w 58"/>
                        <a:gd name="T63" fmla="*/ 2147483647 h 581"/>
                        <a:gd name="T64" fmla="*/ 2147483647 w 58"/>
                        <a:gd name="T65" fmla="*/ 2147483647 h 581"/>
                        <a:gd name="T66" fmla="*/ 17694720 60000 65536"/>
                        <a:gd name="T67" fmla="*/ 0 60000 65536"/>
                        <a:gd name="T68" fmla="*/ 5898240 60000 65536"/>
                        <a:gd name="T69" fmla="*/ 1179648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581"/>
                        <a:gd name="T101" fmla="*/ 58 w 58"/>
                        <a:gd name="T102" fmla="*/ 581 h 5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581">
                          <a:moveTo>
                            <a:pt x="5" y="581"/>
                          </a:moveTo>
                          <a:lnTo>
                            <a:pt x="10" y="580"/>
                          </a:lnTo>
                          <a:lnTo>
                            <a:pt x="17" y="578"/>
                          </a:lnTo>
                          <a:lnTo>
                            <a:pt x="23" y="577"/>
                          </a:lnTo>
                          <a:lnTo>
                            <a:pt x="29" y="576"/>
                          </a:lnTo>
                          <a:lnTo>
                            <a:pt x="35" y="575"/>
                          </a:lnTo>
                          <a:lnTo>
                            <a:pt x="41" y="575"/>
                          </a:lnTo>
                          <a:lnTo>
                            <a:pt x="47" y="574"/>
                          </a:lnTo>
                          <a:lnTo>
                            <a:pt x="54" y="573"/>
                          </a:lnTo>
                          <a:lnTo>
                            <a:pt x="58" y="436"/>
                          </a:lnTo>
                          <a:lnTo>
                            <a:pt x="58" y="297"/>
                          </a:lnTo>
                          <a:lnTo>
                            <a:pt x="54" y="158"/>
                          </a:lnTo>
                          <a:lnTo>
                            <a:pt x="47" y="16"/>
                          </a:lnTo>
                          <a:lnTo>
                            <a:pt x="41" y="14"/>
                          </a:lnTo>
                          <a:lnTo>
                            <a:pt x="36" y="12"/>
                          </a:lnTo>
                          <a:lnTo>
                            <a:pt x="30" y="9"/>
                          </a:lnTo>
                          <a:lnTo>
                            <a:pt x="24" y="8"/>
                          </a:lnTo>
                          <a:lnTo>
                            <a:pt x="17" y="6"/>
                          </a:lnTo>
                          <a:lnTo>
                            <a:pt x="11" y="4"/>
                          </a:lnTo>
                          <a:lnTo>
                            <a:pt x="6" y="2"/>
                          </a:lnTo>
                          <a:lnTo>
                            <a:pt x="0" y="0"/>
                          </a:lnTo>
                          <a:lnTo>
                            <a:pt x="7" y="149"/>
                          </a:lnTo>
                          <a:lnTo>
                            <a:pt x="10" y="294"/>
                          </a:lnTo>
                          <a:lnTo>
                            <a:pt x="9" y="438"/>
                          </a:lnTo>
                          <a:lnTo>
                            <a:pt x="5" y="581"/>
                          </a:lnTo>
                          <a:close/>
                        </a:path>
                      </a:pathLst>
                    </a:custGeom>
                    <a:solidFill>
                      <a:srgbClr val="0026A5"/>
                    </a:solidFill>
                    <a:ln w="9525">
                      <a:noFill/>
                      <a:prstDash val="solid"/>
                      <a:round/>
                      <a:headEnd/>
                      <a:tailEnd/>
                    </a:ln>
                  </p:spPr>
                  <p:txBody>
                    <a:bodyPr/>
                    <a:lstStyle/>
                    <a:p>
                      <a:endParaRPr lang="fr-FR"/>
                    </a:p>
                  </p:txBody>
                </p:sp>
                <p:sp>
                  <p:nvSpPr>
                    <p:cNvPr id="39" name="Freeform 43"/>
                    <p:cNvSpPr>
                      <a:spLocks/>
                    </p:cNvSpPr>
                    <p:nvPr/>
                  </p:nvSpPr>
                  <p:spPr bwMode="auto">
                    <a:xfrm>
                      <a:off x="4789453" y="1555623"/>
                      <a:ext cx="2231" cy="2231"/>
                    </a:xfrm>
                    <a:custGeom>
                      <a:avLst/>
                      <a:gdLst>
                        <a:gd name="T0" fmla="*/ 2147483647 w 3"/>
                        <a:gd name="T1" fmla="*/ 0 h 3"/>
                        <a:gd name="T2" fmla="*/ 2147483647 w 3"/>
                        <a:gd name="T3" fmla="*/ 2147483647 h 3"/>
                        <a:gd name="T4" fmla="*/ 2147483647 w 3"/>
                        <a:gd name="T5" fmla="*/ 2147483647 h 3"/>
                        <a:gd name="T6" fmla="*/ 0 w 3"/>
                        <a:gd name="T7" fmla="*/ 2147483647 h 3"/>
                        <a:gd name="T8" fmla="*/ 0 w 3"/>
                        <a:gd name="T9" fmla="*/ 0 h 3"/>
                        <a:gd name="T10" fmla="*/ 0 w 3"/>
                        <a:gd name="T11" fmla="*/ 0 h 3"/>
                        <a:gd name="T12" fmla="*/ 0 w 3"/>
                        <a:gd name="T13" fmla="*/ 0 h 3"/>
                        <a:gd name="T14" fmla="*/ 0 w 3"/>
                        <a:gd name="T15" fmla="*/ 0 h 3"/>
                        <a:gd name="T16" fmla="*/ 0 w 3"/>
                        <a:gd name="T17" fmla="*/ 0 h 3"/>
                        <a:gd name="T18" fmla="*/ 2147483647 w 3"/>
                        <a:gd name="T19" fmla="*/ 2147483647 h 3"/>
                        <a:gd name="T20" fmla="*/ 2147483647 w 3"/>
                        <a:gd name="T21" fmla="*/ 2147483647 h 3"/>
                        <a:gd name="T22" fmla="*/ 2147483647 w 3"/>
                        <a:gd name="T23" fmla="*/ 2147483647 h 3"/>
                        <a:gd name="T24" fmla="*/ 2147483647 w 3"/>
                        <a:gd name="T25" fmla="*/ 2147483647 h 3"/>
                        <a:gd name="T26" fmla="*/ 2147483647 w 3"/>
                        <a:gd name="T27" fmla="*/ 2147483647 h 3"/>
                        <a:gd name="T28" fmla="*/ 2147483647 w 3"/>
                        <a:gd name="T29" fmla="*/ 2147483647 h 3"/>
                        <a:gd name="T30" fmla="*/ 2147483647 w 3"/>
                        <a:gd name="T31" fmla="*/ 2147483647 h 3"/>
                        <a:gd name="T32" fmla="*/ 0 w 3"/>
                        <a:gd name="T33" fmla="*/ 0 h 3"/>
                        <a:gd name="T34" fmla="*/ 17694720 60000 65536"/>
                        <a:gd name="T35" fmla="*/ 0 60000 65536"/>
                        <a:gd name="T36" fmla="*/ 5898240 60000 65536"/>
                        <a:gd name="T37" fmla="*/ 1179648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3"/>
                        <a:gd name="T53" fmla="*/ 3 w 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3">
                          <a:moveTo>
                            <a:pt x="0" y="0"/>
                          </a:moveTo>
                          <a:lnTo>
                            <a:pt x="0" y="0"/>
                          </a:lnTo>
                          <a:lnTo>
                            <a:pt x="1" y="1"/>
                          </a:lnTo>
                          <a:lnTo>
                            <a:pt x="2" y="1"/>
                          </a:lnTo>
                          <a:lnTo>
                            <a:pt x="2" y="2"/>
                          </a:lnTo>
                          <a:lnTo>
                            <a:pt x="3" y="3"/>
                          </a:lnTo>
                          <a:lnTo>
                            <a:pt x="2" y="2"/>
                          </a:lnTo>
                          <a:lnTo>
                            <a:pt x="2" y="1"/>
                          </a:lnTo>
                          <a:lnTo>
                            <a:pt x="1" y="1"/>
                          </a:lnTo>
                          <a:lnTo>
                            <a:pt x="0" y="0"/>
                          </a:lnTo>
                          <a:close/>
                        </a:path>
                      </a:pathLst>
                    </a:custGeom>
                    <a:solidFill>
                      <a:srgbClr val="0026A5"/>
                    </a:solidFill>
                    <a:ln w="9525">
                      <a:noFill/>
                      <a:prstDash val="solid"/>
                      <a:round/>
                      <a:headEnd/>
                      <a:tailEnd/>
                    </a:ln>
                  </p:spPr>
                  <p:txBody>
                    <a:bodyPr/>
                    <a:lstStyle/>
                    <a:p>
                      <a:endParaRPr lang="fr-FR"/>
                    </a:p>
                  </p:txBody>
                </p:sp>
                <p:sp>
                  <p:nvSpPr>
                    <p:cNvPr id="40" name="Freeform 44"/>
                    <p:cNvSpPr>
                      <a:spLocks/>
                    </p:cNvSpPr>
                    <p:nvPr/>
                  </p:nvSpPr>
                  <p:spPr bwMode="auto">
                    <a:xfrm>
                      <a:off x="4789453" y="1555623"/>
                      <a:ext cx="139564" cy="606430"/>
                    </a:xfrm>
                    <a:custGeom>
                      <a:avLst/>
                      <a:gdLst>
                        <a:gd name="T0" fmla="*/ 2147483647 w 251"/>
                        <a:gd name="T1" fmla="*/ 0 h 1085"/>
                        <a:gd name="T2" fmla="*/ 2147483647 w 251"/>
                        <a:gd name="T3" fmla="*/ 2147483647 h 1085"/>
                        <a:gd name="T4" fmla="*/ 2147483647 w 251"/>
                        <a:gd name="T5" fmla="*/ 2147483647 h 1085"/>
                        <a:gd name="T6" fmla="*/ 0 w 251"/>
                        <a:gd name="T7" fmla="*/ 2147483647 h 1085"/>
                        <a:gd name="T8" fmla="*/ 2147483647 w 251"/>
                        <a:gd name="T9" fmla="*/ 2147483647 h 1085"/>
                        <a:gd name="T10" fmla="*/ 2147483647 w 251"/>
                        <a:gd name="T11" fmla="*/ 2147483647 h 1085"/>
                        <a:gd name="T12" fmla="*/ 2147483647 w 251"/>
                        <a:gd name="T13" fmla="*/ 2147483647 h 1085"/>
                        <a:gd name="T14" fmla="*/ 2147483647 w 251"/>
                        <a:gd name="T15" fmla="*/ 2147483647 h 1085"/>
                        <a:gd name="T16" fmla="*/ 2147483647 w 251"/>
                        <a:gd name="T17" fmla="*/ 2147483647 h 1085"/>
                        <a:gd name="T18" fmla="*/ 2147483647 w 251"/>
                        <a:gd name="T19" fmla="*/ 2147483647 h 1085"/>
                        <a:gd name="T20" fmla="*/ 2147483647 w 251"/>
                        <a:gd name="T21" fmla="*/ 2147483647 h 1085"/>
                        <a:gd name="T22" fmla="*/ 2147483647 w 251"/>
                        <a:gd name="T23" fmla="*/ 2147483647 h 1085"/>
                        <a:gd name="T24" fmla="*/ 2147483647 w 251"/>
                        <a:gd name="T25" fmla="*/ 2147483647 h 1085"/>
                        <a:gd name="T26" fmla="*/ 2147483647 w 251"/>
                        <a:gd name="T27" fmla="*/ 2147483647 h 1085"/>
                        <a:gd name="T28" fmla="*/ 2147483647 w 251"/>
                        <a:gd name="T29" fmla="*/ 2147483647 h 1085"/>
                        <a:gd name="T30" fmla="*/ 2147483647 w 251"/>
                        <a:gd name="T31" fmla="*/ 2147483647 h 1085"/>
                        <a:gd name="T32" fmla="*/ 2147483647 w 251"/>
                        <a:gd name="T33" fmla="*/ 2147483647 h 1085"/>
                        <a:gd name="T34" fmla="*/ 2147483647 w 251"/>
                        <a:gd name="T35" fmla="*/ 2147483647 h 1085"/>
                        <a:gd name="T36" fmla="*/ 2147483647 w 251"/>
                        <a:gd name="T37" fmla="*/ 2147483647 h 1085"/>
                        <a:gd name="T38" fmla="*/ 2147483647 w 251"/>
                        <a:gd name="T39" fmla="*/ 2147483647 h 1085"/>
                        <a:gd name="T40" fmla="*/ 2147483647 w 251"/>
                        <a:gd name="T41" fmla="*/ 2147483647 h 1085"/>
                        <a:gd name="T42" fmla="*/ 2147483647 w 251"/>
                        <a:gd name="T43" fmla="*/ 2147483647 h 1085"/>
                        <a:gd name="T44" fmla="*/ 2147483647 w 251"/>
                        <a:gd name="T45" fmla="*/ 2147483647 h 1085"/>
                        <a:gd name="T46" fmla="*/ 2147483647 w 251"/>
                        <a:gd name="T47" fmla="*/ 2147483647 h 1085"/>
                        <a:gd name="T48" fmla="*/ 2147483647 w 251"/>
                        <a:gd name="T49" fmla="*/ 2147483647 h 1085"/>
                        <a:gd name="T50" fmla="*/ 2147483647 w 251"/>
                        <a:gd name="T51" fmla="*/ 2147483647 h 1085"/>
                        <a:gd name="T52" fmla="*/ 2147483647 w 251"/>
                        <a:gd name="T53" fmla="*/ 2147483647 h 1085"/>
                        <a:gd name="T54" fmla="*/ 2147483647 w 251"/>
                        <a:gd name="T55" fmla="*/ 2147483647 h 1085"/>
                        <a:gd name="T56" fmla="*/ 2147483647 w 251"/>
                        <a:gd name="T57" fmla="*/ 2147483647 h 1085"/>
                        <a:gd name="T58" fmla="*/ 2147483647 w 251"/>
                        <a:gd name="T59" fmla="*/ 2147483647 h 1085"/>
                        <a:gd name="T60" fmla="*/ 2147483647 w 251"/>
                        <a:gd name="T61" fmla="*/ 2147483647 h 1085"/>
                        <a:gd name="T62" fmla="*/ 2147483647 w 251"/>
                        <a:gd name="T63" fmla="*/ 2147483647 h 1085"/>
                        <a:gd name="T64" fmla="*/ 2147483647 w 251"/>
                        <a:gd name="T65" fmla="*/ 2147483647 h 1085"/>
                        <a:gd name="T66" fmla="*/ 2147483647 w 251"/>
                        <a:gd name="T67" fmla="*/ 2147483647 h 1085"/>
                        <a:gd name="T68" fmla="*/ 2147483647 w 251"/>
                        <a:gd name="T69" fmla="*/ 2147483647 h 1085"/>
                        <a:gd name="T70" fmla="*/ 2147483647 w 251"/>
                        <a:gd name="T71" fmla="*/ 2147483647 h 1085"/>
                        <a:gd name="T72" fmla="*/ 2147483647 w 251"/>
                        <a:gd name="T73" fmla="*/ 2147483647 h 1085"/>
                        <a:gd name="T74" fmla="*/ 2147483647 w 251"/>
                        <a:gd name="T75" fmla="*/ 2147483647 h 1085"/>
                        <a:gd name="T76" fmla="*/ 2147483647 w 251"/>
                        <a:gd name="T77" fmla="*/ 2147483647 h 1085"/>
                        <a:gd name="T78" fmla="*/ 2147483647 w 251"/>
                        <a:gd name="T79" fmla="*/ 2147483647 h 1085"/>
                        <a:gd name="T80" fmla="*/ 2147483647 w 251"/>
                        <a:gd name="T81" fmla="*/ 2147483647 h 1085"/>
                        <a:gd name="T82" fmla="*/ 2147483647 w 251"/>
                        <a:gd name="T83" fmla="*/ 2147483647 h 1085"/>
                        <a:gd name="T84" fmla="*/ 2147483647 w 251"/>
                        <a:gd name="T85" fmla="*/ 2147483647 h 1085"/>
                        <a:gd name="T86" fmla="*/ 2147483647 w 251"/>
                        <a:gd name="T87" fmla="*/ 2147483647 h 1085"/>
                        <a:gd name="T88" fmla="*/ 0 w 251"/>
                        <a:gd name="T89" fmla="*/ 0 h 1085"/>
                        <a:gd name="T90" fmla="*/ 2147483647 w 251"/>
                        <a:gd name="T91" fmla="*/ 2147483647 h 1085"/>
                        <a:gd name="T92" fmla="*/ 2147483647 w 251"/>
                        <a:gd name="T93" fmla="*/ 2147483647 h 1085"/>
                        <a:gd name="T94" fmla="*/ 2147483647 w 251"/>
                        <a:gd name="T95" fmla="*/ 2147483647 h 1085"/>
                        <a:gd name="T96" fmla="*/ 2147483647 w 251"/>
                        <a:gd name="T97" fmla="*/ 2147483647 h 1085"/>
                        <a:gd name="T98" fmla="*/ 2147483647 w 251"/>
                        <a:gd name="T99" fmla="*/ 2147483647 h 1085"/>
                        <a:gd name="T100" fmla="*/ 2147483647 w 251"/>
                        <a:gd name="T101" fmla="*/ 2147483647 h 1085"/>
                        <a:gd name="T102" fmla="*/ 2147483647 w 251"/>
                        <a:gd name="T103" fmla="*/ 2147483647 h 1085"/>
                        <a:gd name="T104" fmla="*/ 2147483647 w 251"/>
                        <a:gd name="T105" fmla="*/ 2147483647 h 1085"/>
                        <a:gd name="T106" fmla="*/ 17694720 60000 65536"/>
                        <a:gd name="T107" fmla="*/ 0 60000 65536"/>
                        <a:gd name="T108" fmla="*/ 5898240 60000 65536"/>
                        <a:gd name="T109" fmla="*/ 1179648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1"/>
                        <a:gd name="T160" fmla="*/ 0 h 1085"/>
                        <a:gd name="T161" fmla="*/ 251 w 251"/>
                        <a:gd name="T162" fmla="*/ 1085 h 10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1" h="1085">
                          <a:moveTo>
                            <a:pt x="67" y="1085"/>
                          </a:moveTo>
                          <a:lnTo>
                            <a:pt x="72" y="1085"/>
                          </a:lnTo>
                          <a:lnTo>
                            <a:pt x="77" y="1085"/>
                          </a:lnTo>
                          <a:lnTo>
                            <a:pt x="83" y="1085"/>
                          </a:lnTo>
                          <a:lnTo>
                            <a:pt x="87" y="1085"/>
                          </a:lnTo>
                          <a:lnTo>
                            <a:pt x="93" y="1085"/>
                          </a:lnTo>
                          <a:lnTo>
                            <a:pt x="98" y="1085"/>
                          </a:lnTo>
                          <a:lnTo>
                            <a:pt x="103" y="1085"/>
                          </a:lnTo>
                          <a:lnTo>
                            <a:pt x="108" y="1085"/>
                          </a:lnTo>
                          <a:lnTo>
                            <a:pt x="110" y="945"/>
                          </a:lnTo>
                          <a:lnTo>
                            <a:pt x="110" y="805"/>
                          </a:lnTo>
                          <a:lnTo>
                            <a:pt x="106" y="662"/>
                          </a:lnTo>
                          <a:lnTo>
                            <a:pt x="98" y="517"/>
                          </a:lnTo>
                          <a:lnTo>
                            <a:pt x="117" y="512"/>
                          </a:lnTo>
                          <a:lnTo>
                            <a:pt x="136" y="507"/>
                          </a:lnTo>
                          <a:lnTo>
                            <a:pt x="155" y="502"/>
                          </a:lnTo>
                          <a:lnTo>
                            <a:pt x="174" y="497"/>
                          </a:lnTo>
                          <a:lnTo>
                            <a:pt x="193" y="493"/>
                          </a:lnTo>
                          <a:lnTo>
                            <a:pt x="212" y="488"/>
                          </a:lnTo>
                          <a:lnTo>
                            <a:pt x="231" y="483"/>
                          </a:lnTo>
                          <a:lnTo>
                            <a:pt x="251" y="479"/>
                          </a:lnTo>
                          <a:lnTo>
                            <a:pt x="244" y="409"/>
                          </a:lnTo>
                          <a:lnTo>
                            <a:pt x="237" y="339"/>
                          </a:lnTo>
                          <a:lnTo>
                            <a:pt x="228" y="271"/>
                          </a:lnTo>
                          <a:lnTo>
                            <a:pt x="219" y="201"/>
                          </a:lnTo>
                          <a:lnTo>
                            <a:pt x="205" y="189"/>
                          </a:lnTo>
                          <a:lnTo>
                            <a:pt x="191" y="176"/>
                          </a:lnTo>
                          <a:lnTo>
                            <a:pt x="177" y="163"/>
                          </a:lnTo>
                          <a:lnTo>
                            <a:pt x="163" y="149"/>
                          </a:lnTo>
                          <a:lnTo>
                            <a:pt x="149" y="138"/>
                          </a:lnTo>
                          <a:lnTo>
                            <a:pt x="137" y="125"/>
                          </a:lnTo>
                          <a:lnTo>
                            <a:pt x="123" y="113"/>
                          </a:lnTo>
                          <a:lnTo>
                            <a:pt x="109" y="100"/>
                          </a:lnTo>
                          <a:lnTo>
                            <a:pt x="95" y="87"/>
                          </a:lnTo>
                          <a:lnTo>
                            <a:pt x="81" y="74"/>
                          </a:lnTo>
                          <a:lnTo>
                            <a:pt x="69" y="62"/>
                          </a:lnTo>
                          <a:lnTo>
                            <a:pt x="55" y="49"/>
                          </a:lnTo>
                          <a:lnTo>
                            <a:pt x="41" y="38"/>
                          </a:lnTo>
                          <a:lnTo>
                            <a:pt x="27" y="25"/>
                          </a:lnTo>
                          <a:lnTo>
                            <a:pt x="14" y="12"/>
                          </a:lnTo>
                          <a:lnTo>
                            <a:pt x="0" y="0"/>
                          </a:lnTo>
                          <a:lnTo>
                            <a:pt x="19" y="139"/>
                          </a:lnTo>
                          <a:lnTo>
                            <a:pt x="35" y="277"/>
                          </a:lnTo>
                          <a:lnTo>
                            <a:pt x="48" y="414"/>
                          </a:lnTo>
                          <a:lnTo>
                            <a:pt x="58" y="550"/>
                          </a:lnTo>
                          <a:lnTo>
                            <a:pt x="65" y="685"/>
                          </a:lnTo>
                          <a:lnTo>
                            <a:pt x="69" y="819"/>
                          </a:lnTo>
                          <a:lnTo>
                            <a:pt x="69" y="952"/>
                          </a:lnTo>
                          <a:lnTo>
                            <a:pt x="67" y="1085"/>
                          </a:lnTo>
                          <a:close/>
                        </a:path>
                      </a:pathLst>
                    </a:custGeom>
                    <a:solidFill>
                      <a:srgbClr val="0026A5"/>
                    </a:solidFill>
                    <a:ln w="9525">
                      <a:noFill/>
                      <a:prstDash val="solid"/>
                      <a:round/>
                      <a:headEnd/>
                      <a:tailEnd/>
                    </a:ln>
                  </p:spPr>
                  <p:txBody>
                    <a:bodyPr/>
                    <a:lstStyle/>
                    <a:p>
                      <a:endParaRPr lang="fr-FR"/>
                    </a:p>
                  </p:txBody>
                </p:sp>
                <p:sp>
                  <p:nvSpPr>
                    <p:cNvPr id="41" name="Freeform 45"/>
                    <p:cNvSpPr>
                      <a:spLocks/>
                    </p:cNvSpPr>
                    <p:nvPr/>
                  </p:nvSpPr>
                  <p:spPr bwMode="auto">
                    <a:xfrm>
                      <a:off x="4629790" y="1902948"/>
                      <a:ext cx="33494" cy="55842"/>
                    </a:xfrm>
                    <a:custGeom>
                      <a:avLst/>
                      <a:gdLst>
                        <a:gd name="T0" fmla="*/ 2147483647 w 60"/>
                        <a:gd name="T1" fmla="*/ 0 h 100"/>
                        <a:gd name="T2" fmla="*/ 2147483647 w 60"/>
                        <a:gd name="T3" fmla="*/ 2147483647 h 100"/>
                        <a:gd name="T4" fmla="*/ 2147483647 w 60"/>
                        <a:gd name="T5" fmla="*/ 2147483647 h 100"/>
                        <a:gd name="T6" fmla="*/ 0 w 60"/>
                        <a:gd name="T7" fmla="*/ 2147483647 h 100"/>
                        <a:gd name="T8" fmla="*/ 2147483647 w 60"/>
                        <a:gd name="T9" fmla="*/ 0 h 100"/>
                        <a:gd name="T10" fmla="*/ 2147483647 w 60"/>
                        <a:gd name="T11" fmla="*/ 2147483647 h 100"/>
                        <a:gd name="T12" fmla="*/ 2147483647 w 60"/>
                        <a:gd name="T13" fmla="*/ 2147483647 h 100"/>
                        <a:gd name="T14" fmla="*/ 2147483647 w 60"/>
                        <a:gd name="T15" fmla="*/ 2147483647 h 100"/>
                        <a:gd name="T16" fmla="*/ 2147483647 w 60"/>
                        <a:gd name="T17" fmla="*/ 2147483647 h 100"/>
                        <a:gd name="T18" fmla="*/ 2147483647 w 60"/>
                        <a:gd name="T19" fmla="*/ 2147483647 h 100"/>
                        <a:gd name="T20" fmla="*/ 2147483647 w 60"/>
                        <a:gd name="T21" fmla="*/ 2147483647 h 100"/>
                        <a:gd name="T22" fmla="*/ 2147483647 w 60"/>
                        <a:gd name="T23" fmla="*/ 2147483647 h 100"/>
                        <a:gd name="T24" fmla="*/ 0 w 60"/>
                        <a:gd name="T25" fmla="*/ 2147483647 h 100"/>
                        <a:gd name="T26" fmla="*/ 2147483647 w 60"/>
                        <a:gd name="T27" fmla="*/ 2147483647 h 100"/>
                        <a:gd name="T28" fmla="*/ 2147483647 w 60"/>
                        <a:gd name="T29" fmla="*/ 2147483647 h 100"/>
                        <a:gd name="T30" fmla="*/ 2147483647 w 60"/>
                        <a:gd name="T31" fmla="*/ 2147483647 h 100"/>
                        <a:gd name="T32" fmla="*/ 2147483647 w 60"/>
                        <a:gd name="T33" fmla="*/ 2147483647 h 100"/>
                        <a:gd name="T34" fmla="*/ 2147483647 w 60"/>
                        <a:gd name="T35" fmla="*/ 2147483647 h 100"/>
                        <a:gd name="T36" fmla="*/ 2147483647 w 60"/>
                        <a:gd name="T37" fmla="*/ 2147483647 h 100"/>
                        <a:gd name="T38" fmla="*/ 2147483647 w 60"/>
                        <a:gd name="T39" fmla="*/ 2147483647 h 100"/>
                        <a:gd name="T40" fmla="*/ 2147483647 w 60"/>
                        <a:gd name="T41" fmla="*/ 2147483647 h 100"/>
                        <a:gd name="T42" fmla="*/ 2147483647 w 60"/>
                        <a:gd name="T43" fmla="*/ 2147483647 h 100"/>
                        <a:gd name="T44" fmla="*/ 2147483647 w 60"/>
                        <a:gd name="T45" fmla="*/ 2147483647 h 100"/>
                        <a:gd name="T46" fmla="*/ 2147483647 w 60"/>
                        <a:gd name="T47" fmla="*/ 2147483647 h 100"/>
                        <a:gd name="T48" fmla="*/ 2147483647 w 60"/>
                        <a:gd name="T49" fmla="*/ 2147483647 h 100"/>
                        <a:gd name="T50" fmla="*/ 2147483647 w 60"/>
                        <a:gd name="T51" fmla="*/ 2147483647 h 100"/>
                        <a:gd name="T52" fmla="*/ 2147483647 w 60"/>
                        <a:gd name="T53" fmla="*/ 2147483647 h 100"/>
                        <a:gd name="T54" fmla="*/ 2147483647 w 60"/>
                        <a:gd name="T55" fmla="*/ 2147483647 h 100"/>
                        <a:gd name="T56" fmla="*/ 2147483647 w 60"/>
                        <a:gd name="T57" fmla="*/ 0 h 100"/>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100"/>
                        <a:gd name="T89" fmla="*/ 60 w 60"/>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100">
                          <a:moveTo>
                            <a:pt x="56" y="0"/>
                          </a:moveTo>
                          <a:lnTo>
                            <a:pt x="49" y="2"/>
                          </a:lnTo>
                          <a:lnTo>
                            <a:pt x="41" y="4"/>
                          </a:lnTo>
                          <a:lnTo>
                            <a:pt x="34" y="7"/>
                          </a:lnTo>
                          <a:lnTo>
                            <a:pt x="28" y="9"/>
                          </a:lnTo>
                          <a:lnTo>
                            <a:pt x="21" y="12"/>
                          </a:lnTo>
                          <a:lnTo>
                            <a:pt x="14" y="15"/>
                          </a:lnTo>
                          <a:lnTo>
                            <a:pt x="7" y="17"/>
                          </a:lnTo>
                          <a:lnTo>
                            <a:pt x="0" y="19"/>
                          </a:lnTo>
                          <a:lnTo>
                            <a:pt x="1" y="40"/>
                          </a:lnTo>
                          <a:lnTo>
                            <a:pt x="1" y="60"/>
                          </a:lnTo>
                          <a:lnTo>
                            <a:pt x="2" y="80"/>
                          </a:lnTo>
                          <a:lnTo>
                            <a:pt x="2" y="100"/>
                          </a:lnTo>
                          <a:lnTo>
                            <a:pt x="9" y="98"/>
                          </a:lnTo>
                          <a:lnTo>
                            <a:pt x="17" y="95"/>
                          </a:lnTo>
                          <a:lnTo>
                            <a:pt x="24" y="94"/>
                          </a:lnTo>
                          <a:lnTo>
                            <a:pt x="31" y="92"/>
                          </a:lnTo>
                          <a:lnTo>
                            <a:pt x="38" y="90"/>
                          </a:lnTo>
                          <a:lnTo>
                            <a:pt x="45" y="88"/>
                          </a:lnTo>
                          <a:lnTo>
                            <a:pt x="53" y="86"/>
                          </a:lnTo>
                          <a:lnTo>
                            <a:pt x="60" y="84"/>
                          </a:lnTo>
                          <a:lnTo>
                            <a:pt x="59" y="63"/>
                          </a:lnTo>
                          <a:lnTo>
                            <a:pt x="59" y="41"/>
                          </a:lnTo>
                          <a:lnTo>
                            <a:pt x="58" y="20"/>
                          </a:lnTo>
                          <a:lnTo>
                            <a:pt x="56" y="0"/>
                          </a:lnTo>
                          <a:close/>
                        </a:path>
                      </a:pathLst>
                    </a:custGeom>
                    <a:solidFill>
                      <a:srgbClr val="FFFFFF"/>
                    </a:solidFill>
                    <a:ln w="9525">
                      <a:noFill/>
                      <a:prstDash val="solid"/>
                      <a:round/>
                      <a:headEnd/>
                      <a:tailEnd/>
                    </a:ln>
                  </p:spPr>
                  <p:txBody>
                    <a:bodyPr/>
                    <a:lstStyle/>
                    <a:p>
                      <a:endParaRPr lang="fr-FR"/>
                    </a:p>
                  </p:txBody>
                </p:sp>
                <p:sp>
                  <p:nvSpPr>
                    <p:cNvPr id="42" name="Freeform 46"/>
                    <p:cNvSpPr>
                      <a:spLocks/>
                    </p:cNvSpPr>
                    <p:nvPr/>
                  </p:nvSpPr>
                  <p:spPr bwMode="auto">
                    <a:xfrm>
                      <a:off x="4632021" y="2084987"/>
                      <a:ext cx="33494" cy="44668"/>
                    </a:xfrm>
                    <a:custGeom>
                      <a:avLst/>
                      <a:gdLst>
                        <a:gd name="T0" fmla="*/ 2147483647 w 58"/>
                        <a:gd name="T1" fmla="*/ 0 h 80"/>
                        <a:gd name="T2" fmla="*/ 2147483647 w 58"/>
                        <a:gd name="T3" fmla="*/ 2147483647 h 80"/>
                        <a:gd name="T4" fmla="*/ 2147483647 w 58"/>
                        <a:gd name="T5" fmla="*/ 2147483647 h 80"/>
                        <a:gd name="T6" fmla="*/ 0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0 w 58"/>
                        <a:gd name="T17" fmla="*/ 2147483647 h 80"/>
                        <a:gd name="T18" fmla="*/ 2147483647 w 58"/>
                        <a:gd name="T19" fmla="*/ 2147483647 h 80"/>
                        <a:gd name="T20" fmla="*/ 2147483647 w 58"/>
                        <a:gd name="T21" fmla="*/ 2147483647 h 80"/>
                        <a:gd name="T22" fmla="*/ 2147483647 w 58"/>
                        <a:gd name="T23" fmla="*/ 2147483647 h 80"/>
                        <a:gd name="T24" fmla="*/ 2147483647 w 58"/>
                        <a:gd name="T25" fmla="*/ 2147483647 h 80"/>
                        <a:gd name="T26" fmla="*/ 2147483647 w 58"/>
                        <a:gd name="T27" fmla="*/ 2147483647 h 80"/>
                        <a:gd name="T28" fmla="*/ 2147483647 w 58"/>
                        <a:gd name="T29" fmla="*/ 2147483647 h 80"/>
                        <a:gd name="T30" fmla="*/ 2147483647 w 58"/>
                        <a:gd name="T31" fmla="*/ 2147483647 h 80"/>
                        <a:gd name="T32" fmla="*/ 2147483647 w 58"/>
                        <a:gd name="T33" fmla="*/ 2147483647 h 80"/>
                        <a:gd name="T34" fmla="*/ 2147483647 w 58"/>
                        <a:gd name="T35" fmla="*/ 2147483647 h 80"/>
                        <a:gd name="T36" fmla="*/ 2147483647 w 58"/>
                        <a:gd name="T37" fmla="*/ 2147483647 h 80"/>
                        <a:gd name="T38" fmla="*/ 2147483647 w 58"/>
                        <a:gd name="T39" fmla="*/ 2147483647 h 80"/>
                        <a:gd name="T40" fmla="*/ 2147483647 w 58"/>
                        <a:gd name="T41" fmla="*/ 0 h 80"/>
                        <a:gd name="T42" fmla="*/ 2147483647 w 58"/>
                        <a:gd name="T43" fmla="*/ 2147483647 h 80"/>
                        <a:gd name="T44" fmla="*/ 2147483647 w 58"/>
                        <a:gd name="T45" fmla="*/ 2147483647 h 80"/>
                        <a:gd name="T46" fmla="*/ 2147483647 w 58"/>
                        <a:gd name="T47" fmla="*/ 2147483647 h 80"/>
                        <a:gd name="T48" fmla="*/ 2147483647 w 58"/>
                        <a:gd name="T49" fmla="*/ 2147483647 h 80"/>
                        <a:gd name="T50" fmla="*/ 2147483647 w 58"/>
                        <a:gd name="T51" fmla="*/ 2147483647 h 80"/>
                        <a:gd name="T52" fmla="*/ 2147483647 w 58"/>
                        <a:gd name="T53" fmla="*/ 2147483647 h 80"/>
                        <a:gd name="T54" fmla="*/ 2147483647 w 58"/>
                        <a:gd name="T55" fmla="*/ 2147483647 h 80"/>
                        <a:gd name="T56" fmla="*/ 2147483647 w 58"/>
                        <a:gd name="T57" fmla="*/ 2147483647 h 80"/>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80"/>
                        <a:gd name="T89" fmla="*/ 58 w 58"/>
                        <a:gd name="T90" fmla="*/ 80 h 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80">
                          <a:moveTo>
                            <a:pt x="1" y="8"/>
                          </a:moveTo>
                          <a:lnTo>
                            <a:pt x="1" y="26"/>
                          </a:lnTo>
                          <a:lnTo>
                            <a:pt x="1" y="43"/>
                          </a:lnTo>
                          <a:lnTo>
                            <a:pt x="0" y="62"/>
                          </a:lnTo>
                          <a:lnTo>
                            <a:pt x="0" y="80"/>
                          </a:lnTo>
                          <a:lnTo>
                            <a:pt x="6" y="80"/>
                          </a:lnTo>
                          <a:lnTo>
                            <a:pt x="14" y="79"/>
                          </a:lnTo>
                          <a:lnTo>
                            <a:pt x="21" y="79"/>
                          </a:lnTo>
                          <a:lnTo>
                            <a:pt x="28" y="78"/>
                          </a:lnTo>
                          <a:lnTo>
                            <a:pt x="35" y="78"/>
                          </a:lnTo>
                          <a:lnTo>
                            <a:pt x="42" y="78"/>
                          </a:lnTo>
                          <a:lnTo>
                            <a:pt x="50" y="77"/>
                          </a:lnTo>
                          <a:lnTo>
                            <a:pt x="57" y="77"/>
                          </a:lnTo>
                          <a:lnTo>
                            <a:pt x="58" y="57"/>
                          </a:lnTo>
                          <a:lnTo>
                            <a:pt x="58" y="38"/>
                          </a:lnTo>
                          <a:lnTo>
                            <a:pt x="58" y="19"/>
                          </a:lnTo>
                          <a:lnTo>
                            <a:pt x="58" y="0"/>
                          </a:lnTo>
                          <a:lnTo>
                            <a:pt x="51" y="1"/>
                          </a:lnTo>
                          <a:lnTo>
                            <a:pt x="43" y="2"/>
                          </a:lnTo>
                          <a:lnTo>
                            <a:pt x="36" y="2"/>
                          </a:lnTo>
                          <a:lnTo>
                            <a:pt x="29" y="3"/>
                          </a:lnTo>
                          <a:lnTo>
                            <a:pt x="23" y="4"/>
                          </a:lnTo>
                          <a:lnTo>
                            <a:pt x="16" y="5"/>
                          </a:lnTo>
                          <a:lnTo>
                            <a:pt x="8" y="7"/>
                          </a:lnTo>
                          <a:lnTo>
                            <a:pt x="1" y="8"/>
                          </a:lnTo>
                          <a:close/>
                        </a:path>
                      </a:pathLst>
                    </a:custGeom>
                    <a:solidFill>
                      <a:srgbClr val="0026A5"/>
                    </a:solidFill>
                    <a:ln w="9525">
                      <a:noFill/>
                      <a:prstDash val="solid"/>
                      <a:round/>
                      <a:headEnd/>
                      <a:tailEnd/>
                    </a:ln>
                  </p:spPr>
                  <p:txBody>
                    <a:bodyPr/>
                    <a:lstStyle/>
                    <a:p>
                      <a:endParaRPr lang="fr-FR"/>
                    </a:p>
                  </p:txBody>
                </p:sp>
                <p:sp>
                  <p:nvSpPr>
                    <p:cNvPr id="43" name="Freeform 47"/>
                    <p:cNvSpPr>
                      <a:spLocks/>
                    </p:cNvSpPr>
                    <p:nvPr/>
                  </p:nvSpPr>
                  <p:spPr bwMode="auto">
                    <a:xfrm>
                      <a:off x="4624203" y="1805784"/>
                      <a:ext cx="34610" cy="62544"/>
                    </a:xfrm>
                    <a:custGeom>
                      <a:avLst/>
                      <a:gdLst>
                        <a:gd name="T0" fmla="*/ 2147483647 w 62"/>
                        <a:gd name="T1" fmla="*/ 0 h 112"/>
                        <a:gd name="T2" fmla="*/ 2147483647 w 62"/>
                        <a:gd name="T3" fmla="*/ 2147483647 h 112"/>
                        <a:gd name="T4" fmla="*/ 2147483647 w 62"/>
                        <a:gd name="T5" fmla="*/ 2147483647 h 112"/>
                        <a:gd name="T6" fmla="*/ 0 w 62"/>
                        <a:gd name="T7" fmla="*/ 2147483647 h 112"/>
                        <a:gd name="T8" fmla="*/ 2147483647 w 62"/>
                        <a:gd name="T9" fmla="*/ 0 h 112"/>
                        <a:gd name="T10" fmla="*/ 2147483647 w 62"/>
                        <a:gd name="T11" fmla="*/ 2147483647 h 112"/>
                        <a:gd name="T12" fmla="*/ 2147483647 w 62"/>
                        <a:gd name="T13" fmla="*/ 2147483647 h 112"/>
                        <a:gd name="T14" fmla="*/ 2147483647 w 62"/>
                        <a:gd name="T15" fmla="*/ 2147483647 h 112"/>
                        <a:gd name="T16" fmla="*/ 2147483647 w 62"/>
                        <a:gd name="T17" fmla="*/ 2147483647 h 112"/>
                        <a:gd name="T18" fmla="*/ 2147483647 w 62"/>
                        <a:gd name="T19" fmla="*/ 2147483647 h 112"/>
                        <a:gd name="T20" fmla="*/ 2147483647 w 62"/>
                        <a:gd name="T21" fmla="*/ 2147483647 h 112"/>
                        <a:gd name="T22" fmla="*/ 2147483647 w 62"/>
                        <a:gd name="T23" fmla="*/ 2147483647 h 112"/>
                        <a:gd name="T24" fmla="*/ 0 w 62"/>
                        <a:gd name="T25" fmla="*/ 2147483647 h 112"/>
                        <a:gd name="T26" fmla="*/ 2147483647 w 62"/>
                        <a:gd name="T27" fmla="*/ 2147483647 h 112"/>
                        <a:gd name="T28" fmla="*/ 2147483647 w 62"/>
                        <a:gd name="T29" fmla="*/ 2147483647 h 112"/>
                        <a:gd name="T30" fmla="*/ 2147483647 w 62"/>
                        <a:gd name="T31" fmla="*/ 2147483647 h 112"/>
                        <a:gd name="T32" fmla="*/ 2147483647 w 62"/>
                        <a:gd name="T33" fmla="*/ 2147483647 h 112"/>
                        <a:gd name="T34" fmla="*/ 2147483647 w 62"/>
                        <a:gd name="T35" fmla="*/ 2147483647 h 112"/>
                        <a:gd name="T36" fmla="*/ 2147483647 w 62"/>
                        <a:gd name="T37" fmla="*/ 2147483647 h 112"/>
                        <a:gd name="T38" fmla="*/ 2147483647 w 62"/>
                        <a:gd name="T39" fmla="*/ 2147483647 h 112"/>
                        <a:gd name="T40" fmla="*/ 2147483647 w 62"/>
                        <a:gd name="T41" fmla="*/ 2147483647 h 112"/>
                        <a:gd name="T42" fmla="*/ 2147483647 w 62"/>
                        <a:gd name="T43" fmla="*/ 2147483647 h 112"/>
                        <a:gd name="T44" fmla="*/ 2147483647 w 62"/>
                        <a:gd name="T45" fmla="*/ 2147483647 h 112"/>
                        <a:gd name="T46" fmla="*/ 2147483647 w 62"/>
                        <a:gd name="T47" fmla="*/ 2147483647 h 112"/>
                        <a:gd name="T48" fmla="*/ 2147483647 w 62"/>
                        <a:gd name="T49" fmla="*/ 2147483647 h 112"/>
                        <a:gd name="T50" fmla="*/ 2147483647 w 62"/>
                        <a:gd name="T51" fmla="*/ 2147483647 h 112"/>
                        <a:gd name="T52" fmla="*/ 2147483647 w 62"/>
                        <a:gd name="T53" fmla="*/ 2147483647 h 112"/>
                        <a:gd name="T54" fmla="*/ 2147483647 w 62"/>
                        <a:gd name="T55" fmla="*/ 2147483647 h 112"/>
                        <a:gd name="T56" fmla="*/ 2147483647 w 62"/>
                        <a:gd name="T57" fmla="*/ 0 h 112"/>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12"/>
                        <a:gd name="T89" fmla="*/ 62 w 62"/>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12">
                          <a:moveTo>
                            <a:pt x="56" y="0"/>
                          </a:moveTo>
                          <a:lnTo>
                            <a:pt x="49" y="3"/>
                          </a:lnTo>
                          <a:lnTo>
                            <a:pt x="42" y="7"/>
                          </a:lnTo>
                          <a:lnTo>
                            <a:pt x="35" y="10"/>
                          </a:lnTo>
                          <a:lnTo>
                            <a:pt x="28" y="12"/>
                          </a:lnTo>
                          <a:lnTo>
                            <a:pt x="20" y="16"/>
                          </a:lnTo>
                          <a:lnTo>
                            <a:pt x="13" y="19"/>
                          </a:lnTo>
                          <a:lnTo>
                            <a:pt x="6" y="23"/>
                          </a:lnTo>
                          <a:lnTo>
                            <a:pt x="0" y="26"/>
                          </a:lnTo>
                          <a:lnTo>
                            <a:pt x="1" y="48"/>
                          </a:lnTo>
                          <a:lnTo>
                            <a:pt x="3" y="69"/>
                          </a:lnTo>
                          <a:lnTo>
                            <a:pt x="4" y="90"/>
                          </a:lnTo>
                          <a:lnTo>
                            <a:pt x="5" y="112"/>
                          </a:lnTo>
                          <a:lnTo>
                            <a:pt x="12" y="108"/>
                          </a:lnTo>
                          <a:lnTo>
                            <a:pt x="19" y="106"/>
                          </a:lnTo>
                          <a:lnTo>
                            <a:pt x="26" y="102"/>
                          </a:lnTo>
                          <a:lnTo>
                            <a:pt x="33" y="99"/>
                          </a:lnTo>
                          <a:lnTo>
                            <a:pt x="40" y="97"/>
                          </a:lnTo>
                          <a:lnTo>
                            <a:pt x="47" y="93"/>
                          </a:lnTo>
                          <a:lnTo>
                            <a:pt x="55" y="91"/>
                          </a:lnTo>
                          <a:lnTo>
                            <a:pt x="62" y="87"/>
                          </a:lnTo>
                          <a:lnTo>
                            <a:pt x="61" y="65"/>
                          </a:lnTo>
                          <a:lnTo>
                            <a:pt x="59" y="44"/>
                          </a:lnTo>
                          <a:lnTo>
                            <a:pt x="57" y="22"/>
                          </a:lnTo>
                          <a:lnTo>
                            <a:pt x="56" y="0"/>
                          </a:lnTo>
                          <a:close/>
                        </a:path>
                      </a:pathLst>
                    </a:custGeom>
                    <a:solidFill>
                      <a:srgbClr val="FFFFFF"/>
                    </a:solidFill>
                    <a:ln w="9525">
                      <a:noFill/>
                      <a:prstDash val="solid"/>
                      <a:round/>
                      <a:headEnd/>
                      <a:tailEnd/>
                    </a:ln>
                  </p:spPr>
                  <p:txBody>
                    <a:bodyPr/>
                    <a:lstStyle/>
                    <a:p>
                      <a:endParaRPr lang="fr-FR"/>
                    </a:p>
                  </p:txBody>
                </p:sp>
                <p:sp>
                  <p:nvSpPr>
                    <p:cNvPr id="44" name="Freeform 48"/>
                    <p:cNvSpPr>
                      <a:spLocks/>
                    </p:cNvSpPr>
                    <p:nvPr/>
                  </p:nvSpPr>
                  <p:spPr bwMode="auto">
                    <a:xfrm>
                      <a:off x="4632021" y="1995650"/>
                      <a:ext cx="33494" cy="51370"/>
                    </a:xfrm>
                    <a:custGeom>
                      <a:avLst/>
                      <a:gdLst>
                        <a:gd name="T0" fmla="*/ 2147483647 w 58"/>
                        <a:gd name="T1" fmla="*/ 0 h 91"/>
                        <a:gd name="T2" fmla="*/ 2147483647 w 58"/>
                        <a:gd name="T3" fmla="*/ 2147483647 h 91"/>
                        <a:gd name="T4" fmla="*/ 2147483647 w 58"/>
                        <a:gd name="T5" fmla="*/ 2147483647 h 91"/>
                        <a:gd name="T6" fmla="*/ 0 w 58"/>
                        <a:gd name="T7" fmla="*/ 2147483647 h 91"/>
                        <a:gd name="T8" fmla="*/ 2147483647 w 58"/>
                        <a:gd name="T9" fmla="*/ 0 h 91"/>
                        <a:gd name="T10" fmla="*/ 2147483647 w 58"/>
                        <a:gd name="T11" fmla="*/ 2147483647 h 91"/>
                        <a:gd name="T12" fmla="*/ 2147483647 w 58"/>
                        <a:gd name="T13" fmla="*/ 2147483647 h 91"/>
                        <a:gd name="T14" fmla="*/ 2147483647 w 58"/>
                        <a:gd name="T15" fmla="*/ 2147483647 h 91"/>
                        <a:gd name="T16" fmla="*/ 2147483647 w 58"/>
                        <a:gd name="T17" fmla="*/ 2147483647 h 91"/>
                        <a:gd name="T18" fmla="*/ 2147483647 w 58"/>
                        <a:gd name="T19" fmla="*/ 2147483647 h 91"/>
                        <a:gd name="T20" fmla="*/ 2147483647 w 58"/>
                        <a:gd name="T21" fmla="*/ 2147483647 h 91"/>
                        <a:gd name="T22" fmla="*/ 2147483647 w 58"/>
                        <a:gd name="T23" fmla="*/ 2147483647 h 91"/>
                        <a:gd name="T24" fmla="*/ 0 w 58"/>
                        <a:gd name="T25" fmla="*/ 2147483647 h 91"/>
                        <a:gd name="T26" fmla="*/ 2147483647 w 58"/>
                        <a:gd name="T27" fmla="*/ 2147483647 h 91"/>
                        <a:gd name="T28" fmla="*/ 2147483647 w 58"/>
                        <a:gd name="T29" fmla="*/ 2147483647 h 91"/>
                        <a:gd name="T30" fmla="*/ 2147483647 w 58"/>
                        <a:gd name="T31" fmla="*/ 2147483647 h 91"/>
                        <a:gd name="T32" fmla="*/ 2147483647 w 58"/>
                        <a:gd name="T33" fmla="*/ 2147483647 h 91"/>
                        <a:gd name="T34" fmla="*/ 2147483647 w 58"/>
                        <a:gd name="T35" fmla="*/ 2147483647 h 91"/>
                        <a:gd name="T36" fmla="*/ 2147483647 w 58"/>
                        <a:gd name="T37" fmla="*/ 2147483647 h 91"/>
                        <a:gd name="T38" fmla="*/ 2147483647 w 58"/>
                        <a:gd name="T39" fmla="*/ 2147483647 h 91"/>
                        <a:gd name="T40" fmla="*/ 2147483647 w 58"/>
                        <a:gd name="T41" fmla="*/ 2147483647 h 91"/>
                        <a:gd name="T42" fmla="*/ 2147483647 w 58"/>
                        <a:gd name="T43" fmla="*/ 2147483647 h 91"/>
                        <a:gd name="T44" fmla="*/ 2147483647 w 58"/>
                        <a:gd name="T45" fmla="*/ 2147483647 h 91"/>
                        <a:gd name="T46" fmla="*/ 2147483647 w 58"/>
                        <a:gd name="T47" fmla="*/ 2147483647 h 91"/>
                        <a:gd name="T48" fmla="*/ 2147483647 w 58"/>
                        <a:gd name="T49" fmla="*/ 2147483647 h 91"/>
                        <a:gd name="T50" fmla="*/ 2147483647 w 58"/>
                        <a:gd name="T51" fmla="*/ 2147483647 h 91"/>
                        <a:gd name="T52" fmla="*/ 2147483647 w 58"/>
                        <a:gd name="T53" fmla="*/ 2147483647 h 91"/>
                        <a:gd name="T54" fmla="*/ 2147483647 w 58"/>
                        <a:gd name="T55" fmla="*/ 2147483647 h 91"/>
                        <a:gd name="T56" fmla="*/ 2147483647 w 58"/>
                        <a:gd name="T57" fmla="*/ 0 h 91"/>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91"/>
                        <a:gd name="T89" fmla="*/ 58 w 58"/>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91">
                          <a:moveTo>
                            <a:pt x="57" y="0"/>
                          </a:moveTo>
                          <a:lnTo>
                            <a:pt x="50" y="1"/>
                          </a:lnTo>
                          <a:lnTo>
                            <a:pt x="42" y="3"/>
                          </a:lnTo>
                          <a:lnTo>
                            <a:pt x="35" y="4"/>
                          </a:lnTo>
                          <a:lnTo>
                            <a:pt x="28" y="7"/>
                          </a:lnTo>
                          <a:lnTo>
                            <a:pt x="21" y="8"/>
                          </a:lnTo>
                          <a:lnTo>
                            <a:pt x="14" y="10"/>
                          </a:lnTo>
                          <a:lnTo>
                            <a:pt x="6" y="11"/>
                          </a:lnTo>
                          <a:lnTo>
                            <a:pt x="0" y="13"/>
                          </a:lnTo>
                          <a:lnTo>
                            <a:pt x="1" y="33"/>
                          </a:lnTo>
                          <a:lnTo>
                            <a:pt x="1" y="51"/>
                          </a:lnTo>
                          <a:lnTo>
                            <a:pt x="1" y="71"/>
                          </a:lnTo>
                          <a:lnTo>
                            <a:pt x="1" y="91"/>
                          </a:lnTo>
                          <a:lnTo>
                            <a:pt x="8" y="89"/>
                          </a:lnTo>
                          <a:lnTo>
                            <a:pt x="16" y="88"/>
                          </a:lnTo>
                          <a:lnTo>
                            <a:pt x="23" y="87"/>
                          </a:lnTo>
                          <a:lnTo>
                            <a:pt x="29" y="85"/>
                          </a:lnTo>
                          <a:lnTo>
                            <a:pt x="36" y="84"/>
                          </a:lnTo>
                          <a:lnTo>
                            <a:pt x="43" y="83"/>
                          </a:lnTo>
                          <a:lnTo>
                            <a:pt x="51" y="81"/>
                          </a:lnTo>
                          <a:lnTo>
                            <a:pt x="58" y="80"/>
                          </a:lnTo>
                          <a:lnTo>
                            <a:pt x="58" y="60"/>
                          </a:lnTo>
                          <a:lnTo>
                            <a:pt x="58" y="40"/>
                          </a:lnTo>
                          <a:lnTo>
                            <a:pt x="57" y="20"/>
                          </a:lnTo>
                          <a:lnTo>
                            <a:pt x="57" y="0"/>
                          </a:lnTo>
                          <a:close/>
                        </a:path>
                      </a:pathLst>
                    </a:custGeom>
                    <a:solidFill>
                      <a:srgbClr val="FFFFFF"/>
                    </a:solidFill>
                    <a:ln w="9525">
                      <a:noFill/>
                      <a:prstDash val="solid"/>
                      <a:round/>
                      <a:headEnd/>
                      <a:tailEnd/>
                    </a:ln>
                  </p:spPr>
                  <p:txBody>
                    <a:bodyPr/>
                    <a:lstStyle/>
                    <a:p>
                      <a:endParaRPr lang="fr-FR"/>
                    </a:p>
                  </p:txBody>
                </p:sp>
                <p:sp>
                  <p:nvSpPr>
                    <p:cNvPr id="45" name="Freeform 49"/>
                    <p:cNvSpPr>
                      <a:spLocks/>
                    </p:cNvSpPr>
                    <p:nvPr/>
                  </p:nvSpPr>
                  <p:spPr bwMode="auto">
                    <a:xfrm>
                      <a:off x="4615278" y="1704158"/>
                      <a:ext cx="35725" cy="68122"/>
                    </a:xfrm>
                    <a:custGeom>
                      <a:avLst/>
                      <a:gdLst>
                        <a:gd name="T0" fmla="*/ 2147483647 w 63"/>
                        <a:gd name="T1" fmla="*/ 0 h 122"/>
                        <a:gd name="T2" fmla="*/ 2147483647 w 63"/>
                        <a:gd name="T3" fmla="*/ 2147483647 h 122"/>
                        <a:gd name="T4" fmla="*/ 2147483647 w 63"/>
                        <a:gd name="T5" fmla="*/ 2147483647 h 122"/>
                        <a:gd name="T6" fmla="*/ 0 w 63"/>
                        <a:gd name="T7" fmla="*/ 2147483647 h 122"/>
                        <a:gd name="T8" fmla="*/ 2147483647 w 63"/>
                        <a:gd name="T9" fmla="*/ 0 h 122"/>
                        <a:gd name="T10" fmla="*/ 2147483647 w 63"/>
                        <a:gd name="T11" fmla="*/ 2147483647 h 122"/>
                        <a:gd name="T12" fmla="*/ 2147483647 w 63"/>
                        <a:gd name="T13" fmla="*/ 2147483647 h 122"/>
                        <a:gd name="T14" fmla="*/ 2147483647 w 63"/>
                        <a:gd name="T15" fmla="*/ 2147483647 h 122"/>
                        <a:gd name="T16" fmla="*/ 2147483647 w 63"/>
                        <a:gd name="T17" fmla="*/ 2147483647 h 122"/>
                        <a:gd name="T18" fmla="*/ 2147483647 w 63"/>
                        <a:gd name="T19" fmla="*/ 2147483647 h 122"/>
                        <a:gd name="T20" fmla="*/ 2147483647 w 63"/>
                        <a:gd name="T21" fmla="*/ 2147483647 h 122"/>
                        <a:gd name="T22" fmla="*/ 2147483647 w 63"/>
                        <a:gd name="T23" fmla="*/ 2147483647 h 122"/>
                        <a:gd name="T24" fmla="*/ 0 w 63"/>
                        <a:gd name="T25" fmla="*/ 2147483647 h 122"/>
                        <a:gd name="T26" fmla="*/ 2147483647 w 63"/>
                        <a:gd name="T27" fmla="*/ 2147483647 h 122"/>
                        <a:gd name="T28" fmla="*/ 2147483647 w 63"/>
                        <a:gd name="T29" fmla="*/ 2147483647 h 122"/>
                        <a:gd name="T30" fmla="*/ 2147483647 w 63"/>
                        <a:gd name="T31" fmla="*/ 2147483647 h 122"/>
                        <a:gd name="T32" fmla="*/ 2147483647 w 63"/>
                        <a:gd name="T33" fmla="*/ 2147483647 h 122"/>
                        <a:gd name="T34" fmla="*/ 2147483647 w 63"/>
                        <a:gd name="T35" fmla="*/ 2147483647 h 122"/>
                        <a:gd name="T36" fmla="*/ 2147483647 w 63"/>
                        <a:gd name="T37" fmla="*/ 2147483647 h 122"/>
                        <a:gd name="T38" fmla="*/ 2147483647 w 63"/>
                        <a:gd name="T39" fmla="*/ 2147483647 h 122"/>
                        <a:gd name="T40" fmla="*/ 2147483647 w 63"/>
                        <a:gd name="T41" fmla="*/ 2147483647 h 122"/>
                        <a:gd name="T42" fmla="*/ 2147483647 w 63"/>
                        <a:gd name="T43" fmla="*/ 2147483647 h 122"/>
                        <a:gd name="T44" fmla="*/ 2147483647 w 63"/>
                        <a:gd name="T45" fmla="*/ 2147483647 h 122"/>
                        <a:gd name="T46" fmla="*/ 2147483647 w 63"/>
                        <a:gd name="T47" fmla="*/ 2147483647 h 122"/>
                        <a:gd name="T48" fmla="*/ 2147483647 w 63"/>
                        <a:gd name="T49" fmla="*/ 2147483647 h 122"/>
                        <a:gd name="T50" fmla="*/ 2147483647 w 63"/>
                        <a:gd name="T51" fmla="*/ 2147483647 h 122"/>
                        <a:gd name="T52" fmla="*/ 2147483647 w 63"/>
                        <a:gd name="T53" fmla="*/ 2147483647 h 122"/>
                        <a:gd name="T54" fmla="*/ 2147483647 w 63"/>
                        <a:gd name="T55" fmla="*/ 2147483647 h 122"/>
                        <a:gd name="T56" fmla="*/ 2147483647 w 63"/>
                        <a:gd name="T57" fmla="*/ 0 h 122"/>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122"/>
                        <a:gd name="T89" fmla="*/ 63 w 63"/>
                        <a:gd name="T90" fmla="*/ 122 h 1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122">
                          <a:moveTo>
                            <a:pt x="55" y="0"/>
                          </a:moveTo>
                          <a:lnTo>
                            <a:pt x="48" y="4"/>
                          </a:lnTo>
                          <a:lnTo>
                            <a:pt x="41" y="8"/>
                          </a:lnTo>
                          <a:lnTo>
                            <a:pt x="34" y="12"/>
                          </a:lnTo>
                          <a:lnTo>
                            <a:pt x="27" y="16"/>
                          </a:lnTo>
                          <a:lnTo>
                            <a:pt x="20" y="20"/>
                          </a:lnTo>
                          <a:lnTo>
                            <a:pt x="13" y="25"/>
                          </a:lnTo>
                          <a:lnTo>
                            <a:pt x="6" y="29"/>
                          </a:lnTo>
                          <a:lnTo>
                            <a:pt x="0" y="33"/>
                          </a:lnTo>
                          <a:lnTo>
                            <a:pt x="2" y="55"/>
                          </a:lnTo>
                          <a:lnTo>
                            <a:pt x="4" y="77"/>
                          </a:lnTo>
                          <a:lnTo>
                            <a:pt x="6" y="100"/>
                          </a:lnTo>
                          <a:lnTo>
                            <a:pt x="9" y="122"/>
                          </a:lnTo>
                          <a:lnTo>
                            <a:pt x="16" y="118"/>
                          </a:lnTo>
                          <a:lnTo>
                            <a:pt x="23" y="114"/>
                          </a:lnTo>
                          <a:lnTo>
                            <a:pt x="30" y="110"/>
                          </a:lnTo>
                          <a:lnTo>
                            <a:pt x="36" y="107"/>
                          </a:lnTo>
                          <a:lnTo>
                            <a:pt x="42" y="103"/>
                          </a:lnTo>
                          <a:lnTo>
                            <a:pt x="49" y="100"/>
                          </a:lnTo>
                          <a:lnTo>
                            <a:pt x="56" y="95"/>
                          </a:lnTo>
                          <a:lnTo>
                            <a:pt x="63" y="92"/>
                          </a:lnTo>
                          <a:lnTo>
                            <a:pt x="61" y="69"/>
                          </a:lnTo>
                          <a:lnTo>
                            <a:pt x="59" y="46"/>
                          </a:lnTo>
                          <a:lnTo>
                            <a:pt x="57" y="23"/>
                          </a:lnTo>
                          <a:lnTo>
                            <a:pt x="55" y="0"/>
                          </a:lnTo>
                          <a:close/>
                        </a:path>
                      </a:pathLst>
                    </a:custGeom>
                    <a:solidFill>
                      <a:srgbClr val="FFFFFF"/>
                    </a:solidFill>
                    <a:ln w="9525">
                      <a:noFill/>
                      <a:prstDash val="solid"/>
                      <a:round/>
                      <a:headEnd/>
                      <a:tailEnd/>
                    </a:ln>
                  </p:spPr>
                  <p:txBody>
                    <a:bodyPr/>
                    <a:lstStyle/>
                    <a:p>
                      <a:endParaRPr lang="fr-FR"/>
                    </a:p>
                  </p:txBody>
                </p:sp>
                <p:sp>
                  <p:nvSpPr>
                    <p:cNvPr id="46" name="Freeform 50"/>
                    <p:cNvSpPr>
                      <a:spLocks/>
                    </p:cNvSpPr>
                    <p:nvPr/>
                  </p:nvSpPr>
                  <p:spPr bwMode="auto">
                    <a:xfrm>
                      <a:off x="4684498" y="1777867"/>
                      <a:ext cx="35725" cy="65891"/>
                    </a:xfrm>
                    <a:custGeom>
                      <a:avLst/>
                      <a:gdLst>
                        <a:gd name="T0" fmla="*/ 2147483647 w 63"/>
                        <a:gd name="T1" fmla="*/ 0 h 118"/>
                        <a:gd name="T2" fmla="*/ 2147483647 w 63"/>
                        <a:gd name="T3" fmla="*/ 2147483647 h 118"/>
                        <a:gd name="T4" fmla="*/ 2147483647 w 63"/>
                        <a:gd name="T5" fmla="*/ 2147483647 h 118"/>
                        <a:gd name="T6" fmla="*/ 0 w 63"/>
                        <a:gd name="T7" fmla="*/ 2147483647 h 118"/>
                        <a:gd name="T8" fmla="*/ 2147483647 w 63"/>
                        <a:gd name="T9" fmla="*/ 0 h 118"/>
                        <a:gd name="T10" fmla="*/ 2147483647 w 63"/>
                        <a:gd name="T11" fmla="*/ 2147483647 h 118"/>
                        <a:gd name="T12" fmla="*/ 2147483647 w 63"/>
                        <a:gd name="T13" fmla="*/ 2147483647 h 118"/>
                        <a:gd name="T14" fmla="*/ 2147483647 w 63"/>
                        <a:gd name="T15" fmla="*/ 2147483647 h 118"/>
                        <a:gd name="T16" fmla="*/ 2147483647 w 63"/>
                        <a:gd name="T17" fmla="*/ 2147483647 h 118"/>
                        <a:gd name="T18" fmla="*/ 2147483647 w 63"/>
                        <a:gd name="T19" fmla="*/ 2147483647 h 118"/>
                        <a:gd name="T20" fmla="*/ 2147483647 w 63"/>
                        <a:gd name="T21" fmla="*/ 2147483647 h 118"/>
                        <a:gd name="T22" fmla="*/ 2147483647 w 63"/>
                        <a:gd name="T23" fmla="*/ 2147483647 h 118"/>
                        <a:gd name="T24" fmla="*/ 0 w 63"/>
                        <a:gd name="T25" fmla="*/ 2147483647 h 118"/>
                        <a:gd name="T26" fmla="*/ 2147483647 w 63"/>
                        <a:gd name="T27" fmla="*/ 2147483647 h 118"/>
                        <a:gd name="T28" fmla="*/ 2147483647 w 63"/>
                        <a:gd name="T29" fmla="*/ 2147483647 h 118"/>
                        <a:gd name="T30" fmla="*/ 2147483647 w 63"/>
                        <a:gd name="T31" fmla="*/ 2147483647 h 118"/>
                        <a:gd name="T32" fmla="*/ 2147483647 w 63"/>
                        <a:gd name="T33" fmla="*/ 2147483647 h 118"/>
                        <a:gd name="T34" fmla="*/ 2147483647 w 63"/>
                        <a:gd name="T35" fmla="*/ 2147483647 h 118"/>
                        <a:gd name="T36" fmla="*/ 2147483647 w 63"/>
                        <a:gd name="T37" fmla="*/ 2147483647 h 118"/>
                        <a:gd name="T38" fmla="*/ 2147483647 w 63"/>
                        <a:gd name="T39" fmla="*/ 2147483647 h 118"/>
                        <a:gd name="T40" fmla="*/ 2147483647 w 63"/>
                        <a:gd name="T41" fmla="*/ 2147483647 h 118"/>
                        <a:gd name="T42" fmla="*/ 2147483647 w 63"/>
                        <a:gd name="T43" fmla="*/ 2147483647 h 118"/>
                        <a:gd name="T44" fmla="*/ 2147483647 w 63"/>
                        <a:gd name="T45" fmla="*/ 2147483647 h 118"/>
                        <a:gd name="T46" fmla="*/ 2147483647 w 63"/>
                        <a:gd name="T47" fmla="*/ 2147483647 h 118"/>
                        <a:gd name="T48" fmla="*/ 2147483647 w 63"/>
                        <a:gd name="T49" fmla="*/ 2147483647 h 118"/>
                        <a:gd name="T50" fmla="*/ 2147483647 w 63"/>
                        <a:gd name="T51" fmla="*/ 2147483647 h 118"/>
                        <a:gd name="T52" fmla="*/ 2147483647 w 63"/>
                        <a:gd name="T53" fmla="*/ 2147483647 h 118"/>
                        <a:gd name="T54" fmla="*/ 2147483647 w 63"/>
                        <a:gd name="T55" fmla="*/ 2147483647 h 118"/>
                        <a:gd name="T56" fmla="*/ 2147483647 w 63"/>
                        <a:gd name="T57" fmla="*/ 0 h 118"/>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118"/>
                        <a:gd name="T89" fmla="*/ 63 w 63"/>
                        <a:gd name="T90" fmla="*/ 118 h 1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118">
                          <a:moveTo>
                            <a:pt x="56" y="0"/>
                          </a:moveTo>
                          <a:lnTo>
                            <a:pt x="49" y="4"/>
                          </a:lnTo>
                          <a:lnTo>
                            <a:pt x="42" y="6"/>
                          </a:lnTo>
                          <a:lnTo>
                            <a:pt x="36" y="9"/>
                          </a:lnTo>
                          <a:lnTo>
                            <a:pt x="29" y="13"/>
                          </a:lnTo>
                          <a:lnTo>
                            <a:pt x="22" y="16"/>
                          </a:lnTo>
                          <a:lnTo>
                            <a:pt x="15" y="20"/>
                          </a:lnTo>
                          <a:lnTo>
                            <a:pt x="7" y="22"/>
                          </a:lnTo>
                          <a:lnTo>
                            <a:pt x="0" y="25"/>
                          </a:lnTo>
                          <a:lnTo>
                            <a:pt x="2" y="48"/>
                          </a:lnTo>
                          <a:lnTo>
                            <a:pt x="3" y="72"/>
                          </a:lnTo>
                          <a:lnTo>
                            <a:pt x="6" y="95"/>
                          </a:lnTo>
                          <a:lnTo>
                            <a:pt x="7" y="118"/>
                          </a:lnTo>
                          <a:lnTo>
                            <a:pt x="14" y="114"/>
                          </a:lnTo>
                          <a:lnTo>
                            <a:pt x="21" y="112"/>
                          </a:lnTo>
                          <a:lnTo>
                            <a:pt x="27" y="108"/>
                          </a:lnTo>
                          <a:lnTo>
                            <a:pt x="34" y="106"/>
                          </a:lnTo>
                          <a:lnTo>
                            <a:pt x="41" y="104"/>
                          </a:lnTo>
                          <a:lnTo>
                            <a:pt x="48" y="100"/>
                          </a:lnTo>
                          <a:lnTo>
                            <a:pt x="56" y="98"/>
                          </a:lnTo>
                          <a:lnTo>
                            <a:pt x="63" y="95"/>
                          </a:lnTo>
                          <a:lnTo>
                            <a:pt x="62" y="70"/>
                          </a:lnTo>
                          <a:lnTo>
                            <a:pt x="61" y="47"/>
                          </a:lnTo>
                          <a:lnTo>
                            <a:pt x="59" y="24"/>
                          </a:lnTo>
                          <a:lnTo>
                            <a:pt x="56" y="0"/>
                          </a:lnTo>
                          <a:close/>
                        </a:path>
                      </a:pathLst>
                    </a:custGeom>
                    <a:solidFill>
                      <a:srgbClr val="FFFFFF"/>
                    </a:solidFill>
                    <a:ln w="9525">
                      <a:noFill/>
                      <a:prstDash val="solid"/>
                      <a:round/>
                      <a:headEnd/>
                      <a:tailEnd/>
                    </a:ln>
                  </p:spPr>
                  <p:txBody>
                    <a:bodyPr/>
                    <a:lstStyle/>
                    <a:p>
                      <a:endParaRPr lang="fr-FR"/>
                    </a:p>
                  </p:txBody>
                </p:sp>
                <p:sp>
                  <p:nvSpPr>
                    <p:cNvPr id="47" name="Freeform 51"/>
                    <p:cNvSpPr>
                      <a:spLocks/>
                    </p:cNvSpPr>
                    <p:nvPr/>
                  </p:nvSpPr>
                  <p:spPr bwMode="auto">
                    <a:xfrm>
                      <a:off x="4694547" y="1982245"/>
                      <a:ext cx="33494" cy="53611"/>
                    </a:xfrm>
                    <a:custGeom>
                      <a:avLst/>
                      <a:gdLst>
                        <a:gd name="T0" fmla="*/ 2147483647 w 60"/>
                        <a:gd name="T1" fmla="*/ 0 h 96"/>
                        <a:gd name="T2" fmla="*/ 2147483647 w 60"/>
                        <a:gd name="T3" fmla="*/ 2147483647 h 96"/>
                        <a:gd name="T4" fmla="*/ 2147483647 w 60"/>
                        <a:gd name="T5" fmla="*/ 2147483647 h 96"/>
                        <a:gd name="T6" fmla="*/ 0 w 60"/>
                        <a:gd name="T7" fmla="*/ 2147483647 h 96"/>
                        <a:gd name="T8" fmla="*/ 0 w 60"/>
                        <a:gd name="T9" fmla="*/ 2147483647 h 96"/>
                        <a:gd name="T10" fmla="*/ 0 w 60"/>
                        <a:gd name="T11" fmla="*/ 2147483647 h 96"/>
                        <a:gd name="T12" fmla="*/ 2147483647 w 60"/>
                        <a:gd name="T13" fmla="*/ 2147483647 h 96"/>
                        <a:gd name="T14" fmla="*/ 2147483647 w 60"/>
                        <a:gd name="T15" fmla="*/ 2147483647 h 96"/>
                        <a:gd name="T16" fmla="*/ 2147483647 w 60"/>
                        <a:gd name="T17" fmla="*/ 2147483647 h 96"/>
                        <a:gd name="T18" fmla="*/ 2147483647 w 60"/>
                        <a:gd name="T19" fmla="*/ 2147483647 h 96"/>
                        <a:gd name="T20" fmla="*/ 2147483647 w 60"/>
                        <a:gd name="T21" fmla="*/ 2147483647 h 96"/>
                        <a:gd name="T22" fmla="*/ 2147483647 w 60"/>
                        <a:gd name="T23" fmla="*/ 2147483647 h 96"/>
                        <a:gd name="T24" fmla="*/ 2147483647 w 60"/>
                        <a:gd name="T25" fmla="*/ 2147483647 h 96"/>
                        <a:gd name="T26" fmla="*/ 2147483647 w 60"/>
                        <a:gd name="T27" fmla="*/ 2147483647 h 96"/>
                        <a:gd name="T28" fmla="*/ 2147483647 w 60"/>
                        <a:gd name="T29" fmla="*/ 2147483647 h 96"/>
                        <a:gd name="T30" fmla="*/ 2147483647 w 60"/>
                        <a:gd name="T31" fmla="*/ 2147483647 h 96"/>
                        <a:gd name="T32" fmla="*/ 2147483647 w 60"/>
                        <a:gd name="T33" fmla="*/ 2147483647 h 96"/>
                        <a:gd name="T34" fmla="*/ 2147483647 w 60"/>
                        <a:gd name="T35" fmla="*/ 2147483647 h 96"/>
                        <a:gd name="T36" fmla="*/ 2147483647 w 60"/>
                        <a:gd name="T37" fmla="*/ 2147483647 h 96"/>
                        <a:gd name="T38" fmla="*/ 2147483647 w 60"/>
                        <a:gd name="T39" fmla="*/ 2147483647 h 96"/>
                        <a:gd name="T40" fmla="*/ 2147483647 w 60"/>
                        <a:gd name="T41" fmla="*/ 0 h 96"/>
                        <a:gd name="T42" fmla="*/ 2147483647 w 60"/>
                        <a:gd name="T43" fmla="*/ 2147483647 h 96"/>
                        <a:gd name="T44" fmla="*/ 2147483647 w 60"/>
                        <a:gd name="T45" fmla="*/ 2147483647 h 96"/>
                        <a:gd name="T46" fmla="*/ 2147483647 w 60"/>
                        <a:gd name="T47" fmla="*/ 2147483647 h 96"/>
                        <a:gd name="T48" fmla="*/ 2147483647 w 60"/>
                        <a:gd name="T49" fmla="*/ 2147483647 h 96"/>
                        <a:gd name="T50" fmla="*/ 2147483647 w 60"/>
                        <a:gd name="T51" fmla="*/ 2147483647 h 96"/>
                        <a:gd name="T52" fmla="*/ 2147483647 w 60"/>
                        <a:gd name="T53" fmla="*/ 2147483647 h 96"/>
                        <a:gd name="T54" fmla="*/ 2147483647 w 60"/>
                        <a:gd name="T55" fmla="*/ 2147483647 h 96"/>
                        <a:gd name="T56" fmla="*/ 0 w 60"/>
                        <a:gd name="T57" fmla="*/ 2147483647 h 96"/>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96"/>
                        <a:gd name="T89" fmla="*/ 60 w 60"/>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96">
                          <a:moveTo>
                            <a:pt x="0" y="13"/>
                          </a:moveTo>
                          <a:lnTo>
                            <a:pt x="0" y="34"/>
                          </a:lnTo>
                          <a:lnTo>
                            <a:pt x="1" y="55"/>
                          </a:lnTo>
                          <a:lnTo>
                            <a:pt x="1" y="75"/>
                          </a:lnTo>
                          <a:lnTo>
                            <a:pt x="1" y="96"/>
                          </a:lnTo>
                          <a:lnTo>
                            <a:pt x="8" y="95"/>
                          </a:lnTo>
                          <a:lnTo>
                            <a:pt x="16" y="94"/>
                          </a:lnTo>
                          <a:lnTo>
                            <a:pt x="23" y="93"/>
                          </a:lnTo>
                          <a:lnTo>
                            <a:pt x="30" y="91"/>
                          </a:lnTo>
                          <a:lnTo>
                            <a:pt x="37" y="90"/>
                          </a:lnTo>
                          <a:lnTo>
                            <a:pt x="45" y="89"/>
                          </a:lnTo>
                          <a:lnTo>
                            <a:pt x="52" y="88"/>
                          </a:lnTo>
                          <a:lnTo>
                            <a:pt x="60" y="87"/>
                          </a:lnTo>
                          <a:lnTo>
                            <a:pt x="60" y="65"/>
                          </a:lnTo>
                          <a:lnTo>
                            <a:pt x="59" y="43"/>
                          </a:lnTo>
                          <a:lnTo>
                            <a:pt x="59" y="22"/>
                          </a:lnTo>
                          <a:lnTo>
                            <a:pt x="58" y="0"/>
                          </a:lnTo>
                          <a:lnTo>
                            <a:pt x="51" y="2"/>
                          </a:lnTo>
                          <a:lnTo>
                            <a:pt x="43" y="3"/>
                          </a:lnTo>
                          <a:lnTo>
                            <a:pt x="36" y="5"/>
                          </a:lnTo>
                          <a:lnTo>
                            <a:pt x="29" y="6"/>
                          </a:lnTo>
                          <a:lnTo>
                            <a:pt x="22" y="9"/>
                          </a:lnTo>
                          <a:lnTo>
                            <a:pt x="15" y="10"/>
                          </a:lnTo>
                          <a:lnTo>
                            <a:pt x="7" y="12"/>
                          </a:lnTo>
                          <a:lnTo>
                            <a:pt x="0" y="13"/>
                          </a:lnTo>
                          <a:close/>
                        </a:path>
                      </a:pathLst>
                    </a:custGeom>
                    <a:solidFill>
                      <a:srgbClr val="FFFFFF"/>
                    </a:solidFill>
                    <a:ln w="9525">
                      <a:noFill/>
                      <a:prstDash val="solid"/>
                      <a:round/>
                      <a:headEnd/>
                      <a:tailEnd/>
                    </a:ln>
                  </p:spPr>
                  <p:txBody>
                    <a:bodyPr/>
                    <a:lstStyle/>
                    <a:p>
                      <a:endParaRPr lang="fr-FR"/>
                    </a:p>
                  </p:txBody>
                </p:sp>
                <p:sp>
                  <p:nvSpPr>
                    <p:cNvPr id="48" name="Freeform 52"/>
                    <p:cNvSpPr>
                      <a:spLocks/>
                    </p:cNvSpPr>
                    <p:nvPr/>
                  </p:nvSpPr>
                  <p:spPr bwMode="auto">
                    <a:xfrm>
                      <a:off x="4691201" y="1881734"/>
                      <a:ext cx="34610" cy="60304"/>
                    </a:xfrm>
                    <a:custGeom>
                      <a:avLst/>
                      <a:gdLst>
                        <a:gd name="T0" fmla="*/ 2147483647 w 63"/>
                        <a:gd name="T1" fmla="*/ 0 h 107"/>
                        <a:gd name="T2" fmla="*/ 2147483647 w 63"/>
                        <a:gd name="T3" fmla="*/ 2147483647 h 107"/>
                        <a:gd name="T4" fmla="*/ 2147483647 w 63"/>
                        <a:gd name="T5" fmla="*/ 2147483647 h 107"/>
                        <a:gd name="T6" fmla="*/ 0 w 63"/>
                        <a:gd name="T7" fmla="*/ 2147483647 h 107"/>
                        <a:gd name="T8" fmla="*/ 2147483647 w 63"/>
                        <a:gd name="T9" fmla="*/ 0 h 107"/>
                        <a:gd name="T10" fmla="*/ 2147483647 w 63"/>
                        <a:gd name="T11" fmla="*/ 2147483647 h 107"/>
                        <a:gd name="T12" fmla="*/ 2147483647 w 63"/>
                        <a:gd name="T13" fmla="*/ 2147483647 h 107"/>
                        <a:gd name="T14" fmla="*/ 2147483647 w 63"/>
                        <a:gd name="T15" fmla="*/ 2147483647 h 107"/>
                        <a:gd name="T16" fmla="*/ 2147483647 w 63"/>
                        <a:gd name="T17" fmla="*/ 2147483647 h 107"/>
                        <a:gd name="T18" fmla="*/ 2147483647 w 63"/>
                        <a:gd name="T19" fmla="*/ 2147483647 h 107"/>
                        <a:gd name="T20" fmla="*/ 2147483647 w 63"/>
                        <a:gd name="T21" fmla="*/ 2147483647 h 107"/>
                        <a:gd name="T22" fmla="*/ 2147483647 w 63"/>
                        <a:gd name="T23" fmla="*/ 2147483647 h 107"/>
                        <a:gd name="T24" fmla="*/ 0 w 63"/>
                        <a:gd name="T25" fmla="*/ 2147483647 h 107"/>
                        <a:gd name="T26" fmla="*/ 2147483647 w 63"/>
                        <a:gd name="T27" fmla="*/ 2147483647 h 107"/>
                        <a:gd name="T28" fmla="*/ 2147483647 w 63"/>
                        <a:gd name="T29" fmla="*/ 2147483647 h 107"/>
                        <a:gd name="T30" fmla="*/ 2147483647 w 63"/>
                        <a:gd name="T31" fmla="*/ 2147483647 h 107"/>
                        <a:gd name="T32" fmla="*/ 2147483647 w 63"/>
                        <a:gd name="T33" fmla="*/ 2147483647 h 107"/>
                        <a:gd name="T34" fmla="*/ 2147483647 w 63"/>
                        <a:gd name="T35" fmla="*/ 2147483647 h 107"/>
                        <a:gd name="T36" fmla="*/ 2147483647 w 63"/>
                        <a:gd name="T37" fmla="*/ 2147483647 h 107"/>
                        <a:gd name="T38" fmla="*/ 2147483647 w 63"/>
                        <a:gd name="T39" fmla="*/ 2147483647 h 107"/>
                        <a:gd name="T40" fmla="*/ 2147483647 w 63"/>
                        <a:gd name="T41" fmla="*/ 2147483647 h 107"/>
                        <a:gd name="T42" fmla="*/ 2147483647 w 63"/>
                        <a:gd name="T43" fmla="*/ 2147483647 h 107"/>
                        <a:gd name="T44" fmla="*/ 2147483647 w 63"/>
                        <a:gd name="T45" fmla="*/ 2147483647 h 107"/>
                        <a:gd name="T46" fmla="*/ 2147483647 w 63"/>
                        <a:gd name="T47" fmla="*/ 2147483647 h 107"/>
                        <a:gd name="T48" fmla="*/ 2147483647 w 63"/>
                        <a:gd name="T49" fmla="*/ 2147483647 h 107"/>
                        <a:gd name="T50" fmla="*/ 2147483647 w 63"/>
                        <a:gd name="T51" fmla="*/ 2147483647 h 107"/>
                        <a:gd name="T52" fmla="*/ 2147483647 w 63"/>
                        <a:gd name="T53" fmla="*/ 2147483647 h 107"/>
                        <a:gd name="T54" fmla="*/ 2147483647 w 63"/>
                        <a:gd name="T55" fmla="*/ 2147483647 h 107"/>
                        <a:gd name="T56" fmla="*/ 2147483647 w 63"/>
                        <a:gd name="T57" fmla="*/ 0 h 107"/>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107"/>
                        <a:gd name="T89" fmla="*/ 63 w 63"/>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107">
                          <a:moveTo>
                            <a:pt x="58" y="0"/>
                          </a:moveTo>
                          <a:lnTo>
                            <a:pt x="51" y="2"/>
                          </a:lnTo>
                          <a:lnTo>
                            <a:pt x="43" y="4"/>
                          </a:lnTo>
                          <a:lnTo>
                            <a:pt x="36" y="7"/>
                          </a:lnTo>
                          <a:lnTo>
                            <a:pt x="29" y="9"/>
                          </a:lnTo>
                          <a:lnTo>
                            <a:pt x="22" y="12"/>
                          </a:lnTo>
                          <a:lnTo>
                            <a:pt x="15" y="15"/>
                          </a:lnTo>
                          <a:lnTo>
                            <a:pt x="7" y="17"/>
                          </a:lnTo>
                          <a:lnTo>
                            <a:pt x="0" y="19"/>
                          </a:lnTo>
                          <a:lnTo>
                            <a:pt x="2" y="41"/>
                          </a:lnTo>
                          <a:lnTo>
                            <a:pt x="3" y="63"/>
                          </a:lnTo>
                          <a:lnTo>
                            <a:pt x="3" y="85"/>
                          </a:lnTo>
                          <a:lnTo>
                            <a:pt x="4" y="107"/>
                          </a:lnTo>
                          <a:lnTo>
                            <a:pt x="11" y="105"/>
                          </a:lnTo>
                          <a:lnTo>
                            <a:pt x="19" y="102"/>
                          </a:lnTo>
                          <a:lnTo>
                            <a:pt x="26" y="101"/>
                          </a:lnTo>
                          <a:lnTo>
                            <a:pt x="34" y="99"/>
                          </a:lnTo>
                          <a:lnTo>
                            <a:pt x="41" y="96"/>
                          </a:lnTo>
                          <a:lnTo>
                            <a:pt x="48" y="95"/>
                          </a:lnTo>
                          <a:lnTo>
                            <a:pt x="56" y="93"/>
                          </a:lnTo>
                          <a:lnTo>
                            <a:pt x="63" y="91"/>
                          </a:lnTo>
                          <a:lnTo>
                            <a:pt x="61" y="68"/>
                          </a:lnTo>
                          <a:lnTo>
                            <a:pt x="60" y="45"/>
                          </a:lnTo>
                          <a:lnTo>
                            <a:pt x="59" y="23"/>
                          </a:lnTo>
                          <a:lnTo>
                            <a:pt x="58" y="0"/>
                          </a:lnTo>
                          <a:close/>
                        </a:path>
                      </a:pathLst>
                    </a:custGeom>
                    <a:solidFill>
                      <a:srgbClr val="FFFFFF"/>
                    </a:solidFill>
                    <a:ln w="9525">
                      <a:noFill/>
                      <a:prstDash val="solid"/>
                      <a:round/>
                      <a:headEnd/>
                      <a:tailEnd/>
                    </a:ln>
                  </p:spPr>
                  <p:txBody>
                    <a:bodyPr/>
                    <a:lstStyle/>
                    <a:p>
                      <a:endParaRPr lang="fr-FR"/>
                    </a:p>
                  </p:txBody>
                </p:sp>
                <p:sp>
                  <p:nvSpPr>
                    <p:cNvPr id="49" name="Freeform 53"/>
                    <p:cNvSpPr>
                      <a:spLocks/>
                    </p:cNvSpPr>
                    <p:nvPr/>
                  </p:nvSpPr>
                  <p:spPr bwMode="auto">
                    <a:xfrm>
                      <a:off x="4695663" y="2077178"/>
                      <a:ext cx="32378" cy="49139"/>
                    </a:xfrm>
                    <a:custGeom>
                      <a:avLst/>
                      <a:gdLst>
                        <a:gd name="T0" fmla="*/ 2147483647 w 59"/>
                        <a:gd name="T1" fmla="*/ 0 h 86"/>
                        <a:gd name="T2" fmla="*/ 2147483647 w 59"/>
                        <a:gd name="T3" fmla="*/ 2147483647 h 86"/>
                        <a:gd name="T4" fmla="*/ 2147483647 w 59"/>
                        <a:gd name="T5" fmla="*/ 2147483647 h 86"/>
                        <a:gd name="T6" fmla="*/ 0 w 59"/>
                        <a:gd name="T7" fmla="*/ 2147483647 h 86"/>
                        <a:gd name="T8" fmla="*/ 0 w 59"/>
                        <a:gd name="T9" fmla="*/ 2147483647 h 86"/>
                        <a:gd name="T10" fmla="*/ 0 w 59"/>
                        <a:gd name="T11" fmla="*/ 2147483647 h 86"/>
                        <a:gd name="T12" fmla="*/ 0 w 59"/>
                        <a:gd name="T13" fmla="*/ 2147483647 h 86"/>
                        <a:gd name="T14" fmla="*/ 0 w 59"/>
                        <a:gd name="T15" fmla="*/ 2147483647 h 86"/>
                        <a:gd name="T16" fmla="*/ 0 w 59"/>
                        <a:gd name="T17" fmla="*/ 2147483647 h 86"/>
                        <a:gd name="T18" fmla="*/ 2147483647 w 59"/>
                        <a:gd name="T19" fmla="*/ 2147483647 h 86"/>
                        <a:gd name="T20" fmla="*/ 2147483647 w 59"/>
                        <a:gd name="T21" fmla="*/ 2147483647 h 86"/>
                        <a:gd name="T22" fmla="*/ 2147483647 w 59"/>
                        <a:gd name="T23" fmla="*/ 2147483647 h 86"/>
                        <a:gd name="T24" fmla="*/ 2147483647 w 59"/>
                        <a:gd name="T25" fmla="*/ 2147483647 h 86"/>
                        <a:gd name="T26" fmla="*/ 2147483647 w 59"/>
                        <a:gd name="T27" fmla="*/ 2147483647 h 86"/>
                        <a:gd name="T28" fmla="*/ 2147483647 w 59"/>
                        <a:gd name="T29" fmla="*/ 2147483647 h 86"/>
                        <a:gd name="T30" fmla="*/ 2147483647 w 59"/>
                        <a:gd name="T31" fmla="*/ 2147483647 h 86"/>
                        <a:gd name="T32" fmla="*/ 2147483647 w 59"/>
                        <a:gd name="T33" fmla="*/ 2147483647 h 86"/>
                        <a:gd name="T34" fmla="*/ 2147483647 w 59"/>
                        <a:gd name="T35" fmla="*/ 2147483647 h 86"/>
                        <a:gd name="T36" fmla="*/ 2147483647 w 59"/>
                        <a:gd name="T37" fmla="*/ 2147483647 h 86"/>
                        <a:gd name="T38" fmla="*/ 2147483647 w 59"/>
                        <a:gd name="T39" fmla="*/ 2147483647 h 86"/>
                        <a:gd name="T40" fmla="*/ 2147483647 w 59"/>
                        <a:gd name="T41" fmla="*/ 0 h 86"/>
                        <a:gd name="T42" fmla="*/ 2147483647 w 59"/>
                        <a:gd name="T43" fmla="*/ 2147483647 h 86"/>
                        <a:gd name="T44" fmla="*/ 2147483647 w 59"/>
                        <a:gd name="T45" fmla="*/ 2147483647 h 86"/>
                        <a:gd name="T46" fmla="*/ 2147483647 w 59"/>
                        <a:gd name="T47" fmla="*/ 2147483647 h 86"/>
                        <a:gd name="T48" fmla="*/ 2147483647 w 59"/>
                        <a:gd name="T49" fmla="*/ 2147483647 h 86"/>
                        <a:gd name="T50" fmla="*/ 2147483647 w 59"/>
                        <a:gd name="T51" fmla="*/ 2147483647 h 86"/>
                        <a:gd name="T52" fmla="*/ 2147483647 w 59"/>
                        <a:gd name="T53" fmla="*/ 2147483647 h 86"/>
                        <a:gd name="T54" fmla="*/ 2147483647 w 59"/>
                        <a:gd name="T55" fmla="*/ 2147483647 h 86"/>
                        <a:gd name="T56" fmla="*/ 0 w 59"/>
                        <a:gd name="T57" fmla="*/ 2147483647 h 86"/>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86"/>
                        <a:gd name="T89" fmla="*/ 59 w 59"/>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86">
                          <a:moveTo>
                            <a:pt x="0" y="7"/>
                          </a:moveTo>
                          <a:lnTo>
                            <a:pt x="0" y="26"/>
                          </a:lnTo>
                          <a:lnTo>
                            <a:pt x="0" y="46"/>
                          </a:lnTo>
                          <a:lnTo>
                            <a:pt x="0" y="66"/>
                          </a:lnTo>
                          <a:lnTo>
                            <a:pt x="0" y="86"/>
                          </a:lnTo>
                          <a:lnTo>
                            <a:pt x="7" y="85"/>
                          </a:lnTo>
                          <a:lnTo>
                            <a:pt x="15" y="85"/>
                          </a:lnTo>
                          <a:lnTo>
                            <a:pt x="22" y="84"/>
                          </a:lnTo>
                          <a:lnTo>
                            <a:pt x="29" y="84"/>
                          </a:lnTo>
                          <a:lnTo>
                            <a:pt x="36" y="83"/>
                          </a:lnTo>
                          <a:lnTo>
                            <a:pt x="44" y="83"/>
                          </a:lnTo>
                          <a:lnTo>
                            <a:pt x="51" y="82"/>
                          </a:lnTo>
                          <a:lnTo>
                            <a:pt x="59" y="82"/>
                          </a:lnTo>
                          <a:lnTo>
                            <a:pt x="59" y="61"/>
                          </a:lnTo>
                          <a:lnTo>
                            <a:pt x="59" y="40"/>
                          </a:lnTo>
                          <a:lnTo>
                            <a:pt x="59" y="21"/>
                          </a:lnTo>
                          <a:lnTo>
                            <a:pt x="59" y="0"/>
                          </a:lnTo>
                          <a:lnTo>
                            <a:pt x="52" y="1"/>
                          </a:lnTo>
                          <a:lnTo>
                            <a:pt x="44" y="1"/>
                          </a:lnTo>
                          <a:lnTo>
                            <a:pt x="37" y="2"/>
                          </a:lnTo>
                          <a:lnTo>
                            <a:pt x="30" y="3"/>
                          </a:lnTo>
                          <a:lnTo>
                            <a:pt x="22" y="5"/>
                          </a:lnTo>
                          <a:lnTo>
                            <a:pt x="15" y="5"/>
                          </a:lnTo>
                          <a:lnTo>
                            <a:pt x="7" y="6"/>
                          </a:lnTo>
                          <a:lnTo>
                            <a:pt x="0" y="7"/>
                          </a:lnTo>
                          <a:close/>
                        </a:path>
                      </a:pathLst>
                    </a:custGeom>
                    <a:solidFill>
                      <a:srgbClr val="0026A5"/>
                    </a:solidFill>
                    <a:ln w="9525">
                      <a:noFill/>
                      <a:prstDash val="solid"/>
                      <a:round/>
                      <a:headEnd/>
                      <a:tailEnd/>
                    </a:ln>
                  </p:spPr>
                  <p:txBody>
                    <a:bodyPr/>
                    <a:lstStyle/>
                    <a:p>
                      <a:endParaRPr lang="fr-FR"/>
                    </a:p>
                  </p:txBody>
                </p:sp>
                <p:sp>
                  <p:nvSpPr>
                    <p:cNvPr id="50" name="Freeform 54"/>
                    <p:cNvSpPr>
                      <a:spLocks/>
                    </p:cNvSpPr>
                    <p:nvPr/>
                  </p:nvSpPr>
                  <p:spPr bwMode="auto">
                    <a:xfrm>
                      <a:off x="4674449" y="1668414"/>
                      <a:ext cx="36841" cy="71478"/>
                    </a:xfrm>
                    <a:custGeom>
                      <a:avLst/>
                      <a:gdLst>
                        <a:gd name="T0" fmla="*/ 2147483647 w 65"/>
                        <a:gd name="T1" fmla="*/ 0 h 128"/>
                        <a:gd name="T2" fmla="*/ 2147483647 w 65"/>
                        <a:gd name="T3" fmla="*/ 2147483647 h 128"/>
                        <a:gd name="T4" fmla="*/ 2147483647 w 65"/>
                        <a:gd name="T5" fmla="*/ 2147483647 h 128"/>
                        <a:gd name="T6" fmla="*/ 0 w 65"/>
                        <a:gd name="T7" fmla="*/ 2147483647 h 128"/>
                        <a:gd name="T8" fmla="*/ 2147483647 w 65"/>
                        <a:gd name="T9" fmla="*/ 2147483647 h 128"/>
                        <a:gd name="T10" fmla="*/ 2147483647 w 65"/>
                        <a:gd name="T11" fmla="*/ 2147483647 h 128"/>
                        <a:gd name="T12" fmla="*/ 2147483647 w 65"/>
                        <a:gd name="T13" fmla="*/ 2147483647 h 128"/>
                        <a:gd name="T14" fmla="*/ 2147483647 w 65"/>
                        <a:gd name="T15" fmla="*/ 2147483647 h 128"/>
                        <a:gd name="T16" fmla="*/ 2147483647 w 65"/>
                        <a:gd name="T17" fmla="*/ 0 h 128"/>
                        <a:gd name="T18" fmla="*/ 2147483647 w 65"/>
                        <a:gd name="T19" fmla="*/ 2147483647 h 128"/>
                        <a:gd name="T20" fmla="*/ 2147483647 w 65"/>
                        <a:gd name="T21" fmla="*/ 2147483647 h 128"/>
                        <a:gd name="T22" fmla="*/ 2147483647 w 65"/>
                        <a:gd name="T23" fmla="*/ 2147483647 h 128"/>
                        <a:gd name="T24" fmla="*/ 2147483647 w 65"/>
                        <a:gd name="T25" fmla="*/ 2147483647 h 128"/>
                        <a:gd name="T26" fmla="*/ 2147483647 w 65"/>
                        <a:gd name="T27" fmla="*/ 2147483647 h 128"/>
                        <a:gd name="T28" fmla="*/ 2147483647 w 65"/>
                        <a:gd name="T29" fmla="*/ 2147483647 h 128"/>
                        <a:gd name="T30" fmla="*/ 2147483647 w 65"/>
                        <a:gd name="T31" fmla="*/ 2147483647 h 128"/>
                        <a:gd name="T32" fmla="*/ 0 w 65"/>
                        <a:gd name="T33" fmla="*/ 2147483647 h 128"/>
                        <a:gd name="T34" fmla="*/ 2147483647 w 65"/>
                        <a:gd name="T35" fmla="*/ 2147483647 h 128"/>
                        <a:gd name="T36" fmla="*/ 2147483647 w 65"/>
                        <a:gd name="T37" fmla="*/ 2147483647 h 128"/>
                        <a:gd name="T38" fmla="*/ 2147483647 w 65"/>
                        <a:gd name="T39" fmla="*/ 2147483647 h 128"/>
                        <a:gd name="T40" fmla="*/ 2147483647 w 65"/>
                        <a:gd name="T41" fmla="*/ 2147483647 h 128"/>
                        <a:gd name="T42" fmla="*/ 2147483647 w 65"/>
                        <a:gd name="T43" fmla="*/ 2147483647 h 128"/>
                        <a:gd name="T44" fmla="*/ 2147483647 w 65"/>
                        <a:gd name="T45" fmla="*/ 2147483647 h 128"/>
                        <a:gd name="T46" fmla="*/ 2147483647 w 65"/>
                        <a:gd name="T47" fmla="*/ 2147483647 h 128"/>
                        <a:gd name="T48" fmla="*/ 2147483647 w 65"/>
                        <a:gd name="T49" fmla="*/ 2147483647 h 128"/>
                        <a:gd name="T50" fmla="*/ 2147483647 w 65"/>
                        <a:gd name="T51" fmla="*/ 2147483647 h 128"/>
                        <a:gd name="T52" fmla="*/ 2147483647 w 65"/>
                        <a:gd name="T53" fmla="*/ 2147483647 h 128"/>
                        <a:gd name="T54" fmla="*/ 2147483647 w 65"/>
                        <a:gd name="T55" fmla="*/ 2147483647 h 128"/>
                        <a:gd name="T56" fmla="*/ 2147483647 w 65"/>
                        <a:gd name="T57" fmla="*/ 2147483647 h 128"/>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128"/>
                        <a:gd name="T89" fmla="*/ 65 w 65"/>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128">
                          <a:moveTo>
                            <a:pt x="65" y="99"/>
                          </a:moveTo>
                          <a:lnTo>
                            <a:pt x="63" y="74"/>
                          </a:lnTo>
                          <a:lnTo>
                            <a:pt x="61" y="50"/>
                          </a:lnTo>
                          <a:lnTo>
                            <a:pt x="57" y="26"/>
                          </a:lnTo>
                          <a:lnTo>
                            <a:pt x="55" y="0"/>
                          </a:lnTo>
                          <a:lnTo>
                            <a:pt x="48" y="4"/>
                          </a:lnTo>
                          <a:lnTo>
                            <a:pt x="41" y="8"/>
                          </a:lnTo>
                          <a:lnTo>
                            <a:pt x="34" y="12"/>
                          </a:lnTo>
                          <a:lnTo>
                            <a:pt x="27" y="16"/>
                          </a:lnTo>
                          <a:lnTo>
                            <a:pt x="20" y="21"/>
                          </a:lnTo>
                          <a:lnTo>
                            <a:pt x="13" y="24"/>
                          </a:lnTo>
                          <a:lnTo>
                            <a:pt x="6" y="29"/>
                          </a:lnTo>
                          <a:lnTo>
                            <a:pt x="0" y="32"/>
                          </a:lnTo>
                          <a:lnTo>
                            <a:pt x="2" y="57"/>
                          </a:lnTo>
                          <a:lnTo>
                            <a:pt x="4" y="81"/>
                          </a:lnTo>
                          <a:lnTo>
                            <a:pt x="6" y="104"/>
                          </a:lnTo>
                          <a:lnTo>
                            <a:pt x="9" y="128"/>
                          </a:lnTo>
                          <a:lnTo>
                            <a:pt x="16" y="125"/>
                          </a:lnTo>
                          <a:lnTo>
                            <a:pt x="24" y="121"/>
                          </a:lnTo>
                          <a:lnTo>
                            <a:pt x="31" y="118"/>
                          </a:lnTo>
                          <a:lnTo>
                            <a:pt x="38" y="113"/>
                          </a:lnTo>
                          <a:lnTo>
                            <a:pt x="44" y="110"/>
                          </a:lnTo>
                          <a:lnTo>
                            <a:pt x="51" y="106"/>
                          </a:lnTo>
                          <a:lnTo>
                            <a:pt x="58" y="103"/>
                          </a:lnTo>
                          <a:lnTo>
                            <a:pt x="65" y="99"/>
                          </a:lnTo>
                          <a:close/>
                        </a:path>
                      </a:pathLst>
                    </a:custGeom>
                    <a:solidFill>
                      <a:srgbClr val="FFFFFF"/>
                    </a:solidFill>
                    <a:ln w="9525">
                      <a:noFill/>
                      <a:prstDash val="solid"/>
                      <a:round/>
                      <a:headEnd/>
                      <a:tailEnd/>
                    </a:ln>
                  </p:spPr>
                  <p:txBody>
                    <a:bodyPr/>
                    <a:lstStyle/>
                    <a:p>
                      <a:endParaRPr lang="fr-FR"/>
                    </a:p>
                  </p:txBody>
                </p:sp>
                <p:sp>
                  <p:nvSpPr>
                    <p:cNvPr id="51" name="Freeform 55"/>
                    <p:cNvSpPr>
                      <a:spLocks/>
                    </p:cNvSpPr>
                    <p:nvPr/>
                  </p:nvSpPr>
                  <p:spPr bwMode="auto">
                    <a:xfrm>
                      <a:off x="4745909" y="1751066"/>
                      <a:ext cx="36841" cy="68122"/>
                    </a:xfrm>
                    <a:custGeom>
                      <a:avLst/>
                      <a:gdLst>
                        <a:gd name="T0" fmla="*/ 2147483647 w 67"/>
                        <a:gd name="T1" fmla="*/ 0 h 122"/>
                        <a:gd name="T2" fmla="*/ 2147483647 w 67"/>
                        <a:gd name="T3" fmla="*/ 2147483647 h 122"/>
                        <a:gd name="T4" fmla="*/ 2147483647 w 67"/>
                        <a:gd name="T5" fmla="*/ 2147483647 h 122"/>
                        <a:gd name="T6" fmla="*/ 0 w 67"/>
                        <a:gd name="T7" fmla="*/ 2147483647 h 122"/>
                        <a:gd name="T8" fmla="*/ 2147483647 w 67"/>
                        <a:gd name="T9" fmla="*/ 2147483647 h 122"/>
                        <a:gd name="T10" fmla="*/ 2147483647 w 67"/>
                        <a:gd name="T11" fmla="*/ 2147483647 h 122"/>
                        <a:gd name="T12" fmla="*/ 2147483647 w 67"/>
                        <a:gd name="T13" fmla="*/ 2147483647 h 122"/>
                        <a:gd name="T14" fmla="*/ 2147483647 w 67"/>
                        <a:gd name="T15" fmla="*/ 2147483647 h 122"/>
                        <a:gd name="T16" fmla="*/ 2147483647 w 67"/>
                        <a:gd name="T17" fmla="*/ 2147483647 h 122"/>
                        <a:gd name="T18" fmla="*/ 2147483647 w 67"/>
                        <a:gd name="T19" fmla="*/ 2147483647 h 122"/>
                        <a:gd name="T20" fmla="*/ 2147483647 w 67"/>
                        <a:gd name="T21" fmla="*/ 2147483647 h 122"/>
                        <a:gd name="T22" fmla="*/ 2147483647 w 67"/>
                        <a:gd name="T23" fmla="*/ 2147483647 h 122"/>
                        <a:gd name="T24" fmla="*/ 2147483647 w 67"/>
                        <a:gd name="T25" fmla="*/ 2147483647 h 122"/>
                        <a:gd name="T26" fmla="*/ 2147483647 w 67"/>
                        <a:gd name="T27" fmla="*/ 2147483647 h 122"/>
                        <a:gd name="T28" fmla="*/ 2147483647 w 67"/>
                        <a:gd name="T29" fmla="*/ 2147483647 h 122"/>
                        <a:gd name="T30" fmla="*/ 2147483647 w 67"/>
                        <a:gd name="T31" fmla="*/ 2147483647 h 122"/>
                        <a:gd name="T32" fmla="*/ 2147483647 w 67"/>
                        <a:gd name="T33" fmla="*/ 0 h 122"/>
                        <a:gd name="T34" fmla="*/ 2147483647 w 67"/>
                        <a:gd name="T35" fmla="*/ 2147483647 h 122"/>
                        <a:gd name="T36" fmla="*/ 2147483647 w 67"/>
                        <a:gd name="T37" fmla="*/ 2147483647 h 122"/>
                        <a:gd name="T38" fmla="*/ 2147483647 w 67"/>
                        <a:gd name="T39" fmla="*/ 2147483647 h 122"/>
                        <a:gd name="T40" fmla="*/ 2147483647 w 67"/>
                        <a:gd name="T41" fmla="*/ 2147483647 h 122"/>
                        <a:gd name="T42" fmla="*/ 2147483647 w 67"/>
                        <a:gd name="T43" fmla="*/ 2147483647 h 122"/>
                        <a:gd name="T44" fmla="*/ 2147483647 w 67"/>
                        <a:gd name="T45" fmla="*/ 2147483647 h 122"/>
                        <a:gd name="T46" fmla="*/ 2147483647 w 67"/>
                        <a:gd name="T47" fmla="*/ 2147483647 h 122"/>
                        <a:gd name="T48" fmla="*/ 0 w 67"/>
                        <a:gd name="T49" fmla="*/ 2147483647 h 122"/>
                        <a:gd name="T50" fmla="*/ 2147483647 w 67"/>
                        <a:gd name="T51" fmla="*/ 2147483647 h 122"/>
                        <a:gd name="T52" fmla="*/ 2147483647 w 67"/>
                        <a:gd name="T53" fmla="*/ 2147483647 h 122"/>
                        <a:gd name="T54" fmla="*/ 2147483647 w 67"/>
                        <a:gd name="T55" fmla="*/ 2147483647 h 122"/>
                        <a:gd name="T56" fmla="*/ 2147483647 w 67"/>
                        <a:gd name="T57" fmla="*/ 2147483647 h 122"/>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122"/>
                        <a:gd name="T89" fmla="*/ 67 w 67"/>
                        <a:gd name="T90" fmla="*/ 122 h 1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122">
                          <a:moveTo>
                            <a:pt x="8" y="122"/>
                          </a:moveTo>
                          <a:lnTo>
                            <a:pt x="15" y="120"/>
                          </a:lnTo>
                          <a:lnTo>
                            <a:pt x="23" y="116"/>
                          </a:lnTo>
                          <a:lnTo>
                            <a:pt x="30" y="114"/>
                          </a:lnTo>
                          <a:lnTo>
                            <a:pt x="37" y="111"/>
                          </a:lnTo>
                          <a:lnTo>
                            <a:pt x="44" y="109"/>
                          </a:lnTo>
                          <a:lnTo>
                            <a:pt x="52" y="106"/>
                          </a:lnTo>
                          <a:lnTo>
                            <a:pt x="59" y="103"/>
                          </a:lnTo>
                          <a:lnTo>
                            <a:pt x="67" y="101"/>
                          </a:lnTo>
                          <a:lnTo>
                            <a:pt x="65" y="76"/>
                          </a:lnTo>
                          <a:lnTo>
                            <a:pt x="63" y="50"/>
                          </a:lnTo>
                          <a:lnTo>
                            <a:pt x="60" y="25"/>
                          </a:lnTo>
                          <a:lnTo>
                            <a:pt x="58" y="0"/>
                          </a:lnTo>
                          <a:lnTo>
                            <a:pt x="51" y="3"/>
                          </a:lnTo>
                          <a:lnTo>
                            <a:pt x="43" y="5"/>
                          </a:lnTo>
                          <a:lnTo>
                            <a:pt x="36" y="9"/>
                          </a:lnTo>
                          <a:lnTo>
                            <a:pt x="29" y="11"/>
                          </a:lnTo>
                          <a:lnTo>
                            <a:pt x="22" y="15"/>
                          </a:lnTo>
                          <a:lnTo>
                            <a:pt x="15" y="18"/>
                          </a:lnTo>
                          <a:lnTo>
                            <a:pt x="7" y="20"/>
                          </a:lnTo>
                          <a:lnTo>
                            <a:pt x="0" y="24"/>
                          </a:lnTo>
                          <a:lnTo>
                            <a:pt x="3" y="49"/>
                          </a:lnTo>
                          <a:lnTo>
                            <a:pt x="5" y="73"/>
                          </a:lnTo>
                          <a:lnTo>
                            <a:pt x="6" y="98"/>
                          </a:lnTo>
                          <a:lnTo>
                            <a:pt x="8" y="122"/>
                          </a:lnTo>
                          <a:close/>
                        </a:path>
                      </a:pathLst>
                    </a:custGeom>
                    <a:solidFill>
                      <a:srgbClr val="FFFFFF"/>
                    </a:solidFill>
                    <a:ln w="9525">
                      <a:noFill/>
                      <a:prstDash val="solid"/>
                      <a:round/>
                      <a:headEnd/>
                      <a:tailEnd/>
                    </a:ln>
                  </p:spPr>
                  <p:txBody>
                    <a:bodyPr/>
                    <a:lstStyle/>
                    <a:p>
                      <a:endParaRPr lang="fr-FR"/>
                    </a:p>
                  </p:txBody>
                </p:sp>
                <p:sp>
                  <p:nvSpPr>
                    <p:cNvPr id="52" name="Freeform 56"/>
                    <p:cNvSpPr>
                      <a:spLocks/>
                    </p:cNvSpPr>
                    <p:nvPr/>
                  </p:nvSpPr>
                  <p:spPr bwMode="auto">
                    <a:xfrm>
                      <a:off x="4734744" y="1634910"/>
                      <a:ext cx="37956" cy="73709"/>
                    </a:xfrm>
                    <a:custGeom>
                      <a:avLst/>
                      <a:gdLst>
                        <a:gd name="T0" fmla="*/ 2147483647 w 68"/>
                        <a:gd name="T1" fmla="*/ 0 h 134"/>
                        <a:gd name="T2" fmla="*/ 2147483647 w 68"/>
                        <a:gd name="T3" fmla="*/ 2147483647 h 134"/>
                        <a:gd name="T4" fmla="*/ 2147483647 w 68"/>
                        <a:gd name="T5" fmla="*/ 2147483647 h 134"/>
                        <a:gd name="T6" fmla="*/ 0 w 68"/>
                        <a:gd name="T7" fmla="*/ 2147483647 h 134"/>
                        <a:gd name="T8" fmla="*/ 2147483647 w 68"/>
                        <a:gd name="T9" fmla="*/ 2147483647 h 134"/>
                        <a:gd name="T10" fmla="*/ 2147483647 w 68"/>
                        <a:gd name="T11" fmla="*/ 2147483647 h 134"/>
                        <a:gd name="T12" fmla="*/ 2147483647 w 68"/>
                        <a:gd name="T13" fmla="*/ 2147483647 h 134"/>
                        <a:gd name="T14" fmla="*/ 2147483647 w 68"/>
                        <a:gd name="T15" fmla="*/ 2147483647 h 134"/>
                        <a:gd name="T16" fmla="*/ 2147483647 w 68"/>
                        <a:gd name="T17" fmla="*/ 0 h 134"/>
                        <a:gd name="T18" fmla="*/ 2147483647 w 68"/>
                        <a:gd name="T19" fmla="*/ 2147483647 h 134"/>
                        <a:gd name="T20" fmla="*/ 2147483647 w 68"/>
                        <a:gd name="T21" fmla="*/ 2147483647 h 134"/>
                        <a:gd name="T22" fmla="*/ 2147483647 w 68"/>
                        <a:gd name="T23" fmla="*/ 2147483647 h 134"/>
                        <a:gd name="T24" fmla="*/ 2147483647 w 68"/>
                        <a:gd name="T25" fmla="*/ 2147483647 h 134"/>
                        <a:gd name="T26" fmla="*/ 2147483647 w 68"/>
                        <a:gd name="T27" fmla="*/ 2147483647 h 134"/>
                        <a:gd name="T28" fmla="*/ 2147483647 w 68"/>
                        <a:gd name="T29" fmla="*/ 2147483647 h 134"/>
                        <a:gd name="T30" fmla="*/ 2147483647 w 68"/>
                        <a:gd name="T31" fmla="*/ 2147483647 h 134"/>
                        <a:gd name="T32" fmla="*/ 0 w 68"/>
                        <a:gd name="T33" fmla="*/ 2147483647 h 134"/>
                        <a:gd name="T34" fmla="*/ 2147483647 w 68"/>
                        <a:gd name="T35" fmla="*/ 2147483647 h 134"/>
                        <a:gd name="T36" fmla="*/ 2147483647 w 68"/>
                        <a:gd name="T37" fmla="*/ 2147483647 h 134"/>
                        <a:gd name="T38" fmla="*/ 2147483647 w 68"/>
                        <a:gd name="T39" fmla="*/ 2147483647 h 134"/>
                        <a:gd name="T40" fmla="*/ 2147483647 w 68"/>
                        <a:gd name="T41" fmla="*/ 2147483647 h 134"/>
                        <a:gd name="T42" fmla="*/ 2147483647 w 68"/>
                        <a:gd name="T43" fmla="*/ 2147483647 h 134"/>
                        <a:gd name="T44" fmla="*/ 2147483647 w 68"/>
                        <a:gd name="T45" fmla="*/ 2147483647 h 134"/>
                        <a:gd name="T46" fmla="*/ 2147483647 w 68"/>
                        <a:gd name="T47" fmla="*/ 2147483647 h 134"/>
                        <a:gd name="T48" fmla="*/ 2147483647 w 68"/>
                        <a:gd name="T49" fmla="*/ 2147483647 h 134"/>
                        <a:gd name="T50" fmla="*/ 2147483647 w 68"/>
                        <a:gd name="T51" fmla="*/ 2147483647 h 134"/>
                        <a:gd name="T52" fmla="*/ 2147483647 w 68"/>
                        <a:gd name="T53" fmla="*/ 2147483647 h 134"/>
                        <a:gd name="T54" fmla="*/ 2147483647 w 68"/>
                        <a:gd name="T55" fmla="*/ 2147483647 h 134"/>
                        <a:gd name="T56" fmla="*/ 2147483647 w 68"/>
                        <a:gd name="T57" fmla="*/ 2147483647 h 134"/>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134"/>
                        <a:gd name="T89" fmla="*/ 68 w 68"/>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134">
                          <a:moveTo>
                            <a:pt x="68" y="105"/>
                          </a:moveTo>
                          <a:lnTo>
                            <a:pt x="64" y="78"/>
                          </a:lnTo>
                          <a:lnTo>
                            <a:pt x="62" y="52"/>
                          </a:lnTo>
                          <a:lnTo>
                            <a:pt x="58" y="27"/>
                          </a:lnTo>
                          <a:lnTo>
                            <a:pt x="55" y="0"/>
                          </a:lnTo>
                          <a:lnTo>
                            <a:pt x="48" y="4"/>
                          </a:lnTo>
                          <a:lnTo>
                            <a:pt x="41" y="8"/>
                          </a:lnTo>
                          <a:lnTo>
                            <a:pt x="34" y="12"/>
                          </a:lnTo>
                          <a:lnTo>
                            <a:pt x="27" y="15"/>
                          </a:lnTo>
                          <a:lnTo>
                            <a:pt x="20" y="19"/>
                          </a:lnTo>
                          <a:lnTo>
                            <a:pt x="14" y="23"/>
                          </a:lnTo>
                          <a:lnTo>
                            <a:pt x="7" y="27"/>
                          </a:lnTo>
                          <a:lnTo>
                            <a:pt x="0" y="31"/>
                          </a:lnTo>
                          <a:lnTo>
                            <a:pt x="2" y="57"/>
                          </a:lnTo>
                          <a:lnTo>
                            <a:pt x="5" y="82"/>
                          </a:lnTo>
                          <a:lnTo>
                            <a:pt x="8" y="108"/>
                          </a:lnTo>
                          <a:lnTo>
                            <a:pt x="10" y="134"/>
                          </a:lnTo>
                          <a:lnTo>
                            <a:pt x="17" y="130"/>
                          </a:lnTo>
                          <a:lnTo>
                            <a:pt x="25" y="126"/>
                          </a:lnTo>
                          <a:lnTo>
                            <a:pt x="32" y="122"/>
                          </a:lnTo>
                          <a:lnTo>
                            <a:pt x="39" y="119"/>
                          </a:lnTo>
                          <a:lnTo>
                            <a:pt x="46" y="115"/>
                          </a:lnTo>
                          <a:lnTo>
                            <a:pt x="53" y="112"/>
                          </a:lnTo>
                          <a:lnTo>
                            <a:pt x="61" y="108"/>
                          </a:lnTo>
                          <a:lnTo>
                            <a:pt x="68" y="105"/>
                          </a:lnTo>
                          <a:close/>
                        </a:path>
                      </a:pathLst>
                    </a:custGeom>
                    <a:solidFill>
                      <a:srgbClr val="FFFFFF"/>
                    </a:solidFill>
                    <a:ln w="9525">
                      <a:noFill/>
                      <a:prstDash val="solid"/>
                      <a:round/>
                      <a:headEnd/>
                      <a:tailEnd/>
                    </a:ln>
                  </p:spPr>
                  <p:txBody>
                    <a:bodyPr/>
                    <a:lstStyle/>
                    <a:p>
                      <a:endParaRPr lang="fr-FR"/>
                    </a:p>
                  </p:txBody>
                </p:sp>
                <p:sp>
                  <p:nvSpPr>
                    <p:cNvPr id="53" name="Freeform 57"/>
                    <p:cNvSpPr>
                      <a:spLocks/>
                    </p:cNvSpPr>
                    <p:nvPr/>
                  </p:nvSpPr>
                  <p:spPr bwMode="auto">
                    <a:xfrm>
                      <a:off x="4758190" y="1969955"/>
                      <a:ext cx="34610" cy="55842"/>
                    </a:xfrm>
                    <a:custGeom>
                      <a:avLst/>
                      <a:gdLst>
                        <a:gd name="T0" fmla="*/ 2147483647 w 62"/>
                        <a:gd name="T1" fmla="*/ 0 h 101"/>
                        <a:gd name="T2" fmla="*/ 2147483647 w 62"/>
                        <a:gd name="T3" fmla="*/ 2147483647 h 101"/>
                        <a:gd name="T4" fmla="*/ 2147483647 w 62"/>
                        <a:gd name="T5" fmla="*/ 2147483647 h 101"/>
                        <a:gd name="T6" fmla="*/ 0 w 62"/>
                        <a:gd name="T7" fmla="*/ 2147483647 h 101"/>
                        <a:gd name="T8" fmla="*/ 2147483647 w 62"/>
                        <a:gd name="T9" fmla="*/ 2147483647 h 101"/>
                        <a:gd name="T10" fmla="*/ 2147483647 w 62"/>
                        <a:gd name="T11" fmla="*/ 2147483647 h 101"/>
                        <a:gd name="T12" fmla="*/ 2147483647 w 62"/>
                        <a:gd name="T13" fmla="*/ 2147483647 h 101"/>
                        <a:gd name="T14" fmla="*/ 2147483647 w 62"/>
                        <a:gd name="T15" fmla="*/ 2147483647 h 101"/>
                        <a:gd name="T16" fmla="*/ 2147483647 w 62"/>
                        <a:gd name="T17" fmla="*/ 2147483647 h 101"/>
                        <a:gd name="T18" fmla="*/ 2147483647 w 62"/>
                        <a:gd name="T19" fmla="*/ 2147483647 h 101"/>
                        <a:gd name="T20" fmla="*/ 2147483647 w 62"/>
                        <a:gd name="T21" fmla="*/ 2147483647 h 101"/>
                        <a:gd name="T22" fmla="*/ 2147483647 w 62"/>
                        <a:gd name="T23" fmla="*/ 2147483647 h 101"/>
                        <a:gd name="T24" fmla="*/ 2147483647 w 62"/>
                        <a:gd name="T25" fmla="*/ 2147483647 h 101"/>
                        <a:gd name="T26" fmla="*/ 2147483647 w 62"/>
                        <a:gd name="T27" fmla="*/ 2147483647 h 101"/>
                        <a:gd name="T28" fmla="*/ 2147483647 w 62"/>
                        <a:gd name="T29" fmla="*/ 2147483647 h 101"/>
                        <a:gd name="T30" fmla="*/ 2147483647 w 62"/>
                        <a:gd name="T31" fmla="*/ 2147483647 h 101"/>
                        <a:gd name="T32" fmla="*/ 2147483647 w 62"/>
                        <a:gd name="T33" fmla="*/ 0 h 101"/>
                        <a:gd name="T34" fmla="*/ 2147483647 w 62"/>
                        <a:gd name="T35" fmla="*/ 2147483647 h 101"/>
                        <a:gd name="T36" fmla="*/ 2147483647 w 62"/>
                        <a:gd name="T37" fmla="*/ 2147483647 h 101"/>
                        <a:gd name="T38" fmla="*/ 2147483647 w 62"/>
                        <a:gd name="T39" fmla="*/ 2147483647 h 101"/>
                        <a:gd name="T40" fmla="*/ 2147483647 w 62"/>
                        <a:gd name="T41" fmla="*/ 2147483647 h 101"/>
                        <a:gd name="T42" fmla="*/ 2147483647 w 62"/>
                        <a:gd name="T43" fmla="*/ 2147483647 h 101"/>
                        <a:gd name="T44" fmla="*/ 2147483647 w 62"/>
                        <a:gd name="T45" fmla="*/ 2147483647 h 101"/>
                        <a:gd name="T46" fmla="*/ 2147483647 w 62"/>
                        <a:gd name="T47" fmla="*/ 2147483647 h 101"/>
                        <a:gd name="T48" fmla="*/ 0 w 62"/>
                        <a:gd name="T49" fmla="*/ 2147483647 h 101"/>
                        <a:gd name="T50" fmla="*/ 2147483647 w 62"/>
                        <a:gd name="T51" fmla="*/ 2147483647 h 101"/>
                        <a:gd name="T52" fmla="*/ 2147483647 w 62"/>
                        <a:gd name="T53" fmla="*/ 2147483647 h 101"/>
                        <a:gd name="T54" fmla="*/ 2147483647 w 62"/>
                        <a:gd name="T55" fmla="*/ 2147483647 h 101"/>
                        <a:gd name="T56" fmla="*/ 2147483647 w 62"/>
                        <a:gd name="T57" fmla="*/ 2147483647 h 101"/>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101"/>
                        <a:gd name="T89" fmla="*/ 62 w 62"/>
                        <a:gd name="T90" fmla="*/ 101 h 1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101">
                          <a:moveTo>
                            <a:pt x="3" y="101"/>
                          </a:moveTo>
                          <a:lnTo>
                            <a:pt x="9" y="99"/>
                          </a:lnTo>
                          <a:lnTo>
                            <a:pt x="17" y="98"/>
                          </a:lnTo>
                          <a:lnTo>
                            <a:pt x="24" y="97"/>
                          </a:lnTo>
                          <a:lnTo>
                            <a:pt x="32" y="96"/>
                          </a:lnTo>
                          <a:lnTo>
                            <a:pt x="39" y="96"/>
                          </a:lnTo>
                          <a:lnTo>
                            <a:pt x="47" y="95"/>
                          </a:lnTo>
                          <a:lnTo>
                            <a:pt x="54" y="94"/>
                          </a:lnTo>
                          <a:lnTo>
                            <a:pt x="62" y="93"/>
                          </a:lnTo>
                          <a:lnTo>
                            <a:pt x="61" y="70"/>
                          </a:lnTo>
                          <a:lnTo>
                            <a:pt x="61" y="46"/>
                          </a:lnTo>
                          <a:lnTo>
                            <a:pt x="61" y="23"/>
                          </a:lnTo>
                          <a:lnTo>
                            <a:pt x="60" y="0"/>
                          </a:lnTo>
                          <a:lnTo>
                            <a:pt x="52" y="2"/>
                          </a:lnTo>
                          <a:lnTo>
                            <a:pt x="45" y="3"/>
                          </a:lnTo>
                          <a:lnTo>
                            <a:pt x="37" y="4"/>
                          </a:lnTo>
                          <a:lnTo>
                            <a:pt x="30" y="6"/>
                          </a:lnTo>
                          <a:lnTo>
                            <a:pt x="23" y="7"/>
                          </a:lnTo>
                          <a:lnTo>
                            <a:pt x="15" y="8"/>
                          </a:lnTo>
                          <a:lnTo>
                            <a:pt x="8" y="11"/>
                          </a:lnTo>
                          <a:lnTo>
                            <a:pt x="0" y="12"/>
                          </a:lnTo>
                          <a:lnTo>
                            <a:pt x="1" y="34"/>
                          </a:lnTo>
                          <a:lnTo>
                            <a:pt x="1" y="56"/>
                          </a:lnTo>
                          <a:lnTo>
                            <a:pt x="1" y="79"/>
                          </a:lnTo>
                          <a:lnTo>
                            <a:pt x="3" y="101"/>
                          </a:lnTo>
                          <a:close/>
                        </a:path>
                      </a:pathLst>
                    </a:custGeom>
                    <a:solidFill>
                      <a:srgbClr val="0026A5"/>
                    </a:solidFill>
                    <a:ln w="9525">
                      <a:noFill/>
                      <a:prstDash val="solid"/>
                      <a:round/>
                      <a:headEnd/>
                      <a:tailEnd/>
                    </a:ln>
                  </p:spPr>
                  <p:txBody>
                    <a:bodyPr/>
                    <a:lstStyle/>
                    <a:p>
                      <a:endParaRPr lang="fr-FR"/>
                    </a:p>
                  </p:txBody>
                </p:sp>
                <p:sp>
                  <p:nvSpPr>
                    <p:cNvPr id="54" name="Freeform 58"/>
                    <p:cNvSpPr>
                      <a:spLocks/>
                    </p:cNvSpPr>
                    <p:nvPr/>
                  </p:nvSpPr>
                  <p:spPr bwMode="auto">
                    <a:xfrm>
                      <a:off x="4753718" y="1862742"/>
                      <a:ext cx="35725" cy="62544"/>
                    </a:xfrm>
                    <a:custGeom>
                      <a:avLst/>
                      <a:gdLst>
                        <a:gd name="T0" fmla="*/ 2147483647 w 65"/>
                        <a:gd name="T1" fmla="*/ 0 h 112"/>
                        <a:gd name="T2" fmla="*/ 2147483647 w 65"/>
                        <a:gd name="T3" fmla="*/ 2147483647 h 112"/>
                        <a:gd name="T4" fmla="*/ 2147483647 w 65"/>
                        <a:gd name="T5" fmla="*/ 2147483647 h 112"/>
                        <a:gd name="T6" fmla="*/ 0 w 65"/>
                        <a:gd name="T7" fmla="*/ 2147483647 h 112"/>
                        <a:gd name="T8" fmla="*/ 2147483647 w 65"/>
                        <a:gd name="T9" fmla="*/ 2147483647 h 112"/>
                        <a:gd name="T10" fmla="*/ 2147483647 w 65"/>
                        <a:gd name="T11" fmla="*/ 2147483647 h 112"/>
                        <a:gd name="T12" fmla="*/ 2147483647 w 65"/>
                        <a:gd name="T13" fmla="*/ 2147483647 h 112"/>
                        <a:gd name="T14" fmla="*/ 2147483647 w 65"/>
                        <a:gd name="T15" fmla="*/ 2147483647 h 112"/>
                        <a:gd name="T16" fmla="*/ 2147483647 w 65"/>
                        <a:gd name="T17" fmla="*/ 2147483647 h 112"/>
                        <a:gd name="T18" fmla="*/ 2147483647 w 65"/>
                        <a:gd name="T19" fmla="*/ 2147483647 h 112"/>
                        <a:gd name="T20" fmla="*/ 2147483647 w 65"/>
                        <a:gd name="T21" fmla="*/ 2147483647 h 112"/>
                        <a:gd name="T22" fmla="*/ 2147483647 w 65"/>
                        <a:gd name="T23" fmla="*/ 2147483647 h 112"/>
                        <a:gd name="T24" fmla="*/ 2147483647 w 65"/>
                        <a:gd name="T25" fmla="*/ 2147483647 h 112"/>
                        <a:gd name="T26" fmla="*/ 2147483647 w 65"/>
                        <a:gd name="T27" fmla="*/ 2147483647 h 112"/>
                        <a:gd name="T28" fmla="*/ 2147483647 w 65"/>
                        <a:gd name="T29" fmla="*/ 2147483647 h 112"/>
                        <a:gd name="T30" fmla="*/ 2147483647 w 65"/>
                        <a:gd name="T31" fmla="*/ 2147483647 h 112"/>
                        <a:gd name="T32" fmla="*/ 2147483647 w 65"/>
                        <a:gd name="T33" fmla="*/ 0 h 112"/>
                        <a:gd name="T34" fmla="*/ 2147483647 w 65"/>
                        <a:gd name="T35" fmla="*/ 2147483647 h 112"/>
                        <a:gd name="T36" fmla="*/ 2147483647 w 65"/>
                        <a:gd name="T37" fmla="*/ 2147483647 h 112"/>
                        <a:gd name="T38" fmla="*/ 2147483647 w 65"/>
                        <a:gd name="T39" fmla="*/ 2147483647 h 112"/>
                        <a:gd name="T40" fmla="*/ 2147483647 w 65"/>
                        <a:gd name="T41" fmla="*/ 2147483647 h 112"/>
                        <a:gd name="T42" fmla="*/ 2147483647 w 65"/>
                        <a:gd name="T43" fmla="*/ 2147483647 h 112"/>
                        <a:gd name="T44" fmla="*/ 2147483647 w 65"/>
                        <a:gd name="T45" fmla="*/ 2147483647 h 112"/>
                        <a:gd name="T46" fmla="*/ 2147483647 w 65"/>
                        <a:gd name="T47" fmla="*/ 2147483647 h 112"/>
                        <a:gd name="T48" fmla="*/ 0 w 65"/>
                        <a:gd name="T49" fmla="*/ 2147483647 h 112"/>
                        <a:gd name="T50" fmla="*/ 2147483647 w 65"/>
                        <a:gd name="T51" fmla="*/ 2147483647 h 112"/>
                        <a:gd name="T52" fmla="*/ 2147483647 w 65"/>
                        <a:gd name="T53" fmla="*/ 2147483647 h 112"/>
                        <a:gd name="T54" fmla="*/ 2147483647 w 65"/>
                        <a:gd name="T55" fmla="*/ 2147483647 h 112"/>
                        <a:gd name="T56" fmla="*/ 2147483647 w 65"/>
                        <a:gd name="T57" fmla="*/ 2147483647 h 112"/>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112"/>
                        <a:gd name="T89" fmla="*/ 65 w 65"/>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112">
                          <a:moveTo>
                            <a:pt x="5" y="112"/>
                          </a:moveTo>
                          <a:lnTo>
                            <a:pt x="13" y="110"/>
                          </a:lnTo>
                          <a:lnTo>
                            <a:pt x="20" y="107"/>
                          </a:lnTo>
                          <a:lnTo>
                            <a:pt x="28" y="106"/>
                          </a:lnTo>
                          <a:lnTo>
                            <a:pt x="35" y="104"/>
                          </a:lnTo>
                          <a:lnTo>
                            <a:pt x="42" y="103"/>
                          </a:lnTo>
                          <a:lnTo>
                            <a:pt x="50" y="100"/>
                          </a:lnTo>
                          <a:lnTo>
                            <a:pt x="57" y="99"/>
                          </a:lnTo>
                          <a:lnTo>
                            <a:pt x="65" y="97"/>
                          </a:lnTo>
                          <a:lnTo>
                            <a:pt x="64" y="73"/>
                          </a:lnTo>
                          <a:lnTo>
                            <a:pt x="62" y="49"/>
                          </a:lnTo>
                          <a:lnTo>
                            <a:pt x="60" y="24"/>
                          </a:lnTo>
                          <a:lnTo>
                            <a:pt x="59" y="0"/>
                          </a:lnTo>
                          <a:lnTo>
                            <a:pt x="52" y="2"/>
                          </a:lnTo>
                          <a:lnTo>
                            <a:pt x="44" y="5"/>
                          </a:lnTo>
                          <a:lnTo>
                            <a:pt x="37" y="7"/>
                          </a:lnTo>
                          <a:lnTo>
                            <a:pt x="30" y="8"/>
                          </a:lnTo>
                          <a:lnTo>
                            <a:pt x="23" y="11"/>
                          </a:lnTo>
                          <a:lnTo>
                            <a:pt x="15" y="13"/>
                          </a:lnTo>
                          <a:lnTo>
                            <a:pt x="8" y="15"/>
                          </a:lnTo>
                          <a:lnTo>
                            <a:pt x="0" y="17"/>
                          </a:lnTo>
                          <a:lnTo>
                            <a:pt x="1" y="42"/>
                          </a:lnTo>
                          <a:lnTo>
                            <a:pt x="2" y="65"/>
                          </a:lnTo>
                          <a:lnTo>
                            <a:pt x="4" y="88"/>
                          </a:lnTo>
                          <a:lnTo>
                            <a:pt x="5" y="112"/>
                          </a:lnTo>
                          <a:close/>
                        </a:path>
                      </a:pathLst>
                    </a:custGeom>
                    <a:solidFill>
                      <a:srgbClr val="FFFFFF"/>
                    </a:solidFill>
                    <a:ln w="9525">
                      <a:noFill/>
                      <a:prstDash val="solid"/>
                      <a:round/>
                      <a:headEnd/>
                      <a:tailEnd/>
                    </a:ln>
                  </p:spPr>
                  <p:txBody>
                    <a:bodyPr/>
                    <a:lstStyle/>
                    <a:p>
                      <a:endParaRPr lang="fr-FR"/>
                    </a:p>
                  </p:txBody>
                </p:sp>
                <p:sp>
                  <p:nvSpPr>
                    <p:cNvPr id="55" name="Freeform 59"/>
                    <p:cNvSpPr>
                      <a:spLocks/>
                    </p:cNvSpPr>
                    <p:nvPr/>
                  </p:nvSpPr>
                  <p:spPr bwMode="auto">
                    <a:xfrm>
                      <a:off x="4759305" y="2071591"/>
                      <a:ext cx="33494" cy="50255"/>
                    </a:xfrm>
                    <a:custGeom>
                      <a:avLst/>
                      <a:gdLst>
                        <a:gd name="T0" fmla="*/ 2147483647 w 61"/>
                        <a:gd name="T1" fmla="*/ 0 h 91"/>
                        <a:gd name="T2" fmla="*/ 2147483647 w 61"/>
                        <a:gd name="T3" fmla="*/ 2147483647 h 91"/>
                        <a:gd name="T4" fmla="*/ 2147483647 w 61"/>
                        <a:gd name="T5" fmla="*/ 2147483647 h 91"/>
                        <a:gd name="T6" fmla="*/ 0 w 61"/>
                        <a:gd name="T7" fmla="*/ 2147483647 h 91"/>
                        <a:gd name="T8" fmla="*/ 2147483647 w 61"/>
                        <a:gd name="T9" fmla="*/ 0 h 91"/>
                        <a:gd name="T10" fmla="*/ 2147483647 w 61"/>
                        <a:gd name="T11" fmla="*/ 0 h 91"/>
                        <a:gd name="T12" fmla="*/ 2147483647 w 61"/>
                        <a:gd name="T13" fmla="*/ 2147483647 h 91"/>
                        <a:gd name="T14" fmla="*/ 2147483647 w 61"/>
                        <a:gd name="T15" fmla="*/ 2147483647 h 91"/>
                        <a:gd name="T16" fmla="*/ 2147483647 w 61"/>
                        <a:gd name="T17" fmla="*/ 2147483647 h 91"/>
                        <a:gd name="T18" fmla="*/ 2147483647 w 61"/>
                        <a:gd name="T19" fmla="*/ 2147483647 h 91"/>
                        <a:gd name="T20" fmla="*/ 2147483647 w 61"/>
                        <a:gd name="T21" fmla="*/ 2147483647 h 91"/>
                        <a:gd name="T22" fmla="*/ 2147483647 w 61"/>
                        <a:gd name="T23" fmla="*/ 2147483647 h 91"/>
                        <a:gd name="T24" fmla="*/ 0 w 61"/>
                        <a:gd name="T25" fmla="*/ 2147483647 h 91"/>
                        <a:gd name="T26" fmla="*/ 0 w 61"/>
                        <a:gd name="T27" fmla="*/ 2147483647 h 91"/>
                        <a:gd name="T28" fmla="*/ 0 w 61"/>
                        <a:gd name="T29" fmla="*/ 2147483647 h 91"/>
                        <a:gd name="T30" fmla="*/ 0 w 61"/>
                        <a:gd name="T31" fmla="*/ 2147483647 h 91"/>
                        <a:gd name="T32" fmla="*/ 0 w 61"/>
                        <a:gd name="T33" fmla="*/ 2147483647 h 91"/>
                        <a:gd name="T34" fmla="*/ 2147483647 w 61"/>
                        <a:gd name="T35" fmla="*/ 2147483647 h 91"/>
                        <a:gd name="T36" fmla="*/ 2147483647 w 61"/>
                        <a:gd name="T37" fmla="*/ 2147483647 h 91"/>
                        <a:gd name="T38" fmla="*/ 2147483647 w 61"/>
                        <a:gd name="T39" fmla="*/ 2147483647 h 91"/>
                        <a:gd name="T40" fmla="*/ 2147483647 w 61"/>
                        <a:gd name="T41" fmla="*/ 2147483647 h 91"/>
                        <a:gd name="T42" fmla="*/ 2147483647 w 61"/>
                        <a:gd name="T43" fmla="*/ 2147483647 h 91"/>
                        <a:gd name="T44" fmla="*/ 2147483647 w 61"/>
                        <a:gd name="T45" fmla="*/ 2147483647 h 91"/>
                        <a:gd name="T46" fmla="*/ 2147483647 w 61"/>
                        <a:gd name="T47" fmla="*/ 2147483647 h 91"/>
                        <a:gd name="T48" fmla="*/ 2147483647 w 61"/>
                        <a:gd name="T49" fmla="*/ 2147483647 h 91"/>
                        <a:gd name="T50" fmla="*/ 2147483647 w 61"/>
                        <a:gd name="T51" fmla="*/ 2147483647 h 91"/>
                        <a:gd name="T52" fmla="*/ 2147483647 w 61"/>
                        <a:gd name="T53" fmla="*/ 2147483647 h 91"/>
                        <a:gd name="T54" fmla="*/ 2147483647 w 61"/>
                        <a:gd name="T55" fmla="*/ 2147483647 h 91"/>
                        <a:gd name="T56" fmla="*/ 2147483647 w 61"/>
                        <a:gd name="T57" fmla="*/ 0 h 91"/>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91"/>
                        <a:gd name="T89" fmla="*/ 61 w 61"/>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91">
                          <a:moveTo>
                            <a:pt x="61" y="0"/>
                          </a:moveTo>
                          <a:lnTo>
                            <a:pt x="53" y="0"/>
                          </a:lnTo>
                          <a:lnTo>
                            <a:pt x="46" y="2"/>
                          </a:lnTo>
                          <a:lnTo>
                            <a:pt x="38" y="2"/>
                          </a:lnTo>
                          <a:lnTo>
                            <a:pt x="31" y="3"/>
                          </a:lnTo>
                          <a:lnTo>
                            <a:pt x="23" y="4"/>
                          </a:lnTo>
                          <a:lnTo>
                            <a:pt x="14" y="5"/>
                          </a:lnTo>
                          <a:lnTo>
                            <a:pt x="8" y="5"/>
                          </a:lnTo>
                          <a:lnTo>
                            <a:pt x="0" y="6"/>
                          </a:lnTo>
                          <a:lnTo>
                            <a:pt x="0" y="28"/>
                          </a:lnTo>
                          <a:lnTo>
                            <a:pt x="0" y="49"/>
                          </a:lnTo>
                          <a:lnTo>
                            <a:pt x="0" y="70"/>
                          </a:lnTo>
                          <a:lnTo>
                            <a:pt x="0" y="91"/>
                          </a:lnTo>
                          <a:lnTo>
                            <a:pt x="6" y="91"/>
                          </a:lnTo>
                          <a:lnTo>
                            <a:pt x="14" y="90"/>
                          </a:lnTo>
                          <a:lnTo>
                            <a:pt x="21" y="90"/>
                          </a:lnTo>
                          <a:lnTo>
                            <a:pt x="29" y="89"/>
                          </a:lnTo>
                          <a:lnTo>
                            <a:pt x="36" y="89"/>
                          </a:lnTo>
                          <a:lnTo>
                            <a:pt x="44" y="89"/>
                          </a:lnTo>
                          <a:lnTo>
                            <a:pt x="51" y="88"/>
                          </a:lnTo>
                          <a:lnTo>
                            <a:pt x="59" y="88"/>
                          </a:lnTo>
                          <a:lnTo>
                            <a:pt x="59" y="66"/>
                          </a:lnTo>
                          <a:lnTo>
                            <a:pt x="61" y="44"/>
                          </a:lnTo>
                          <a:lnTo>
                            <a:pt x="61" y="22"/>
                          </a:lnTo>
                          <a:lnTo>
                            <a:pt x="61" y="0"/>
                          </a:lnTo>
                          <a:close/>
                        </a:path>
                      </a:pathLst>
                    </a:custGeom>
                    <a:solidFill>
                      <a:srgbClr val="0026A5"/>
                    </a:solidFill>
                    <a:ln w="9525">
                      <a:noFill/>
                      <a:prstDash val="solid"/>
                      <a:round/>
                      <a:headEnd/>
                      <a:tailEnd/>
                    </a:ln>
                  </p:spPr>
                  <p:txBody>
                    <a:bodyPr/>
                    <a:lstStyle/>
                    <a:p>
                      <a:endParaRPr lang="fr-FR"/>
                    </a:p>
                  </p:txBody>
                </p:sp>
                <p:sp>
                  <p:nvSpPr>
                    <p:cNvPr id="56" name="Freeform 60"/>
                    <p:cNvSpPr>
                      <a:spLocks/>
                    </p:cNvSpPr>
                    <p:nvPr/>
                  </p:nvSpPr>
                  <p:spPr bwMode="auto">
                    <a:xfrm>
                      <a:off x="4879887" y="1883965"/>
                      <a:ext cx="35725" cy="58073"/>
                    </a:xfrm>
                    <a:custGeom>
                      <a:avLst/>
                      <a:gdLst>
                        <a:gd name="T0" fmla="*/ 2147483647 w 65"/>
                        <a:gd name="T1" fmla="*/ 0 h 104"/>
                        <a:gd name="T2" fmla="*/ 2147483647 w 65"/>
                        <a:gd name="T3" fmla="*/ 2147483647 h 104"/>
                        <a:gd name="T4" fmla="*/ 2147483647 w 65"/>
                        <a:gd name="T5" fmla="*/ 2147483647 h 104"/>
                        <a:gd name="T6" fmla="*/ 0 w 65"/>
                        <a:gd name="T7" fmla="*/ 2147483647 h 104"/>
                        <a:gd name="T8" fmla="*/ 2147483647 w 65"/>
                        <a:gd name="T9" fmla="*/ 0 h 104"/>
                        <a:gd name="T10" fmla="*/ 2147483647 w 65"/>
                        <a:gd name="T11" fmla="*/ 2147483647 h 104"/>
                        <a:gd name="T12" fmla="*/ 2147483647 w 65"/>
                        <a:gd name="T13" fmla="*/ 2147483647 h 104"/>
                        <a:gd name="T14" fmla="*/ 2147483647 w 65"/>
                        <a:gd name="T15" fmla="*/ 2147483647 h 104"/>
                        <a:gd name="T16" fmla="*/ 2147483647 w 65"/>
                        <a:gd name="T17" fmla="*/ 2147483647 h 104"/>
                        <a:gd name="T18" fmla="*/ 2147483647 w 65"/>
                        <a:gd name="T19" fmla="*/ 2147483647 h 104"/>
                        <a:gd name="T20" fmla="*/ 2147483647 w 65"/>
                        <a:gd name="T21" fmla="*/ 2147483647 h 104"/>
                        <a:gd name="T22" fmla="*/ 2147483647 w 65"/>
                        <a:gd name="T23" fmla="*/ 2147483647 h 104"/>
                        <a:gd name="T24" fmla="*/ 0 w 65"/>
                        <a:gd name="T25" fmla="*/ 2147483647 h 104"/>
                        <a:gd name="T26" fmla="*/ 2147483647 w 65"/>
                        <a:gd name="T27" fmla="*/ 2147483647 h 104"/>
                        <a:gd name="T28" fmla="*/ 2147483647 w 65"/>
                        <a:gd name="T29" fmla="*/ 2147483647 h 104"/>
                        <a:gd name="T30" fmla="*/ 2147483647 w 65"/>
                        <a:gd name="T31" fmla="*/ 2147483647 h 104"/>
                        <a:gd name="T32" fmla="*/ 2147483647 w 65"/>
                        <a:gd name="T33" fmla="*/ 2147483647 h 104"/>
                        <a:gd name="T34" fmla="*/ 2147483647 w 65"/>
                        <a:gd name="T35" fmla="*/ 2147483647 h 104"/>
                        <a:gd name="T36" fmla="*/ 2147483647 w 65"/>
                        <a:gd name="T37" fmla="*/ 2147483647 h 104"/>
                        <a:gd name="T38" fmla="*/ 2147483647 w 65"/>
                        <a:gd name="T39" fmla="*/ 2147483647 h 104"/>
                        <a:gd name="T40" fmla="*/ 2147483647 w 65"/>
                        <a:gd name="T41" fmla="*/ 2147483647 h 104"/>
                        <a:gd name="T42" fmla="*/ 2147483647 w 65"/>
                        <a:gd name="T43" fmla="*/ 2147483647 h 104"/>
                        <a:gd name="T44" fmla="*/ 2147483647 w 65"/>
                        <a:gd name="T45" fmla="*/ 2147483647 h 104"/>
                        <a:gd name="T46" fmla="*/ 2147483647 w 65"/>
                        <a:gd name="T47" fmla="*/ 2147483647 h 104"/>
                        <a:gd name="T48" fmla="*/ 2147483647 w 65"/>
                        <a:gd name="T49" fmla="*/ 2147483647 h 104"/>
                        <a:gd name="T50" fmla="*/ 2147483647 w 65"/>
                        <a:gd name="T51" fmla="*/ 2147483647 h 104"/>
                        <a:gd name="T52" fmla="*/ 2147483647 w 65"/>
                        <a:gd name="T53" fmla="*/ 2147483647 h 104"/>
                        <a:gd name="T54" fmla="*/ 2147483647 w 65"/>
                        <a:gd name="T55" fmla="*/ 2147483647 h 104"/>
                        <a:gd name="T56" fmla="*/ 2147483647 w 65"/>
                        <a:gd name="T57" fmla="*/ 0 h 104"/>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104"/>
                        <a:gd name="T89" fmla="*/ 65 w 65"/>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104">
                          <a:moveTo>
                            <a:pt x="60" y="0"/>
                          </a:moveTo>
                          <a:lnTo>
                            <a:pt x="52" y="1"/>
                          </a:lnTo>
                          <a:lnTo>
                            <a:pt x="45" y="4"/>
                          </a:lnTo>
                          <a:lnTo>
                            <a:pt x="37" y="5"/>
                          </a:lnTo>
                          <a:lnTo>
                            <a:pt x="30" y="6"/>
                          </a:lnTo>
                          <a:lnTo>
                            <a:pt x="22" y="8"/>
                          </a:lnTo>
                          <a:lnTo>
                            <a:pt x="15" y="9"/>
                          </a:lnTo>
                          <a:lnTo>
                            <a:pt x="7" y="12"/>
                          </a:lnTo>
                          <a:lnTo>
                            <a:pt x="0" y="13"/>
                          </a:lnTo>
                          <a:lnTo>
                            <a:pt x="1" y="36"/>
                          </a:lnTo>
                          <a:lnTo>
                            <a:pt x="2" y="58"/>
                          </a:lnTo>
                          <a:lnTo>
                            <a:pt x="3" y="81"/>
                          </a:lnTo>
                          <a:lnTo>
                            <a:pt x="5" y="104"/>
                          </a:lnTo>
                          <a:lnTo>
                            <a:pt x="12" y="103"/>
                          </a:lnTo>
                          <a:lnTo>
                            <a:pt x="20" y="102"/>
                          </a:lnTo>
                          <a:lnTo>
                            <a:pt x="27" y="100"/>
                          </a:lnTo>
                          <a:lnTo>
                            <a:pt x="35" y="99"/>
                          </a:lnTo>
                          <a:lnTo>
                            <a:pt x="41" y="98"/>
                          </a:lnTo>
                          <a:lnTo>
                            <a:pt x="50" y="97"/>
                          </a:lnTo>
                          <a:lnTo>
                            <a:pt x="56" y="96"/>
                          </a:lnTo>
                          <a:lnTo>
                            <a:pt x="65" y="95"/>
                          </a:lnTo>
                          <a:lnTo>
                            <a:pt x="63" y="70"/>
                          </a:lnTo>
                          <a:lnTo>
                            <a:pt x="62" y="47"/>
                          </a:lnTo>
                          <a:lnTo>
                            <a:pt x="61" y="24"/>
                          </a:lnTo>
                          <a:lnTo>
                            <a:pt x="60" y="0"/>
                          </a:lnTo>
                          <a:close/>
                        </a:path>
                      </a:pathLst>
                    </a:custGeom>
                    <a:solidFill>
                      <a:srgbClr val="FFFFFF"/>
                    </a:solidFill>
                    <a:ln w="9525">
                      <a:noFill/>
                      <a:prstDash val="solid"/>
                      <a:round/>
                      <a:headEnd/>
                      <a:tailEnd/>
                    </a:ln>
                  </p:spPr>
                  <p:txBody>
                    <a:bodyPr/>
                    <a:lstStyle/>
                    <a:p>
                      <a:endParaRPr lang="fr-FR"/>
                    </a:p>
                  </p:txBody>
                </p:sp>
                <p:sp>
                  <p:nvSpPr>
                    <p:cNvPr id="57" name="Freeform 61"/>
                    <p:cNvSpPr>
                      <a:spLocks/>
                    </p:cNvSpPr>
                    <p:nvPr/>
                  </p:nvSpPr>
                  <p:spPr bwMode="auto">
                    <a:xfrm>
                      <a:off x="4883243" y="1988948"/>
                      <a:ext cx="34610" cy="54726"/>
                    </a:xfrm>
                    <a:custGeom>
                      <a:avLst/>
                      <a:gdLst>
                        <a:gd name="T0" fmla="*/ 2147483647 w 62"/>
                        <a:gd name="T1" fmla="*/ 0 h 98"/>
                        <a:gd name="T2" fmla="*/ 2147483647 w 62"/>
                        <a:gd name="T3" fmla="*/ 2147483647 h 98"/>
                        <a:gd name="T4" fmla="*/ 2147483647 w 62"/>
                        <a:gd name="T5" fmla="*/ 2147483647 h 98"/>
                        <a:gd name="T6" fmla="*/ 0 w 62"/>
                        <a:gd name="T7" fmla="*/ 2147483647 h 98"/>
                        <a:gd name="T8" fmla="*/ 2147483647 w 62"/>
                        <a:gd name="T9" fmla="*/ 0 h 98"/>
                        <a:gd name="T10" fmla="*/ 2147483647 w 62"/>
                        <a:gd name="T11" fmla="*/ 2147483647 h 98"/>
                        <a:gd name="T12" fmla="*/ 2147483647 w 62"/>
                        <a:gd name="T13" fmla="*/ 2147483647 h 98"/>
                        <a:gd name="T14" fmla="*/ 2147483647 w 62"/>
                        <a:gd name="T15" fmla="*/ 2147483647 h 98"/>
                        <a:gd name="T16" fmla="*/ 2147483647 w 62"/>
                        <a:gd name="T17" fmla="*/ 2147483647 h 98"/>
                        <a:gd name="T18" fmla="*/ 2147483647 w 62"/>
                        <a:gd name="T19" fmla="*/ 2147483647 h 98"/>
                        <a:gd name="T20" fmla="*/ 2147483647 w 62"/>
                        <a:gd name="T21" fmla="*/ 2147483647 h 98"/>
                        <a:gd name="T22" fmla="*/ 2147483647 w 62"/>
                        <a:gd name="T23" fmla="*/ 2147483647 h 98"/>
                        <a:gd name="T24" fmla="*/ 0 w 62"/>
                        <a:gd name="T25" fmla="*/ 2147483647 h 98"/>
                        <a:gd name="T26" fmla="*/ 2147483647 w 62"/>
                        <a:gd name="T27" fmla="*/ 2147483647 h 98"/>
                        <a:gd name="T28" fmla="*/ 2147483647 w 62"/>
                        <a:gd name="T29" fmla="*/ 2147483647 h 98"/>
                        <a:gd name="T30" fmla="*/ 2147483647 w 62"/>
                        <a:gd name="T31" fmla="*/ 2147483647 h 98"/>
                        <a:gd name="T32" fmla="*/ 2147483647 w 62"/>
                        <a:gd name="T33" fmla="*/ 2147483647 h 98"/>
                        <a:gd name="T34" fmla="*/ 2147483647 w 62"/>
                        <a:gd name="T35" fmla="*/ 2147483647 h 98"/>
                        <a:gd name="T36" fmla="*/ 2147483647 w 62"/>
                        <a:gd name="T37" fmla="*/ 2147483647 h 98"/>
                        <a:gd name="T38" fmla="*/ 2147483647 w 62"/>
                        <a:gd name="T39" fmla="*/ 2147483647 h 98"/>
                        <a:gd name="T40" fmla="*/ 2147483647 w 62"/>
                        <a:gd name="T41" fmla="*/ 2147483647 h 98"/>
                        <a:gd name="T42" fmla="*/ 2147483647 w 62"/>
                        <a:gd name="T43" fmla="*/ 2147483647 h 98"/>
                        <a:gd name="T44" fmla="*/ 2147483647 w 62"/>
                        <a:gd name="T45" fmla="*/ 2147483647 h 98"/>
                        <a:gd name="T46" fmla="*/ 2147483647 w 62"/>
                        <a:gd name="T47" fmla="*/ 2147483647 h 98"/>
                        <a:gd name="T48" fmla="*/ 2147483647 w 62"/>
                        <a:gd name="T49" fmla="*/ 2147483647 h 98"/>
                        <a:gd name="T50" fmla="*/ 2147483647 w 62"/>
                        <a:gd name="T51" fmla="*/ 2147483647 h 98"/>
                        <a:gd name="T52" fmla="*/ 2147483647 w 62"/>
                        <a:gd name="T53" fmla="*/ 2147483647 h 98"/>
                        <a:gd name="T54" fmla="*/ 2147483647 w 62"/>
                        <a:gd name="T55" fmla="*/ 2147483647 h 98"/>
                        <a:gd name="T56" fmla="*/ 2147483647 w 62"/>
                        <a:gd name="T57" fmla="*/ 0 h 98"/>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8"/>
                        <a:gd name="T89" fmla="*/ 62 w 6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8">
                          <a:moveTo>
                            <a:pt x="61" y="0"/>
                          </a:moveTo>
                          <a:lnTo>
                            <a:pt x="53" y="1"/>
                          </a:lnTo>
                          <a:lnTo>
                            <a:pt x="45" y="1"/>
                          </a:lnTo>
                          <a:lnTo>
                            <a:pt x="37" y="2"/>
                          </a:lnTo>
                          <a:lnTo>
                            <a:pt x="30" y="3"/>
                          </a:lnTo>
                          <a:lnTo>
                            <a:pt x="22" y="5"/>
                          </a:lnTo>
                          <a:lnTo>
                            <a:pt x="15" y="5"/>
                          </a:lnTo>
                          <a:lnTo>
                            <a:pt x="7" y="6"/>
                          </a:lnTo>
                          <a:lnTo>
                            <a:pt x="0" y="7"/>
                          </a:lnTo>
                          <a:lnTo>
                            <a:pt x="1" y="30"/>
                          </a:lnTo>
                          <a:lnTo>
                            <a:pt x="1" y="52"/>
                          </a:lnTo>
                          <a:lnTo>
                            <a:pt x="1" y="75"/>
                          </a:lnTo>
                          <a:lnTo>
                            <a:pt x="1" y="98"/>
                          </a:lnTo>
                          <a:lnTo>
                            <a:pt x="8" y="97"/>
                          </a:lnTo>
                          <a:lnTo>
                            <a:pt x="16" y="97"/>
                          </a:lnTo>
                          <a:lnTo>
                            <a:pt x="23" y="96"/>
                          </a:lnTo>
                          <a:lnTo>
                            <a:pt x="31" y="94"/>
                          </a:lnTo>
                          <a:lnTo>
                            <a:pt x="38" y="94"/>
                          </a:lnTo>
                          <a:lnTo>
                            <a:pt x="46" y="93"/>
                          </a:lnTo>
                          <a:lnTo>
                            <a:pt x="54" y="93"/>
                          </a:lnTo>
                          <a:lnTo>
                            <a:pt x="62" y="92"/>
                          </a:lnTo>
                          <a:lnTo>
                            <a:pt x="62" y="69"/>
                          </a:lnTo>
                          <a:lnTo>
                            <a:pt x="62" y="46"/>
                          </a:lnTo>
                          <a:lnTo>
                            <a:pt x="61" y="23"/>
                          </a:lnTo>
                          <a:lnTo>
                            <a:pt x="61" y="0"/>
                          </a:lnTo>
                          <a:close/>
                        </a:path>
                      </a:pathLst>
                    </a:custGeom>
                    <a:solidFill>
                      <a:srgbClr val="FFFFFF"/>
                    </a:solidFill>
                    <a:ln w="9525">
                      <a:noFill/>
                      <a:prstDash val="solid"/>
                      <a:round/>
                      <a:headEnd/>
                      <a:tailEnd/>
                    </a:ln>
                  </p:spPr>
                  <p:txBody>
                    <a:bodyPr/>
                    <a:lstStyle/>
                    <a:p>
                      <a:endParaRPr lang="fr-FR"/>
                    </a:p>
                  </p:txBody>
                </p:sp>
                <p:sp>
                  <p:nvSpPr>
                    <p:cNvPr id="58" name="Freeform 62"/>
                    <p:cNvSpPr>
                      <a:spLocks/>
                    </p:cNvSpPr>
                    <p:nvPr/>
                  </p:nvSpPr>
                  <p:spPr bwMode="auto">
                    <a:xfrm>
                      <a:off x="4882118" y="2092805"/>
                      <a:ext cx="34610" cy="50255"/>
                    </a:xfrm>
                    <a:custGeom>
                      <a:avLst/>
                      <a:gdLst>
                        <a:gd name="T0" fmla="*/ 2147483647 w 62"/>
                        <a:gd name="T1" fmla="*/ 0 h 91"/>
                        <a:gd name="T2" fmla="*/ 2147483647 w 62"/>
                        <a:gd name="T3" fmla="*/ 2147483647 h 91"/>
                        <a:gd name="T4" fmla="*/ 2147483647 w 62"/>
                        <a:gd name="T5" fmla="*/ 2147483647 h 91"/>
                        <a:gd name="T6" fmla="*/ 0 w 62"/>
                        <a:gd name="T7" fmla="*/ 2147483647 h 91"/>
                        <a:gd name="T8" fmla="*/ 2147483647 w 62"/>
                        <a:gd name="T9" fmla="*/ 2147483647 h 91"/>
                        <a:gd name="T10" fmla="*/ 2147483647 w 62"/>
                        <a:gd name="T11" fmla="*/ 2147483647 h 91"/>
                        <a:gd name="T12" fmla="*/ 2147483647 w 62"/>
                        <a:gd name="T13" fmla="*/ 2147483647 h 91"/>
                        <a:gd name="T14" fmla="*/ 2147483647 w 62"/>
                        <a:gd name="T15" fmla="*/ 2147483647 h 91"/>
                        <a:gd name="T16" fmla="*/ 0 w 62"/>
                        <a:gd name="T17" fmla="*/ 2147483647 h 91"/>
                        <a:gd name="T18" fmla="*/ 2147483647 w 62"/>
                        <a:gd name="T19" fmla="*/ 2147483647 h 91"/>
                        <a:gd name="T20" fmla="*/ 2147483647 w 62"/>
                        <a:gd name="T21" fmla="*/ 2147483647 h 91"/>
                        <a:gd name="T22" fmla="*/ 2147483647 w 62"/>
                        <a:gd name="T23" fmla="*/ 2147483647 h 91"/>
                        <a:gd name="T24" fmla="*/ 2147483647 w 62"/>
                        <a:gd name="T25" fmla="*/ 2147483647 h 91"/>
                        <a:gd name="T26" fmla="*/ 2147483647 w 62"/>
                        <a:gd name="T27" fmla="*/ 2147483647 h 91"/>
                        <a:gd name="T28" fmla="*/ 2147483647 w 62"/>
                        <a:gd name="T29" fmla="*/ 2147483647 h 91"/>
                        <a:gd name="T30" fmla="*/ 2147483647 w 62"/>
                        <a:gd name="T31" fmla="*/ 2147483647 h 91"/>
                        <a:gd name="T32" fmla="*/ 2147483647 w 62"/>
                        <a:gd name="T33" fmla="*/ 2147483647 h 91"/>
                        <a:gd name="T34" fmla="*/ 2147483647 w 62"/>
                        <a:gd name="T35" fmla="*/ 2147483647 h 91"/>
                        <a:gd name="T36" fmla="*/ 2147483647 w 62"/>
                        <a:gd name="T37" fmla="*/ 2147483647 h 91"/>
                        <a:gd name="T38" fmla="*/ 2147483647 w 62"/>
                        <a:gd name="T39" fmla="*/ 2147483647 h 91"/>
                        <a:gd name="T40" fmla="*/ 2147483647 w 62"/>
                        <a:gd name="T41" fmla="*/ 0 h 91"/>
                        <a:gd name="T42" fmla="*/ 2147483647 w 62"/>
                        <a:gd name="T43" fmla="*/ 0 h 91"/>
                        <a:gd name="T44" fmla="*/ 2147483647 w 62"/>
                        <a:gd name="T45" fmla="*/ 0 h 91"/>
                        <a:gd name="T46" fmla="*/ 2147483647 w 62"/>
                        <a:gd name="T47" fmla="*/ 0 h 91"/>
                        <a:gd name="T48" fmla="*/ 2147483647 w 62"/>
                        <a:gd name="T49" fmla="*/ 2147483647 h 91"/>
                        <a:gd name="T50" fmla="*/ 2147483647 w 62"/>
                        <a:gd name="T51" fmla="*/ 2147483647 h 91"/>
                        <a:gd name="T52" fmla="*/ 2147483647 w 62"/>
                        <a:gd name="T53" fmla="*/ 2147483647 h 91"/>
                        <a:gd name="T54" fmla="*/ 2147483647 w 62"/>
                        <a:gd name="T55" fmla="*/ 2147483647 h 91"/>
                        <a:gd name="T56" fmla="*/ 2147483647 w 62"/>
                        <a:gd name="T57" fmla="*/ 2147483647 h 91"/>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
                        <a:gd name="T88" fmla="*/ 0 h 91"/>
                        <a:gd name="T89" fmla="*/ 62 w 62"/>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 h="91">
                          <a:moveTo>
                            <a:pt x="2" y="3"/>
                          </a:moveTo>
                          <a:lnTo>
                            <a:pt x="2" y="25"/>
                          </a:lnTo>
                          <a:lnTo>
                            <a:pt x="1" y="47"/>
                          </a:lnTo>
                          <a:lnTo>
                            <a:pt x="1" y="70"/>
                          </a:lnTo>
                          <a:lnTo>
                            <a:pt x="0" y="91"/>
                          </a:lnTo>
                          <a:lnTo>
                            <a:pt x="7" y="91"/>
                          </a:lnTo>
                          <a:lnTo>
                            <a:pt x="15" y="91"/>
                          </a:lnTo>
                          <a:lnTo>
                            <a:pt x="22" y="91"/>
                          </a:lnTo>
                          <a:lnTo>
                            <a:pt x="30" y="91"/>
                          </a:lnTo>
                          <a:lnTo>
                            <a:pt x="37" y="91"/>
                          </a:lnTo>
                          <a:lnTo>
                            <a:pt x="45" y="91"/>
                          </a:lnTo>
                          <a:lnTo>
                            <a:pt x="52" y="91"/>
                          </a:lnTo>
                          <a:lnTo>
                            <a:pt x="60" y="91"/>
                          </a:lnTo>
                          <a:lnTo>
                            <a:pt x="61" y="68"/>
                          </a:lnTo>
                          <a:lnTo>
                            <a:pt x="61" y="45"/>
                          </a:lnTo>
                          <a:lnTo>
                            <a:pt x="62" y="23"/>
                          </a:lnTo>
                          <a:lnTo>
                            <a:pt x="62" y="0"/>
                          </a:lnTo>
                          <a:lnTo>
                            <a:pt x="54" y="0"/>
                          </a:lnTo>
                          <a:lnTo>
                            <a:pt x="47" y="0"/>
                          </a:lnTo>
                          <a:lnTo>
                            <a:pt x="39" y="0"/>
                          </a:lnTo>
                          <a:lnTo>
                            <a:pt x="32" y="2"/>
                          </a:lnTo>
                          <a:lnTo>
                            <a:pt x="24" y="2"/>
                          </a:lnTo>
                          <a:lnTo>
                            <a:pt x="17" y="2"/>
                          </a:lnTo>
                          <a:lnTo>
                            <a:pt x="9" y="3"/>
                          </a:lnTo>
                          <a:lnTo>
                            <a:pt x="2" y="3"/>
                          </a:lnTo>
                          <a:close/>
                        </a:path>
                      </a:pathLst>
                    </a:custGeom>
                    <a:solidFill>
                      <a:srgbClr val="0026A5"/>
                    </a:solidFill>
                    <a:ln w="9525">
                      <a:noFill/>
                      <a:prstDash val="solid"/>
                      <a:round/>
                      <a:headEnd/>
                      <a:tailEnd/>
                    </a:ln>
                  </p:spPr>
                  <p:txBody>
                    <a:bodyPr/>
                    <a:lstStyle/>
                    <a:p>
                      <a:endParaRPr lang="fr-FR"/>
                    </a:p>
                  </p:txBody>
                </p:sp>
                <p:sp>
                  <p:nvSpPr>
                    <p:cNvPr id="59" name="Freeform 63"/>
                    <p:cNvSpPr>
                      <a:spLocks/>
                    </p:cNvSpPr>
                    <p:nvPr/>
                  </p:nvSpPr>
                  <p:spPr bwMode="auto">
                    <a:xfrm>
                      <a:off x="4952463" y="2089458"/>
                      <a:ext cx="35725" cy="54726"/>
                    </a:xfrm>
                    <a:custGeom>
                      <a:avLst/>
                      <a:gdLst>
                        <a:gd name="T0" fmla="*/ 2147483647 w 65"/>
                        <a:gd name="T1" fmla="*/ 0 h 97"/>
                        <a:gd name="T2" fmla="*/ 2147483647 w 65"/>
                        <a:gd name="T3" fmla="*/ 2147483647 h 97"/>
                        <a:gd name="T4" fmla="*/ 2147483647 w 65"/>
                        <a:gd name="T5" fmla="*/ 2147483647 h 97"/>
                        <a:gd name="T6" fmla="*/ 0 w 65"/>
                        <a:gd name="T7" fmla="*/ 2147483647 h 97"/>
                        <a:gd name="T8" fmla="*/ 2147483647 w 65"/>
                        <a:gd name="T9" fmla="*/ 0 h 97"/>
                        <a:gd name="T10" fmla="*/ 2147483647 w 65"/>
                        <a:gd name="T11" fmla="*/ 0 h 97"/>
                        <a:gd name="T12" fmla="*/ 2147483647 w 65"/>
                        <a:gd name="T13" fmla="*/ 2147483647 h 97"/>
                        <a:gd name="T14" fmla="*/ 2147483647 w 65"/>
                        <a:gd name="T15" fmla="*/ 2147483647 h 97"/>
                        <a:gd name="T16" fmla="*/ 2147483647 w 65"/>
                        <a:gd name="T17" fmla="*/ 2147483647 h 97"/>
                        <a:gd name="T18" fmla="*/ 2147483647 w 65"/>
                        <a:gd name="T19" fmla="*/ 2147483647 h 97"/>
                        <a:gd name="T20" fmla="*/ 2147483647 w 65"/>
                        <a:gd name="T21" fmla="*/ 2147483647 h 97"/>
                        <a:gd name="T22" fmla="*/ 2147483647 w 65"/>
                        <a:gd name="T23" fmla="*/ 2147483647 h 97"/>
                        <a:gd name="T24" fmla="*/ 2147483647 w 65"/>
                        <a:gd name="T25" fmla="*/ 2147483647 h 97"/>
                        <a:gd name="T26" fmla="*/ 2147483647 w 65"/>
                        <a:gd name="T27" fmla="*/ 2147483647 h 97"/>
                        <a:gd name="T28" fmla="*/ 2147483647 w 65"/>
                        <a:gd name="T29" fmla="*/ 2147483647 h 97"/>
                        <a:gd name="T30" fmla="*/ 2147483647 w 65"/>
                        <a:gd name="T31" fmla="*/ 2147483647 h 97"/>
                        <a:gd name="T32" fmla="*/ 0 w 65"/>
                        <a:gd name="T33" fmla="*/ 2147483647 h 97"/>
                        <a:gd name="T34" fmla="*/ 2147483647 w 65"/>
                        <a:gd name="T35" fmla="*/ 2147483647 h 97"/>
                        <a:gd name="T36" fmla="*/ 2147483647 w 65"/>
                        <a:gd name="T37" fmla="*/ 2147483647 h 97"/>
                        <a:gd name="T38" fmla="*/ 2147483647 w 65"/>
                        <a:gd name="T39" fmla="*/ 2147483647 h 97"/>
                        <a:gd name="T40" fmla="*/ 2147483647 w 65"/>
                        <a:gd name="T41" fmla="*/ 2147483647 h 97"/>
                        <a:gd name="T42" fmla="*/ 2147483647 w 65"/>
                        <a:gd name="T43" fmla="*/ 2147483647 h 97"/>
                        <a:gd name="T44" fmla="*/ 2147483647 w 65"/>
                        <a:gd name="T45" fmla="*/ 2147483647 h 97"/>
                        <a:gd name="T46" fmla="*/ 2147483647 w 65"/>
                        <a:gd name="T47" fmla="*/ 2147483647 h 97"/>
                        <a:gd name="T48" fmla="*/ 2147483647 w 65"/>
                        <a:gd name="T49" fmla="*/ 2147483647 h 97"/>
                        <a:gd name="T50" fmla="*/ 2147483647 w 65"/>
                        <a:gd name="T51" fmla="*/ 2147483647 h 97"/>
                        <a:gd name="T52" fmla="*/ 2147483647 w 65"/>
                        <a:gd name="T53" fmla="*/ 2147483647 h 97"/>
                        <a:gd name="T54" fmla="*/ 2147483647 w 65"/>
                        <a:gd name="T55" fmla="*/ 2147483647 h 97"/>
                        <a:gd name="T56" fmla="*/ 2147483647 w 65"/>
                        <a:gd name="T57" fmla="*/ 0 h 97"/>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97"/>
                        <a:gd name="T89" fmla="*/ 65 w 65"/>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97">
                          <a:moveTo>
                            <a:pt x="65" y="0"/>
                          </a:moveTo>
                          <a:lnTo>
                            <a:pt x="57" y="0"/>
                          </a:lnTo>
                          <a:lnTo>
                            <a:pt x="50" y="1"/>
                          </a:lnTo>
                          <a:lnTo>
                            <a:pt x="42" y="1"/>
                          </a:lnTo>
                          <a:lnTo>
                            <a:pt x="34" y="1"/>
                          </a:lnTo>
                          <a:lnTo>
                            <a:pt x="27" y="1"/>
                          </a:lnTo>
                          <a:lnTo>
                            <a:pt x="19" y="1"/>
                          </a:lnTo>
                          <a:lnTo>
                            <a:pt x="11" y="2"/>
                          </a:lnTo>
                          <a:lnTo>
                            <a:pt x="3" y="2"/>
                          </a:lnTo>
                          <a:lnTo>
                            <a:pt x="3" y="25"/>
                          </a:lnTo>
                          <a:lnTo>
                            <a:pt x="1" y="49"/>
                          </a:lnTo>
                          <a:lnTo>
                            <a:pt x="1" y="72"/>
                          </a:lnTo>
                          <a:lnTo>
                            <a:pt x="0" y="97"/>
                          </a:lnTo>
                          <a:lnTo>
                            <a:pt x="8" y="97"/>
                          </a:lnTo>
                          <a:lnTo>
                            <a:pt x="15" y="97"/>
                          </a:lnTo>
                          <a:lnTo>
                            <a:pt x="23" y="97"/>
                          </a:lnTo>
                          <a:lnTo>
                            <a:pt x="31" y="97"/>
                          </a:lnTo>
                          <a:lnTo>
                            <a:pt x="38" y="97"/>
                          </a:lnTo>
                          <a:lnTo>
                            <a:pt x="46" y="97"/>
                          </a:lnTo>
                          <a:lnTo>
                            <a:pt x="53" y="97"/>
                          </a:lnTo>
                          <a:lnTo>
                            <a:pt x="61" y="97"/>
                          </a:lnTo>
                          <a:lnTo>
                            <a:pt x="62" y="72"/>
                          </a:lnTo>
                          <a:lnTo>
                            <a:pt x="64" y="48"/>
                          </a:lnTo>
                          <a:lnTo>
                            <a:pt x="65" y="24"/>
                          </a:lnTo>
                          <a:lnTo>
                            <a:pt x="65" y="0"/>
                          </a:lnTo>
                          <a:close/>
                        </a:path>
                      </a:pathLst>
                    </a:custGeom>
                    <a:solidFill>
                      <a:srgbClr val="0026A5"/>
                    </a:solidFill>
                    <a:ln w="9525">
                      <a:noFill/>
                      <a:prstDash val="solid"/>
                      <a:round/>
                      <a:headEnd/>
                      <a:tailEnd/>
                    </a:ln>
                  </p:spPr>
                  <p:txBody>
                    <a:bodyPr/>
                    <a:lstStyle/>
                    <a:p>
                      <a:endParaRPr lang="fr-FR"/>
                    </a:p>
                  </p:txBody>
                </p:sp>
                <p:sp>
                  <p:nvSpPr>
                    <p:cNvPr id="60" name="Freeform 64">
                      <a:hlinkClick r:id="rId4" action="ppaction://hlinksldjump" highlightClick="1"/>
                    </p:cNvPr>
                    <p:cNvSpPr>
                      <a:spLocks/>
                    </p:cNvSpPr>
                    <p:nvPr/>
                  </p:nvSpPr>
                  <p:spPr bwMode="auto">
                    <a:xfrm>
                      <a:off x="4953579" y="1981129"/>
                      <a:ext cx="35725" cy="56957"/>
                    </a:xfrm>
                    <a:custGeom>
                      <a:avLst/>
                      <a:gdLst>
                        <a:gd name="T0" fmla="*/ 2147483647 w 63"/>
                        <a:gd name="T1" fmla="*/ 0 h 102"/>
                        <a:gd name="T2" fmla="*/ 2147483647 w 63"/>
                        <a:gd name="T3" fmla="*/ 2147483647 h 102"/>
                        <a:gd name="T4" fmla="*/ 2147483647 w 63"/>
                        <a:gd name="T5" fmla="*/ 2147483647 h 102"/>
                        <a:gd name="T6" fmla="*/ 0 w 63"/>
                        <a:gd name="T7" fmla="*/ 2147483647 h 102"/>
                        <a:gd name="T8" fmla="*/ 0 w 63"/>
                        <a:gd name="T9" fmla="*/ 2147483647 h 102"/>
                        <a:gd name="T10" fmla="*/ 2147483647 w 63"/>
                        <a:gd name="T11" fmla="*/ 2147483647 h 102"/>
                        <a:gd name="T12" fmla="*/ 2147483647 w 63"/>
                        <a:gd name="T13" fmla="*/ 2147483647 h 102"/>
                        <a:gd name="T14" fmla="*/ 2147483647 w 63"/>
                        <a:gd name="T15" fmla="*/ 2147483647 h 102"/>
                        <a:gd name="T16" fmla="*/ 2147483647 w 63"/>
                        <a:gd name="T17" fmla="*/ 2147483647 h 102"/>
                        <a:gd name="T18" fmla="*/ 2147483647 w 63"/>
                        <a:gd name="T19" fmla="*/ 2147483647 h 102"/>
                        <a:gd name="T20" fmla="*/ 2147483647 w 63"/>
                        <a:gd name="T21" fmla="*/ 2147483647 h 102"/>
                        <a:gd name="T22" fmla="*/ 2147483647 w 63"/>
                        <a:gd name="T23" fmla="*/ 2147483647 h 102"/>
                        <a:gd name="T24" fmla="*/ 2147483647 w 63"/>
                        <a:gd name="T25" fmla="*/ 2147483647 h 102"/>
                        <a:gd name="T26" fmla="*/ 2147483647 w 63"/>
                        <a:gd name="T27" fmla="*/ 2147483647 h 102"/>
                        <a:gd name="T28" fmla="*/ 2147483647 w 63"/>
                        <a:gd name="T29" fmla="*/ 2147483647 h 102"/>
                        <a:gd name="T30" fmla="*/ 2147483647 w 63"/>
                        <a:gd name="T31" fmla="*/ 2147483647 h 102"/>
                        <a:gd name="T32" fmla="*/ 2147483647 w 63"/>
                        <a:gd name="T33" fmla="*/ 0 h 102"/>
                        <a:gd name="T34" fmla="*/ 2147483647 w 63"/>
                        <a:gd name="T35" fmla="*/ 0 h 102"/>
                        <a:gd name="T36" fmla="*/ 2147483647 w 63"/>
                        <a:gd name="T37" fmla="*/ 2147483647 h 102"/>
                        <a:gd name="T38" fmla="*/ 2147483647 w 63"/>
                        <a:gd name="T39" fmla="*/ 2147483647 h 102"/>
                        <a:gd name="T40" fmla="*/ 2147483647 w 63"/>
                        <a:gd name="T41" fmla="*/ 2147483647 h 102"/>
                        <a:gd name="T42" fmla="*/ 2147483647 w 63"/>
                        <a:gd name="T43" fmla="*/ 2147483647 h 102"/>
                        <a:gd name="T44" fmla="*/ 2147483647 w 63"/>
                        <a:gd name="T45" fmla="*/ 2147483647 h 102"/>
                        <a:gd name="T46" fmla="*/ 2147483647 w 63"/>
                        <a:gd name="T47" fmla="*/ 2147483647 h 102"/>
                        <a:gd name="T48" fmla="*/ 0 w 63"/>
                        <a:gd name="T49" fmla="*/ 2147483647 h 102"/>
                        <a:gd name="T50" fmla="*/ 0 w 63"/>
                        <a:gd name="T51" fmla="*/ 2147483647 h 102"/>
                        <a:gd name="T52" fmla="*/ 0 w 63"/>
                        <a:gd name="T53" fmla="*/ 2147483647 h 102"/>
                        <a:gd name="T54" fmla="*/ 0 w 63"/>
                        <a:gd name="T55" fmla="*/ 2147483647 h 102"/>
                        <a:gd name="T56" fmla="*/ 0 w 63"/>
                        <a:gd name="T57" fmla="*/ 2147483647 h 102"/>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102"/>
                        <a:gd name="T89" fmla="*/ 63 w 63"/>
                        <a:gd name="T90" fmla="*/ 102 h 1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102">
                          <a:moveTo>
                            <a:pt x="0" y="102"/>
                          </a:moveTo>
                          <a:lnTo>
                            <a:pt x="8" y="102"/>
                          </a:lnTo>
                          <a:lnTo>
                            <a:pt x="16" y="100"/>
                          </a:lnTo>
                          <a:lnTo>
                            <a:pt x="24" y="100"/>
                          </a:lnTo>
                          <a:lnTo>
                            <a:pt x="32" y="99"/>
                          </a:lnTo>
                          <a:lnTo>
                            <a:pt x="39" y="99"/>
                          </a:lnTo>
                          <a:lnTo>
                            <a:pt x="47" y="99"/>
                          </a:lnTo>
                          <a:lnTo>
                            <a:pt x="55" y="98"/>
                          </a:lnTo>
                          <a:lnTo>
                            <a:pt x="63" y="98"/>
                          </a:lnTo>
                          <a:lnTo>
                            <a:pt x="63" y="73"/>
                          </a:lnTo>
                          <a:lnTo>
                            <a:pt x="63" y="49"/>
                          </a:lnTo>
                          <a:lnTo>
                            <a:pt x="63" y="24"/>
                          </a:lnTo>
                          <a:lnTo>
                            <a:pt x="62" y="0"/>
                          </a:lnTo>
                          <a:lnTo>
                            <a:pt x="54" y="0"/>
                          </a:lnTo>
                          <a:lnTo>
                            <a:pt x="47" y="1"/>
                          </a:lnTo>
                          <a:lnTo>
                            <a:pt x="39" y="1"/>
                          </a:lnTo>
                          <a:lnTo>
                            <a:pt x="31" y="2"/>
                          </a:lnTo>
                          <a:lnTo>
                            <a:pt x="23" y="4"/>
                          </a:lnTo>
                          <a:lnTo>
                            <a:pt x="16" y="5"/>
                          </a:lnTo>
                          <a:lnTo>
                            <a:pt x="8" y="5"/>
                          </a:lnTo>
                          <a:lnTo>
                            <a:pt x="0" y="6"/>
                          </a:lnTo>
                          <a:lnTo>
                            <a:pt x="0" y="30"/>
                          </a:lnTo>
                          <a:lnTo>
                            <a:pt x="0" y="53"/>
                          </a:lnTo>
                          <a:lnTo>
                            <a:pt x="0" y="77"/>
                          </a:lnTo>
                          <a:lnTo>
                            <a:pt x="0" y="102"/>
                          </a:lnTo>
                          <a:close/>
                        </a:path>
                      </a:pathLst>
                    </a:custGeom>
                    <a:solidFill>
                      <a:srgbClr val="0026A5"/>
                    </a:solidFill>
                    <a:ln w="9525">
                      <a:noFill/>
                      <a:prstDash val="solid"/>
                      <a:round/>
                      <a:headEnd/>
                      <a:tailEnd/>
                    </a:ln>
                  </p:spPr>
                  <p:txBody>
                    <a:bodyPr/>
                    <a:lstStyle/>
                    <a:p>
                      <a:endParaRPr lang="fr-FR"/>
                    </a:p>
                  </p:txBody>
                </p:sp>
                <p:sp>
                  <p:nvSpPr>
                    <p:cNvPr id="61" name="Freeform 65"/>
                    <p:cNvSpPr>
                      <a:spLocks/>
                    </p:cNvSpPr>
                    <p:nvPr/>
                  </p:nvSpPr>
                  <p:spPr bwMode="auto">
                    <a:xfrm>
                      <a:off x="4949116" y="1871676"/>
                      <a:ext cx="37956" cy="59189"/>
                    </a:xfrm>
                    <a:custGeom>
                      <a:avLst/>
                      <a:gdLst>
                        <a:gd name="T0" fmla="*/ 2147483647 w 68"/>
                        <a:gd name="T1" fmla="*/ 0 h 107"/>
                        <a:gd name="T2" fmla="*/ 2147483647 w 68"/>
                        <a:gd name="T3" fmla="*/ 2147483647 h 107"/>
                        <a:gd name="T4" fmla="*/ 2147483647 w 68"/>
                        <a:gd name="T5" fmla="*/ 2147483647 h 107"/>
                        <a:gd name="T6" fmla="*/ 0 w 68"/>
                        <a:gd name="T7" fmla="*/ 2147483647 h 107"/>
                        <a:gd name="T8" fmla="*/ 2147483647 w 68"/>
                        <a:gd name="T9" fmla="*/ 2147483647 h 107"/>
                        <a:gd name="T10" fmla="*/ 2147483647 w 68"/>
                        <a:gd name="T11" fmla="*/ 2147483647 h 107"/>
                        <a:gd name="T12" fmla="*/ 2147483647 w 68"/>
                        <a:gd name="T13" fmla="*/ 2147483647 h 107"/>
                        <a:gd name="T14" fmla="*/ 2147483647 w 68"/>
                        <a:gd name="T15" fmla="*/ 2147483647 h 107"/>
                        <a:gd name="T16" fmla="*/ 2147483647 w 68"/>
                        <a:gd name="T17" fmla="*/ 0 h 107"/>
                        <a:gd name="T18" fmla="*/ 2147483647 w 68"/>
                        <a:gd name="T19" fmla="*/ 2147483647 h 107"/>
                        <a:gd name="T20" fmla="*/ 2147483647 w 68"/>
                        <a:gd name="T21" fmla="*/ 2147483647 h 107"/>
                        <a:gd name="T22" fmla="*/ 2147483647 w 68"/>
                        <a:gd name="T23" fmla="*/ 2147483647 h 107"/>
                        <a:gd name="T24" fmla="*/ 2147483647 w 68"/>
                        <a:gd name="T25" fmla="*/ 2147483647 h 107"/>
                        <a:gd name="T26" fmla="*/ 2147483647 w 68"/>
                        <a:gd name="T27" fmla="*/ 2147483647 h 107"/>
                        <a:gd name="T28" fmla="*/ 2147483647 w 68"/>
                        <a:gd name="T29" fmla="*/ 2147483647 h 107"/>
                        <a:gd name="T30" fmla="*/ 2147483647 w 68"/>
                        <a:gd name="T31" fmla="*/ 2147483647 h 107"/>
                        <a:gd name="T32" fmla="*/ 0 w 68"/>
                        <a:gd name="T33" fmla="*/ 2147483647 h 107"/>
                        <a:gd name="T34" fmla="*/ 2147483647 w 68"/>
                        <a:gd name="T35" fmla="*/ 2147483647 h 107"/>
                        <a:gd name="T36" fmla="*/ 2147483647 w 68"/>
                        <a:gd name="T37" fmla="*/ 2147483647 h 107"/>
                        <a:gd name="T38" fmla="*/ 2147483647 w 68"/>
                        <a:gd name="T39" fmla="*/ 2147483647 h 107"/>
                        <a:gd name="T40" fmla="*/ 2147483647 w 68"/>
                        <a:gd name="T41" fmla="*/ 2147483647 h 107"/>
                        <a:gd name="T42" fmla="*/ 2147483647 w 68"/>
                        <a:gd name="T43" fmla="*/ 2147483647 h 107"/>
                        <a:gd name="T44" fmla="*/ 2147483647 w 68"/>
                        <a:gd name="T45" fmla="*/ 2147483647 h 107"/>
                        <a:gd name="T46" fmla="*/ 2147483647 w 68"/>
                        <a:gd name="T47" fmla="*/ 2147483647 h 107"/>
                        <a:gd name="T48" fmla="*/ 2147483647 w 68"/>
                        <a:gd name="T49" fmla="*/ 2147483647 h 107"/>
                        <a:gd name="T50" fmla="*/ 2147483647 w 68"/>
                        <a:gd name="T51" fmla="*/ 2147483647 h 107"/>
                        <a:gd name="T52" fmla="*/ 2147483647 w 68"/>
                        <a:gd name="T53" fmla="*/ 2147483647 h 107"/>
                        <a:gd name="T54" fmla="*/ 2147483647 w 68"/>
                        <a:gd name="T55" fmla="*/ 2147483647 h 107"/>
                        <a:gd name="T56" fmla="*/ 2147483647 w 68"/>
                        <a:gd name="T57" fmla="*/ 2147483647 h 107"/>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
                        <a:gd name="T88" fmla="*/ 0 h 107"/>
                        <a:gd name="T89" fmla="*/ 68 w 68"/>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 h="107">
                          <a:moveTo>
                            <a:pt x="68" y="98"/>
                          </a:moveTo>
                          <a:lnTo>
                            <a:pt x="67" y="74"/>
                          </a:lnTo>
                          <a:lnTo>
                            <a:pt x="66" y="49"/>
                          </a:lnTo>
                          <a:lnTo>
                            <a:pt x="64" y="24"/>
                          </a:lnTo>
                          <a:lnTo>
                            <a:pt x="63" y="0"/>
                          </a:lnTo>
                          <a:lnTo>
                            <a:pt x="55" y="1"/>
                          </a:lnTo>
                          <a:lnTo>
                            <a:pt x="48" y="2"/>
                          </a:lnTo>
                          <a:lnTo>
                            <a:pt x="40" y="4"/>
                          </a:lnTo>
                          <a:lnTo>
                            <a:pt x="32" y="5"/>
                          </a:lnTo>
                          <a:lnTo>
                            <a:pt x="24" y="7"/>
                          </a:lnTo>
                          <a:lnTo>
                            <a:pt x="17" y="8"/>
                          </a:lnTo>
                          <a:lnTo>
                            <a:pt x="9" y="9"/>
                          </a:lnTo>
                          <a:lnTo>
                            <a:pt x="0" y="10"/>
                          </a:lnTo>
                          <a:lnTo>
                            <a:pt x="2" y="35"/>
                          </a:lnTo>
                          <a:lnTo>
                            <a:pt x="4" y="59"/>
                          </a:lnTo>
                          <a:lnTo>
                            <a:pt x="5" y="83"/>
                          </a:lnTo>
                          <a:lnTo>
                            <a:pt x="6" y="107"/>
                          </a:lnTo>
                          <a:lnTo>
                            <a:pt x="14" y="106"/>
                          </a:lnTo>
                          <a:lnTo>
                            <a:pt x="22" y="105"/>
                          </a:lnTo>
                          <a:lnTo>
                            <a:pt x="29" y="104"/>
                          </a:lnTo>
                          <a:lnTo>
                            <a:pt x="37" y="103"/>
                          </a:lnTo>
                          <a:lnTo>
                            <a:pt x="45" y="102"/>
                          </a:lnTo>
                          <a:lnTo>
                            <a:pt x="53" y="100"/>
                          </a:lnTo>
                          <a:lnTo>
                            <a:pt x="60" y="99"/>
                          </a:lnTo>
                          <a:lnTo>
                            <a:pt x="68" y="98"/>
                          </a:lnTo>
                          <a:close/>
                        </a:path>
                      </a:pathLst>
                    </a:custGeom>
                    <a:solidFill>
                      <a:srgbClr val="FFFFFF"/>
                    </a:solidFill>
                    <a:ln w="9525">
                      <a:noFill/>
                      <a:prstDash val="solid"/>
                      <a:round/>
                      <a:headEnd/>
                      <a:tailEnd/>
                    </a:ln>
                  </p:spPr>
                  <p:txBody>
                    <a:bodyPr/>
                    <a:lstStyle/>
                    <a:p>
                      <a:endParaRPr lang="fr-FR"/>
                    </a:p>
                  </p:txBody>
                </p:sp>
                <p:sp>
                  <p:nvSpPr>
                    <p:cNvPr id="62" name="Freeform 66"/>
                    <p:cNvSpPr>
                      <a:spLocks/>
                    </p:cNvSpPr>
                    <p:nvPr/>
                  </p:nvSpPr>
                  <p:spPr bwMode="auto">
                    <a:xfrm>
                      <a:off x="4489109" y="2067120"/>
                      <a:ext cx="25676" cy="36859"/>
                    </a:xfrm>
                    <a:custGeom>
                      <a:avLst/>
                      <a:gdLst>
                        <a:gd name="T0" fmla="*/ 2147483647 w 45"/>
                        <a:gd name="T1" fmla="*/ 0 h 66"/>
                        <a:gd name="T2" fmla="*/ 2147483647 w 45"/>
                        <a:gd name="T3" fmla="*/ 2147483647 h 66"/>
                        <a:gd name="T4" fmla="*/ 2147483647 w 45"/>
                        <a:gd name="T5" fmla="*/ 2147483647 h 66"/>
                        <a:gd name="T6" fmla="*/ 0 w 45"/>
                        <a:gd name="T7" fmla="*/ 2147483647 h 66"/>
                        <a:gd name="T8" fmla="*/ 2147483647 w 45"/>
                        <a:gd name="T9" fmla="*/ 0 h 66"/>
                        <a:gd name="T10" fmla="*/ 2147483647 w 45"/>
                        <a:gd name="T11" fmla="*/ 2147483647 h 66"/>
                        <a:gd name="T12" fmla="*/ 2147483647 w 45"/>
                        <a:gd name="T13" fmla="*/ 2147483647 h 66"/>
                        <a:gd name="T14" fmla="*/ 2147483647 w 45"/>
                        <a:gd name="T15" fmla="*/ 2147483647 h 66"/>
                        <a:gd name="T16" fmla="*/ 2147483647 w 45"/>
                        <a:gd name="T17" fmla="*/ 2147483647 h 66"/>
                        <a:gd name="T18" fmla="*/ 2147483647 w 45"/>
                        <a:gd name="T19" fmla="*/ 2147483647 h 66"/>
                        <a:gd name="T20" fmla="*/ 2147483647 w 45"/>
                        <a:gd name="T21" fmla="*/ 2147483647 h 66"/>
                        <a:gd name="T22" fmla="*/ 2147483647 w 45"/>
                        <a:gd name="T23" fmla="*/ 2147483647 h 66"/>
                        <a:gd name="T24" fmla="*/ 2147483647 w 45"/>
                        <a:gd name="T25" fmla="*/ 2147483647 h 66"/>
                        <a:gd name="T26" fmla="*/ 2147483647 w 45"/>
                        <a:gd name="T27" fmla="*/ 2147483647 h 66"/>
                        <a:gd name="T28" fmla="*/ 2147483647 w 45"/>
                        <a:gd name="T29" fmla="*/ 2147483647 h 66"/>
                        <a:gd name="T30" fmla="*/ 0 w 45"/>
                        <a:gd name="T31" fmla="*/ 2147483647 h 66"/>
                        <a:gd name="T32" fmla="*/ 0 w 45"/>
                        <a:gd name="T33" fmla="*/ 2147483647 h 66"/>
                        <a:gd name="T34" fmla="*/ 2147483647 w 45"/>
                        <a:gd name="T35" fmla="*/ 2147483647 h 66"/>
                        <a:gd name="T36" fmla="*/ 2147483647 w 45"/>
                        <a:gd name="T37" fmla="*/ 2147483647 h 66"/>
                        <a:gd name="T38" fmla="*/ 2147483647 w 45"/>
                        <a:gd name="T39" fmla="*/ 2147483647 h 66"/>
                        <a:gd name="T40" fmla="*/ 2147483647 w 45"/>
                        <a:gd name="T41" fmla="*/ 2147483647 h 66"/>
                        <a:gd name="T42" fmla="*/ 2147483647 w 45"/>
                        <a:gd name="T43" fmla="*/ 2147483647 h 66"/>
                        <a:gd name="T44" fmla="*/ 2147483647 w 45"/>
                        <a:gd name="T45" fmla="*/ 2147483647 h 66"/>
                        <a:gd name="T46" fmla="*/ 2147483647 w 45"/>
                        <a:gd name="T47" fmla="*/ 2147483647 h 66"/>
                        <a:gd name="T48" fmla="*/ 2147483647 w 45"/>
                        <a:gd name="T49" fmla="*/ 2147483647 h 66"/>
                        <a:gd name="T50" fmla="*/ 2147483647 w 45"/>
                        <a:gd name="T51" fmla="*/ 2147483647 h 66"/>
                        <a:gd name="T52" fmla="*/ 2147483647 w 45"/>
                        <a:gd name="T53" fmla="*/ 2147483647 h 66"/>
                        <a:gd name="T54" fmla="*/ 2147483647 w 45"/>
                        <a:gd name="T55" fmla="*/ 2147483647 h 66"/>
                        <a:gd name="T56" fmla="*/ 2147483647 w 45"/>
                        <a:gd name="T57" fmla="*/ 0 h 66"/>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
                        <a:gd name="T88" fmla="*/ 0 h 66"/>
                        <a:gd name="T89" fmla="*/ 45 w 45"/>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 h="66">
                          <a:moveTo>
                            <a:pt x="45" y="0"/>
                          </a:moveTo>
                          <a:lnTo>
                            <a:pt x="39" y="2"/>
                          </a:lnTo>
                          <a:lnTo>
                            <a:pt x="33" y="3"/>
                          </a:lnTo>
                          <a:lnTo>
                            <a:pt x="28" y="4"/>
                          </a:lnTo>
                          <a:lnTo>
                            <a:pt x="23" y="5"/>
                          </a:lnTo>
                          <a:lnTo>
                            <a:pt x="17" y="7"/>
                          </a:lnTo>
                          <a:lnTo>
                            <a:pt x="12" y="8"/>
                          </a:lnTo>
                          <a:lnTo>
                            <a:pt x="7" y="10"/>
                          </a:lnTo>
                          <a:lnTo>
                            <a:pt x="1" y="11"/>
                          </a:lnTo>
                          <a:lnTo>
                            <a:pt x="1" y="25"/>
                          </a:lnTo>
                          <a:lnTo>
                            <a:pt x="1" y="38"/>
                          </a:lnTo>
                          <a:lnTo>
                            <a:pt x="0" y="52"/>
                          </a:lnTo>
                          <a:lnTo>
                            <a:pt x="0" y="66"/>
                          </a:lnTo>
                          <a:lnTo>
                            <a:pt x="5" y="65"/>
                          </a:lnTo>
                          <a:lnTo>
                            <a:pt x="11" y="64"/>
                          </a:lnTo>
                          <a:lnTo>
                            <a:pt x="16" y="64"/>
                          </a:lnTo>
                          <a:lnTo>
                            <a:pt x="22" y="63"/>
                          </a:lnTo>
                          <a:lnTo>
                            <a:pt x="27" y="61"/>
                          </a:lnTo>
                          <a:lnTo>
                            <a:pt x="32" y="60"/>
                          </a:lnTo>
                          <a:lnTo>
                            <a:pt x="38" y="60"/>
                          </a:lnTo>
                          <a:lnTo>
                            <a:pt x="43" y="59"/>
                          </a:lnTo>
                          <a:lnTo>
                            <a:pt x="45" y="44"/>
                          </a:lnTo>
                          <a:lnTo>
                            <a:pt x="45" y="29"/>
                          </a:lnTo>
                          <a:lnTo>
                            <a:pt x="45" y="15"/>
                          </a:lnTo>
                          <a:lnTo>
                            <a:pt x="45" y="0"/>
                          </a:lnTo>
                          <a:close/>
                        </a:path>
                      </a:pathLst>
                    </a:custGeom>
                    <a:solidFill>
                      <a:srgbClr val="0026A5"/>
                    </a:solidFill>
                    <a:ln w="9525">
                      <a:noFill/>
                      <a:prstDash val="solid"/>
                      <a:round/>
                      <a:headEnd/>
                      <a:tailEnd/>
                    </a:ln>
                  </p:spPr>
                  <p:txBody>
                    <a:bodyPr/>
                    <a:lstStyle/>
                    <a:p>
                      <a:endParaRPr lang="fr-FR"/>
                    </a:p>
                  </p:txBody>
                </p:sp>
                <p:sp>
                  <p:nvSpPr>
                    <p:cNvPr id="63" name="Freeform 67"/>
                    <p:cNvSpPr>
                      <a:spLocks/>
                    </p:cNvSpPr>
                    <p:nvPr/>
                  </p:nvSpPr>
                  <p:spPr bwMode="auto">
                    <a:xfrm>
                      <a:off x="4486878" y="2130780"/>
                      <a:ext cx="26791" cy="32388"/>
                    </a:xfrm>
                    <a:custGeom>
                      <a:avLst/>
                      <a:gdLst>
                        <a:gd name="T0" fmla="*/ 2147483647 w 47"/>
                        <a:gd name="T1" fmla="*/ 0 h 57"/>
                        <a:gd name="T2" fmla="*/ 2147483647 w 47"/>
                        <a:gd name="T3" fmla="*/ 2147483647 h 57"/>
                        <a:gd name="T4" fmla="*/ 2147483647 w 47"/>
                        <a:gd name="T5" fmla="*/ 2147483647 h 57"/>
                        <a:gd name="T6" fmla="*/ 0 w 47"/>
                        <a:gd name="T7" fmla="*/ 2147483647 h 57"/>
                        <a:gd name="T8" fmla="*/ 2147483647 w 47"/>
                        <a:gd name="T9" fmla="*/ 2147483647 h 57"/>
                        <a:gd name="T10" fmla="*/ 2147483647 w 47"/>
                        <a:gd name="T11" fmla="*/ 2147483647 h 57"/>
                        <a:gd name="T12" fmla="*/ 2147483647 w 47"/>
                        <a:gd name="T13" fmla="*/ 2147483647 h 57"/>
                        <a:gd name="T14" fmla="*/ 2147483647 w 47"/>
                        <a:gd name="T15" fmla="*/ 2147483647 h 57"/>
                        <a:gd name="T16" fmla="*/ 0 w 47"/>
                        <a:gd name="T17" fmla="*/ 2147483647 h 57"/>
                        <a:gd name="T18" fmla="*/ 2147483647 w 47"/>
                        <a:gd name="T19" fmla="*/ 2147483647 h 57"/>
                        <a:gd name="T20" fmla="*/ 2147483647 w 47"/>
                        <a:gd name="T21" fmla="*/ 2147483647 h 57"/>
                        <a:gd name="T22" fmla="*/ 2147483647 w 47"/>
                        <a:gd name="T23" fmla="*/ 2147483647 h 57"/>
                        <a:gd name="T24" fmla="*/ 2147483647 w 47"/>
                        <a:gd name="T25" fmla="*/ 2147483647 h 57"/>
                        <a:gd name="T26" fmla="*/ 2147483647 w 47"/>
                        <a:gd name="T27" fmla="*/ 2147483647 h 57"/>
                        <a:gd name="T28" fmla="*/ 2147483647 w 47"/>
                        <a:gd name="T29" fmla="*/ 2147483647 h 57"/>
                        <a:gd name="T30" fmla="*/ 2147483647 w 47"/>
                        <a:gd name="T31" fmla="*/ 2147483647 h 57"/>
                        <a:gd name="T32" fmla="*/ 2147483647 w 47"/>
                        <a:gd name="T33" fmla="*/ 2147483647 h 57"/>
                        <a:gd name="T34" fmla="*/ 2147483647 w 47"/>
                        <a:gd name="T35" fmla="*/ 2147483647 h 57"/>
                        <a:gd name="T36" fmla="*/ 2147483647 w 47"/>
                        <a:gd name="T37" fmla="*/ 2147483647 h 57"/>
                        <a:gd name="T38" fmla="*/ 2147483647 w 47"/>
                        <a:gd name="T39" fmla="*/ 2147483647 h 57"/>
                        <a:gd name="T40" fmla="*/ 2147483647 w 47"/>
                        <a:gd name="T41" fmla="*/ 0 h 57"/>
                        <a:gd name="T42" fmla="*/ 2147483647 w 47"/>
                        <a:gd name="T43" fmla="*/ 2147483647 h 57"/>
                        <a:gd name="T44" fmla="*/ 2147483647 w 47"/>
                        <a:gd name="T45" fmla="*/ 2147483647 h 57"/>
                        <a:gd name="T46" fmla="*/ 2147483647 w 47"/>
                        <a:gd name="T47" fmla="*/ 2147483647 h 57"/>
                        <a:gd name="T48" fmla="*/ 2147483647 w 47"/>
                        <a:gd name="T49" fmla="*/ 2147483647 h 57"/>
                        <a:gd name="T50" fmla="*/ 2147483647 w 47"/>
                        <a:gd name="T51" fmla="*/ 2147483647 h 57"/>
                        <a:gd name="T52" fmla="*/ 2147483647 w 47"/>
                        <a:gd name="T53" fmla="*/ 2147483647 h 57"/>
                        <a:gd name="T54" fmla="*/ 2147483647 w 47"/>
                        <a:gd name="T55" fmla="*/ 2147483647 h 57"/>
                        <a:gd name="T56" fmla="*/ 2147483647 w 47"/>
                        <a:gd name="T57" fmla="*/ 2147483647 h 57"/>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57"/>
                        <a:gd name="T89" fmla="*/ 47 w 47"/>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57">
                          <a:moveTo>
                            <a:pt x="2" y="5"/>
                          </a:moveTo>
                          <a:lnTo>
                            <a:pt x="2" y="18"/>
                          </a:lnTo>
                          <a:lnTo>
                            <a:pt x="1" y="31"/>
                          </a:lnTo>
                          <a:lnTo>
                            <a:pt x="1" y="43"/>
                          </a:lnTo>
                          <a:lnTo>
                            <a:pt x="0" y="57"/>
                          </a:lnTo>
                          <a:lnTo>
                            <a:pt x="6" y="57"/>
                          </a:lnTo>
                          <a:lnTo>
                            <a:pt x="12" y="56"/>
                          </a:lnTo>
                          <a:lnTo>
                            <a:pt x="16" y="56"/>
                          </a:lnTo>
                          <a:lnTo>
                            <a:pt x="22" y="55"/>
                          </a:lnTo>
                          <a:lnTo>
                            <a:pt x="28" y="55"/>
                          </a:lnTo>
                          <a:lnTo>
                            <a:pt x="33" y="55"/>
                          </a:lnTo>
                          <a:lnTo>
                            <a:pt x="39" y="54"/>
                          </a:lnTo>
                          <a:lnTo>
                            <a:pt x="45" y="54"/>
                          </a:lnTo>
                          <a:lnTo>
                            <a:pt x="45" y="40"/>
                          </a:lnTo>
                          <a:lnTo>
                            <a:pt x="46" y="26"/>
                          </a:lnTo>
                          <a:lnTo>
                            <a:pt x="46" y="13"/>
                          </a:lnTo>
                          <a:lnTo>
                            <a:pt x="47" y="0"/>
                          </a:lnTo>
                          <a:lnTo>
                            <a:pt x="42" y="1"/>
                          </a:lnTo>
                          <a:lnTo>
                            <a:pt x="36" y="1"/>
                          </a:lnTo>
                          <a:lnTo>
                            <a:pt x="30" y="2"/>
                          </a:lnTo>
                          <a:lnTo>
                            <a:pt x="25" y="2"/>
                          </a:lnTo>
                          <a:lnTo>
                            <a:pt x="20" y="3"/>
                          </a:lnTo>
                          <a:lnTo>
                            <a:pt x="14" y="4"/>
                          </a:lnTo>
                          <a:lnTo>
                            <a:pt x="8" y="4"/>
                          </a:lnTo>
                          <a:lnTo>
                            <a:pt x="2" y="5"/>
                          </a:lnTo>
                          <a:close/>
                        </a:path>
                      </a:pathLst>
                    </a:custGeom>
                    <a:solidFill>
                      <a:srgbClr val="0026A5"/>
                    </a:solidFill>
                    <a:ln w="9525">
                      <a:noFill/>
                      <a:prstDash val="solid"/>
                      <a:round/>
                      <a:headEnd/>
                      <a:tailEnd/>
                    </a:ln>
                  </p:spPr>
                  <p:txBody>
                    <a:bodyPr/>
                    <a:lstStyle/>
                    <a:p>
                      <a:endParaRPr lang="fr-FR"/>
                    </a:p>
                  </p:txBody>
                </p:sp>
                <p:sp>
                  <p:nvSpPr>
                    <p:cNvPr id="64" name="Freeform 68"/>
                    <p:cNvSpPr>
                      <a:spLocks/>
                    </p:cNvSpPr>
                    <p:nvPr/>
                  </p:nvSpPr>
                  <p:spPr bwMode="auto">
                    <a:xfrm>
                      <a:off x="4490225" y="2000112"/>
                      <a:ext cx="24560" cy="40206"/>
                    </a:xfrm>
                    <a:custGeom>
                      <a:avLst/>
                      <a:gdLst>
                        <a:gd name="T0" fmla="*/ 2147483647 w 44"/>
                        <a:gd name="T1" fmla="*/ 0 h 72"/>
                        <a:gd name="T2" fmla="*/ 2147483647 w 44"/>
                        <a:gd name="T3" fmla="*/ 2147483647 h 72"/>
                        <a:gd name="T4" fmla="*/ 2147483647 w 44"/>
                        <a:gd name="T5" fmla="*/ 2147483647 h 72"/>
                        <a:gd name="T6" fmla="*/ 0 w 44"/>
                        <a:gd name="T7" fmla="*/ 2147483647 h 72"/>
                        <a:gd name="T8" fmla="*/ 2147483647 w 44"/>
                        <a:gd name="T9" fmla="*/ 0 h 72"/>
                        <a:gd name="T10" fmla="*/ 2147483647 w 44"/>
                        <a:gd name="T11" fmla="*/ 2147483647 h 72"/>
                        <a:gd name="T12" fmla="*/ 2147483647 w 44"/>
                        <a:gd name="T13" fmla="*/ 2147483647 h 72"/>
                        <a:gd name="T14" fmla="*/ 2147483647 w 44"/>
                        <a:gd name="T15" fmla="*/ 2147483647 h 72"/>
                        <a:gd name="T16" fmla="*/ 2147483647 w 44"/>
                        <a:gd name="T17" fmla="*/ 2147483647 h 72"/>
                        <a:gd name="T18" fmla="*/ 2147483647 w 44"/>
                        <a:gd name="T19" fmla="*/ 2147483647 h 72"/>
                        <a:gd name="T20" fmla="*/ 2147483647 w 44"/>
                        <a:gd name="T21" fmla="*/ 2147483647 h 72"/>
                        <a:gd name="T22" fmla="*/ 2147483647 w 44"/>
                        <a:gd name="T23" fmla="*/ 2147483647 h 72"/>
                        <a:gd name="T24" fmla="*/ 0 w 44"/>
                        <a:gd name="T25" fmla="*/ 2147483647 h 72"/>
                        <a:gd name="T26" fmla="*/ 0 w 44"/>
                        <a:gd name="T27" fmla="*/ 2147483647 h 72"/>
                        <a:gd name="T28" fmla="*/ 0 w 44"/>
                        <a:gd name="T29" fmla="*/ 2147483647 h 72"/>
                        <a:gd name="T30" fmla="*/ 0 w 44"/>
                        <a:gd name="T31" fmla="*/ 2147483647 h 72"/>
                        <a:gd name="T32" fmla="*/ 0 w 44"/>
                        <a:gd name="T33" fmla="*/ 2147483647 h 72"/>
                        <a:gd name="T34" fmla="*/ 2147483647 w 44"/>
                        <a:gd name="T35" fmla="*/ 2147483647 h 72"/>
                        <a:gd name="T36" fmla="*/ 2147483647 w 44"/>
                        <a:gd name="T37" fmla="*/ 2147483647 h 72"/>
                        <a:gd name="T38" fmla="*/ 2147483647 w 44"/>
                        <a:gd name="T39" fmla="*/ 2147483647 h 72"/>
                        <a:gd name="T40" fmla="*/ 2147483647 w 44"/>
                        <a:gd name="T41" fmla="*/ 2147483647 h 72"/>
                        <a:gd name="T42" fmla="*/ 2147483647 w 44"/>
                        <a:gd name="T43" fmla="*/ 2147483647 h 72"/>
                        <a:gd name="T44" fmla="*/ 2147483647 w 44"/>
                        <a:gd name="T45" fmla="*/ 2147483647 h 72"/>
                        <a:gd name="T46" fmla="*/ 2147483647 w 44"/>
                        <a:gd name="T47" fmla="*/ 2147483647 h 72"/>
                        <a:gd name="T48" fmla="*/ 2147483647 w 44"/>
                        <a:gd name="T49" fmla="*/ 2147483647 h 72"/>
                        <a:gd name="T50" fmla="*/ 2147483647 w 44"/>
                        <a:gd name="T51" fmla="*/ 2147483647 h 72"/>
                        <a:gd name="T52" fmla="*/ 2147483647 w 44"/>
                        <a:gd name="T53" fmla="*/ 2147483647 h 72"/>
                        <a:gd name="T54" fmla="*/ 2147483647 w 44"/>
                        <a:gd name="T55" fmla="*/ 2147483647 h 72"/>
                        <a:gd name="T56" fmla="*/ 2147483647 w 44"/>
                        <a:gd name="T57" fmla="*/ 0 h 72"/>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72"/>
                        <a:gd name="T89" fmla="*/ 44 w 44"/>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72">
                          <a:moveTo>
                            <a:pt x="44" y="0"/>
                          </a:moveTo>
                          <a:lnTo>
                            <a:pt x="38" y="2"/>
                          </a:lnTo>
                          <a:lnTo>
                            <a:pt x="32" y="3"/>
                          </a:lnTo>
                          <a:lnTo>
                            <a:pt x="27" y="5"/>
                          </a:lnTo>
                          <a:lnTo>
                            <a:pt x="22" y="6"/>
                          </a:lnTo>
                          <a:lnTo>
                            <a:pt x="16" y="9"/>
                          </a:lnTo>
                          <a:lnTo>
                            <a:pt x="11" y="10"/>
                          </a:lnTo>
                          <a:lnTo>
                            <a:pt x="6" y="12"/>
                          </a:lnTo>
                          <a:lnTo>
                            <a:pt x="0" y="15"/>
                          </a:lnTo>
                          <a:lnTo>
                            <a:pt x="0" y="30"/>
                          </a:lnTo>
                          <a:lnTo>
                            <a:pt x="0" y="43"/>
                          </a:lnTo>
                          <a:lnTo>
                            <a:pt x="0" y="57"/>
                          </a:lnTo>
                          <a:lnTo>
                            <a:pt x="0" y="72"/>
                          </a:lnTo>
                          <a:lnTo>
                            <a:pt x="6" y="71"/>
                          </a:lnTo>
                          <a:lnTo>
                            <a:pt x="11" y="70"/>
                          </a:lnTo>
                          <a:lnTo>
                            <a:pt x="16" y="68"/>
                          </a:lnTo>
                          <a:lnTo>
                            <a:pt x="22" y="66"/>
                          </a:lnTo>
                          <a:lnTo>
                            <a:pt x="27" y="65"/>
                          </a:lnTo>
                          <a:lnTo>
                            <a:pt x="32" y="63"/>
                          </a:lnTo>
                          <a:lnTo>
                            <a:pt x="38" y="62"/>
                          </a:lnTo>
                          <a:lnTo>
                            <a:pt x="44" y="61"/>
                          </a:lnTo>
                          <a:lnTo>
                            <a:pt x="44" y="46"/>
                          </a:lnTo>
                          <a:lnTo>
                            <a:pt x="44" y="30"/>
                          </a:lnTo>
                          <a:lnTo>
                            <a:pt x="44" y="15"/>
                          </a:lnTo>
                          <a:lnTo>
                            <a:pt x="44" y="0"/>
                          </a:lnTo>
                          <a:close/>
                        </a:path>
                      </a:pathLst>
                    </a:custGeom>
                    <a:solidFill>
                      <a:srgbClr val="0026A5"/>
                    </a:solidFill>
                    <a:ln w="9525">
                      <a:noFill/>
                      <a:prstDash val="solid"/>
                      <a:round/>
                      <a:headEnd/>
                      <a:tailEnd/>
                    </a:ln>
                  </p:spPr>
                  <p:txBody>
                    <a:bodyPr/>
                    <a:lstStyle/>
                    <a:p>
                      <a:endParaRPr lang="fr-FR"/>
                    </a:p>
                  </p:txBody>
                </p:sp>
                <p:sp>
                  <p:nvSpPr>
                    <p:cNvPr id="65" name="Freeform 69"/>
                    <p:cNvSpPr>
                      <a:spLocks/>
                    </p:cNvSpPr>
                    <p:nvPr/>
                  </p:nvSpPr>
                  <p:spPr bwMode="auto">
                    <a:xfrm>
                      <a:off x="4487994" y="1929749"/>
                      <a:ext cx="25676" cy="44668"/>
                    </a:xfrm>
                    <a:custGeom>
                      <a:avLst/>
                      <a:gdLst>
                        <a:gd name="T0" fmla="*/ 2147483647 w 46"/>
                        <a:gd name="T1" fmla="*/ 0 h 81"/>
                        <a:gd name="T2" fmla="*/ 2147483647 w 46"/>
                        <a:gd name="T3" fmla="*/ 2147483647 h 81"/>
                        <a:gd name="T4" fmla="*/ 2147483647 w 46"/>
                        <a:gd name="T5" fmla="*/ 2147483647 h 81"/>
                        <a:gd name="T6" fmla="*/ 0 w 46"/>
                        <a:gd name="T7" fmla="*/ 2147483647 h 81"/>
                        <a:gd name="T8" fmla="*/ 2147483647 w 46"/>
                        <a:gd name="T9" fmla="*/ 0 h 81"/>
                        <a:gd name="T10" fmla="*/ 2147483647 w 46"/>
                        <a:gd name="T11" fmla="*/ 2147483647 h 81"/>
                        <a:gd name="T12" fmla="*/ 2147483647 w 46"/>
                        <a:gd name="T13" fmla="*/ 2147483647 h 81"/>
                        <a:gd name="T14" fmla="*/ 2147483647 w 46"/>
                        <a:gd name="T15" fmla="*/ 2147483647 h 81"/>
                        <a:gd name="T16" fmla="*/ 2147483647 w 46"/>
                        <a:gd name="T17" fmla="*/ 2147483647 h 81"/>
                        <a:gd name="T18" fmla="*/ 2147483647 w 46"/>
                        <a:gd name="T19" fmla="*/ 2147483647 h 81"/>
                        <a:gd name="T20" fmla="*/ 2147483647 w 46"/>
                        <a:gd name="T21" fmla="*/ 2147483647 h 81"/>
                        <a:gd name="T22" fmla="*/ 2147483647 w 46"/>
                        <a:gd name="T23" fmla="*/ 2147483647 h 81"/>
                        <a:gd name="T24" fmla="*/ 0 w 46"/>
                        <a:gd name="T25" fmla="*/ 2147483647 h 81"/>
                        <a:gd name="T26" fmla="*/ 2147483647 w 46"/>
                        <a:gd name="T27" fmla="*/ 2147483647 h 81"/>
                        <a:gd name="T28" fmla="*/ 2147483647 w 46"/>
                        <a:gd name="T29" fmla="*/ 2147483647 h 81"/>
                        <a:gd name="T30" fmla="*/ 2147483647 w 46"/>
                        <a:gd name="T31" fmla="*/ 2147483647 h 81"/>
                        <a:gd name="T32" fmla="*/ 2147483647 w 46"/>
                        <a:gd name="T33" fmla="*/ 2147483647 h 81"/>
                        <a:gd name="T34" fmla="*/ 2147483647 w 46"/>
                        <a:gd name="T35" fmla="*/ 2147483647 h 81"/>
                        <a:gd name="T36" fmla="*/ 2147483647 w 46"/>
                        <a:gd name="T37" fmla="*/ 2147483647 h 81"/>
                        <a:gd name="T38" fmla="*/ 2147483647 w 46"/>
                        <a:gd name="T39" fmla="*/ 2147483647 h 81"/>
                        <a:gd name="T40" fmla="*/ 2147483647 w 46"/>
                        <a:gd name="T41" fmla="*/ 2147483647 h 81"/>
                        <a:gd name="T42" fmla="*/ 2147483647 w 46"/>
                        <a:gd name="T43" fmla="*/ 2147483647 h 81"/>
                        <a:gd name="T44" fmla="*/ 2147483647 w 46"/>
                        <a:gd name="T45" fmla="*/ 2147483647 h 81"/>
                        <a:gd name="T46" fmla="*/ 2147483647 w 46"/>
                        <a:gd name="T47" fmla="*/ 2147483647 h 81"/>
                        <a:gd name="T48" fmla="*/ 2147483647 w 46"/>
                        <a:gd name="T49" fmla="*/ 2147483647 h 81"/>
                        <a:gd name="T50" fmla="*/ 2147483647 w 46"/>
                        <a:gd name="T51" fmla="*/ 2147483647 h 81"/>
                        <a:gd name="T52" fmla="*/ 2147483647 w 46"/>
                        <a:gd name="T53" fmla="*/ 2147483647 h 81"/>
                        <a:gd name="T54" fmla="*/ 2147483647 w 46"/>
                        <a:gd name="T55" fmla="*/ 2147483647 h 81"/>
                        <a:gd name="T56" fmla="*/ 2147483647 w 46"/>
                        <a:gd name="T57" fmla="*/ 0 h 81"/>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81"/>
                        <a:gd name="T89" fmla="*/ 46 w 46"/>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81">
                          <a:moveTo>
                            <a:pt x="43" y="0"/>
                          </a:moveTo>
                          <a:lnTo>
                            <a:pt x="37" y="2"/>
                          </a:lnTo>
                          <a:lnTo>
                            <a:pt x="33" y="5"/>
                          </a:lnTo>
                          <a:lnTo>
                            <a:pt x="27" y="7"/>
                          </a:lnTo>
                          <a:lnTo>
                            <a:pt x="22" y="9"/>
                          </a:lnTo>
                          <a:lnTo>
                            <a:pt x="17" y="13"/>
                          </a:lnTo>
                          <a:lnTo>
                            <a:pt x="12" y="15"/>
                          </a:lnTo>
                          <a:lnTo>
                            <a:pt x="6" y="17"/>
                          </a:lnTo>
                          <a:lnTo>
                            <a:pt x="0" y="20"/>
                          </a:lnTo>
                          <a:lnTo>
                            <a:pt x="2" y="35"/>
                          </a:lnTo>
                          <a:lnTo>
                            <a:pt x="2" y="50"/>
                          </a:lnTo>
                          <a:lnTo>
                            <a:pt x="3" y="66"/>
                          </a:lnTo>
                          <a:lnTo>
                            <a:pt x="3" y="81"/>
                          </a:lnTo>
                          <a:lnTo>
                            <a:pt x="8" y="78"/>
                          </a:lnTo>
                          <a:lnTo>
                            <a:pt x="14" y="76"/>
                          </a:lnTo>
                          <a:lnTo>
                            <a:pt x="19" y="74"/>
                          </a:lnTo>
                          <a:lnTo>
                            <a:pt x="25" y="71"/>
                          </a:lnTo>
                          <a:lnTo>
                            <a:pt x="30" y="70"/>
                          </a:lnTo>
                          <a:lnTo>
                            <a:pt x="35" y="68"/>
                          </a:lnTo>
                          <a:lnTo>
                            <a:pt x="41" y="66"/>
                          </a:lnTo>
                          <a:lnTo>
                            <a:pt x="46" y="63"/>
                          </a:lnTo>
                          <a:lnTo>
                            <a:pt x="45" y="47"/>
                          </a:lnTo>
                          <a:lnTo>
                            <a:pt x="45" y="32"/>
                          </a:lnTo>
                          <a:lnTo>
                            <a:pt x="44" y="16"/>
                          </a:lnTo>
                          <a:lnTo>
                            <a:pt x="43" y="0"/>
                          </a:lnTo>
                          <a:close/>
                        </a:path>
                      </a:pathLst>
                    </a:custGeom>
                    <a:solidFill>
                      <a:srgbClr val="FFFFFF"/>
                    </a:solidFill>
                    <a:ln w="9525">
                      <a:noFill/>
                      <a:prstDash val="solid"/>
                      <a:round/>
                      <a:headEnd/>
                      <a:tailEnd/>
                    </a:ln>
                  </p:spPr>
                  <p:txBody>
                    <a:bodyPr/>
                    <a:lstStyle/>
                    <a:p>
                      <a:endParaRPr lang="fr-FR"/>
                    </a:p>
                  </p:txBody>
                </p:sp>
                <p:sp>
                  <p:nvSpPr>
                    <p:cNvPr id="66" name="Freeform 70"/>
                    <p:cNvSpPr>
                      <a:spLocks/>
                    </p:cNvSpPr>
                    <p:nvPr/>
                  </p:nvSpPr>
                  <p:spPr bwMode="auto">
                    <a:xfrm>
                      <a:off x="4529306" y="1911882"/>
                      <a:ext cx="25676" cy="46908"/>
                    </a:xfrm>
                    <a:custGeom>
                      <a:avLst/>
                      <a:gdLst>
                        <a:gd name="T0" fmla="*/ 2147483647 w 46"/>
                        <a:gd name="T1" fmla="*/ 0 h 84"/>
                        <a:gd name="T2" fmla="*/ 2147483647 w 46"/>
                        <a:gd name="T3" fmla="*/ 2147483647 h 84"/>
                        <a:gd name="T4" fmla="*/ 2147483647 w 46"/>
                        <a:gd name="T5" fmla="*/ 2147483647 h 84"/>
                        <a:gd name="T6" fmla="*/ 0 w 46"/>
                        <a:gd name="T7" fmla="*/ 2147483647 h 84"/>
                        <a:gd name="T8" fmla="*/ 2147483647 w 46"/>
                        <a:gd name="T9" fmla="*/ 2147483647 h 84"/>
                        <a:gd name="T10" fmla="*/ 2147483647 w 46"/>
                        <a:gd name="T11" fmla="*/ 2147483647 h 84"/>
                        <a:gd name="T12" fmla="*/ 2147483647 w 46"/>
                        <a:gd name="T13" fmla="*/ 2147483647 h 84"/>
                        <a:gd name="T14" fmla="*/ 2147483647 w 46"/>
                        <a:gd name="T15" fmla="*/ 2147483647 h 84"/>
                        <a:gd name="T16" fmla="*/ 2147483647 w 46"/>
                        <a:gd name="T17" fmla="*/ 0 h 84"/>
                        <a:gd name="T18" fmla="*/ 2147483647 w 46"/>
                        <a:gd name="T19" fmla="*/ 2147483647 h 84"/>
                        <a:gd name="T20" fmla="*/ 2147483647 w 46"/>
                        <a:gd name="T21" fmla="*/ 2147483647 h 84"/>
                        <a:gd name="T22" fmla="*/ 2147483647 w 46"/>
                        <a:gd name="T23" fmla="*/ 2147483647 h 84"/>
                        <a:gd name="T24" fmla="*/ 2147483647 w 46"/>
                        <a:gd name="T25" fmla="*/ 2147483647 h 84"/>
                        <a:gd name="T26" fmla="*/ 2147483647 w 46"/>
                        <a:gd name="T27" fmla="*/ 2147483647 h 84"/>
                        <a:gd name="T28" fmla="*/ 2147483647 w 46"/>
                        <a:gd name="T29" fmla="*/ 2147483647 h 84"/>
                        <a:gd name="T30" fmla="*/ 2147483647 w 46"/>
                        <a:gd name="T31" fmla="*/ 2147483647 h 84"/>
                        <a:gd name="T32" fmla="*/ 0 w 46"/>
                        <a:gd name="T33" fmla="*/ 2147483647 h 84"/>
                        <a:gd name="T34" fmla="*/ 2147483647 w 46"/>
                        <a:gd name="T35" fmla="*/ 2147483647 h 84"/>
                        <a:gd name="T36" fmla="*/ 2147483647 w 46"/>
                        <a:gd name="T37" fmla="*/ 2147483647 h 84"/>
                        <a:gd name="T38" fmla="*/ 2147483647 w 46"/>
                        <a:gd name="T39" fmla="*/ 2147483647 h 84"/>
                        <a:gd name="T40" fmla="*/ 2147483647 w 46"/>
                        <a:gd name="T41" fmla="*/ 2147483647 h 84"/>
                        <a:gd name="T42" fmla="*/ 2147483647 w 46"/>
                        <a:gd name="T43" fmla="*/ 2147483647 h 84"/>
                        <a:gd name="T44" fmla="*/ 2147483647 w 46"/>
                        <a:gd name="T45" fmla="*/ 2147483647 h 84"/>
                        <a:gd name="T46" fmla="*/ 2147483647 w 46"/>
                        <a:gd name="T47" fmla="*/ 2147483647 h 84"/>
                        <a:gd name="T48" fmla="*/ 2147483647 w 46"/>
                        <a:gd name="T49" fmla="*/ 2147483647 h 84"/>
                        <a:gd name="T50" fmla="*/ 2147483647 w 46"/>
                        <a:gd name="T51" fmla="*/ 2147483647 h 84"/>
                        <a:gd name="T52" fmla="*/ 2147483647 w 46"/>
                        <a:gd name="T53" fmla="*/ 2147483647 h 84"/>
                        <a:gd name="T54" fmla="*/ 2147483647 w 46"/>
                        <a:gd name="T55" fmla="*/ 2147483647 h 84"/>
                        <a:gd name="T56" fmla="*/ 2147483647 w 46"/>
                        <a:gd name="T57" fmla="*/ 2147483647 h 84"/>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84"/>
                        <a:gd name="T89" fmla="*/ 46 w 46"/>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84">
                          <a:moveTo>
                            <a:pt x="46" y="67"/>
                          </a:moveTo>
                          <a:lnTo>
                            <a:pt x="46" y="49"/>
                          </a:lnTo>
                          <a:lnTo>
                            <a:pt x="45" y="33"/>
                          </a:lnTo>
                          <a:lnTo>
                            <a:pt x="45" y="16"/>
                          </a:lnTo>
                          <a:lnTo>
                            <a:pt x="44" y="0"/>
                          </a:lnTo>
                          <a:lnTo>
                            <a:pt x="38" y="2"/>
                          </a:lnTo>
                          <a:lnTo>
                            <a:pt x="32" y="4"/>
                          </a:lnTo>
                          <a:lnTo>
                            <a:pt x="28" y="7"/>
                          </a:lnTo>
                          <a:lnTo>
                            <a:pt x="22" y="9"/>
                          </a:lnTo>
                          <a:lnTo>
                            <a:pt x="16" y="11"/>
                          </a:lnTo>
                          <a:lnTo>
                            <a:pt x="12" y="14"/>
                          </a:lnTo>
                          <a:lnTo>
                            <a:pt x="6" y="16"/>
                          </a:lnTo>
                          <a:lnTo>
                            <a:pt x="0" y="18"/>
                          </a:lnTo>
                          <a:lnTo>
                            <a:pt x="1" y="34"/>
                          </a:lnTo>
                          <a:lnTo>
                            <a:pt x="1" y="50"/>
                          </a:lnTo>
                          <a:lnTo>
                            <a:pt x="2" y="68"/>
                          </a:lnTo>
                          <a:lnTo>
                            <a:pt x="2" y="84"/>
                          </a:lnTo>
                          <a:lnTo>
                            <a:pt x="8" y="82"/>
                          </a:lnTo>
                          <a:lnTo>
                            <a:pt x="14" y="79"/>
                          </a:lnTo>
                          <a:lnTo>
                            <a:pt x="20" y="77"/>
                          </a:lnTo>
                          <a:lnTo>
                            <a:pt x="24" y="75"/>
                          </a:lnTo>
                          <a:lnTo>
                            <a:pt x="30" y="73"/>
                          </a:lnTo>
                          <a:lnTo>
                            <a:pt x="36" y="71"/>
                          </a:lnTo>
                          <a:lnTo>
                            <a:pt x="40" y="69"/>
                          </a:lnTo>
                          <a:lnTo>
                            <a:pt x="46" y="67"/>
                          </a:lnTo>
                          <a:close/>
                        </a:path>
                      </a:pathLst>
                    </a:custGeom>
                    <a:solidFill>
                      <a:srgbClr val="FFFFFF"/>
                    </a:solidFill>
                    <a:ln w="9525">
                      <a:noFill/>
                      <a:prstDash val="solid"/>
                      <a:round/>
                      <a:headEnd/>
                      <a:tailEnd/>
                    </a:ln>
                  </p:spPr>
                  <p:txBody>
                    <a:bodyPr/>
                    <a:lstStyle/>
                    <a:p>
                      <a:endParaRPr lang="fr-FR"/>
                    </a:p>
                  </p:txBody>
                </p:sp>
                <p:sp>
                  <p:nvSpPr>
                    <p:cNvPr id="67" name="Freeform 71"/>
                    <p:cNvSpPr>
                      <a:spLocks/>
                    </p:cNvSpPr>
                    <p:nvPr/>
                  </p:nvSpPr>
                  <p:spPr bwMode="auto">
                    <a:xfrm>
                      <a:off x="4531537" y="1986707"/>
                      <a:ext cx="25676" cy="42437"/>
                    </a:xfrm>
                    <a:custGeom>
                      <a:avLst/>
                      <a:gdLst>
                        <a:gd name="T0" fmla="*/ 2147483647 w 45"/>
                        <a:gd name="T1" fmla="*/ 0 h 76"/>
                        <a:gd name="T2" fmla="*/ 2147483647 w 45"/>
                        <a:gd name="T3" fmla="*/ 2147483647 h 76"/>
                        <a:gd name="T4" fmla="*/ 2147483647 w 45"/>
                        <a:gd name="T5" fmla="*/ 2147483647 h 76"/>
                        <a:gd name="T6" fmla="*/ 0 w 45"/>
                        <a:gd name="T7" fmla="*/ 2147483647 h 76"/>
                        <a:gd name="T8" fmla="*/ 2147483647 w 45"/>
                        <a:gd name="T9" fmla="*/ 2147483647 h 76"/>
                        <a:gd name="T10" fmla="*/ 2147483647 w 45"/>
                        <a:gd name="T11" fmla="*/ 2147483647 h 76"/>
                        <a:gd name="T12" fmla="*/ 2147483647 w 45"/>
                        <a:gd name="T13" fmla="*/ 2147483647 h 76"/>
                        <a:gd name="T14" fmla="*/ 2147483647 w 45"/>
                        <a:gd name="T15" fmla="*/ 2147483647 h 76"/>
                        <a:gd name="T16" fmla="*/ 2147483647 w 45"/>
                        <a:gd name="T17" fmla="*/ 2147483647 h 76"/>
                        <a:gd name="T18" fmla="*/ 2147483647 w 45"/>
                        <a:gd name="T19" fmla="*/ 2147483647 h 76"/>
                        <a:gd name="T20" fmla="*/ 2147483647 w 45"/>
                        <a:gd name="T21" fmla="*/ 2147483647 h 76"/>
                        <a:gd name="T22" fmla="*/ 2147483647 w 45"/>
                        <a:gd name="T23" fmla="*/ 2147483647 h 76"/>
                        <a:gd name="T24" fmla="*/ 2147483647 w 45"/>
                        <a:gd name="T25" fmla="*/ 2147483647 h 76"/>
                        <a:gd name="T26" fmla="*/ 2147483647 w 45"/>
                        <a:gd name="T27" fmla="*/ 2147483647 h 76"/>
                        <a:gd name="T28" fmla="*/ 2147483647 w 45"/>
                        <a:gd name="T29" fmla="*/ 2147483647 h 76"/>
                        <a:gd name="T30" fmla="*/ 2147483647 w 45"/>
                        <a:gd name="T31" fmla="*/ 2147483647 h 76"/>
                        <a:gd name="T32" fmla="*/ 2147483647 w 45"/>
                        <a:gd name="T33" fmla="*/ 0 h 76"/>
                        <a:gd name="T34" fmla="*/ 2147483647 w 45"/>
                        <a:gd name="T35" fmla="*/ 2147483647 h 76"/>
                        <a:gd name="T36" fmla="*/ 2147483647 w 45"/>
                        <a:gd name="T37" fmla="*/ 2147483647 h 76"/>
                        <a:gd name="T38" fmla="*/ 2147483647 w 45"/>
                        <a:gd name="T39" fmla="*/ 2147483647 h 76"/>
                        <a:gd name="T40" fmla="*/ 2147483647 w 45"/>
                        <a:gd name="T41" fmla="*/ 2147483647 h 76"/>
                        <a:gd name="T42" fmla="*/ 2147483647 w 45"/>
                        <a:gd name="T43" fmla="*/ 2147483647 h 76"/>
                        <a:gd name="T44" fmla="*/ 2147483647 w 45"/>
                        <a:gd name="T45" fmla="*/ 2147483647 h 76"/>
                        <a:gd name="T46" fmla="*/ 2147483647 w 45"/>
                        <a:gd name="T47" fmla="*/ 2147483647 h 76"/>
                        <a:gd name="T48" fmla="*/ 0 w 45"/>
                        <a:gd name="T49" fmla="*/ 2147483647 h 76"/>
                        <a:gd name="T50" fmla="*/ 0 w 45"/>
                        <a:gd name="T51" fmla="*/ 2147483647 h 76"/>
                        <a:gd name="T52" fmla="*/ 0 w 45"/>
                        <a:gd name="T53" fmla="*/ 2147483647 h 76"/>
                        <a:gd name="T54" fmla="*/ 0 w 45"/>
                        <a:gd name="T55" fmla="*/ 2147483647 h 76"/>
                        <a:gd name="T56" fmla="*/ 2147483647 w 45"/>
                        <a:gd name="T57" fmla="*/ 2147483647 h 76"/>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
                        <a:gd name="T88" fmla="*/ 0 h 76"/>
                        <a:gd name="T89" fmla="*/ 45 w 45"/>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 h="76">
                          <a:moveTo>
                            <a:pt x="1" y="76"/>
                          </a:moveTo>
                          <a:lnTo>
                            <a:pt x="7" y="75"/>
                          </a:lnTo>
                          <a:lnTo>
                            <a:pt x="11" y="74"/>
                          </a:lnTo>
                          <a:lnTo>
                            <a:pt x="17" y="73"/>
                          </a:lnTo>
                          <a:lnTo>
                            <a:pt x="23" y="71"/>
                          </a:lnTo>
                          <a:lnTo>
                            <a:pt x="27" y="69"/>
                          </a:lnTo>
                          <a:lnTo>
                            <a:pt x="33" y="68"/>
                          </a:lnTo>
                          <a:lnTo>
                            <a:pt x="39" y="66"/>
                          </a:lnTo>
                          <a:lnTo>
                            <a:pt x="45" y="65"/>
                          </a:lnTo>
                          <a:lnTo>
                            <a:pt x="45" y="49"/>
                          </a:lnTo>
                          <a:lnTo>
                            <a:pt x="45" y="33"/>
                          </a:lnTo>
                          <a:lnTo>
                            <a:pt x="45" y="16"/>
                          </a:lnTo>
                          <a:lnTo>
                            <a:pt x="44" y="0"/>
                          </a:lnTo>
                          <a:lnTo>
                            <a:pt x="38" y="2"/>
                          </a:lnTo>
                          <a:lnTo>
                            <a:pt x="32" y="4"/>
                          </a:lnTo>
                          <a:lnTo>
                            <a:pt x="27" y="5"/>
                          </a:lnTo>
                          <a:lnTo>
                            <a:pt x="22" y="7"/>
                          </a:lnTo>
                          <a:lnTo>
                            <a:pt x="16" y="8"/>
                          </a:lnTo>
                          <a:lnTo>
                            <a:pt x="11" y="11"/>
                          </a:lnTo>
                          <a:lnTo>
                            <a:pt x="6" y="12"/>
                          </a:lnTo>
                          <a:lnTo>
                            <a:pt x="0" y="14"/>
                          </a:lnTo>
                          <a:lnTo>
                            <a:pt x="0" y="29"/>
                          </a:lnTo>
                          <a:lnTo>
                            <a:pt x="0" y="45"/>
                          </a:lnTo>
                          <a:lnTo>
                            <a:pt x="0" y="60"/>
                          </a:lnTo>
                          <a:lnTo>
                            <a:pt x="1" y="76"/>
                          </a:lnTo>
                          <a:close/>
                        </a:path>
                      </a:pathLst>
                    </a:custGeom>
                    <a:solidFill>
                      <a:srgbClr val="FFFFFF"/>
                    </a:solidFill>
                    <a:ln w="9525">
                      <a:noFill/>
                      <a:prstDash val="solid"/>
                      <a:round/>
                      <a:headEnd/>
                      <a:tailEnd/>
                    </a:ln>
                  </p:spPr>
                  <p:txBody>
                    <a:bodyPr/>
                    <a:lstStyle/>
                    <a:p>
                      <a:endParaRPr lang="fr-FR"/>
                    </a:p>
                  </p:txBody>
                </p:sp>
                <p:sp>
                  <p:nvSpPr>
                    <p:cNvPr id="68" name="Freeform 72"/>
                    <p:cNvSpPr>
                      <a:spLocks/>
                    </p:cNvSpPr>
                    <p:nvPr/>
                  </p:nvSpPr>
                  <p:spPr bwMode="auto">
                    <a:xfrm>
                      <a:off x="4529306" y="2126318"/>
                      <a:ext cx="26791" cy="34619"/>
                    </a:xfrm>
                    <a:custGeom>
                      <a:avLst/>
                      <a:gdLst>
                        <a:gd name="T0" fmla="*/ 2147483647 w 49"/>
                        <a:gd name="T1" fmla="*/ 0 h 61"/>
                        <a:gd name="T2" fmla="*/ 2147483647 w 49"/>
                        <a:gd name="T3" fmla="*/ 2147483647 h 61"/>
                        <a:gd name="T4" fmla="*/ 2147483647 w 49"/>
                        <a:gd name="T5" fmla="*/ 2147483647 h 61"/>
                        <a:gd name="T6" fmla="*/ 0 w 49"/>
                        <a:gd name="T7" fmla="*/ 2147483647 h 61"/>
                        <a:gd name="T8" fmla="*/ 2147483647 w 49"/>
                        <a:gd name="T9" fmla="*/ 0 h 61"/>
                        <a:gd name="T10" fmla="*/ 2147483647 w 49"/>
                        <a:gd name="T11" fmla="*/ 0 h 61"/>
                        <a:gd name="T12" fmla="*/ 2147483647 w 49"/>
                        <a:gd name="T13" fmla="*/ 2147483647 h 61"/>
                        <a:gd name="T14" fmla="*/ 2147483647 w 49"/>
                        <a:gd name="T15" fmla="*/ 2147483647 h 61"/>
                        <a:gd name="T16" fmla="*/ 2147483647 w 49"/>
                        <a:gd name="T17" fmla="*/ 2147483647 h 61"/>
                        <a:gd name="T18" fmla="*/ 2147483647 w 49"/>
                        <a:gd name="T19" fmla="*/ 2147483647 h 61"/>
                        <a:gd name="T20" fmla="*/ 2147483647 w 49"/>
                        <a:gd name="T21" fmla="*/ 2147483647 h 61"/>
                        <a:gd name="T22" fmla="*/ 2147483647 w 49"/>
                        <a:gd name="T23" fmla="*/ 2147483647 h 61"/>
                        <a:gd name="T24" fmla="*/ 2147483647 w 49"/>
                        <a:gd name="T25" fmla="*/ 2147483647 h 61"/>
                        <a:gd name="T26" fmla="*/ 2147483647 w 49"/>
                        <a:gd name="T27" fmla="*/ 2147483647 h 61"/>
                        <a:gd name="T28" fmla="*/ 2147483647 w 49"/>
                        <a:gd name="T29" fmla="*/ 2147483647 h 61"/>
                        <a:gd name="T30" fmla="*/ 2147483647 w 49"/>
                        <a:gd name="T31" fmla="*/ 2147483647 h 61"/>
                        <a:gd name="T32" fmla="*/ 0 w 49"/>
                        <a:gd name="T33" fmla="*/ 2147483647 h 61"/>
                        <a:gd name="T34" fmla="*/ 2147483647 w 49"/>
                        <a:gd name="T35" fmla="*/ 2147483647 h 61"/>
                        <a:gd name="T36" fmla="*/ 2147483647 w 49"/>
                        <a:gd name="T37" fmla="*/ 2147483647 h 61"/>
                        <a:gd name="T38" fmla="*/ 2147483647 w 49"/>
                        <a:gd name="T39" fmla="*/ 2147483647 h 61"/>
                        <a:gd name="T40" fmla="*/ 2147483647 w 49"/>
                        <a:gd name="T41" fmla="*/ 2147483647 h 61"/>
                        <a:gd name="T42" fmla="*/ 2147483647 w 49"/>
                        <a:gd name="T43" fmla="*/ 2147483647 h 61"/>
                        <a:gd name="T44" fmla="*/ 2147483647 w 49"/>
                        <a:gd name="T45" fmla="*/ 2147483647 h 61"/>
                        <a:gd name="T46" fmla="*/ 2147483647 w 49"/>
                        <a:gd name="T47" fmla="*/ 2147483647 h 61"/>
                        <a:gd name="T48" fmla="*/ 2147483647 w 49"/>
                        <a:gd name="T49" fmla="*/ 2147483647 h 61"/>
                        <a:gd name="T50" fmla="*/ 2147483647 w 49"/>
                        <a:gd name="T51" fmla="*/ 2147483647 h 61"/>
                        <a:gd name="T52" fmla="*/ 2147483647 w 49"/>
                        <a:gd name="T53" fmla="*/ 2147483647 h 61"/>
                        <a:gd name="T54" fmla="*/ 2147483647 w 49"/>
                        <a:gd name="T55" fmla="*/ 2147483647 h 61"/>
                        <a:gd name="T56" fmla="*/ 2147483647 w 49"/>
                        <a:gd name="T57" fmla="*/ 0 h 61"/>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61"/>
                        <a:gd name="T89" fmla="*/ 49 w 49"/>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61">
                          <a:moveTo>
                            <a:pt x="49" y="0"/>
                          </a:moveTo>
                          <a:lnTo>
                            <a:pt x="43" y="0"/>
                          </a:lnTo>
                          <a:lnTo>
                            <a:pt x="37" y="1"/>
                          </a:lnTo>
                          <a:lnTo>
                            <a:pt x="31" y="1"/>
                          </a:lnTo>
                          <a:lnTo>
                            <a:pt x="25" y="2"/>
                          </a:lnTo>
                          <a:lnTo>
                            <a:pt x="20" y="2"/>
                          </a:lnTo>
                          <a:lnTo>
                            <a:pt x="14" y="3"/>
                          </a:lnTo>
                          <a:lnTo>
                            <a:pt x="8" y="3"/>
                          </a:lnTo>
                          <a:lnTo>
                            <a:pt x="2" y="4"/>
                          </a:lnTo>
                          <a:lnTo>
                            <a:pt x="2" y="18"/>
                          </a:lnTo>
                          <a:lnTo>
                            <a:pt x="1" y="32"/>
                          </a:lnTo>
                          <a:lnTo>
                            <a:pt x="1" y="47"/>
                          </a:lnTo>
                          <a:lnTo>
                            <a:pt x="0" y="61"/>
                          </a:lnTo>
                          <a:lnTo>
                            <a:pt x="6" y="61"/>
                          </a:lnTo>
                          <a:lnTo>
                            <a:pt x="12" y="59"/>
                          </a:lnTo>
                          <a:lnTo>
                            <a:pt x="17" y="59"/>
                          </a:lnTo>
                          <a:lnTo>
                            <a:pt x="23" y="58"/>
                          </a:lnTo>
                          <a:lnTo>
                            <a:pt x="29" y="58"/>
                          </a:lnTo>
                          <a:lnTo>
                            <a:pt x="35" y="58"/>
                          </a:lnTo>
                          <a:lnTo>
                            <a:pt x="40" y="57"/>
                          </a:lnTo>
                          <a:lnTo>
                            <a:pt x="46" y="57"/>
                          </a:lnTo>
                          <a:lnTo>
                            <a:pt x="46" y="42"/>
                          </a:lnTo>
                          <a:lnTo>
                            <a:pt x="47" y="28"/>
                          </a:lnTo>
                          <a:lnTo>
                            <a:pt x="47" y="14"/>
                          </a:lnTo>
                          <a:lnTo>
                            <a:pt x="49" y="0"/>
                          </a:lnTo>
                          <a:close/>
                        </a:path>
                      </a:pathLst>
                    </a:custGeom>
                    <a:solidFill>
                      <a:srgbClr val="0026A5"/>
                    </a:solidFill>
                    <a:ln w="9525">
                      <a:noFill/>
                      <a:prstDash val="solid"/>
                      <a:round/>
                      <a:headEnd/>
                      <a:tailEnd/>
                    </a:ln>
                  </p:spPr>
                  <p:txBody>
                    <a:bodyPr/>
                    <a:lstStyle/>
                    <a:p>
                      <a:endParaRPr lang="fr-FR"/>
                    </a:p>
                  </p:txBody>
                </p:sp>
                <p:sp>
                  <p:nvSpPr>
                    <p:cNvPr id="69" name="Freeform 73"/>
                    <p:cNvSpPr>
                      <a:spLocks/>
                    </p:cNvSpPr>
                    <p:nvPr/>
                  </p:nvSpPr>
                  <p:spPr bwMode="auto">
                    <a:xfrm>
                      <a:off x="4531537" y="2058186"/>
                      <a:ext cx="25676" cy="37975"/>
                    </a:xfrm>
                    <a:custGeom>
                      <a:avLst/>
                      <a:gdLst>
                        <a:gd name="T0" fmla="*/ 2147483647 w 45"/>
                        <a:gd name="T1" fmla="*/ 0 h 69"/>
                        <a:gd name="T2" fmla="*/ 2147483647 w 45"/>
                        <a:gd name="T3" fmla="*/ 2147483647 h 69"/>
                        <a:gd name="T4" fmla="*/ 2147483647 w 45"/>
                        <a:gd name="T5" fmla="*/ 2147483647 h 69"/>
                        <a:gd name="T6" fmla="*/ 0 w 45"/>
                        <a:gd name="T7" fmla="*/ 2147483647 h 69"/>
                        <a:gd name="T8" fmla="*/ 0 w 45"/>
                        <a:gd name="T9" fmla="*/ 2147483647 h 69"/>
                        <a:gd name="T10" fmla="*/ 2147483647 w 45"/>
                        <a:gd name="T11" fmla="*/ 2147483647 h 69"/>
                        <a:gd name="T12" fmla="*/ 2147483647 w 45"/>
                        <a:gd name="T13" fmla="*/ 2147483647 h 69"/>
                        <a:gd name="T14" fmla="*/ 2147483647 w 45"/>
                        <a:gd name="T15" fmla="*/ 2147483647 h 69"/>
                        <a:gd name="T16" fmla="*/ 2147483647 w 45"/>
                        <a:gd name="T17" fmla="*/ 2147483647 h 69"/>
                        <a:gd name="T18" fmla="*/ 2147483647 w 45"/>
                        <a:gd name="T19" fmla="*/ 2147483647 h 69"/>
                        <a:gd name="T20" fmla="*/ 2147483647 w 45"/>
                        <a:gd name="T21" fmla="*/ 2147483647 h 69"/>
                        <a:gd name="T22" fmla="*/ 2147483647 w 45"/>
                        <a:gd name="T23" fmla="*/ 2147483647 h 69"/>
                        <a:gd name="T24" fmla="*/ 2147483647 w 45"/>
                        <a:gd name="T25" fmla="*/ 2147483647 h 69"/>
                        <a:gd name="T26" fmla="*/ 2147483647 w 45"/>
                        <a:gd name="T27" fmla="*/ 2147483647 h 69"/>
                        <a:gd name="T28" fmla="*/ 2147483647 w 45"/>
                        <a:gd name="T29" fmla="*/ 2147483647 h 69"/>
                        <a:gd name="T30" fmla="*/ 2147483647 w 45"/>
                        <a:gd name="T31" fmla="*/ 2147483647 h 69"/>
                        <a:gd name="T32" fmla="*/ 2147483647 w 45"/>
                        <a:gd name="T33" fmla="*/ 0 h 69"/>
                        <a:gd name="T34" fmla="*/ 2147483647 w 45"/>
                        <a:gd name="T35" fmla="*/ 2147483647 h 69"/>
                        <a:gd name="T36" fmla="*/ 2147483647 w 45"/>
                        <a:gd name="T37" fmla="*/ 2147483647 h 69"/>
                        <a:gd name="T38" fmla="*/ 2147483647 w 45"/>
                        <a:gd name="T39" fmla="*/ 2147483647 h 69"/>
                        <a:gd name="T40" fmla="*/ 2147483647 w 45"/>
                        <a:gd name="T41" fmla="*/ 2147483647 h 69"/>
                        <a:gd name="T42" fmla="*/ 2147483647 w 45"/>
                        <a:gd name="T43" fmla="*/ 2147483647 h 69"/>
                        <a:gd name="T44" fmla="*/ 2147483647 w 45"/>
                        <a:gd name="T45" fmla="*/ 2147483647 h 69"/>
                        <a:gd name="T46" fmla="*/ 2147483647 w 45"/>
                        <a:gd name="T47" fmla="*/ 2147483647 h 69"/>
                        <a:gd name="T48" fmla="*/ 2147483647 w 45"/>
                        <a:gd name="T49" fmla="*/ 2147483647 h 69"/>
                        <a:gd name="T50" fmla="*/ 0 w 45"/>
                        <a:gd name="T51" fmla="*/ 2147483647 h 69"/>
                        <a:gd name="T52" fmla="*/ 0 w 45"/>
                        <a:gd name="T53" fmla="*/ 2147483647 h 69"/>
                        <a:gd name="T54" fmla="*/ 0 w 45"/>
                        <a:gd name="T55" fmla="*/ 2147483647 h 69"/>
                        <a:gd name="T56" fmla="*/ 0 w 45"/>
                        <a:gd name="T57" fmla="*/ 2147483647 h 69"/>
                        <a:gd name="T58" fmla="*/ 17694720 60000 65536"/>
                        <a:gd name="T59" fmla="*/ 0 60000 65536"/>
                        <a:gd name="T60" fmla="*/ 5898240 60000 65536"/>
                        <a:gd name="T61" fmla="*/ 1179648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
                        <a:gd name="T88" fmla="*/ 0 h 69"/>
                        <a:gd name="T89" fmla="*/ 45 w 45"/>
                        <a:gd name="T90" fmla="*/ 69 h 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 h="69">
                          <a:moveTo>
                            <a:pt x="0" y="69"/>
                          </a:moveTo>
                          <a:lnTo>
                            <a:pt x="6" y="68"/>
                          </a:lnTo>
                          <a:lnTo>
                            <a:pt x="11" y="67"/>
                          </a:lnTo>
                          <a:lnTo>
                            <a:pt x="16" y="67"/>
                          </a:lnTo>
                          <a:lnTo>
                            <a:pt x="22" y="66"/>
                          </a:lnTo>
                          <a:lnTo>
                            <a:pt x="27" y="65"/>
                          </a:lnTo>
                          <a:lnTo>
                            <a:pt x="33" y="64"/>
                          </a:lnTo>
                          <a:lnTo>
                            <a:pt x="39" y="64"/>
                          </a:lnTo>
                          <a:lnTo>
                            <a:pt x="45" y="62"/>
                          </a:lnTo>
                          <a:lnTo>
                            <a:pt x="45" y="46"/>
                          </a:lnTo>
                          <a:lnTo>
                            <a:pt x="45" y="31"/>
                          </a:lnTo>
                          <a:lnTo>
                            <a:pt x="45" y="15"/>
                          </a:lnTo>
                          <a:lnTo>
                            <a:pt x="45" y="0"/>
                          </a:lnTo>
                          <a:lnTo>
                            <a:pt x="39" y="1"/>
                          </a:lnTo>
                          <a:lnTo>
                            <a:pt x="33" y="3"/>
                          </a:lnTo>
                          <a:lnTo>
                            <a:pt x="29" y="4"/>
                          </a:lnTo>
                          <a:lnTo>
                            <a:pt x="23" y="5"/>
                          </a:lnTo>
                          <a:lnTo>
                            <a:pt x="17" y="6"/>
                          </a:lnTo>
                          <a:lnTo>
                            <a:pt x="12" y="7"/>
                          </a:lnTo>
                          <a:lnTo>
                            <a:pt x="7" y="8"/>
                          </a:lnTo>
                          <a:lnTo>
                            <a:pt x="1" y="9"/>
                          </a:lnTo>
                          <a:lnTo>
                            <a:pt x="0" y="24"/>
                          </a:lnTo>
                          <a:lnTo>
                            <a:pt x="0" y="39"/>
                          </a:lnTo>
                          <a:lnTo>
                            <a:pt x="0" y="54"/>
                          </a:lnTo>
                          <a:lnTo>
                            <a:pt x="0" y="69"/>
                          </a:lnTo>
                          <a:close/>
                        </a:path>
                      </a:pathLst>
                    </a:custGeom>
                    <a:solidFill>
                      <a:srgbClr val="0026A5"/>
                    </a:solidFill>
                    <a:ln w="9525">
                      <a:noFill/>
                      <a:prstDash val="solid"/>
                      <a:round/>
                      <a:headEnd/>
                      <a:tailEnd/>
                    </a:ln>
                  </p:spPr>
                  <p:txBody>
                    <a:bodyPr/>
                    <a:lstStyle/>
                    <a:p>
                      <a:endParaRPr lang="fr-FR"/>
                    </a:p>
                  </p:txBody>
                </p:sp>
                <p:sp>
                  <p:nvSpPr>
                    <p:cNvPr id="70" name="Freeform 74"/>
                    <p:cNvSpPr>
                      <a:spLocks/>
                    </p:cNvSpPr>
                    <p:nvPr/>
                  </p:nvSpPr>
                  <p:spPr bwMode="auto">
                    <a:xfrm>
                      <a:off x="4208864" y="2202259"/>
                      <a:ext cx="1168987" cy="366317"/>
                    </a:xfrm>
                    <a:custGeom>
                      <a:avLst/>
                      <a:gdLst>
                        <a:gd name="T0" fmla="*/ 2147483647 w 2095"/>
                        <a:gd name="T1" fmla="*/ 0 h 656"/>
                        <a:gd name="T2" fmla="*/ 2147483647 w 2095"/>
                        <a:gd name="T3" fmla="*/ 2147483647 h 656"/>
                        <a:gd name="T4" fmla="*/ 2147483647 w 2095"/>
                        <a:gd name="T5" fmla="*/ 2147483647 h 656"/>
                        <a:gd name="T6" fmla="*/ 0 w 2095"/>
                        <a:gd name="T7" fmla="*/ 2147483647 h 656"/>
                        <a:gd name="T8" fmla="*/ 2147483647 w 2095"/>
                        <a:gd name="T9" fmla="*/ 2147483647 h 656"/>
                        <a:gd name="T10" fmla="*/ 2147483647 w 2095"/>
                        <a:gd name="T11" fmla="*/ 2147483647 h 656"/>
                        <a:gd name="T12" fmla="*/ 2147483647 w 2095"/>
                        <a:gd name="T13" fmla="*/ 2147483647 h 656"/>
                        <a:gd name="T14" fmla="*/ 2147483647 w 2095"/>
                        <a:gd name="T15" fmla="*/ 2147483647 h 656"/>
                        <a:gd name="T16" fmla="*/ 2147483647 w 2095"/>
                        <a:gd name="T17" fmla="*/ 2147483647 h 656"/>
                        <a:gd name="T18" fmla="*/ 2147483647 w 2095"/>
                        <a:gd name="T19" fmla="*/ 2147483647 h 656"/>
                        <a:gd name="T20" fmla="*/ 2147483647 w 2095"/>
                        <a:gd name="T21" fmla="*/ 2147483647 h 656"/>
                        <a:gd name="T22" fmla="*/ 2147483647 w 2095"/>
                        <a:gd name="T23" fmla="*/ 2147483647 h 656"/>
                        <a:gd name="T24" fmla="*/ 2147483647 w 2095"/>
                        <a:gd name="T25" fmla="*/ 2147483647 h 656"/>
                        <a:gd name="T26" fmla="*/ 2147483647 w 2095"/>
                        <a:gd name="T27" fmla="*/ 2147483647 h 656"/>
                        <a:gd name="T28" fmla="*/ 2147483647 w 2095"/>
                        <a:gd name="T29" fmla="*/ 2147483647 h 656"/>
                        <a:gd name="T30" fmla="*/ 2147483647 w 2095"/>
                        <a:gd name="T31" fmla="*/ 2147483647 h 656"/>
                        <a:gd name="T32" fmla="*/ 2147483647 w 2095"/>
                        <a:gd name="T33" fmla="*/ 2147483647 h 656"/>
                        <a:gd name="T34" fmla="*/ 2147483647 w 2095"/>
                        <a:gd name="T35" fmla="*/ 2147483647 h 656"/>
                        <a:gd name="T36" fmla="*/ 2147483647 w 2095"/>
                        <a:gd name="T37" fmla="*/ 2147483647 h 656"/>
                        <a:gd name="T38" fmla="*/ 2147483647 w 2095"/>
                        <a:gd name="T39" fmla="*/ 2147483647 h 656"/>
                        <a:gd name="T40" fmla="*/ 2147483647 w 2095"/>
                        <a:gd name="T41" fmla="*/ 2147483647 h 656"/>
                        <a:gd name="T42" fmla="*/ 2147483647 w 2095"/>
                        <a:gd name="T43" fmla="*/ 2147483647 h 656"/>
                        <a:gd name="T44" fmla="*/ 2147483647 w 2095"/>
                        <a:gd name="T45" fmla="*/ 2147483647 h 656"/>
                        <a:gd name="T46" fmla="*/ 2147483647 w 2095"/>
                        <a:gd name="T47" fmla="*/ 2147483647 h 656"/>
                        <a:gd name="T48" fmla="*/ 2147483647 w 2095"/>
                        <a:gd name="T49" fmla="*/ 2147483647 h 656"/>
                        <a:gd name="T50" fmla="*/ 2147483647 w 2095"/>
                        <a:gd name="T51" fmla="*/ 2147483647 h 656"/>
                        <a:gd name="T52" fmla="*/ 2147483647 w 2095"/>
                        <a:gd name="T53" fmla="*/ 2147483647 h 656"/>
                        <a:gd name="T54" fmla="*/ 2147483647 w 2095"/>
                        <a:gd name="T55" fmla="*/ 2147483647 h 656"/>
                        <a:gd name="T56" fmla="*/ 2147483647 w 2095"/>
                        <a:gd name="T57" fmla="*/ 2147483647 h 656"/>
                        <a:gd name="T58" fmla="*/ 2147483647 w 2095"/>
                        <a:gd name="T59" fmla="*/ 2147483647 h 656"/>
                        <a:gd name="T60" fmla="*/ 2147483647 w 2095"/>
                        <a:gd name="T61" fmla="*/ 2147483647 h 656"/>
                        <a:gd name="T62" fmla="*/ 2147483647 w 2095"/>
                        <a:gd name="T63" fmla="*/ 2147483647 h 656"/>
                        <a:gd name="T64" fmla="*/ 2147483647 w 2095"/>
                        <a:gd name="T65" fmla="*/ 2147483647 h 656"/>
                        <a:gd name="T66" fmla="*/ 2147483647 w 2095"/>
                        <a:gd name="T67" fmla="*/ 2147483647 h 656"/>
                        <a:gd name="T68" fmla="*/ 2147483647 w 2095"/>
                        <a:gd name="T69" fmla="*/ 2147483647 h 656"/>
                        <a:gd name="T70" fmla="*/ 2147483647 w 2095"/>
                        <a:gd name="T71" fmla="*/ 2147483647 h 656"/>
                        <a:gd name="T72" fmla="*/ 2147483647 w 2095"/>
                        <a:gd name="T73" fmla="*/ 2147483647 h 656"/>
                        <a:gd name="T74" fmla="*/ 2147483647 w 2095"/>
                        <a:gd name="T75" fmla="*/ 2147483647 h 656"/>
                        <a:gd name="T76" fmla="*/ 2147483647 w 2095"/>
                        <a:gd name="T77" fmla="*/ 2147483647 h 656"/>
                        <a:gd name="T78" fmla="*/ 2147483647 w 2095"/>
                        <a:gd name="T79" fmla="*/ 2147483647 h 656"/>
                        <a:gd name="T80" fmla="*/ 2147483647 w 2095"/>
                        <a:gd name="T81" fmla="*/ 2147483647 h 656"/>
                        <a:gd name="T82" fmla="*/ 2147483647 w 2095"/>
                        <a:gd name="T83" fmla="*/ 2147483647 h 656"/>
                        <a:gd name="T84" fmla="*/ 2147483647 w 2095"/>
                        <a:gd name="T85" fmla="*/ 2147483647 h 656"/>
                        <a:gd name="T86" fmla="*/ 2147483647 w 2095"/>
                        <a:gd name="T87" fmla="*/ 2147483647 h 656"/>
                        <a:gd name="T88" fmla="*/ 2147483647 w 2095"/>
                        <a:gd name="T89" fmla="*/ 2147483647 h 656"/>
                        <a:gd name="T90" fmla="*/ 2147483647 w 2095"/>
                        <a:gd name="T91" fmla="*/ 2147483647 h 656"/>
                        <a:gd name="T92" fmla="*/ 2147483647 w 2095"/>
                        <a:gd name="T93" fmla="*/ 2147483647 h 656"/>
                        <a:gd name="T94" fmla="*/ 2147483647 w 2095"/>
                        <a:gd name="T95" fmla="*/ 2147483647 h 656"/>
                        <a:gd name="T96" fmla="*/ 2147483647 w 2095"/>
                        <a:gd name="T97" fmla="*/ 2147483647 h 656"/>
                        <a:gd name="T98" fmla="*/ 2147483647 w 2095"/>
                        <a:gd name="T99" fmla="*/ 2147483647 h 656"/>
                        <a:gd name="T100" fmla="*/ 2147483647 w 2095"/>
                        <a:gd name="T101" fmla="*/ 2147483647 h 656"/>
                        <a:gd name="T102" fmla="*/ 2147483647 w 2095"/>
                        <a:gd name="T103" fmla="*/ 2147483647 h 656"/>
                        <a:gd name="T104" fmla="*/ 2147483647 w 2095"/>
                        <a:gd name="T105" fmla="*/ 2147483647 h 656"/>
                        <a:gd name="T106" fmla="*/ 2147483647 w 2095"/>
                        <a:gd name="T107" fmla="*/ 2147483647 h 656"/>
                        <a:gd name="T108" fmla="*/ 2147483647 w 2095"/>
                        <a:gd name="T109" fmla="*/ 2147483647 h 656"/>
                        <a:gd name="T110" fmla="*/ 2147483647 w 2095"/>
                        <a:gd name="T111" fmla="*/ 2147483647 h 656"/>
                        <a:gd name="T112" fmla="*/ 2147483647 w 2095"/>
                        <a:gd name="T113" fmla="*/ 2147483647 h 656"/>
                        <a:gd name="T114" fmla="*/ 2147483647 w 2095"/>
                        <a:gd name="T115" fmla="*/ 2147483647 h 656"/>
                        <a:gd name="T116" fmla="*/ 2147483647 w 2095"/>
                        <a:gd name="T117" fmla="*/ 2147483647 h 656"/>
                        <a:gd name="T118" fmla="*/ 2147483647 w 2095"/>
                        <a:gd name="T119" fmla="*/ 2147483647 h 656"/>
                        <a:gd name="T120" fmla="*/ 2147483647 w 2095"/>
                        <a:gd name="T121" fmla="*/ 2147483647 h 656"/>
                        <a:gd name="T122" fmla="*/ 2147483647 w 2095"/>
                        <a:gd name="T123" fmla="*/ 2147483647 h 656"/>
                        <a:gd name="T124" fmla="*/ 2147483647 w 2095"/>
                        <a:gd name="T125" fmla="*/ 2147483647 h 656"/>
                        <a:gd name="T126" fmla="*/ 17694720 60000 65536"/>
                        <a:gd name="T127" fmla="*/ 0 60000 65536"/>
                        <a:gd name="T128" fmla="*/ 5898240 60000 65536"/>
                        <a:gd name="T129" fmla="*/ 1179648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95"/>
                        <a:gd name="T190" fmla="*/ 0 h 656"/>
                        <a:gd name="T191" fmla="*/ 2095 w 2095"/>
                        <a:gd name="T192" fmla="*/ 656 h 6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95" h="656">
                          <a:moveTo>
                            <a:pt x="1135" y="3"/>
                          </a:moveTo>
                          <a:lnTo>
                            <a:pt x="1097" y="5"/>
                          </a:lnTo>
                          <a:lnTo>
                            <a:pt x="1060" y="7"/>
                          </a:lnTo>
                          <a:lnTo>
                            <a:pt x="1022" y="11"/>
                          </a:lnTo>
                          <a:lnTo>
                            <a:pt x="985" y="15"/>
                          </a:lnTo>
                          <a:lnTo>
                            <a:pt x="948" y="20"/>
                          </a:lnTo>
                          <a:lnTo>
                            <a:pt x="910" y="26"/>
                          </a:lnTo>
                          <a:lnTo>
                            <a:pt x="874" y="33"/>
                          </a:lnTo>
                          <a:lnTo>
                            <a:pt x="837" y="38"/>
                          </a:lnTo>
                          <a:lnTo>
                            <a:pt x="799" y="47"/>
                          </a:lnTo>
                          <a:lnTo>
                            <a:pt x="762" y="55"/>
                          </a:lnTo>
                          <a:lnTo>
                            <a:pt x="725" y="63"/>
                          </a:lnTo>
                          <a:lnTo>
                            <a:pt x="689" y="72"/>
                          </a:lnTo>
                          <a:lnTo>
                            <a:pt x="652" y="82"/>
                          </a:lnTo>
                          <a:lnTo>
                            <a:pt x="615" y="93"/>
                          </a:lnTo>
                          <a:lnTo>
                            <a:pt x="580" y="104"/>
                          </a:lnTo>
                          <a:lnTo>
                            <a:pt x="544" y="116"/>
                          </a:lnTo>
                          <a:lnTo>
                            <a:pt x="507" y="127"/>
                          </a:lnTo>
                          <a:lnTo>
                            <a:pt x="471" y="140"/>
                          </a:lnTo>
                          <a:lnTo>
                            <a:pt x="437" y="154"/>
                          </a:lnTo>
                          <a:lnTo>
                            <a:pt x="401" y="168"/>
                          </a:lnTo>
                          <a:lnTo>
                            <a:pt x="367" y="181"/>
                          </a:lnTo>
                          <a:lnTo>
                            <a:pt x="332" y="196"/>
                          </a:lnTo>
                          <a:lnTo>
                            <a:pt x="297" y="211"/>
                          </a:lnTo>
                          <a:lnTo>
                            <a:pt x="263" y="227"/>
                          </a:lnTo>
                          <a:lnTo>
                            <a:pt x="228" y="244"/>
                          </a:lnTo>
                          <a:lnTo>
                            <a:pt x="195" y="261"/>
                          </a:lnTo>
                          <a:lnTo>
                            <a:pt x="161" y="278"/>
                          </a:lnTo>
                          <a:lnTo>
                            <a:pt x="129" y="295"/>
                          </a:lnTo>
                          <a:lnTo>
                            <a:pt x="96" y="314"/>
                          </a:lnTo>
                          <a:lnTo>
                            <a:pt x="63" y="332"/>
                          </a:lnTo>
                          <a:lnTo>
                            <a:pt x="31" y="352"/>
                          </a:lnTo>
                          <a:lnTo>
                            <a:pt x="0" y="371"/>
                          </a:lnTo>
                          <a:lnTo>
                            <a:pt x="29" y="355"/>
                          </a:lnTo>
                          <a:lnTo>
                            <a:pt x="59" y="340"/>
                          </a:lnTo>
                          <a:lnTo>
                            <a:pt x="88" y="325"/>
                          </a:lnTo>
                          <a:lnTo>
                            <a:pt x="118" y="310"/>
                          </a:lnTo>
                          <a:lnTo>
                            <a:pt x="148" y="295"/>
                          </a:lnTo>
                          <a:lnTo>
                            <a:pt x="179" y="282"/>
                          </a:lnTo>
                          <a:lnTo>
                            <a:pt x="209" y="268"/>
                          </a:lnTo>
                          <a:lnTo>
                            <a:pt x="240" y="255"/>
                          </a:lnTo>
                          <a:lnTo>
                            <a:pt x="271" y="241"/>
                          </a:lnTo>
                          <a:lnTo>
                            <a:pt x="302" y="230"/>
                          </a:lnTo>
                          <a:lnTo>
                            <a:pt x="333" y="217"/>
                          </a:lnTo>
                          <a:lnTo>
                            <a:pt x="364" y="206"/>
                          </a:lnTo>
                          <a:lnTo>
                            <a:pt x="397" y="194"/>
                          </a:lnTo>
                          <a:lnTo>
                            <a:pt x="429" y="184"/>
                          </a:lnTo>
                          <a:lnTo>
                            <a:pt x="460" y="173"/>
                          </a:lnTo>
                          <a:lnTo>
                            <a:pt x="492" y="164"/>
                          </a:lnTo>
                          <a:lnTo>
                            <a:pt x="524" y="154"/>
                          </a:lnTo>
                          <a:lnTo>
                            <a:pt x="557" y="146"/>
                          </a:lnTo>
                          <a:lnTo>
                            <a:pt x="590" y="136"/>
                          </a:lnTo>
                          <a:lnTo>
                            <a:pt x="622" y="128"/>
                          </a:lnTo>
                          <a:lnTo>
                            <a:pt x="655" y="121"/>
                          </a:lnTo>
                          <a:lnTo>
                            <a:pt x="688" y="115"/>
                          </a:lnTo>
                          <a:lnTo>
                            <a:pt x="720" y="108"/>
                          </a:lnTo>
                          <a:lnTo>
                            <a:pt x="754" y="102"/>
                          </a:lnTo>
                          <a:lnTo>
                            <a:pt x="786" y="96"/>
                          </a:lnTo>
                          <a:lnTo>
                            <a:pt x="819" y="90"/>
                          </a:lnTo>
                          <a:lnTo>
                            <a:pt x="853" y="86"/>
                          </a:lnTo>
                          <a:lnTo>
                            <a:pt x="885" y="82"/>
                          </a:lnTo>
                          <a:lnTo>
                            <a:pt x="919" y="79"/>
                          </a:lnTo>
                          <a:lnTo>
                            <a:pt x="952" y="75"/>
                          </a:lnTo>
                          <a:lnTo>
                            <a:pt x="984" y="73"/>
                          </a:lnTo>
                          <a:lnTo>
                            <a:pt x="1018" y="71"/>
                          </a:lnTo>
                          <a:lnTo>
                            <a:pt x="1050" y="70"/>
                          </a:lnTo>
                          <a:lnTo>
                            <a:pt x="1081" y="68"/>
                          </a:lnTo>
                          <a:lnTo>
                            <a:pt x="1113" y="68"/>
                          </a:lnTo>
                          <a:lnTo>
                            <a:pt x="1144" y="68"/>
                          </a:lnTo>
                          <a:lnTo>
                            <a:pt x="1174" y="70"/>
                          </a:lnTo>
                          <a:lnTo>
                            <a:pt x="1205" y="71"/>
                          </a:lnTo>
                          <a:lnTo>
                            <a:pt x="1235" y="72"/>
                          </a:lnTo>
                          <a:lnTo>
                            <a:pt x="1264" y="74"/>
                          </a:lnTo>
                          <a:lnTo>
                            <a:pt x="1294" y="76"/>
                          </a:lnTo>
                          <a:lnTo>
                            <a:pt x="1323" y="80"/>
                          </a:lnTo>
                          <a:lnTo>
                            <a:pt x="1352" y="83"/>
                          </a:lnTo>
                          <a:lnTo>
                            <a:pt x="1379" y="88"/>
                          </a:lnTo>
                          <a:lnTo>
                            <a:pt x="1407" y="93"/>
                          </a:lnTo>
                          <a:lnTo>
                            <a:pt x="1435" y="97"/>
                          </a:lnTo>
                          <a:lnTo>
                            <a:pt x="1462" y="103"/>
                          </a:lnTo>
                          <a:lnTo>
                            <a:pt x="1489" y="109"/>
                          </a:lnTo>
                          <a:lnTo>
                            <a:pt x="1515" y="116"/>
                          </a:lnTo>
                          <a:lnTo>
                            <a:pt x="1541" y="123"/>
                          </a:lnTo>
                          <a:lnTo>
                            <a:pt x="1566" y="129"/>
                          </a:lnTo>
                          <a:lnTo>
                            <a:pt x="1591" y="138"/>
                          </a:lnTo>
                          <a:lnTo>
                            <a:pt x="1617" y="146"/>
                          </a:lnTo>
                          <a:lnTo>
                            <a:pt x="1641" y="155"/>
                          </a:lnTo>
                          <a:lnTo>
                            <a:pt x="1665" y="163"/>
                          </a:lnTo>
                          <a:lnTo>
                            <a:pt x="1688" y="173"/>
                          </a:lnTo>
                          <a:lnTo>
                            <a:pt x="1711" y="182"/>
                          </a:lnTo>
                          <a:lnTo>
                            <a:pt x="1733" y="193"/>
                          </a:lnTo>
                          <a:lnTo>
                            <a:pt x="1756" y="203"/>
                          </a:lnTo>
                          <a:lnTo>
                            <a:pt x="1778" y="215"/>
                          </a:lnTo>
                          <a:lnTo>
                            <a:pt x="1799" y="226"/>
                          </a:lnTo>
                          <a:lnTo>
                            <a:pt x="1820" y="238"/>
                          </a:lnTo>
                          <a:lnTo>
                            <a:pt x="1840" y="250"/>
                          </a:lnTo>
                          <a:lnTo>
                            <a:pt x="1860" y="263"/>
                          </a:lnTo>
                          <a:lnTo>
                            <a:pt x="1824" y="244"/>
                          </a:lnTo>
                          <a:lnTo>
                            <a:pt x="1787" y="225"/>
                          </a:lnTo>
                          <a:lnTo>
                            <a:pt x="1749" y="208"/>
                          </a:lnTo>
                          <a:lnTo>
                            <a:pt x="1711" y="192"/>
                          </a:lnTo>
                          <a:lnTo>
                            <a:pt x="1672" y="178"/>
                          </a:lnTo>
                          <a:lnTo>
                            <a:pt x="1632" y="165"/>
                          </a:lnTo>
                          <a:lnTo>
                            <a:pt x="1589" y="154"/>
                          </a:lnTo>
                          <a:lnTo>
                            <a:pt x="1547" y="144"/>
                          </a:lnTo>
                          <a:lnTo>
                            <a:pt x="1503" y="135"/>
                          </a:lnTo>
                          <a:lnTo>
                            <a:pt x="1458" y="129"/>
                          </a:lnTo>
                          <a:lnTo>
                            <a:pt x="1411" y="124"/>
                          </a:lnTo>
                          <a:lnTo>
                            <a:pt x="1363" y="120"/>
                          </a:lnTo>
                          <a:lnTo>
                            <a:pt x="1314" y="117"/>
                          </a:lnTo>
                          <a:lnTo>
                            <a:pt x="1262" y="117"/>
                          </a:lnTo>
                          <a:lnTo>
                            <a:pt x="1210" y="117"/>
                          </a:lnTo>
                          <a:lnTo>
                            <a:pt x="1156" y="119"/>
                          </a:lnTo>
                          <a:lnTo>
                            <a:pt x="1121" y="121"/>
                          </a:lnTo>
                          <a:lnTo>
                            <a:pt x="1087" y="124"/>
                          </a:lnTo>
                          <a:lnTo>
                            <a:pt x="1052" y="127"/>
                          </a:lnTo>
                          <a:lnTo>
                            <a:pt x="1018" y="131"/>
                          </a:lnTo>
                          <a:lnTo>
                            <a:pt x="983" y="135"/>
                          </a:lnTo>
                          <a:lnTo>
                            <a:pt x="948" y="141"/>
                          </a:lnTo>
                          <a:lnTo>
                            <a:pt x="915" y="147"/>
                          </a:lnTo>
                          <a:lnTo>
                            <a:pt x="880" y="153"/>
                          </a:lnTo>
                          <a:lnTo>
                            <a:pt x="846" y="159"/>
                          </a:lnTo>
                          <a:lnTo>
                            <a:pt x="813" y="168"/>
                          </a:lnTo>
                          <a:lnTo>
                            <a:pt x="778" y="176"/>
                          </a:lnTo>
                          <a:lnTo>
                            <a:pt x="745" y="184"/>
                          </a:lnTo>
                          <a:lnTo>
                            <a:pt x="710" y="193"/>
                          </a:lnTo>
                          <a:lnTo>
                            <a:pt x="677" y="202"/>
                          </a:lnTo>
                          <a:lnTo>
                            <a:pt x="643" y="212"/>
                          </a:lnTo>
                          <a:lnTo>
                            <a:pt x="611" y="224"/>
                          </a:lnTo>
                          <a:lnTo>
                            <a:pt x="577" y="234"/>
                          </a:lnTo>
                          <a:lnTo>
                            <a:pt x="544" y="247"/>
                          </a:lnTo>
                          <a:lnTo>
                            <a:pt x="512" y="259"/>
                          </a:lnTo>
                          <a:lnTo>
                            <a:pt x="479" y="271"/>
                          </a:lnTo>
                          <a:lnTo>
                            <a:pt x="447" y="285"/>
                          </a:lnTo>
                          <a:lnTo>
                            <a:pt x="415" y="299"/>
                          </a:lnTo>
                          <a:lnTo>
                            <a:pt x="383" y="313"/>
                          </a:lnTo>
                          <a:lnTo>
                            <a:pt x="352" y="328"/>
                          </a:lnTo>
                          <a:lnTo>
                            <a:pt x="320" y="343"/>
                          </a:lnTo>
                          <a:lnTo>
                            <a:pt x="289" y="358"/>
                          </a:lnTo>
                          <a:lnTo>
                            <a:pt x="258" y="374"/>
                          </a:lnTo>
                          <a:lnTo>
                            <a:pt x="228" y="390"/>
                          </a:lnTo>
                          <a:lnTo>
                            <a:pt x="198" y="407"/>
                          </a:lnTo>
                          <a:lnTo>
                            <a:pt x="168" y="424"/>
                          </a:lnTo>
                          <a:lnTo>
                            <a:pt x="138" y="442"/>
                          </a:lnTo>
                          <a:lnTo>
                            <a:pt x="110" y="460"/>
                          </a:lnTo>
                          <a:lnTo>
                            <a:pt x="136" y="445"/>
                          </a:lnTo>
                          <a:lnTo>
                            <a:pt x="164" y="431"/>
                          </a:lnTo>
                          <a:lnTo>
                            <a:pt x="190" y="418"/>
                          </a:lnTo>
                          <a:lnTo>
                            <a:pt x="218" y="405"/>
                          </a:lnTo>
                          <a:lnTo>
                            <a:pt x="246" y="391"/>
                          </a:lnTo>
                          <a:lnTo>
                            <a:pt x="273" y="378"/>
                          </a:lnTo>
                          <a:lnTo>
                            <a:pt x="301" y="367"/>
                          </a:lnTo>
                          <a:lnTo>
                            <a:pt x="329" y="354"/>
                          </a:lnTo>
                          <a:lnTo>
                            <a:pt x="357" y="343"/>
                          </a:lnTo>
                          <a:lnTo>
                            <a:pt x="386" y="331"/>
                          </a:lnTo>
                          <a:lnTo>
                            <a:pt x="415" y="321"/>
                          </a:lnTo>
                          <a:lnTo>
                            <a:pt x="444" y="310"/>
                          </a:lnTo>
                          <a:lnTo>
                            <a:pt x="473" y="300"/>
                          </a:lnTo>
                          <a:lnTo>
                            <a:pt x="501" y="290"/>
                          </a:lnTo>
                          <a:lnTo>
                            <a:pt x="530" y="280"/>
                          </a:lnTo>
                          <a:lnTo>
                            <a:pt x="560" y="271"/>
                          </a:lnTo>
                          <a:lnTo>
                            <a:pt x="589" y="263"/>
                          </a:lnTo>
                          <a:lnTo>
                            <a:pt x="619" y="255"/>
                          </a:lnTo>
                          <a:lnTo>
                            <a:pt x="648" y="247"/>
                          </a:lnTo>
                          <a:lnTo>
                            <a:pt x="678" y="240"/>
                          </a:lnTo>
                          <a:lnTo>
                            <a:pt x="708" y="233"/>
                          </a:lnTo>
                          <a:lnTo>
                            <a:pt x="738" y="226"/>
                          </a:lnTo>
                          <a:lnTo>
                            <a:pt x="768" y="221"/>
                          </a:lnTo>
                          <a:lnTo>
                            <a:pt x="798" y="215"/>
                          </a:lnTo>
                          <a:lnTo>
                            <a:pt x="827" y="210"/>
                          </a:lnTo>
                          <a:lnTo>
                            <a:pt x="857" y="206"/>
                          </a:lnTo>
                          <a:lnTo>
                            <a:pt x="887" y="201"/>
                          </a:lnTo>
                          <a:lnTo>
                            <a:pt x="917" y="197"/>
                          </a:lnTo>
                          <a:lnTo>
                            <a:pt x="948" y="194"/>
                          </a:lnTo>
                          <a:lnTo>
                            <a:pt x="978" y="192"/>
                          </a:lnTo>
                          <a:lnTo>
                            <a:pt x="1008" y="189"/>
                          </a:lnTo>
                          <a:lnTo>
                            <a:pt x="1038" y="187"/>
                          </a:lnTo>
                          <a:lnTo>
                            <a:pt x="1069" y="186"/>
                          </a:lnTo>
                          <a:lnTo>
                            <a:pt x="1101" y="185"/>
                          </a:lnTo>
                          <a:lnTo>
                            <a:pt x="1131" y="185"/>
                          </a:lnTo>
                          <a:lnTo>
                            <a:pt x="1161" y="185"/>
                          </a:lnTo>
                          <a:lnTo>
                            <a:pt x="1190" y="185"/>
                          </a:lnTo>
                          <a:lnTo>
                            <a:pt x="1219" y="186"/>
                          </a:lnTo>
                          <a:lnTo>
                            <a:pt x="1248" y="188"/>
                          </a:lnTo>
                          <a:lnTo>
                            <a:pt x="1276" y="191"/>
                          </a:lnTo>
                          <a:lnTo>
                            <a:pt x="1303" y="193"/>
                          </a:lnTo>
                          <a:lnTo>
                            <a:pt x="1331" y="196"/>
                          </a:lnTo>
                          <a:lnTo>
                            <a:pt x="1358" y="200"/>
                          </a:lnTo>
                          <a:lnTo>
                            <a:pt x="1384" y="204"/>
                          </a:lnTo>
                          <a:lnTo>
                            <a:pt x="1409" y="209"/>
                          </a:lnTo>
                          <a:lnTo>
                            <a:pt x="1435" y="214"/>
                          </a:lnTo>
                          <a:lnTo>
                            <a:pt x="1460" y="219"/>
                          </a:lnTo>
                          <a:lnTo>
                            <a:pt x="1484" y="225"/>
                          </a:lnTo>
                          <a:lnTo>
                            <a:pt x="1509" y="232"/>
                          </a:lnTo>
                          <a:lnTo>
                            <a:pt x="1532" y="239"/>
                          </a:lnTo>
                          <a:lnTo>
                            <a:pt x="1556" y="246"/>
                          </a:lnTo>
                          <a:lnTo>
                            <a:pt x="1579" y="254"/>
                          </a:lnTo>
                          <a:lnTo>
                            <a:pt x="1601" y="262"/>
                          </a:lnTo>
                          <a:lnTo>
                            <a:pt x="1623" y="271"/>
                          </a:lnTo>
                          <a:lnTo>
                            <a:pt x="1644" y="280"/>
                          </a:lnTo>
                          <a:lnTo>
                            <a:pt x="1666" y="290"/>
                          </a:lnTo>
                          <a:lnTo>
                            <a:pt x="1687" y="300"/>
                          </a:lnTo>
                          <a:lnTo>
                            <a:pt x="1708" y="312"/>
                          </a:lnTo>
                          <a:lnTo>
                            <a:pt x="1727" y="322"/>
                          </a:lnTo>
                          <a:lnTo>
                            <a:pt x="1747" y="333"/>
                          </a:lnTo>
                          <a:lnTo>
                            <a:pt x="1767" y="346"/>
                          </a:lnTo>
                          <a:lnTo>
                            <a:pt x="1786" y="358"/>
                          </a:lnTo>
                          <a:lnTo>
                            <a:pt x="1805" y="370"/>
                          </a:lnTo>
                          <a:lnTo>
                            <a:pt x="1823" y="384"/>
                          </a:lnTo>
                          <a:lnTo>
                            <a:pt x="1791" y="363"/>
                          </a:lnTo>
                          <a:lnTo>
                            <a:pt x="1756" y="345"/>
                          </a:lnTo>
                          <a:lnTo>
                            <a:pt x="1721" y="328"/>
                          </a:lnTo>
                          <a:lnTo>
                            <a:pt x="1683" y="312"/>
                          </a:lnTo>
                          <a:lnTo>
                            <a:pt x="1644" y="297"/>
                          </a:lnTo>
                          <a:lnTo>
                            <a:pt x="1604" y="283"/>
                          </a:lnTo>
                          <a:lnTo>
                            <a:pt x="1562" y="271"/>
                          </a:lnTo>
                          <a:lnTo>
                            <a:pt x="1519" y="261"/>
                          </a:lnTo>
                          <a:lnTo>
                            <a:pt x="1475" y="252"/>
                          </a:lnTo>
                          <a:lnTo>
                            <a:pt x="1429" y="245"/>
                          </a:lnTo>
                          <a:lnTo>
                            <a:pt x="1382" y="239"/>
                          </a:lnTo>
                          <a:lnTo>
                            <a:pt x="1333" y="235"/>
                          </a:lnTo>
                          <a:lnTo>
                            <a:pt x="1285" y="233"/>
                          </a:lnTo>
                          <a:lnTo>
                            <a:pt x="1234" y="233"/>
                          </a:lnTo>
                          <a:lnTo>
                            <a:pt x="1182" y="234"/>
                          </a:lnTo>
                          <a:lnTo>
                            <a:pt x="1129" y="238"/>
                          </a:lnTo>
                          <a:lnTo>
                            <a:pt x="1099" y="240"/>
                          </a:lnTo>
                          <a:lnTo>
                            <a:pt x="1068" y="244"/>
                          </a:lnTo>
                          <a:lnTo>
                            <a:pt x="1038" y="247"/>
                          </a:lnTo>
                          <a:lnTo>
                            <a:pt x="1008" y="250"/>
                          </a:lnTo>
                          <a:lnTo>
                            <a:pt x="977" y="255"/>
                          </a:lnTo>
                          <a:lnTo>
                            <a:pt x="947" y="261"/>
                          </a:lnTo>
                          <a:lnTo>
                            <a:pt x="917" y="267"/>
                          </a:lnTo>
                          <a:lnTo>
                            <a:pt x="887" y="272"/>
                          </a:lnTo>
                          <a:lnTo>
                            <a:pt x="857" y="279"/>
                          </a:lnTo>
                          <a:lnTo>
                            <a:pt x="826" y="286"/>
                          </a:lnTo>
                          <a:lnTo>
                            <a:pt x="798" y="294"/>
                          </a:lnTo>
                          <a:lnTo>
                            <a:pt x="768" y="302"/>
                          </a:lnTo>
                          <a:lnTo>
                            <a:pt x="738" y="312"/>
                          </a:lnTo>
                          <a:lnTo>
                            <a:pt x="708" y="321"/>
                          </a:lnTo>
                          <a:lnTo>
                            <a:pt x="679" y="330"/>
                          </a:lnTo>
                          <a:lnTo>
                            <a:pt x="649" y="340"/>
                          </a:lnTo>
                          <a:lnTo>
                            <a:pt x="620" y="351"/>
                          </a:lnTo>
                          <a:lnTo>
                            <a:pt x="591" y="361"/>
                          </a:lnTo>
                          <a:lnTo>
                            <a:pt x="562" y="373"/>
                          </a:lnTo>
                          <a:lnTo>
                            <a:pt x="534" y="384"/>
                          </a:lnTo>
                          <a:lnTo>
                            <a:pt x="505" y="397"/>
                          </a:lnTo>
                          <a:lnTo>
                            <a:pt x="477" y="409"/>
                          </a:lnTo>
                          <a:lnTo>
                            <a:pt x="448" y="422"/>
                          </a:lnTo>
                          <a:lnTo>
                            <a:pt x="421" y="436"/>
                          </a:lnTo>
                          <a:lnTo>
                            <a:pt x="393" y="450"/>
                          </a:lnTo>
                          <a:lnTo>
                            <a:pt x="365" y="464"/>
                          </a:lnTo>
                          <a:lnTo>
                            <a:pt x="339" y="479"/>
                          </a:lnTo>
                          <a:lnTo>
                            <a:pt x="312" y="494"/>
                          </a:lnTo>
                          <a:lnTo>
                            <a:pt x="286" y="509"/>
                          </a:lnTo>
                          <a:lnTo>
                            <a:pt x="259" y="525"/>
                          </a:lnTo>
                          <a:lnTo>
                            <a:pt x="233" y="541"/>
                          </a:lnTo>
                          <a:lnTo>
                            <a:pt x="208" y="557"/>
                          </a:lnTo>
                          <a:lnTo>
                            <a:pt x="231" y="544"/>
                          </a:lnTo>
                          <a:lnTo>
                            <a:pt x="254" y="532"/>
                          </a:lnTo>
                          <a:lnTo>
                            <a:pt x="278" y="520"/>
                          </a:lnTo>
                          <a:lnTo>
                            <a:pt x="301" y="507"/>
                          </a:lnTo>
                          <a:lnTo>
                            <a:pt x="325" y="496"/>
                          </a:lnTo>
                          <a:lnTo>
                            <a:pt x="349" y="484"/>
                          </a:lnTo>
                          <a:lnTo>
                            <a:pt x="373" y="474"/>
                          </a:lnTo>
                          <a:lnTo>
                            <a:pt x="398" y="464"/>
                          </a:lnTo>
                          <a:lnTo>
                            <a:pt x="422" y="453"/>
                          </a:lnTo>
                          <a:lnTo>
                            <a:pt x="447" y="443"/>
                          </a:lnTo>
                          <a:lnTo>
                            <a:pt x="471" y="432"/>
                          </a:lnTo>
                          <a:lnTo>
                            <a:pt x="497" y="423"/>
                          </a:lnTo>
                          <a:lnTo>
                            <a:pt x="521" y="414"/>
                          </a:lnTo>
                          <a:lnTo>
                            <a:pt x="546" y="406"/>
                          </a:lnTo>
                          <a:lnTo>
                            <a:pt x="572" y="397"/>
                          </a:lnTo>
                          <a:lnTo>
                            <a:pt x="597" y="389"/>
                          </a:lnTo>
                          <a:lnTo>
                            <a:pt x="622" y="381"/>
                          </a:lnTo>
                          <a:lnTo>
                            <a:pt x="649" y="374"/>
                          </a:lnTo>
                          <a:lnTo>
                            <a:pt x="674" y="367"/>
                          </a:lnTo>
                          <a:lnTo>
                            <a:pt x="700" y="360"/>
                          </a:lnTo>
                          <a:lnTo>
                            <a:pt x="726" y="353"/>
                          </a:lnTo>
                          <a:lnTo>
                            <a:pt x="751" y="347"/>
                          </a:lnTo>
                          <a:lnTo>
                            <a:pt x="778" y="341"/>
                          </a:lnTo>
                          <a:lnTo>
                            <a:pt x="803" y="337"/>
                          </a:lnTo>
                          <a:lnTo>
                            <a:pt x="830" y="331"/>
                          </a:lnTo>
                          <a:lnTo>
                            <a:pt x="856" y="327"/>
                          </a:lnTo>
                          <a:lnTo>
                            <a:pt x="882" y="323"/>
                          </a:lnTo>
                          <a:lnTo>
                            <a:pt x="908" y="320"/>
                          </a:lnTo>
                          <a:lnTo>
                            <a:pt x="935" y="316"/>
                          </a:lnTo>
                          <a:lnTo>
                            <a:pt x="960" y="313"/>
                          </a:lnTo>
                          <a:lnTo>
                            <a:pt x="987" y="310"/>
                          </a:lnTo>
                          <a:lnTo>
                            <a:pt x="1013" y="308"/>
                          </a:lnTo>
                          <a:lnTo>
                            <a:pt x="1066" y="305"/>
                          </a:lnTo>
                          <a:lnTo>
                            <a:pt x="1119" y="303"/>
                          </a:lnTo>
                          <a:lnTo>
                            <a:pt x="1170" y="305"/>
                          </a:lnTo>
                          <a:lnTo>
                            <a:pt x="1220" y="307"/>
                          </a:lnTo>
                          <a:lnTo>
                            <a:pt x="1269" y="312"/>
                          </a:lnTo>
                          <a:lnTo>
                            <a:pt x="1317" y="317"/>
                          </a:lnTo>
                          <a:lnTo>
                            <a:pt x="1363" y="324"/>
                          </a:lnTo>
                          <a:lnTo>
                            <a:pt x="1408" y="333"/>
                          </a:lnTo>
                          <a:lnTo>
                            <a:pt x="1452" y="345"/>
                          </a:lnTo>
                          <a:lnTo>
                            <a:pt x="1494" y="356"/>
                          </a:lnTo>
                          <a:lnTo>
                            <a:pt x="1535" y="370"/>
                          </a:lnTo>
                          <a:lnTo>
                            <a:pt x="1574" y="385"/>
                          </a:lnTo>
                          <a:lnTo>
                            <a:pt x="1611" y="403"/>
                          </a:lnTo>
                          <a:lnTo>
                            <a:pt x="1648" y="421"/>
                          </a:lnTo>
                          <a:lnTo>
                            <a:pt x="1683" y="441"/>
                          </a:lnTo>
                          <a:lnTo>
                            <a:pt x="1715" y="461"/>
                          </a:lnTo>
                          <a:lnTo>
                            <a:pt x="1686" y="445"/>
                          </a:lnTo>
                          <a:lnTo>
                            <a:pt x="1657" y="430"/>
                          </a:lnTo>
                          <a:lnTo>
                            <a:pt x="1626" y="416"/>
                          </a:lnTo>
                          <a:lnTo>
                            <a:pt x="1594" y="404"/>
                          </a:lnTo>
                          <a:lnTo>
                            <a:pt x="1560" y="393"/>
                          </a:lnTo>
                          <a:lnTo>
                            <a:pt x="1526" y="383"/>
                          </a:lnTo>
                          <a:lnTo>
                            <a:pt x="1490" y="374"/>
                          </a:lnTo>
                          <a:lnTo>
                            <a:pt x="1453" y="367"/>
                          </a:lnTo>
                          <a:lnTo>
                            <a:pt x="1415" y="360"/>
                          </a:lnTo>
                          <a:lnTo>
                            <a:pt x="1376" y="355"/>
                          </a:lnTo>
                          <a:lnTo>
                            <a:pt x="1336" y="352"/>
                          </a:lnTo>
                          <a:lnTo>
                            <a:pt x="1294" y="351"/>
                          </a:lnTo>
                          <a:lnTo>
                            <a:pt x="1253" y="350"/>
                          </a:lnTo>
                          <a:lnTo>
                            <a:pt x="1209" y="351"/>
                          </a:lnTo>
                          <a:lnTo>
                            <a:pt x="1165" y="353"/>
                          </a:lnTo>
                          <a:lnTo>
                            <a:pt x="1120" y="356"/>
                          </a:lnTo>
                          <a:lnTo>
                            <a:pt x="1094" y="359"/>
                          </a:lnTo>
                          <a:lnTo>
                            <a:pt x="1066" y="362"/>
                          </a:lnTo>
                          <a:lnTo>
                            <a:pt x="1040" y="367"/>
                          </a:lnTo>
                          <a:lnTo>
                            <a:pt x="1013" y="370"/>
                          </a:lnTo>
                          <a:lnTo>
                            <a:pt x="987" y="375"/>
                          </a:lnTo>
                          <a:lnTo>
                            <a:pt x="960" y="381"/>
                          </a:lnTo>
                          <a:lnTo>
                            <a:pt x="934" y="386"/>
                          </a:lnTo>
                          <a:lnTo>
                            <a:pt x="907" y="392"/>
                          </a:lnTo>
                          <a:lnTo>
                            <a:pt x="879" y="399"/>
                          </a:lnTo>
                          <a:lnTo>
                            <a:pt x="854" y="406"/>
                          </a:lnTo>
                          <a:lnTo>
                            <a:pt x="827" y="413"/>
                          </a:lnTo>
                          <a:lnTo>
                            <a:pt x="801" y="421"/>
                          </a:lnTo>
                          <a:lnTo>
                            <a:pt x="774" y="429"/>
                          </a:lnTo>
                          <a:lnTo>
                            <a:pt x="749" y="438"/>
                          </a:lnTo>
                          <a:lnTo>
                            <a:pt x="723" y="447"/>
                          </a:lnTo>
                          <a:lnTo>
                            <a:pt x="697" y="457"/>
                          </a:lnTo>
                          <a:lnTo>
                            <a:pt x="672" y="466"/>
                          </a:lnTo>
                          <a:lnTo>
                            <a:pt x="645" y="476"/>
                          </a:lnTo>
                          <a:lnTo>
                            <a:pt x="620" y="487"/>
                          </a:lnTo>
                          <a:lnTo>
                            <a:pt x="596" y="498"/>
                          </a:lnTo>
                          <a:lnTo>
                            <a:pt x="571" y="510"/>
                          </a:lnTo>
                          <a:lnTo>
                            <a:pt x="545" y="521"/>
                          </a:lnTo>
                          <a:lnTo>
                            <a:pt x="521" y="533"/>
                          </a:lnTo>
                          <a:lnTo>
                            <a:pt x="497" y="545"/>
                          </a:lnTo>
                          <a:lnTo>
                            <a:pt x="473" y="558"/>
                          </a:lnTo>
                          <a:lnTo>
                            <a:pt x="448" y="571"/>
                          </a:lnTo>
                          <a:lnTo>
                            <a:pt x="425" y="585"/>
                          </a:lnTo>
                          <a:lnTo>
                            <a:pt x="401" y="598"/>
                          </a:lnTo>
                          <a:lnTo>
                            <a:pt x="378" y="612"/>
                          </a:lnTo>
                          <a:lnTo>
                            <a:pt x="355" y="626"/>
                          </a:lnTo>
                          <a:lnTo>
                            <a:pt x="332" y="641"/>
                          </a:lnTo>
                          <a:lnTo>
                            <a:pt x="310" y="656"/>
                          </a:lnTo>
                          <a:lnTo>
                            <a:pt x="350" y="634"/>
                          </a:lnTo>
                          <a:lnTo>
                            <a:pt x="391" y="613"/>
                          </a:lnTo>
                          <a:lnTo>
                            <a:pt x="432" y="593"/>
                          </a:lnTo>
                          <a:lnTo>
                            <a:pt x="474" y="573"/>
                          </a:lnTo>
                          <a:lnTo>
                            <a:pt x="516" y="555"/>
                          </a:lnTo>
                          <a:lnTo>
                            <a:pt x="559" y="538"/>
                          </a:lnTo>
                          <a:lnTo>
                            <a:pt x="603" y="522"/>
                          </a:lnTo>
                          <a:lnTo>
                            <a:pt x="647" y="506"/>
                          </a:lnTo>
                          <a:lnTo>
                            <a:pt x="690" y="492"/>
                          </a:lnTo>
                          <a:lnTo>
                            <a:pt x="734" y="480"/>
                          </a:lnTo>
                          <a:lnTo>
                            <a:pt x="779" y="468"/>
                          </a:lnTo>
                          <a:lnTo>
                            <a:pt x="823" y="458"/>
                          </a:lnTo>
                          <a:lnTo>
                            <a:pt x="868" y="450"/>
                          </a:lnTo>
                          <a:lnTo>
                            <a:pt x="913" y="442"/>
                          </a:lnTo>
                          <a:lnTo>
                            <a:pt x="958" y="435"/>
                          </a:lnTo>
                          <a:lnTo>
                            <a:pt x="1003" y="430"/>
                          </a:lnTo>
                          <a:lnTo>
                            <a:pt x="1064" y="426"/>
                          </a:lnTo>
                          <a:lnTo>
                            <a:pt x="1124" y="423"/>
                          </a:lnTo>
                          <a:lnTo>
                            <a:pt x="1181" y="424"/>
                          </a:lnTo>
                          <a:lnTo>
                            <a:pt x="1237" y="428"/>
                          </a:lnTo>
                          <a:lnTo>
                            <a:pt x="1291" y="434"/>
                          </a:lnTo>
                          <a:lnTo>
                            <a:pt x="1341" y="442"/>
                          </a:lnTo>
                          <a:lnTo>
                            <a:pt x="1390" y="453"/>
                          </a:lnTo>
                          <a:lnTo>
                            <a:pt x="1436" y="466"/>
                          </a:lnTo>
                          <a:lnTo>
                            <a:pt x="1480" y="482"/>
                          </a:lnTo>
                          <a:lnTo>
                            <a:pt x="1521" y="499"/>
                          </a:lnTo>
                          <a:lnTo>
                            <a:pt x="1559" y="520"/>
                          </a:lnTo>
                          <a:lnTo>
                            <a:pt x="1594" y="542"/>
                          </a:lnTo>
                          <a:lnTo>
                            <a:pt x="1626" y="566"/>
                          </a:lnTo>
                          <a:lnTo>
                            <a:pt x="1655" y="593"/>
                          </a:lnTo>
                          <a:lnTo>
                            <a:pt x="1681" y="621"/>
                          </a:lnTo>
                          <a:lnTo>
                            <a:pt x="1703" y="651"/>
                          </a:lnTo>
                          <a:lnTo>
                            <a:pt x="2095" y="286"/>
                          </a:lnTo>
                          <a:lnTo>
                            <a:pt x="2074" y="268"/>
                          </a:lnTo>
                          <a:lnTo>
                            <a:pt x="2054" y="250"/>
                          </a:lnTo>
                          <a:lnTo>
                            <a:pt x="2032" y="233"/>
                          </a:lnTo>
                          <a:lnTo>
                            <a:pt x="2010" y="217"/>
                          </a:lnTo>
                          <a:lnTo>
                            <a:pt x="1987" y="201"/>
                          </a:lnTo>
                          <a:lnTo>
                            <a:pt x="1963" y="186"/>
                          </a:lnTo>
                          <a:lnTo>
                            <a:pt x="1938" y="171"/>
                          </a:lnTo>
                          <a:lnTo>
                            <a:pt x="1913" y="156"/>
                          </a:lnTo>
                          <a:lnTo>
                            <a:pt x="1888" y="142"/>
                          </a:lnTo>
                          <a:lnTo>
                            <a:pt x="1861" y="129"/>
                          </a:lnTo>
                          <a:lnTo>
                            <a:pt x="1835" y="117"/>
                          </a:lnTo>
                          <a:lnTo>
                            <a:pt x="1807" y="104"/>
                          </a:lnTo>
                          <a:lnTo>
                            <a:pt x="1778" y="94"/>
                          </a:lnTo>
                          <a:lnTo>
                            <a:pt x="1749" y="82"/>
                          </a:lnTo>
                          <a:lnTo>
                            <a:pt x="1719" y="72"/>
                          </a:lnTo>
                          <a:lnTo>
                            <a:pt x="1689" y="63"/>
                          </a:lnTo>
                          <a:lnTo>
                            <a:pt x="1659" y="53"/>
                          </a:lnTo>
                          <a:lnTo>
                            <a:pt x="1628" y="45"/>
                          </a:lnTo>
                          <a:lnTo>
                            <a:pt x="1596" y="38"/>
                          </a:lnTo>
                          <a:lnTo>
                            <a:pt x="1564" y="32"/>
                          </a:lnTo>
                          <a:lnTo>
                            <a:pt x="1530" y="25"/>
                          </a:lnTo>
                          <a:lnTo>
                            <a:pt x="1497" y="19"/>
                          </a:lnTo>
                          <a:lnTo>
                            <a:pt x="1464" y="14"/>
                          </a:lnTo>
                          <a:lnTo>
                            <a:pt x="1429" y="11"/>
                          </a:lnTo>
                          <a:lnTo>
                            <a:pt x="1394" y="6"/>
                          </a:lnTo>
                          <a:lnTo>
                            <a:pt x="1359" y="4"/>
                          </a:lnTo>
                          <a:lnTo>
                            <a:pt x="1322" y="2"/>
                          </a:lnTo>
                          <a:lnTo>
                            <a:pt x="1286" y="0"/>
                          </a:lnTo>
                          <a:lnTo>
                            <a:pt x="1249" y="0"/>
                          </a:lnTo>
                          <a:lnTo>
                            <a:pt x="1211" y="0"/>
                          </a:lnTo>
                          <a:lnTo>
                            <a:pt x="1173" y="2"/>
                          </a:lnTo>
                          <a:lnTo>
                            <a:pt x="1135" y="3"/>
                          </a:lnTo>
                          <a:close/>
                        </a:path>
                      </a:pathLst>
                    </a:custGeom>
                    <a:solidFill>
                      <a:srgbClr val="E2E2C1"/>
                    </a:solidFill>
                    <a:ln w="9525">
                      <a:noFill/>
                      <a:prstDash val="solid"/>
                      <a:round/>
                      <a:headEnd/>
                      <a:tailEnd/>
                    </a:ln>
                  </p:spPr>
                  <p:txBody>
                    <a:bodyPr/>
                    <a:lstStyle/>
                    <a:p>
                      <a:endParaRPr lang="fr-FR"/>
                    </a:p>
                  </p:txBody>
                </p:sp>
              </p:grpSp>
              <p:grpSp>
                <p:nvGrpSpPr>
                  <p:cNvPr id="72" name="Groupe 71"/>
                  <p:cNvGrpSpPr/>
                  <p:nvPr/>
                </p:nvGrpSpPr>
                <p:grpSpPr>
                  <a:xfrm>
                    <a:off x="499714" y="2758080"/>
                    <a:ext cx="8243473" cy="3630947"/>
                    <a:chOff x="499714" y="2758080"/>
                    <a:chExt cx="8243473" cy="3630947"/>
                  </a:xfrm>
                </p:grpSpPr>
                <p:pic>
                  <p:nvPicPr>
                    <p:cNvPr id="1026" name="Picture 2">
                      <a:hlinkClick r:id="" action="ppaction://noaction" highlightClick="1"/>
                    </p:cNvPr>
                    <p:cNvPicPr>
                      <a:picLocks noChangeAspect="1" noChangeArrowheads="1"/>
                    </p:cNvPicPr>
                    <p:nvPr/>
                  </p:nvPicPr>
                  <p:blipFill>
                    <a:blip r:embed="rId5"/>
                    <a:srcRect/>
                    <a:stretch>
                      <a:fillRect/>
                    </a:stretch>
                  </p:blipFill>
                  <p:spPr bwMode="auto">
                    <a:xfrm>
                      <a:off x="4196294" y="3910671"/>
                      <a:ext cx="1158374" cy="1071702"/>
                    </a:xfrm>
                    <a:prstGeom prst="rect">
                      <a:avLst/>
                    </a:prstGeom>
                    <a:noFill/>
                    <a:ln w="9525">
                      <a:noFill/>
                      <a:miter lim="800000"/>
                      <a:headEnd/>
                      <a:tailEnd/>
                    </a:ln>
                    <a:effectLst/>
                  </p:spPr>
                </p:pic>
                <p:cxnSp>
                  <p:nvCxnSpPr>
                    <p:cNvPr id="107" name="Connecteur droit avec flèche 106"/>
                    <p:cNvCxnSpPr/>
                    <p:nvPr/>
                  </p:nvCxnSpPr>
                  <p:spPr>
                    <a:xfrm flipV="1">
                      <a:off x="1450314" y="4452547"/>
                      <a:ext cx="2683349" cy="3912"/>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sp>
                  <p:nvSpPr>
                    <p:cNvPr id="10" name="Text Box 7"/>
                    <p:cNvSpPr txBox="1">
                      <a:spLocks noChangeArrowheads="1"/>
                    </p:cNvSpPr>
                    <p:nvPr/>
                  </p:nvSpPr>
                  <p:spPr bwMode="auto">
                    <a:xfrm>
                      <a:off x="7076400" y="4278371"/>
                      <a:ext cx="1512000" cy="292388"/>
                    </a:xfrm>
                    <a:prstGeom prst="rect">
                      <a:avLst/>
                    </a:prstGeom>
                    <a:noFill/>
                    <a:ln w="9525">
                      <a:noFill/>
                      <a:miter lim="800000"/>
                      <a:headEnd/>
                      <a:tailEnd/>
                    </a:ln>
                  </p:spPr>
                  <p:txBody>
                    <a:bodyPr wrap="square">
                      <a:spAutoFit/>
                    </a:bodyPr>
                    <a:lstStyle/>
                    <a:p>
                      <a:pPr algn="r"/>
                      <a:r>
                        <a:rPr lang="fr-FR" sz="1300" b="1" dirty="0" smtClean="0">
                          <a:solidFill>
                            <a:srgbClr val="1F497D"/>
                          </a:solidFill>
                        </a:rPr>
                        <a:t>ICT </a:t>
                      </a:r>
                      <a:r>
                        <a:rPr lang="fr-FR" sz="1300" b="1" dirty="0" err="1" smtClean="0">
                          <a:solidFill>
                            <a:srgbClr val="1F497D"/>
                          </a:solidFill>
                        </a:rPr>
                        <a:t>Coordonator</a:t>
                      </a:r>
                      <a:endParaRPr lang="fr-FR" sz="1300" b="1" dirty="0">
                        <a:solidFill>
                          <a:srgbClr val="1F497D"/>
                        </a:solidFill>
                      </a:endParaRPr>
                    </a:p>
                  </p:txBody>
                </p:sp>
                <p:sp>
                  <p:nvSpPr>
                    <p:cNvPr id="12" name="Text Box 24"/>
                    <p:cNvSpPr txBox="1">
                      <a:spLocks noChangeArrowheads="1"/>
                    </p:cNvSpPr>
                    <p:nvPr/>
                  </p:nvSpPr>
                  <p:spPr bwMode="auto">
                    <a:xfrm>
                      <a:off x="1066779" y="5191433"/>
                      <a:ext cx="1944000" cy="461665"/>
                    </a:xfrm>
                    <a:prstGeom prst="rect">
                      <a:avLst/>
                    </a:prstGeom>
                    <a:noFill/>
                    <a:ln w="9525">
                      <a:noFill/>
                      <a:miter lim="800000"/>
                      <a:headEnd/>
                      <a:tailEnd/>
                    </a:ln>
                  </p:spPr>
                  <p:txBody>
                    <a:bodyPr wrap="square">
                      <a:spAutoFit/>
                    </a:bodyPr>
                    <a:lstStyle/>
                    <a:p>
                      <a:pPr marL="177800" indent="-177800">
                        <a:tabLst>
                          <a:tab pos="177800" algn="l"/>
                        </a:tabLst>
                      </a:pPr>
                      <a:r>
                        <a:rPr lang="fr-FR" sz="1200" b="1" dirty="0" smtClean="0">
                          <a:solidFill>
                            <a:srgbClr val="000000"/>
                          </a:solidFill>
                        </a:rPr>
                        <a:t>1.</a:t>
                      </a:r>
                      <a:r>
                        <a:rPr lang="fr-FR" sz="1200" dirty="0" smtClean="0">
                          <a:solidFill>
                            <a:srgbClr val="000000"/>
                          </a:solidFill>
                        </a:rPr>
                        <a:t> </a:t>
                      </a:r>
                      <a:r>
                        <a:rPr lang="fr-FR" sz="1200" dirty="0" err="1" smtClean="0">
                          <a:solidFill>
                            <a:srgbClr val="000000"/>
                          </a:solidFill>
                        </a:rPr>
                        <a:t>Transfers</a:t>
                      </a:r>
                      <a:r>
                        <a:rPr lang="fr-FR" sz="1200" dirty="0" smtClean="0">
                          <a:solidFill>
                            <a:srgbClr val="000000"/>
                          </a:solidFill>
                        </a:rPr>
                        <a:t> the </a:t>
                      </a:r>
                      <a:r>
                        <a:rPr lang="fr-FR" sz="1200" dirty="0" err="1" smtClean="0">
                          <a:solidFill>
                            <a:srgbClr val="000000"/>
                          </a:solidFill>
                        </a:rPr>
                        <a:t>database</a:t>
                      </a:r>
                      <a:r>
                        <a:rPr lang="fr-FR" sz="1200" dirty="0" smtClean="0">
                          <a:solidFill>
                            <a:srgbClr val="000000"/>
                          </a:solidFill>
                        </a:rPr>
                        <a:t> by the PDA </a:t>
                      </a:r>
                      <a:r>
                        <a:rPr lang="fr-FR" sz="1200" dirty="0" err="1" smtClean="0">
                          <a:solidFill>
                            <a:srgbClr val="000000"/>
                          </a:solidFill>
                        </a:rPr>
                        <a:t>cable</a:t>
                      </a:r>
                      <a:endParaRPr lang="fr-FR" sz="1200" dirty="0">
                        <a:solidFill>
                          <a:srgbClr val="000000"/>
                        </a:solidFill>
                      </a:endParaRPr>
                    </a:p>
                  </p:txBody>
                </p:sp>
                <p:sp>
                  <p:nvSpPr>
                    <p:cNvPr id="17" name="Text Box 87"/>
                    <p:cNvSpPr txBox="1">
                      <a:spLocks noChangeArrowheads="1"/>
                    </p:cNvSpPr>
                    <p:nvPr/>
                  </p:nvSpPr>
                  <p:spPr bwMode="auto">
                    <a:xfrm>
                      <a:off x="499714" y="3814758"/>
                      <a:ext cx="1116000" cy="307777"/>
                    </a:xfrm>
                    <a:prstGeom prst="rect">
                      <a:avLst/>
                    </a:prstGeom>
                    <a:noFill/>
                    <a:ln w="9525">
                      <a:noFill/>
                      <a:miter lim="800000"/>
                      <a:headEnd/>
                      <a:tailEnd/>
                    </a:ln>
                  </p:spPr>
                  <p:txBody>
                    <a:bodyPr wrap="square">
                      <a:spAutoFit/>
                    </a:bodyPr>
                    <a:lstStyle/>
                    <a:p>
                      <a:r>
                        <a:rPr lang="fr-FR" sz="1400" b="1" dirty="0" err="1" smtClean="0">
                          <a:solidFill>
                            <a:srgbClr val="1F497D"/>
                          </a:solidFill>
                        </a:rPr>
                        <a:t>Supervisor</a:t>
                      </a:r>
                      <a:endParaRPr lang="fr-FR" sz="1400" b="1" dirty="0">
                        <a:solidFill>
                          <a:srgbClr val="1F497D"/>
                        </a:solidFill>
                      </a:endParaRPr>
                    </a:p>
                  </p:txBody>
                </p:sp>
                <p:sp>
                  <p:nvSpPr>
                    <p:cNvPr id="18" name="Text Box 89">
                      <a:hlinkClick r:id="rId4" action="ppaction://hlinksldjump" highlightClick="1"/>
                    </p:cNvPr>
                    <p:cNvSpPr txBox="1">
                      <a:spLocks noChangeArrowheads="1"/>
                    </p:cNvSpPr>
                    <p:nvPr/>
                  </p:nvSpPr>
                  <p:spPr bwMode="auto">
                    <a:xfrm>
                      <a:off x="3747274" y="2758080"/>
                      <a:ext cx="2172528" cy="523220"/>
                    </a:xfrm>
                    <a:prstGeom prst="rect">
                      <a:avLst/>
                    </a:prstGeom>
                    <a:noFill/>
                    <a:ln w="9525">
                      <a:noFill/>
                      <a:miter lim="800000"/>
                      <a:headEnd/>
                      <a:tailEnd/>
                    </a:ln>
                  </p:spPr>
                  <p:txBody>
                    <a:bodyPr wrap="square">
                      <a:spAutoFit/>
                    </a:bodyPr>
                    <a:lstStyle/>
                    <a:p>
                      <a:pPr algn="ctr"/>
                      <a:r>
                        <a:rPr lang="fr-FR" sz="1400" b="1" dirty="0" smtClean="0">
                          <a:solidFill>
                            <a:srgbClr val="1F497D"/>
                          </a:solidFill>
                        </a:rPr>
                        <a:t>central server </a:t>
                      </a:r>
                    </a:p>
                    <a:p>
                      <a:pPr algn="ctr"/>
                      <a:r>
                        <a:rPr lang="fr-FR" sz="1400" b="1" dirty="0" smtClean="0">
                          <a:solidFill>
                            <a:srgbClr val="1F497D"/>
                          </a:solidFill>
                        </a:rPr>
                        <a:t>(ANSD </a:t>
                      </a:r>
                      <a:r>
                        <a:rPr lang="fr-FR" sz="1400" b="1" dirty="0" err="1" smtClean="0">
                          <a:solidFill>
                            <a:srgbClr val="1F497D"/>
                          </a:solidFill>
                        </a:rPr>
                        <a:t>Headquater</a:t>
                      </a:r>
                      <a:r>
                        <a:rPr lang="fr-FR" sz="1400" b="1" dirty="0" smtClean="0">
                          <a:solidFill>
                            <a:srgbClr val="1F497D"/>
                          </a:solidFill>
                        </a:rPr>
                        <a:t>)</a:t>
                      </a:r>
                      <a:endParaRPr lang="fr-FR" sz="1400" b="1" dirty="0">
                        <a:solidFill>
                          <a:srgbClr val="1F497D"/>
                        </a:solidFill>
                      </a:endParaRPr>
                    </a:p>
                  </p:txBody>
                </p:sp>
                <p:sp>
                  <p:nvSpPr>
                    <p:cNvPr id="28" name="Text Box 24"/>
                    <p:cNvSpPr txBox="1">
                      <a:spLocks noChangeArrowheads="1"/>
                    </p:cNvSpPr>
                    <p:nvPr/>
                  </p:nvSpPr>
                  <p:spPr bwMode="auto">
                    <a:xfrm>
                      <a:off x="6938197" y="5268139"/>
                      <a:ext cx="1804990" cy="461665"/>
                    </a:xfrm>
                    <a:prstGeom prst="rect">
                      <a:avLst/>
                    </a:prstGeom>
                    <a:noFill/>
                    <a:ln w="9525">
                      <a:noFill/>
                      <a:miter lim="800000"/>
                      <a:headEnd/>
                      <a:tailEnd/>
                    </a:ln>
                  </p:spPr>
                  <p:txBody>
                    <a:bodyPr wrap="square">
                      <a:spAutoFit/>
                    </a:bodyPr>
                    <a:lstStyle/>
                    <a:p>
                      <a:pPr algn="ctr"/>
                      <a:r>
                        <a:rPr lang="fr-FR" sz="1200" dirty="0" err="1" smtClean="0"/>
                        <a:t>Provides</a:t>
                      </a:r>
                      <a:r>
                        <a:rPr lang="fr-FR" sz="1200" dirty="0" smtClean="0"/>
                        <a:t> on-site </a:t>
                      </a:r>
                      <a:r>
                        <a:rPr lang="fr-FR" sz="1200" dirty="0" err="1" smtClean="0"/>
                        <a:t>technical</a:t>
                      </a:r>
                      <a:r>
                        <a:rPr lang="fr-FR" sz="1200" dirty="0" smtClean="0"/>
                        <a:t> assistance </a:t>
                      </a:r>
                      <a:endParaRPr lang="fr-FR" sz="1200" dirty="0"/>
                    </a:p>
                  </p:txBody>
                </p:sp>
                <p:sp>
                  <p:nvSpPr>
                    <p:cNvPr id="84" name="Rectangle 83"/>
                    <p:cNvSpPr/>
                    <p:nvPr/>
                  </p:nvSpPr>
                  <p:spPr>
                    <a:xfrm>
                      <a:off x="4840287" y="3495953"/>
                      <a:ext cx="2052000" cy="461665"/>
                    </a:xfrm>
                    <a:prstGeom prst="rect">
                      <a:avLst/>
                    </a:prstGeom>
                  </p:spPr>
                  <p:txBody>
                    <a:bodyPr wrap="square">
                      <a:spAutoFit/>
                    </a:bodyPr>
                    <a:lstStyle/>
                    <a:p>
                      <a:pPr marL="177800" indent="-177800"/>
                      <a:r>
                        <a:rPr lang="fr-FR" sz="1200" b="1" dirty="0" smtClean="0">
                          <a:solidFill>
                            <a:srgbClr val="000000"/>
                          </a:solidFill>
                        </a:rPr>
                        <a:t>3</a:t>
                      </a:r>
                      <a:r>
                        <a:rPr lang="fr-FR" sz="1200" dirty="0" smtClean="0">
                          <a:solidFill>
                            <a:srgbClr val="000000"/>
                          </a:solidFill>
                        </a:rPr>
                        <a:t>. </a:t>
                      </a:r>
                      <a:r>
                        <a:rPr lang="fr-FR" sz="1200" dirty="0" err="1" smtClean="0"/>
                        <a:t>Transfers</a:t>
                      </a:r>
                      <a:r>
                        <a:rPr lang="fr-FR" sz="1200" dirty="0" smtClean="0"/>
                        <a:t> the </a:t>
                      </a:r>
                      <a:r>
                        <a:rPr lang="fr-FR" sz="1200" dirty="0" err="1" smtClean="0"/>
                        <a:t>database</a:t>
                      </a:r>
                      <a:r>
                        <a:rPr lang="fr-FR" sz="1200" dirty="0" smtClean="0"/>
                        <a:t> by Internet </a:t>
                      </a:r>
                      <a:endParaRPr lang="fr-FR" sz="1200" dirty="0">
                        <a:solidFill>
                          <a:srgbClr val="000000"/>
                        </a:solidFill>
                      </a:endParaRPr>
                    </a:p>
                  </p:txBody>
                </p:sp>
                <p:pic>
                  <p:nvPicPr>
                    <p:cNvPr id="2051" name="Picture 3"/>
                    <p:cNvPicPr>
                      <a:picLocks noChangeAspect="1" noChangeArrowheads="1"/>
                    </p:cNvPicPr>
                    <p:nvPr/>
                  </p:nvPicPr>
                  <p:blipFill>
                    <a:blip r:embed="rId6"/>
                    <a:srcRect/>
                    <a:stretch>
                      <a:fillRect/>
                    </a:stretch>
                  </p:blipFill>
                  <p:spPr bwMode="auto">
                    <a:xfrm>
                      <a:off x="7511518" y="4599213"/>
                      <a:ext cx="627624" cy="664434"/>
                    </a:xfrm>
                    <a:prstGeom prst="rect">
                      <a:avLst/>
                    </a:prstGeom>
                    <a:noFill/>
                    <a:ln w="9525">
                      <a:noFill/>
                      <a:miter lim="800000"/>
                      <a:headEnd/>
                      <a:tailEnd/>
                    </a:ln>
                    <a:effectLst/>
                  </p:spPr>
                </p:pic>
                <p:sp>
                  <p:nvSpPr>
                    <p:cNvPr id="99" name="Text Box 87"/>
                    <p:cNvSpPr txBox="1">
                      <a:spLocks noChangeArrowheads="1"/>
                    </p:cNvSpPr>
                    <p:nvPr/>
                  </p:nvSpPr>
                  <p:spPr bwMode="auto">
                    <a:xfrm>
                      <a:off x="1235294" y="5886265"/>
                      <a:ext cx="2196000" cy="307777"/>
                    </a:xfrm>
                    <a:prstGeom prst="rect">
                      <a:avLst/>
                    </a:prstGeom>
                    <a:noFill/>
                    <a:ln w="9525">
                      <a:noFill/>
                      <a:miter lim="800000"/>
                      <a:headEnd/>
                      <a:tailEnd/>
                    </a:ln>
                  </p:spPr>
                  <p:txBody>
                    <a:bodyPr wrap="square">
                      <a:spAutoFit/>
                    </a:bodyPr>
                    <a:lstStyle/>
                    <a:p>
                      <a:r>
                        <a:rPr lang="fr-FR" sz="1400" b="1" dirty="0" err="1" smtClean="0">
                          <a:solidFill>
                            <a:srgbClr val="1F497D"/>
                          </a:solidFill>
                        </a:rPr>
                        <a:t>Controllor</a:t>
                      </a:r>
                      <a:r>
                        <a:rPr lang="fr-FR" sz="1400" b="1" dirty="0" smtClean="0">
                          <a:solidFill>
                            <a:srgbClr val="1F497D"/>
                          </a:solidFill>
                        </a:rPr>
                        <a:t> / </a:t>
                      </a:r>
                      <a:r>
                        <a:rPr lang="fr-FR" sz="1400" b="1" dirty="0" err="1" smtClean="0">
                          <a:solidFill>
                            <a:srgbClr val="1F497D"/>
                          </a:solidFill>
                        </a:rPr>
                        <a:t>Enumerator</a:t>
                      </a:r>
                      <a:endParaRPr lang="fr-FR" sz="1400" b="1" dirty="0">
                        <a:solidFill>
                          <a:srgbClr val="1F497D"/>
                        </a:solidFill>
                      </a:endParaRPr>
                    </a:p>
                  </p:txBody>
                </p:sp>
                <p:cxnSp>
                  <p:nvCxnSpPr>
                    <p:cNvPr id="103" name="Connecteur droit avec flèche 102"/>
                    <p:cNvCxnSpPr/>
                    <p:nvPr/>
                  </p:nvCxnSpPr>
                  <p:spPr>
                    <a:xfrm rot="5400000" flipH="1" flipV="1">
                      <a:off x="553792" y="5324761"/>
                      <a:ext cx="972000" cy="0"/>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pic>
                  <p:nvPicPr>
                    <p:cNvPr id="106" name="Picture 2"/>
                    <p:cNvPicPr>
                      <a:picLocks noChangeAspect="1" noChangeArrowheads="1"/>
                    </p:cNvPicPr>
                    <p:nvPr/>
                  </p:nvPicPr>
                  <p:blipFill>
                    <a:blip r:embed="rId7"/>
                    <a:srcRect/>
                    <a:stretch>
                      <a:fillRect/>
                    </a:stretch>
                  </p:blipFill>
                  <p:spPr bwMode="auto">
                    <a:xfrm>
                      <a:off x="584200" y="5289924"/>
                      <a:ext cx="413558" cy="278106"/>
                    </a:xfrm>
                    <a:prstGeom prst="rect">
                      <a:avLst/>
                    </a:prstGeom>
                    <a:noFill/>
                    <a:ln w="9525">
                      <a:noFill/>
                      <a:miter lim="800000"/>
                      <a:headEnd/>
                      <a:tailEnd/>
                    </a:ln>
                    <a:effectLst/>
                  </p:spPr>
                </p:pic>
                <p:sp>
                  <p:nvSpPr>
                    <p:cNvPr id="110" name="Accolade fermante 109"/>
                    <p:cNvSpPr/>
                    <p:nvPr/>
                  </p:nvSpPr>
                  <p:spPr>
                    <a:xfrm>
                      <a:off x="6570675" y="3437027"/>
                      <a:ext cx="828000" cy="2952000"/>
                    </a:xfrm>
                    <a:prstGeom prst="rightBrace">
                      <a:avLst>
                        <a:gd name="adj1" fmla="val 8333"/>
                        <a:gd name="adj2" fmla="val 4898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0" name="Text Box 87"/>
                    <p:cNvSpPr txBox="1">
                      <a:spLocks noChangeArrowheads="1"/>
                    </p:cNvSpPr>
                    <p:nvPr/>
                  </p:nvSpPr>
                  <p:spPr bwMode="auto">
                    <a:xfrm>
                      <a:off x="4117976" y="4831430"/>
                      <a:ext cx="1491651" cy="523220"/>
                    </a:xfrm>
                    <a:prstGeom prst="rect">
                      <a:avLst/>
                    </a:prstGeom>
                    <a:noFill/>
                    <a:ln w="9525">
                      <a:noFill/>
                      <a:miter lim="800000"/>
                      <a:headEnd/>
                      <a:tailEnd/>
                    </a:ln>
                  </p:spPr>
                  <p:txBody>
                    <a:bodyPr wrap="square">
                      <a:spAutoFit/>
                    </a:bodyPr>
                    <a:lstStyle/>
                    <a:p>
                      <a:pPr algn="ctr"/>
                      <a:r>
                        <a:rPr lang="fr-FR" sz="1400" b="1" dirty="0" err="1" smtClean="0">
                          <a:solidFill>
                            <a:srgbClr val="1F497D"/>
                          </a:solidFill>
                        </a:rPr>
                        <a:t>Departmental</a:t>
                      </a:r>
                      <a:r>
                        <a:rPr lang="fr-FR" sz="1400" b="1" dirty="0" smtClean="0">
                          <a:solidFill>
                            <a:srgbClr val="1F497D"/>
                          </a:solidFill>
                        </a:rPr>
                        <a:t> computer</a:t>
                      </a:r>
                      <a:endParaRPr lang="fr-FR" sz="1400" b="1" dirty="0">
                        <a:solidFill>
                          <a:srgbClr val="1F497D"/>
                        </a:solidFill>
                      </a:endParaRPr>
                    </a:p>
                  </p:txBody>
                </p:sp>
                <p:sp>
                  <p:nvSpPr>
                    <p:cNvPr id="120" name="Text Box 15"/>
                    <p:cNvSpPr txBox="1">
                      <a:spLocks noChangeArrowheads="1"/>
                    </p:cNvSpPr>
                    <p:nvPr/>
                  </p:nvSpPr>
                  <p:spPr bwMode="auto">
                    <a:xfrm>
                      <a:off x="1666852" y="3931607"/>
                      <a:ext cx="2160000" cy="646331"/>
                    </a:xfrm>
                    <a:prstGeom prst="rect">
                      <a:avLst/>
                    </a:prstGeom>
                    <a:noFill/>
                    <a:ln w="9525">
                      <a:noFill/>
                      <a:miter lim="800000"/>
                      <a:headEnd/>
                      <a:tailEnd/>
                    </a:ln>
                  </p:spPr>
                  <p:txBody>
                    <a:bodyPr wrap="square">
                      <a:spAutoFit/>
                    </a:bodyPr>
                    <a:lstStyle/>
                    <a:p>
                      <a:pPr marL="177800" lvl="0" indent="-177800"/>
                      <a:r>
                        <a:rPr lang="fr-FR" sz="1200" b="1" dirty="0">
                          <a:solidFill>
                            <a:srgbClr val="000000"/>
                          </a:solidFill>
                        </a:rPr>
                        <a:t>2</a:t>
                      </a:r>
                      <a:r>
                        <a:rPr lang="fr-FR" sz="1200" dirty="0" smtClean="0">
                          <a:solidFill>
                            <a:srgbClr val="000000"/>
                          </a:solidFill>
                        </a:rPr>
                        <a:t>. </a:t>
                      </a:r>
                      <a:r>
                        <a:rPr lang="fr-FR" sz="1200" dirty="0" err="1" smtClean="0"/>
                        <a:t>Transfers</a:t>
                      </a:r>
                      <a:r>
                        <a:rPr lang="fr-FR" sz="1200" dirty="0" smtClean="0"/>
                        <a:t> the </a:t>
                      </a:r>
                      <a:r>
                        <a:rPr lang="fr-FR" sz="1200" dirty="0" err="1" smtClean="0"/>
                        <a:t>database</a:t>
                      </a:r>
                      <a:r>
                        <a:rPr lang="fr-FR" sz="1200" dirty="0" smtClean="0"/>
                        <a:t> by network </a:t>
                      </a:r>
                      <a:r>
                        <a:rPr lang="fr-FR" sz="1200" dirty="0" err="1" smtClean="0"/>
                        <a:t>cable</a:t>
                      </a:r>
                      <a:endParaRPr lang="fr-FR" sz="1200" dirty="0" smtClean="0"/>
                    </a:p>
                    <a:p>
                      <a:endParaRPr lang="fr-FR" sz="1200" dirty="0">
                        <a:solidFill>
                          <a:srgbClr val="000000"/>
                        </a:solidFill>
                      </a:endParaRPr>
                    </a:p>
                  </p:txBody>
                </p:sp>
              </p:grpSp>
            </p:grpSp>
            <p:pic>
              <p:nvPicPr>
                <p:cNvPr id="11272" name="Picture 8" descr="Résultat de recherche d'images pour &quot;internet logo&quot;"/>
                <p:cNvPicPr>
                  <a:picLocks noChangeAspect="1" noChangeArrowheads="1"/>
                </p:cNvPicPr>
                <p:nvPr/>
              </p:nvPicPr>
              <p:blipFill>
                <a:blip r:embed="rId8"/>
                <a:srcRect/>
                <a:stretch>
                  <a:fillRect/>
                </a:stretch>
              </p:blipFill>
              <p:spPr bwMode="auto">
                <a:xfrm>
                  <a:off x="4533644" y="3532711"/>
                  <a:ext cx="216000" cy="255117"/>
                </a:xfrm>
                <a:prstGeom prst="rect">
                  <a:avLst/>
                </a:prstGeom>
                <a:noFill/>
              </p:spPr>
            </p:pic>
          </p:grpSp>
        </p:grpSp>
        <p:pic>
          <p:nvPicPr>
            <p:cNvPr id="15361" name="Picture 1"/>
            <p:cNvPicPr>
              <a:picLocks noChangeAspect="1" noChangeArrowheads="1"/>
            </p:cNvPicPr>
            <p:nvPr/>
          </p:nvPicPr>
          <p:blipFill>
            <a:blip r:embed="rId9"/>
            <a:srcRect/>
            <a:stretch>
              <a:fillRect/>
            </a:stretch>
          </p:blipFill>
          <p:spPr bwMode="auto">
            <a:xfrm>
              <a:off x="800492" y="5699214"/>
              <a:ext cx="468000" cy="700214"/>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8313" y="2285992"/>
            <a:ext cx="8229600" cy="4143404"/>
          </a:xfrm>
          <a:effectLst>
            <a:outerShdw blurRad="225425" dist="50800" dir="5820000" algn="ctr" rotWithShape="0">
              <a:srgbClr val="000000">
                <a:alpha val="33000"/>
              </a:srgbClr>
            </a:outerShdw>
          </a:effectLst>
        </p:spPr>
        <p:txBody>
          <a:bodyPr rtlCol="0">
            <a:normAutofit fontScale="62500" lnSpcReduction="20000"/>
          </a:bodyPr>
          <a:lstStyle/>
          <a:p>
            <a:pPr>
              <a:buBlip>
                <a:blip r:embed="rId2"/>
              </a:buBlip>
            </a:pPr>
            <a:r>
              <a:rPr lang="en-US" dirty="0" smtClean="0"/>
              <a:t>The data collected in the electronic devices must be encrypted and accessed only by means of a password; </a:t>
            </a:r>
          </a:p>
          <a:p>
            <a:pPr>
              <a:buBlip>
                <a:blip r:embed="rId2"/>
              </a:buBlip>
            </a:pPr>
            <a:r>
              <a:rPr lang="en-US" dirty="0" smtClean="0"/>
              <a:t>Each supervisor, controller and enumerator has his / her own password; </a:t>
            </a:r>
          </a:p>
          <a:p>
            <a:pPr>
              <a:buBlip>
                <a:blip r:embed="rId2"/>
              </a:buBlip>
            </a:pPr>
            <a:r>
              <a:rPr lang="en-US" dirty="0" smtClean="0"/>
              <a:t>Only supervisors are empowered to transfer the data collected by enumerators; </a:t>
            </a:r>
          </a:p>
          <a:p>
            <a:pPr>
              <a:buBlip>
                <a:blip r:embed="rId2"/>
              </a:buBlip>
            </a:pPr>
            <a:r>
              <a:rPr lang="en-US" dirty="0" smtClean="0"/>
              <a:t>Before any data transfer, the availability of the central server must be tested;</a:t>
            </a:r>
          </a:p>
          <a:p>
            <a:pPr>
              <a:buBlip>
                <a:blip r:embed="rId2"/>
              </a:buBlip>
            </a:pPr>
            <a:r>
              <a:rPr lang="en-US" dirty="0" smtClean="0"/>
              <a:t>All transfers of data to the central level are monitored by the ICT Coordinator;</a:t>
            </a:r>
          </a:p>
          <a:p>
            <a:pPr>
              <a:buBlip>
                <a:blip r:embed="rId2"/>
              </a:buBlip>
            </a:pPr>
            <a:r>
              <a:rPr lang="en-US" dirty="0" smtClean="0"/>
              <a:t>Networks used for the transfer of secure sound data </a:t>
            </a:r>
            <a:r>
              <a:rPr lang="fr-FR" dirty="0" smtClean="0"/>
              <a:t>(</a:t>
            </a:r>
            <a:r>
              <a:rPr lang="fr-FR" dirty="0" err="1" smtClean="0"/>
              <a:t>government</a:t>
            </a:r>
            <a:r>
              <a:rPr lang="fr-FR" dirty="0" smtClean="0"/>
              <a:t> intranet</a:t>
            </a:r>
            <a:r>
              <a:rPr lang="en-US" dirty="0" smtClean="0"/>
              <a:t>); </a:t>
            </a:r>
          </a:p>
          <a:p>
            <a:pPr>
              <a:buBlip>
                <a:blip r:embed="rId2"/>
              </a:buBlip>
            </a:pPr>
            <a:r>
              <a:rPr lang="en-US" dirty="0" smtClean="0"/>
              <a:t>PDAs are kept in their protective shells throughout the duration of field operations.</a:t>
            </a:r>
            <a:endParaRPr lang="fr-FR" b="1" dirty="0" smtClean="0"/>
          </a:p>
        </p:txBody>
      </p:sp>
      <p:sp>
        <p:nvSpPr>
          <p:cNvPr id="5"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7"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b="1" cap="all" dirty="0" smtClean="0"/>
              <a:t>procedures for ensuring data confidentiality during the field enumeration</a:t>
            </a:r>
            <a:endParaRPr lang="fr-FR" b="1" cap="all"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36800"/>
            <a:ext cx="8784976" cy="4104000"/>
          </a:xfrm>
          <a:ln>
            <a:noFill/>
          </a:ln>
          <a:effectLst>
            <a:outerShdw blurRad="225425" dist="50800" dir="5220000" algn="ctr">
              <a:srgbClr val="000000">
                <a:alpha val="33000"/>
              </a:srgbClr>
            </a:outerShdw>
          </a:effectLst>
        </p:spPr>
        <p:txBody>
          <a:bodyPr>
            <a:noAutofit/>
          </a:bodyPr>
          <a:lstStyle/>
          <a:p>
            <a:pPr lvl="0">
              <a:buBlip>
                <a:blip r:embed="rId2"/>
              </a:buBlip>
            </a:pPr>
            <a:r>
              <a:rPr lang="fr-FR" sz="3100" dirty="0" err="1" smtClean="0"/>
              <a:t>Having</a:t>
            </a:r>
            <a:r>
              <a:rPr lang="fr-FR" sz="3100" dirty="0" smtClean="0"/>
              <a:t> </a:t>
            </a:r>
            <a:r>
              <a:rPr lang="fr-FR" sz="3100" dirty="0" err="1" smtClean="0">
                <a:solidFill>
                  <a:srgbClr val="0000CC"/>
                </a:solidFill>
              </a:rPr>
              <a:t>high</a:t>
            </a:r>
            <a:r>
              <a:rPr lang="fr-FR" sz="3100" dirty="0" smtClean="0">
                <a:solidFill>
                  <a:srgbClr val="0000CC"/>
                </a:solidFill>
              </a:rPr>
              <a:t>-</a:t>
            </a:r>
            <a:r>
              <a:rPr lang="fr-FR" sz="3100" dirty="0" err="1" smtClean="0">
                <a:solidFill>
                  <a:srgbClr val="0000CC"/>
                </a:solidFill>
              </a:rPr>
              <a:t>level</a:t>
            </a:r>
            <a:r>
              <a:rPr lang="fr-FR" sz="3100" dirty="0" smtClean="0">
                <a:solidFill>
                  <a:srgbClr val="0000CC"/>
                </a:solidFill>
              </a:rPr>
              <a:t> </a:t>
            </a:r>
            <a:r>
              <a:rPr lang="fr-FR" sz="3100" dirty="0" err="1" smtClean="0">
                <a:solidFill>
                  <a:srgbClr val="0000CC"/>
                </a:solidFill>
              </a:rPr>
              <a:t>qualified</a:t>
            </a:r>
            <a:r>
              <a:rPr lang="fr-FR" sz="3100" dirty="0" smtClean="0">
                <a:solidFill>
                  <a:srgbClr val="0000CC"/>
                </a:solidFill>
              </a:rPr>
              <a:t> HR </a:t>
            </a:r>
            <a:r>
              <a:rPr lang="fr-FR" sz="3100" dirty="0" smtClean="0"/>
              <a:t>(</a:t>
            </a:r>
            <a:r>
              <a:rPr lang="fr-FR" sz="2000" dirty="0" err="1" smtClean="0"/>
              <a:t>Developers</a:t>
            </a:r>
            <a:r>
              <a:rPr lang="fr-FR" sz="2000" dirty="0" smtClean="0"/>
              <a:t>, ICT Controller, </a:t>
            </a:r>
            <a:r>
              <a:rPr lang="fr-FR" sz="2000" dirty="0" err="1" smtClean="0"/>
              <a:t>geomaticians</a:t>
            </a:r>
            <a:r>
              <a:rPr lang="fr-FR" sz="2000" dirty="0" smtClean="0"/>
              <a:t>, GIS experts, </a:t>
            </a:r>
            <a:r>
              <a:rPr lang="fr-FR" sz="2000" dirty="0" err="1" smtClean="0"/>
              <a:t>cartographers</a:t>
            </a:r>
            <a:r>
              <a:rPr lang="fr-FR" sz="2000" dirty="0" smtClean="0"/>
              <a:t>, </a:t>
            </a:r>
            <a:r>
              <a:rPr lang="fr-FR" sz="2000" dirty="0" err="1" smtClean="0"/>
              <a:t>enumerators</a:t>
            </a:r>
            <a:r>
              <a:rPr lang="fr-FR" sz="2000" dirty="0" smtClean="0"/>
              <a:t>, </a:t>
            </a:r>
            <a:r>
              <a:rPr lang="fr-FR" sz="2000" dirty="0" err="1" smtClean="0"/>
              <a:t>controllers</a:t>
            </a:r>
            <a:r>
              <a:rPr lang="fr-FR" sz="2000" dirty="0" smtClean="0"/>
              <a:t> and </a:t>
            </a:r>
            <a:r>
              <a:rPr lang="fr-FR" sz="2000" dirty="0" err="1" smtClean="0"/>
              <a:t>supervisors</a:t>
            </a:r>
            <a:r>
              <a:rPr lang="fr-FR" sz="3100" dirty="0" smtClean="0"/>
              <a:t>);</a:t>
            </a:r>
          </a:p>
          <a:p>
            <a:pPr lvl="0">
              <a:buBlip>
                <a:blip r:embed="rId2"/>
              </a:buBlip>
            </a:pPr>
            <a:r>
              <a:rPr lang="en-US" sz="3100" dirty="0" smtClean="0"/>
              <a:t>Provide supervisors, ICTCs and departmental employees with laptops; </a:t>
            </a:r>
            <a:endParaRPr lang="fr-FR" sz="3100" dirty="0" smtClean="0"/>
          </a:p>
          <a:p>
            <a:pPr lvl="0">
              <a:buBlip>
                <a:blip r:embed="rId2"/>
              </a:buBlip>
            </a:pPr>
            <a:r>
              <a:rPr lang="en-US" sz="3100" dirty="0" smtClean="0"/>
              <a:t>Development of manuals for computer applications; </a:t>
            </a:r>
          </a:p>
          <a:p>
            <a:pPr lvl="0">
              <a:buBlip>
                <a:blip r:embed="rId2"/>
              </a:buBlip>
            </a:pPr>
            <a:r>
              <a:rPr lang="en-US" sz="3100" dirty="0" smtClean="0"/>
              <a:t>Secure PDAs and ultra portable devices in the field;</a:t>
            </a:r>
            <a:endParaRPr lang="fr-FR" sz="3100" dirty="0" smtClean="0"/>
          </a:p>
        </p:txBody>
      </p:sp>
      <p:sp>
        <p:nvSpPr>
          <p:cNvPr id="5"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Potential risks and solutions</a:t>
            </a:r>
            <a:endParaRPr lang="fr-FR" sz="2400" b="1" cap="all" dirty="0">
              <a:solidFill>
                <a:schemeClr val="bg1"/>
              </a:solidFill>
              <a:latin typeface="Calibri" pitchFamily="34" charset="0"/>
            </a:endParaRPr>
          </a:p>
        </p:txBody>
      </p:sp>
      <p:sp>
        <p:nvSpPr>
          <p:cNvPr id="7"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951026"/>
            <a:ext cx="8715436" cy="4500000"/>
          </a:xfrm>
          <a:ln>
            <a:noFill/>
          </a:ln>
          <a:effectLst>
            <a:outerShdw blurRad="225425" dist="50800" dir="5820000" algn="ctr">
              <a:srgbClr val="000000">
                <a:alpha val="33000"/>
              </a:srgbClr>
            </a:outerShdw>
          </a:effectLst>
        </p:spPr>
        <p:txBody>
          <a:bodyPr rtlCol="0">
            <a:noAutofit/>
          </a:bodyPr>
          <a:lstStyle/>
          <a:p>
            <a:pPr>
              <a:buBlip>
                <a:blip r:embed="rId2"/>
              </a:buBlip>
            </a:pPr>
            <a:r>
              <a:rPr lang="en-US" sz="3000" dirty="0" smtClean="0">
                <a:solidFill>
                  <a:srgbClr val="0000CC"/>
                </a:solidFill>
              </a:rPr>
              <a:t>Good coverage </a:t>
            </a:r>
            <a:r>
              <a:rPr lang="en-US" sz="3000" dirty="0" smtClean="0"/>
              <a:t>of the national territory (urban as well as rural) </a:t>
            </a:r>
            <a:r>
              <a:rPr lang="en-US" sz="3000" dirty="0" smtClean="0">
                <a:solidFill>
                  <a:srgbClr val="0000CC"/>
                </a:solidFill>
              </a:rPr>
              <a:t>in</a:t>
            </a:r>
            <a:r>
              <a:rPr lang="en-US" sz="3000" dirty="0" smtClean="0"/>
              <a:t> </a:t>
            </a:r>
            <a:r>
              <a:rPr lang="en-US" sz="3000" dirty="0" smtClean="0">
                <a:solidFill>
                  <a:srgbClr val="0000CC"/>
                </a:solidFill>
              </a:rPr>
              <a:t>electrical networks</a:t>
            </a:r>
            <a:r>
              <a:rPr lang="en-US" sz="3000" dirty="0" smtClean="0"/>
              <a:t>;</a:t>
            </a:r>
            <a:endParaRPr lang="fr-FR" sz="3000" dirty="0" smtClean="0"/>
          </a:p>
          <a:p>
            <a:pPr>
              <a:buBlip>
                <a:blip r:embed="rId2"/>
              </a:buBlip>
            </a:pPr>
            <a:r>
              <a:rPr lang="en-US" sz="3000" dirty="0" smtClean="0">
                <a:solidFill>
                  <a:srgbClr val="0000CC"/>
                </a:solidFill>
              </a:rPr>
              <a:t>Good coverage </a:t>
            </a:r>
            <a:r>
              <a:rPr lang="en-US" sz="3000" dirty="0" smtClean="0"/>
              <a:t>of the national territory </a:t>
            </a:r>
            <a:r>
              <a:rPr lang="en-US" sz="3000" dirty="0" smtClean="0">
                <a:solidFill>
                  <a:srgbClr val="0000CC"/>
                </a:solidFill>
              </a:rPr>
              <a:t>in telephony and Internet</a:t>
            </a:r>
            <a:r>
              <a:rPr lang="en-US" sz="3000" dirty="0" smtClean="0"/>
              <a:t>;</a:t>
            </a:r>
          </a:p>
          <a:p>
            <a:pPr>
              <a:buBlip>
                <a:blip r:embed="rId2"/>
              </a:buBlip>
            </a:pPr>
            <a:r>
              <a:rPr lang="en-US" sz="3000" dirty="0" smtClean="0">
                <a:solidFill>
                  <a:srgbClr val="0000CC"/>
                </a:solidFill>
              </a:rPr>
              <a:t>Energy security </a:t>
            </a:r>
            <a:r>
              <a:rPr lang="en-US" sz="3000" dirty="0" smtClean="0"/>
              <a:t>(PDA, Ultra portable) especially in rural areas (Solar Charger and Reserve Batteries);</a:t>
            </a:r>
          </a:p>
          <a:p>
            <a:pPr>
              <a:buBlip>
                <a:blip r:embed="rId2"/>
              </a:buBlip>
            </a:pPr>
            <a:r>
              <a:rPr lang="en-US" sz="3000" dirty="0" smtClean="0">
                <a:solidFill>
                  <a:srgbClr val="0000CC"/>
                </a:solidFill>
              </a:rPr>
              <a:t>Duplication of servers on different sites</a:t>
            </a:r>
            <a:r>
              <a:rPr lang="en-US" sz="3000" dirty="0" smtClean="0"/>
              <a:t>;</a:t>
            </a:r>
            <a:endParaRPr lang="fr-FR" sz="3000" dirty="0" smtClean="0"/>
          </a:p>
          <a:p>
            <a:pPr>
              <a:buClr>
                <a:srgbClr val="0000CC"/>
              </a:buClr>
              <a:buBlip>
                <a:blip r:embed="rId2"/>
              </a:buBlip>
            </a:pPr>
            <a:r>
              <a:rPr lang="en-US" sz="3000" dirty="0" smtClean="0"/>
              <a:t>Providing a </a:t>
            </a:r>
            <a:r>
              <a:rPr lang="en-US" sz="3000" dirty="0" smtClean="0">
                <a:solidFill>
                  <a:srgbClr val="0000CC"/>
                </a:solidFill>
              </a:rPr>
              <a:t>well-stocked car </a:t>
            </a:r>
            <a:r>
              <a:rPr lang="en-US" sz="3000" dirty="0" smtClean="0"/>
              <a:t>fleet throughout the period.</a:t>
            </a:r>
            <a:endParaRPr lang="fr-FR" sz="3000" dirty="0" smtClean="0"/>
          </a:p>
        </p:txBody>
      </p:sp>
      <p:sp>
        <p:nvSpPr>
          <p:cNvPr id="5"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Potential risks and solutions</a:t>
            </a:r>
            <a:endParaRPr lang="fr-FR" sz="2400" b="1" cap="all" dirty="0">
              <a:solidFill>
                <a:schemeClr val="bg1"/>
              </a:solidFill>
              <a:latin typeface="Calibri" pitchFamily="34" charset="0"/>
            </a:endParaRPr>
          </a:p>
        </p:txBody>
      </p:sp>
      <p:sp>
        <p:nvSpPr>
          <p:cNvPr id="7"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AutoShape 2" descr="Résultat de recherche d'images pour &quot;thank you any questions&quot;">
            <a:hlinkClick r:id="rId3"/>
          </p:cNvPr>
          <p:cNvSpPr>
            <a:spLocks noChangeAspect="1" noChangeArrowheads="1"/>
          </p:cNvSpPr>
          <p:nvPr/>
        </p:nvSpPr>
        <p:spPr bwMode="auto">
          <a:xfrm>
            <a:off x="155575" y="-503238"/>
            <a:ext cx="1409700" cy="10572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6" name="Picture 8" descr="Résultat de recherche d'images pour &quot;thank you any questions&quot;">
            <a:hlinkClick r:id="rId4"/>
          </p:cNvPr>
          <p:cNvPicPr>
            <a:picLocks noChangeAspect="1" noChangeArrowheads="1"/>
          </p:cNvPicPr>
          <p:nvPr/>
        </p:nvPicPr>
        <p:blipFill>
          <a:blip r:embed="rId5"/>
          <a:srcRect/>
          <a:stretch>
            <a:fillRect/>
          </a:stretch>
        </p:blipFill>
        <p:spPr bwMode="auto">
          <a:xfrm>
            <a:off x="3935406" y="1857364"/>
            <a:ext cx="1200150" cy="1171575"/>
          </a:xfrm>
          <a:prstGeom prst="rect">
            <a:avLst/>
          </a:prstGeom>
          <a:noFill/>
        </p:spPr>
      </p:pic>
      <p:sp>
        <p:nvSpPr>
          <p:cNvPr id="8" name="ZoneTexte 7"/>
          <p:cNvSpPr txBox="1"/>
          <p:nvPr/>
        </p:nvSpPr>
        <p:spPr>
          <a:xfrm>
            <a:off x="0" y="3143248"/>
            <a:ext cx="9144000" cy="18620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fr-FR" sz="11500" dirty="0" smtClean="0"/>
              <a:t>THANK YOU</a:t>
            </a:r>
            <a:endParaRPr lang="fr-FR" sz="11500" dirty="0"/>
          </a:p>
        </p:txBody>
      </p:sp>
      <p:sp>
        <p:nvSpPr>
          <p:cNvPr id="10"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8313" y="2473330"/>
            <a:ext cx="8229600" cy="3884628"/>
          </a:xfrm>
          <a:solidFill>
            <a:schemeClr val="bg1"/>
          </a:solidFill>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Blip>
                <a:blip r:embed="rId2"/>
              </a:buBlip>
            </a:pPr>
            <a:r>
              <a:rPr lang="en-GB" sz="2000" b="1" cap="all" spc="50" dirty="0" smtClean="0">
                <a:ln w="11430"/>
                <a:solidFill>
                  <a:srgbClr val="002060"/>
                </a:solidFill>
                <a:effectLst>
                  <a:outerShdw blurRad="76200" dist="50800" dir="5400000" algn="tl" rotWithShape="0">
                    <a:srgbClr val="000000">
                      <a:alpha val="65000"/>
                    </a:srgbClr>
                  </a:outerShdw>
                </a:effectLst>
              </a:rPr>
              <a:t>recruitment, selection and training of field staff</a:t>
            </a:r>
            <a:endParaRPr lang="fr-FR" sz="2000" b="1" cap="all" spc="50" dirty="0" smtClean="0">
              <a:ln w="11430"/>
              <a:solidFill>
                <a:srgbClr val="002060"/>
              </a:solidFill>
              <a:effectLst>
                <a:outerShdw blurRad="76200" dist="50800" dir="5400000" algn="tl" rotWithShape="0">
                  <a:srgbClr val="000000">
                    <a:alpha val="65000"/>
                  </a:srgbClr>
                </a:outerShdw>
              </a:effectLst>
            </a:endParaRPr>
          </a:p>
          <a:p>
            <a:pPr>
              <a:buBlip>
                <a:blip r:embed="rId2"/>
              </a:buBlip>
            </a:pPr>
            <a:r>
              <a:rPr lang="en-GB" sz="2000" b="1" cap="all" spc="50" dirty="0" smtClean="0">
                <a:ln w="11430"/>
                <a:solidFill>
                  <a:srgbClr val="002060"/>
                </a:solidFill>
                <a:effectLst>
                  <a:outerShdw blurRad="76200" dist="50800" dir="5400000" algn="tl" rotWithShape="0">
                    <a:srgbClr val="000000">
                      <a:alpha val="65000"/>
                    </a:srgbClr>
                  </a:outerShdw>
                </a:effectLst>
              </a:rPr>
              <a:t>distribution of electronic devices; </a:t>
            </a:r>
          </a:p>
          <a:p>
            <a:pPr>
              <a:buBlip>
                <a:blip r:embed="rId2"/>
              </a:buBlip>
            </a:pPr>
            <a:r>
              <a:rPr lang="en-GB" sz="2000" b="1" cap="all" spc="50" dirty="0" smtClean="0">
                <a:ln w="11430"/>
                <a:solidFill>
                  <a:srgbClr val="002060"/>
                </a:solidFill>
                <a:effectLst>
                  <a:outerShdw blurRad="76200" dist="50800" dir="5400000" algn="tl" rotWithShape="0">
                    <a:srgbClr val="000000">
                      <a:alpha val="65000"/>
                    </a:srgbClr>
                  </a:outerShdw>
                </a:effectLst>
              </a:rPr>
              <a:t>management structure and supervision; </a:t>
            </a:r>
          </a:p>
          <a:p>
            <a:pPr>
              <a:buBlip>
                <a:blip r:embed="rId2"/>
              </a:buBlip>
            </a:pPr>
            <a:r>
              <a:rPr lang="en-GB" sz="2000" b="1" cap="all" spc="50" dirty="0" smtClean="0">
                <a:ln w="11430"/>
                <a:solidFill>
                  <a:srgbClr val="002060"/>
                </a:solidFill>
                <a:effectLst>
                  <a:outerShdw blurRad="76200" dist="50800" dir="5400000" algn="tl" rotWithShape="0">
                    <a:srgbClr val="000000">
                      <a:alpha val="65000"/>
                    </a:srgbClr>
                  </a:outerShdw>
                </a:effectLst>
              </a:rPr>
              <a:t>mechanisms for monitoring the field enumeration; </a:t>
            </a:r>
          </a:p>
          <a:p>
            <a:pPr>
              <a:buBlip>
                <a:blip r:embed="rId2"/>
              </a:buBlip>
            </a:pPr>
            <a:r>
              <a:rPr lang="en-GB" sz="2000" b="1" cap="all" spc="50" dirty="0" smtClean="0">
                <a:ln w="11430"/>
                <a:solidFill>
                  <a:srgbClr val="002060"/>
                </a:solidFill>
                <a:effectLst>
                  <a:outerShdw blurRad="76200" dist="50800" dir="5400000" algn="tl" rotWithShape="0">
                    <a:srgbClr val="000000">
                      <a:alpha val="65000"/>
                    </a:srgbClr>
                  </a:outerShdw>
                </a:effectLst>
              </a:rPr>
              <a:t>procedures for ensuring data confidentiality;</a:t>
            </a:r>
          </a:p>
          <a:p>
            <a:pPr>
              <a:buBlip>
                <a:blip r:embed="rId2"/>
              </a:buBlip>
            </a:pPr>
            <a:r>
              <a:rPr lang="en-GB" sz="2000" b="1" cap="all" spc="50" dirty="0" smtClean="0">
                <a:ln w="11430"/>
                <a:solidFill>
                  <a:srgbClr val="002060"/>
                </a:solidFill>
                <a:effectLst>
                  <a:outerShdw blurRad="76200" dist="50800" dir="5400000" algn="tl" rotWithShape="0">
                    <a:srgbClr val="000000">
                      <a:alpha val="65000"/>
                    </a:srgbClr>
                  </a:outerShdw>
                </a:effectLst>
              </a:rPr>
              <a:t>procedures for validation of response and coverage;</a:t>
            </a:r>
          </a:p>
          <a:p>
            <a:pPr>
              <a:buBlip>
                <a:blip r:embed="rId2"/>
              </a:buBlip>
            </a:pPr>
            <a:r>
              <a:rPr lang="en-GB" sz="2000" b="1" cap="all" spc="50" dirty="0" smtClean="0">
                <a:ln w="11430"/>
                <a:solidFill>
                  <a:srgbClr val="002060"/>
                </a:solidFill>
                <a:effectLst>
                  <a:outerShdw blurRad="76200" dist="50800" dir="5400000" algn="tl" rotWithShape="0">
                    <a:srgbClr val="000000">
                      <a:alpha val="65000"/>
                    </a:srgbClr>
                  </a:outerShdw>
                </a:effectLst>
              </a:rPr>
              <a:t>data transfer; </a:t>
            </a:r>
          </a:p>
          <a:p>
            <a:pPr>
              <a:buBlip>
                <a:blip r:embed="rId2"/>
              </a:buBlip>
            </a:pPr>
            <a:r>
              <a:rPr lang="en-GB" sz="2000" b="1" cap="all" spc="50" dirty="0" smtClean="0">
                <a:ln w="11430"/>
                <a:solidFill>
                  <a:srgbClr val="002060"/>
                </a:solidFill>
                <a:effectLst>
                  <a:outerShdw blurRad="76200" dist="50800" dir="5400000" algn="tl" rotWithShape="0">
                    <a:srgbClr val="000000">
                      <a:alpha val="65000"/>
                    </a:srgbClr>
                  </a:outerShdw>
                </a:effectLst>
              </a:rPr>
              <a:t>management and information systems for monitoring; </a:t>
            </a:r>
          </a:p>
          <a:p>
            <a:pPr>
              <a:buBlip>
                <a:blip r:embed="rId2"/>
              </a:buBlip>
            </a:pPr>
            <a:r>
              <a:rPr lang="en-GB" sz="2000" b="1" cap="all" spc="50" dirty="0" smtClean="0">
                <a:ln w="11430"/>
                <a:solidFill>
                  <a:srgbClr val="002060"/>
                </a:solidFill>
                <a:effectLst>
                  <a:outerShdw blurRad="76200" dist="50800" dir="5400000" algn="tl" rotWithShape="0">
                    <a:srgbClr val="000000">
                      <a:alpha val="65000"/>
                    </a:srgbClr>
                  </a:outerShdw>
                </a:effectLst>
              </a:rPr>
              <a:t>potential risks and solutions.</a:t>
            </a:r>
            <a:endParaRPr lang="fr-FR" sz="2000" b="1" cap="all" spc="50" dirty="0" smtClean="0">
              <a:ln w="11430"/>
              <a:solidFill>
                <a:srgbClr val="002060"/>
              </a:solidFill>
              <a:effectLst>
                <a:outerShdw blurRad="76200" dist="50800" dir="5400000" algn="tl" rotWithShape="0">
                  <a:srgbClr val="000000">
                    <a:alpha val="65000"/>
                  </a:srgbClr>
                </a:outerShdw>
              </a:effectLst>
              <a:latin typeface="+mj-lt"/>
              <a:cs typeface="Arial" pitchFamily="34" charset="0"/>
            </a:endParaRPr>
          </a:p>
          <a:p>
            <a:pPr fontAlgn="auto">
              <a:lnSpc>
                <a:spcPct val="90000"/>
              </a:lnSpc>
              <a:spcAft>
                <a:spcPts val="0"/>
              </a:spcAft>
              <a:buBlip>
                <a:blip r:embed="rId2"/>
              </a:buBlip>
              <a:defRPr/>
            </a:pPr>
            <a:endParaRPr lang="fr-FR" sz="2000" b="1" cap="all" spc="50" dirty="0" smtClean="0">
              <a:ln w="11430"/>
              <a:solidFill>
                <a:srgbClr val="002060"/>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7"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8"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contents</a:t>
            </a:r>
            <a:endParaRPr lang="fr-FR" sz="2400" b="1" dirty="0">
              <a:solidFill>
                <a:schemeClr val="bg1"/>
              </a:solidFill>
              <a:effectLst>
                <a:outerShdw blurRad="38100" dist="38100" dir="2700000" algn="tl">
                  <a:srgbClr val="000000">
                    <a:alpha val="43137"/>
                  </a:srgbClr>
                </a:outerShdw>
              </a:effectLst>
              <a:latin typeface="Tahoma"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087550"/>
            <a:ext cx="8715436" cy="4533836"/>
          </a:xfrm>
          <a:effectLst>
            <a:outerShdw blurRad="225425" dist="50800" dir="5820000" algn="ctr" rotWithShape="0">
              <a:srgbClr val="000000">
                <a:alpha val="33000"/>
              </a:srgbClr>
            </a:outerShdw>
          </a:effectLst>
        </p:spPr>
        <p:txBody>
          <a:bodyPr rtlCol="0">
            <a:normAutofit fontScale="55000" lnSpcReduction="20000"/>
          </a:bodyPr>
          <a:lstStyle/>
          <a:p>
            <a:pPr fontAlgn="auto">
              <a:spcBef>
                <a:spcPts val="0"/>
              </a:spcBef>
              <a:spcAft>
                <a:spcPts val="0"/>
              </a:spcAft>
              <a:buFont typeface="Arial"/>
              <a:buNone/>
              <a:defRPr/>
            </a:pPr>
            <a:endParaRPr lang="fr-FR" sz="2800" b="1" dirty="0" smtClean="0">
              <a:solidFill>
                <a:srgbClr val="3333FF"/>
              </a:solidFill>
            </a:endParaRPr>
          </a:p>
          <a:p>
            <a:pPr lvl="0">
              <a:buBlip>
                <a:blip r:embed="rId2"/>
              </a:buBlip>
            </a:pPr>
            <a:r>
              <a:rPr lang="en-US" sz="3600" b="1" cap="all" dirty="0" smtClean="0">
                <a:solidFill>
                  <a:srgbClr val="C00000"/>
                </a:solidFill>
              </a:rPr>
              <a:t>Recruitment of field workers </a:t>
            </a:r>
          </a:p>
          <a:p>
            <a:pPr>
              <a:buNone/>
            </a:pPr>
            <a:r>
              <a:rPr lang="en-US" sz="3400" dirty="0" smtClean="0"/>
              <a:t>The steps were as follows:</a:t>
            </a:r>
          </a:p>
          <a:p>
            <a:pPr>
              <a:buNone/>
            </a:pPr>
            <a:endParaRPr lang="en-US" sz="3400" dirty="0" smtClean="0"/>
          </a:p>
          <a:p>
            <a:pPr lvl="1">
              <a:spcAft>
                <a:spcPts val="600"/>
              </a:spcAft>
              <a:buBlip>
                <a:blip r:embed="rId3"/>
              </a:buBlip>
            </a:pPr>
            <a:r>
              <a:rPr lang="en-US" sz="3800" dirty="0" smtClean="0"/>
              <a:t>The definition of the profiles sought (selection criteria) by the ANSD; </a:t>
            </a:r>
          </a:p>
          <a:p>
            <a:pPr lvl="1">
              <a:spcAft>
                <a:spcPts val="600"/>
              </a:spcAft>
              <a:buBlip>
                <a:blip r:embed="rId3"/>
              </a:buBlip>
            </a:pPr>
            <a:r>
              <a:rPr lang="en-US" sz="3800" dirty="0" smtClean="0"/>
              <a:t>Launching of the call for applications; </a:t>
            </a:r>
          </a:p>
          <a:p>
            <a:pPr lvl="1">
              <a:spcAft>
                <a:spcPts val="600"/>
              </a:spcAft>
              <a:buBlip>
                <a:blip r:embed="rId3"/>
              </a:buBlip>
            </a:pPr>
            <a:r>
              <a:rPr lang="en-US" sz="3800" dirty="0" smtClean="0"/>
              <a:t>Establishment and installation of the departmental recruitment commissions in the prefectures of the country (these commissions are presided over by the Prefects and supervised by the Governors); </a:t>
            </a:r>
          </a:p>
          <a:p>
            <a:pPr lvl="1">
              <a:spcAft>
                <a:spcPts val="600"/>
              </a:spcAft>
              <a:buBlip>
                <a:blip r:embed="rId3"/>
              </a:buBlip>
            </a:pPr>
            <a:r>
              <a:rPr lang="en-US" sz="3800" dirty="0" smtClean="0"/>
              <a:t>The shortlisted candidates for training; </a:t>
            </a:r>
          </a:p>
          <a:p>
            <a:pPr lvl="1">
              <a:buBlip>
                <a:blip r:embed="rId3"/>
              </a:buBlip>
            </a:pPr>
            <a:r>
              <a:rPr lang="en-US" sz="3800" dirty="0" smtClean="0"/>
              <a:t>Confirmation of shortlisted candidates and replacement of desists</a:t>
            </a:r>
            <a:r>
              <a:rPr lang="en-US" sz="6400" dirty="0" smtClean="0"/>
              <a:t>.</a:t>
            </a:r>
            <a:endParaRPr lang="fr-FR" sz="6400" dirty="0" smtClean="0"/>
          </a:p>
        </p:txBody>
      </p:sp>
      <p:sp>
        <p:nvSpPr>
          <p:cNvPr id="4"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recruitment, selection and training of field staff</a:t>
            </a:r>
            <a:endParaRPr lang="fr-FR" sz="2400" b="1" cap="all" dirty="0">
              <a:solidFill>
                <a:schemeClr val="bg1"/>
              </a:solidFill>
              <a:latin typeface="Calibri" pitchFamily="34" charset="0"/>
            </a:endParaRPr>
          </a:p>
        </p:txBody>
      </p:sp>
      <p:sp>
        <p:nvSpPr>
          <p:cNvPr id="6"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087550"/>
            <a:ext cx="8715436" cy="4533836"/>
          </a:xfrm>
          <a:effectLst>
            <a:outerShdw blurRad="225425" dist="50800" dir="5820000" algn="ctr" rotWithShape="0">
              <a:srgbClr val="000000">
                <a:alpha val="33000"/>
              </a:srgbClr>
            </a:outerShdw>
          </a:effectLst>
        </p:spPr>
        <p:txBody>
          <a:bodyPr rtlCol="0">
            <a:normAutofit fontScale="92500" lnSpcReduction="20000"/>
          </a:bodyPr>
          <a:lstStyle/>
          <a:p>
            <a:pPr lvl="0">
              <a:buBlip>
                <a:blip r:embed="rId2"/>
              </a:buBlip>
            </a:pPr>
            <a:r>
              <a:rPr lang="en-US" sz="3600" b="1" cap="all" dirty="0" smtClean="0">
                <a:solidFill>
                  <a:srgbClr val="C00000"/>
                </a:solidFill>
              </a:rPr>
              <a:t>Staff training </a:t>
            </a:r>
          </a:p>
          <a:p>
            <a:pPr>
              <a:buNone/>
            </a:pPr>
            <a:r>
              <a:rPr lang="en-US" sz="3500" dirty="0" smtClean="0"/>
              <a:t>The objectives were: </a:t>
            </a:r>
          </a:p>
          <a:p>
            <a:pPr lvl="1">
              <a:spcAft>
                <a:spcPts val="600"/>
              </a:spcAft>
              <a:buBlip>
                <a:blip r:embed="rId3"/>
              </a:buBlip>
            </a:pPr>
            <a:r>
              <a:rPr lang="en-US" sz="3800" dirty="0" smtClean="0"/>
              <a:t> Understanding of objectives; </a:t>
            </a:r>
          </a:p>
          <a:p>
            <a:pPr lvl="1">
              <a:spcAft>
                <a:spcPts val="600"/>
              </a:spcAft>
              <a:buBlip>
                <a:blip r:embed="rId3"/>
              </a:buBlip>
            </a:pPr>
            <a:r>
              <a:rPr lang="en-US" sz="3800" dirty="0" smtClean="0"/>
              <a:t> The good adhesion of trainees; </a:t>
            </a:r>
          </a:p>
          <a:p>
            <a:pPr lvl="1">
              <a:spcAft>
                <a:spcPts val="600"/>
              </a:spcAft>
              <a:buBlip>
                <a:blip r:embed="rId3"/>
              </a:buBlip>
            </a:pPr>
            <a:r>
              <a:rPr lang="en-US" sz="3800" dirty="0" smtClean="0"/>
              <a:t> Clarification of concepts; </a:t>
            </a:r>
          </a:p>
          <a:p>
            <a:pPr lvl="1">
              <a:spcAft>
                <a:spcPts val="600"/>
              </a:spcAft>
              <a:buBlip>
                <a:blip r:embed="rId3"/>
              </a:buBlip>
            </a:pPr>
            <a:r>
              <a:rPr lang="en-US" sz="3800" dirty="0" smtClean="0"/>
              <a:t> Mastery of collection tools; </a:t>
            </a:r>
          </a:p>
          <a:p>
            <a:pPr lvl="1">
              <a:spcAft>
                <a:spcPts val="600"/>
              </a:spcAft>
              <a:buBlip>
                <a:blip r:embed="rId3"/>
              </a:buBlip>
            </a:pPr>
            <a:r>
              <a:rPr lang="en-US" sz="3800" dirty="0" smtClean="0"/>
              <a:t> Appropriation of complex situations that may arise.</a:t>
            </a:r>
          </a:p>
        </p:txBody>
      </p:sp>
      <p:sp>
        <p:nvSpPr>
          <p:cNvPr id="4"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recruitment, selection and training of field staff</a:t>
            </a:r>
            <a:endParaRPr lang="fr-FR" sz="2400" b="1" cap="all" dirty="0">
              <a:solidFill>
                <a:schemeClr val="bg1"/>
              </a:solidFill>
              <a:latin typeface="Calibri" pitchFamily="34" charset="0"/>
            </a:endParaRPr>
          </a:p>
        </p:txBody>
      </p:sp>
      <p:sp>
        <p:nvSpPr>
          <p:cNvPr id="6"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087550"/>
            <a:ext cx="8715436" cy="4533836"/>
          </a:xfrm>
          <a:effectLst>
            <a:outerShdw blurRad="225425" dist="50800" dir="5820000" algn="ctr" rotWithShape="0">
              <a:srgbClr val="000000">
                <a:alpha val="33000"/>
              </a:srgbClr>
            </a:outerShdw>
          </a:effectLst>
        </p:spPr>
        <p:txBody>
          <a:bodyPr rtlCol="0">
            <a:normAutofit fontScale="62500" lnSpcReduction="20000"/>
          </a:bodyPr>
          <a:lstStyle/>
          <a:p>
            <a:pPr fontAlgn="auto">
              <a:spcBef>
                <a:spcPts val="0"/>
              </a:spcBef>
              <a:spcAft>
                <a:spcPts val="0"/>
              </a:spcAft>
              <a:buFont typeface="Arial"/>
              <a:buNone/>
              <a:defRPr/>
            </a:pPr>
            <a:endParaRPr lang="fr-FR" sz="200" b="1" dirty="0" smtClean="0">
              <a:solidFill>
                <a:srgbClr val="3333FF"/>
              </a:solidFill>
            </a:endParaRPr>
          </a:p>
          <a:p>
            <a:pPr lvl="0">
              <a:buBlip>
                <a:blip r:embed="rId2"/>
              </a:buBlip>
            </a:pPr>
            <a:r>
              <a:rPr lang="en-US" sz="3600" b="1" cap="all" dirty="0" smtClean="0">
                <a:solidFill>
                  <a:srgbClr val="C00000"/>
                </a:solidFill>
              </a:rPr>
              <a:t>Staff training </a:t>
            </a:r>
          </a:p>
          <a:p>
            <a:pPr marL="0" indent="0">
              <a:buNone/>
            </a:pPr>
            <a:r>
              <a:rPr lang="en-US" sz="3700" dirty="0" smtClean="0"/>
              <a:t>The training took place according to the cascade approach (</a:t>
            </a:r>
            <a:r>
              <a:rPr lang="pt-BR" sz="3700" dirty="0" smtClean="0"/>
              <a:t>Chaining training plan) </a:t>
            </a:r>
            <a:r>
              <a:rPr lang="en-US" sz="3700" dirty="0" smtClean="0"/>
              <a:t>at three levels:</a:t>
            </a:r>
          </a:p>
          <a:p>
            <a:pPr marL="812800" lvl="1" indent="-355600">
              <a:spcAft>
                <a:spcPts val="600"/>
              </a:spcAft>
              <a:buBlip>
                <a:blip r:embed="rId3"/>
              </a:buBlip>
            </a:pPr>
            <a:r>
              <a:rPr lang="en-US" sz="3700" b="1" dirty="0" smtClean="0">
                <a:solidFill>
                  <a:srgbClr val="0000CC"/>
                </a:solidFill>
              </a:rPr>
              <a:t>Level 1</a:t>
            </a:r>
            <a:r>
              <a:rPr lang="en-US" sz="3700" dirty="0" smtClean="0"/>
              <a:t>: training of </a:t>
            </a:r>
            <a:r>
              <a:rPr lang="en-US" sz="3700" u="sng" dirty="0" smtClean="0"/>
              <a:t>Regional Technical Coordinators </a:t>
            </a:r>
            <a:r>
              <a:rPr lang="en-US" sz="3700" dirty="0" smtClean="0"/>
              <a:t>(RTCs) at the ANSD headquarters (the </a:t>
            </a:r>
            <a:r>
              <a:rPr lang="en-US" sz="3700" i="1" dirty="0" smtClean="0"/>
              <a:t>national level</a:t>
            </a:r>
            <a:r>
              <a:rPr lang="en-US" sz="3700" dirty="0" smtClean="0"/>
              <a:t>);</a:t>
            </a:r>
          </a:p>
          <a:p>
            <a:pPr marL="812800" lvl="1" indent="-355600">
              <a:spcAft>
                <a:spcPts val="600"/>
              </a:spcAft>
              <a:buBlip>
                <a:blip r:embed="rId3"/>
              </a:buBlip>
            </a:pPr>
            <a:r>
              <a:rPr lang="en-US" sz="3700" b="1" dirty="0" smtClean="0">
                <a:solidFill>
                  <a:srgbClr val="0000CC"/>
                </a:solidFill>
              </a:rPr>
              <a:t>Level 2</a:t>
            </a:r>
            <a:r>
              <a:rPr lang="en-US" sz="3700" dirty="0" smtClean="0"/>
              <a:t>: training of </a:t>
            </a:r>
            <a:r>
              <a:rPr lang="en-US" sz="3700" u="sng" dirty="0" smtClean="0"/>
              <a:t>supervisors</a:t>
            </a:r>
            <a:r>
              <a:rPr lang="en-US" sz="3700" dirty="0" smtClean="0"/>
              <a:t> at the </a:t>
            </a:r>
            <a:r>
              <a:rPr lang="en-US" sz="3700" i="1" dirty="0" smtClean="0"/>
              <a:t>regional level</a:t>
            </a:r>
            <a:r>
              <a:rPr lang="en-US" sz="3700" dirty="0" smtClean="0"/>
              <a:t>; </a:t>
            </a:r>
          </a:p>
          <a:p>
            <a:pPr marL="812800" lvl="1" indent="-355600">
              <a:spcAft>
                <a:spcPts val="600"/>
              </a:spcAft>
              <a:buBlip>
                <a:blip r:embed="rId3"/>
              </a:buBlip>
            </a:pPr>
            <a:r>
              <a:rPr lang="en-US" sz="3700" b="1" dirty="0" smtClean="0">
                <a:solidFill>
                  <a:srgbClr val="0000CC"/>
                </a:solidFill>
              </a:rPr>
              <a:t>Level 3</a:t>
            </a:r>
            <a:r>
              <a:rPr lang="en-US" sz="3700" dirty="0" smtClean="0"/>
              <a:t>: training of </a:t>
            </a:r>
            <a:r>
              <a:rPr lang="en-US" sz="3700" u="sng" dirty="0" smtClean="0"/>
              <a:t>enumerators</a:t>
            </a:r>
            <a:r>
              <a:rPr lang="en-US" sz="3700" dirty="0" smtClean="0"/>
              <a:t> at the </a:t>
            </a:r>
            <a:r>
              <a:rPr lang="en-US" sz="3700" i="1" dirty="0" smtClean="0"/>
              <a:t>departmental level</a:t>
            </a:r>
            <a:r>
              <a:rPr lang="en-US" sz="3700" dirty="0" smtClean="0"/>
              <a:t>, the best of whom have been retained as </a:t>
            </a:r>
            <a:r>
              <a:rPr lang="en-US" sz="3700" u="sng" dirty="0" smtClean="0"/>
              <a:t>controllers</a:t>
            </a:r>
            <a:r>
              <a:rPr lang="en-US" sz="3700" dirty="0" smtClean="0"/>
              <a:t>. </a:t>
            </a:r>
          </a:p>
          <a:p>
            <a:pPr marL="0" indent="0">
              <a:buNone/>
            </a:pPr>
            <a:r>
              <a:rPr lang="en-US" sz="3600" dirty="0" smtClean="0"/>
              <a:t>The </a:t>
            </a:r>
            <a:r>
              <a:rPr lang="en-US" sz="3600" u="sng" dirty="0" smtClean="0"/>
              <a:t>supervisors</a:t>
            </a:r>
            <a:r>
              <a:rPr lang="en-US" sz="3600" dirty="0" smtClean="0"/>
              <a:t> trained the </a:t>
            </a:r>
            <a:r>
              <a:rPr lang="en-US" sz="3600" u="sng" dirty="0" smtClean="0"/>
              <a:t>enumerators</a:t>
            </a:r>
            <a:r>
              <a:rPr lang="en-US" sz="3600" dirty="0" smtClean="0"/>
              <a:t> in the same way as they were trained by the </a:t>
            </a:r>
            <a:r>
              <a:rPr lang="en-US" sz="3600" u="sng" dirty="0" smtClean="0"/>
              <a:t>CTRs</a:t>
            </a:r>
            <a:r>
              <a:rPr lang="en-US" sz="3600" dirty="0" smtClean="0"/>
              <a:t> in accordance with the so-called training method by example. </a:t>
            </a:r>
          </a:p>
          <a:p>
            <a:pPr marL="0" indent="0">
              <a:buNone/>
            </a:pPr>
            <a:r>
              <a:rPr lang="en-US" sz="3600" dirty="0" smtClean="0"/>
              <a:t>The training methodology at all levels consisted of alternating theoretical and practical aspects (manuals, questionnaires and PDAs).</a:t>
            </a:r>
            <a:endParaRPr lang="fr-FR" sz="3600" dirty="0" smtClean="0"/>
          </a:p>
        </p:txBody>
      </p:sp>
      <p:sp>
        <p:nvSpPr>
          <p:cNvPr id="4"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recruitment, selection and training of field staff</a:t>
            </a:r>
            <a:endParaRPr lang="fr-FR" sz="2400" b="1" cap="all" dirty="0">
              <a:solidFill>
                <a:schemeClr val="bg1"/>
              </a:solidFill>
              <a:latin typeface="Calibri" pitchFamily="34" charset="0"/>
            </a:endParaRPr>
          </a:p>
        </p:txBody>
      </p:sp>
      <p:sp>
        <p:nvSpPr>
          <p:cNvPr id="6"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087550"/>
            <a:ext cx="8715436" cy="4533836"/>
          </a:xfrm>
          <a:effectLst>
            <a:outerShdw blurRad="225425" dist="50800" dir="5820000" algn="ctr" rotWithShape="0">
              <a:srgbClr val="000000">
                <a:alpha val="33000"/>
              </a:srgbClr>
            </a:outerShdw>
          </a:effectLst>
        </p:spPr>
        <p:txBody>
          <a:bodyPr rtlCol="0">
            <a:normAutofit fontScale="62500" lnSpcReduction="20000"/>
          </a:bodyPr>
          <a:lstStyle/>
          <a:p>
            <a:pPr fontAlgn="auto">
              <a:spcBef>
                <a:spcPts val="0"/>
              </a:spcBef>
              <a:spcAft>
                <a:spcPts val="0"/>
              </a:spcAft>
              <a:buFont typeface="Arial"/>
              <a:buNone/>
              <a:defRPr/>
            </a:pPr>
            <a:endParaRPr lang="fr-FR" sz="200" b="1" dirty="0" smtClean="0">
              <a:solidFill>
                <a:srgbClr val="3333FF"/>
              </a:solidFill>
            </a:endParaRPr>
          </a:p>
          <a:p>
            <a:pPr lvl="0">
              <a:buBlip>
                <a:blip r:embed="rId2"/>
              </a:buBlip>
            </a:pPr>
            <a:r>
              <a:rPr lang="en-US" sz="3700" b="1" cap="all" dirty="0" smtClean="0">
                <a:solidFill>
                  <a:srgbClr val="C00000"/>
                </a:solidFill>
              </a:rPr>
              <a:t>Definitive selection of enumerators</a:t>
            </a:r>
            <a:r>
              <a:rPr lang="en-US" sz="3600" b="1" cap="all" dirty="0" smtClean="0">
                <a:solidFill>
                  <a:srgbClr val="C00000"/>
                </a:solidFill>
              </a:rPr>
              <a:t> </a:t>
            </a:r>
          </a:p>
          <a:p>
            <a:pPr marL="0" indent="0">
              <a:buNone/>
            </a:pPr>
            <a:r>
              <a:rPr lang="en-US" sz="3700" dirty="0" smtClean="0"/>
              <a:t>A case study was designed and implemented in the IT application evaluation of enumerators.</a:t>
            </a:r>
          </a:p>
          <a:p>
            <a:pPr marL="412750" indent="-355600">
              <a:spcAft>
                <a:spcPts val="600"/>
              </a:spcAft>
              <a:buBlip>
                <a:blip r:embed="rId3"/>
              </a:buBlip>
            </a:pPr>
            <a:r>
              <a:rPr lang="en-US" sz="4100" dirty="0" smtClean="0"/>
              <a:t>At the end of the training, the enumerators were evaluated on the basis of this case study and the correction was made from the supervisor's PDA. </a:t>
            </a:r>
          </a:p>
          <a:p>
            <a:pPr marL="412750" indent="-355600">
              <a:spcAft>
                <a:spcPts val="600"/>
              </a:spcAft>
              <a:buBlip>
                <a:blip r:embed="rId3"/>
              </a:buBlip>
            </a:pPr>
            <a:r>
              <a:rPr lang="en-US" sz="4100" dirty="0" smtClean="0"/>
              <a:t>On the other hand, a note of conduct was given to the enumerators by their respective supervisors from the evaluation application. </a:t>
            </a:r>
          </a:p>
          <a:p>
            <a:pPr marL="412750" indent="-355600">
              <a:spcAft>
                <a:spcPts val="600"/>
              </a:spcAft>
              <a:buBlip>
                <a:blip r:embed="rId3"/>
              </a:buBlip>
            </a:pPr>
            <a:r>
              <a:rPr lang="en-US" sz="4100" dirty="0" smtClean="0"/>
              <a:t>At the end of these two evaluations, the supervisors carried out the final selection of enumerators in order of merit and as required.</a:t>
            </a:r>
            <a:endParaRPr lang="fr-FR" sz="4100" dirty="0" smtClean="0"/>
          </a:p>
        </p:txBody>
      </p:sp>
      <p:sp>
        <p:nvSpPr>
          <p:cNvPr id="4"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recruitment, selection and training of field staff</a:t>
            </a:r>
            <a:endParaRPr lang="fr-FR" sz="2400" b="1" cap="all" dirty="0">
              <a:solidFill>
                <a:schemeClr val="bg1"/>
              </a:solidFill>
              <a:latin typeface="Calibri" pitchFamily="34" charset="0"/>
            </a:endParaRPr>
          </a:p>
        </p:txBody>
      </p:sp>
      <p:sp>
        <p:nvSpPr>
          <p:cNvPr id="6"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distribution of census materials and electronic devices</a:t>
            </a:r>
            <a:endParaRPr lang="fr-FR" sz="2400" b="1" cap="all" dirty="0">
              <a:solidFill>
                <a:schemeClr val="bg1"/>
              </a:solidFill>
              <a:latin typeface="Calibri" pitchFamily="34" charset="0"/>
            </a:endParaRPr>
          </a:p>
        </p:txBody>
      </p:sp>
      <p:sp>
        <p:nvSpPr>
          <p:cNvPr id="7"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6" name="Espace réservé du contenu 2"/>
          <p:cNvSpPr>
            <a:spLocks noGrp="1"/>
          </p:cNvSpPr>
          <p:nvPr>
            <p:ph idx="1"/>
          </p:nvPr>
        </p:nvSpPr>
        <p:spPr>
          <a:xfrm>
            <a:off x="214282" y="2214554"/>
            <a:ext cx="8715436" cy="357190"/>
          </a:xfrm>
          <a:effectLst>
            <a:outerShdw blurRad="225425" dist="50800" dir="5820000" algn="ctr" rotWithShape="0">
              <a:srgbClr val="000000">
                <a:alpha val="33000"/>
              </a:srgbClr>
            </a:outerShdw>
          </a:effectLst>
        </p:spPr>
        <p:txBody>
          <a:bodyPr rtlCol="0">
            <a:normAutofit fontScale="32500" lnSpcReduction="20000"/>
          </a:bodyPr>
          <a:lstStyle/>
          <a:p>
            <a:pPr>
              <a:buBlip>
                <a:blip r:embed="rId3"/>
              </a:buBlip>
            </a:pPr>
            <a:r>
              <a:rPr lang="en-US" sz="5400" b="1" cap="small" dirty="0" smtClean="0">
                <a:effectLst>
                  <a:outerShdw blurRad="38100" dist="38100" dir="2700000" algn="tl">
                    <a:srgbClr val="000000">
                      <a:alpha val="43137"/>
                    </a:srgbClr>
                  </a:outerShdw>
                </a:effectLst>
              </a:rPr>
              <a:t>Enumerators:</a:t>
            </a:r>
            <a:endParaRPr lang="fr-FR" sz="5400" cap="small" dirty="0" smtClean="0">
              <a:effectLst>
                <a:outerShdw blurRad="38100" dist="38100" dir="2700000" algn="tl">
                  <a:srgbClr val="000000">
                    <a:alpha val="43137"/>
                  </a:srgbClr>
                </a:outerShdw>
              </a:effectLst>
            </a:endParaRPr>
          </a:p>
        </p:txBody>
      </p:sp>
      <p:pic>
        <p:nvPicPr>
          <p:cNvPr id="8" name="Picture 2" descr="C:\Users\2CE1010826\Desktop\stylet-pour-pda-pour-mio-10euro.jpg"/>
          <p:cNvPicPr>
            <a:picLocks noChangeAspect="1" noChangeArrowheads="1"/>
          </p:cNvPicPr>
          <p:nvPr/>
        </p:nvPicPr>
        <p:blipFill>
          <a:blip r:embed="rId4" cstate="print">
            <a:extLst/>
          </a:blip>
          <a:srcRect/>
          <a:stretch>
            <a:fillRect/>
          </a:stretch>
        </p:blipFill>
        <p:spPr bwMode="auto">
          <a:xfrm flipH="1">
            <a:off x="1357290" y="2968280"/>
            <a:ext cx="2196689" cy="1434428"/>
          </a:xfrm>
          <a:prstGeom prst="rect">
            <a:avLst/>
          </a:prstGeom>
          <a:noFill/>
        </p:spPr>
      </p:pic>
      <p:pic>
        <p:nvPicPr>
          <p:cNvPr id="9" name="Picture 3" descr="C:\Users\2CE1010826\Desktop\accessoires mio chargeur électrique 29 euro.jpg"/>
          <p:cNvPicPr>
            <a:picLocks noChangeAspect="1" noChangeArrowheads="1"/>
          </p:cNvPicPr>
          <p:nvPr/>
        </p:nvPicPr>
        <p:blipFill>
          <a:blip r:embed="rId5" cstate="print">
            <a:extLst/>
          </a:blip>
          <a:srcRect/>
          <a:stretch>
            <a:fillRect/>
          </a:stretch>
        </p:blipFill>
        <p:spPr bwMode="auto">
          <a:xfrm flipH="1">
            <a:off x="1651152" y="4407939"/>
            <a:ext cx="1902827" cy="1668419"/>
          </a:xfrm>
          <a:prstGeom prst="rect">
            <a:avLst/>
          </a:prstGeom>
          <a:noFill/>
        </p:spPr>
      </p:pic>
      <p:pic>
        <p:nvPicPr>
          <p:cNvPr id="10" name="Picture 4" descr="C:\Users\2CE1010826\Desktop\cable de transfere mio 17 euro.jpg"/>
          <p:cNvPicPr>
            <a:picLocks noChangeAspect="1" noChangeArrowheads="1"/>
          </p:cNvPicPr>
          <p:nvPr/>
        </p:nvPicPr>
        <p:blipFill>
          <a:blip r:embed="rId6" cstate="print">
            <a:extLst/>
          </a:blip>
          <a:srcRect/>
          <a:stretch>
            <a:fillRect/>
          </a:stretch>
        </p:blipFill>
        <p:spPr bwMode="auto">
          <a:xfrm flipH="1">
            <a:off x="5609704" y="2571744"/>
            <a:ext cx="1836195" cy="1836195"/>
          </a:xfrm>
          <a:prstGeom prst="rect">
            <a:avLst/>
          </a:prstGeom>
          <a:noFill/>
        </p:spPr>
      </p:pic>
      <p:pic>
        <p:nvPicPr>
          <p:cNvPr id="11" name="Picture 5" descr="C:\Users\2CE1010826\Desktop\carte mémoire sd  mio 1Go 35 euro.jpg"/>
          <p:cNvPicPr>
            <a:picLocks noChangeAspect="1" noChangeArrowheads="1"/>
          </p:cNvPicPr>
          <p:nvPr/>
        </p:nvPicPr>
        <p:blipFill>
          <a:blip r:embed="rId7" cstate="print">
            <a:extLst/>
          </a:blip>
          <a:srcRect/>
          <a:stretch>
            <a:fillRect/>
          </a:stretch>
        </p:blipFill>
        <p:spPr bwMode="auto">
          <a:xfrm flipH="1">
            <a:off x="6245236" y="5159506"/>
            <a:ext cx="756000" cy="911621"/>
          </a:xfrm>
          <a:prstGeom prst="rect">
            <a:avLst/>
          </a:prstGeom>
          <a:noFill/>
        </p:spPr>
      </p:pic>
      <p:sp>
        <p:nvSpPr>
          <p:cNvPr id="28675" name="AutoShape 3" descr="Résultat de recherche d'images pour &quot;PDA ib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8676" name="Picture 4"/>
          <p:cNvPicPr>
            <a:picLocks noChangeAspect="1" noChangeArrowheads="1"/>
          </p:cNvPicPr>
          <p:nvPr/>
        </p:nvPicPr>
        <p:blipFill>
          <a:blip r:embed="rId8"/>
          <a:srcRect/>
          <a:stretch>
            <a:fillRect/>
          </a:stretch>
        </p:blipFill>
        <p:spPr bwMode="auto">
          <a:xfrm>
            <a:off x="3957638" y="3185019"/>
            <a:ext cx="1228725" cy="18478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srcRect/>
          <a:stretch>
            <a:fillRect/>
          </a:stretch>
        </p:blipFill>
        <p:spPr bwMode="auto">
          <a:xfrm>
            <a:off x="5786456" y="4278291"/>
            <a:ext cx="2143125" cy="2143125"/>
          </a:xfrm>
          <a:prstGeom prst="rect">
            <a:avLst/>
          </a:prstGeom>
          <a:noFill/>
          <a:ln w="9525">
            <a:noFill/>
            <a:miter lim="800000"/>
            <a:headEnd/>
            <a:tailEnd/>
          </a:ln>
          <a:effectLst/>
        </p:spPr>
      </p:pic>
      <p:sp>
        <p:nvSpPr>
          <p:cNvPr id="5" name="Rectangle 2"/>
          <p:cNvSpPr txBox="1">
            <a:spLocks noChangeArrowheads="1"/>
          </p:cNvSpPr>
          <p:nvPr/>
        </p:nvSpPr>
        <p:spPr>
          <a:xfrm>
            <a:off x="0" y="1630346"/>
            <a:ext cx="9144001" cy="428628"/>
          </a:xfrm>
          <a:prstGeom prst="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anchor="ctr"/>
          <a:lstStyle/>
          <a:p>
            <a:pPr algn="ctr" fontAlgn="auto">
              <a:spcAft>
                <a:spcPts val="0"/>
              </a:spcAft>
              <a:defRPr/>
            </a:pPr>
            <a:r>
              <a:rPr lang="en-GB" sz="2400" b="1" cap="all" dirty="0" smtClean="0">
                <a:solidFill>
                  <a:schemeClr val="bg1"/>
                </a:solidFill>
                <a:latin typeface="Calibri" pitchFamily="34" charset="0"/>
              </a:rPr>
              <a:t>distribution of census materials and electronic devices</a:t>
            </a:r>
            <a:endParaRPr lang="fr-FR" sz="2400" b="1" cap="all" dirty="0">
              <a:solidFill>
                <a:schemeClr val="bg1"/>
              </a:solidFill>
              <a:latin typeface="Calibri" pitchFamily="34" charset="0"/>
            </a:endParaRPr>
          </a:p>
        </p:txBody>
      </p:sp>
      <p:sp>
        <p:nvSpPr>
          <p:cNvPr id="7" name="Espace réservé du pied de page 4"/>
          <p:cNvSpPr>
            <a:spLocks noGrp="1"/>
          </p:cNvSpPr>
          <p:nvPr>
            <p:ph type="ftr" sz="quarter" idx="3"/>
          </p:nvPr>
        </p:nvSpPr>
        <p:spPr>
          <a:xfrm>
            <a:off x="0" y="6621386"/>
            <a:ext cx="9144000" cy="2160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z="700" b="1" dirty="0" smtClean="0">
                <a:solidFill>
                  <a:schemeClr val="bg1"/>
                </a:solidFill>
              </a:rPr>
              <a:t>Technical Meeting on Use of Technology in Population and Housing Censuses</a:t>
            </a:r>
          </a:p>
          <a:p>
            <a:r>
              <a:rPr lang="fr-FR" sz="700" b="1" dirty="0" smtClean="0">
                <a:solidFill>
                  <a:schemeClr val="bg1"/>
                </a:solidFill>
              </a:rPr>
              <a:t>Amman, Jordan, 28 </a:t>
            </a:r>
            <a:r>
              <a:rPr lang="fr-FR" sz="700" b="1" dirty="0" err="1" smtClean="0">
                <a:solidFill>
                  <a:schemeClr val="bg1"/>
                </a:solidFill>
              </a:rPr>
              <a:t>November</a:t>
            </a:r>
            <a:r>
              <a:rPr lang="fr-FR" sz="700" b="1" dirty="0" smtClean="0">
                <a:solidFill>
                  <a:schemeClr val="bg1"/>
                </a:solidFill>
              </a:rPr>
              <a:t>–1 </a:t>
            </a:r>
            <a:r>
              <a:rPr lang="fr-FR" sz="700" b="1" dirty="0" err="1" smtClean="0">
                <a:solidFill>
                  <a:schemeClr val="bg1"/>
                </a:solidFill>
              </a:rPr>
              <a:t>December</a:t>
            </a:r>
            <a:r>
              <a:rPr lang="fr-FR" sz="700" b="1" dirty="0" smtClean="0">
                <a:solidFill>
                  <a:schemeClr val="bg1"/>
                </a:solidFill>
              </a:rPr>
              <a:t> 2016</a:t>
            </a:r>
            <a:endParaRPr lang="fr-FR" sz="700" b="1" dirty="0">
              <a:solidFill>
                <a:schemeClr val="bg1"/>
              </a:solidFill>
            </a:endParaRPr>
          </a:p>
        </p:txBody>
      </p:sp>
      <p:sp>
        <p:nvSpPr>
          <p:cNvPr id="6" name="Espace réservé du contenu 2"/>
          <p:cNvSpPr>
            <a:spLocks noGrp="1"/>
          </p:cNvSpPr>
          <p:nvPr>
            <p:ph idx="1"/>
          </p:nvPr>
        </p:nvSpPr>
        <p:spPr>
          <a:xfrm>
            <a:off x="214282" y="2214554"/>
            <a:ext cx="8715436" cy="357190"/>
          </a:xfrm>
          <a:effectLst>
            <a:outerShdw blurRad="225425" dist="50800" dir="5820000" algn="ctr" rotWithShape="0">
              <a:srgbClr val="000000">
                <a:alpha val="33000"/>
              </a:srgbClr>
            </a:outerShdw>
          </a:effectLst>
        </p:spPr>
        <p:txBody>
          <a:bodyPr rtlCol="0">
            <a:normAutofit fontScale="32500" lnSpcReduction="20000"/>
          </a:bodyPr>
          <a:lstStyle/>
          <a:p>
            <a:pPr>
              <a:buBlip>
                <a:blip r:embed="rId4"/>
              </a:buBlip>
            </a:pPr>
            <a:r>
              <a:rPr lang="en-US" sz="5400" b="1" cap="small" dirty="0" smtClean="0">
                <a:effectLst>
                  <a:outerShdw blurRad="38100" dist="38100" dir="2700000" algn="tl">
                    <a:srgbClr val="000000">
                      <a:alpha val="43137"/>
                    </a:srgbClr>
                  </a:outerShdw>
                </a:effectLst>
              </a:rPr>
              <a:t>Supervisors and ICT Coordinators:</a:t>
            </a:r>
            <a:endParaRPr lang="fr-FR" sz="5400" cap="small" dirty="0" smtClean="0">
              <a:effectLst>
                <a:outerShdw blurRad="38100" dist="38100" dir="2700000" algn="tl">
                  <a:srgbClr val="000000">
                    <a:alpha val="43137"/>
                  </a:srgbClr>
                </a:outerShdw>
              </a:effectLst>
            </a:endParaRPr>
          </a:p>
        </p:txBody>
      </p:sp>
      <p:pic>
        <p:nvPicPr>
          <p:cNvPr id="13" name="Image 12"/>
          <p:cNvPicPr/>
          <p:nvPr/>
        </p:nvPicPr>
        <p:blipFill>
          <a:blip r:embed="rId5" cstate="print">
            <a:extLst/>
          </a:blip>
          <a:srcRect/>
          <a:stretch>
            <a:fillRect/>
          </a:stretch>
        </p:blipFill>
        <p:spPr bwMode="auto">
          <a:xfrm>
            <a:off x="1417922" y="4506270"/>
            <a:ext cx="1688406" cy="1641347"/>
          </a:xfrm>
          <a:prstGeom prst="rect">
            <a:avLst/>
          </a:prstGeom>
          <a:noFill/>
          <a:ln w="9525">
            <a:noFill/>
            <a:miter lim="800000"/>
            <a:headEnd/>
            <a:tailEnd/>
          </a:ln>
        </p:spPr>
      </p:pic>
      <p:pic>
        <p:nvPicPr>
          <p:cNvPr id="14" name="Image 13"/>
          <p:cNvPicPr/>
          <p:nvPr/>
        </p:nvPicPr>
        <p:blipFill>
          <a:blip r:embed="rId6" cstate="print">
            <a:extLst/>
          </a:blip>
          <a:srcRect/>
          <a:stretch>
            <a:fillRect/>
          </a:stretch>
        </p:blipFill>
        <p:spPr bwMode="auto">
          <a:xfrm>
            <a:off x="1106064" y="3008352"/>
            <a:ext cx="2285986" cy="1497918"/>
          </a:xfrm>
          <a:prstGeom prst="rect">
            <a:avLst/>
          </a:prstGeom>
          <a:noFill/>
          <a:ln w="9525">
            <a:noFill/>
            <a:miter lim="800000"/>
            <a:headEnd/>
            <a:tailEnd/>
          </a:ln>
        </p:spPr>
      </p:pic>
      <p:pic>
        <p:nvPicPr>
          <p:cNvPr id="15" name="Image 14"/>
          <p:cNvPicPr/>
          <p:nvPr/>
        </p:nvPicPr>
        <p:blipFill>
          <a:blip r:embed="rId7" cstate="print">
            <a:extLst/>
          </a:blip>
          <a:srcRect/>
          <a:stretch>
            <a:fillRect/>
          </a:stretch>
        </p:blipFill>
        <p:spPr bwMode="auto">
          <a:xfrm>
            <a:off x="3643331" y="5072074"/>
            <a:ext cx="2286006" cy="1349342"/>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106328" y="2722600"/>
            <a:ext cx="2680128" cy="2147148"/>
          </a:xfrm>
          <a:prstGeom prst="rect">
            <a:avLst/>
          </a:prstGeom>
          <a:noFill/>
          <a:ln w="9525">
            <a:noFill/>
            <a:miter lim="800000"/>
            <a:headEnd/>
            <a:tailEnd/>
          </a:ln>
        </p:spPr>
      </p:pic>
      <p:sp>
        <p:nvSpPr>
          <p:cNvPr id="6146" name="AutoShape 2" descr="Résultat de recherche d'images pour &quot;téléphone portab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7"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629275" y="2391720"/>
            <a:ext cx="2114550" cy="21145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13306</TotalTime>
  <Words>2105</Words>
  <Application>Microsoft Office PowerPoint</Application>
  <PresentationFormat>On-screen Show (4:3)</PresentationFormat>
  <Paragraphs>278</Paragraphs>
  <Slides>26</Slides>
  <Notes>7</Notes>
  <HiddenSlides>3</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levels of responsibility in the PDA-assisted interview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Cheikh</dc:creator>
  <cp:lastModifiedBy>Andrea De Luka</cp:lastModifiedBy>
  <cp:revision>744</cp:revision>
  <dcterms:created xsi:type="dcterms:W3CDTF">2009-04-14T17:34:58Z</dcterms:created>
  <dcterms:modified xsi:type="dcterms:W3CDTF">2016-12-09T16:59:45Z</dcterms:modified>
</cp:coreProperties>
</file>