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handoutMasterIdLst>
    <p:handoutMasterId r:id="rId37"/>
  </p:handoutMasterIdLst>
  <p:sldIdLst>
    <p:sldId id="389" r:id="rId3"/>
    <p:sldId id="462" r:id="rId4"/>
    <p:sldId id="463" r:id="rId5"/>
    <p:sldId id="468" r:id="rId6"/>
    <p:sldId id="472" r:id="rId7"/>
    <p:sldId id="614" r:id="rId8"/>
    <p:sldId id="469" r:id="rId9"/>
    <p:sldId id="533" r:id="rId10"/>
    <p:sldId id="477" r:id="rId11"/>
    <p:sldId id="473" r:id="rId12"/>
    <p:sldId id="478" r:id="rId13"/>
    <p:sldId id="464" r:id="rId14"/>
    <p:sldId id="617" r:id="rId15"/>
    <p:sldId id="618" r:id="rId16"/>
    <p:sldId id="619" r:id="rId17"/>
    <p:sldId id="620" r:id="rId18"/>
    <p:sldId id="621" r:id="rId19"/>
    <p:sldId id="622" r:id="rId20"/>
    <p:sldId id="623" r:id="rId21"/>
    <p:sldId id="625" r:id="rId22"/>
    <p:sldId id="624" r:id="rId23"/>
    <p:sldId id="626" r:id="rId24"/>
    <p:sldId id="627" r:id="rId25"/>
    <p:sldId id="628" r:id="rId26"/>
    <p:sldId id="632" r:id="rId27"/>
    <p:sldId id="640" r:id="rId28"/>
    <p:sldId id="629" r:id="rId29"/>
    <p:sldId id="633" r:id="rId30"/>
    <p:sldId id="634" r:id="rId31"/>
    <p:sldId id="635" r:id="rId32"/>
    <p:sldId id="636" r:id="rId33"/>
    <p:sldId id="637" r:id="rId34"/>
    <p:sldId id="639" r:id="rId35"/>
  </p:sldIdLst>
  <p:sldSz cx="9144000" cy="6858000" type="screen4x3"/>
  <p:notesSz cx="6985000" cy="9271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zwinskaw"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891"/>
    <a:srgbClr val="01015F"/>
    <a:srgbClr val="0000CC"/>
    <a:srgbClr val="0109B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8" autoAdjust="0"/>
    <p:restoredTop sz="96433" autoAdjust="0"/>
  </p:normalViewPr>
  <p:slideViewPr>
    <p:cSldViewPr>
      <p:cViewPr>
        <p:scale>
          <a:sx n="100" d="100"/>
          <a:sy n="100" d="100"/>
        </p:scale>
        <p:origin x="-450" y="-32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1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G:\Statystyka%20samospis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1484391940813E-2"/>
          <c:y val="2.6430027539346576E-2"/>
          <c:w val="0.87055268408701558"/>
          <c:h val="0.82761597618625593"/>
        </c:manualLayout>
      </c:layout>
      <c:barChart>
        <c:barDir val="col"/>
        <c:grouping val="clustered"/>
        <c:varyColors val="0"/>
        <c:ser>
          <c:idx val="0"/>
          <c:order val="1"/>
          <c:tx>
            <c:strRef>
              <c:f>Arkusz1!$K$2</c:f>
              <c:strCache>
                <c:ptCount val="1"/>
                <c:pt idx="0">
                  <c:v>Przyrost</c:v>
                </c:pt>
              </c:strCache>
            </c:strRef>
          </c:tx>
          <c:spPr>
            <a:solidFill>
              <a:schemeClr val="accent1"/>
            </a:solidFill>
          </c:spPr>
          <c:invertIfNegative val="0"/>
          <c:trendline>
            <c:spPr>
              <a:ln w="28575"/>
            </c:spPr>
            <c:trendlineType val="movingAvg"/>
            <c:period val="2"/>
            <c:dispRSqr val="0"/>
            <c:dispEq val="0"/>
          </c:trendline>
          <c:val>
            <c:numRef>
              <c:f>Arkusz1!$K$4:$K$80</c:f>
              <c:numCache>
                <c:formatCode>#,##0</c:formatCode>
                <c:ptCount val="77"/>
                <c:pt idx="0">
                  <c:v>200000</c:v>
                </c:pt>
                <c:pt idx="1">
                  <c:v>145165</c:v>
                </c:pt>
                <c:pt idx="2">
                  <c:v>103290</c:v>
                </c:pt>
                <c:pt idx="3">
                  <c:v>189108</c:v>
                </c:pt>
                <c:pt idx="4">
                  <c:v>124001</c:v>
                </c:pt>
                <c:pt idx="5">
                  <c:v>128962</c:v>
                </c:pt>
                <c:pt idx="6">
                  <c:v>164828</c:v>
                </c:pt>
                <c:pt idx="7">
                  <c:v>191187</c:v>
                </c:pt>
                <c:pt idx="8">
                  <c:v>94108</c:v>
                </c:pt>
                <c:pt idx="9">
                  <c:v>86664</c:v>
                </c:pt>
                <c:pt idx="10">
                  <c:v>45397</c:v>
                </c:pt>
                <c:pt idx="11">
                  <c:v>85996</c:v>
                </c:pt>
                <c:pt idx="12">
                  <c:v>83095</c:v>
                </c:pt>
                <c:pt idx="13">
                  <c:v>64076</c:v>
                </c:pt>
                <c:pt idx="14">
                  <c:v>72520</c:v>
                </c:pt>
                <c:pt idx="15">
                  <c:v>42957</c:v>
                </c:pt>
                <c:pt idx="16">
                  <c:v>46723</c:v>
                </c:pt>
                <c:pt idx="17">
                  <c:v>42092</c:v>
                </c:pt>
                <c:pt idx="18">
                  <c:v>31185</c:v>
                </c:pt>
                <c:pt idx="19">
                  <c:v>59936</c:v>
                </c:pt>
                <c:pt idx="20">
                  <c:v>54064</c:v>
                </c:pt>
                <c:pt idx="21">
                  <c:v>37000</c:v>
                </c:pt>
                <c:pt idx="22">
                  <c:v>42000</c:v>
                </c:pt>
                <c:pt idx="23">
                  <c:v>41000</c:v>
                </c:pt>
                <c:pt idx="24">
                  <c:v>57601</c:v>
                </c:pt>
                <c:pt idx="25">
                  <c:v>45684</c:v>
                </c:pt>
                <c:pt idx="26">
                  <c:v>63869</c:v>
                </c:pt>
                <c:pt idx="27">
                  <c:v>77480</c:v>
                </c:pt>
                <c:pt idx="28">
                  <c:v>19466</c:v>
                </c:pt>
                <c:pt idx="29">
                  <c:v>25952</c:v>
                </c:pt>
                <c:pt idx="30">
                  <c:v>24202</c:v>
                </c:pt>
                <c:pt idx="31">
                  <c:v>27494</c:v>
                </c:pt>
                <c:pt idx="32">
                  <c:v>33881</c:v>
                </c:pt>
                <c:pt idx="33">
                  <c:v>32371</c:v>
                </c:pt>
                <c:pt idx="34">
                  <c:v>49023</c:v>
                </c:pt>
                <c:pt idx="35">
                  <c:v>21977</c:v>
                </c:pt>
                <c:pt idx="36">
                  <c:v>18000</c:v>
                </c:pt>
                <c:pt idx="37">
                  <c:v>21529</c:v>
                </c:pt>
                <c:pt idx="38">
                  <c:v>20471</c:v>
                </c:pt>
                <c:pt idx="39">
                  <c:v>25000</c:v>
                </c:pt>
                <c:pt idx="40">
                  <c:v>17534</c:v>
                </c:pt>
                <c:pt idx="41">
                  <c:v>25466</c:v>
                </c:pt>
                <c:pt idx="42">
                  <c:v>18000</c:v>
                </c:pt>
                <c:pt idx="43">
                  <c:v>23000</c:v>
                </c:pt>
                <c:pt idx="44">
                  <c:v>28716</c:v>
                </c:pt>
                <c:pt idx="45">
                  <c:v>24945</c:v>
                </c:pt>
                <c:pt idx="46">
                  <c:v>14339</c:v>
                </c:pt>
                <c:pt idx="47">
                  <c:v>22000</c:v>
                </c:pt>
                <c:pt idx="48">
                  <c:v>21892</c:v>
                </c:pt>
                <c:pt idx="49">
                  <c:v>20108</c:v>
                </c:pt>
                <c:pt idx="50">
                  <c:v>40000</c:v>
                </c:pt>
                <c:pt idx="51">
                  <c:v>23734</c:v>
                </c:pt>
                <c:pt idx="52">
                  <c:v>29975</c:v>
                </c:pt>
                <c:pt idx="53">
                  <c:v>15184</c:v>
                </c:pt>
                <c:pt idx="54">
                  <c:v>18102</c:v>
                </c:pt>
                <c:pt idx="55">
                  <c:v>24005</c:v>
                </c:pt>
                <c:pt idx="56">
                  <c:v>22000</c:v>
                </c:pt>
                <c:pt idx="57">
                  <c:v>29147</c:v>
                </c:pt>
                <c:pt idx="58">
                  <c:v>32628</c:v>
                </c:pt>
                <c:pt idx="59">
                  <c:v>20325</c:v>
                </c:pt>
                <c:pt idx="60">
                  <c:v>28780</c:v>
                </c:pt>
                <c:pt idx="61">
                  <c:v>29174</c:v>
                </c:pt>
                <c:pt idx="62">
                  <c:v>15946</c:v>
                </c:pt>
                <c:pt idx="63">
                  <c:v>32000</c:v>
                </c:pt>
                <c:pt idx="64">
                  <c:v>21000</c:v>
                </c:pt>
                <c:pt idx="65">
                  <c:v>28233</c:v>
                </c:pt>
                <c:pt idx="66">
                  <c:v>69767</c:v>
                </c:pt>
                <c:pt idx="67">
                  <c:v>86000</c:v>
                </c:pt>
                <c:pt idx="68">
                  <c:v>68000</c:v>
                </c:pt>
                <c:pt idx="69">
                  <c:v>59200</c:v>
                </c:pt>
                <c:pt idx="70">
                  <c:v>66800</c:v>
                </c:pt>
                <c:pt idx="71">
                  <c:v>75000</c:v>
                </c:pt>
                <c:pt idx="72">
                  <c:v>86344</c:v>
                </c:pt>
                <c:pt idx="73">
                  <c:v>94652</c:v>
                </c:pt>
                <c:pt idx="74">
                  <c:v>98004</c:v>
                </c:pt>
                <c:pt idx="75">
                  <c:v>218000</c:v>
                </c:pt>
                <c:pt idx="76">
                  <c:v>259000</c:v>
                </c:pt>
              </c:numCache>
            </c:numRef>
          </c:val>
        </c:ser>
        <c:dLbls>
          <c:showLegendKey val="0"/>
          <c:showVal val="0"/>
          <c:showCatName val="0"/>
          <c:showSerName val="0"/>
          <c:showPercent val="0"/>
          <c:showBubbleSize val="0"/>
        </c:dLbls>
        <c:gapWidth val="150"/>
        <c:axId val="203720576"/>
        <c:axId val="203719040"/>
      </c:barChart>
      <c:lineChart>
        <c:grouping val="standard"/>
        <c:varyColors val="0"/>
        <c:ser>
          <c:idx val="6"/>
          <c:order val="0"/>
          <c:tx>
            <c:strRef>
              <c:f>Arkusz1!$J$2</c:f>
              <c:strCache>
                <c:ptCount val="1"/>
                <c:pt idx="0">
                  <c:v>Razem CAPI</c:v>
                </c:pt>
              </c:strCache>
            </c:strRef>
          </c:tx>
          <c:spPr>
            <a:ln w="53975">
              <a:solidFill>
                <a:srgbClr val="7030A0"/>
              </a:solidFill>
            </a:ln>
          </c:spPr>
          <c:cat>
            <c:numRef>
              <c:f>Arkusz1!$A$4:$A$80</c:f>
              <c:numCache>
                <c:formatCode>[$-415]d\ mmm;@</c:formatCode>
                <c:ptCount val="77"/>
                <c:pt idx="0">
                  <c:v>40635</c:v>
                </c:pt>
                <c:pt idx="1">
                  <c:v>40636</c:v>
                </c:pt>
                <c:pt idx="2">
                  <c:v>40637</c:v>
                </c:pt>
                <c:pt idx="3">
                  <c:v>40638</c:v>
                </c:pt>
                <c:pt idx="4">
                  <c:v>40639</c:v>
                </c:pt>
                <c:pt idx="5">
                  <c:v>40640</c:v>
                </c:pt>
                <c:pt idx="6">
                  <c:v>40641</c:v>
                </c:pt>
                <c:pt idx="7">
                  <c:v>40642</c:v>
                </c:pt>
                <c:pt idx="8">
                  <c:v>40643</c:v>
                </c:pt>
                <c:pt idx="9">
                  <c:v>40644</c:v>
                </c:pt>
                <c:pt idx="10">
                  <c:v>40645</c:v>
                </c:pt>
                <c:pt idx="11">
                  <c:v>40646</c:v>
                </c:pt>
                <c:pt idx="12">
                  <c:v>40647</c:v>
                </c:pt>
                <c:pt idx="13">
                  <c:v>40648</c:v>
                </c:pt>
                <c:pt idx="14">
                  <c:v>40649</c:v>
                </c:pt>
                <c:pt idx="15">
                  <c:v>40650</c:v>
                </c:pt>
                <c:pt idx="16">
                  <c:v>40651</c:v>
                </c:pt>
                <c:pt idx="17">
                  <c:v>40652</c:v>
                </c:pt>
                <c:pt idx="18">
                  <c:v>40653</c:v>
                </c:pt>
                <c:pt idx="19">
                  <c:v>40654</c:v>
                </c:pt>
                <c:pt idx="20">
                  <c:v>40655</c:v>
                </c:pt>
                <c:pt idx="21">
                  <c:v>40656</c:v>
                </c:pt>
                <c:pt idx="22">
                  <c:v>40657</c:v>
                </c:pt>
                <c:pt idx="23">
                  <c:v>40658</c:v>
                </c:pt>
                <c:pt idx="24">
                  <c:v>40659</c:v>
                </c:pt>
                <c:pt idx="25">
                  <c:v>40660</c:v>
                </c:pt>
                <c:pt idx="26">
                  <c:v>40661</c:v>
                </c:pt>
                <c:pt idx="27">
                  <c:v>40662</c:v>
                </c:pt>
                <c:pt idx="28">
                  <c:v>40663</c:v>
                </c:pt>
                <c:pt idx="29">
                  <c:v>40664</c:v>
                </c:pt>
                <c:pt idx="30">
                  <c:v>40665</c:v>
                </c:pt>
                <c:pt idx="31">
                  <c:v>40666</c:v>
                </c:pt>
                <c:pt idx="32">
                  <c:v>40667</c:v>
                </c:pt>
                <c:pt idx="33">
                  <c:v>40668</c:v>
                </c:pt>
                <c:pt idx="34">
                  <c:v>40669</c:v>
                </c:pt>
                <c:pt idx="35">
                  <c:v>40670</c:v>
                </c:pt>
                <c:pt idx="36">
                  <c:v>40671</c:v>
                </c:pt>
                <c:pt idx="37">
                  <c:v>40672</c:v>
                </c:pt>
                <c:pt idx="38">
                  <c:v>40673</c:v>
                </c:pt>
                <c:pt idx="39">
                  <c:v>40674</c:v>
                </c:pt>
                <c:pt idx="40">
                  <c:v>40675</c:v>
                </c:pt>
                <c:pt idx="41">
                  <c:v>40676</c:v>
                </c:pt>
                <c:pt idx="42">
                  <c:v>40677</c:v>
                </c:pt>
                <c:pt idx="43">
                  <c:v>40678</c:v>
                </c:pt>
                <c:pt idx="44">
                  <c:v>40679</c:v>
                </c:pt>
                <c:pt idx="45">
                  <c:v>40680</c:v>
                </c:pt>
                <c:pt idx="46">
                  <c:v>40681</c:v>
                </c:pt>
                <c:pt idx="47">
                  <c:v>40682</c:v>
                </c:pt>
                <c:pt idx="48">
                  <c:v>40683</c:v>
                </c:pt>
                <c:pt idx="49">
                  <c:v>40684</c:v>
                </c:pt>
                <c:pt idx="50">
                  <c:v>40685</c:v>
                </c:pt>
                <c:pt idx="51">
                  <c:v>40686</c:v>
                </c:pt>
                <c:pt idx="52">
                  <c:v>40687</c:v>
                </c:pt>
                <c:pt idx="53">
                  <c:v>40688</c:v>
                </c:pt>
                <c:pt idx="54">
                  <c:v>40689</c:v>
                </c:pt>
                <c:pt idx="55">
                  <c:v>40690</c:v>
                </c:pt>
                <c:pt idx="56">
                  <c:v>40691</c:v>
                </c:pt>
                <c:pt idx="57">
                  <c:v>40692</c:v>
                </c:pt>
                <c:pt idx="58">
                  <c:v>40693</c:v>
                </c:pt>
                <c:pt idx="59">
                  <c:v>40694</c:v>
                </c:pt>
                <c:pt idx="60">
                  <c:v>40695</c:v>
                </c:pt>
                <c:pt idx="61">
                  <c:v>40696</c:v>
                </c:pt>
                <c:pt idx="62">
                  <c:v>40697</c:v>
                </c:pt>
                <c:pt idx="63">
                  <c:v>40698</c:v>
                </c:pt>
                <c:pt idx="64">
                  <c:v>40699</c:v>
                </c:pt>
                <c:pt idx="65">
                  <c:v>40700</c:v>
                </c:pt>
                <c:pt idx="66">
                  <c:v>40701</c:v>
                </c:pt>
                <c:pt idx="67">
                  <c:v>40702</c:v>
                </c:pt>
                <c:pt idx="68">
                  <c:v>40703</c:v>
                </c:pt>
                <c:pt idx="69">
                  <c:v>40704</c:v>
                </c:pt>
                <c:pt idx="70">
                  <c:v>40705</c:v>
                </c:pt>
                <c:pt idx="71">
                  <c:v>40706</c:v>
                </c:pt>
                <c:pt idx="72">
                  <c:v>40707</c:v>
                </c:pt>
                <c:pt idx="73">
                  <c:v>40708</c:v>
                </c:pt>
                <c:pt idx="74">
                  <c:v>40709</c:v>
                </c:pt>
                <c:pt idx="75">
                  <c:v>40710</c:v>
                </c:pt>
                <c:pt idx="76">
                  <c:v>40711</c:v>
                </c:pt>
              </c:numCache>
            </c:numRef>
          </c:cat>
          <c:val>
            <c:numRef>
              <c:f>Arkusz1!$J$4:$J$80</c:f>
              <c:numCache>
                <c:formatCode>#,##0</c:formatCode>
                <c:ptCount val="77"/>
                <c:pt idx="0">
                  <c:v>274646</c:v>
                </c:pt>
                <c:pt idx="1">
                  <c:v>419811</c:v>
                </c:pt>
                <c:pt idx="2">
                  <c:v>523101</c:v>
                </c:pt>
                <c:pt idx="3">
                  <c:v>712209</c:v>
                </c:pt>
                <c:pt idx="4">
                  <c:v>836210</c:v>
                </c:pt>
                <c:pt idx="5">
                  <c:v>965172</c:v>
                </c:pt>
                <c:pt idx="6">
                  <c:v>1130000</c:v>
                </c:pt>
                <c:pt idx="7">
                  <c:v>1321187</c:v>
                </c:pt>
                <c:pt idx="8">
                  <c:v>1415295</c:v>
                </c:pt>
                <c:pt idx="9">
                  <c:v>1501959</c:v>
                </c:pt>
                <c:pt idx="10">
                  <c:v>1547356</c:v>
                </c:pt>
                <c:pt idx="11">
                  <c:v>1633352</c:v>
                </c:pt>
                <c:pt idx="12">
                  <c:v>1716447</c:v>
                </c:pt>
                <c:pt idx="13">
                  <c:v>1780523</c:v>
                </c:pt>
                <c:pt idx="14">
                  <c:v>1853043</c:v>
                </c:pt>
                <c:pt idx="15">
                  <c:v>1896000</c:v>
                </c:pt>
                <c:pt idx="16">
                  <c:v>1942723</c:v>
                </c:pt>
                <c:pt idx="17">
                  <c:v>1984815</c:v>
                </c:pt>
                <c:pt idx="18">
                  <c:v>2016000</c:v>
                </c:pt>
                <c:pt idx="19">
                  <c:v>2075936</c:v>
                </c:pt>
                <c:pt idx="20">
                  <c:v>2130000</c:v>
                </c:pt>
                <c:pt idx="21">
                  <c:v>2167000</c:v>
                </c:pt>
                <c:pt idx="22">
                  <c:v>2209000</c:v>
                </c:pt>
                <c:pt idx="23">
                  <c:v>2250000</c:v>
                </c:pt>
                <c:pt idx="24">
                  <c:v>2307601</c:v>
                </c:pt>
                <c:pt idx="25">
                  <c:v>2353285</c:v>
                </c:pt>
                <c:pt idx="26">
                  <c:v>2417154</c:v>
                </c:pt>
                <c:pt idx="27">
                  <c:v>2494634</c:v>
                </c:pt>
                <c:pt idx="28">
                  <c:v>2514100</c:v>
                </c:pt>
                <c:pt idx="29">
                  <c:v>2540052</c:v>
                </c:pt>
                <c:pt idx="30">
                  <c:v>2564254</c:v>
                </c:pt>
                <c:pt idx="31">
                  <c:v>2591748</c:v>
                </c:pt>
                <c:pt idx="32">
                  <c:v>2625629</c:v>
                </c:pt>
                <c:pt idx="33">
                  <c:v>2658000</c:v>
                </c:pt>
                <c:pt idx="34">
                  <c:v>2707023</c:v>
                </c:pt>
                <c:pt idx="35">
                  <c:v>2729000</c:v>
                </c:pt>
                <c:pt idx="36">
                  <c:v>2747000</c:v>
                </c:pt>
                <c:pt idx="37">
                  <c:v>2768529</c:v>
                </c:pt>
                <c:pt idx="38">
                  <c:v>2789000</c:v>
                </c:pt>
                <c:pt idx="39">
                  <c:v>2814000</c:v>
                </c:pt>
                <c:pt idx="40">
                  <c:v>2831534</c:v>
                </c:pt>
                <c:pt idx="41">
                  <c:v>2857000</c:v>
                </c:pt>
                <c:pt idx="42">
                  <c:v>2875000</c:v>
                </c:pt>
                <c:pt idx="43">
                  <c:v>2898000</c:v>
                </c:pt>
                <c:pt idx="44">
                  <c:v>2926716</c:v>
                </c:pt>
                <c:pt idx="45">
                  <c:v>2951661</c:v>
                </c:pt>
                <c:pt idx="46">
                  <c:v>2966000</c:v>
                </c:pt>
                <c:pt idx="47">
                  <c:v>2988000</c:v>
                </c:pt>
                <c:pt idx="48">
                  <c:v>3009892</c:v>
                </c:pt>
                <c:pt idx="49">
                  <c:v>3030000</c:v>
                </c:pt>
                <c:pt idx="50">
                  <c:v>3070000</c:v>
                </c:pt>
                <c:pt idx="51">
                  <c:v>3093734</c:v>
                </c:pt>
                <c:pt idx="52">
                  <c:v>3123709</c:v>
                </c:pt>
                <c:pt idx="53">
                  <c:v>3138893</c:v>
                </c:pt>
                <c:pt idx="54">
                  <c:v>3156995</c:v>
                </c:pt>
                <c:pt idx="55">
                  <c:v>3181000</c:v>
                </c:pt>
                <c:pt idx="56">
                  <c:v>3203000</c:v>
                </c:pt>
                <c:pt idx="57">
                  <c:v>3232147</c:v>
                </c:pt>
                <c:pt idx="58">
                  <c:v>3264775</c:v>
                </c:pt>
                <c:pt idx="59">
                  <c:v>3285100</c:v>
                </c:pt>
                <c:pt idx="60">
                  <c:v>3313880</c:v>
                </c:pt>
                <c:pt idx="61">
                  <c:v>3343054</c:v>
                </c:pt>
                <c:pt idx="62">
                  <c:v>3359000</c:v>
                </c:pt>
                <c:pt idx="63">
                  <c:v>3391000</c:v>
                </c:pt>
                <c:pt idx="64">
                  <c:v>3412000</c:v>
                </c:pt>
                <c:pt idx="65">
                  <c:v>3440233</c:v>
                </c:pt>
                <c:pt idx="66">
                  <c:v>3510000</c:v>
                </c:pt>
                <c:pt idx="67">
                  <c:v>3596000</c:v>
                </c:pt>
                <c:pt idx="68">
                  <c:v>3664000</c:v>
                </c:pt>
                <c:pt idx="69">
                  <c:v>3723200</c:v>
                </c:pt>
                <c:pt idx="70">
                  <c:v>3790000</c:v>
                </c:pt>
                <c:pt idx="71">
                  <c:v>3865000</c:v>
                </c:pt>
                <c:pt idx="72">
                  <c:v>3951344</c:v>
                </c:pt>
                <c:pt idx="73">
                  <c:v>4045996</c:v>
                </c:pt>
                <c:pt idx="74">
                  <c:v>4144000</c:v>
                </c:pt>
                <c:pt idx="75">
                  <c:v>4362000</c:v>
                </c:pt>
                <c:pt idx="76">
                  <c:v>4621000</c:v>
                </c:pt>
              </c:numCache>
            </c:numRef>
          </c:val>
          <c:smooth val="0"/>
        </c:ser>
        <c:dLbls>
          <c:showLegendKey val="0"/>
          <c:showVal val="0"/>
          <c:showCatName val="0"/>
          <c:showSerName val="0"/>
          <c:showPercent val="0"/>
          <c:showBubbleSize val="0"/>
        </c:dLbls>
        <c:marker val="1"/>
        <c:smooth val="0"/>
        <c:axId val="203707520"/>
        <c:axId val="203709056"/>
      </c:lineChart>
      <c:dateAx>
        <c:axId val="203707520"/>
        <c:scaling>
          <c:orientation val="minMax"/>
        </c:scaling>
        <c:delete val="0"/>
        <c:axPos val="b"/>
        <c:numFmt formatCode="[$-415]d\ mmm;@" sourceLinked="1"/>
        <c:majorTickMark val="none"/>
        <c:minorTickMark val="none"/>
        <c:tickLblPos val="nextTo"/>
        <c:crossAx val="203709056"/>
        <c:crosses val="autoZero"/>
        <c:auto val="1"/>
        <c:lblOffset val="100"/>
        <c:baseTimeUnit val="days"/>
      </c:dateAx>
      <c:valAx>
        <c:axId val="203709056"/>
        <c:scaling>
          <c:orientation val="minMax"/>
        </c:scaling>
        <c:delete val="0"/>
        <c:axPos val="l"/>
        <c:numFmt formatCode="#,##0" sourceLinked="1"/>
        <c:majorTickMark val="out"/>
        <c:minorTickMark val="none"/>
        <c:tickLblPos val="nextTo"/>
        <c:crossAx val="203707520"/>
        <c:crosses val="autoZero"/>
        <c:crossBetween val="between"/>
      </c:valAx>
      <c:valAx>
        <c:axId val="203719040"/>
        <c:scaling>
          <c:orientation val="minMax"/>
          <c:max val="350000"/>
        </c:scaling>
        <c:delete val="0"/>
        <c:axPos val="r"/>
        <c:numFmt formatCode="#,##0" sourceLinked="1"/>
        <c:majorTickMark val="out"/>
        <c:minorTickMark val="none"/>
        <c:tickLblPos val="nextTo"/>
        <c:crossAx val="203720576"/>
        <c:crosses val="max"/>
        <c:crossBetween val="between"/>
      </c:valAx>
      <c:catAx>
        <c:axId val="203720576"/>
        <c:scaling>
          <c:orientation val="minMax"/>
        </c:scaling>
        <c:delete val="1"/>
        <c:axPos val="b"/>
        <c:majorTickMark val="out"/>
        <c:minorTickMark val="none"/>
        <c:tickLblPos val="none"/>
        <c:crossAx val="203719040"/>
        <c:crosses val="autoZero"/>
        <c:auto val="1"/>
        <c:lblAlgn val="ctr"/>
        <c:lblOffset val="100"/>
        <c:noMultiLvlLbl val="0"/>
      </c:catAx>
    </c:plotArea>
    <c:legend>
      <c:legendPos val="b"/>
      <c:layout>
        <c:manualLayout>
          <c:xMode val="edge"/>
          <c:yMode val="edge"/>
          <c:x val="0.25525831146106726"/>
          <c:y val="0.95441913025272129"/>
          <c:w val="0.50615004374453199"/>
          <c:h val="4.5580869747278693E-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D7FB6-46C4-4CBF-ABFE-CCE67A73A9B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20FB8897-1B55-4CAB-8B21-289B0156166C}">
      <dgm:prSet phldrT="[Tekst]" custT="1"/>
      <dgm:spPr>
        <a:solidFill>
          <a:srgbClr val="00B0F0"/>
        </a:solidFill>
      </dgm:spPr>
      <dgm:t>
        <a:bodyPr/>
        <a:lstStyle/>
        <a:p>
          <a:pPr>
            <a:lnSpc>
              <a:spcPct val="100000"/>
            </a:lnSpc>
            <a:spcAft>
              <a:spcPts val="0"/>
            </a:spcAft>
          </a:pPr>
          <a:r>
            <a:rPr lang="pl-PL" sz="2000" b="1" dirty="0" err="1" smtClean="0">
              <a:latin typeface="Calibri" pitchFamily="34" charset="0"/>
            </a:rPr>
            <a:t>Administrative</a:t>
          </a:r>
          <a:r>
            <a:rPr lang="pl-PL" sz="2000" b="1" dirty="0" smtClean="0">
              <a:latin typeface="Calibri" pitchFamily="34" charset="0"/>
            </a:rPr>
            <a:t> </a:t>
          </a:r>
          <a:r>
            <a:rPr lang="pl-PL" sz="2000" b="1" dirty="0" err="1" smtClean="0">
              <a:latin typeface="Calibri" pitchFamily="34" charset="0"/>
            </a:rPr>
            <a:t>Sources</a:t>
          </a:r>
          <a:r>
            <a:rPr lang="pl-PL" sz="2000" b="1" dirty="0" smtClean="0">
              <a:latin typeface="Calibri" pitchFamily="34" charset="0"/>
            </a:rPr>
            <a:t> </a:t>
          </a:r>
        </a:p>
      </dgm:t>
    </dgm:pt>
    <dgm:pt modelId="{BF8402EC-89C3-47FA-9351-202D9072E42D}" type="parTrans" cxnId="{5E8886E3-C7FB-4C4C-A790-E1B7E474E2D5}">
      <dgm:prSet/>
      <dgm:spPr/>
      <dgm:t>
        <a:bodyPr/>
        <a:lstStyle/>
        <a:p>
          <a:endParaRPr lang="pl-PL"/>
        </a:p>
      </dgm:t>
    </dgm:pt>
    <dgm:pt modelId="{059F35FE-D4D8-48D5-9E69-DB69C8C37E72}" type="sibTrans" cxnId="{5E8886E3-C7FB-4C4C-A790-E1B7E474E2D5}">
      <dgm:prSet/>
      <dgm:spPr/>
      <dgm:t>
        <a:bodyPr/>
        <a:lstStyle/>
        <a:p>
          <a:endParaRPr lang="pl-PL"/>
        </a:p>
      </dgm:t>
    </dgm:pt>
    <dgm:pt modelId="{08B82F2F-108A-48C0-B603-43175BFE922D}">
      <dgm:prSet phldrT="[Tekst]" custT="1"/>
      <dgm:spPr>
        <a:noFill/>
        <a:ln>
          <a:noFill/>
        </a:ln>
      </dgm:spPr>
      <dgm:t>
        <a:bodyPr/>
        <a:lstStyle/>
        <a:p>
          <a:r>
            <a:rPr lang="pl-PL" sz="2400" dirty="0" err="1" smtClean="0"/>
            <a:t>Including</a:t>
          </a:r>
          <a:r>
            <a:rPr lang="pl-PL" sz="2400" dirty="0" smtClean="0"/>
            <a:t> </a:t>
          </a:r>
          <a:r>
            <a:rPr lang="pl-PL" sz="2400" dirty="0" err="1" smtClean="0"/>
            <a:t>spatial</a:t>
          </a:r>
          <a:r>
            <a:rPr lang="pl-PL" sz="2400" dirty="0" smtClean="0"/>
            <a:t> data from </a:t>
          </a:r>
          <a:r>
            <a:rPr lang="pl-PL" sz="2400" dirty="0" err="1" smtClean="0"/>
            <a:t>reference</a:t>
          </a:r>
          <a:r>
            <a:rPr lang="pl-PL" sz="2400" dirty="0" smtClean="0"/>
            <a:t> admin. </a:t>
          </a:r>
          <a:r>
            <a:rPr lang="pl-PL" sz="2400" dirty="0" err="1" smtClean="0"/>
            <a:t>registers</a:t>
          </a:r>
          <a:endParaRPr lang="pl-PL" sz="2400" dirty="0"/>
        </a:p>
      </dgm:t>
    </dgm:pt>
    <dgm:pt modelId="{8D6C238F-8149-447C-8129-41F817FD7325}" type="parTrans" cxnId="{8558CB80-4BD5-4EEF-9B4F-367911957275}">
      <dgm:prSet/>
      <dgm:spPr/>
      <dgm:t>
        <a:bodyPr/>
        <a:lstStyle/>
        <a:p>
          <a:endParaRPr lang="pl-PL"/>
        </a:p>
      </dgm:t>
    </dgm:pt>
    <dgm:pt modelId="{B379C1AF-1249-4EA1-8104-D831D3AEB92D}" type="sibTrans" cxnId="{8558CB80-4BD5-4EEF-9B4F-367911957275}">
      <dgm:prSet/>
      <dgm:spPr/>
      <dgm:t>
        <a:bodyPr/>
        <a:lstStyle/>
        <a:p>
          <a:endParaRPr lang="pl-PL"/>
        </a:p>
      </dgm:t>
    </dgm:pt>
    <dgm:pt modelId="{7205C473-AF23-41CA-AC3B-9AEE4C3AC064}">
      <dgm:prSet phldrT="[Tekst]" custT="1"/>
      <dgm:spPr>
        <a:solidFill>
          <a:srgbClr val="0070C0"/>
        </a:solidFill>
      </dgm:spPr>
      <dgm:t>
        <a:bodyPr/>
        <a:lstStyle/>
        <a:p>
          <a:pPr>
            <a:lnSpc>
              <a:spcPct val="100000"/>
            </a:lnSpc>
            <a:spcAft>
              <a:spcPts val="0"/>
            </a:spcAft>
          </a:pPr>
          <a:r>
            <a:rPr lang="pl-PL" sz="2000" b="1" dirty="0" err="1" smtClean="0">
              <a:latin typeface="Calibri" pitchFamily="34" charset="0"/>
            </a:rPr>
            <a:t>Self-enumeration</a:t>
          </a:r>
          <a:r>
            <a:rPr lang="pl-PL" sz="2000" b="1" dirty="0" smtClean="0">
              <a:latin typeface="Calibri" pitchFamily="34" charset="0"/>
            </a:rPr>
            <a:t> by Internet </a:t>
          </a:r>
        </a:p>
      </dgm:t>
    </dgm:pt>
    <dgm:pt modelId="{37E34383-56CF-410B-9DDA-0EC5EE85A319}" type="parTrans" cxnId="{91CC1E56-49E8-4C50-9FD7-5AE691A37ECD}">
      <dgm:prSet/>
      <dgm:spPr/>
      <dgm:t>
        <a:bodyPr/>
        <a:lstStyle/>
        <a:p>
          <a:endParaRPr lang="pl-PL"/>
        </a:p>
      </dgm:t>
    </dgm:pt>
    <dgm:pt modelId="{72BEAFCA-6608-41FB-99DB-D67186001FAA}" type="sibTrans" cxnId="{91CC1E56-49E8-4C50-9FD7-5AE691A37ECD}">
      <dgm:prSet/>
      <dgm:spPr/>
      <dgm:t>
        <a:bodyPr/>
        <a:lstStyle/>
        <a:p>
          <a:endParaRPr lang="pl-PL"/>
        </a:p>
      </dgm:t>
    </dgm:pt>
    <dgm:pt modelId="{55A57413-20CE-47CD-B8E4-0100B7DCF4D3}">
      <dgm:prSet phldrT="[Tekst]" custT="1"/>
      <dgm:spPr>
        <a:noFill/>
        <a:ln>
          <a:noFill/>
        </a:ln>
      </dgm:spPr>
      <dgm:t>
        <a:bodyPr/>
        <a:lstStyle/>
        <a:p>
          <a:r>
            <a:rPr lang="pl-PL" sz="2400" b="1" dirty="0" smtClean="0"/>
            <a:t>CAWI</a:t>
          </a:r>
          <a:r>
            <a:rPr lang="pl-PL" sz="2400" dirty="0" smtClean="0"/>
            <a:t> – </a:t>
          </a:r>
          <a:r>
            <a:rPr lang="pl-PL" sz="2400" dirty="0" err="1" smtClean="0"/>
            <a:t>Computer</a:t>
          </a:r>
          <a:r>
            <a:rPr lang="pl-PL" sz="2400" dirty="0" smtClean="0"/>
            <a:t> </a:t>
          </a:r>
          <a:r>
            <a:rPr lang="pl-PL" sz="2400" dirty="0" err="1" smtClean="0"/>
            <a:t>Asisted</a:t>
          </a:r>
          <a:r>
            <a:rPr lang="pl-PL" sz="2400" dirty="0" smtClean="0"/>
            <a:t> Web Interview</a:t>
          </a:r>
          <a:endParaRPr lang="pl-PL" sz="2400" dirty="0"/>
        </a:p>
      </dgm:t>
    </dgm:pt>
    <dgm:pt modelId="{03561754-7F71-4509-9796-36835C40D048}" type="parTrans" cxnId="{0D3261EA-5F2A-4D2D-ACCE-5EBEF27FE5D0}">
      <dgm:prSet/>
      <dgm:spPr/>
      <dgm:t>
        <a:bodyPr/>
        <a:lstStyle/>
        <a:p>
          <a:endParaRPr lang="pl-PL"/>
        </a:p>
      </dgm:t>
    </dgm:pt>
    <dgm:pt modelId="{2837F5F9-198D-4B3B-9041-D89EC0F094E6}" type="sibTrans" cxnId="{0D3261EA-5F2A-4D2D-ACCE-5EBEF27FE5D0}">
      <dgm:prSet/>
      <dgm:spPr/>
      <dgm:t>
        <a:bodyPr/>
        <a:lstStyle/>
        <a:p>
          <a:endParaRPr lang="pl-PL"/>
        </a:p>
      </dgm:t>
    </dgm:pt>
    <dgm:pt modelId="{7E8EE7D1-38E4-4D2E-9AFE-CBBFBC333E66}">
      <dgm:prSet phldrT="[Tekst]" custT="1"/>
      <dgm:spPr>
        <a:solidFill>
          <a:srgbClr val="0070C0"/>
        </a:solidFill>
      </dgm:spPr>
      <dgm:t>
        <a:bodyPr/>
        <a:lstStyle/>
        <a:p>
          <a:pPr>
            <a:lnSpc>
              <a:spcPct val="100000"/>
            </a:lnSpc>
            <a:spcAft>
              <a:spcPts val="0"/>
            </a:spcAft>
          </a:pPr>
          <a:r>
            <a:rPr lang="pl-PL" sz="2000" b="1" dirty="0" err="1" smtClean="0">
              <a:latin typeface="Calibri" pitchFamily="34" charset="0"/>
            </a:rPr>
            <a:t>Telephone</a:t>
          </a:r>
          <a:r>
            <a:rPr lang="pl-PL" sz="2000" b="1" dirty="0" smtClean="0">
              <a:latin typeface="Calibri" pitchFamily="34" charset="0"/>
            </a:rPr>
            <a:t> Interview </a:t>
          </a:r>
        </a:p>
      </dgm:t>
    </dgm:pt>
    <dgm:pt modelId="{9DA54F34-F3C7-487B-A5BD-258B944C7C19}" type="parTrans" cxnId="{2F497EC4-07E2-4DB4-93A4-7DEF1EC991CD}">
      <dgm:prSet/>
      <dgm:spPr/>
      <dgm:t>
        <a:bodyPr/>
        <a:lstStyle/>
        <a:p>
          <a:endParaRPr lang="pl-PL"/>
        </a:p>
      </dgm:t>
    </dgm:pt>
    <dgm:pt modelId="{155BD206-E582-4B7A-B08A-0BFE08569421}" type="sibTrans" cxnId="{2F497EC4-07E2-4DB4-93A4-7DEF1EC991CD}">
      <dgm:prSet/>
      <dgm:spPr/>
      <dgm:t>
        <a:bodyPr/>
        <a:lstStyle/>
        <a:p>
          <a:endParaRPr lang="pl-PL"/>
        </a:p>
      </dgm:t>
    </dgm:pt>
    <dgm:pt modelId="{81C3F787-F6CC-4DD7-A22D-7675B210A9E6}">
      <dgm:prSet phldrT="[Tekst]" custT="1"/>
      <dgm:spPr>
        <a:noFill/>
        <a:ln>
          <a:noFill/>
        </a:ln>
      </dgm:spPr>
      <dgm:t>
        <a:bodyPr/>
        <a:lstStyle/>
        <a:p>
          <a:r>
            <a:rPr lang="pl-PL" sz="2400" b="1" dirty="0" smtClean="0"/>
            <a:t>CATI</a:t>
          </a:r>
          <a:r>
            <a:rPr lang="pl-PL" sz="2400" dirty="0" smtClean="0"/>
            <a:t> - </a:t>
          </a:r>
          <a:r>
            <a:rPr lang="pl-PL" sz="2400" dirty="0" err="1" smtClean="0"/>
            <a:t>Computer</a:t>
          </a:r>
          <a:r>
            <a:rPr lang="pl-PL" sz="2400" dirty="0" smtClean="0"/>
            <a:t> </a:t>
          </a:r>
          <a:r>
            <a:rPr lang="pl-PL" sz="2400" dirty="0" err="1" smtClean="0"/>
            <a:t>Asisted</a:t>
          </a:r>
          <a:r>
            <a:rPr lang="pl-PL" sz="2400" dirty="0" smtClean="0"/>
            <a:t> Telephone Interview</a:t>
          </a:r>
          <a:endParaRPr lang="pl-PL" sz="2400" dirty="0"/>
        </a:p>
      </dgm:t>
    </dgm:pt>
    <dgm:pt modelId="{96FAA66F-74E6-4FA6-81E0-E8B4138C8F70}" type="parTrans" cxnId="{992B5357-E0CD-42F2-8430-B30CD49CE2CC}">
      <dgm:prSet/>
      <dgm:spPr/>
      <dgm:t>
        <a:bodyPr/>
        <a:lstStyle/>
        <a:p>
          <a:endParaRPr lang="pl-PL"/>
        </a:p>
      </dgm:t>
    </dgm:pt>
    <dgm:pt modelId="{F6C5B94D-EC33-4E67-A5B1-846E98D05A79}" type="sibTrans" cxnId="{992B5357-E0CD-42F2-8430-B30CD49CE2CC}">
      <dgm:prSet/>
      <dgm:spPr/>
      <dgm:t>
        <a:bodyPr/>
        <a:lstStyle/>
        <a:p>
          <a:endParaRPr lang="pl-PL"/>
        </a:p>
      </dgm:t>
    </dgm:pt>
    <dgm:pt modelId="{01064083-6AA1-40ED-BF55-3200414F3690}">
      <dgm:prSet phldrT="[Tekst]" custT="1"/>
      <dgm:spPr>
        <a:noFill/>
        <a:ln>
          <a:noFill/>
        </a:ln>
      </dgm:spPr>
      <dgm:t>
        <a:bodyPr/>
        <a:lstStyle/>
        <a:p>
          <a:r>
            <a:rPr lang="pl-PL" sz="2000" dirty="0" err="1" smtClean="0"/>
            <a:t>Registered</a:t>
          </a:r>
          <a:r>
            <a:rPr lang="pl-PL" sz="2000" dirty="0" smtClean="0"/>
            <a:t> on </a:t>
          </a:r>
          <a:r>
            <a:rPr lang="pl-PL" sz="2000" dirty="0" err="1" smtClean="0"/>
            <a:t>hand-held</a:t>
          </a:r>
          <a:r>
            <a:rPr lang="pl-PL" sz="2000" dirty="0" smtClean="0"/>
            <a:t> </a:t>
          </a:r>
          <a:r>
            <a:rPr lang="pl-PL" sz="2000" dirty="0" err="1" smtClean="0"/>
            <a:t>terminals</a:t>
          </a:r>
          <a:r>
            <a:rPr lang="pl-PL" sz="2000" dirty="0" smtClean="0"/>
            <a:t> </a:t>
          </a:r>
          <a:r>
            <a:rPr lang="pl-PL" sz="2000" dirty="0" err="1" smtClean="0"/>
            <a:t>with</a:t>
          </a:r>
          <a:r>
            <a:rPr lang="pl-PL" sz="2000" dirty="0" smtClean="0"/>
            <a:t> </a:t>
          </a:r>
          <a:r>
            <a:rPr lang="pl-PL" sz="2000" dirty="0" err="1" smtClean="0"/>
            <a:t>usage</a:t>
          </a:r>
          <a:r>
            <a:rPr lang="pl-PL" sz="2000" dirty="0" smtClean="0"/>
            <a:t> GPS and GIS service</a:t>
          </a:r>
          <a:br>
            <a:rPr lang="pl-PL" sz="2000" dirty="0" smtClean="0"/>
          </a:br>
          <a:r>
            <a:rPr lang="pl-PL" sz="2000" b="1" dirty="0" smtClean="0"/>
            <a:t>CAPI </a:t>
          </a:r>
          <a:r>
            <a:rPr lang="pl-PL" sz="2000" dirty="0" smtClean="0"/>
            <a:t>- Computer </a:t>
          </a:r>
          <a:r>
            <a:rPr lang="pl-PL" sz="2000" dirty="0" err="1" smtClean="0"/>
            <a:t>Assisted</a:t>
          </a:r>
          <a:r>
            <a:rPr lang="pl-PL" sz="2000" dirty="0" smtClean="0"/>
            <a:t> </a:t>
          </a:r>
          <a:r>
            <a:rPr lang="pl-PL" sz="2000" dirty="0" err="1" smtClean="0"/>
            <a:t>Personal</a:t>
          </a:r>
          <a:r>
            <a:rPr lang="pl-PL" sz="2000" dirty="0" smtClean="0"/>
            <a:t> Interview</a:t>
          </a:r>
          <a:endParaRPr lang="pl-PL" sz="2000" dirty="0"/>
        </a:p>
      </dgm:t>
    </dgm:pt>
    <dgm:pt modelId="{99B7AD19-5845-4C27-8B45-BF37212E8C5F}" type="parTrans" cxnId="{94220EDD-80E7-4679-93AA-D05B5CEEF4C3}">
      <dgm:prSet/>
      <dgm:spPr/>
      <dgm:t>
        <a:bodyPr/>
        <a:lstStyle/>
        <a:p>
          <a:endParaRPr lang="pl-PL"/>
        </a:p>
      </dgm:t>
    </dgm:pt>
    <dgm:pt modelId="{91EA6EA1-565B-41ED-8A31-54AFAB811C41}" type="sibTrans" cxnId="{94220EDD-80E7-4679-93AA-D05B5CEEF4C3}">
      <dgm:prSet/>
      <dgm:spPr/>
      <dgm:t>
        <a:bodyPr/>
        <a:lstStyle/>
        <a:p>
          <a:endParaRPr lang="pl-PL"/>
        </a:p>
      </dgm:t>
    </dgm:pt>
    <dgm:pt modelId="{B0035F97-D635-474F-835E-A9B59B4DBAED}">
      <dgm:prSet phldrT="[Tekst]" custT="1"/>
      <dgm:spPr>
        <a:solidFill>
          <a:srgbClr val="0070C0"/>
        </a:solidFill>
      </dgm:spPr>
      <dgm:t>
        <a:bodyPr/>
        <a:lstStyle/>
        <a:p>
          <a:pPr>
            <a:lnSpc>
              <a:spcPct val="100000"/>
            </a:lnSpc>
            <a:spcAft>
              <a:spcPts val="0"/>
            </a:spcAft>
          </a:pPr>
          <a:r>
            <a:rPr lang="pl-PL" sz="1800" b="1" dirty="0" smtClean="0">
              <a:latin typeface="Calibri" pitchFamily="34" charset="0"/>
            </a:rPr>
            <a:t>Interview </a:t>
          </a:r>
          <a:r>
            <a:rPr lang="pl-PL" sz="1800" b="1" dirty="0" err="1" smtClean="0">
              <a:latin typeface="Calibri" pitchFamily="34" charset="0"/>
            </a:rPr>
            <a:t>with</a:t>
          </a:r>
          <a:r>
            <a:rPr lang="pl-PL" sz="1800" b="1" dirty="0" smtClean="0">
              <a:latin typeface="Calibri" pitchFamily="34" charset="0"/>
            </a:rPr>
            <a:t> </a:t>
          </a:r>
          <a:r>
            <a:rPr lang="pl-PL" sz="1800" b="1" dirty="0" err="1" smtClean="0">
              <a:latin typeface="Calibri" pitchFamily="34" charset="0"/>
            </a:rPr>
            <a:t>respondents</a:t>
          </a:r>
          <a:r>
            <a:rPr lang="pl-PL" sz="1800" b="1" dirty="0" smtClean="0">
              <a:latin typeface="Calibri" pitchFamily="34" charset="0"/>
            </a:rPr>
            <a:t> </a:t>
          </a:r>
          <a:r>
            <a:rPr lang="pl-PL" sz="1800" b="1" dirty="0" err="1" smtClean="0">
              <a:latin typeface="Calibri" pitchFamily="34" charset="0"/>
            </a:rPr>
            <a:t>realized</a:t>
          </a:r>
          <a:r>
            <a:rPr lang="pl-PL" sz="1800" b="1" dirty="0" smtClean="0">
              <a:latin typeface="Calibri" pitchFamily="34" charset="0"/>
            </a:rPr>
            <a:t> by </a:t>
          </a:r>
          <a:r>
            <a:rPr lang="pl-PL" sz="1800" b="1" dirty="0" err="1" smtClean="0">
              <a:latin typeface="Calibri" pitchFamily="34" charset="0"/>
            </a:rPr>
            <a:t>the</a:t>
          </a:r>
          <a:r>
            <a:rPr lang="pl-PL" sz="1800" b="1" dirty="0" smtClean="0">
              <a:latin typeface="Calibri" pitchFamily="34" charset="0"/>
            </a:rPr>
            <a:t> </a:t>
          </a:r>
          <a:r>
            <a:rPr lang="pl-PL" sz="1800" b="1" dirty="0" err="1" smtClean="0">
              <a:latin typeface="Calibri" pitchFamily="34" charset="0"/>
            </a:rPr>
            <a:t>census</a:t>
          </a:r>
          <a:r>
            <a:rPr lang="pl-PL" sz="1800" b="1" dirty="0" smtClean="0">
              <a:latin typeface="Calibri" pitchFamily="34" charset="0"/>
            </a:rPr>
            <a:t> </a:t>
          </a:r>
          <a:r>
            <a:rPr lang="pl-PL" sz="1800" b="1" dirty="0" err="1" smtClean="0">
              <a:latin typeface="Calibri" pitchFamily="34" charset="0"/>
            </a:rPr>
            <a:t>enumerator</a:t>
          </a:r>
          <a:endParaRPr lang="pl-PL" sz="1800" b="1" dirty="0" smtClean="0">
            <a:latin typeface="Calibri" pitchFamily="34" charset="0"/>
          </a:endParaRPr>
        </a:p>
        <a:p>
          <a:pPr>
            <a:lnSpc>
              <a:spcPct val="90000"/>
            </a:lnSpc>
            <a:spcAft>
              <a:spcPct val="35000"/>
            </a:spcAft>
          </a:pPr>
          <a:endParaRPr lang="pl-PL" sz="1400" dirty="0">
            <a:latin typeface="Calibri" pitchFamily="34" charset="0"/>
          </a:endParaRPr>
        </a:p>
      </dgm:t>
    </dgm:pt>
    <dgm:pt modelId="{88070D35-08CF-4671-A403-99B1B5DD3141}" type="parTrans" cxnId="{891E3399-87CC-4933-8ECF-F39EE9DC56EB}">
      <dgm:prSet/>
      <dgm:spPr/>
      <dgm:t>
        <a:bodyPr/>
        <a:lstStyle/>
        <a:p>
          <a:endParaRPr lang="pl-PL"/>
        </a:p>
      </dgm:t>
    </dgm:pt>
    <dgm:pt modelId="{AD5C180F-18EE-45C7-A602-8802AF7A2D3B}" type="sibTrans" cxnId="{891E3399-87CC-4933-8ECF-F39EE9DC56EB}">
      <dgm:prSet/>
      <dgm:spPr/>
      <dgm:t>
        <a:bodyPr/>
        <a:lstStyle/>
        <a:p>
          <a:endParaRPr lang="pl-PL"/>
        </a:p>
      </dgm:t>
    </dgm:pt>
    <dgm:pt modelId="{AEA04E10-80F1-4792-A1E5-ED899EF67A38}" type="pres">
      <dgm:prSet presAssocID="{054D7FB6-46C4-4CBF-ABFE-CCE67A73A9BF}" presName="Name0" presStyleCnt="0">
        <dgm:presLayoutVars>
          <dgm:dir/>
          <dgm:animLvl val="lvl"/>
          <dgm:resizeHandles val="exact"/>
        </dgm:presLayoutVars>
      </dgm:prSet>
      <dgm:spPr/>
      <dgm:t>
        <a:bodyPr/>
        <a:lstStyle/>
        <a:p>
          <a:endParaRPr lang="pl-PL"/>
        </a:p>
      </dgm:t>
    </dgm:pt>
    <dgm:pt modelId="{46C390F5-EE3B-429D-9783-3598256206D5}" type="pres">
      <dgm:prSet presAssocID="{20FB8897-1B55-4CAB-8B21-289B0156166C}" presName="linNode" presStyleCnt="0"/>
      <dgm:spPr/>
    </dgm:pt>
    <dgm:pt modelId="{B29A00C2-ACFF-490C-BBC6-646DED6619C9}" type="pres">
      <dgm:prSet presAssocID="{20FB8897-1B55-4CAB-8B21-289B0156166C}" presName="parentText" presStyleLbl="node1" presStyleIdx="0" presStyleCnt="4" custScaleX="154854" custScaleY="103317" custLinFactNeighborX="196" custLinFactNeighborY="614">
        <dgm:presLayoutVars>
          <dgm:chMax val="1"/>
          <dgm:bulletEnabled val="1"/>
        </dgm:presLayoutVars>
      </dgm:prSet>
      <dgm:spPr/>
      <dgm:t>
        <a:bodyPr/>
        <a:lstStyle/>
        <a:p>
          <a:endParaRPr lang="pl-PL"/>
        </a:p>
      </dgm:t>
    </dgm:pt>
    <dgm:pt modelId="{270DCAEF-9C31-4DC2-B590-125B4D06D5FB}" type="pres">
      <dgm:prSet presAssocID="{20FB8897-1B55-4CAB-8B21-289B0156166C}" presName="descendantText" presStyleLbl="alignAccFollowNode1" presStyleIdx="0" presStyleCnt="4">
        <dgm:presLayoutVars>
          <dgm:bulletEnabled val="1"/>
        </dgm:presLayoutVars>
      </dgm:prSet>
      <dgm:spPr/>
      <dgm:t>
        <a:bodyPr/>
        <a:lstStyle/>
        <a:p>
          <a:endParaRPr lang="pl-PL"/>
        </a:p>
      </dgm:t>
    </dgm:pt>
    <dgm:pt modelId="{EA041237-DB2A-4458-944A-6984632AC94B}" type="pres">
      <dgm:prSet presAssocID="{059F35FE-D4D8-48D5-9E69-DB69C8C37E72}" presName="sp" presStyleCnt="0"/>
      <dgm:spPr/>
    </dgm:pt>
    <dgm:pt modelId="{A002DDFE-E1AA-4A27-B164-312FCA7079C4}" type="pres">
      <dgm:prSet presAssocID="{7205C473-AF23-41CA-AC3B-9AEE4C3AC064}" presName="linNode" presStyleCnt="0"/>
      <dgm:spPr/>
    </dgm:pt>
    <dgm:pt modelId="{DD8DE696-DAD6-41A8-8C26-4F6D6EE895AE}" type="pres">
      <dgm:prSet presAssocID="{7205C473-AF23-41CA-AC3B-9AEE4C3AC064}" presName="parentText" presStyleLbl="node1" presStyleIdx="1" presStyleCnt="4" custScaleX="154698" custScaleY="125049" custLinFactNeighborX="-1371">
        <dgm:presLayoutVars>
          <dgm:chMax val="1"/>
          <dgm:bulletEnabled val="1"/>
        </dgm:presLayoutVars>
      </dgm:prSet>
      <dgm:spPr/>
      <dgm:t>
        <a:bodyPr/>
        <a:lstStyle/>
        <a:p>
          <a:endParaRPr lang="pl-PL"/>
        </a:p>
      </dgm:t>
    </dgm:pt>
    <dgm:pt modelId="{B81253AF-0333-4894-BAF6-E110D48141FD}" type="pres">
      <dgm:prSet presAssocID="{7205C473-AF23-41CA-AC3B-9AEE4C3AC064}" presName="descendantText" presStyleLbl="alignAccFollowNode1" presStyleIdx="1" presStyleCnt="4">
        <dgm:presLayoutVars>
          <dgm:bulletEnabled val="1"/>
        </dgm:presLayoutVars>
      </dgm:prSet>
      <dgm:spPr/>
      <dgm:t>
        <a:bodyPr/>
        <a:lstStyle/>
        <a:p>
          <a:endParaRPr lang="pl-PL"/>
        </a:p>
      </dgm:t>
    </dgm:pt>
    <dgm:pt modelId="{07629FC0-E03A-460C-AA8B-8C9572FAEB57}" type="pres">
      <dgm:prSet presAssocID="{72BEAFCA-6608-41FB-99DB-D67186001FAA}" presName="sp" presStyleCnt="0"/>
      <dgm:spPr/>
    </dgm:pt>
    <dgm:pt modelId="{0C042254-35C6-4287-B9F8-EEC6CEF39A04}" type="pres">
      <dgm:prSet presAssocID="{7E8EE7D1-38E4-4D2E-9AFE-CBBFBC333E66}" presName="linNode" presStyleCnt="0"/>
      <dgm:spPr/>
    </dgm:pt>
    <dgm:pt modelId="{6AF74077-33B8-415E-827D-FFDFC3CE34EE}" type="pres">
      <dgm:prSet presAssocID="{7E8EE7D1-38E4-4D2E-9AFE-CBBFBC333E66}" presName="parentText" presStyleLbl="node1" presStyleIdx="2" presStyleCnt="4" custScaleX="154862" custScaleY="101780" custLinFactNeighborX="-1371">
        <dgm:presLayoutVars>
          <dgm:chMax val="1"/>
          <dgm:bulletEnabled val="1"/>
        </dgm:presLayoutVars>
      </dgm:prSet>
      <dgm:spPr/>
      <dgm:t>
        <a:bodyPr/>
        <a:lstStyle/>
        <a:p>
          <a:endParaRPr lang="pl-PL"/>
        </a:p>
      </dgm:t>
    </dgm:pt>
    <dgm:pt modelId="{1C2AA66F-6A1D-4DBC-85C5-8A1A930BB164}" type="pres">
      <dgm:prSet presAssocID="{7E8EE7D1-38E4-4D2E-9AFE-CBBFBC333E66}" presName="descendantText" presStyleLbl="alignAccFollowNode1" presStyleIdx="2" presStyleCnt="4">
        <dgm:presLayoutVars>
          <dgm:bulletEnabled val="1"/>
        </dgm:presLayoutVars>
      </dgm:prSet>
      <dgm:spPr/>
      <dgm:t>
        <a:bodyPr/>
        <a:lstStyle/>
        <a:p>
          <a:endParaRPr lang="pl-PL"/>
        </a:p>
      </dgm:t>
    </dgm:pt>
    <dgm:pt modelId="{ACA78CCF-3AEA-4458-AC6F-FCDF561C82EB}" type="pres">
      <dgm:prSet presAssocID="{155BD206-E582-4B7A-B08A-0BFE08569421}" presName="sp" presStyleCnt="0"/>
      <dgm:spPr/>
    </dgm:pt>
    <dgm:pt modelId="{88C23D50-6600-405C-BEE7-BB7ED55947E6}" type="pres">
      <dgm:prSet presAssocID="{B0035F97-D635-474F-835E-A9B59B4DBAED}" presName="linNode" presStyleCnt="0"/>
      <dgm:spPr/>
    </dgm:pt>
    <dgm:pt modelId="{D230C602-7697-4967-8653-4A93363448F6}" type="pres">
      <dgm:prSet presAssocID="{B0035F97-D635-474F-835E-A9B59B4DBAED}" presName="parentText" presStyleLbl="node1" presStyleIdx="3" presStyleCnt="4" custScaleX="154517" custScaleY="135950" custLinFactNeighborX="-1371">
        <dgm:presLayoutVars>
          <dgm:chMax val="1"/>
          <dgm:bulletEnabled val="1"/>
        </dgm:presLayoutVars>
      </dgm:prSet>
      <dgm:spPr/>
      <dgm:t>
        <a:bodyPr/>
        <a:lstStyle/>
        <a:p>
          <a:endParaRPr lang="pl-PL"/>
        </a:p>
      </dgm:t>
    </dgm:pt>
    <dgm:pt modelId="{68391FD7-BCD4-49FE-A1FF-714A31C95B56}" type="pres">
      <dgm:prSet presAssocID="{B0035F97-D635-474F-835E-A9B59B4DBAED}" presName="descendantText" presStyleLbl="alignAccFollowNode1" presStyleIdx="3" presStyleCnt="4">
        <dgm:presLayoutVars>
          <dgm:bulletEnabled val="1"/>
        </dgm:presLayoutVars>
      </dgm:prSet>
      <dgm:spPr/>
      <dgm:t>
        <a:bodyPr/>
        <a:lstStyle/>
        <a:p>
          <a:endParaRPr lang="pl-PL"/>
        </a:p>
      </dgm:t>
    </dgm:pt>
  </dgm:ptLst>
  <dgm:cxnLst>
    <dgm:cxn modelId="{DB523F5C-1F19-4E0B-841B-F6D4E105E344}" type="presOf" srcId="{054D7FB6-46C4-4CBF-ABFE-CCE67A73A9BF}" destId="{AEA04E10-80F1-4792-A1E5-ED899EF67A38}" srcOrd="0" destOrd="0" presId="urn:microsoft.com/office/officeart/2005/8/layout/vList5"/>
    <dgm:cxn modelId="{94220EDD-80E7-4679-93AA-D05B5CEEF4C3}" srcId="{B0035F97-D635-474F-835E-A9B59B4DBAED}" destId="{01064083-6AA1-40ED-BF55-3200414F3690}" srcOrd="0" destOrd="0" parTransId="{99B7AD19-5845-4C27-8B45-BF37212E8C5F}" sibTransId="{91EA6EA1-565B-41ED-8A31-54AFAB811C41}"/>
    <dgm:cxn modelId="{0D3261EA-5F2A-4D2D-ACCE-5EBEF27FE5D0}" srcId="{7205C473-AF23-41CA-AC3B-9AEE4C3AC064}" destId="{55A57413-20CE-47CD-B8E4-0100B7DCF4D3}" srcOrd="0" destOrd="0" parTransId="{03561754-7F71-4509-9796-36835C40D048}" sibTransId="{2837F5F9-198D-4B3B-9041-D89EC0F094E6}"/>
    <dgm:cxn modelId="{5E8886E3-C7FB-4C4C-A790-E1B7E474E2D5}" srcId="{054D7FB6-46C4-4CBF-ABFE-CCE67A73A9BF}" destId="{20FB8897-1B55-4CAB-8B21-289B0156166C}" srcOrd="0" destOrd="0" parTransId="{BF8402EC-89C3-47FA-9351-202D9072E42D}" sibTransId="{059F35FE-D4D8-48D5-9E69-DB69C8C37E72}"/>
    <dgm:cxn modelId="{674E0669-1607-421F-98E0-54B241787E5E}" type="presOf" srcId="{55A57413-20CE-47CD-B8E4-0100B7DCF4D3}" destId="{B81253AF-0333-4894-BAF6-E110D48141FD}" srcOrd="0" destOrd="0" presId="urn:microsoft.com/office/officeart/2005/8/layout/vList5"/>
    <dgm:cxn modelId="{2DD0B2F3-C7DB-4009-8EAB-2CB37A0238A8}" type="presOf" srcId="{01064083-6AA1-40ED-BF55-3200414F3690}" destId="{68391FD7-BCD4-49FE-A1FF-714A31C95B56}" srcOrd="0" destOrd="0" presId="urn:microsoft.com/office/officeart/2005/8/layout/vList5"/>
    <dgm:cxn modelId="{4BC6E23C-0077-4822-97D6-CE2A324A0190}" type="presOf" srcId="{08B82F2F-108A-48C0-B603-43175BFE922D}" destId="{270DCAEF-9C31-4DC2-B590-125B4D06D5FB}" srcOrd="0" destOrd="0" presId="urn:microsoft.com/office/officeart/2005/8/layout/vList5"/>
    <dgm:cxn modelId="{5E070413-370C-4720-A7D6-BE7395AFD17F}" type="presOf" srcId="{7E8EE7D1-38E4-4D2E-9AFE-CBBFBC333E66}" destId="{6AF74077-33B8-415E-827D-FFDFC3CE34EE}" srcOrd="0" destOrd="0" presId="urn:microsoft.com/office/officeart/2005/8/layout/vList5"/>
    <dgm:cxn modelId="{891E3399-87CC-4933-8ECF-F39EE9DC56EB}" srcId="{054D7FB6-46C4-4CBF-ABFE-CCE67A73A9BF}" destId="{B0035F97-D635-474F-835E-A9B59B4DBAED}" srcOrd="3" destOrd="0" parTransId="{88070D35-08CF-4671-A403-99B1B5DD3141}" sibTransId="{AD5C180F-18EE-45C7-A602-8802AF7A2D3B}"/>
    <dgm:cxn modelId="{4585FF4F-1912-4CB1-A067-23B22B7D6CF1}" type="presOf" srcId="{20FB8897-1B55-4CAB-8B21-289B0156166C}" destId="{B29A00C2-ACFF-490C-BBC6-646DED6619C9}" srcOrd="0" destOrd="0" presId="urn:microsoft.com/office/officeart/2005/8/layout/vList5"/>
    <dgm:cxn modelId="{91CC1E56-49E8-4C50-9FD7-5AE691A37ECD}" srcId="{054D7FB6-46C4-4CBF-ABFE-CCE67A73A9BF}" destId="{7205C473-AF23-41CA-AC3B-9AEE4C3AC064}" srcOrd="1" destOrd="0" parTransId="{37E34383-56CF-410B-9DDA-0EC5EE85A319}" sibTransId="{72BEAFCA-6608-41FB-99DB-D67186001FAA}"/>
    <dgm:cxn modelId="{992B5357-E0CD-42F2-8430-B30CD49CE2CC}" srcId="{7E8EE7D1-38E4-4D2E-9AFE-CBBFBC333E66}" destId="{81C3F787-F6CC-4DD7-A22D-7675B210A9E6}" srcOrd="0" destOrd="0" parTransId="{96FAA66F-74E6-4FA6-81E0-E8B4138C8F70}" sibTransId="{F6C5B94D-EC33-4E67-A5B1-846E98D05A79}"/>
    <dgm:cxn modelId="{2F497EC4-07E2-4DB4-93A4-7DEF1EC991CD}" srcId="{054D7FB6-46C4-4CBF-ABFE-CCE67A73A9BF}" destId="{7E8EE7D1-38E4-4D2E-9AFE-CBBFBC333E66}" srcOrd="2" destOrd="0" parTransId="{9DA54F34-F3C7-487B-A5BD-258B944C7C19}" sibTransId="{155BD206-E582-4B7A-B08A-0BFE08569421}"/>
    <dgm:cxn modelId="{9B19D1D7-0A7F-49F9-99FC-870B3B47AD3B}" type="presOf" srcId="{7205C473-AF23-41CA-AC3B-9AEE4C3AC064}" destId="{DD8DE696-DAD6-41A8-8C26-4F6D6EE895AE}" srcOrd="0" destOrd="0" presId="urn:microsoft.com/office/officeart/2005/8/layout/vList5"/>
    <dgm:cxn modelId="{FA9290BD-7DB2-4E84-AAB6-608BB18A71D6}" type="presOf" srcId="{B0035F97-D635-474F-835E-A9B59B4DBAED}" destId="{D230C602-7697-4967-8653-4A93363448F6}" srcOrd="0" destOrd="0" presId="urn:microsoft.com/office/officeart/2005/8/layout/vList5"/>
    <dgm:cxn modelId="{FE4A2831-E219-44A3-840F-FE36E1A4EED2}" type="presOf" srcId="{81C3F787-F6CC-4DD7-A22D-7675B210A9E6}" destId="{1C2AA66F-6A1D-4DBC-85C5-8A1A930BB164}" srcOrd="0" destOrd="0" presId="urn:microsoft.com/office/officeart/2005/8/layout/vList5"/>
    <dgm:cxn modelId="{8558CB80-4BD5-4EEF-9B4F-367911957275}" srcId="{20FB8897-1B55-4CAB-8B21-289B0156166C}" destId="{08B82F2F-108A-48C0-B603-43175BFE922D}" srcOrd="0" destOrd="0" parTransId="{8D6C238F-8149-447C-8129-41F817FD7325}" sibTransId="{B379C1AF-1249-4EA1-8104-D831D3AEB92D}"/>
    <dgm:cxn modelId="{EEA40BD4-E280-490A-A0A5-E877BFA20133}" type="presParOf" srcId="{AEA04E10-80F1-4792-A1E5-ED899EF67A38}" destId="{46C390F5-EE3B-429D-9783-3598256206D5}" srcOrd="0" destOrd="0" presId="urn:microsoft.com/office/officeart/2005/8/layout/vList5"/>
    <dgm:cxn modelId="{719F789E-F92E-41E8-8962-508CC6DBD683}" type="presParOf" srcId="{46C390F5-EE3B-429D-9783-3598256206D5}" destId="{B29A00C2-ACFF-490C-BBC6-646DED6619C9}" srcOrd="0" destOrd="0" presId="urn:microsoft.com/office/officeart/2005/8/layout/vList5"/>
    <dgm:cxn modelId="{3ABA5330-98E7-4CA0-9318-9981DD3AF417}" type="presParOf" srcId="{46C390F5-EE3B-429D-9783-3598256206D5}" destId="{270DCAEF-9C31-4DC2-B590-125B4D06D5FB}" srcOrd="1" destOrd="0" presId="urn:microsoft.com/office/officeart/2005/8/layout/vList5"/>
    <dgm:cxn modelId="{69163D56-691C-4950-A93A-896A4553F660}" type="presParOf" srcId="{AEA04E10-80F1-4792-A1E5-ED899EF67A38}" destId="{EA041237-DB2A-4458-944A-6984632AC94B}" srcOrd="1" destOrd="0" presId="urn:microsoft.com/office/officeart/2005/8/layout/vList5"/>
    <dgm:cxn modelId="{41B3EAA6-2605-46EF-838F-879B82ECD679}" type="presParOf" srcId="{AEA04E10-80F1-4792-A1E5-ED899EF67A38}" destId="{A002DDFE-E1AA-4A27-B164-312FCA7079C4}" srcOrd="2" destOrd="0" presId="urn:microsoft.com/office/officeart/2005/8/layout/vList5"/>
    <dgm:cxn modelId="{6B286526-DE5D-4C15-8853-EC343D4D807B}" type="presParOf" srcId="{A002DDFE-E1AA-4A27-B164-312FCA7079C4}" destId="{DD8DE696-DAD6-41A8-8C26-4F6D6EE895AE}" srcOrd="0" destOrd="0" presId="urn:microsoft.com/office/officeart/2005/8/layout/vList5"/>
    <dgm:cxn modelId="{FFD8372C-A168-4895-9175-B88C35502CE4}" type="presParOf" srcId="{A002DDFE-E1AA-4A27-B164-312FCA7079C4}" destId="{B81253AF-0333-4894-BAF6-E110D48141FD}" srcOrd="1" destOrd="0" presId="urn:microsoft.com/office/officeart/2005/8/layout/vList5"/>
    <dgm:cxn modelId="{F7240025-B7BF-4DAE-A1C3-FFEE9E46D86E}" type="presParOf" srcId="{AEA04E10-80F1-4792-A1E5-ED899EF67A38}" destId="{07629FC0-E03A-460C-AA8B-8C9572FAEB57}" srcOrd="3" destOrd="0" presId="urn:microsoft.com/office/officeart/2005/8/layout/vList5"/>
    <dgm:cxn modelId="{4EC516A6-8D45-42FE-9F27-0EDD1157E8A2}" type="presParOf" srcId="{AEA04E10-80F1-4792-A1E5-ED899EF67A38}" destId="{0C042254-35C6-4287-B9F8-EEC6CEF39A04}" srcOrd="4" destOrd="0" presId="urn:microsoft.com/office/officeart/2005/8/layout/vList5"/>
    <dgm:cxn modelId="{F69BEC1F-C3E7-4784-810B-44A4C56EB22C}" type="presParOf" srcId="{0C042254-35C6-4287-B9F8-EEC6CEF39A04}" destId="{6AF74077-33B8-415E-827D-FFDFC3CE34EE}" srcOrd="0" destOrd="0" presId="urn:microsoft.com/office/officeart/2005/8/layout/vList5"/>
    <dgm:cxn modelId="{178FE6C5-699E-43E8-9CF4-E490066EFA61}" type="presParOf" srcId="{0C042254-35C6-4287-B9F8-EEC6CEF39A04}" destId="{1C2AA66F-6A1D-4DBC-85C5-8A1A930BB164}" srcOrd="1" destOrd="0" presId="urn:microsoft.com/office/officeart/2005/8/layout/vList5"/>
    <dgm:cxn modelId="{C465D10C-F2E1-4957-AD70-67ED391A73C7}" type="presParOf" srcId="{AEA04E10-80F1-4792-A1E5-ED899EF67A38}" destId="{ACA78CCF-3AEA-4458-AC6F-FCDF561C82EB}" srcOrd="5" destOrd="0" presId="urn:microsoft.com/office/officeart/2005/8/layout/vList5"/>
    <dgm:cxn modelId="{5443E9E9-81ED-4A80-BFE5-7BF73C2B3829}" type="presParOf" srcId="{AEA04E10-80F1-4792-A1E5-ED899EF67A38}" destId="{88C23D50-6600-405C-BEE7-BB7ED55947E6}" srcOrd="6" destOrd="0" presId="urn:microsoft.com/office/officeart/2005/8/layout/vList5"/>
    <dgm:cxn modelId="{E5A63FC7-1EE6-44D3-BD5F-B09A6CCA76E1}" type="presParOf" srcId="{88C23D50-6600-405C-BEE7-BB7ED55947E6}" destId="{D230C602-7697-4967-8653-4A93363448F6}" srcOrd="0" destOrd="0" presId="urn:microsoft.com/office/officeart/2005/8/layout/vList5"/>
    <dgm:cxn modelId="{A2AB87E5-8F3D-4925-A919-CCCEA0722160}" type="presParOf" srcId="{88C23D50-6600-405C-BEE7-BB7ED55947E6}" destId="{68391FD7-BCD4-49FE-A1FF-714A31C95B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B61B2B-8F02-4D88-8573-A0F6F7430CE4}"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pl-PL"/>
        </a:p>
      </dgm:t>
    </dgm:pt>
    <dgm:pt modelId="{1BB230E8-1A5C-4DD3-86D3-85F42F5E8195}">
      <dgm:prSet/>
      <dgm:spPr/>
      <dgm:t>
        <a:bodyPr/>
        <a:lstStyle/>
        <a:p>
          <a:pPr rtl="0"/>
          <a:r>
            <a:rPr lang="pl-PL" dirty="0" err="1" smtClean="0"/>
            <a:t>CAxI</a:t>
          </a:r>
          <a:endParaRPr lang="pl-PL" dirty="0"/>
        </a:p>
      </dgm:t>
    </dgm:pt>
    <dgm:pt modelId="{399B7103-15A9-4552-8EC4-C21458A0E4DF}" type="parTrans" cxnId="{BCDF53E1-3AFF-43F3-B91E-5DF02306F996}">
      <dgm:prSet/>
      <dgm:spPr/>
      <dgm:t>
        <a:bodyPr/>
        <a:lstStyle/>
        <a:p>
          <a:endParaRPr lang="pl-PL"/>
        </a:p>
      </dgm:t>
    </dgm:pt>
    <dgm:pt modelId="{3652E1CA-F9E8-4A67-BD0A-393DD42A8A2F}" type="sibTrans" cxnId="{BCDF53E1-3AFF-43F3-B91E-5DF02306F996}">
      <dgm:prSet/>
      <dgm:spPr/>
      <dgm:t>
        <a:bodyPr/>
        <a:lstStyle/>
        <a:p>
          <a:endParaRPr lang="pl-PL"/>
        </a:p>
      </dgm:t>
    </dgm:pt>
    <dgm:pt modelId="{948A1255-9183-48E1-BB01-DDCB475E7447}">
      <dgm:prSet/>
      <dgm:spPr/>
      <dgm:t>
        <a:bodyPr/>
        <a:lstStyle/>
        <a:p>
          <a:pPr rtl="0"/>
          <a:r>
            <a:rPr lang="pl-PL" dirty="0" smtClean="0"/>
            <a:t>CAWI - Computer </a:t>
          </a:r>
          <a:r>
            <a:rPr lang="pl-PL" dirty="0" err="1" smtClean="0"/>
            <a:t>Assisted</a:t>
          </a:r>
          <a:r>
            <a:rPr lang="pl-PL" dirty="0" smtClean="0"/>
            <a:t> Internet Interview,</a:t>
          </a:r>
          <a:endParaRPr lang="pl-PL" dirty="0"/>
        </a:p>
      </dgm:t>
    </dgm:pt>
    <dgm:pt modelId="{8C34BEBF-8648-4DC3-B853-1699339F7557}" type="parTrans" cxnId="{0C9FD250-7508-4DBB-9C7C-5701D52E8D8B}">
      <dgm:prSet/>
      <dgm:spPr/>
      <dgm:t>
        <a:bodyPr/>
        <a:lstStyle/>
        <a:p>
          <a:endParaRPr lang="pl-PL"/>
        </a:p>
      </dgm:t>
    </dgm:pt>
    <dgm:pt modelId="{3A0F98B8-9607-4E74-832F-ACEA5D4A6C9D}" type="sibTrans" cxnId="{0C9FD250-7508-4DBB-9C7C-5701D52E8D8B}">
      <dgm:prSet/>
      <dgm:spPr/>
      <dgm:t>
        <a:bodyPr/>
        <a:lstStyle/>
        <a:p>
          <a:endParaRPr lang="pl-PL"/>
        </a:p>
      </dgm:t>
    </dgm:pt>
    <dgm:pt modelId="{DF0849D8-D100-4A5F-9634-B40EF261AD88}">
      <dgm:prSet/>
      <dgm:spPr/>
      <dgm:t>
        <a:bodyPr/>
        <a:lstStyle/>
        <a:p>
          <a:pPr rtl="0"/>
          <a:r>
            <a:rPr lang="pl-PL" dirty="0" smtClean="0"/>
            <a:t>CAPI - Computer </a:t>
          </a:r>
          <a:r>
            <a:rPr lang="pl-PL" dirty="0" err="1" smtClean="0"/>
            <a:t>Assisted</a:t>
          </a:r>
          <a:r>
            <a:rPr lang="pl-PL" dirty="0" smtClean="0"/>
            <a:t> </a:t>
          </a:r>
          <a:r>
            <a:rPr lang="pl-PL" dirty="0" err="1" smtClean="0"/>
            <a:t>Personal</a:t>
          </a:r>
          <a:r>
            <a:rPr lang="pl-PL" dirty="0" smtClean="0"/>
            <a:t> Interview,</a:t>
          </a:r>
          <a:endParaRPr lang="pl-PL" dirty="0"/>
        </a:p>
      </dgm:t>
    </dgm:pt>
    <dgm:pt modelId="{82FAB5CF-4E9B-4B11-AC27-9D210B8745A9}" type="parTrans" cxnId="{9E752020-0534-45FB-B2EA-3302611B0801}">
      <dgm:prSet/>
      <dgm:spPr/>
      <dgm:t>
        <a:bodyPr/>
        <a:lstStyle/>
        <a:p>
          <a:endParaRPr lang="pl-PL"/>
        </a:p>
      </dgm:t>
    </dgm:pt>
    <dgm:pt modelId="{1A667B54-2AC8-4E1D-8CE6-B67DCD0F70DD}" type="sibTrans" cxnId="{9E752020-0534-45FB-B2EA-3302611B0801}">
      <dgm:prSet/>
      <dgm:spPr/>
      <dgm:t>
        <a:bodyPr/>
        <a:lstStyle/>
        <a:p>
          <a:endParaRPr lang="pl-PL"/>
        </a:p>
      </dgm:t>
    </dgm:pt>
    <dgm:pt modelId="{EE29E339-8AA3-4E85-AEDF-05D6D46D1ACB}">
      <dgm:prSet/>
      <dgm:spPr/>
      <dgm:t>
        <a:bodyPr/>
        <a:lstStyle/>
        <a:p>
          <a:pPr rtl="0"/>
          <a:r>
            <a:rPr lang="pl-PL" dirty="0" smtClean="0"/>
            <a:t>CATI - Computer </a:t>
          </a:r>
          <a:r>
            <a:rPr lang="pl-PL" dirty="0" err="1" smtClean="0"/>
            <a:t>Assisted</a:t>
          </a:r>
          <a:r>
            <a:rPr lang="pl-PL" dirty="0" smtClean="0"/>
            <a:t> Telephone </a:t>
          </a:r>
          <a:r>
            <a:rPr lang="pl-PL" dirty="0" err="1" smtClean="0"/>
            <a:t>Interviewing</a:t>
          </a:r>
          <a:r>
            <a:rPr lang="pl-PL" dirty="0" smtClean="0"/>
            <a:t>.</a:t>
          </a:r>
          <a:endParaRPr lang="pl-PL" dirty="0"/>
        </a:p>
      </dgm:t>
    </dgm:pt>
    <dgm:pt modelId="{3A3EFA6A-2AF4-4BDF-AA0B-9F02BCAF20C2}" type="parTrans" cxnId="{81CDA33C-441B-4269-AC6D-4C64994282A8}">
      <dgm:prSet/>
      <dgm:spPr/>
      <dgm:t>
        <a:bodyPr/>
        <a:lstStyle/>
        <a:p>
          <a:endParaRPr lang="pl-PL"/>
        </a:p>
      </dgm:t>
    </dgm:pt>
    <dgm:pt modelId="{C4B30651-1C31-4971-8D2D-2016D0BBD27A}" type="sibTrans" cxnId="{81CDA33C-441B-4269-AC6D-4C64994282A8}">
      <dgm:prSet/>
      <dgm:spPr/>
      <dgm:t>
        <a:bodyPr/>
        <a:lstStyle/>
        <a:p>
          <a:endParaRPr lang="pl-PL"/>
        </a:p>
      </dgm:t>
    </dgm:pt>
    <dgm:pt modelId="{688F5D30-AE3E-4414-8D3A-6BB0EE627E5A}" type="pres">
      <dgm:prSet presAssocID="{DCB61B2B-8F02-4D88-8573-A0F6F7430CE4}" presName="Name0" presStyleCnt="0">
        <dgm:presLayoutVars>
          <dgm:dir/>
          <dgm:animLvl val="lvl"/>
          <dgm:resizeHandles val="exact"/>
        </dgm:presLayoutVars>
      </dgm:prSet>
      <dgm:spPr/>
      <dgm:t>
        <a:bodyPr/>
        <a:lstStyle/>
        <a:p>
          <a:endParaRPr lang="pl-PL"/>
        </a:p>
      </dgm:t>
    </dgm:pt>
    <dgm:pt modelId="{F774DD25-5C5A-4CB5-ACB7-6019AB861DD7}" type="pres">
      <dgm:prSet presAssocID="{1BB230E8-1A5C-4DD3-86D3-85F42F5E8195}" presName="linNode" presStyleCnt="0"/>
      <dgm:spPr/>
    </dgm:pt>
    <dgm:pt modelId="{B40DD1CA-F1BD-410D-95A9-CBEAC34B5836}" type="pres">
      <dgm:prSet presAssocID="{1BB230E8-1A5C-4DD3-86D3-85F42F5E8195}" presName="parentText" presStyleLbl="node1" presStyleIdx="0" presStyleCnt="1" custLinFactNeighborX="-1764">
        <dgm:presLayoutVars>
          <dgm:chMax val="1"/>
          <dgm:bulletEnabled val="1"/>
        </dgm:presLayoutVars>
      </dgm:prSet>
      <dgm:spPr/>
      <dgm:t>
        <a:bodyPr/>
        <a:lstStyle/>
        <a:p>
          <a:endParaRPr lang="pl-PL"/>
        </a:p>
      </dgm:t>
    </dgm:pt>
    <dgm:pt modelId="{56573EC0-BB65-4483-9CEA-65365F973E4D}" type="pres">
      <dgm:prSet presAssocID="{1BB230E8-1A5C-4DD3-86D3-85F42F5E8195}" presName="descendantText" presStyleLbl="alignAccFollowNode1" presStyleIdx="0" presStyleCnt="1">
        <dgm:presLayoutVars>
          <dgm:bulletEnabled val="1"/>
        </dgm:presLayoutVars>
      </dgm:prSet>
      <dgm:spPr/>
      <dgm:t>
        <a:bodyPr/>
        <a:lstStyle/>
        <a:p>
          <a:endParaRPr lang="pl-PL"/>
        </a:p>
      </dgm:t>
    </dgm:pt>
  </dgm:ptLst>
  <dgm:cxnLst>
    <dgm:cxn modelId="{BCDF53E1-3AFF-43F3-B91E-5DF02306F996}" srcId="{DCB61B2B-8F02-4D88-8573-A0F6F7430CE4}" destId="{1BB230E8-1A5C-4DD3-86D3-85F42F5E8195}" srcOrd="0" destOrd="0" parTransId="{399B7103-15A9-4552-8EC4-C21458A0E4DF}" sibTransId="{3652E1CA-F9E8-4A67-BD0A-393DD42A8A2F}"/>
    <dgm:cxn modelId="{9E752020-0534-45FB-B2EA-3302611B0801}" srcId="{1BB230E8-1A5C-4DD3-86D3-85F42F5E8195}" destId="{DF0849D8-D100-4A5F-9634-B40EF261AD88}" srcOrd="1" destOrd="0" parTransId="{82FAB5CF-4E9B-4B11-AC27-9D210B8745A9}" sibTransId="{1A667B54-2AC8-4E1D-8CE6-B67DCD0F70DD}"/>
    <dgm:cxn modelId="{7111ACA0-9217-4581-AE0D-F17280A77AB0}" type="presOf" srcId="{DF0849D8-D100-4A5F-9634-B40EF261AD88}" destId="{56573EC0-BB65-4483-9CEA-65365F973E4D}" srcOrd="0" destOrd="1" presId="urn:microsoft.com/office/officeart/2005/8/layout/vList5"/>
    <dgm:cxn modelId="{E4AF428B-E492-45D6-9F64-15416C337798}" type="presOf" srcId="{EE29E339-8AA3-4E85-AEDF-05D6D46D1ACB}" destId="{56573EC0-BB65-4483-9CEA-65365F973E4D}" srcOrd="0" destOrd="2" presId="urn:microsoft.com/office/officeart/2005/8/layout/vList5"/>
    <dgm:cxn modelId="{6DB44D82-F260-4649-8F61-A157934A2646}" type="presOf" srcId="{1BB230E8-1A5C-4DD3-86D3-85F42F5E8195}" destId="{B40DD1CA-F1BD-410D-95A9-CBEAC34B5836}" srcOrd="0" destOrd="0" presId="urn:microsoft.com/office/officeart/2005/8/layout/vList5"/>
    <dgm:cxn modelId="{96A8B012-6F88-4584-8779-4A09D32185F1}" type="presOf" srcId="{DCB61B2B-8F02-4D88-8573-A0F6F7430CE4}" destId="{688F5D30-AE3E-4414-8D3A-6BB0EE627E5A}" srcOrd="0" destOrd="0" presId="urn:microsoft.com/office/officeart/2005/8/layout/vList5"/>
    <dgm:cxn modelId="{2B08FE54-7F02-40F0-AD37-C9BC65315049}" type="presOf" srcId="{948A1255-9183-48E1-BB01-DDCB475E7447}" destId="{56573EC0-BB65-4483-9CEA-65365F973E4D}" srcOrd="0" destOrd="0" presId="urn:microsoft.com/office/officeart/2005/8/layout/vList5"/>
    <dgm:cxn modelId="{81CDA33C-441B-4269-AC6D-4C64994282A8}" srcId="{1BB230E8-1A5C-4DD3-86D3-85F42F5E8195}" destId="{EE29E339-8AA3-4E85-AEDF-05D6D46D1ACB}" srcOrd="2" destOrd="0" parTransId="{3A3EFA6A-2AF4-4BDF-AA0B-9F02BCAF20C2}" sibTransId="{C4B30651-1C31-4971-8D2D-2016D0BBD27A}"/>
    <dgm:cxn modelId="{0C9FD250-7508-4DBB-9C7C-5701D52E8D8B}" srcId="{1BB230E8-1A5C-4DD3-86D3-85F42F5E8195}" destId="{948A1255-9183-48E1-BB01-DDCB475E7447}" srcOrd="0" destOrd="0" parTransId="{8C34BEBF-8648-4DC3-B853-1699339F7557}" sibTransId="{3A0F98B8-9607-4E74-832F-ACEA5D4A6C9D}"/>
    <dgm:cxn modelId="{F2AF6D6F-096C-4D88-A2EE-4EB0EE89CE72}" type="presParOf" srcId="{688F5D30-AE3E-4414-8D3A-6BB0EE627E5A}" destId="{F774DD25-5C5A-4CB5-ACB7-6019AB861DD7}" srcOrd="0" destOrd="0" presId="urn:microsoft.com/office/officeart/2005/8/layout/vList5"/>
    <dgm:cxn modelId="{AC50C44C-5F86-4DF9-B32A-6D00C4C07C6C}" type="presParOf" srcId="{F774DD25-5C5A-4CB5-ACB7-6019AB861DD7}" destId="{B40DD1CA-F1BD-410D-95A9-CBEAC34B5836}" srcOrd="0" destOrd="0" presId="urn:microsoft.com/office/officeart/2005/8/layout/vList5"/>
    <dgm:cxn modelId="{96C626B1-9956-4FF0-AC3B-C63070FBD7B6}" type="presParOf" srcId="{F774DD25-5C5A-4CB5-ACB7-6019AB861DD7}" destId="{56573EC0-BB65-4483-9CEA-65365F973E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4CF1F4-2732-4AB8-8227-C604B16962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l-PL"/>
        </a:p>
      </dgm:t>
    </dgm:pt>
    <dgm:pt modelId="{85254C96-526E-467C-8215-23DF49ADA6E7}">
      <dgm:prSet/>
      <dgm:spPr/>
      <dgm:t>
        <a:bodyPr/>
        <a:lstStyle/>
        <a:p>
          <a:pPr rtl="0"/>
          <a:r>
            <a:rPr lang="pl-PL" b="1" dirty="0" smtClean="0"/>
            <a:t>Data </a:t>
          </a:r>
          <a:r>
            <a:rPr lang="pl-PL" b="1" dirty="0" err="1" smtClean="0"/>
            <a:t>Owners</a:t>
          </a:r>
          <a:r>
            <a:rPr lang="pl-PL" b="1" dirty="0" smtClean="0"/>
            <a:t>:</a:t>
          </a:r>
          <a:endParaRPr lang="pl-PL" dirty="0"/>
        </a:p>
      </dgm:t>
    </dgm:pt>
    <dgm:pt modelId="{56F792A5-83DE-42C7-8300-7623CB492B2B}" type="parTrans" cxnId="{56479F06-31A1-4119-B85A-4A4DCD8E26C9}">
      <dgm:prSet/>
      <dgm:spPr/>
      <dgm:t>
        <a:bodyPr/>
        <a:lstStyle/>
        <a:p>
          <a:endParaRPr lang="pl-PL"/>
        </a:p>
      </dgm:t>
    </dgm:pt>
    <dgm:pt modelId="{BB18EFB1-AAB8-4515-90C2-1F1549C665BA}" type="sibTrans" cxnId="{56479F06-31A1-4119-B85A-4A4DCD8E26C9}">
      <dgm:prSet/>
      <dgm:spPr/>
      <dgm:t>
        <a:bodyPr/>
        <a:lstStyle/>
        <a:p>
          <a:endParaRPr lang="pl-PL"/>
        </a:p>
      </dgm:t>
    </dgm:pt>
    <dgm:pt modelId="{7D0B14EB-D266-478E-A3DE-E3D8A4AF9BB0}">
      <dgm:prSet/>
      <dgm:spPr/>
      <dgm:t>
        <a:bodyPr/>
        <a:lstStyle/>
        <a:p>
          <a:pPr rtl="0"/>
          <a:r>
            <a:rPr lang="pl-PL" b="1" dirty="0" err="1" smtClean="0"/>
            <a:t>Ministry</a:t>
          </a:r>
          <a:r>
            <a:rPr lang="pl-PL" b="1" dirty="0" smtClean="0"/>
            <a:t> of Finance,</a:t>
          </a:r>
          <a:endParaRPr lang="pl-PL" dirty="0"/>
        </a:p>
      </dgm:t>
    </dgm:pt>
    <dgm:pt modelId="{5EEA365F-D82D-405B-8EA7-3BA5175EC013}" type="parTrans" cxnId="{0D693E80-C4F2-492E-AAD1-94C8EECF8128}">
      <dgm:prSet/>
      <dgm:spPr/>
      <dgm:t>
        <a:bodyPr/>
        <a:lstStyle/>
        <a:p>
          <a:endParaRPr lang="pl-PL"/>
        </a:p>
      </dgm:t>
    </dgm:pt>
    <dgm:pt modelId="{57E6346B-4D74-4B4C-8CB5-856B0EA23C63}" type="sibTrans" cxnId="{0D693E80-C4F2-492E-AAD1-94C8EECF8128}">
      <dgm:prSet/>
      <dgm:spPr/>
      <dgm:t>
        <a:bodyPr/>
        <a:lstStyle/>
        <a:p>
          <a:endParaRPr lang="pl-PL"/>
        </a:p>
      </dgm:t>
    </dgm:pt>
    <dgm:pt modelId="{664BE823-1F80-427A-B8F1-7BBD963D1FC0}">
      <dgm:prSet/>
      <dgm:spPr/>
      <dgm:t>
        <a:bodyPr/>
        <a:lstStyle/>
        <a:p>
          <a:pPr rtl="0"/>
          <a:r>
            <a:rPr lang="en-US" b="1" dirty="0" smtClean="0"/>
            <a:t>Ministry of Interior and Administration</a:t>
          </a:r>
          <a:r>
            <a:rPr lang="pl-PL" dirty="0" smtClean="0"/>
            <a:t>,</a:t>
          </a:r>
          <a:endParaRPr lang="pl-PL" dirty="0"/>
        </a:p>
      </dgm:t>
    </dgm:pt>
    <dgm:pt modelId="{F5305C0C-3D90-4EAA-B6AB-63DA12020C56}" type="parTrans" cxnId="{991B7ED0-DA7C-4660-95DE-984C98E3250E}">
      <dgm:prSet/>
      <dgm:spPr/>
      <dgm:t>
        <a:bodyPr/>
        <a:lstStyle/>
        <a:p>
          <a:endParaRPr lang="pl-PL"/>
        </a:p>
      </dgm:t>
    </dgm:pt>
    <dgm:pt modelId="{C5A4C635-E46F-4E47-BCE6-356807E12B48}" type="sibTrans" cxnId="{991B7ED0-DA7C-4660-95DE-984C98E3250E}">
      <dgm:prSet/>
      <dgm:spPr/>
      <dgm:t>
        <a:bodyPr/>
        <a:lstStyle/>
        <a:p>
          <a:endParaRPr lang="pl-PL"/>
        </a:p>
      </dgm:t>
    </dgm:pt>
    <dgm:pt modelId="{F3CEB95C-9D1F-4006-9F02-07BAB633B4AF}">
      <dgm:prSet/>
      <dgm:spPr/>
      <dgm:t>
        <a:bodyPr/>
        <a:lstStyle/>
        <a:p>
          <a:pPr rtl="0"/>
          <a:r>
            <a:rPr lang="pl-PL" b="1" dirty="0" err="1" smtClean="0"/>
            <a:t>Ministry</a:t>
          </a:r>
          <a:r>
            <a:rPr lang="pl-PL" b="1" dirty="0" smtClean="0"/>
            <a:t> of </a:t>
          </a:r>
          <a:r>
            <a:rPr lang="pl-PL" b="1" dirty="0" err="1" smtClean="0"/>
            <a:t>Justice</a:t>
          </a:r>
          <a:r>
            <a:rPr lang="pl-PL" b="1" dirty="0" smtClean="0"/>
            <a:t>,</a:t>
          </a:r>
          <a:endParaRPr lang="pl-PL" dirty="0"/>
        </a:p>
      </dgm:t>
    </dgm:pt>
    <dgm:pt modelId="{21F2DCB2-D9E0-436B-A5F2-44E80357EC2A}" type="parTrans" cxnId="{EB962455-A4B3-4EFA-9F96-4EB442526BAF}">
      <dgm:prSet/>
      <dgm:spPr/>
      <dgm:t>
        <a:bodyPr/>
        <a:lstStyle/>
        <a:p>
          <a:endParaRPr lang="pl-PL"/>
        </a:p>
      </dgm:t>
    </dgm:pt>
    <dgm:pt modelId="{30FED40E-D587-48DB-B35E-642568C7B900}" type="sibTrans" cxnId="{EB962455-A4B3-4EFA-9F96-4EB442526BAF}">
      <dgm:prSet/>
      <dgm:spPr/>
      <dgm:t>
        <a:bodyPr/>
        <a:lstStyle/>
        <a:p>
          <a:endParaRPr lang="pl-PL"/>
        </a:p>
      </dgm:t>
    </dgm:pt>
    <dgm:pt modelId="{B003B102-BB41-48C1-8921-2FD79F0AE947}">
      <dgm:prSet/>
      <dgm:spPr/>
      <dgm:t>
        <a:bodyPr/>
        <a:lstStyle/>
        <a:p>
          <a:pPr rtl="0"/>
          <a:r>
            <a:rPr lang="pl-PL" b="1" dirty="0" err="1" smtClean="0"/>
            <a:t>Agricultural</a:t>
          </a:r>
          <a:r>
            <a:rPr lang="pl-PL" b="1" dirty="0" smtClean="0"/>
            <a:t> </a:t>
          </a:r>
          <a:r>
            <a:rPr lang="pl-PL" b="1" dirty="0" err="1" smtClean="0"/>
            <a:t>Social</a:t>
          </a:r>
          <a:r>
            <a:rPr lang="pl-PL" b="1" dirty="0" smtClean="0"/>
            <a:t> Insurance Fund,</a:t>
          </a:r>
          <a:endParaRPr lang="pl-PL" dirty="0"/>
        </a:p>
      </dgm:t>
    </dgm:pt>
    <dgm:pt modelId="{732A9240-3D73-4B4C-BBB3-A446DB2652F3}" type="parTrans" cxnId="{8E5DF75B-6977-489A-958C-8155891CAADD}">
      <dgm:prSet/>
      <dgm:spPr/>
      <dgm:t>
        <a:bodyPr/>
        <a:lstStyle/>
        <a:p>
          <a:endParaRPr lang="pl-PL"/>
        </a:p>
      </dgm:t>
    </dgm:pt>
    <dgm:pt modelId="{41A5E91F-CDA3-4BEE-A018-7A92D3773405}" type="sibTrans" cxnId="{8E5DF75B-6977-489A-958C-8155891CAADD}">
      <dgm:prSet/>
      <dgm:spPr/>
      <dgm:t>
        <a:bodyPr/>
        <a:lstStyle/>
        <a:p>
          <a:endParaRPr lang="pl-PL"/>
        </a:p>
      </dgm:t>
    </dgm:pt>
    <dgm:pt modelId="{40A90240-C057-4480-99DF-BCC6F8F7A13C}">
      <dgm:prSet/>
      <dgm:spPr/>
      <dgm:t>
        <a:bodyPr/>
        <a:lstStyle/>
        <a:p>
          <a:pPr rtl="0"/>
          <a:r>
            <a:rPr lang="pl-PL" b="1" dirty="0" smtClean="0"/>
            <a:t>National Health Fund,</a:t>
          </a:r>
          <a:endParaRPr lang="pl-PL" dirty="0"/>
        </a:p>
      </dgm:t>
    </dgm:pt>
    <dgm:pt modelId="{79BDD232-C00D-4420-ABFD-5575C7FC1D4C}" type="parTrans" cxnId="{81DCC0ED-8F17-44EF-A335-F511B186F3F3}">
      <dgm:prSet/>
      <dgm:spPr/>
      <dgm:t>
        <a:bodyPr/>
        <a:lstStyle/>
        <a:p>
          <a:endParaRPr lang="pl-PL"/>
        </a:p>
      </dgm:t>
    </dgm:pt>
    <dgm:pt modelId="{2661C314-D382-4565-A718-BE4CAAA67ACF}" type="sibTrans" cxnId="{81DCC0ED-8F17-44EF-A335-F511B186F3F3}">
      <dgm:prSet/>
      <dgm:spPr/>
      <dgm:t>
        <a:bodyPr/>
        <a:lstStyle/>
        <a:p>
          <a:endParaRPr lang="pl-PL"/>
        </a:p>
      </dgm:t>
    </dgm:pt>
    <dgm:pt modelId="{D0E1AB34-14F1-4AE9-BFA4-6BE15ACED91E}">
      <dgm:prSet/>
      <dgm:spPr/>
      <dgm:t>
        <a:bodyPr/>
        <a:lstStyle/>
        <a:p>
          <a:pPr rtl="0"/>
          <a:r>
            <a:rPr lang="en-US" b="1" dirty="0" smtClean="0"/>
            <a:t>Agency for Restructuring and </a:t>
          </a:r>
          <a:r>
            <a:rPr lang="en-US" b="1" dirty="0" err="1" smtClean="0"/>
            <a:t>Modernisation</a:t>
          </a:r>
          <a:r>
            <a:rPr lang="en-US" b="1" dirty="0" smtClean="0"/>
            <a:t> of Agriculture</a:t>
          </a:r>
          <a:r>
            <a:rPr lang="pl-PL" b="1" dirty="0" smtClean="0"/>
            <a:t>,</a:t>
          </a:r>
          <a:endParaRPr lang="pl-PL" dirty="0"/>
        </a:p>
      </dgm:t>
    </dgm:pt>
    <dgm:pt modelId="{CDE1DB8C-2C84-4335-BAE5-A411009D8373}" type="parTrans" cxnId="{ABB5133E-339C-44F5-9A1A-6D958989D476}">
      <dgm:prSet/>
      <dgm:spPr/>
      <dgm:t>
        <a:bodyPr/>
        <a:lstStyle/>
        <a:p>
          <a:endParaRPr lang="pl-PL"/>
        </a:p>
      </dgm:t>
    </dgm:pt>
    <dgm:pt modelId="{6856622A-4D8F-400B-87BB-358FFD81BDC6}" type="sibTrans" cxnId="{ABB5133E-339C-44F5-9A1A-6D958989D476}">
      <dgm:prSet/>
      <dgm:spPr/>
      <dgm:t>
        <a:bodyPr/>
        <a:lstStyle/>
        <a:p>
          <a:endParaRPr lang="pl-PL"/>
        </a:p>
      </dgm:t>
    </dgm:pt>
    <dgm:pt modelId="{2BB0738B-11A1-4374-82A2-B51154CE8E74}">
      <dgm:prSet/>
      <dgm:spPr/>
      <dgm:t>
        <a:bodyPr/>
        <a:lstStyle/>
        <a:p>
          <a:pPr rtl="0"/>
          <a:r>
            <a:rPr lang="pl-PL" b="1" dirty="0" err="1" smtClean="0"/>
            <a:t>Agricultural</a:t>
          </a:r>
          <a:r>
            <a:rPr lang="pl-PL" b="1" dirty="0" smtClean="0"/>
            <a:t> and </a:t>
          </a:r>
          <a:r>
            <a:rPr lang="pl-PL" b="1" dirty="0" err="1" smtClean="0"/>
            <a:t>Food</a:t>
          </a:r>
          <a:r>
            <a:rPr lang="pl-PL" b="1" dirty="0" smtClean="0"/>
            <a:t> </a:t>
          </a:r>
          <a:r>
            <a:rPr lang="pl-PL" b="1" dirty="0" err="1" smtClean="0"/>
            <a:t>Quality</a:t>
          </a:r>
          <a:r>
            <a:rPr lang="pl-PL" b="1" dirty="0" smtClean="0"/>
            <a:t> </a:t>
          </a:r>
          <a:r>
            <a:rPr lang="pl-PL" b="1" dirty="0" err="1" smtClean="0"/>
            <a:t>Inspection</a:t>
          </a:r>
          <a:r>
            <a:rPr lang="pl-PL" b="1" dirty="0" smtClean="0"/>
            <a:t>,</a:t>
          </a:r>
          <a:endParaRPr lang="pl-PL" dirty="0"/>
        </a:p>
      </dgm:t>
    </dgm:pt>
    <dgm:pt modelId="{30100CFB-9901-44AF-ACCC-87C632BFD0CC}" type="parTrans" cxnId="{B1D68049-3EB4-4010-B901-41C288E17F6B}">
      <dgm:prSet/>
      <dgm:spPr/>
      <dgm:t>
        <a:bodyPr/>
        <a:lstStyle/>
        <a:p>
          <a:endParaRPr lang="pl-PL"/>
        </a:p>
      </dgm:t>
    </dgm:pt>
    <dgm:pt modelId="{9C78C996-4EAE-4A4F-B7E1-32CE925B4FB6}" type="sibTrans" cxnId="{B1D68049-3EB4-4010-B901-41C288E17F6B}">
      <dgm:prSet/>
      <dgm:spPr/>
      <dgm:t>
        <a:bodyPr/>
        <a:lstStyle/>
        <a:p>
          <a:endParaRPr lang="pl-PL"/>
        </a:p>
      </dgm:t>
    </dgm:pt>
    <dgm:pt modelId="{B9787DB8-A0A9-4ECE-82DD-00EB153961C4}">
      <dgm:prSet/>
      <dgm:spPr/>
      <dgm:t>
        <a:bodyPr/>
        <a:lstStyle/>
        <a:p>
          <a:pPr rtl="0"/>
          <a:r>
            <a:rPr lang="pl-PL" b="1" dirty="0" err="1" smtClean="0"/>
            <a:t>Agency</a:t>
          </a:r>
          <a:r>
            <a:rPr lang="pl-PL" b="1" dirty="0" smtClean="0"/>
            <a:t> for </a:t>
          </a:r>
          <a:r>
            <a:rPr lang="pl-PL" b="1" dirty="0" err="1" smtClean="0"/>
            <a:t>Geodesy</a:t>
          </a:r>
          <a:r>
            <a:rPr lang="pl-PL" b="1" dirty="0" smtClean="0"/>
            <a:t> and </a:t>
          </a:r>
          <a:r>
            <a:rPr lang="pl-PL" b="1" dirty="0" err="1" smtClean="0"/>
            <a:t>Cartography</a:t>
          </a:r>
          <a:r>
            <a:rPr lang="pl-PL" b="1" dirty="0" smtClean="0"/>
            <a:t>,</a:t>
          </a:r>
          <a:endParaRPr lang="pl-PL" dirty="0"/>
        </a:p>
      </dgm:t>
    </dgm:pt>
    <dgm:pt modelId="{3064A9EA-9BD1-47A7-BE58-F35BD6A127E4}" type="parTrans" cxnId="{EAE7413D-1A8E-4174-9DB0-3AB7D5672238}">
      <dgm:prSet/>
      <dgm:spPr/>
      <dgm:t>
        <a:bodyPr/>
        <a:lstStyle/>
        <a:p>
          <a:endParaRPr lang="pl-PL"/>
        </a:p>
      </dgm:t>
    </dgm:pt>
    <dgm:pt modelId="{50E94196-DA01-4325-B1A1-365A9B279A3E}" type="sibTrans" cxnId="{EAE7413D-1A8E-4174-9DB0-3AB7D5672238}">
      <dgm:prSet/>
      <dgm:spPr/>
      <dgm:t>
        <a:bodyPr/>
        <a:lstStyle/>
        <a:p>
          <a:endParaRPr lang="pl-PL"/>
        </a:p>
      </dgm:t>
    </dgm:pt>
    <dgm:pt modelId="{46844A1B-070C-46AD-8F9D-53B2D4C1644B}">
      <dgm:prSet/>
      <dgm:spPr/>
      <dgm:t>
        <a:bodyPr/>
        <a:lstStyle/>
        <a:p>
          <a:pPr rtl="0"/>
          <a:r>
            <a:rPr lang="pl-PL" b="1" dirty="0" smtClean="0"/>
            <a:t>State Fund for </a:t>
          </a:r>
          <a:r>
            <a:rPr lang="pl-PL" b="1" dirty="0" err="1" smtClean="0"/>
            <a:t>Rehabilitation</a:t>
          </a:r>
          <a:r>
            <a:rPr lang="pl-PL" b="1" dirty="0" smtClean="0"/>
            <a:t> of </a:t>
          </a:r>
          <a:r>
            <a:rPr lang="pl-PL" b="1" dirty="0" err="1" smtClean="0"/>
            <a:t>Disabled</a:t>
          </a:r>
          <a:r>
            <a:rPr lang="pl-PL" b="1" dirty="0" smtClean="0"/>
            <a:t> </a:t>
          </a:r>
          <a:r>
            <a:rPr lang="pl-PL" b="1" dirty="0" err="1" smtClean="0"/>
            <a:t>Persons</a:t>
          </a:r>
          <a:r>
            <a:rPr lang="pl-PL" b="1" dirty="0" smtClean="0"/>
            <a:t>,</a:t>
          </a:r>
          <a:endParaRPr lang="pl-PL" dirty="0"/>
        </a:p>
      </dgm:t>
    </dgm:pt>
    <dgm:pt modelId="{ACBA9FEA-8A31-482D-AC46-5766DF37CA75}" type="parTrans" cxnId="{42553756-CE96-40E6-B659-B17E31026E62}">
      <dgm:prSet/>
      <dgm:spPr/>
      <dgm:t>
        <a:bodyPr/>
        <a:lstStyle/>
        <a:p>
          <a:endParaRPr lang="pl-PL"/>
        </a:p>
      </dgm:t>
    </dgm:pt>
    <dgm:pt modelId="{996CA410-1266-4E52-991F-B224EE03C691}" type="sibTrans" cxnId="{42553756-CE96-40E6-B659-B17E31026E62}">
      <dgm:prSet/>
      <dgm:spPr/>
      <dgm:t>
        <a:bodyPr/>
        <a:lstStyle/>
        <a:p>
          <a:endParaRPr lang="pl-PL"/>
        </a:p>
      </dgm:t>
    </dgm:pt>
    <dgm:pt modelId="{E8718679-66FC-415A-A55B-152A5A34EC84}">
      <dgm:prSet/>
      <dgm:spPr/>
      <dgm:t>
        <a:bodyPr/>
        <a:lstStyle/>
        <a:p>
          <a:pPr rtl="0"/>
          <a:r>
            <a:rPr lang="pl-PL" b="1" dirty="0" err="1" smtClean="0"/>
            <a:t>County</a:t>
          </a:r>
          <a:r>
            <a:rPr lang="pl-PL" b="1" dirty="0" smtClean="0"/>
            <a:t> </a:t>
          </a:r>
          <a:r>
            <a:rPr lang="pl-PL" b="1" dirty="0" err="1" smtClean="0"/>
            <a:t>Offices</a:t>
          </a:r>
          <a:r>
            <a:rPr lang="pl-PL" b="1" dirty="0" smtClean="0"/>
            <a:t>,</a:t>
          </a:r>
          <a:endParaRPr lang="pl-PL" dirty="0"/>
        </a:p>
      </dgm:t>
    </dgm:pt>
    <dgm:pt modelId="{9CCE8AE6-9897-4B86-A0FE-DD6C0A820EA4}" type="parTrans" cxnId="{EBC94A2A-002C-47A9-A2DF-95BD986F7B91}">
      <dgm:prSet/>
      <dgm:spPr/>
      <dgm:t>
        <a:bodyPr/>
        <a:lstStyle/>
        <a:p>
          <a:endParaRPr lang="pl-PL"/>
        </a:p>
      </dgm:t>
    </dgm:pt>
    <dgm:pt modelId="{996327BB-AB5D-469C-A9EC-FEBCBAF436DC}" type="sibTrans" cxnId="{EBC94A2A-002C-47A9-A2DF-95BD986F7B91}">
      <dgm:prSet/>
      <dgm:spPr/>
      <dgm:t>
        <a:bodyPr/>
        <a:lstStyle/>
        <a:p>
          <a:endParaRPr lang="pl-PL"/>
        </a:p>
      </dgm:t>
    </dgm:pt>
    <dgm:pt modelId="{44DF73C4-678A-44A1-A183-B7C6C366550E}">
      <dgm:prSet/>
      <dgm:spPr/>
      <dgm:t>
        <a:bodyPr/>
        <a:lstStyle/>
        <a:p>
          <a:pPr rtl="0"/>
          <a:r>
            <a:rPr lang="pl-PL" b="1" dirty="0" err="1" smtClean="0"/>
            <a:t>Commune</a:t>
          </a:r>
          <a:r>
            <a:rPr lang="pl-PL" b="1" dirty="0" smtClean="0"/>
            <a:t> </a:t>
          </a:r>
          <a:r>
            <a:rPr lang="pl-PL" b="1" dirty="0" err="1" smtClean="0"/>
            <a:t>Offices</a:t>
          </a:r>
          <a:r>
            <a:rPr lang="pl-PL" b="1" dirty="0" smtClean="0"/>
            <a:t>,</a:t>
          </a:r>
          <a:endParaRPr lang="pl-PL" dirty="0"/>
        </a:p>
      </dgm:t>
    </dgm:pt>
    <dgm:pt modelId="{8D1E7DE0-3740-48FF-8158-23007855FF93}" type="parTrans" cxnId="{075F7AD6-7B76-4651-9D6D-4CE00ACD1546}">
      <dgm:prSet/>
      <dgm:spPr/>
      <dgm:t>
        <a:bodyPr/>
        <a:lstStyle/>
        <a:p>
          <a:endParaRPr lang="pl-PL"/>
        </a:p>
      </dgm:t>
    </dgm:pt>
    <dgm:pt modelId="{0A6E491F-EB80-441E-A2AC-8CF48E034DC6}" type="sibTrans" cxnId="{075F7AD6-7B76-4651-9D6D-4CE00ACD1546}">
      <dgm:prSet/>
      <dgm:spPr/>
      <dgm:t>
        <a:bodyPr/>
        <a:lstStyle/>
        <a:p>
          <a:endParaRPr lang="pl-PL"/>
        </a:p>
      </dgm:t>
    </dgm:pt>
    <dgm:pt modelId="{AD1BE735-ECE2-4850-A3F2-A92447333C43}">
      <dgm:prSet/>
      <dgm:spPr/>
      <dgm:t>
        <a:bodyPr/>
        <a:lstStyle/>
        <a:p>
          <a:pPr rtl="0"/>
          <a:r>
            <a:rPr lang="pl-PL" b="1" dirty="0" err="1" smtClean="0"/>
            <a:t>Regional</a:t>
          </a:r>
          <a:r>
            <a:rPr lang="pl-PL" b="1" dirty="0" smtClean="0"/>
            <a:t> </a:t>
          </a:r>
          <a:r>
            <a:rPr lang="pl-PL" b="1" dirty="0" err="1" smtClean="0"/>
            <a:t>Offices</a:t>
          </a:r>
          <a:r>
            <a:rPr lang="pl-PL" b="1" dirty="0" smtClean="0"/>
            <a:t>,</a:t>
          </a:r>
          <a:endParaRPr lang="pl-PL" dirty="0"/>
        </a:p>
      </dgm:t>
    </dgm:pt>
    <dgm:pt modelId="{08114DB6-EF2C-4D74-BB1B-3CA42F465DB5}" type="parTrans" cxnId="{6E62D7A7-06DF-4489-896B-7760137A187F}">
      <dgm:prSet/>
      <dgm:spPr/>
      <dgm:t>
        <a:bodyPr/>
        <a:lstStyle/>
        <a:p>
          <a:endParaRPr lang="pl-PL"/>
        </a:p>
      </dgm:t>
    </dgm:pt>
    <dgm:pt modelId="{442052EB-4E42-4807-84E6-3326C76E9388}" type="sibTrans" cxnId="{6E62D7A7-06DF-4489-896B-7760137A187F}">
      <dgm:prSet/>
      <dgm:spPr/>
      <dgm:t>
        <a:bodyPr/>
        <a:lstStyle/>
        <a:p>
          <a:endParaRPr lang="pl-PL"/>
        </a:p>
      </dgm:t>
    </dgm:pt>
    <dgm:pt modelId="{DCA6C0AF-ABA3-42AB-8611-07F748A64A42}">
      <dgm:prSet/>
      <dgm:spPr/>
      <dgm:t>
        <a:bodyPr/>
        <a:lstStyle/>
        <a:p>
          <a:pPr rtl="0"/>
          <a:r>
            <a:rPr lang="pl-PL" b="1" dirty="0" err="1" smtClean="0"/>
            <a:t>Telcoms</a:t>
          </a:r>
          <a:r>
            <a:rPr lang="pl-PL" b="1" dirty="0" smtClean="0"/>
            <a:t>,</a:t>
          </a:r>
          <a:endParaRPr lang="pl-PL" dirty="0"/>
        </a:p>
      </dgm:t>
    </dgm:pt>
    <dgm:pt modelId="{96FBD4F7-383B-4A80-B5D6-1351F50E64F3}" type="parTrans" cxnId="{D5C6001C-60A6-49B6-B48D-FB8CA937BECA}">
      <dgm:prSet/>
      <dgm:spPr/>
      <dgm:t>
        <a:bodyPr/>
        <a:lstStyle/>
        <a:p>
          <a:endParaRPr lang="pl-PL"/>
        </a:p>
      </dgm:t>
    </dgm:pt>
    <dgm:pt modelId="{446AC0A5-E80F-478D-BACF-D49BAF5B6E52}" type="sibTrans" cxnId="{D5C6001C-60A6-49B6-B48D-FB8CA937BECA}">
      <dgm:prSet/>
      <dgm:spPr/>
      <dgm:t>
        <a:bodyPr/>
        <a:lstStyle/>
        <a:p>
          <a:endParaRPr lang="pl-PL"/>
        </a:p>
      </dgm:t>
    </dgm:pt>
    <dgm:pt modelId="{CE3D04C7-5173-40C2-B582-1D24E7697896}">
      <dgm:prSet/>
      <dgm:spPr/>
      <dgm:t>
        <a:bodyPr/>
        <a:lstStyle/>
        <a:p>
          <a:pPr rtl="0"/>
          <a:r>
            <a:rPr lang="pl-PL" b="1" dirty="0" smtClean="0"/>
            <a:t>Energy </a:t>
          </a:r>
          <a:r>
            <a:rPr lang="pl-PL" b="1" dirty="0" err="1" smtClean="0"/>
            <a:t>Suppliers</a:t>
          </a:r>
          <a:r>
            <a:rPr lang="pl-PL" b="1" dirty="0" smtClean="0"/>
            <a:t>,</a:t>
          </a:r>
          <a:endParaRPr lang="pl-PL" dirty="0"/>
        </a:p>
      </dgm:t>
    </dgm:pt>
    <dgm:pt modelId="{F7B85B04-AA4A-4750-B5EA-C515C287836A}" type="parTrans" cxnId="{BDCD3B21-46DB-4D53-8920-94EA738050E1}">
      <dgm:prSet/>
      <dgm:spPr/>
      <dgm:t>
        <a:bodyPr/>
        <a:lstStyle/>
        <a:p>
          <a:endParaRPr lang="pl-PL"/>
        </a:p>
      </dgm:t>
    </dgm:pt>
    <dgm:pt modelId="{8662CD15-313D-4A08-A005-F4441FEC8502}" type="sibTrans" cxnId="{BDCD3B21-46DB-4D53-8920-94EA738050E1}">
      <dgm:prSet/>
      <dgm:spPr/>
      <dgm:t>
        <a:bodyPr/>
        <a:lstStyle/>
        <a:p>
          <a:endParaRPr lang="pl-PL"/>
        </a:p>
      </dgm:t>
    </dgm:pt>
    <dgm:pt modelId="{94939951-7FFC-44A5-82A0-9DE87395DF4E}">
      <dgm:prSet/>
      <dgm:spPr/>
      <dgm:t>
        <a:bodyPr/>
        <a:lstStyle/>
        <a:p>
          <a:pPr rtl="0"/>
          <a:r>
            <a:rPr lang="pl-PL" b="1" dirty="0" smtClean="0"/>
            <a:t>Office For </a:t>
          </a:r>
          <a:r>
            <a:rPr lang="pl-PL" b="1" dirty="0" err="1" smtClean="0"/>
            <a:t>Foreigners</a:t>
          </a:r>
          <a:r>
            <a:rPr lang="pl-PL" b="1" dirty="0" smtClean="0"/>
            <a:t>,</a:t>
          </a:r>
          <a:endParaRPr lang="pl-PL" dirty="0"/>
        </a:p>
      </dgm:t>
    </dgm:pt>
    <dgm:pt modelId="{3CC1D99E-2370-48A8-BE26-EB312FC209A9}" type="parTrans" cxnId="{7CFF93F1-5364-4D97-974E-456A7039C04F}">
      <dgm:prSet/>
      <dgm:spPr/>
      <dgm:t>
        <a:bodyPr/>
        <a:lstStyle/>
        <a:p>
          <a:endParaRPr lang="pl-PL"/>
        </a:p>
      </dgm:t>
    </dgm:pt>
    <dgm:pt modelId="{A6CDB6E9-9F4F-47B0-8C5E-117236F90D08}" type="sibTrans" cxnId="{7CFF93F1-5364-4D97-974E-456A7039C04F}">
      <dgm:prSet/>
      <dgm:spPr/>
      <dgm:t>
        <a:bodyPr/>
        <a:lstStyle/>
        <a:p>
          <a:endParaRPr lang="pl-PL"/>
        </a:p>
      </dgm:t>
    </dgm:pt>
    <dgm:pt modelId="{F0D6AD67-3B4E-4540-BEE9-43A7361081D2}">
      <dgm:prSet/>
      <dgm:spPr/>
      <dgm:t>
        <a:bodyPr/>
        <a:lstStyle/>
        <a:p>
          <a:pPr rtl="0"/>
          <a:r>
            <a:rPr lang="pl-PL" b="1" dirty="0" err="1" smtClean="0"/>
            <a:t>Social</a:t>
          </a:r>
          <a:r>
            <a:rPr lang="pl-PL" b="1" dirty="0" smtClean="0"/>
            <a:t> Insurance </a:t>
          </a:r>
          <a:r>
            <a:rPr lang="pl-PL" b="1" dirty="0" err="1" smtClean="0"/>
            <a:t>Institution</a:t>
          </a:r>
          <a:r>
            <a:rPr lang="pl-PL" b="1" dirty="0" smtClean="0"/>
            <a:t>,</a:t>
          </a:r>
          <a:endParaRPr lang="pl-PL" dirty="0"/>
        </a:p>
      </dgm:t>
    </dgm:pt>
    <dgm:pt modelId="{9079BD34-7D3C-4258-B431-ADDA9721F8C8}" type="parTrans" cxnId="{8902E6EB-065B-4DEC-9D7B-81047926FEA2}">
      <dgm:prSet/>
      <dgm:spPr/>
      <dgm:t>
        <a:bodyPr/>
        <a:lstStyle/>
        <a:p>
          <a:endParaRPr lang="pl-PL"/>
        </a:p>
      </dgm:t>
    </dgm:pt>
    <dgm:pt modelId="{C4450A8E-6501-4AD2-B45C-A1742E9D04EE}" type="sibTrans" cxnId="{8902E6EB-065B-4DEC-9D7B-81047926FEA2}">
      <dgm:prSet/>
      <dgm:spPr/>
      <dgm:t>
        <a:bodyPr/>
        <a:lstStyle/>
        <a:p>
          <a:endParaRPr lang="pl-PL"/>
        </a:p>
      </dgm:t>
    </dgm:pt>
    <dgm:pt modelId="{B1310599-F301-404B-88D5-09BFCF3C28CB}">
      <dgm:prSet/>
      <dgm:spPr/>
      <dgm:t>
        <a:bodyPr/>
        <a:lstStyle/>
        <a:p>
          <a:pPr rtl="0"/>
          <a:r>
            <a:rPr lang="pl-PL" b="1" dirty="0" err="1" smtClean="0"/>
            <a:t>Housing</a:t>
          </a:r>
          <a:r>
            <a:rPr lang="pl-PL" b="1" dirty="0" smtClean="0"/>
            <a:t> </a:t>
          </a:r>
          <a:r>
            <a:rPr lang="pl-PL" b="1" dirty="0" err="1" smtClean="0"/>
            <a:t>Managers</a:t>
          </a:r>
          <a:r>
            <a:rPr lang="pl-PL" b="1" dirty="0" smtClean="0"/>
            <a:t>,</a:t>
          </a:r>
          <a:endParaRPr lang="pl-PL" b="1" dirty="0"/>
        </a:p>
      </dgm:t>
    </dgm:pt>
    <dgm:pt modelId="{95F3FD0D-A8FC-4ADA-B91D-9A3219057299}" type="parTrans" cxnId="{910F5978-450C-4F11-A644-47E2A8FDA089}">
      <dgm:prSet/>
      <dgm:spPr/>
      <dgm:t>
        <a:bodyPr/>
        <a:lstStyle/>
        <a:p>
          <a:endParaRPr lang="pl-PL"/>
        </a:p>
      </dgm:t>
    </dgm:pt>
    <dgm:pt modelId="{C4B30155-EA45-4323-BD45-9EA538BB2316}" type="sibTrans" cxnId="{910F5978-450C-4F11-A644-47E2A8FDA089}">
      <dgm:prSet/>
      <dgm:spPr/>
      <dgm:t>
        <a:bodyPr/>
        <a:lstStyle/>
        <a:p>
          <a:endParaRPr lang="pl-PL"/>
        </a:p>
      </dgm:t>
    </dgm:pt>
    <dgm:pt modelId="{ADC6FB53-26A8-4358-956F-33CD97D623A0}" type="pres">
      <dgm:prSet presAssocID="{994CF1F4-2732-4AB8-8227-C604B16962DD}" presName="linear" presStyleCnt="0">
        <dgm:presLayoutVars>
          <dgm:animLvl val="lvl"/>
          <dgm:resizeHandles val="exact"/>
        </dgm:presLayoutVars>
      </dgm:prSet>
      <dgm:spPr/>
      <dgm:t>
        <a:bodyPr/>
        <a:lstStyle/>
        <a:p>
          <a:endParaRPr lang="pl-PL"/>
        </a:p>
      </dgm:t>
    </dgm:pt>
    <dgm:pt modelId="{748FD6B1-5284-4A35-BE66-DF23DE258E16}" type="pres">
      <dgm:prSet presAssocID="{85254C96-526E-467C-8215-23DF49ADA6E7}" presName="parentText" presStyleLbl="node1" presStyleIdx="0" presStyleCnt="1">
        <dgm:presLayoutVars>
          <dgm:chMax val="0"/>
          <dgm:bulletEnabled val="1"/>
        </dgm:presLayoutVars>
      </dgm:prSet>
      <dgm:spPr/>
      <dgm:t>
        <a:bodyPr/>
        <a:lstStyle/>
        <a:p>
          <a:endParaRPr lang="pl-PL"/>
        </a:p>
      </dgm:t>
    </dgm:pt>
    <dgm:pt modelId="{30260CF6-4D9C-4193-B208-91D5CEDD28C2}" type="pres">
      <dgm:prSet presAssocID="{85254C96-526E-467C-8215-23DF49ADA6E7}" presName="childText" presStyleLbl="revTx" presStyleIdx="0" presStyleCnt="1">
        <dgm:presLayoutVars>
          <dgm:bulletEnabled val="1"/>
        </dgm:presLayoutVars>
      </dgm:prSet>
      <dgm:spPr/>
      <dgm:t>
        <a:bodyPr/>
        <a:lstStyle/>
        <a:p>
          <a:endParaRPr lang="pl-PL"/>
        </a:p>
      </dgm:t>
    </dgm:pt>
  </dgm:ptLst>
  <dgm:cxnLst>
    <dgm:cxn modelId="{DFC6AFB0-E684-4F18-9A89-167829882738}" type="presOf" srcId="{B1310599-F301-404B-88D5-09BFCF3C28CB}" destId="{30260CF6-4D9C-4193-B208-91D5CEDD28C2}" srcOrd="0" destOrd="16" presId="urn:microsoft.com/office/officeart/2005/8/layout/vList2"/>
    <dgm:cxn modelId="{42553756-CE96-40E6-B659-B17E31026E62}" srcId="{85254C96-526E-467C-8215-23DF49ADA6E7}" destId="{46844A1B-070C-46AD-8F9D-53B2D4C1644B}" srcOrd="8" destOrd="0" parTransId="{ACBA9FEA-8A31-482D-AC46-5766DF37CA75}" sibTransId="{996CA410-1266-4E52-991F-B224EE03C691}"/>
    <dgm:cxn modelId="{B64F6540-8CD3-4C69-851C-D472CA1962DB}" type="presOf" srcId="{AD1BE735-ECE2-4850-A3F2-A92447333C43}" destId="{30260CF6-4D9C-4193-B208-91D5CEDD28C2}" srcOrd="0" destOrd="11" presId="urn:microsoft.com/office/officeart/2005/8/layout/vList2"/>
    <dgm:cxn modelId="{CD33D63E-7D12-46AE-91E4-AB6B2DDBF681}" type="presOf" srcId="{F0D6AD67-3B4E-4540-BEE9-43A7361081D2}" destId="{30260CF6-4D9C-4193-B208-91D5CEDD28C2}" srcOrd="0" destOrd="15" presId="urn:microsoft.com/office/officeart/2005/8/layout/vList2"/>
    <dgm:cxn modelId="{EAE7413D-1A8E-4174-9DB0-3AB7D5672238}" srcId="{85254C96-526E-467C-8215-23DF49ADA6E7}" destId="{B9787DB8-A0A9-4ECE-82DD-00EB153961C4}" srcOrd="7" destOrd="0" parTransId="{3064A9EA-9BD1-47A7-BE58-F35BD6A127E4}" sibTransId="{50E94196-DA01-4325-B1A1-365A9B279A3E}"/>
    <dgm:cxn modelId="{B1D68049-3EB4-4010-B901-41C288E17F6B}" srcId="{85254C96-526E-467C-8215-23DF49ADA6E7}" destId="{2BB0738B-11A1-4374-82A2-B51154CE8E74}" srcOrd="6" destOrd="0" parTransId="{30100CFB-9901-44AF-ACCC-87C632BFD0CC}" sibTransId="{9C78C996-4EAE-4A4F-B7E1-32CE925B4FB6}"/>
    <dgm:cxn modelId="{BDCD3B21-46DB-4D53-8920-94EA738050E1}" srcId="{85254C96-526E-467C-8215-23DF49ADA6E7}" destId="{CE3D04C7-5173-40C2-B582-1D24E7697896}" srcOrd="13" destOrd="0" parTransId="{F7B85B04-AA4A-4750-B5EA-C515C287836A}" sibTransId="{8662CD15-313D-4A08-A005-F4441FEC8502}"/>
    <dgm:cxn modelId="{9E781067-8FC1-4864-823A-2D94738B5E72}" type="presOf" srcId="{E8718679-66FC-415A-A55B-152A5A34EC84}" destId="{30260CF6-4D9C-4193-B208-91D5CEDD28C2}" srcOrd="0" destOrd="9" presId="urn:microsoft.com/office/officeart/2005/8/layout/vList2"/>
    <dgm:cxn modelId="{81DCC0ED-8F17-44EF-A335-F511B186F3F3}" srcId="{85254C96-526E-467C-8215-23DF49ADA6E7}" destId="{40A90240-C057-4480-99DF-BCC6F8F7A13C}" srcOrd="4" destOrd="0" parTransId="{79BDD232-C00D-4420-ABFD-5575C7FC1D4C}" sibTransId="{2661C314-D382-4565-A718-BE4CAAA67ACF}"/>
    <dgm:cxn modelId="{EB962455-A4B3-4EFA-9F96-4EB442526BAF}" srcId="{85254C96-526E-467C-8215-23DF49ADA6E7}" destId="{F3CEB95C-9D1F-4006-9F02-07BAB633B4AF}" srcOrd="2" destOrd="0" parTransId="{21F2DCB2-D9E0-436B-A5F2-44E80357EC2A}" sibTransId="{30FED40E-D587-48DB-B35E-642568C7B900}"/>
    <dgm:cxn modelId="{991B7ED0-DA7C-4660-95DE-984C98E3250E}" srcId="{85254C96-526E-467C-8215-23DF49ADA6E7}" destId="{664BE823-1F80-427A-B8F1-7BBD963D1FC0}" srcOrd="1" destOrd="0" parTransId="{F5305C0C-3D90-4EAA-B6AB-63DA12020C56}" sibTransId="{C5A4C635-E46F-4E47-BCE6-356807E12B48}"/>
    <dgm:cxn modelId="{E91451DF-C39D-4E1A-8AAF-BF909C8021B9}" type="presOf" srcId="{B9787DB8-A0A9-4ECE-82DD-00EB153961C4}" destId="{30260CF6-4D9C-4193-B208-91D5CEDD28C2}" srcOrd="0" destOrd="7" presId="urn:microsoft.com/office/officeart/2005/8/layout/vList2"/>
    <dgm:cxn modelId="{0D693E80-C4F2-492E-AAD1-94C8EECF8128}" srcId="{85254C96-526E-467C-8215-23DF49ADA6E7}" destId="{7D0B14EB-D266-478E-A3DE-E3D8A4AF9BB0}" srcOrd="0" destOrd="0" parTransId="{5EEA365F-D82D-405B-8EA7-3BA5175EC013}" sibTransId="{57E6346B-4D74-4B4C-8CB5-856B0EA23C63}"/>
    <dgm:cxn modelId="{075978EA-B8CC-4854-85A5-3331429B0A83}" type="presOf" srcId="{7D0B14EB-D266-478E-A3DE-E3D8A4AF9BB0}" destId="{30260CF6-4D9C-4193-B208-91D5CEDD28C2}" srcOrd="0" destOrd="0" presId="urn:microsoft.com/office/officeart/2005/8/layout/vList2"/>
    <dgm:cxn modelId="{E5D610BC-3252-43B5-88AC-10E1E2B3F58F}" type="presOf" srcId="{B003B102-BB41-48C1-8921-2FD79F0AE947}" destId="{30260CF6-4D9C-4193-B208-91D5CEDD28C2}" srcOrd="0" destOrd="3" presId="urn:microsoft.com/office/officeart/2005/8/layout/vList2"/>
    <dgm:cxn modelId="{1F8AE648-D8E5-4B36-8172-4E9C6594F36A}" type="presOf" srcId="{664BE823-1F80-427A-B8F1-7BBD963D1FC0}" destId="{30260CF6-4D9C-4193-B208-91D5CEDD28C2}" srcOrd="0" destOrd="1" presId="urn:microsoft.com/office/officeart/2005/8/layout/vList2"/>
    <dgm:cxn modelId="{2EA3E5EC-78B6-4313-901A-122C2B240041}" type="presOf" srcId="{44DF73C4-678A-44A1-A183-B7C6C366550E}" destId="{30260CF6-4D9C-4193-B208-91D5CEDD28C2}" srcOrd="0" destOrd="10" presId="urn:microsoft.com/office/officeart/2005/8/layout/vList2"/>
    <dgm:cxn modelId="{7CFF93F1-5364-4D97-974E-456A7039C04F}" srcId="{85254C96-526E-467C-8215-23DF49ADA6E7}" destId="{94939951-7FFC-44A5-82A0-9DE87395DF4E}" srcOrd="14" destOrd="0" parTransId="{3CC1D99E-2370-48A8-BE26-EB312FC209A9}" sibTransId="{A6CDB6E9-9F4F-47B0-8C5E-117236F90D08}"/>
    <dgm:cxn modelId="{6E62D7A7-06DF-4489-896B-7760137A187F}" srcId="{85254C96-526E-467C-8215-23DF49ADA6E7}" destId="{AD1BE735-ECE2-4850-A3F2-A92447333C43}" srcOrd="11" destOrd="0" parTransId="{08114DB6-EF2C-4D74-BB1B-3CA42F465DB5}" sibTransId="{442052EB-4E42-4807-84E6-3326C76E9388}"/>
    <dgm:cxn modelId="{72C05920-AC93-4186-B440-572737A152A8}" type="presOf" srcId="{994CF1F4-2732-4AB8-8227-C604B16962DD}" destId="{ADC6FB53-26A8-4358-956F-33CD97D623A0}" srcOrd="0" destOrd="0" presId="urn:microsoft.com/office/officeart/2005/8/layout/vList2"/>
    <dgm:cxn modelId="{8902E6EB-065B-4DEC-9D7B-81047926FEA2}" srcId="{85254C96-526E-467C-8215-23DF49ADA6E7}" destId="{F0D6AD67-3B4E-4540-BEE9-43A7361081D2}" srcOrd="15" destOrd="0" parTransId="{9079BD34-7D3C-4258-B431-ADDA9721F8C8}" sibTransId="{C4450A8E-6501-4AD2-B45C-A1742E9D04EE}"/>
    <dgm:cxn modelId="{5E317540-809B-46FD-8DA2-F2177135EDF6}" type="presOf" srcId="{D0E1AB34-14F1-4AE9-BFA4-6BE15ACED91E}" destId="{30260CF6-4D9C-4193-B208-91D5CEDD28C2}" srcOrd="0" destOrd="5" presId="urn:microsoft.com/office/officeart/2005/8/layout/vList2"/>
    <dgm:cxn modelId="{56479F06-31A1-4119-B85A-4A4DCD8E26C9}" srcId="{994CF1F4-2732-4AB8-8227-C604B16962DD}" destId="{85254C96-526E-467C-8215-23DF49ADA6E7}" srcOrd="0" destOrd="0" parTransId="{56F792A5-83DE-42C7-8300-7623CB492B2B}" sibTransId="{BB18EFB1-AAB8-4515-90C2-1F1549C665BA}"/>
    <dgm:cxn modelId="{075F7AD6-7B76-4651-9D6D-4CE00ACD1546}" srcId="{85254C96-526E-467C-8215-23DF49ADA6E7}" destId="{44DF73C4-678A-44A1-A183-B7C6C366550E}" srcOrd="10" destOrd="0" parTransId="{8D1E7DE0-3740-48FF-8158-23007855FF93}" sibTransId="{0A6E491F-EB80-441E-A2AC-8CF48E034DC6}"/>
    <dgm:cxn modelId="{910F5978-450C-4F11-A644-47E2A8FDA089}" srcId="{85254C96-526E-467C-8215-23DF49ADA6E7}" destId="{B1310599-F301-404B-88D5-09BFCF3C28CB}" srcOrd="16" destOrd="0" parTransId="{95F3FD0D-A8FC-4ADA-B91D-9A3219057299}" sibTransId="{C4B30155-EA45-4323-BD45-9EA538BB2316}"/>
    <dgm:cxn modelId="{ABB5133E-339C-44F5-9A1A-6D958989D476}" srcId="{85254C96-526E-467C-8215-23DF49ADA6E7}" destId="{D0E1AB34-14F1-4AE9-BFA4-6BE15ACED91E}" srcOrd="5" destOrd="0" parTransId="{CDE1DB8C-2C84-4335-BAE5-A411009D8373}" sibTransId="{6856622A-4D8F-400B-87BB-358FFD81BDC6}"/>
    <dgm:cxn modelId="{562F7B8D-04A2-4242-889B-5C5F8B3928FC}" type="presOf" srcId="{94939951-7FFC-44A5-82A0-9DE87395DF4E}" destId="{30260CF6-4D9C-4193-B208-91D5CEDD28C2}" srcOrd="0" destOrd="14" presId="urn:microsoft.com/office/officeart/2005/8/layout/vList2"/>
    <dgm:cxn modelId="{0E553073-7B07-4129-9677-6D20EAAD43BB}" type="presOf" srcId="{2BB0738B-11A1-4374-82A2-B51154CE8E74}" destId="{30260CF6-4D9C-4193-B208-91D5CEDD28C2}" srcOrd="0" destOrd="6" presId="urn:microsoft.com/office/officeart/2005/8/layout/vList2"/>
    <dgm:cxn modelId="{121A5949-72DE-4D49-AEDE-715CF9C58DFD}" type="presOf" srcId="{CE3D04C7-5173-40C2-B582-1D24E7697896}" destId="{30260CF6-4D9C-4193-B208-91D5CEDD28C2}" srcOrd="0" destOrd="13" presId="urn:microsoft.com/office/officeart/2005/8/layout/vList2"/>
    <dgm:cxn modelId="{D5C6001C-60A6-49B6-B48D-FB8CA937BECA}" srcId="{85254C96-526E-467C-8215-23DF49ADA6E7}" destId="{DCA6C0AF-ABA3-42AB-8611-07F748A64A42}" srcOrd="12" destOrd="0" parTransId="{96FBD4F7-383B-4A80-B5D6-1351F50E64F3}" sibTransId="{446AC0A5-E80F-478D-BACF-D49BAF5B6E52}"/>
    <dgm:cxn modelId="{8B36704E-FD58-4988-AB41-526F27FC6CBD}" type="presOf" srcId="{46844A1B-070C-46AD-8F9D-53B2D4C1644B}" destId="{30260CF6-4D9C-4193-B208-91D5CEDD28C2}" srcOrd="0" destOrd="8" presId="urn:microsoft.com/office/officeart/2005/8/layout/vList2"/>
    <dgm:cxn modelId="{040F8707-101C-409C-BEA1-252EA27B9E92}" type="presOf" srcId="{F3CEB95C-9D1F-4006-9F02-07BAB633B4AF}" destId="{30260CF6-4D9C-4193-B208-91D5CEDD28C2}" srcOrd="0" destOrd="2" presId="urn:microsoft.com/office/officeart/2005/8/layout/vList2"/>
    <dgm:cxn modelId="{63C06CF2-094B-4F1E-BF0C-D10F5CCBA9F7}" type="presOf" srcId="{85254C96-526E-467C-8215-23DF49ADA6E7}" destId="{748FD6B1-5284-4A35-BE66-DF23DE258E16}" srcOrd="0" destOrd="0" presId="urn:microsoft.com/office/officeart/2005/8/layout/vList2"/>
    <dgm:cxn modelId="{8E5DF75B-6977-489A-958C-8155891CAADD}" srcId="{85254C96-526E-467C-8215-23DF49ADA6E7}" destId="{B003B102-BB41-48C1-8921-2FD79F0AE947}" srcOrd="3" destOrd="0" parTransId="{732A9240-3D73-4B4C-BBB3-A446DB2652F3}" sibTransId="{41A5E91F-CDA3-4BEE-A018-7A92D3773405}"/>
    <dgm:cxn modelId="{12D938D9-6C39-49AC-82D4-A945C7CF107A}" type="presOf" srcId="{DCA6C0AF-ABA3-42AB-8611-07F748A64A42}" destId="{30260CF6-4D9C-4193-B208-91D5CEDD28C2}" srcOrd="0" destOrd="12" presId="urn:microsoft.com/office/officeart/2005/8/layout/vList2"/>
    <dgm:cxn modelId="{EBC94A2A-002C-47A9-A2DF-95BD986F7B91}" srcId="{85254C96-526E-467C-8215-23DF49ADA6E7}" destId="{E8718679-66FC-415A-A55B-152A5A34EC84}" srcOrd="9" destOrd="0" parTransId="{9CCE8AE6-9897-4B86-A0FE-DD6C0A820EA4}" sibTransId="{996327BB-AB5D-469C-A9EC-FEBCBAF436DC}"/>
    <dgm:cxn modelId="{A0BB9FD9-E19E-407F-8F93-6AE3ACABF9AE}" type="presOf" srcId="{40A90240-C057-4480-99DF-BCC6F8F7A13C}" destId="{30260CF6-4D9C-4193-B208-91D5CEDD28C2}" srcOrd="0" destOrd="4" presId="urn:microsoft.com/office/officeart/2005/8/layout/vList2"/>
    <dgm:cxn modelId="{5E785116-AF1F-4AFD-9CE3-4EB61694FCB2}" type="presParOf" srcId="{ADC6FB53-26A8-4358-956F-33CD97D623A0}" destId="{748FD6B1-5284-4A35-BE66-DF23DE258E16}" srcOrd="0" destOrd="0" presId="urn:microsoft.com/office/officeart/2005/8/layout/vList2"/>
    <dgm:cxn modelId="{A44B9250-F01B-47D0-91BE-50E06404888E}" type="presParOf" srcId="{ADC6FB53-26A8-4358-956F-33CD97D623A0}" destId="{30260CF6-4D9C-4193-B208-91D5CEDD28C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04DE9A-497C-4E40-849F-8C6730CD8B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DAD85289-B8D3-4D48-B35C-D8C39FD28EF5}">
      <dgm:prSet/>
      <dgm:spPr/>
      <dgm:t>
        <a:bodyPr/>
        <a:lstStyle/>
        <a:p>
          <a:pPr rtl="0"/>
          <a:r>
            <a:rPr lang="pl-PL" dirty="0" err="1" smtClean="0"/>
            <a:t>Integration</a:t>
          </a:r>
          <a:r>
            <a:rPr lang="pl-PL" dirty="0" smtClean="0"/>
            <a:t> </a:t>
          </a:r>
          <a:r>
            <a:rPr lang="pl-PL" dirty="0" err="1" smtClean="0"/>
            <a:t>with</a:t>
          </a:r>
          <a:r>
            <a:rPr lang="pl-PL" dirty="0" smtClean="0"/>
            <a:t> </a:t>
          </a:r>
          <a:r>
            <a:rPr lang="pl-PL" dirty="0" err="1" smtClean="0"/>
            <a:t>Census</a:t>
          </a:r>
          <a:r>
            <a:rPr lang="pl-PL" dirty="0" smtClean="0"/>
            <a:t> </a:t>
          </a:r>
          <a:r>
            <a:rPr lang="pl-PL" dirty="0" err="1" smtClean="0"/>
            <a:t>Frame</a:t>
          </a:r>
          <a:r>
            <a:rPr lang="pl-PL" dirty="0" smtClean="0"/>
            <a:t> and </a:t>
          </a:r>
          <a:r>
            <a:rPr lang="pl-PL" dirty="0" err="1" smtClean="0"/>
            <a:t>CAxI</a:t>
          </a:r>
          <a:r>
            <a:rPr lang="pl-PL" dirty="0" smtClean="0"/>
            <a:t> data,</a:t>
          </a:r>
          <a:endParaRPr lang="pl-PL" dirty="0"/>
        </a:p>
      </dgm:t>
    </dgm:pt>
    <dgm:pt modelId="{600D990B-4F07-4A28-BA2E-AE1B23C770E4}" type="parTrans" cxnId="{740BFC5E-D2E6-438A-BBF4-B2E98D371086}">
      <dgm:prSet/>
      <dgm:spPr/>
      <dgm:t>
        <a:bodyPr/>
        <a:lstStyle/>
        <a:p>
          <a:endParaRPr lang="pl-PL"/>
        </a:p>
      </dgm:t>
    </dgm:pt>
    <dgm:pt modelId="{6AEBFC89-FF76-4F97-A959-C48F66841CA6}" type="sibTrans" cxnId="{740BFC5E-D2E6-438A-BBF4-B2E98D371086}">
      <dgm:prSet/>
      <dgm:spPr/>
      <dgm:t>
        <a:bodyPr/>
        <a:lstStyle/>
        <a:p>
          <a:endParaRPr lang="pl-PL"/>
        </a:p>
      </dgm:t>
    </dgm:pt>
    <dgm:pt modelId="{6E452E69-5BDE-42E5-BEF9-C343E4133DED}">
      <dgm:prSet/>
      <dgm:spPr/>
      <dgm:t>
        <a:bodyPr/>
        <a:lstStyle/>
        <a:p>
          <a:pPr rtl="0"/>
          <a:r>
            <a:rPr lang="pl-PL" dirty="0" err="1" smtClean="0"/>
            <a:t>Validation</a:t>
          </a:r>
          <a:r>
            <a:rPr lang="pl-PL" dirty="0" smtClean="0"/>
            <a:t>,</a:t>
          </a:r>
          <a:endParaRPr lang="pl-PL" dirty="0"/>
        </a:p>
      </dgm:t>
    </dgm:pt>
    <dgm:pt modelId="{BE31C711-21F7-4652-8948-BC59AAC9E0D4}" type="parTrans" cxnId="{D62496E7-A0AA-4E70-8BD6-F730B1BFDA33}">
      <dgm:prSet/>
      <dgm:spPr/>
      <dgm:t>
        <a:bodyPr/>
        <a:lstStyle/>
        <a:p>
          <a:endParaRPr lang="pl-PL"/>
        </a:p>
      </dgm:t>
    </dgm:pt>
    <dgm:pt modelId="{872435B1-AFF2-4F86-89DF-B3209570BE55}" type="sibTrans" cxnId="{D62496E7-A0AA-4E70-8BD6-F730B1BFDA33}">
      <dgm:prSet/>
      <dgm:spPr/>
      <dgm:t>
        <a:bodyPr/>
        <a:lstStyle/>
        <a:p>
          <a:endParaRPr lang="pl-PL"/>
        </a:p>
      </dgm:t>
    </dgm:pt>
    <dgm:pt modelId="{3B15C1C8-23B2-4170-B974-904A65559528}">
      <dgm:prSet/>
      <dgm:spPr/>
      <dgm:t>
        <a:bodyPr/>
        <a:lstStyle/>
        <a:p>
          <a:pPr rtl="0"/>
          <a:r>
            <a:rPr lang="pl-PL" dirty="0" err="1" smtClean="0"/>
            <a:t>Correction</a:t>
          </a:r>
          <a:r>
            <a:rPr lang="pl-PL" dirty="0" smtClean="0"/>
            <a:t>,</a:t>
          </a:r>
          <a:endParaRPr lang="pl-PL" dirty="0"/>
        </a:p>
      </dgm:t>
    </dgm:pt>
    <dgm:pt modelId="{1FE6E6EF-88B7-4649-9B43-640F66F2F286}" type="parTrans" cxnId="{4199FE87-7014-4528-9ACC-8B56DCB3B54E}">
      <dgm:prSet/>
      <dgm:spPr/>
      <dgm:t>
        <a:bodyPr/>
        <a:lstStyle/>
        <a:p>
          <a:endParaRPr lang="pl-PL"/>
        </a:p>
      </dgm:t>
    </dgm:pt>
    <dgm:pt modelId="{933C660F-5E8C-4E93-B816-45B32AECC74A}" type="sibTrans" cxnId="{4199FE87-7014-4528-9ACC-8B56DCB3B54E}">
      <dgm:prSet/>
      <dgm:spPr/>
      <dgm:t>
        <a:bodyPr/>
        <a:lstStyle/>
        <a:p>
          <a:endParaRPr lang="pl-PL"/>
        </a:p>
      </dgm:t>
    </dgm:pt>
    <dgm:pt modelId="{42946D90-8DCC-4B79-A606-16597E7722C8}">
      <dgm:prSet/>
      <dgm:spPr/>
      <dgm:t>
        <a:bodyPr/>
        <a:lstStyle/>
        <a:p>
          <a:pPr rtl="0"/>
          <a:r>
            <a:rPr lang="pl-PL" dirty="0" err="1" smtClean="0"/>
            <a:t>Operational</a:t>
          </a:r>
          <a:r>
            <a:rPr lang="pl-PL" dirty="0" smtClean="0"/>
            <a:t> </a:t>
          </a:r>
          <a:r>
            <a:rPr lang="pl-PL" dirty="0" err="1" smtClean="0"/>
            <a:t>Imputation</a:t>
          </a:r>
          <a:r>
            <a:rPr lang="pl-PL" dirty="0" smtClean="0"/>
            <a:t>,</a:t>
          </a:r>
          <a:endParaRPr lang="pl-PL" dirty="0"/>
        </a:p>
      </dgm:t>
    </dgm:pt>
    <dgm:pt modelId="{6E364307-EFB9-43E1-AD03-130B5CE961C5}" type="parTrans" cxnId="{5E0EAED7-5497-419F-B0B6-7D78929184DC}">
      <dgm:prSet/>
      <dgm:spPr/>
      <dgm:t>
        <a:bodyPr/>
        <a:lstStyle/>
        <a:p>
          <a:endParaRPr lang="pl-PL"/>
        </a:p>
      </dgm:t>
    </dgm:pt>
    <dgm:pt modelId="{4398E5EB-6B7F-4006-BF76-5C1B5AF3D2B4}" type="sibTrans" cxnId="{5E0EAED7-5497-419F-B0B6-7D78929184DC}">
      <dgm:prSet/>
      <dgm:spPr/>
      <dgm:t>
        <a:bodyPr/>
        <a:lstStyle/>
        <a:p>
          <a:endParaRPr lang="pl-PL"/>
        </a:p>
      </dgm:t>
    </dgm:pt>
    <dgm:pt modelId="{2F356E13-ABB5-4255-97D4-12359CA0FDBC}">
      <dgm:prSet/>
      <dgm:spPr/>
      <dgm:t>
        <a:bodyPr/>
        <a:lstStyle/>
        <a:p>
          <a:pPr rtl="0"/>
          <a:r>
            <a:rPr lang="pl-PL" dirty="0" smtClean="0"/>
            <a:t>Transfer </a:t>
          </a:r>
          <a:r>
            <a:rPr lang="pl-PL" dirty="0" err="1" smtClean="0"/>
            <a:t>proper</a:t>
          </a:r>
          <a:r>
            <a:rPr lang="pl-PL" dirty="0" smtClean="0"/>
            <a:t> </a:t>
          </a:r>
          <a:r>
            <a:rPr lang="pl-PL" dirty="0" err="1" smtClean="0"/>
            <a:t>values</a:t>
          </a:r>
          <a:r>
            <a:rPr lang="pl-PL" dirty="0" smtClean="0"/>
            <a:t> to Golden </a:t>
          </a:r>
          <a:r>
            <a:rPr lang="pl-PL" dirty="0" err="1" smtClean="0"/>
            <a:t>Record</a:t>
          </a:r>
          <a:r>
            <a:rPr lang="pl-PL" dirty="0" smtClean="0"/>
            <a:t>,</a:t>
          </a:r>
          <a:endParaRPr lang="pl-PL" dirty="0"/>
        </a:p>
      </dgm:t>
    </dgm:pt>
    <dgm:pt modelId="{3E11EB20-3E7B-4774-87FC-2A5A861C9C42}" type="parTrans" cxnId="{9BEA3152-DB54-48D9-BAE2-CA61BED8C54D}">
      <dgm:prSet/>
      <dgm:spPr/>
      <dgm:t>
        <a:bodyPr/>
        <a:lstStyle/>
        <a:p>
          <a:endParaRPr lang="pl-PL"/>
        </a:p>
      </dgm:t>
    </dgm:pt>
    <dgm:pt modelId="{11EAB773-8441-4A6E-9B11-F82CBE4E5184}" type="sibTrans" cxnId="{9BEA3152-DB54-48D9-BAE2-CA61BED8C54D}">
      <dgm:prSet/>
      <dgm:spPr/>
      <dgm:t>
        <a:bodyPr/>
        <a:lstStyle/>
        <a:p>
          <a:endParaRPr lang="pl-PL"/>
        </a:p>
      </dgm:t>
    </dgm:pt>
    <dgm:pt modelId="{368E2656-0C96-4EF3-942A-EB7CB464C843}" type="pres">
      <dgm:prSet presAssocID="{C304DE9A-497C-4E40-849F-8C6730CD8B23}" presName="linear" presStyleCnt="0">
        <dgm:presLayoutVars>
          <dgm:animLvl val="lvl"/>
          <dgm:resizeHandles val="exact"/>
        </dgm:presLayoutVars>
      </dgm:prSet>
      <dgm:spPr/>
      <dgm:t>
        <a:bodyPr/>
        <a:lstStyle/>
        <a:p>
          <a:endParaRPr lang="pl-PL"/>
        </a:p>
      </dgm:t>
    </dgm:pt>
    <dgm:pt modelId="{88DA5168-003B-4D3B-B241-0AB69E3B9B30}" type="pres">
      <dgm:prSet presAssocID="{DAD85289-B8D3-4D48-B35C-D8C39FD28EF5}" presName="parentText" presStyleLbl="node1" presStyleIdx="0" presStyleCnt="5">
        <dgm:presLayoutVars>
          <dgm:chMax val="0"/>
          <dgm:bulletEnabled val="1"/>
        </dgm:presLayoutVars>
      </dgm:prSet>
      <dgm:spPr/>
      <dgm:t>
        <a:bodyPr/>
        <a:lstStyle/>
        <a:p>
          <a:endParaRPr lang="pl-PL"/>
        </a:p>
      </dgm:t>
    </dgm:pt>
    <dgm:pt modelId="{099DF9CC-CCC0-42EE-B9D8-A3DC5C1D90F5}" type="pres">
      <dgm:prSet presAssocID="{6AEBFC89-FF76-4F97-A959-C48F66841CA6}" presName="spacer" presStyleCnt="0"/>
      <dgm:spPr/>
    </dgm:pt>
    <dgm:pt modelId="{93479E05-19FE-4A50-8412-A8F5181C1227}" type="pres">
      <dgm:prSet presAssocID="{6E452E69-5BDE-42E5-BEF9-C343E4133DED}" presName="parentText" presStyleLbl="node1" presStyleIdx="1" presStyleCnt="5" custLinFactNeighborX="123" custLinFactNeighborY="67322">
        <dgm:presLayoutVars>
          <dgm:chMax val="0"/>
          <dgm:bulletEnabled val="1"/>
        </dgm:presLayoutVars>
      </dgm:prSet>
      <dgm:spPr/>
      <dgm:t>
        <a:bodyPr/>
        <a:lstStyle/>
        <a:p>
          <a:endParaRPr lang="pl-PL"/>
        </a:p>
      </dgm:t>
    </dgm:pt>
    <dgm:pt modelId="{C730DE89-EEDE-4CCD-A3EB-A9D31A243E0F}" type="pres">
      <dgm:prSet presAssocID="{872435B1-AFF2-4F86-89DF-B3209570BE55}" presName="spacer" presStyleCnt="0"/>
      <dgm:spPr/>
    </dgm:pt>
    <dgm:pt modelId="{17F8ACE0-6ABE-4CA9-AEC7-F164D170AD6E}" type="pres">
      <dgm:prSet presAssocID="{3B15C1C8-23B2-4170-B974-904A65559528}" presName="parentText" presStyleLbl="node1" presStyleIdx="2" presStyleCnt="5">
        <dgm:presLayoutVars>
          <dgm:chMax val="0"/>
          <dgm:bulletEnabled val="1"/>
        </dgm:presLayoutVars>
      </dgm:prSet>
      <dgm:spPr/>
      <dgm:t>
        <a:bodyPr/>
        <a:lstStyle/>
        <a:p>
          <a:endParaRPr lang="pl-PL"/>
        </a:p>
      </dgm:t>
    </dgm:pt>
    <dgm:pt modelId="{F4714B5B-C119-4499-BC39-A3358AC21DFB}" type="pres">
      <dgm:prSet presAssocID="{933C660F-5E8C-4E93-B816-45B32AECC74A}" presName="spacer" presStyleCnt="0"/>
      <dgm:spPr/>
    </dgm:pt>
    <dgm:pt modelId="{F5AFB587-2AFA-4FDF-8173-90976678B1D6}" type="pres">
      <dgm:prSet presAssocID="{42946D90-8DCC-4B79-A606-16597E7722C8}" presName="parentText" presStyleLbl="node1" presStyleIdx="3" presStyleCnt="5">
        <dgm:presLayoutVars>
          <dgm:chMax val="0"/>
          <dgm:bulletEnabled val="1"/>
        </dgm:presLayoutVars>
      </dgm:prSet>
      <dgm:spPr/>
      <dgm:t>
        <a:bodyPr/>
        <a:lstStyle/>
        <a:p>
          <a:endParaRPr lang="pl-PL"/>
        </a:p>
      </dgm:t>
    </dgm:pt>
    <dgm:pt modelId="{EB39531A-0160-40A3-A0E3-3CA6F900C2FB}" type="pres">
      <dgm:prSet presAssocID="{4398E5EB-6B7F-4006-BF76-5C1B5AF3D2B4}" presName="spacer" presStyleCnt="0"/>
      <dgm:spPr/>
    </dgm:pt>
    <dgm:pt modelId="{826BBCB3-0B21-405E-A794-2BF6F2EF7FC4}" type="pres">
      <dgm:prSet presAssocID="{2F356E13-ABB5-4255-97D4-12359CA0FDBC}" presName="parentText" presStyleLbl="node1" presStyleIdx="4" presStyleCnt="5">
        <dgm:presLayoutVars>
          <dgm:chMax val="0"/>
          <dgm:bulletEnabled val="1"/>
        </dgm:presLayoutVars>
      </dgm:prSet>
      <dgm:spPr/>
      <dgm:t>
        <a:bodyPr/>
        <a:lstStyle/>
        <a:p>
          <a:endParaRPr lang="pl-PL"/>
        </a:p>
      </dgm:t>
    </dgm:pt>
  </dgm:ptLst>
  <dgm:cxnLst>
    <dgm:cxn modelId="{6C19B25B-6B26-4601-BB0A-AB4A207E18F0}" type="presOf" srcId="{2F356E13-ABB5-4255-97D4-12359CA0FDBC}" destId="{826BBCB3-0B21-405E-A794-2BF6F2EF7FC4}" srcOrd="0" destOrd="0" presId="urn:microsoft.com/office/officeart/2005/8/layout/vList2"/>
    <dgm:cxn modelId="{6FF0EF99-F31E-4D37-BC97-00B7B5C942F4}" type="presOf" srcId="{3B15C1C8-23B2-4170-B974-904A65559528}" destId="{17F8ACE0-6ABE-4CA9-AEC7-F164D170AD6E}" srcOrd="0" destOrd="0" presId="urn:microsoft.com/office/officeart/2005/8/layout/vList2"/>
    <dgm:cxn modelId="{7F64816D-8A32-463D-90CB-B1DFBCAEF5C9}" type="presOf" srcId="{42946D90-8DCC-4B79-A606-16597E7722C8}" destId="{F5AFB587-2AFA-4FDF-8173-90976678B1D6}" srcOrd="0" destOrd="0" presId="urn:microsoft.com/office/officeart/2005/8/layout/vList2"/>
    <dgm:cxn modelId="{4199FE87-7014-4528-9ACC-8B56DCB3B54E}" srcId="{C304DE9A-497C-4E40-849F-8C6730CD8B23}" destId="{3B15C1C8-23B2-4170-B974-904A65559528}" srcOrd="2" destOrd="0" parTransId="{1FE6E6EF-88B7-4649-9B43-640F66F2F286}" sibTransId="{933C660F-5E8C-4E93-B816-45B32AECC74A}"/>
    <dgm:cxn modelId="{1DDB6E71-0E10-467A-8707-6EAF76FB3528}" type="presOf" srcId="{C304DE9A-497C-4E40-849F-8C6730CD8B23}" destId="{368E2656-0C96-4EF3-942A-EB7CB464C843}" srcOrd="0" destOrd="0" presId="urn:microsoft.com/office/officeart/2005/8/layout/vList2"/>
    <dgm:cxn modelId="{9BEA3152-DB54-48D9-BAE2-CA61BED8C54D}" srcId="{C304DE9A-497C-4E40-849F-8C6730CD8B23}" destId="{2F356E13-ABB5-4255-97D4-12359CA0FDBC}" srcOrd="4" destOrd="0" parTransId="{3E11EB20-3E7B-4774-87FC-2A5A861C9C42}" sibTransId="{11EAB773-8441-4A6E-9B11-F82CBE4E5184}"/>
    <dgm:cxn modelId="{7D7DCED1-5A29-4055-8010-F978A36B81D3}" type="presOf" srcId="{DAD85289-B8D3-4D48-B35C-D8C39FD28EF5}" destId="{88DA5168-003B-4D3B-B241-0AB69E3B9B30}" srcOrd="0" destOrd="0" presId="urn:microsoft.com/office/officeart/2005/8/layout/vList2"/>
    <dgm:cxn modelId="{A14736EF-0042-4947-B298-0BF5F303D947}" type="presOf" srcId="{6E452E69-5BDE-42E5-BEF9-C343E4133DED}" destId="{93479E05-19FE-4A50-8412-A8F5181C1227}" srcOrd="0" destOrd="0" presId="urn:microsoft.com/office/officeart/2005/8/layout/vList2"/>
    <dgm:cxn modelId="{5E0EAED7-5497-419F-B0B6-7D78929184DC}" srcId="{C304DE9A-497C-4E40-849F-8C6730CD8B23}" destId="{42946D90-8DCC-4B79-A606-16597E7722C8}" srcOrd="3" destOrd="0" parTransId="{6E364307-EFB9-43E1-AD03-130B5CE961C5}" sibTransId="{4398E5EB-6B7F-4006-BF76-5C1B5AF3D2B4}"/>
    <dgm:cxn modelId="{740BFC5E-D2E6-438A-BBF4-B2E98D371086}" srcId="{C304DE9A-497C-4E40-849F-8C6730CD8B23}" destId="{DAD85289-B8D3-4D48-B35C-D8C39FD28EF5}" srcOrd="0" destOrd="0" parTransId="{600D990B-4F07-4A28-BA2E-AE1B23C770E4}" sibTransId="{6AEBFC89-FF76-4F97-A959-C48F66841CA6}"/>
    <dgm:cxn modelId="{D62496E7-A0AA-4E70-8BD6-F730B1BFDA33}" srcId="{C304DE9A-497C-4E40-849F-8C6730CD8B23}" destId="{6E452E69-5BDE-42E5-BEF9-C343E4133DED}" srcOrd="1" destOrd="0" parTransId="{BE31C711-21F7-4652-8948-BC59AAC9E0D4}" sibTransId="{872435B1-AFF2-4F86-89DF-B3209570BE55}"/>
    <dgm:cxn modelId="{DEEEA490-0311-42D9-B598-FBA671092647}" type="presParOf" srcId="{368E2656-0C96-4EF3-942A-EB7CB464C843}" destId="{88DA5168-003B-4D3B-B241-0AB69E3B9B30}" srcOrd="0" destOrd="0" presId="urn:microsoft.com/office/officeart/2005/8/layout/vList2"/>
    <dgm:cxn modelId="{BB457EF0-CB6F-478F-9B35-F4BC3E3FB180}" type="presParOf" srcId="{368E2656-0C96-4EF3-942A-EB7CB464C843}" destId="{099DF9CC-CCC0-42EE-B9D8-A3DC5C1D90F5}" srcOrd="1" destOrd="0" presId="urn:microsoft.com/office/officeart/2005/8/layout/vList2"/>
    <dgm:cxn modelId="{50A3ADAA-2C05-4845-829F-757FB25EECEC}" type="presParOf" srcId="{368E2656-0C96-4EF3-942A-EB7CB464C843}" destId="{93479E05-19FE-4A50-8412-A8F5181C1227}" srcOrd="2" destOrd="0" presId="urn:microsoft.com/office/officeart/2005/8/layout/vList2"/>
    <dgm:cxn modelId="{A2C980D1-AC0D-4540-AE3D-8EE519253F5A}" type="presParOf" srcId="{368E2656-0C96-4EF3-942A-EB7CB464C843}" destId="{C730DE89-EEDE-4CCD-A3EB-A9D31A243E0F}" srcOrd="3" destOrd="0" presId="urn:microsoft.com/office/officeart/2005/8/layout/vList2"/>
    <dgm:cxn modelId="{953253CD-663A-4EB3-9E07-6CEEE1EFED1A}" type="presParOf" srcId="{368E2656-0C96-4EF3-942A-EB7CB464C843}" destId="{17F8ACE0-6ABE-4CA9-AEC7-F164D170AD6E}" srcOrd="4" destOrd="0" presId="urn:microsoft.com/office/officeart/2005/8/layout/vList2"/>
    <dgm:cxn modelId="{3E75E900-555B-4722-BB84-1852CCB10A27}" type="presParOf" srcId="{368E2656-0C96-4EF3-942A-EB7CB464C843}" destId="{F4714B5B-C119-4499-BC39-A3358AC21DFB}" srcOrd="5" destOrd="0" presId="urn:microsoft.com/office/officeart/2005/8/layout/vList2"/>
    <dgm:cxn modelId="{09853600-658D-4A5C-8384-4F331386A893}" type="presParOf" srcId="{368E2656-0C96-4EF3-942A-EB7CB464C843}" destId="{F5AFB587-2AFA-4FDF-8173-90976678B1D6}" srcOrd="6" destOrd="0" presId="urn:microsoft.com/office/officeart/2005/8/layout/vList2"/>
    <dgm:cxn modelId="{5C450EAB-5AD7-442C-B216-204D1012B15D}" type="presParOf" srcId="{368E2656-0C96-4EF3-942A-EB7CB464C843}" destId="{EB39531A-0160-40A3-A0E3-3CA6F900C2FB}" srcOrd="7" destOrd="0" presId="urn:microsoft.com/office/officeart/2005/8/layout/vList2"/>
    <dgm:cxn modelId="{0529E763-3247-45A4-B38D-B470E1377AC5}" type="presParOf" srcId="{368E2656-0C96-4EF3-942A-EB7CB464C843}" destId="{826BBCB3-0B21-405E-A794-2BF6F2EF7F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57553-BFC9-4917-8DF1-CC0B8C5C5EAB}" type="doc">
      <dgm:prSet loTypeId="urn:microsoft.com/office/officeart/2005/8/layout/pyramid2" loCatId="pyramid" qsTypeId="urn:microsoft.com/office/officeart/2005/8/quickstyle/simple1" qsCatId="simple" csTypeId="urn:microsoft.com/office/officeart/2005/8/colors/accent1_2" csCatId="accent1" phldr="1"/>
      <dgm:spPr/>
    </dgm:pt>
    <dgm:pt modelId="{D5311F02-9290-4050-863F-A41620FD321D}">
      <dgm:prSet phldrT="[Tekst]" custT="1"/>
      <dgm:spPr>
        <a:ln>
          <a:solidFill>
            <a:schemeClr val="accent5">
              <a:lumMod val="75000"/>
            </a:schemeClr>
          </a:solidFill>
        </a:ln>
      </dgm:spPr>
      <dgm:t>
        <a:bodyPr/>
        <a:lstStyle/>
        <a:p>
          <a:r>
            <a:rPr lang="pl-PL" sz="1400" b="1" dirty="0" smtClean="0"/>
            <a:t>16 </a:t>
          </a:r>
          <a:r>
            <a:rPr lang="pl-PL" sz="1200" b="1" dirty="0" smtClean="0"/>
            <a:t>central </a:t>
          </a:r>
          <a:r>
            <a:rPr lang="pl-PL" sz="1200" b="1" dirty="0" err="1" smtClean="0"/>
            <a:t>controllers</a:t>
          </a:r>
          <a:endParaRPr lang="pl-PL" sz="1200" b="1" dirty="0"/>
        </a:p>
      </dgm:t>
    </dgm:pt>
    <dgm:pt modelId="{582EB2CB-0C13-4AFE-85CD-8765C6D4F437}" type="parTrans" cxnId="{AD7AD34C-62CE-42F3-83C3-90D5343951AD}">
      <dgm:prSet/>
      <dgm:spPr/>
      <dgm:t>
        <a:bodyPr/>
        <a:lstStyle/>
        <a:p>
          <a:endParaRPr lang="pl-PL"/>
        </a:p>
      </dgm:t>
    </dgm:pt>
    <dgm:pt modelId="{3F271C4D-69D5-42BD-B912-40FF3B407573}" type="sibTrans" cxnId="{AD7AD34C-62CE-42F3-83C3-90D5343951AD}">
      <dgm:prSet/>
      <dgm:spPr/>
      <dgm:t>
        <a:bodyPr/>
        <a:lstStyle/>
        <a:p>
          <a:endParaRPr lang="pl-PL"/>
        </a:p>
      </dgm:t>
    </dgm:pt>
    <dgm:pt modelId="{F3B93679-69E5-484B-B764-ACA574FE228A}">
      <dgm:prSet phldrT="[Tekst]" custT="1"/>
      <dgm:spPr>
        <a:ln>
          <a:solidFill>
            <a:schemeClr val="accent5">
              <a:lumMod val="75000"/>
            </a:schemeClr>
          </a:solidFill>
        </a:ln>
      </dgm:spPr>
      <dgm:t>
        <a:bodyPr/>
        <a:lstStyle/>
        <a:p>
          <a:r>
            <a:rPr lang="pl-PL" sz="1400" b="1" dirty="0" smtClean="0"/>
            <a:t>32 </a:t>
          </a:r>
          <a:r>
            <a:rPr lang="pl-PL" sz="1400" b="1" dirty="0" err="1" smtClean="0"/>
            <a:t>managers</a:t>
          </a:r>
          <a:r>
            <a:rPr lang="pl-PL" sz="1400" b="1" dirty="0" smtClean="0"/>
            <a:t> of </a:t>
          </a:r>
          <a:r>
            <a:rPr lang="pl-PL" sz="1400" b="1" dirty="0" err="1" smtClean="0"/>
            <a:t>the</a:t>
          </a:r>
          <a:r>
            <a:rPr lang="pl-PL" sz="1400" b="1" dirty="0" smtClean="0"/>
            <a:t> WCZS and </a:t>
          </a:r>
          <a:r>
            <a:rPr lang="pl-PL" sz="1400" b="1" dirty="0" err="1" smtClean="0"/>
            <a:t>the</a:t>
          </a:r>
          <a:r>
            <a:rPr lang="pl-PL" sz="1400" b="1" dirty="0" smtClean="0"/>
            <a:t> WCC</a:t>
          </a:r>
          <a:endParaRPr lang="pl-PL" sz="1400" b="1" dirty="0"/>
        </a:p>
      </dgm:t>
    </dgm:pt>
    <dgm:pt modelId="{59051F9D-621D-4A10-BC60-1F114673B6C6}" type="parTrans" cxnId="{60B9CD87-A1D1-49B7-8BFE-C2EEC0258B4A}">
      <dgm:prSet/>
      <dgm:spPr/>
      <dgm:t>
        <a:bodyPr/>
        <a:lstStyle/>
        <a:p>
          <a:endParaRPr lang="pl-PL"/>
        </a:p>
      </dgm:t>
    </dgm:pt>
    <dgm:pt modelId="{EA9EC573-ACAA-4BC9-AE77-9164B0C11785}" type="sibTrans" cxnId="{60B9CD87-A1D1-49B7-8BFE-C2EEC0258B4A}">
      <dgm:prSet/>
      <dgm:spPr/>
      <dgm:t>
        <a:bodyPr/>
        <a:lstStyle/>
        <a:p>
          <a:endParaRPr lang="pl-PL"/>
        </a:p>
      </dgm:t>
    </dgm:pt>
    <dgm:pt modelId="{A475CE98-FD98-4ADE-8377-53205689908A}">
      <dgm:prSet phldrT="[Tekst]" custT="1"/>
      <dgm:spPr>
        <a:ln>
          <a:solidFill>
            <a:schemeClr val="accent5">
              <a:lumMod val="75000"/>
            </a:schemeClr>
          </a:solidFill>
        </a:ln>
      </dgm:spPr>
      <dgm:t>
        <a:bodyPr/>
        <a:lstStyle/>
        <a:p>
          <a:r>
            <a:rPr lang="pl-PL" sz="1600" b="1" dirty="0" smtClean="0"/>
            <a:t>571 </a:t>
          </a:r>
          <a:r>
            <a:rPr lang="pl-PL" sz="1600" b="1" dirty="0" err="1" smtClean="0"/>
            <a:t>voivodship</a:t>
          </a:r>
          <a:r>
            <a:rPr lang="pl-PL" sz="1600" b="1" dirty="0" smtClean="0"/>
            <a:t> </a:t>
          </a:r>
          <a:r>
            <a:rPr lang="pl-PL" sz="1600" b="1" dirty="0" err="1" smtClean="0"/>
            <a:t>controllers</a:t>
          </a:r>
          <a:endParaRPr lang="pl-PL" sz="1600" b="1" dirty="0"/>
        </a:p>
      </dgm:t>
    </dgm:pt>
    <dgm:pt modelId="{6B037F0E-2E0B-4573-BCB1-16708A15AF41}" type="parTrans" cxnId="{C6518CFB-26C2-4C16-9B7A-0CE277F3E400}">
      <dgm:prSet/>
      <dgm:spPr/>
      <dgm:t>
        <a:bodyPr/>
        <a:lstStyle/>
        <a:p>
          <a:endParaRPr lang="pl-PL"/>
        </a:p>
      </dgm:t>
    </dgm:pt>
    <dgm:pt modelId="{88D23D18-6D59-4FF8-95E8-A46E07099AF1}" type="sibTrans" cxnId="{C6518CFB-26C2-4C16-9B7A-0CE277F3E400}">
      <dgm:prSet/>
      <dgm:spPr/>
      <dgm:t>
        <a:bodyPr/>
        <a:lstStyle/>
        <a:p>
          <a:endParaRPr lang="pl-PL"/>
        </a:p>
      </dgm:t>
    </dgm:pt>
    <dgm:pt modelId="{B3C24FA5-738B-494B-9293-05FC184B5192}">
      <dgm:prSet phldrT="[Tekst]" custT="1"/>
      <dgm:spPr>
        <a:ln>
          <a:solidFill>
            <a:schemeClr val="accent5">
              <a:lumMod val="75000"/>
            </a:schemeClr>
          </a:solidFill>
        </a:ln>
      </dgm:spPr>
      <dgm:t>
        <a:bodyPr/>
        <a:lstStyle/>
        <a:p>
          <a:r>
            <a:rPr lang="pl-PL" sz="1600" b="1" dirty="0" smtClean="0"/>
            <a:t>642 </a:t>
          </a:r>
          <a:r>
            <a:rPr lang="pl-PL" sz="1600" b="1" dirty="0" err="1" smtClean="0"/>
            <a:t>statistical</a:t>
          </a:r>
          <a:r>
            <a:rPr lang="pl-PL" sz="1600" b="1" dirty="0" smtClean="0"/>
            <a:t> </a:t>
          </a:r>
          <a:r>
            <a:rPr lang="pl-PL" sz="1600" b="1" dirty="0" err="1" smtClean="0"/>
            <a:t>interviewers</a:t>
          </a:r>
          <a:endParaRPr lang="pl-PL" sz="1600" b="1" dirty="0"/>
        </a:p>
      </dgm:t>
    </dgm:pt>
    <dgm:pt modelId="{9E3BF1B2-26CE-4F50-86EA-808F18F9333E}" type="parTrans" cxnId="{69DF8FEE-C153-4173-912B-B8AC49CE8CB3}">
      <dgm:prSet/>
      <dgm:spPr/>
      <dgm:t>
        <a:bodyPr/>
        <a:lstStyle/>
        <a:p>
          <a:endParaRPr lang="pl-PL"/>
        </a:p>
      </dgm:t>
    </dgm:pt>
    <dgm:pt modelId="{34E628A6-FEE7-4BC0-8EE8-632B960D2185}" type="sibTrans" cxnId="{69DF8FEE-C153-4173-912B-B8AC49CE8CB3}">
      <dgm:prSet/>
      <dgm:spPr/>
      <dgm:t>
        <a:bodyPr/>
        <a:lstStyle/>
        <a:p>
          <a:endParaRPr lang="pl-PL"/>
        </a:p>
      </dgm:t>
    </dgm:pt>
    <dgm:pt modelId="{7DB33B69-3979-4320-B473-29C866AE54F8}">
      <dgm:prSet phldrT="[Tekst]" custT="1"/>
      <dgm:spPr>
        <a:ln>
          <a:solidFill>
            <a:schemeClr val="accent5">
              <a:lumMod val="75000"/>
            </a:schemeClr>
          </a:solidFill>
        </a:ln>
      </dgm:spPr>
      <dgm:t>
        <a:bodyPr/>
        <a:lstStyle/>
        <a:p>
          <a:pPr algn="ctr"/>
          <a:r>
            <a:rPr lang="pl-PL" sz="2000" b="1" dirty="0" err="1" smtClean="0"/>
            <a:t>around</a:t>
          </a:r>
          <a:r>
            <a:rPr lang="pl-PL" sz="2000" b="1" dirty="0" smtClean="0"/>
            <a:t> 2800</a:t>
          </a:r>
          <a:r>
            <a:rPr lang="pl-PL" sz="2000" dirty="0" smtClean="0"/>
            <a:t> </a:t>
          </a:r>
          <a:r>
            <a:rPr lang="pl-PL" sz="2000" b="1" dirty="0" smtClean="0"/>
            <a:t>gmina </a:t>
          </a:r>
          <a:r>
            <a:rPr lang="pl-PL" sz="2000" b="1" dirty="0" err="1" smtClean="0"/>
            <a:t>leaders</a:t>
          </a:r>
          <a:endParaRPr lang="pl-PL" sz="2000" b="1" dirty="0"/>
        </a:p>
      </dgm:t>
    </dgm:pt>
    <dgm:pt modelId="{30A60355-884C-4873-B792-A191251CC9F1}" type="parTrans" cxnId="{6AFDE8BB-3C30-4B17-973C-F3DEEAA9F457}">
      <dgm:prSet/>
      <dgm:spPr/>
      <dgm:t>
        <a:bodyPr/>
        <a:lstStyle/>
        <a:p>
          <a:endParaRPr lang="pl-PL"/>
        </a:p>
      </dgm:t>
    </dgm:pt>
    <dgm:pt modelId="{4B279B47-9893-48D9-AFB5-F81846DD748D}" type="sibTrans" cxnId="{6AFDE8BB-3C30-4B17-973C-F3DEEAA9F457}">
      <dgm:prSet/>
      <dgm:spPr/>
      <dgm:t>
        <a:bodyPr/>
        <a:lstStyle/>
        <a:p>
          <a:endParaRPr lang="pl-PL"/>
        </a:p>
      </dgm:t>
    </dgm:pt>
    <dgm:pt modelId="{7086C967-F634-4508-A587-349FBE36394D}">
      <dgm:prSet phldrT="[Tekst]" custT="1"/>
      <dgm:spPr>
        <a:ln>
          <a:solidFill>
            <a:schemeClr val="accent5">
              <a:lumMod val="75000"/>
            </a:schemeClr>
          </a:solidFill>
        </a:ln>
      </dgm:spPr>
      <dgm:t>
        <a:bodyPr/>
        <a:lstStyle/>
        <a:p>
          <a:r>
            <a:rPr lang="pl-PL" sz="2000" b="1" dirty="0" err="1" smtClean="0"/>
            <a:t>around</a:t>
          </a:r>
          <a:r>
            <a:rPr lang="pl-PL" sz="2000" b="1" dirty="0" smtClean="0"/>
            <a:t> 18000</a:t>
          </a:r>
          <a:r>
            <a:rPr lang="pl-PL" sz="2000" dirty="0" smtClean="0"/>
            <a:t> </a:t>
          </a:r>
          <a:r>
            <a:rPr lang="pl-PL" sz="2000" b="1" dirty="0" err="1" smtClean="0"/>
            <a:t>census</a:t>
          </a:r>
          <a:r>
            <a:rPr lang="pl-PL" sz="2000" b="1" dirty="0" smtClean="0"/>
            <a:t> </a:t>
          </a:r>
          <a:r>
            <a:rPr lang="pl-PL" sz="2000" b="1" dirty="0" err="1" smtClean="0"/>
            <a:t>enumerators</a:t>
          </a:r>
          <a:endParaRPr lang="pl-PL" sz="2000" b="1" dirty="0"/>
        </a:p>
      </dgm:t>
    </dgm:pt>
    <dgm:pt modelId="{3F779137-BD20-49DB-9910-3F54883418AE}" type="parTrans" cxnId="{890A53F3-B372-42E7-8D75-3DDE1800EDCA}">
      <dgm:prSet/>
      <dgm:spPr/>
      <dgm:t>
        <a:bodyPr/>
        <a:lstStyle/>
        <a:p>
          <a:endParaRPr lang="pl-PL"/>
        </a:p>
      </dgm:t>
    </dgm:pt>
    <dgm:pt modelId="{1B4B65FD-A899-44F8-B3C1-F976E2D9E8CB}" type="sibTrans" cxnId="{890A53F3-B372-42E7-8D75-3DDE1800EDCA}">
      <dgm:prSet/>
      <dgm:spPr/>
      <dgm:t>
        <a:bodyPr/>
        <a:lstStyle/>
        <a:p>
          <a:endParaRPr lang="pl-PL"/>
        </a:p>
      </dgm:t>
    </dgm:pt>
    <dgm:pt modelId="{C7968D0F-AE68-4FB5-96EB-82B6957B12CD}" type="pres">
      <dgm:prSet presAssocID="{B1E57553-BFC9-4917-8DF1-CC0B8C5C5EAB}" presName="compositeShape" presStyleCnt="0">
        <dgm:presLayoutVars>
          <dgm:dir/>
          <dgm:resizeHandles/>
        </dgm:presLayoutVars>
      </dgm:prSet>
      <dgm:spPr/>
    </dgm:pt>
    <dgm:pt modelId="{BA957BBB-7DB4-413F-AB7C-22AAA96BAC4A}" type="pres">
      <dgm:prSet presAssocID="{B1E57553-BFC9-4917-8DF1-CC0B8C5C5EAB}" presName="pyramid" presStyleLbl="node1" presStyleIdx="0" presStyleCnt="1" custScaleX="153874" custLinFactNeighborX="24335" custLinFactNeighborY="-2380">
        <dgm:style>
          <a:lnRef idx="3">
            <a:schemeClr val="lt1"/>
          </a:lnRef>
          <a:fillRef idx="1">
            <a:schemeClr val="accent1"/>
          </a:fillRef>
          <a:effectRef idx="1">
            <a:schemeClr val="accent1"/>
          </a:effectRef>
          <a:fontRef idx="minor">
            <a:schemeClr val="lt1"/>
          </a:fontRef>
        </dgm:style>
      </dgm:prSet>
      <dgm:spPr/>
    </dgm:pt>
    <dgm:pt modelId="{4102FCB1-18AC-4734-B62B-5FD6DFCEC4CC}" type="pres">
      <dgm:prSet presAssocID="{B1E57553-BFC9-4917-8DF1-CC0B8C5C5EAB}" presName="theList" presStyleCnt="0"/>
      <dgm:spPr/>
    </dgm:pt>
    <dgm:pt modelId="{989BA130-E49D-4F05-AA05-9323EF825084}" type="pres">
      <dgm:prSet presAssocID="{D5311F02-9290-4050-863F-A41620FD321D}" presName="aNode" presStyleLbl="fgAcc1" presStyleIdx="0" presStyleCnt="6" custScaleX="46318" custScaleY="123841" custLinFactY="52734" custLinFactNeighborX="-16761" custLinFactNeighborY="100000">
        <dgm:presLayoutVars>
          <dgm:bulletEnabled val="1"/>
        </dgm:presLayoutVars>
      </dgm:prSet>
      <dgm:spPr/>
      <dgm:t>
        <a:bodyPr/>
        <a:lstStyle/>
        <a:p>
          <a:endParaRPr lang="pl-PL"/>
        </a:p>
      </dgm:t>
    </dgm:pt>
    <dgm:pt modelId="{5AA884AA-0F8C-4957-AF01-1AF69379659F}" type="pres">
      <dgm:prSet presAssocID="{D5311F02-9290-4050-863F-A41620FD321D}" presName="aSpace" presStyleCnt="0"/>
      <dgm:spPr/>
    </dgm:pt>
    <dgm:pt modelId="{7A6C577B-4BEE-41FC-811E-10F24A0C22B1}" type="pres">
      <dgm:prSet presAssocID="{F3B93679-69E5-484B-B764-ACA574FE228A}" presName="aNode" presStyleLbl="fgAcc1" presStyleIdx="1" presStyleCnt="6" custScaleX="69814" custLinFactY="49832" custLinFactNeighborX="-16761" custLinFactNeighborY="100000">
        <dgm:presLayoutVars>
          <dgm:bulletEnabled val="1"/>
        </dgm:presLayoutVars>
      </dgm:prSet>
      <dgm:spPr/>
      <dgm:t>
        <a:bodyPr/>
        <a:lstStyle/>
        <a:p>
          <a:endParaRPr lang="pl-PL"/>
        </a:p>
      </dgm:t>
    </dgm:pt>
    <dgm:pt modelId="{68E7B13F-2C1C-4CD5-A716-F1C1E7DEA429}" type="pres">
      <dgm:prSet presAssocID="{F3B93679-69E5-484B-B764-ACA574FE228A}" presName="aSpace" presStyleCnt="0"/>
      <dgm:spPr/>
    </dgm:pt>
    <dgm:pt modelId="{2E1268EE-01A7-4BCF-9443-5FFE710D11BE}" type="pres">
      <dgm:prSet presAssocID="{A475CE98-FD98-4ADE-8377-53205689908A}" presName="aNode" presStyleLbl="fgAcc1" presStyleIdx="2" presStyleCnt="6" custScaleX="102708" custLinFactY="57426" custLinFactNeighborX="-16761" custLinFactNeighborY="100000">
        <dgm:presLayoutVars>
          <dgm:bulletEnabled val="1"/>
        </dgm:presLayoutVars>
      </dgm:prSet>
      <dgm:spPr/>
      <dgm:t>
        <a:bodyPr/>
        <a:lstStyle/>
        <a:p>
          <a:endParaRPr lang="pl-PL"/>
        </a:p>
      </dgm:t>
    </dgm:pt>
    <dgm:pt modelId="{8A4AE9F2-8C4A-4442-810B-DBCE4D4A0895}" type="pres">
      <dgm:prSet presAssocID="{A475CE98-FD98-4ADE-8377-53205689908A}" presName="aSpace" presStyleCnt="0"/>
      <dgm:spPr/>
    </dgm:pt>
    <dgm:pt modelId="{8B874F5F-39FF-48FB-8407-D2141CD9ED10}" type="pres">
      <dgm:prSet presAssocID="{B3C24FA5-738B-494B-9293-05FC184B5192}" presName="aNode" presStyleLbl="fgAcc1" presStyleIdx="3" presStyleCnt="6" custScaleX="136952" custLinFactY="65021" custLinFactNeighborX="-18436" custLinFactNeighborY="100000">
        <dgm:presLayoutVars>
          <dgm:bulletEnabled val="1"/>
        </dgm:presLayoutVars>
      </dgm:prSet>
      <dgm:spPr/>
      <dgm:t>
        <a:bodyPr/>
        <a:lstStyle/>
        <a:p>
          <a:endParaRPr lang="pl-PL"/>
        </a:p>
      </dgm:t>
    </dgm:pt>
    <dgm:pt modelId="{970692F8-37B7-4237-BA92-B0149E1A056E}" type="pres">
      <dgm:prSet presAssocID="{B3C24FA5-738B-494B-9293-05FC184B5192}" presName="aSpace" presStyleCnt="0"/>
      <dgm:spPr/>
    </dgm:pt>
    <dgm:pt modelId="{ADD5F51A-05AD-4E8E-9E2D-ECAF7D7C6A61}" type="pres">
      <dgm:prSet presAssocID="{7DB33B69-3979-4320-B473-29C866AE54F8}" presName="aNode" presStyleLbl="fgAcc1" presStyleIdx="4" presStyleCnt="6" custAng="0" custScaleX="174546" custLinFactY="72616" custLinFactNeighborX="-16087" custLinFactNeighborY="100000">
        <dgm:presLayoutVars>
          <dgm:bulletEnabled val="1"/>
        </dgm:presLayoutVars>
      </dgm:prSet>
      <dgm:spPr/>
      <dgm:t>
        <a:bodyPr/>
        <a:lstStyle/>
        <a:p>
          <a:endParaRPr lang="pl-PL"/>
        </a:p>
      </dgm:t>
    </dgm:pt>
    <dgm:pt modelId="{3082EC44-7ADB-47CF-B6A8-827C43A79BD2}" type="pres">
      <dgm:prSet presAssocID="{7DB33B69-3979-4320-B473-29C866AE54F8}" presName="aSpace" presStyleCnt="0"/>
      <dgm:spPr/>
    </dgm:pt>
    <dgm:pt modelId="{54A4CB37-A2BB-4221-AB60-25071DD2E5B1}" type="pres">
      <dgm:prSet presAssocID="{7086C967-F634-4508-A587-349FBE36394D}" presName="aNode" presStyleLbl="fgAcc1" presStyleIdx="5" presStyleCnt="6" custScaleX="207441" custLinFactY="81252" custLinFactNeighborX="-16086" custLinFactNeighborY="100000">
        <dgm:presLayoutVars>
          <dgm:bulletEnabled val="1"/>
        </dgm:presLayoutVars>
      </dgm:prSet>
      <dgm:spPr/>
      <dgm:t>
        <a:bodyPr/>
        <a:lstStyle/>
        <a:p>
          <a:endParaRPr lang="pl-PL"/>
        </a:p>
      </dgm:t>
    </dgm:pt>
    <dgm:pt modelId="{CFC8CE76-74B4-47FB-BA1F-0E8E9B339078}" type="pres">
      <dgm:prSet presAssocID="{7086C967-F634-4508-A587-349FBE36394D}" presName="aSpace" presStyleCnt="0"/>
      <dgm:spPr/>
    </dgm:pt>
  </dgm:ptLst>
  <dgm:cxnLst>
    <dgm:cxn modelId="{C6518CFB-26C2-4C16-9B7A-0CE277F3E400}" srcId="{B1E57553-BFC9-4917-8DF1-CC0B8C5C5EAB}" destId="{A475CE98-FD98-4ADE-8377-53205689908A}" srcOrd="2" destOrd="0" parTransId="{6B037F0E-2E0B-4573-BCB1-16708A15AF41}" sibTransId="{88D23D18-6D59-4FF8-95E8-A46E07099AF1}"/>
    <dgm:cxn modelId="{69DF8FEE-C153-4173-912B-B8AC49CE8CB3}" srcId="{B1E57553-BFC9-4917-8DF1-CC0B8C5C5EAB}" destId="{B3C24FA5-738B-494B-9293-05FC184B5192}" srcOrd="3" destOrd="0" parTransId="{9E3BF1B2-26CE-4F50-86EA-808F18F9333E}" sibTransId="{34E628A6-FEE7-4BC0-8EE8-632B960D2185}"/>
    <dgm:cxn modelId="{AD7AD34C-62CE-42F3-83C3-90D5343951AD}" srcId="{B1E57553-BFC9-4917-8DF1-CC0B8C5C5EAB}" destId="{D5311F02-9290-4050-863F-A41620FD321D}" srcOrd="0" destOrd="0" parTransId="{582EB2CB-0C13-4AFE-85CD-8765C6D4F437}" sibTransId="{3F271C4D-69D5-42BD-B912-40FF3B407573}"/>
    <dgm:cxn modelId="{F8094C83-5AE7-4612-A719-27B15B805391}" type="presOf" srcId="{F3B93679-69E5-484B-B764-ACA574FE228A}" destId="{7A6C577B-4BEE-41FC-811E-10F24A0C22B1}" srcOrd="0" destOrd="0" presId="urn:microsoft.com/office/officeart/2005/8/layout/pyramid2"/>
    <dgm:cxn modelId="{913717DE-07D1-4270-A239-728D60F74CC4}" type="presOf" srcId="{B1E57553-BFC9-4917-8DF1-CC0B8C5C5EAB}" destId="{C7968D0F-AE68-4FB5-96EB-82B6957B12CD}" srcOrd="0" destOrd="0" presId="urn:microsoft.com/office/officeart/2005/8/layout/pyramid2"/>
    <dgm:cxn modelId="{890A53F3-B372-42E7-8D75-3DDE1800EDCA}" srcId="{B1E57553-BFC9-4917-8DF1-CC0B8C5C5EAB}" destId="{7086C967-F634-4508-A587-349FBE36394D}" srcOrd="5" destOrd="0" parTransId="{3F779137-BD20-49DB-9910-3F54883418AE}" sibTransId="{1B4B65FD-A899-44F8-B3C1-F976E2D9E8CB}"/>
    <dgm:cxn modelId="{8065B55B-CF13-4830-94A1-CB476FBE4394}" type="presOf" srcId="{B3C24FA5-738B-494B-9293-05FC184B5192}" destId="{8B874F5F-39FF-48FB-8407-D2141CD9ED10}" srcOrd="0" destOrd="0" presId="urn:microsoft.com/office/officeart/2005/8/layout/pyramid2"/>
    <dgm:cxn modelId="{7448830B-D75A-415C-84BA-13E9DE663A45}" type="presOf" srcId="{D5311F02-9290-4050-863F-A41620FD321D}" destId="{989BA130-E49D-4F05-AA05-9323EF825084}" srcOrd="0" destOrd="0" presId="urn:microsoft.com/office/officeart/2005/8/layout/pyramid2"/>
    <dgm:cxn modelId="{6AFDE8BB-3C30-4B17-973C-F3DEEAA9F457}" srcId="{B1E57553-BFC9-4917-8DF1-CC0B8C5C5EAB}" destId="{7DB33B69-3979-4320-B473-29C866AE54F8}" srcOrd="4" destOrd="0" parTransId="{30A60355-884C-4873-B792-A191251CC9F1}" sibTransId="{4B279B47-9893-48D9-AFB5-F81846DD748D}"/>
    <dgm:cxn modelId="{B026EDD2-0A48-422B-BFC1-1389AF8CEFFF}" type="presOf" srcId="{7DB33B69-3979-4320-B473-29C866AE54F8}" destId="{ADD5F51A-05AD-4E8E-9E2D-ECAF7D7C6A61}" srcOrd="0" destOrd="0" presId="urn:microsoft.com/office/officeart/2005/8/layout/pyramid2"/>
    <dgm:cxn modelId="{DD562296-35E7-4837-B65A-06F2C53A8393}" type="presOf" srcId="{A475CE98-FD98-4ADE-8377-53205689908A}" destId="{2E1268EE-01A7-4BCF-9443-5FFE710D11BE}" srcOrd="0" destOrd="0" presId="urn:microsoft.com/office/officeart/2005/8/layout/pyramid2"/>
    <dgm:cxn modelId="{60B9CD87-A1D1-49B7-8BFE-C2EEC0258B4A}" srcId="{B1E57553-BFC9-4917-8DF1-CC0B8C5C5EAB}" destId="{F3B93679-69E5-484B-B764-ACA574FE228A}" srcOrd="1" destOrd="0" parTransId="{59051F9D-621D-4A10-BC60-1F114673B6C6}" sibTransId="{EA9EC573-ACAA-4BC9-AE77-9164B0C11785}"/>
    <dgm:cxn modelId="{83858BE9-1BC2-4740-A77F-77432548C872}" type="presOf" srcId="{7086C967-F634-4508-A587-349FBE36394D}" destId="{54A4CB37-A2BB-4221-AB60-25071DD2E5B1}" srcOrd="0" destOrd="0" presId="urn:microsoft.com/office/officeart/2005/8/layout/pyramid2"/>
    <dgm:cxn modelId="{F1A71A67-D91D-43D3-9884-D98F11F4A28A}" type="presParOf" srcId="{C7968D0F-AE68-4FB5-96EB-82B6957B12CD}" destId="{BA957BBB-7DB4-413F-AB7C-22AAA96BAC4A}" srcOrd="0" destOrd="0" presId="urn:microsoft.com/office/officeart/2005/8/layout/pyramid2"/>
    <dgm:cxn modelId="{95B6AF42-F244-4CC4-99A2-45C3677044E3}" type="presParOf" srcId="{C7968D0F-AE68-4FB5-96EB-82B6957B12CD}" destId="{4102FCB1-18AC-4734-B62B-5FD6DFCEC4CC}" srcOrd="1" destOrd="0" presId="urn:microsoft.com/office/officeart/2005/8/layout/pyramid2"/>
    <dgm:cxn modelId="{0CC85F29-0486-4E88-8E8B-CA14F4867CD3}" type="presParOf" srcId="{4102FCB1-18AC-4734-B62B-5FD6DFCEC4CC}" destId="{989BA130-E49D-4F05-AA05-9323EF825084}" srcOrd="0" destOrd="0" presId="urn:microsoft.com/office/officeart/2005/8/layout/pyramid2"/>
    <dgm:cxn modelId="{4A10935B-A7D9-43CE-9D87-23E1C1D3BDAA}" type="presParOf" srcId="{4102FCB1-18AC-4734-B62B-5FD6DFCEC4CC}" destId="{5AA884AA-0F8C-4957-AF01-1AF69379659F}" srcOrd="1" destOrd="0" presId="urn:microsoft.com/office/officeart/2005/8/layout/pyramid2"/>
    <dgm:cxn modelId="{A5F9AF51-1E0E-4D73-AEE4-84E6B5C321AA}" type="presParOf" srcId="{4102FCB1-18AC-4734-B62B-5FD6DFCEC4CC}" destId="{7A6C577B-4BEE-41FC-811E-10F24A0C22B1}" srcOrd="2" destOrd="0" presId="urn:microsoft.com/office/officeart/2005/8/layout/pyramid2"/>
    <dgm:cxn modelId="{266246AC-B152-47EA-9657-EEC7D1518929}" type="presParOf" srcId="{4102FCB1-18AC-4734-B62B-5FD6DFCEC4CC}" destId="{68E7B13F-2C1C-4CD5-A716-F1C1E7DEA429}" srcOrd="3" destOrd="0" presId="urn:microsoft.com/office/officeart/2005/8/layout/pyramid2"/>
    <dgm:cxn modelId="{1BC8DD89-EBF2-437F-8072-E238812EE1BE}" type="presParOf" srcId="{4102FCB1-18AC-4734-B62B-5FD6DFCEC4CC}" destId="{2E1268EE-01A7-4BCF-9443-5FFE710D11BE}" srcOrd="4" destOrd="0" presId="urn:microsoft.com/office/officeart/2005/8/layout/pyramid2"/>
    <dgm:cxn modelId="{A237454C-DC49-4EE8-8B69-1DA401F98B98}" type="presParOf" srcId="{4102FCB1-18AC-4734-B62B-5FD6DFCEC4CC}" destId="{8A4AE9F2-8C4A-4442-810B-DBCE4D4A0895}" srcOrd="5" destOrd="0" presId="urn:microsoft.com/office/officeart/2005/8/layout/pyramid2"/>
    <dgm:cxn modelId="{73C1D413-14A0-4149-8EFE-2EF3F38D9055}" type="presParOf" srcId="{4102FCB1-18AC-4734-B62B-5FD6DFCEC4CC}" destId="{8B874F5F-39FF-48FB-8407-D2141CD9ED10}" srcOrd="6" destOrd="0" presId="urn:microsoft.com/office/officeart/2005/8/layout/pyramid2"/>
    <dgm:cxn modelId="{233661C4-9A0E-490A-AB9B-72415003C3BA}" type="presParOf" srcId="{4102FCB1-18AC-4734-B62B-5FD6DFCEC4CC}" destId="{970692F8-37B7-4237-BA92-B0149E1A056E}" srcOrd="7" destOrd="0" presId="urn:microsoft.com/office/officeart/2005/8/layout/pyramid2"/>
    <dgm:cxn modelId="{3CCA7F9C-D3C2-4378-B1F9-251809AA1B63}" type="presParOf" srcId="{4102FCB1-18AC-4734-B62B-5FD6DFCEC4CC}" destId="{ADD5F51A-05AD-4E8E-9E2D-ECAF7D7C6A61}" srcOrd="8" destOrd="0" presId="urn:microsoft.com/office/officeart/2005/8/layout/pyramid2"/>
    <dgm:cxn modelId="{6722894A-D0DD-49F6-B51E-0B01295A6538}" type="presParOf" srcId="{4102FCB1-18AC-4734-B62B-5FD6DFCEC4CC}" destId="{3082EC44-7ADB-47CF-B6A8-827C43A79BD2}" srcOrd="9" destOrd="0" presId="urn:microsoft.com/office/officeart/2005/8/layout/pyramid2"/>
    <dgm:cxn modelId="{85800B84-7E58-49C9-909F-52E89AEFBB23}" type="presParOf" srcId="{4102FCB1-18AC-4734-B62B-5FD6DFCEC4CC}" destId="{54A4CB37-A2BB-4221-AB60-25071DD2E5B1}" srcOrd="10" destOrd="0" presId="urn:microsoft.com/office/officeart/2005/8/layout/pyramid2"/>
    <dgm:cxn modelId="{3050FF1A-FCB5-439D-9E21-7899FF2796E2}" type="presParOf" srcId="{4102FCB1-18AC-4734-B62B-5FD6DFCEC4CC}" destId="{CFC8CE76-74B4-47FB-BA1F-0E8E9B339078}" srcOrd="11"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DCAEF-9C31-4DC2-B590-125B4D06D5FB}">
      <dsp:nvSpPr>
        <dsp:cNvPr id="0" name=""/>
        <dsp:cNvSpPr/>
      </dsp:nvSpPr>
      <dsp:spPr>
        <a:xfrm rot="5400000">
          <a:off x="5615156" y="-1662630"/>
          <a:ext cx="828635" cy="4397692"/>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err="1" smtClean="0"/>
            <a:t>Including</a:t>
          </a:r>
          <a:r>
            <a:rPr lang="pl-PL" sz="2400" kern="1200" dirty="0" smtClean="0"/>
            <a:t> </a:t>
          </a:r>
          <a:r>
            <a:rPr lang="pl-PL" sz="2400" kern="1200" dirty="0" err="1" smtClean="0"/>
            <a:t>spatial</a:t>
          </a:r>
          <a:r>
            <a:rPr lang="pl-PL" sz="2400" kern="1200" dirty="0" smtClean="0"/>
            <a:t> data from </a:t>
          </a:r>
          <a:r>
            <a:rPr lang="pl-PL" sz="2400" kern="1200" dirty="0" err="1" smtClean="0"/>
            <a:t>reference</a:t>
          </a:r>
          <a:r>
            <a:rPr lang="pl-PL" sz="2400" kern="1200" dirty="0" smtClean="0"/>
            <a:t> admin. </a:t>
          </a:r>
          <a:r>
            <a:rPr lang="pl-PL" sz="2400" kern="1200" dirty="0" err="1" smtClean="0"/>
            <a:t>registers</a:t>
          </a:r>
          <a:endParaRPr lang="pl-PL" sz="2400" kern="1200" dirty="0"/>
        </a:p>
      </dsp:txBody>
      <dsp:txXfrm rot="-5400000">
        <a:off x="3830628" y="162349"/>
        <a:ext cx="4357241" cy="747733"/>
      </dsp:txXfrm>
    </dsp:sp>
    <dsp:sp modelId="{B29A00C2-ACFF-490C-BBC6-646DED6619C9}">
      <dsp:nvSpPr>
        <dsp:cNvPr id="0" name=""/>
        <dsp:cNvSpPr/>
      </dsp:nvSpPr>
      <dsp:spPr>
        <a:xfrm>
          <a:off x="8621" y="7499"/>
          <a:ext cx="3830626" cy="107015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pl-PL" sz="2000" b="1" kern="1200" dirty="0" err="1" smtClean="0">
              <a:latin typeface="Calibri" pitchFamily="34" charset="0"/>
            </a:rPr>
            <a:t>Administrative</a:t>
          </a:r>
          <a:r>
            <a:rPr lang="pl-PL" sz="2000" b="1" kern="1200" dirty="0" smtClean="0">
              <a:latin typeface="Calibri" pitchFamily="34" charset="0"/>
            </a:rPr>
            <a:t> </a:t>
          </a:r>
          <a:r>
            <a:rPr lang="pl-PL" sz="2000" b="1" kern="1200" dirty="0" err="1" smtClean="0">
              <a:latin typeface="Calibri" pitchFamily="34" charset="0"/>
            </a:rPr>
            <a:t>Sources</a:t>
          </a:r>
          <a:r>
            <a:rPr lang="pl-PL" sz="2000" b="1" kern="1200" dirty="0" smtClean="0">
              <a:latin typeface="Calibri" pitchFamily="34" charset="0"/>
            </a:rPr>
            <a:t> </a:t>
          </a:r>
        </a:p>
      </dsp:txBody>
      <dsp:txXfrm>
        <a:off x="60862" y="59740"/>
        <a:ext cx="3726144" cy="965670"/>
      </dsp:txXfrm>
    </dsp:sp>
    <dsp:sp modelId="{B81253AF-0333-4894-BAF6-E110D48141FD}">
      <dsp:nvSpPr>
        <dsp:cNvPr id="0" name=""/>
        <dsp:cNvSpPr/>
      </dsp:nvSpPr>
      <dsp:spPr>
        <a:xfrm rot="5400000">
          <a:off x="5611297" y="-428139"/>
          <a:ext cx="828635" cy="4397692"/>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pl-PL" sz="2400" b="1" kern="1200" dirty="0" smtClean="0"/>
            <a:t>CAWI</a:t>
          </a:r>
          <a:r>
            <a:rPr lang="pl-PL" sz="2400" kern="1200" dirty="0" smtClean="0"/>
            <a:t> – </a:t>
          </a:r>
          <a:r>
            <a:rPr lang="pl-PL" sz="2400" kern="1200" dirty="0" err="1" smtClean="0"/>
            <a:t>Computer</a:t>
          </a:r>
          <a:r>
            <a:rPr lang="pl-PL" sz="2400" kern="1200" dirty="0" smtClean="0"/>
            <a:t> </a:t>
          </a:r>
          <a:r>
            <a:rPr lang="pl-PL" sz="2400" kern="1200" dirty="0" err="1" smtClean="0"/>
            <a:t>Asisted</a:t>
          </a:r>
          <a:r>
            <a:rPr lang="pl-PL" sz="2400" kern="1200" dirty="0" smtClean="0"/>
            <a:t> Web Interview</a:t>
          </a:r>
          <a:endParaRPr lang="pl-PL" sz="2400" kern="1200" dirty="0"/>
        </a:p>
      </dsp:txBody>
      <dsp:txXfrm rot="-5400000">
        <a:off x="3826769" y="1396840"/>
        <a:ext cx="4357241" cy="747733"/>
      </dsp:txXfrm>
    </dsp:sp>
    <dsp:sp modelId="{DD8DE696-DAD6-41A8-8C26-4F6D6EE895AE}">
      <dsp:nvSpPr>
        <dsp:cNvPr id="0" name=""/>
        <dsp:cNvSpPr/>
      </dsp:nvSpPr>
      <dsp:spPr>
        <a:xfrm>
          <a:off x="0" y="1123081"/>
          <a:ext cx="3826767" cy="129525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pl-PL" sz="2000" b="1" kern="1200" dirty="0" err="1" smtClean="0">
              <a:latin typeface="Calibri" pitchFamily="34" charset="0"/>
            </a:rPr>
            <a:t>Self-enumeration</a:t>
          </a:r>
          <a:r>
            <a:rPr lang="pl-PL" sz="2000" b="1" kern="1200" dirty="0" smtClean="0">
              <a:latin typeface="Calibri" pitchFamily="34" charset="0"/>
            </a:rPr>
            <a:t> by Internet </a:t>
          </a:r>
        </a:p>
      </dsp:txBody>
      <dsp:txXfrm>
        <a:off x="63229" y="1186310"/>
        <a:ext cx="3700309" cy="1168793"/>
      </dsp:txXfrm>
    </dsp:sp>
    <dsp:sp modelId="{1C2AA66F-6A1D-4DBC-85C5-8A1A930BB164}">
      <dsp:nvSpPr>
        <dsp:cNvPr id="0" name=""/>
        <dsp:cNvSpPr/>
      </dsp:nvSpPr>
      <dsp:spPr>
        <a:xfrm rot="5400000">
          <a:off x="5615354" y="798392"/>
          <a:ext cx="828635" cy="4397692"/>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pl-PL" sz="2400" b="1" kern="1200" dirty="0" smtClean="0"/>
            <a:t>CATI</a:t>
          </a:r>
          <a:r>
            <a:rPr lang="pl-PL" sz="2400" kern="1200" dirty="0" smtClean="0"/>
            <a:t> - </a:t>
          </a:r>
          <a:r>
            <a:rPr lang="pl-PL" sz="2400" kern="1200" dirty="0" err="1" smtClean="0"/>
            <a:t>Computer</a:t>
          </a:r>
          <a:r>
            <a:rPr lang="pl-PL" sz="2400" kern="1200" dirty="0" smtClean="0"/>
            <a:t> </a:t>
          </a:r>
          <a:r>
            <a:rPr lang="pl-PL" sz="2400" kern="1200" dirty="0" err="1" smtClean="0"/>
            <a:t>Asisted</a:t>
          </a:r>
          <a:r>
            <a:rPr lang="pl-PL" sz="2400" kern="1200" dirty="0" smtClean="0"/>
            <a:t> Telephone Interview</a:t>
          </a:r>
          <a:endParaRPr lang="pl-PL" sz="2400" kern="1200" dirty="0"/>
        </a:p>
      </dsp:txBody>
      <dsp:txXfrm rot="-5400000">
        <a:off x="3830826" y="2623372"/>
        <a:ext cx="4357241" cy="747733"/>
      </dsp:txXfrm>
    </dsp:sp>
    <dsp:sp modelId="{6AF74077-33B8-415E-827D-FFDFC3CE34EE}">
      <dsp:nvSpPr>
        <dsp:cNvPr id="0" name=""/>
        <dsp:cNvSpPr/>
      </dsp:nvSpPr>
      <dsp:spPr>
        <a:xfrm>
          <a:off x="0" y="2470122"/>
          <a:ext cx="3830824" cy="105423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pl-PL" sz="2000" b="1" kern="1200" dirty="0" err="1" smtClean="0">
              <a:latin typeface="Calibri" pitchFamily="34" charset="0"/>
            </a:rPr>
            <a:t>Telephone</a:t>
          </a:r>
          <a:r>
            <a:rPr lang="pl-PL" sz="2000" b="1" kern="1200" dirty="0" smtClean="0">
              <a:latin typeface="Calibri" pitchFamily="34" charset="0"/>
            </a:rPr>
            <a:t> Interview </a:t>
          </a:r>
        </a:p>
      </dsp:txBody>
      <dsp:txXfrm>
        <a:off x="51463" y="2521585"/>
        <a:ext cx="3727898" cy="951305"/>
      </dsp:txXfrm>
    </dsp:sp>
    <dsp:sp modelId="{68391FD7-BCD4-49FE-A1FF-714A31C95B56}">
      <dsp:nvSpPr>
        <dsp:cNvPr id="0" name=""/>
        <dsp:cNvSpPr/>
      </dsp:nvSpPr>
      <dsp:spPr>
        <a:xfrm rot="5400000">
          <a:off x="5613862" y="2078807"/>
          <a:ext cx="828635" cy="4402836"/>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pl-PL" sz="2000" kern="1200" dirty="0" err="1" smtClean="0"/>
            <a:t>Registered</a:t>
          </a:r>
          <a:r>
            <a:rPr lang="pl-PL" sz="2000" kern="1200" dirty="0" smtClean="0"/>
            <a:t> on </a:t>
          </a:r>
          <a:r>
            <a:rPr lang="pl-PL" sz="2000" kern="1200" dirty="0" err="1" smtClean="0"/>
            <a:t>hand-held</a:t>
          </a:r>
          <a:r>
            <a:rPr lang="pl-PL" sz="2000" kern="1200" dirty="0" smtClean="0"/>
            <a:t> </a:t>
          </a:r>
          <a:r>
            <a:rPr lang="pl-PL" sz="2000" kern="1200" dirty="0" err="1" smtClean="0"/>
            <a:t>terminals</a:t>
          </a:r>
          <a:r>
            <a:rPr lang="pl-PL" sz="2000" kern="1200" dirty="0" smtClean="0"/>
            <a:t> </a:t>
          </a:r>
          <a:r>
            <a:rPr lang="pl-PL" sz="2000" kern="1200" dirty="0" err="1" smtClean="0"/>
            <a:t>with</a:t>
          </a:r>
          <a:r>
            <a:rPr lang="pl-PL" sz="2000" kern="1200" dirty="0" smtClean="0"/>
            <a:t> </a:t>
          </a:r>
          <a:r>
            <a:rPr lang="pl-PL" sz="2000" kern="1200" dirty="0" err="1" smtClean="0"/>
            <a:t>usage</a:t>
          </a:r>
          <a:r>
            <a:rPr lang="pl-PL" sz="2000" kern="1200" dirty="0" smtClean="0"/>
            <a:t> GPS and GIS service</a:t>
          </a:r>
          <a:br>
            <a:rPr lang="pl-PL" sz="2000" kern="1200" dirty="0" smtClean="0"/>
          </a:br>
          <a:r>
            <a:rPr lang="pl-PL" sz="2000" b="1" kern="1200" dirty="0" smtClean="0"/>
            <a:t>CAPI </a:t>
          </a:r>
          <a:r>
            <a:rPr lang="pl-PL" sz="2000" kern="1200" dirty="0" smtClean="0"/>
            <a:t>- Computer </a:t>
          </a:r>
          <a:r>
            <a:rPr lang="pl-PL" sz="2000" kern="1200" dirty="0" err="1" smtClean="0"/>
            <a:t>Assisted</a:t>
          </a:r>
          <a:r>
            <a:rPr lang="pl-PL" sz="2000" kern="1200" dirty="0" smtClean="0"/>
            <a:t> </a:t>
          </a:r>
          <a:r>
            <a:rPr lang="pl-PL" sz="2000" kern="1200" dirty="0" err="1" smtClean="0"/>
            <a:t>Personal</a:t>
          </a:r>
          <a:r>
            <a:rPr lang="pl-PL" sz="2000" kern="1200" dirty="0" smtClean="0"/>
            <a:t> Interview</a:t>
          </a:r>
          <a:endParaRPr lang="pl-PL" sz="2000" kern="1200" dirty="0"/>
        </a:p>
      </dsp:txBody>
      <dsp:txXfrm rot="-5400000">
        <a:off x="3826762" y="3906359"/>
        <a:ext cx="4362385" cy="747733"/>
      </dsp:txXfrm>
    </dsp:sp>
    <dsp:sp modelId="{D230C602-7697-4967-8653-4A93363448F6}">
      <dsp:nvSpPr>
        <dsp:cNvPr id="0" name=""/>
        <dsp:cNvSpPr/>
      </dsp:nvSpPr>
      <dsp:spPr>
        <a:xfrm>
          <a:off x="0" y="3576144"/>
          <a:ext cx="3826760" cy="140816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100000"/>
            </a:lnSpc>
            <a:spcBef>
              <a:spcPct val="0"/>
            </a:spcBef>
            <a:spcAft>
              <a:spcPts val="0"/>
            </a:spcAft>
          </a:pPr>
          <a:r>
            <a:rPr lang="pl-PL" sz="1800" b="1" kern="1200" dirty="0" smtClean="0">
              <a:latin typeface="Calibri" pitchFamily="34" charset="0"/>
            </a:rPr>
            <a:t>Interview </a:t>
          </a:r>
          <a:r>
            <a:rPr lang="pl-PL" sz="1800" b="1" kern="1200" dirty="0" err="1" smtClean="0">
              <a:latin typeface="Calibri" pitchFamily="34" charset="0"/>
            </a:rPr>
            <a:t>with</a:t>
          </a:r>
          <a:r>
            <a:rPr lang="pl-PL" sz="1800" b="1" kern="1200" dirty="0" smtClean="0">
              <a:latin typeface="Calibri" pitchFamily="34" charset="0"/>
            </a:rPr>
            <a:t> </a:t>
          </a:r>
          <a:r>
            <a:rPr lang="pl-PL" sz="1800" b="1" kern="1200" dirty="0" err="1" smtClean="0">
              <a:latin typeface="Calibri" pitchFamily="34" charset="0"/>
            </a:rPr>
            <a:t>respondents</a:t>
          </a:r>
          <a:r>
            <a:rPr lang="pl-PL" sz="1800" b="1" kern="1200" dirty="0" smtClean="0">
              <a:latin typeface="Calibri" pitchFamily="34" charset="0"/>
            </a:rPr>
            <a:t> </a:t>
          </a:r>
          <a:r>
            <a:rPr lang="pl-PL" sz="1800" b="1" kern="1200" dirty="0" err="1" smtClean="0">
              <a:latin typeface="Calibri" pitchFamily="34" charset="0"/>
            </a:rPr>
            <a:t>realized</a:t>
          </a:r>
          <a:r>
            <a:rPr lang="pl-PL" sz="1800" b="1" kern="1200" dirty="0" smtClean="0">
              <a:latin typeface="Calibri" pitchFamily="34" charset="0"/>
            </a:rPr>
            <a:t> by </a:t>
          </a:r>
          <a:r>
            <a:rPr lang="pl-PL" sz="1800" b="1" kern="1200" dirty="0" err="1" smtClean="0">
              <a:latin typeface="Calibri" pitchFamily="34" charset="0"/>
            </a:rPr>
            <a:t>the</a:t>
          </a:r>
          <a:r>
            <a:rPr lang="pl-PL" sz="1800" b="1" kern="1200" dirty="0" smtClean="0">
              <a:latin typeface="Calibri" pitchFamily="34" charset="0"/>
            </a:rPr>
            <a:t> </a:t>
          </a:r>
          <a:r>
            <a:rPr lang="pl-PL" sz="1800" b="1" kern="1200" dirty="0" err="1" smtClean="0">
              <a:latin typeface="Calibri" pitchFamily="34" charset="0"/>
            </a:rPr>
            <a:t>census</a:t>
          </a:r>
          <a:r>
            <a:rPr lang="pl-PL" sz="1800" b="1" kern="1200" dirty="0" smtClean="0">
              <a:latin typeface="Calibri" pitchFamily="34" charset="0"/>
            </a:rPr>
            <a:t> </a:t>
          </a:r>
          <a:r>
            <a:rPr lang="pl-PL" sz="1800" b="1" kern="1200" dirty="0" err="1" smtClean="0">
              <a:latin typeface="Calibri" pitchFamily="34" charset="0"/>
            </a:rPr>
            <a:t>enumerator</a:t>
          </a:r>
          <a:endParaRPr lang="pl-PL" sz="1800" b="1" kern="1200" dirty="0" smtClean="0">
            <a:latin typeface="Calibri" pitchFamily="34" charset="0"/>
          </a:endParaRPr>
        </a:p>
        <a:p>
          <a:pPr lvl="0" algn="ctr" defTabSz="800100">
            <a:lnSpc>
              <a:spcPct val="90000"/>
            </a:lnSpc>
            <a:spcBef>
              <a:spcPct val="0"/>
            </a:spcBef>
            <a:spcAft>
              <a:spcPct val="35000"/>
            </a:spcAft>
          </a:pPr>
          <a:endParaRPr lang="pl-PL" sz="1400" kern="1200" dirty="0">
            <a:latin typeface="Calibri" pitchFamily="34" charset="0"/>
          </a:endParaRPr>
        </a:p>
      </dsp:txBody>
      <dsp:txXfrm>
        <a:off x="68741" y="3644885"/>
        <a:ext cx="3689278" cy="127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73EC0-BB65-4483-9CEA-65365F973E4D}">
      <dsp:nvSpPr>
        <dsp:cNvPr id="0" name=""/>
        <dsp:cNvSpPr/>
      </dsp:nvSpPr>
      <dsp:spPr>
        <a:xfrm rot="5400000">
          <a:off x="2815530" y="-137084"/>
          <a:ext cx="3048122" cy="408432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pl-PL" sz="2600" kern="1200" dirty="0" smtClean="0"/>
            <a:t>CAWI - Computer </a:t>
          </a:r>
          <a:r>
            <a:rPr lang="pl-PL" sz="2600" kern="1200" dirty="0" err="1" smtClean="0"/>
            <a:t>Assisted</a:t>
          </a:r>
          <a:r>
            <a:rPr lang="pl-PL" sz="2600" kern="1200" dirty="0" smtClean="0"/>
            <a:t> Internet Interview,</a:t>
          </a:r>
          <a:endParaRPr lang="pl-PL" sz="2600" kern="1200" dirty="0"/>
        </a:p>
        <a:p>
          <a:pPr marL="228600" lvl="1" indent="-228600" algn="l" defTabSz="1155700" rtl="0">
            <a:lnSpc>
              <a:spcPct val="90000"/>
            </a:lnSpc>
            <a:spcBef>
              <a:spcPct val="0"/>
            </a:spcBef>
            <a:spcAft>
              <a:spcPct val="15000"/>
            </a:spcAft>
            <a:buChar char="••"/>
          </a:pPr>
          <a:r>
            <a:rPr lang="pl-PL" sz="2600" kern="1200" dirty="0" smtClean="0"/>
            <a:t>CAPI - Computer </a:t>
          </a:r>
          <a:r>
            <a:rPr lang="pl-PL" sz="2600" kern="1200" dirty="0" err="1" smtClean="0"/>
            <a:t>Assisted</a:t>
          </a:r>
          <a:r>
            <a:rPr lang="pl-PL" sz="2600" kern="1200" dirty="0" smtClean="0"/>
            <a:t> </a:t>
          </a:r>
          <a:r>
            <a:rPr lang="pl-PL" sz="2600" kern="1200" dirty="0" err="1" smtClean="0"/>
            <a:t>Personal</a:t>
          </a:r>
          <a:r>
            <a:rPr lang="pl-PL" sz="2600" kern="1200" dirty="0" smtClean="0"/>
            <a:t> Interview,</a:t>
          </a:r>
          <a:endParaRPr lang="pl-PL" sz="2600" kern="1200" dirty="0"/>
        </a:p>
        <a:p>
          <a:pPr marL="228600" lvl="1" indent="-228600" algn="l" defTabSz="1155700" rtl="0">
            <a:lnSpc>
              <a:spcPct val="90000"/>
            </a:lnSpc>
            <a:spcBef>
              <a:spcPct val="0"/>
            </a:spcBef>
            <a:spcAft>
              <a:spcPct val="15000"/>
            </a:spcAft>
            <a:buChar char="••"/>
          </a:pPr>
          <a:r>
            <a:rPr lang="pl-PL" sz="2600" kern="1200" dirty="0" smtClean="0"/>
            <a:t>CATI - Computer </a:t>
          </a:r>
          <a:r>
            <a:rPr lang="pl-PL" sz="2600" kern="1200" dirty="0" err="1" smtClean="0"/>
            <a:t>Assisted</a:t>
          </a:r>
          <a:r>
            <a:rPr lang="pl-PL" sz="2600" kern="1200" dirty="0" smtClean="0"/>
            <a:t> Telephone </a:t>
          </a:r>
          <a:r>
            <a:rPr lang="pl-PL" sz="2600" kern="1200" dirty="0" err="1" smtClean="0"/>
            <a:t>Interviewing</a:t>
          </a:r>
          <a:r>
            <a:rPr lang="pl-PL" sz="2600" kern="1200" dirty="0" smtClean="0"/>
            <a:t>.</a:t>
          </a:r>
          <a:endParaRPr lang="pl-PL" sz="2600" kern="1200" dirty="0"/>
        </a:p>
      </dsp:txBody>
      <dsp:txXfrm rot="-5400000">
        <a:off x="2297431" y="529812"/>
        <a:ext cx="3935524" cy="2750528"/>
      </dsp:txXfrm>
    </dsp:sp>
    <dsp:sp modelId="{B40DD1CA-F1BD-410D-95A9-CBEAC34B5836}">
      <dsp:nvSpPr>
        <dsp:cNvPr id="0" name=""/>
        <dsp:cNvSpPr/>
      </dsp:nvSpPr>
      <dsp:spPr>
        <a:xfrm>
          <a:off x="0" y="0"/>
          <a:ext cx="2297430" cy="3810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pl-PL" sz="6500" kern="1200" dirty="0" err="1" smtClean="0"/>
            <a:t>CAxI</a:t>
          </a:r>
          <a:endParaRPr lang="pl-PL" sz="6500" kern="1200" dirty="0"/>
        </a:p>
      </dsp:txBody>
      <dsp:txXfrm>
        <a:off x="112151" y="112151"/>
        <a:ext cx="2073128" cy="3585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FD6B1-5284-4A35-BE66-DF23DE258E16}">
      <dsp:nvSpPr>
        <dsp:cNvPr id="0" name=""/>
        <dsp:cNvSpPr/>
      </dsp:nvSpPr>
      <dsp:spPr>
        <a:xfrm>
          <a:off x="0" y="29069"/>
          <a:ext cx="8064896"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l-PL" sz="2100" b="1" kern="1200" dirty="0" smtClean="0"/>
            <a:t>Data </a:t>
          </a:r>
          <a:r>
            <a:rPr lang="pl-PL" sz="2100" b="1" kern="1200" dirty="0" err="1" smtClean="0"/>
            <a:t>Owners</a:t>
          </a:r>
          <a:r>
            <a:rPr lang="pl-PL" sz="2100" b="1" kern="1200" dirty="0" smtClean="0"/>
            <a:t>:</a:t>
          </a:r>
          <a:endParaRPr lang="pl-PL" sz="2100" kern="1200" dirty="0"/>
        </a:p>
      </dsp:txBody>
      <dsp:txXfrm>
        <a:off x="24588" y="53657"/>
        <a:ext cx="8015720" cy="454509"/>
      </dsp:txXfrm>
    </dsp:sp>
    <dsp:sp modelId="{30260CF6-4D9C-4193-B208-91D5CEDD28C2}">
      <dsp:nvSpPr>
        <dsp:cNvPr id="0" name=""/>
        <dsp:cNvSpPr/>
      </dsp:nvSpPr>
      <dsp:spPr>
        <a:xfrm>
          <a:off x="0" y="532754"/>
          <a:ext cx="8064896" cy="4694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pl-PL" sz="1600" b="1" kern="1200" dirty="0" err="1" smtClean="0"/>
            <a:t>Ministry</a:t>
          </a:r>
          <a:r>
            <a:rPr lang="pl-PL" sz="1600" b="1" kern="1200" dirty="0" smtClean="0"/>
            <a:t> of Finance,</a:t>
          </a:r>
          <a:endParaRPr lang="pl-PL" sz="1600" kern="1200" dirty="0"/>
        </a:p>
        <a:p>
          <a:pPr marL="171450" lvl="1" indent="-171450" algn="l" defTabSz="711200" rtl="0">
            <a:lnSpc>
              <a:spcPct val="90000"/>
            </a:lnSpc>
            <a:spcBef>
              <a:spcPct val="0"/>
            </a:spcBef>
            <a:spcAft>
              <a:spcPct val="20000"/>
            </a:spcAft>
            <a:buChar char="••"/>
          </a:pPr>
          <a:r>
            <a:rPr lang="en-US" sz="1600" b="1" kern="1200" dirty="0" smtClean="0"/>
            <a:t>Ministry of Interior and Administration</a:t>
          </a:r>
          <a:r>
            <a:rPr lang="pl-PL" sz="1600"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Ministry</a:t>
          </a:r>
          <a:r>
            <a:rPr lang="pl-PL" sz="1600" b="1" kern="1200" dirty="0" smtClean="0"/>
            <a:t> of </a:t>
          </a:r>
          <a:r>
            <a:rPr lang="pl-PL" sz="1600" b="1" kern="1200" dirty="0" err="1" smtClean="0"/>
            <a:t>Justice</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Agricultural</a:t>
          </a:r>
          <a:r>
            <a:rPr lang="pl-PL" sz="1600" b="1" kern="1200" dirty="0" smtClean="0"/>
            <a:t> </a:t>
          </a:r>
          <a:r>
            <a:rPr lang="pl-PL" sz="1600" b="1" kern="1200" dirty="0" err="1" smtClean="0"/>
            <a:t>Social</a:t>
          </a:r>
          <a:r>
            <a:rPr lang="pl-PL" sz="1600" b="1" kern="1200" dirty="0" smtClean="0"/>
            <a:t> Insurance Fund,</a:t>
          </a:r>
          <a:endParaRPr lang="pl-PL" sz="1600" kern="1200" dirty="0"/>
        </a:p>
        <a:p>
          <a:pPr marL="171450" lvl="1" indent="-171450" algn="l" defTabSz="711200" rtl="0">
            <a:lnSpc>
              <a:spcPct val="90000"/>
            </a:lnSpc>
            <a:spcBef>
              <a:spcPct val="0"/>
            </a:spcBef>
            <a:spcAft>
              <a:spcPct val="20000"/>
            </a:spcAft>
            <a:buChar char="••"/>
          </a:pPr>
          <a:r>
            <a:rPr lang="pl-PL" sz="1600" b="1" kern="1200" dirty="0" smtClean="0"/>
            <a:t>National Health Fund,</a:t>
          </a:r>
          <a:endParaRPr lang="pl-PL" sz="1600" kern="1200" dirty="0"/>
        </a:p>
        <a:p>
          <a:pPr marL="171450" lvl="1" indent="-171450" algn="l" defTabSz="711200" rtl="0">
            <a:lnSpc>
              <a:spcPct val="90000"/>
            </a:lnSpc>
            <a:spcBef>
              <a:spcPct val="0"/>
            </a:spcBef>
            <a:spcAft>
              <a:spcPct val="20000"/>
            </a:spcAft>
            <a:buChar char="••"/>
          </a:pPr>
          <a:r>
            <a:rPr lang="en-US" sz="1600" b="1" kern="1200" dirty="0" smtClean="0"/>
            <a:t>Agency for Restructuring and </a:t>
          </a:r>
          <a:r>
            <a:rPr lang="en-US" sz="1600" b="1" kern="1200" dirty="0" err="1" smtClean="0"/>
            <a:t>Modernisation</a:t>
          </a:r>
          <a:r>
            <a:rPr lang="en-US" sz="1600" b="1" kern="1200" dirty="0" smtClean="0"/>
            <a:t> of Agriculture</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Agricultural</a:t>
          </a:r>
          <a:r>
            <a:rPr lang="pl-PL" sz="1600" b="1" kern="1200" dirty="0" smtClean="0"/>
            <a:t> and </a:t>
          </a:r>
          <a:r>
            <a:rPr lang="pl-PL" sz="1600" b="1" kern="1200" dirty="0" err="1" smtClean="0"/>
            <a:t>Food</a:t>
          </a:r>
          <a:r>
            <a:rPr lang="pl-PL" sz="1600" b="1" kern="1200" dirty="0" smtClean="0"/>
            <a:t> </a:t>
          </a:r>
          <a:r>
            <a:rPr lang="pl-PL" sz="1600" b="1" kern="1200" dirty="0" err="1" smtClean="0"/>
            <a:t>Quality</a:t>
          </a:r>
          <a:r>
            <a:rPr lang="pl-PL" sz="1600" b="1" kern="1200" dirty="0" smtClean="0"/>
            <a:t> </a:t>
          </a:r>
          <a:r>
            <a:rPr lang="pl-PL" sz="1600" b="1" kern="1200" dirty="0" err="1" smtClean="0"/>
            <a:t>Inspection</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Agency</a:t>
          </a:r>
          <a:r>
            <a:rPr lang="pl-PL" sz="1600" b="1" kern="1200" dirty="0" smtClean="0"/>
            <a:t> for </a:t>
          </a:r>
          <a:r>
            <a:rPr lang="pl-PL" sz="1600" b="1" kern="1200" dirty="0" err="1" smtClean="0"/>
            <a:t>Geodesy</a:t>
          </a:r>
          <a:r>
            <a:rPr lang="pl-PL" sz="1600" b="1" kern="1200" dirty="0" smtClean="0"/>
            <a:t> and </a:t>
          </a:r>
          <a:r>
            <a:rPr lang="pl-PL" sz="1600" b="1" kern="1200" dirty="0" err="1" smtClean="0"/>
            <a:t>Cartography</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smtClean="0"/>
            <a:t>State Fund for </a:t>
          </a:r>
          <a:r>
            <a:rPr lang="pl-PL" sz="1600" b="1" kern="1200" dirty="0" err="1" smtClean="0"/>
            <a:t>Rehabilitation</a:t>
          </a:r>
          <a:r>
            <a:rPr lang="pl-PL" sz="1600" b="1" kern="1200" dirty="0" smtClean="0"/>
            <a:t> of </a:t>
          </a:r>
          <a:r>
            <a:rPr lang="pl-PL" sz="1600" b="1" kern="1200" dirty="0" err="1" smtClean="0"/>
            <a:t>Disabled</a:t>
          </a:r>
          <a:r>
            <a:rPr lang="pl-PL" sz="1600" b="1" kern="1200" dirty="0" smtClean="0"/>
            <a:t> </a:t>
          </a:r>
          <a:r>
            <a:rPr lang="pl-PL" sz="1600" b="1" kern="1200" dirty="0" err="1" smtClean="0"/>
            <a:t>Persons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County</a:t>
          </a:r>
          <a:r>
            <a:rPr lang="pl-PL" sz="1600" b="1" kern="1200" dirty="0" smtClean="0"/>
            <a:t> </a:t>
          </a:r>
          <a:r>
            <a:rPr lang="pl-PL" sz="1600" b="1" kern="1200" dirty="0" err="1" smtClean="0"/>
            <a:t>Offices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Commune</a:t>
          </a:r>
          <a:r>
            <a:rPr lang="pl-PL" sz="1600" b="1" kern="1200" dirty="0" smtClean="0"/>
            <a:t> </a:t>
          </a:r>
          <a:r>
            <a:rPr lang="pl-PL" sz="1600" b="1" kern="1200" dirty="0" err="1" smtClean="0"/>
            <a:t>Offices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Regional</a:t>
          </a:r>
          <a:r>
            <a:rPr lang="pl-PL" sz="1600" b="1" kern="1200" dirty="0" smtClean="0"/>
            <a:t> </a:t>
          </a:r>
          <a:r>
            <a:rPr lang="pl-PL" sz="1600" b="1" kern="1200" dirty="0" err="1" smtClean="0"/>
            <a:t>Offices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Telcoms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smtClean="0"/>
            <a:t>Energy </a:t>
          </a:r>
          <a:r>
            <a:rPr lang="pl-PL" sz="1600" b="1" kern="1200" dirty="0" err="1" smtClean="0"/>
            <a:t>Suppliers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smtClean="0"/>
            <a:t>Office For </a:t>
          </a:r>
          <a:r>
            <a:rPr lang="pl-PL" sz="1600" b="1" kern="1200" dirty="0" err="1" smtClean="0"/>
            <a:t>Foreigners</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Social</a:t>
          </a:r>
          <a:r>
            <a:rPr lang="pl-PL" sz="1600" b="1" kern="1200" dirty="0" smtClean="0"/>
            <a:t> Insurance </a:t>
          </a:r>
          <a:r>
            <a:rPr lang="pl-PL" sz="1600" b="1" kern="1200" dirty="0" err="1" smtClean="0"/>
            <a:t>Institution</a:t>
          </a:r>
          <a:r>
            <a:rPr lang="pl-PL" sz="1600" b="1" kern="1200" dirty="0" smtClean="0"/>
            <a:t>,</a:t>
          </a:r>
          <a:endParaRPr lang="pl-PL" sz="1600" kern="1200" dirty="0"/>
        </a:p>
        <a:p>
          <a:pPr marL="171450" lvl="1" indent="-171450" algn="l" defTabSz="711200" rtl="0">
            <a:lnSpc>
              <a:spcPct val="90000"/>
            </a:lnSpc>
            <a:spcBef>
              <a:spcPct val="0"/>
            </a:spcBef>
            <a:spcAft>
              <a:spcPct val="20000"/>
            </a:spcAft>
            <a:buChar char="••"/>
          </a:pPr>
          <a:r>
            <a:rPr lang="pl-PL" sz="1600" b="1" kern="1200" dirty="0" err="1" smtClean="0"/>
            <a:t>Housing</a:t>
          </a:r>
          <a:r>
            <a:rPr lang="pl-PL" sz="1600" b="1" kern="1200" dirty="0" smtClean="0"/>
            <a:t> </a:t>
          </a:r>
          <a:r>
            <a:rPr lang="pl-PL" sz="1600" b="1" kern="1200" dirty="0" err="1" smtClean="0"/>
            <a:t>Managers</a:t>
          </a:r>
          <a:r>
            <a:rPr lang="pl-PL" sz="1600" b="1" kern="1200" dirty="0" smtClean="0"/>
            <a:t>,</a:t>
          </a:r>
          <a:endParaRPr lang="pl-PL" sz="1600" b="1" kern="1200" dirty="0"/>
        </a:p>
      </dsp:txBody>
      <dsp:txXfrm>
        <a:off x="0" y="532754"/>
        <a:ext cx="8064896" cy="4694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A5168-003B-4D3B-B241-0AB69E3B9B30}">
      <dsp:nvSpPr>
        <dsp:cNvPr id="0" name=""/>
        <dsp:cNvSpPr/>
      </dsp:nvSpPr>
      <dsp:spPr>
        <a:xfrm>
          <a:off x="0" y="20579"/>
          <a:ext cx="579725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err="1" smtClean="0"/>
            <a:t>Integration</a:t>
          </a:r>
          <a:r>
            <a:rPr lang="pl-PL" sz="1600" kern="1200" dirty="0" smtClean="0"/>
            <a:t> </a:t>
          </a:r>
          <a:r>
            <a:rPr lang="pl-PL" sz="1600" kern="1200" dirty="0" err="1" smtClean="0"/>
            <a:t>with</a:t>
          </a:r>
          <a:r>
            <a:rPr lang="pl-PL" sz="1600" kern="1200" dirty="0" smtClean="0"/>
            <a:t> </a:t>
          </a:r>
          <a:r>
            <a:rPr lang="pl-PL" sz="1600" kern="1200" dirty="0" err="1" smtClean="0"/>
            <a:t>Census</a:t>
          </a:r>
          <a:r>
            <a:rPr lang="pl-PL" sz="1600" kern="1200" dirty="0" smtClean="0"/>
            <a:t> </a:t>
          </a:r>
          <a:r>
            <a:rPr lang="pl-PL" sz="1600" kern="1200" dirty="0" err="1" smtClean="0"/>
            <a:t>Frame</a:t>
          </a:r>
          <a:r>
            <a:rPr lang="pl-PL" sz="1600" kern="1200" dirty="0" smtClean="0"/>
            <a:t> and </a:t>
          </a:r>
          <a:r>
            <a:rPr lang="pl-PL" sz="1600" kern="1200" dirty="0" err="1" smtClean="0"/>
            <a:t>CAxI</a:t>
          </a:r>
          <a:r>
            <a:rPr lang="pl-PL" sz="1600" kern="1200" dirty="0" smtClean="0"/>
            <a:t> data,</a:t>
          </a:r>
          <a:endParaRPr lang="pl-PL" sz="1600" kern="1200" dirty="0"/>
        </a:p>
      </dsp:txBody>
      <dsp:txXfrm>
        <a:off x="18734" y="39313"/>
        <a:ext cx="5759788" cy="346292"/>
      </dsp:txXfrm>
    </dsp:sp>
    <dsp:sp modelId="{93479E05-19FE-4A50-8412-A8F5181C1227}">
      <dsp:nvSpPr>
        <dsp:cNvPr id="0" name=""/>
        <dsp:cNvSpPr/>
      </dsp:nvSpPr>
      <dsp:spPr>
        <a:xfrm>
          <a:off x="0" y="481441"/>
          <a:ext cx="579725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err="1" smtClean="0"/>
            <a:t>Validation</a:t>
          </a:r>
          <a:r>
            <a:rPr lang="pl-PL" sz="1600" kern="1200" dirty="0" smtClean="0"/>
            <a:t>,</a:t>
          </a:r>
          <a:endParaRPr lang="pl-PL" sz="1600" kern="1200" dirty="0"/>
        </a:p>
      </dsp:txBody>
      <dsp:txXfrm>
        <a:off x="18734" y="500175"/>
        <a:ext cx="5759788" cy="346292"/>
      </dsp:txXfrm>
    </dsp:sp>
    <dsp:sp modelId="{17F8ACE0-6ABE-4CA9-AEC7-F164D170AD6E}">
      <dsp:nvSpPr>
        <dsp:cNvPr id="0" name=""/>
        <dsp:cNvSpPr/>
      </dsp:nvSpPr>
      <dsp:spPr>
        <a:xfrm>
          <a:off x="0" y="880259"/>
          <a:ext cx="579725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err="1" smtClean="0"/>
            <a:t>Correction</a:t>
          </a:r>
          <a:r>
            <a:rPr lang="pl-PL" sz="1600" kern="1200" dirty="0" smtClean="0"/>
            <a:t>,</a:t>
          </a:r>
          <a:endParaRPr lang="pl-PL" sz="1600" kern="1200" dirty="0"/>
        </a:p>
      </dsp:txBody>
      <dsp:txXfrm>
        <a:off x="18734" y="898993"/>
        <a:ext cx="5759788" cy="346292"/>
      </dsp:txXfrm>
    </dsp:sp>
    <dsp:sp modelId="{F5AFB587-2AFA-4FDF-8173-90976678B1D6}">
      <dsp:nvSpPr>
        <dsp:cNvPr id="0" name=""/>
        <dsp:cNvSpPr/>
      </dsp:nvSpPr>
      <dsp:spPr>
        <a:xfrm>
          <a:off x="0" y="1310100"/>
          <a:ext cx="579725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err="1" smtClean="0"/>
            <a:t>Operational</a:t>
          </a:r>
          <a:r>
            <a:rPr lang="pl-PL" sz="1600" kern="1200" dirty="0" smtClean="0"/>
            <a:t> </a:t>
          </a:r>
          <a:r>
            <a:rPr lang="pl-PL" sz="1600" kern="1200" dirty="0" err="1" smtClean="0"/>
            <a:t>Imputation</a:t>
          </a:r>
          <a:r>
            <a:rPr lang="pl-PL" sz="1600" kern="1200" dirty="0" smtClean="0"/>
            <a:t>,</a:t>
          </a:r>
          <a:endParaRPr lang="pl-PL" sz="1600" kern="1200" dirty="0"/>
        </a:p>
      </dsp:txBody>
      <dsp:txXfrm>
        <a:off x="18734" y="1328834"/>
        <a:ext cx="5759788" cy="346292"/>
      </dsp:txXfrm>
    </dsp:sp>
    <dsp:sp modelId="{826BBCB3-0B21-405E-A794-2BF6F2EF7FC4}">
      <dsp:nvSpPr>
        <dsp:cNvPr id="0" name=""/>
        <dsp:cNvSpPr/>
      </dsp:nvSpPr>
      <dsp:spPr>
        <a:xfrm>
          <a:off x="0" y="1739940"/>
          <a:ext cx="5797256"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smtClean="0"/>
            <a:t>Transfer </a:t>
          </a:r>
          <a:r>
            <a:rPr lang="pl-PL" sz="1600" kern="1200" dirty="0" err="1" smtClean="0"/>
            <a:t>proper</a:t>
          </a:r>
          <a:r>
            <a:rPr lang="pl-PL" sz="1600" kern="1200" dirty="0" smtClean="0"/>
            <a:t> </a:t>
          </a:r>
          <a:r>
            <a:rPr lang="pl-PL" sz="1600" kern="1200" dirty="0" err="1" smtClean="0"/>
            <a:t>values</a:t>
          </a:r>
          <a:r>
            <a:rPr lang="pl-PL" sz="1600" kern="1200" dirty="0" smtClean="0"/>
            <a:t> to Golden </a:t>
          </a:r>
          <a:r>
            <a:rPr lang="pl-PL" sz="1600" kern="1200" dirty="0" err="1" smtClean="0"/>
            <a:t>Record</a:t>
          </a:r>
          <a:r>
            <a:rPr lang="pl-PL" sz="1600" kern="1200" dirty="0" smtClean="0"/>
            <a:t>,</a:t>
          </a:r>
          <a:endParaRPr lang="pl-PL" sz="1600" kern="1200" dirty="0"/>
        </a:p>
      </dsp:txBody>
      <dsp:txXfrm>
        <a:off x="18734" y="1758674"/>
        <a:ext cx="5759788"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57BBB-7DB4-413F-AB7C-22AAA96BAC4A}">
      <dsp:nvSpPr>
        <dsp:cNvPr id="0" name=""/>
        <dsp:cNvSpPr/>
      </dsp:nvSpPr>
      <dsp:spPr>
        <a:xfrm>
          <a:off x="920265" y="0"/>
          <a:ext cx="7254986" cy="4714888"/>
        </a:xfrm>
        <a:prstGeom prst="triangle">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sp>
    <dsp:sp modelId="{989BA130-E49D-4F05-AA05-9323EF825084}">
      <dsp:nvSpPr>
        <dsp:cNvPr id="0" name=""/>
        <dsp:cNvSpPr/>
      </dsp:nvSpPr>
      <dsp:spPr>
        <a:xfrm>
          <a:off x="3854773" y="823877"/>
          <a:ext cx="1419497" cy="668287"/>
        </a:xfrm>
        <a:prstGeom prst="roundRect">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16 </a:t>
          </a:r>
          <a:r>
            <a:rPr lang="pl-PL" sz="1200" b="1" kern="1200" dirty="0" smtClean="0"/>
            <a:t>central </a:t>
          </a:r>
          <a:r>
            <a:rPr lang="pl-PL" sz="1200" b="1" kern="1200" dirty="0" err="1" smtClean="0"/>
            <a:t>controllers</a:t>
          </a:r>
          <a:endParaRPr lang="pl-PL" sz="1200" b="1" kern="1200" dirty="0"/>
        </a:p>
      </dsp:txBody>
      <dsp:txXfrm>
        <a:off x="3887396" y="856500"/>
        <a:ext cx="1354251" cy="603041"/>
      </dsp:txXfrm>
    </dsp:sp>
    <dsp:sp modelId="{7A6C577B-4BEE-41FC-811E-10F24A0C22B1}">
      <dsp:nvSpPr>
        <dsp:cNvPr id="0" name=""/>
        <dsp:cNvSpPr/>
      </dsp:nvSpPr>
      <dsp:spPr>
        <a:xfrm>
          <a:off x="3494735" y="1543959"/>
          <a:ext cx="2139573" cy="539633"/>
        </a:xfrm>
        <a:prstGeom prst="roundRect">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t>32 </a:t>
          </a:r>
          <a:r>
            <a:rPr lang="pl-PL" sz="1400" b="1" kern="1200" dirty="0" err="1" smtClean="0"/>
            <a:t>managers</a:t>
          </a:r>
          <a:r>
            <a:rPr lang="pl-PL" sz="1400" b="1" kern="1200" dirty="0" smtClean="0"/>
            <a:t> of </a:t>
          </a:r>
          <a:r>
            <a:rPr lang="pl-PL" sz="1400" b="1" kern="1200" dirty="0" err="1" smtClean="0"/>
            <a:t>the</a:t>
          </a:r>
          <a:r>
            <a:rPr lang="pl-PL" sz="1400" b="1" kern="1200" dirty="0" smtClean="0"/>
            <a:t> WCZS and </a:t>
          </a:r>
          <a:r>
            <a:rPr lang="pl-PL" sz="1400" b="1" kern="1200" dirty="0" err="1" smtClean="0"/>
            <a:t>the</a:t>
          </a:r>
          <a:r>
            <a:rPr lang="pl-PL" sz="1400" b="1" kern="1200" dirty="0" smtClean="0"/>
            <a:t> WCC</a:t>
          </a:r>
          <a:endParaRPr lang="pl-PL" sz="1400" b="1" kern="1200" dirty="0"/>
        </a:p>
      </dsp:txBody>
      <dsp:txXfrm>
        <a:off x="3521078" y="1570302"/>
        <a:ext cx="2086887" cy="486947"/>
      </dsp:txXfrm>
    </dsp:sp>
    <dsp:sp modelId="{2E1268EE-01A7-4BCF-9443-5FFE710D11BE}">
      <dsp:nvSpPr>
        <dsp:cNvPr id="0" name=""/>
        <dsp:cNvSpPr/>
      </dsp:nvSpPr>
      <dsp:spPr>
        <a:xfrm>
          <a:off x="2990687" y="2192027"/>
          <a:ext cx="3147668" cy="539633"/>
        </a:xfrm>
        <a:prstGeom prst="roundRect">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571 </a:t>
          </a:r>
          <a:r>
            <a:rPr lang="pl-PL" sz="1600" b="1" kern="1200" dirty="0" err="1" smtClean="0"/>
            <a:t>voivodship</a:t>
          </a:r>
          <a:r>
            <a:rPr lang="pl-PL" sz="1600" b="1" kern="1200" dirty="0" smtClean="0"/>
            <a:t> </a:t>
          </a:r>
          <a:r>
            <a:rPr lang="pl-PL" sz="1600" b="1" kern="1200" dirty="0" err="1" smtClean="0"/>
            <a:t>controllers</a:t>
          </a:r>
          <a:endParaRPr lang="pl-PL" sz="1600" b="1" kern="1200" dirty="0"/>
        </a:p>
      </dsp:txBody>
      <dsp:txXfrm>
        <a:off x="3017030" y="2218370"/>
        <a:ext cx="3094982" cy="486947"/>
      </dsp:txXfrm>
    </dsp:sp>
    <dsp:sp modelId="{8B874F5F-39FF-48FB-8407-D2141CD9ED10}">
      <dsp:nvSpPr>
        <dsp:cNvPr id="0" name=""/>
        <dsp:cNvSpPr/>
      </dsp:nvSpPr>
      <dsp:spPr>
        <a:xfrm>
          <a:off x="2414620" y="2840100"/>
          <a:ext cx="4197136" cy="539633"/>
        </a:xfrm>
        <a:prstGeom prst="roundRect">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smtClean="0"/>
            <a:t>642 </a:t>
          </a:r>
          <a:r>
            <a:rPr lang="pl-PL" sz="1600" b="1" kern="1200" dirty="0" err="1" smtClean="0"/>
            <a:t>statistical</a:t>
          </a:r>
          <a:r>
            <a:rPr lang="pl-PL" sz="1600" b="1" kern="1200" dirty="0" smtClean="0"/>
            <a:t> </a:t>
          </a:r>
          <a:r>
            <a:rPr lang="pl-PL" sz="1600" b="1" kern="1200" dirty="0" err="1" smtClean="0"/>
            <a:t>interviewers</a:t>
          </a:r>
          <a:endParaRPr lang="pl-PL" sz="1600" b="1" kern="1200" dirty="0"/>
        </a:p>
      </dsp:txBody>
      <dsp:txXfrm>
        <a:off x="2440963" y="2866443"/>
        <a:ext cx="4144450" cy="486947"/>
      </dsp:txXfrm>
    </dsp:sp>
    <dsp:sp modelId="{ADD5F51A-05AD-4E8E-9E2D-ECAF7D7C6A61}">
      <dsp:nvSpPr>
        <dsp:cNvPr id="0" name=""/>
        <dsp:cNvSpPr/>
      </dsp:nvSpPr>
      <dsp:spPr>
        <a:xfrm>
          <a:off x="1910542" y="3488173"/>
          <a:ext cx="5349271" cy="539633"/>
        </a:xfrm>
        <a:prstGeom prst="roundRect">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err="1" smtClean="0"/>
            <a:t>around</a:t>
          </a:r>
          <a:r>
            <a:rPr lang="pl-PL" sz="2000" b="1" kern="1200" dirty="0" smtClean="0"/>
            <a:t> 2800</a:t>
          </a:r>
          <a:r>
            <a:rPr lang="pl-PL" sz="2000" kern="1200" dirty="0" smtClean="0"/>
            <a:t> </a:t>
          </a:r>
          <a:r>
            <a:rPr lang="pl-PL" sz="2000" b="1" kern="1200" dirty="0" smtClean="0"/>
            <a:t>gmina </a:t>
          </a:r>
          <a:r>
            <a:rPr lang="pl-PL" sz="2000" b="1" kern="1200" dirty="0" err="1" smtClean="0"/>
            <a:t>leaders</a:t>
          </a:r>
          <a:endParaRPr lang="pl-PL" sz="2000" b="1" kern="1200" dirty="0"/>
        </a:p>
      </dsp:txBody>
      <dsp:txXfrm>
        <a:off x="1936885" y="3514516"/>
        <a:ext cx="5296585" cy="486947"/>
      </dsp:txXfrm>
    </dsp:sp>
    <dsp:sp modelId="{54A4CB37-A2BB-4221-AB60-25071DD2E5B1}">
      <dsp:nvSpPr>
        <dsp:cNvPr id="0" name=""/>
        <dsp:cNvSpPr/>
      </dsp:nvSpPr>
      <dsp:spPr>
        <a:xfrm>
          <a:off x="1406510" y="4141864"/>
          <a:ext cx="6357397" cy="539633"/>
        </a:xfrm>
        <a:prstGeom prst="roundRect">
          <a:avLst/>
        </a:prstGeom>
        <a:solidFill>
          <a:schemeClr val="lt1">
            <a:alpha val="9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dirty="0" err="1" smtClean="0"/>
            <a:t>around</a:t>
          </a:r>
          <a:r>
            <a:rPr lang="pl-PL" sz="2000" b="1" kern="1200" dirty="0" smtClean="0"/>
            <a:t> 18000</a:t>
          </a:r>
          <a:r>
            <a:rPr lang="pl-PL" sz="2000" kern="1200" dirty="0" smtClean="0"/>
            <a:t> </a:t>
          </a:r>
          <a:r>
            <a:rPr lang="pl-PL" sz="2000" b="1" kern="1200" dirty="0" err="1" smtClean="0"/>
            <a:t>census</a:t>
          </a:r>
          <a:r>
            <a:rPr lang="pl-PL" sz="2000" b="1" kern="1200" dirty="0" smtClean="0"/>
            <a:t> </a:t>
          </a:r>
          <a:r>
            <a:rPr lang="pl-PL" sz="2000" b="1" kern="1200" dirty="0" err="1" smtClean="0"/>
            <a:t>enumerators</a:t>
          </a:r>
          <a:endParaRPr lang="pl-PL" sz="2000" b="1" kern="1200" dirty="0"/>
        </a:p>
      </dsp:txBody>
      <dsp:txXfrm>
        <a:off x="1432853" y="4168207"/>
        <a:ext cx="6304711" cy="4869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47A2C635-8F8E-431D-AD2D-03A6069C73AD}" type="datetimeFigureOut">
              <a:rPr lang="pl-PL" smtClean="0"/>
              <a:t>2016-12-09</a:t>
            </a:fld>
            <a:endParaRPr lang="pl-PL"/>
          </a:p>
        </p:txBody>
      </p:sp>
      <p:sp>
        <p:nvSpPr>
          <p:cNvPr id="4" name="Symbol zastępczy stopki 3"/>
          <p:cNvSpPr>
            <a:spLocks noGrp="1"/>
          </p:cNvSpPr>
          <p:nvPr>
            <p:ph type="ftr" sz="quarter" idx="2"/>
          </p:nvPr>
        </p:nvSpPr>
        <p:spPr>
          <a:xfrm>
            <a:off x="0" y="8805863"/>
            <a:ext cx="3027363" cy="46513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956050" y="8805863"/>
            <a:ext cx="3027363" cy="465137"/>
          </a:xfrm>
          <a:prstGeom prst="rect">
            <a:avLst/>
          </a:prstGeom>
        </p:spPr>
        <p:txBody>
          <a:bodyPr vert="horz" lIns="91440" tIns="45720" rIns="91440" bIns="45720" rtlCol="0" anchor="b"/>
          <a:lstStyle>
            <a:lvl1pPr algn="r">
              <a:defRPr sz="1200"/>
            </a:lvl1pPr>
          </a:lstStyle>
          <a:p>
            <a:fld id="{CA2BA181-105B-4674-A258-6F419A04C772}" type="slidenum">
              <a:rPr lang="pl-PL" smtClean="0"/>
              <a:t>‹#›</a:t>
            </a:fld>
            <a:endParaRPr lang="pl-PL"/>
          </a:p>
        </p:txBody>
      </p:sp>
    </p:spTree>
    <p:extLst>
      <p:ext uri="{BB962C8B-B14F-4D97-AF65-F5344CB8AC3E}">
        <p14:creationId xmlns:p14="http://schemas.microsoft.com/office/powerpoint/2010/main" val="2603547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pl-PL"/>
          </a:p>
        </p:txBody>
      </p:sp>
      <p:sp>
        <p:nvSpPr>
          <p:cNvPr id="3" name="Symbol zastępczy daty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A1AE9513-7404-43E8-B8E7-CD4BE127A61B}" type="datetimeFigureOut">
              <a:rPr lang="pl-PL" smtClean="0"/>
              <a:pPr/>
              <a:t>2016-12-09</a:t>
            </a:fld>
            <a:endParaRPr lang="pl-PL"/>
          </a:p>
        </p:txBody>
      </p:sp>
      <p:sp>
        <p:nvSpPr>
          <p:cNvPr id="4" name="Symbol zastępczy obrazu slajdu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pl-PL"/>
          </a:p>
        </p:txBody>
      </p:sp>
      <p:sp>
        <p:nvSpPr>
          <p:cNvPr id="5" name="Symbol zastępczy notatek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DDC78C92-6982-4D53-A9DC-FB56CCB4F8CF}" type="slidenum">
              <a:rPr lang="pl-PL" smtClean="0"/>
              <a:pPr/>
              <a:t>‹#›</a:t>
            </a:fld>
            <a:endParaRPr lang="pl-PL"/>
          </a:p>
        </p:txBody>
      </p:sp>
    </p:spTree>
    <p:extLst>
      <p:ext uri="{BB962C8B-B14F-4D97-AF65-F5344CB8AC3E}">
        <p14:creationId xmlns:p14="http://schemas.microsoft.com/office/powerpoint/2010/main" val="177601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xfrm>
            <a:off x="957263" y="754063"/>
            <a:ext cx="5019675" cy="3765550"/>
          </a:xfrm>
          <a:noFill/>
          <a:ln>
            <a:solidFill>
              <a:srgbClr val="000000"/>
            </a:solidFill>
            <a:miter lim="800000"/>
            <a:headEnd/>
            <a:tailEnd/>
          </a:ln>
        </p:spPr>
      </p:sp>
      <p:sp>
        <p:nvSpPr>
          <p:cNvPr id="64515" name="Rectangle 3"/>
          <p:cNvSpPr>
            <a:spLocks noGrp="1"/>
          </p:cNvSpPr>
          <p:nvPr>
            <p:ph type="body" idx="1"/>
          </p:nvPr>
        </p:nvSpPr>
        <p:spPr bwMode="auto">
          <a:xfrm>
            <a:off x="694932" y="4770702"/>
            <a:ext cx="5543398" cy="4519613"/>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36166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506A155F-0521-4E54-A4F8-CEE65B99A23A}" type="slidenum">
              <a:rPr lang="pl-PL" smtClean="0">
                <a:solidFill>
                  <a:srgbClr val="000000"/>
                </a:solidFill>
              </a:rPr>
              <a:pPr>
                <a:defRPr/>
              </a:pPr>
              <a:t>17</a:t>
            </a:fld>
            <a:endParaRPr lang="en-GB">
              <a:solidFill>
                <a:srgbClr val="000000"/>
              </a:solidFill>
            </a:endParaRPr>
          </a:p>
        </p:txBody>
      </p:sp>
    </p:spTree>
    <p:extLst>
      <p:ext uri="{BB962C8B-B14F-4D97-AF65-F5344CB8AC3E}">
        <p14:creationId xmlns:p14="http://schemas.microsoft.com/office/powerpoint/2010/main" val="427717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xfrm>
            <a:off x="927100" y="741363"/>
            <a:ext cx="4957763" cy="3717925"/>
          </a:xfrm>
          <a:ln/>
        </p:spPr>
      </p:sp>
      <p:sp>
        <p:nvSpPr>
          <p:cNvPr id="185347" name="Notes Placeholder 2"/>
          <p:cNvSpPr>
            <a:spLocks noGrp="1"/>
          </p:cNvSpPr>
          <p:nvPr>
            <p:ph type="body" idx="1"/>
          </p:nvPr>
        </p:nvSpPr>
        <p:spPr>
          <a:xfrm>
            <a:off x="906295" y="4706364"/>
            <a:ext cx="4994614" cy="4458038"/>
          </a:xfrm>
        </p:spPr>
        <p:txBody>
          <a:bodyPr lIns="93502" tIns="46752" rIns="93502" bIns="46752"/>
          <a:lstStyle/>
          <a:p>
            <a:endParaRPr lang="pl-PL" dirty="0" smtClean="0"/>
          </a:p>
        </p:txBody>
      </p:sp>
      <p:sp>
        <p:nvSpPr>
          <p:cNvPr id="4" name="Slide Number Placeholder 3"/>
          <p:cNvSpPr txBox="1">
            <a:spLocks noGrp="1"/>
          </p:cNvSpPr>
          <p:nvPr/>
        </p:nvSpPr>
        <p:spPr bwMode="auto">
          <a:xfrm>
            <a:off x="3859055" y="9411039"/>
            <a:ext cx="2948145" cy="494962"/>
          </a:xfrm>
          <a:prstGeom prst="rect">
            <a:avLst/>
          </a:prstGeom>
          <a:noFill/>
          <a:ln w="9525">
            <a:noFill/>
            <a:miter lim="800000"/>
            <a:headEnd/>
            <a:tailEnd/>
          </a:ln>
        </p:spPr>
        <p:txBody>
          <a:bodyPr lIns="93502" tIns="46752" rIns="93502" bIns="46752" anchor="b"/>
          <a:lstStyle/>
          <a:p>
            <a:pPr algn="r" defTabSz="933450" fontAlgn="base">
              <a:spcBef>
                <a:spcPct val="0"/>
              </a:spcBef>
              <a:spcAft>
                <a:spcPct val="0"/>
              </a:spcAft>
            </a:pPr>
            <a:fld id="{3714E7AD-C77F-48D4-BF59-98E2FD74A69A}" type="slidenum">
              <a:rPr lang="en-US" sz="1300">
                <a:solidFill>
                  <a:srgbClr val="000000"/>
                </a:solidFill>
                <a:latin typeface="Times New Roman" pitchFamily="18" charset="0"/>
                <a:cs typeface="Arial" charset="0"/>
              </a:rPr>
              <a:pPr algn="r" defTabSz="933450" fontAlgn="base">
                <a:spcBef>
                  <a:spcPct val="0"/>
                </a:spcBef>
                <a:spcAft>
                  <a:spcPct val="0"/>
                </a:spcAft>
              </a:pPr>
              <a:t>24</a:t>
            </a:fld>
            <a:endParaRPr lang="en-GB" sz="130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57822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en-GB" dirty="0"/>
              <a:t>The number of statistical interviewers was determined by the manager of the </a:t>
            </a:r>
            <a:r>
              <a:rPr lang="en-GB" dirty="0" err="1"/>
              <a:t>voivodship</a:t>
            </a:r>
            <a:r>
              <a:rPr lang="en-GB" dirty="0"/>
              <a:t> Call Centre (the CATI method management unit in </a:t>
            </a:r>
            <a:r>
              <a:rPr lang="en-GB" dirty="0" err="1"/>
              <a:t>voivodship</a:t>
            </a:r>
            <a:r>
              <a:rPr lang="en-GB" dirty="0"/>
              <a:t> statistical offices), based on the number of dwellings assigned to the full-scope survey with an available phone number . The final decision on the number of interviewers in a </a:t>
            </a:r>
            <a:r>
              <a:rPr lang="en-GB" dirty="0" err="1"/>
              <a:t>voivodship</a:t>
            </a:r>
            <a:r>
              <a:rPr lang="en-GB" dirty="0"/>
              <a:t> was issued by the Director of the Statistical Office (in most cases depending on the availability of persons delegated to work as statistical interviewers).</a:t>
            </a:r>
            <a:endParaRPr lang="pl-PL" dirty="0"/>
          </a:p>
          <a:p>
            <a:pPr algn="just"/>
            <a:endParaRPr lang="pl-PL" dirty="0" smtClean="0"/>
          </a:p>
          <a:p>
            <a:pPr algn="just"/>
            <a:r>
              <a:rPr lang="en-GB" dirty="0" smtClean="0"/>
              <a:t>The </a:t>
            </a:r>
            <a:r>
              <a:rPr lang="en-GB" dirty="0"/>
              <a:t>number of census enumerators employed in particular </a:t>
            </a:r>
            <a:r>
              <a:rPr lang="en-GB" dirty="0" err="1"/>
              <a:t>voivodships</a:t>
            </a:r>
            <a:r>
              <a:rPr lang="en-GB" dirty="0"/>
              <a:t> depended on the number of dwellings selected for </a:t>
            </a:r>
            <a:r>
              <a:rPr lang="en-GB" dirty="0" smtClean="0"/>
              <a:t>the </a:t>
            </a:r>
            <a:r>
              <a:rPr lang="en-GB" dirty="0"/>
              <a:t>sample survey</a:t>
            </a:r>
            <a:r>
              <a:rPr lang="en-GB" dirty="0" smtClean="0"/>
              <a:t>.</a:t>
            </a:r>
            <a:endParaRPr lang="pl-PL" dirty="0" smtClean="0"/>
          </a:p>
          <a:p>
            <a:pPr algn="just"/>
            <a:r>
              <a:rPr lang="en-US" dirty="0"/>
              <a:t>Additionally, when estimating the number of census enumerators, the number of buildings to be verified as part of the pre-census field check (a stage in which enumerators verified the dwelling locations in the field) was taken into consideration, in order to ensure that each enumerator would be obliged to verify not more than 400 address points</a:t>
            </a:r>
            <a:r>
              <a:rPr lang="en-US" dirty="0" smtClean="0"/>
              <a:t>.</a:t>
            </a:r>
            <a:endParaRPr lang="pl-PL" dirty="0" smtClean="0"/>
          </a:p>
          <a:p>
            <a:pPr algn="just"/>
            <a:r>
              <a:rPr lang="en-GB" dirty="0"/>
              <a:t>The number of dwellings per each enumerator did not exceed 150 in the sample survey and 30 in the full-scope survey.</a:t>
            </a:r>
            <a:endParaRPr lang="pl-PL" dirty="0"/>
          </a:p>
          <a:p>
            <a:pPr algn="just"/>
            <a:endParaRPr lang="pl-PL" dirty="0"/>
          </a:p>
        </p:txBody>
      </p:sp>
      <p:sp>
        <p:nvSpPr>
          <p:cNvPr id="4" name="Symbol zastępczy numeru slajdu 3"/>
          <p:cNvSpPr>
            <a:spLocks noGrp="1"/>
          </p:cNvSpPr>
          <p:nvPr>
            <p:ph type="sldNum" sz="quarter" idx="10"/>
          </p:nvPr>
        </p:nvSpPr>
        <p:spPr/>
        <p:txBody>
          <a:bodyPr/>
          <a:lstStyle/>
          <a:p>
            <a:pPr>
              <a:defRPr/>
            </a:pPr>
            <a:fld id="{951559C9-DEBD-4ACC-98D2-B022962952AA}" type="slidenum">
              <a:rPr lang="pl-PL" smtClean="0"/>
              <a:pPr>
                <a:defRPr/>
              </a:pPr>
              <a:t>26</a:t>
            </a:fld>
            <a:endParaRPr lang="pl-PL"/>
          </a:p>
        </p:txBody>
      </p:sp>
    </p:spTree>
    <p:extLst>
      <p:ext uri="{BB962C8B-B14F-4D97-AF65-F5344CB8AC3E}">
        <p14:creationId xmlns:p14="http://schemas.microsoft.com/office/powerpoint/2010/main" val="204130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TextEdit="1"/>
          </p:cNvSpPr>
          <p:nvPr>
            <p:ph type="sldImg"/>
          </p:nvPr>
        </p:nvSpPr>
        <p:spPr>
          <a:ln/>
        </p:spPr>
      </p:sp>
      <p:sp>
        <p:nvSpPr>
          <p:cNvPr id="166914" name="Rectangle 3"/>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649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TextEdit="1"/>
          </p:cNvSpPr>
          <p:nvPr>
            <p:ph type="sldImg"/>
          </p:nvPr>
        </p:nvSpPr>
        <p:spPr>
          <a:ln/>
        </p:spPr>
      </p:sp>
      <p:sp>
        <p:nvSpPr>
          <p:cNvPr id="171010" name="Rectangle 3"/>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862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506A155F-0521-4E54-A4F8-CEE65B99A23A}" type="slidenum">
              <a:rPr lang="pl-PL" smtClean="0">
                <a:solidFill>
                  <a:srgbClr val="000000"/>
                </a:solidFill>
              </a:rPr>
              <a:pPr>
                <a:defRPr/>
              </a:pPr>
              <a:t>29</a:t>
            </a:fld>
            <a:endParaRPr lang="pl-PL">
              <a:solidFill>
                <a:srgbClr val="000000"/>
              </a:solidFill>
            </a:endParaRPr>
          </a:p>
        </p:txBody>
      </p:sp>
    </p:spTree>
    <p:extLst>
      <p:ext uri="{BB962C8B-B14F-4D97-AF65-F5344CB8AC3E}">
        <p14:creationId xmlns:p14="http://schemas.microsoft.com/office/powerpoint/2010/main" val="429324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9232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TextEdit="1"/>
          </p:cNvSpPr>
          <p:nvPr>
            <p:ph type="sldImg"/>
          </p:nvPr>
        </p:nvSpPr>
        <p:spPr bwMode="auto">
          <a:noFill/>
          <a:ln>
            <a:solidFill>
              <a:srgbClr val="000000"/>
            </a:solidFill>
            <a:miter lim="800000"/>
            <a:headEnd/>
            <a:tailEnd/>
          </a:ln>
        </p:spPr>
      </p:sp>
      <p:sp>
        <p:nvSpPr>
          <p:cNvPr id="3205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7035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xfrm>
            <a:off x="957263" y="754063"/>
            <a:ext cx="5019675" cy="3765550"/>
          </a:xfrm>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lvl="1" algn="l" eaLnBrk="1" hangingPunct="1"/>
            <a:r>
              <a:rPr lang="en-GB" sz="1400" dirty="0"/>
              <a:t>A mobile application  implemented on a mobile terminal  (CAPI method) supported census enumerators in the field operation</a:t>
            </a:r>
            <a:r>
              <a:rPr lang="pl-PL" sz="1400" dirty="0"/>
              <a:t>.</a:t>
            </a:r>
          </a:p>
          <a:p>
            <a:pPr lvl="1" algn="l"/>
            <a:r>
              <a:rPr lang="en-GB" sz="1400" dirty="0"/>
              <a:t>The Stat Call </a:t>
            </a:r>
            <a:r>
              <a:rPr lang="en-GB" sz="1400" dirty="0" err="1"/>
              <a:t>Center</a:t>
            </a:r>
            <a:r>
              <a:rPr lang="en-GB" sz="1400" dirty="0"/>
              <a:t> system was used to support the CATI-method census. It consisted of functional components supporting the tasks that were given to interviewers:</a:t>
            </a:r>
            <a:endParaRPr lang="pl-PL" sz="1400" dirty="0"/>
          </a:p>
          <a:p>
            <a:pPr lvl="1" algn="l"/>
            <a:r>
              <a:rPr lang="en-GB" sz="1400" dirty="0"/>
              <a:t>an application supporting</a:t>
            </a:r>
            <a:r>
              <a:rPr lang="pl-PL" sz="1400" dirty="0"/>
              <a:t>:</a:t>
            </a:r>
          </a:p>
          <a:p>
            <a:pPr lvl="3" algn="l"/>
            <a:r>
              <a:rPr lang="en-GB" sz="1400" dirty="0"/>
              <a:t>the use and management of the incoming traffic (the Interaction Attendant application), </a:t>
            </a:r>
            <a:endParaRPr lang="pl-PL" sz="1400" dirty="0"/>
          </a:p>
          <a:p>
            <a:pPr lvl="3" algn="l"/>
            <a:r>
              <a:rPr lang="en-GB" sz="1400" dirty="0"/>
              <a:t>the use and management of the outgoing traffic (the Interaction Scripter.NET application), </a:t>
            </a:r>
            <a:endParaRPr lang="pl-PL" sz="1400" dirty="0"/>
          </a:p>
          <a:p>
            <a:pPr lvl="2" algn="l"/>
            <a:r>
              <a:rPr lang="en-GB" sz="1400" dirty="0"/>
              <a:t>an application enabling the constant monitoring of the interviewers’ work, providing access to reports and previews of the interviewers’ work,</a:t>
            </a:r>
            <a:endParaRPr lang="pl-PL" sz="1400" dirty="0"/>
          </a:p>
          <a:p>
            <a:pPr lvl="2" algn="l"/>
            <a:r>
              <a:rPr lang="en-GB" sz="1400" dirty="0"/>
              <a:t>an electronic form used to conduct interviews with respondents,</a:t>
            </a:r>
            <a:endParaRPr lang="pl-PL" sz="1400" dirty="0"/>
          </a:p>
          <a:p>
            <a:pPr lvl="2" algn="l"/>
            <a:r>
              <a:rPr lang="en-GB" sz="1400" dirty="0"/>
              <a:t>an application allowing interviewers to arrange enumerators’ meetings.</a:t>
            </a:r>
            <a:endParaRPr lang="pl-PL" sz="1400" dirty="0"/>
          </a:p>
          <a:p>
            <a:pPr lvl="1" eaLnBrk="1" hangingPunct="1"/>
            <a:endParaRPr lang="pl-PL" sz="1400" dirty="0"/>
          </a:p>
          <a:p>
            <a:pPr eaLnBrk="1" hangingPunct="1">
              <a:buNone/>
            </a:pPr>
            <a:endParaRPr lang="en-US" dirty="0" smtClean="0">
              <a:cs typeface="Arial" charset="0"/>
            </a:endParaRPr>
          </a:p>
          <a:p>
            <a:endParaRPr lang="en-US" dirty="0" smtClean="0"/>
          </a:p>
        </p:txBody>
      </p:sp>
    </p:spTree>
    <p:extLst>
      <p:ext uri="{BB962C8B-B14F-4D97-AF65-F5344CB8AC3E}">
        <p14:creationId xmlns:p14="http://schemas.microsoft.com/office/powerpoint/2010/main" val="227194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57263" y="754063"/>
            <a:ext cx="5019675" cy="3765550"/>
          </a:xfrm>
        </p:spPr>
      </p:sp>
      <p:sp>
        <p:nvSpPr>
          <p:cNvPr id="3" name="Symbol zastępczy notatek 2"/>
          <p:cNvSpPr>
            <a:spLocks noGrp="1"/>
          </p:cNvSpPr>
          <p:nvPr>
            <p:ph type="body" idx="1"/>
          </p:nvPr>
        </p:nvSpPr>
        <p:spPr/>
        <p:txBody>
          <a:bodyPr/>
          <a:lstStyle/>
          <a:p>
            <a:r>
              <a:rPr lang="pl-PL" dirty="0" err="1" smtClean="0"/>
              <a:t>During</a:t>
            </a:r>
            <a:r>
              <a:rPr lang="pl-PL" dirty="0" smtClean="0"/>
              <a:t> </a:t>
            </a:r>
            <a:r>
              <a:rPr lang="pl-PL" dirty="0" err="1" smtClean="0"/>
              <a:t>the</a:t>
            </a:r>
            <a:r>
              <a:rPr lang="pl-PL" dirty="0" smtClean="0"/>
              <a:t> </a:t>
            </a:r>
            <a:r>
              <a:rPr lang="pl-PL" dirty="0" err="1" smtClean="0"/>
              <a:t>census</a:t>
            </a:r>
            <a:r>
              <a:rPr lang="pl-PL" dirty="0" smtClean="0"/>
              <a:t> </a:t>
            </a:r>
            <a:r>
              <a:rPr lang="pl-PL" dirty="0" err="1" smtClean="0"/>
              <a:t>in</a:t>
            </a:r>
            <a:r>
              <a:rPr lang="pl-PL" dirty="0" smtClean="0"/>
              <a:t> Poland data </a:t>
            </a:r>
            <a:r>
              <a:rPr lang="pl-PL" dirty="0" err="1" smtClean="0"/>
              <a:t>were</a:t>
            </a:r>
            <a:r>
              <a:rPr lang="pl-PL" dirty="0" smtClean="0"/>
              <a:t> </a:t>
            </a:r>
            <a:r>
              <a:rPr lang="pl-PL" dirty="0" err="1" smtClean="0"/>
              <a:t>collected</a:t>
            </a:r>
            <a:r>
              <a:rPr lang="pl-PL" dirty="0" smtClean="0"/>
              <a:t> </a:t>
            </a:r>
            <a:r>
              <a:rPr lang="pl-PL" dirty="0" err="1" smtClean="0"/>
              <a:t>from</a:t>
            </a:r>
            <a:r>
              <a:rPr lang="pl-PL" dirty="0" smtClean="0"/>
              <a:t> 4 </a:t>
            </a:r>
            <a:r>
              <a:rPr lang="pl-PL" dirty="0" err="1" smtClean="0"/>
              <a:t>channels</a:t>
            </a:r>
            <a:r>
              <a:rPr lang="pl-PL" dirty="0" smtClean="0"/>
              <a:t>:</a:t>
            </a:r>
          </a:p>
          <a:p>
            <a:pPr marL="232212" indent="-232212">
              <a:buAutoNum type="arabicParenR"/>
            </a:pPr>
            <a:r>
              <a:rPr lang="pl-PL" dirty="0" err="1" smtClean="0"/>
              <a:t>Administrative</a:t>
            </a:r>
            <a:r>
              <a:rPr lang="pl-PL" dirty="0" smtClean="0"/>
              <a:t> </a:t>
            </a:r>
            <a:r>
              <a:rPr lang="pl-PL" dirty="0" err="1" smtClean="0"/>
              <a:t>registers</a:t>
            </a:r>
            <a:endParaRPr lang="pl-PL" dirty="0" smtClean="0"/>
          </a:p>
          <a:p>
            <a:pPr marL="232212" indent="-232212">
              <a:buAutoNum type="arabicParenR"/>
            </a:pPr>
            <a:r>
              <a:rPr lang="pl-PL" dirty="0" smtClean="0"/>
              <a:t>CAII </a:t>
            </a:r>
          </a:p>
          <a:p>
            <a:pPr marL="232212" indent="-232212">
              <a:buAutoNum type="arabicParenR"/>
            </a:pPr>
            <a:r>
              <a:rPr lang="pl-PL" dirty="0" smtClean="0"/>
              <a:t>CATI</a:t>
            </a:r>
          </a:p>
          <a:p>
            <a:pPr marL="232212" indent="-232212">
              <a:buAutoNum type="arabicParenR"/>
            </a:pPr>
            <a:r>
              <a:rPr lang="pl-PL" dirty="0" smtClean="0"/>
              <a:t>CAPI</a:t>
            </a:r>
            <a:endParaRPr lang="pl-PL" dirty="0"/>
          </a:p>
        </p:txBody>
      </p:sp>
      <p:sp>
        <p:nvSpPr>
          <p:cNvPr id="4" name="Symbol zastępczy numeru slajdu 3"/>
          <p:cNvSpPr>
            <a:spLocks noGrp="1"/>
          </p:cNvSpPr>
          <p:nvPr>
            <p:ph type="sldNum" sz="quarter" idx="10"/>
          </p:nvPr>
        </p:nvSpPr>
        <p:spPr/>
        <p:txBody>
          <a:bodyPr/>
          <a:lstStyle/>
          <a:p>
            <a:pPr>
              <a:defRPr/>
            </a:pPr>
            <a:fld id="{951559C9-DEBD-4ACC-98D2-B022962952AA}" type="slidenum">
              <a:rPr lang="pl-PL" smtClean="0"/>
              <a:pPr>
                <a:defRPr/>
              </a:pPr>
              <a:t>4</a:t>
            </a:fld>
            <a:endParaRPr lang="pl-PL"/>
          </a:p>
        </p:txBody>
      </p:sp>
    </p:spTree>
    <p:extLst>
      <p:ext uri="{BB962C8B-B14F-4D97-AF65-F5344CB8AC3E}">
        <p14:creationId xmlns:p14="http://schemas.microsoft.com/office/powerpoint/2010/main" val="200094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57263" y="754063"/>
            <a:ext cx="5019675" cy="3765550"/>
          </a:xfrm>
        </p:spPr>
      </p:sp>
      <p:sp>
        <p:nvSpPr>
          <p:cNvPr id="3" name="Symbol zastępczy notatek 2"/>
          <p:cNvSpPr>
            <a:spLocks noGrp="1"/>
          </p:cNvSpPr>
          <p:nvPr>
            <p:ph type="body" idx="1"/>
          </p:nvPr>
        </p:nvSpPr>
        <p:spPr/>
        <p:txBody>
          <a:bodyPr>
            <a:normAutofit/>
          </a:bodyPr>
          <a:lstStyle/>
          <a:p>
            <a:pPr defTabSz="928848" eaLnBrk="0" fontAlgn="base" hangingPunct="0">
              <a:spcBef>
                <a:spcPct val="30000"/>
              </a:spcBef>
              <a:spcAft>
                <a:spcPct val="0"/>
              </a:spcAft>
              <a:defRPr/>
            </a:pPr>
            <a:r>
              <a:rPr lang="en-GB" dirty="0"/>
              <a:t>All three channels were based exclusively on an adaptive electronic questionnaire, ensuring high quality of data at the collection stage. The electronic questionnaire was adjusted and implemented in accordance with the technology assisting particular modes of obtaining data based on </a:t>
            </a:r>
            <a:r>
              <a:rPr lang="en-GB" dirty="0" err="1"/>
              <a:t>CAxI</a:t>
            </a:r>
            <a:r>
              <a:rPr lang="en-GB" dirty="0"/>
              <a:t>. An appropriate questionnaire application (available at a mobile terminal or Internet browser) verified if the questionnaire had been filled in accurately, among other things, through logical and accounting control. </a:t>
            </a:r>
            <a:endParaRPr lang="pl-PL" dirty="0"/>
          </a:p>
          <a:p>
            <a:endParaRPr lang="pl-PL" dirty="0"/>
          </a:p>
        </p:txBody>
      </p:sp>
      <p:sp>
        <p:nvSpPr>
          <p:cNvPr id="4" name="Symbol zastępczy numeru slajdu 3"/>
          <p:cNvSpPr>
            <a:spLocks noGrp="1"/>
          </p:cNvSpPr>
          <p:nvPr>
            <p:ph type="sldNum" sz="quarter" idx="10"/>
          </p:nvPr>
        </p:nvSpPr>
        <p:spPr/>
        <p:txBody>
          <a:bodyPr/>
          <a:lstStyle/>
          <a:p>
            <a:pPr>
              <a:defRPr/>
            </a:pPr>
            <a:fld id="{D3026C5C-BDB3-4592-984E-635F486B8445}" type="slidenum">
              <a:rPr lang="pl-PL" smtClean="0"/>
              <a:pPr>
                <a:defRPr/>
              </a:pPr>
              <a:t>5</a:t>
            </a:fld>
            <a:endParaRPr lang="pl-PL"/>
          </a:p>
        </p:txBody>
      </p:sp>
    </p:spTree>
    <p:extLst>
      <p:ext uri="{BB962C8B-B14F-4D97-AF65-F5344CB8AC3E}">
        <p14:creationId xmlns:p14="http://schemas.microsoft.com/office/powerpoint/2010/main" val="164256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891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4589B0E9-EC9A-4E14-9AEB-CD6A5C9DCFF4}" type="slidenum">
              <a:rPr lang="pl-PL" smtClean="0"/>
              <a:pPr>
                <a:defRPr/>
              </a:pPr>
              <a:t>8</a:t>
            </a:fld>
            <a:endParaRPr lang="pl-PL"/>
          </a:p>
        </p:txBody>
      </p:sp>
    </p:spTree>
    <p:extLst>
      <p:ext uri="{BB962C8B-B14F-4D97-AF65-F5344CB8AC3E}">
        <p14:creationId xmlns:p14="http://schemas.microsoft.com/office/powerpoint/2010/main" val="226912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a:t>Due to the simultaneous collection of data in the census, the special status were assigned in OMB and consequently to the Completeness Management System .</a:t>
            </a:r>
          </a:p>
          <a:p>
            <a:r>
              <a:rPr lang="en-US" dirty="0" smtClean="0"/>
              <a:t>After opening the questionnaire in the channel CAII, the system was setting the appropriate status.</a:t>
            </a:r>
            <a:br>
              <a:rPr lang="en-US" dirty="0" smtClean="0"/>
            </a:br>
            <a:r>
              <a:rPr lang="en-US" dirty="0" smtClean="0"/>
              <a:t>Then the unit census was blocked for other channels (CAPI, CATI).</a:t>
            </a:r>
            <a:br>
              <a:rPr lang="en-US" dirty="0" smtClean="0"/>
            </a:br>
            <a:r>
              <a:rPr lang="en-US" dirty="0" smtClean="0"/>
              <a:t>Respondent had 14 days to fully fill in the questionnaire in the channel. After this time the questionnaire was unlocked and the unit was directed to the channel CAPI / CATI.</a:t>
            </a:r>
            <a:endParaRPr lang="pl-PL" dirty="0" smtClean="0"/>
          </a:p>
          <a:p>
            <a:endParaRPr lang="pl-PL" dirty="0"/>
          </a:p>
          <a:p>
            <a:endParaRPr lang="pl-PL" dirty="0"/>
          </a:p>
        </p:txBody>
      </p:sp>
      <p:sp>
        <p:nvSpPr>
          <p:cNvPr id="4" name="Symbol zastępczy numeru slajdu 3"/>
          <p:cNvSpPr>
            <a:spLocks noGrp="1"/>
          </p:cNvSpPr>
          <p:nvPr>
            <p:ph type="sldNum" sz="quarter" idx="10"/>
          </p:nvPr>
        </p:nvSpPr>
        <p:spPr/>
        <p:txBody>
          <a:bodyPr/>
          <a:lstStyle/>
          <a:p>
            <a:pPr>
              <a:defRPr/>
            </a:pPr>
            <a:fld id="{951559C9-DEBD-4ACC-98D2-B022962952AA}" type="slidenum">
              <a:rPr lang="pl-PL" smtClean="0"/>
              <a:pPr>
                <a:defRPr/>
              </a:pPr>
              <a:t>10</a:t>
            </a:fld>
            <a:endParaRPr lang="pl-PL"/>
          </a:p>
        </p:txBody>
      </p:sp>
    </p:spTree>
    <p:extLst>
      <p:ext uri="{BB962C8B-B14F-4D97-AF65-F5344CB8AC3E}">
        <p14:creationId xmlns:p14="http://schemas.microsoft.com/office/powerpoint/2010/main" val="415624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57263" y="754063"/>
            <a:ext cx="5019675" cy="3765550"/>
          </a:xfrm>
        </p:spPr>
      </p:sp>
      <p:sp>
        <p:nvSpPr>
          <p:cNvPr id="3" name="Symbol zastępczy notatek 2"/>
          <p:cNvSpPr>
            <a:spLocks noGrp="1"/>
          </p:cNvSpPr>
          <p:nvPr>
            <p:ph type="body" idx="1"/>
          </p:nvPr>
        </p:nvSpPr>
        <p:spPr/>
        <p:txBody>
          <a:bodyPr>
            <a:normAutofit/>
          </a:bodyPr>
          <a:lstStyle/>
          <a:p>
            <a:r>
              <a:rPr lang="pl-PL" noProof="0" dirty="0" err="1" smtClean="0"/>
              <a:t>EtL</a:t>
            </a:r>
            <a:r>
              <a:rPr lang="pl-PL" baseline="0" noProof="0" dirty="0" smtClean="0"/>
              <a:t> </a:t>
            </a:r>
            <a:r>
              <a:rPr lang="pl-PL" baseline="0" noProof="0" dirty="0" err="1" smtClean="0"/>
              <a:t>tools</a:t>
            </a:r>
            <a:r>
              <a:rPr lang="pl-PL" baseline="0" noProof="0" dirty="0" smtClean="0"/>
              <a:t> – </a:t>
            </a:r>
            <a:r>
              <a:rPr lang="pl-PL" baseline="0" noProof="0" dirty="0" err="1" smtClean="0"/>
              <a:t>there</a:t>
            </a:r>
            <a:r>
              <a:rPr lang="pl-PL" baseline="0" noProof="0" dirty="0" smtClean="0"/>
              <a:t> </a:t>
            </a:r>
            <a:r>
              <a:rPr lang="pl-PL" baseline="0" noProof="0" dirty="0" err="1" smtClean="0"/>
              <a:t>are</a:t>
            </a:r>
            <a:r>
              <a:rPr lang="pl-PL" baseline="0" noProof="0" dirty="0" smtClean="0"/>
              <a:t> software </a:t>
            </a:r>
            <a:r>
              <a:rPr lang="pl-PL" baseline="0" noProof="0" dirty="0" err="1" smtClean="0"/>
              <a:t>which</a:t>
            </a:r>
            <a:r>
              <a:rPr lang="pl-PL" baseline="0" noProof="0" dirty="0" smtClean="0"/>
              <a:t> was </a:t>
            </a:r>
            <a:r>
              <a:rPr lang="pl-PL" baseline="0" noProof="0" dirty="0" err="1" smtClean="0"/>
              <a:t>used</a:t>
            </a:r>
            <a:r>
              <a:rPr lang="pl-PL" baseline="0" noProof="0" dirty="0" smtClean="0"/>
              <a:t> to </a:t>
            </a:r>
            <a:r>
              <a:rPr lang="pl-PL" baseline="0" noProof="0" dirty="0" err="1" smtClean="0"/>
              <a:t>verification</a:t>
            </a:r>
            <a:r>
              <a:rPr lang="pl-PL" baseline="0" noProof="0" dirty="0" smtClean="0"/>
              <a:t>, </a:t>
            </a:r>
            <a:r>
              <a:rPr lang="pl-PL" baseline="0" noProof="0" dirty="0" err="1" smtClean="0"/>
              <a:t>cleaning</a:t>
            </a:r>
            <a:r>
              <a:rPr lang="pl-PL" baseline="0" noProof="0" dirty="0" smtClean="0"/>
              <a:t>, and </a:t>
            </a:r>
            <a:r>
              <a:rPr lang="pl-PL" baseline="0" noProof="0" dirty="0" err="1" smtClean="0"/>
              <a:t>control</a:t>
            </a:r>
            <a:r>
              <a:rPr lang="pl-PL" baseline="0" noProof="0" dirty="0" smtClean="0"/>
              <a:t> </a:t>
            </a:r>
            <a:r>
              <a:rPr lang="pl-PL" baseline="0" noProof="0" dirty="0" err="1" smtClean="0"/>
              <a:t>date</a:t>
            </a:r>
            <a:r>
              <a:rPr lang="pl-PL" baseline="0" noProof="0" dirty="0" smtClean="0"/>
              <a:t> </a:t>
            </a:r>
            <a:r>
              <a:rPr lang="pl-PL" baseline="0" noProof="0" dirty="0" err="1" smtClean="0"/>
              <a:t>from</a:t>
            </a:r>
            <a:r>
              <a:rPr lang="pl-PL" baseline="0" noProof="0" dirty="0" smtClean="0"/>
              <a:t> </a:t>
            </a:r>
            <a:r>
              <a:rPr lang="pl-PL" baseline="0" noProof="0" dirty="0" err="1" smtClean="0"/>
              <a:t>administrative</a:t>
            </a:r>
            <a:r>
              <a:rPr lang="pl-PL" baseline="0" noProof="0" dirty="0" smtClean="0"/>
              <a:t> </a:t>
            </a:r>
            <a:r>
              <a:rPr lang="pl-PL" baseline="0" noProof="0" dirty="0" err="1" smtClean="0"/>
              <a:t>registers</a:t>
            </a:r>
            <a:r>
              <a:rPr lang="pl-PL" baseline="0" noProof="0" dirty="0" smtClean="0"/>
              <a:t>.</a:t>
            </a:r>
            <a:endParaRPr lang="en-US" noProof="0" dirty="0"/>
          </a:p>
        </p:txBody>
      </p:sp>
      <p:sp>
        <p:nvSpPr>
          <p:cNvPr id="4" name="Symbol zastępczy numeru slajdu 3"/>
          <p:cNvSpPr>
            <a:spLocks noGrp="1"/>
          </p:cNvSpPr>
          <p:nvPr>
            <p:ph type="sldNum" sz="quarter" idx="10"/>
          </p:nvPr>
        </p:nvSpPr>
        <p:spPr/>
        <p:txBody>
          <a:bodyPr/>
          <a:lstStyle/>
          <a:p>
            <a:pPr>
              <a:defRPr/>
            </a:pPr>
            <a:fld id="{F5E29CDA-6F49-47F3-97F3-8877A2A2F94C}" type="slidenum">
              <a:rPr lang="pl-PL" smtClean="0"/>
              <a:pPr>
                <a:defRPr/>
              </a:pPr>
              <a:t>12</a:t>
            </a:fld>
            <a:endParaRPr lang="pl-PL" dirty="0"/>
          </a:p>
        </p:txBody>
      </p:sp>
    </p:spTree>
    <p:extLst>
      <p:ext uri="{BB962C8B-B14F-4D97-AF65-F5344CB8AC3E}">
        <p14:creationId xmlns:p14="http://schemas.microsoft.com/office/powerpoint/2010/main" val="122860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294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ymbol zastępczy numeru slajdu 3"/>
          <p:cNvSpPr>
            <a:spLocks noGrp="1"/>
          </p:cNvSpPr>
          <p:nvPr>
            <p:ph type="sldNum" sz="quarter" idx="5"/>
          </p:nvPr>
        </p:nvSpPr>
        <p:spPr/>
        <p:txBody>
          <a:bodyPr/>
          <a:lstStyle/>
          <a:p>
            <a:pPr>
              <a:defRPr/>
            </a:pPr>
            <a:fld id="{2FDCD98C-8121-40A3-8EA1-1697D7EA1096}" type="slidenum">
              <a:rPr lang="pl-PL" smtClean="0">
                <a:solidFill>
                  <a:srgbClr val="000000"/>
                </a:solidFill>
              </a:rPr>
              <a:pPr>
                <a:defRPr/>
              </a:pPr>
              <a:t>13</a:t>
            </a:fld>
            <a:endParaRPr lang="pl-PL">
              <a:solidFill>
                <a:srgbClr val="000000"/>
              </a:solidFill>
            </a:endParaRPr>
          </a:p>
        </p:txBody>
      </p:sp>
    </p:spTree>
    <p:extLst>
      <p:ext uri="{BB962C8B-B14F-4D97-AF65-F5344CB8AC3E}">
        <p14:creationId xmlns:p14="http://schemas.microsoft.com/office/powerpoint/2010/main" val="281483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951559C9-DEBD-4ACC-98D2-B022962952AA}" type="slidenum">
              <a:rPr lang="pl-PL" smtClean="0">
                <a:solidFill>
                  <a:srgbClr val="000000"/>
                </a:solidFill>
              </a:rPr>
              <a:pPr>
                <a:defRPr/>
              </a:pPr>
              <a:t>15</a:t>
            </a:fld>
            <a:endParaRPr lang="pl-PL">
              <a:solidFill>
                <a:srgbClr val="000000"/>
              </a:solidFill>
            </a:endParaRPr>
          </a:p>
        </p:txBody>
      </p:sp>
    </p:spTree>
    <p:extLst>
      <p:ext uri="{BB962C8B-B14F-4D97-AF65-F5344CB8AC3E}">
        <p14:creationId xmlns:p14="http://schemas.microsoft.com/office/powerpoint/2010/main" val="396804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ytuł i zawartość1">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7" name="Tytuł 6"/>
          <p:cNvSpPr>
            <a:spLocks noGrp="1"/>
          </p:cNvSpPr>
          <p:nvPr>
            <p:ph type="title"/>
          </p:nvPr>
        </p:nvSpPr>
        <p:spPr/>
        <p:txBody>
          <a:bodyPr>
            <a:normAutofit/>
          </a:bodyPr>
          <a:lstStyle>
            <a:lvl1pPr>
              <a:defRPr sz="3600"/>
            </a:lvl1pPr>
          </a:lstStyle>
          <a:p>
            <a:r>
              <a:rPr lang="pl-PL" dirty="0" smtClean="0"/>
              <a:t>Kliknij, aby edytować styl</a:t>
            </a:r>
            <a:endParaRPr lang="pl-PL" dirty="0"/>
          </a:p>
        </p:txBody>
      </p:sp>
      <p:sp>
        <p:nvSpPr>
          <p:cNvPr id="4" name="Symbol zastępczy numeru slajdu 5"/>
          <p:cNvSpPr>
            <a:spLocks noGrp="1"/>
          </p:cNvSpPr>
          <p:nvPr>
            <p:ph type="sldNum" sz="quarter" idx="10"/>
          </p:nvPr>
        </p:nvSpPr>
        <p:spPr/>
        <p:txBody>
          <a:bodyPr/>
          <a:lstStyle>
            <a:lvl1pPr>
              <a:defRPr/>
            </a:lvl1pPr>
          </a:lstStyle>
          <a:p>
            <a:pPr>
              <a:defRPr/>
            </a:pPr>
            <a:fld id="{62406B85-F3E1-412D-B04F-152AEFA8F9DD}" type="slidenum">
              <a:rPr lang="pl-PL">
                <a:solidFill>
                  <a:prstClr val="white"/>
                </a:solidFill>
              </a:rPr>
              <a:pPr>
                <a:defRPr/>
              </a:pPr>
              <a:t>‹#›</a:t>
            </a:fld>
            <a:endParaRPr lang="pl-PL" dirty="0">
              <a:solidFill>
                <a:prstClr val="white"/>
              </a:solidFill>
            </a:endParaRPr>
          </a:p>
        </p:txBody>
      </p:sp>
    </p:spTree>
    <p:extLst>
      <p:ext uri="{BB962C8B-B14F-4D97-AF65-F5344CB8AC3E}">
        <p14:creationId xmlns:p14="http://schemas.microsoft.com/office/powerpoint/2010/main" val="1195122356"/>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3375"/>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a:defRPr/>
            </a:pPr>
            <a:fld id="{55698560-0689-4B55-B8DD-8E11BC7D86F7}" type="datetime1">
              <a:rPr lang="en-US" smtClean="0">
                <a:solidFill>
                  <a:prstClr val="black">
                    <a:tint val="75000"/>
                  </a:prstClr>
                </a:solidFill>
              </a:rPr>
              <a:pPr>
                <a:defRPr/>
              </a:pPr>
              <a:t>09/12/2016</a:t>
            </a:fld>
            <a:endParaRPr lang="en-US" dirty="0">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endParaRPr>
          </a:p>
        </p:txBody>
      </p:sp>
      <p:sp>
        <p:nvSpPr>
          <p:cNvPr id="6" name="Symbol zastępczy numeru slajdu 5"/>
          <p:cNvSpPr>
            <a:spLocks noGrp="1"/>
          </p:cNvSpPr>
          <p:nvPr>
            <p:ph type="sldNum" sz="quarter" idx="12"/>
          </p:nvPr>
        </p:nvSpPr>
        <p:spPr/>
        <p:txBody>
          <a:bodyPr/>
          <a:lstStyle/>
          <a:p>
            <a:pPr>
              <a:defRPr/>
            </a:pPr>
            <a:fld id="{511CE368-EA42-4F70-9F15-D6DD412AD42D}"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21047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B7841745-0A41-4F9B-8F19-602C31C22133}" type="datetime1">
              <a:rPr lang="en-US" smtClean="0">
                <a:solidFill>
                  <a:prstClr val="black">
                    <a:tint val="75000"/>
                  </a:prstClr>
                </a:solidFill>
              </a:rPr>
              <a:pPr>
                <a:defRPr/>
              </a:pPr>
              <a:t>09/12/2016</a:t>
            </a:fld>
            <a:endParaRPr lang="en-US" dirty="0">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endParaRPr>
          </a:p>
        </p:txBody>
      </p:sp>
      <p:sp>
        <p:nvSpPr>
          <p:cNvPr id="6" name="Symbol zastępczy numeru slajdu 5"/>
          <p:cNvSpPr>
            <a:spLocks noGrp="1"/>
          </p:cNvSpPr>
          <p:nvPr>
            <p:ph type="sldNum" sz="quarter" idx="12"/>
          </p:nvPr>
        </p:nvSpPr>
        <p:spPr/>
        <p:txBody>
          <a:bodyPr/>
          <a:lstStyle/>
          <a:p>
            <a:pPr>
              <a:defRPr/>
            </a:pPr>
            <a:fld id="{6C06BC98-39CE-49B5-90E1-3C7BE40B0D55}"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90171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41"/>
            <a:ext cx="7886700" cy="2852737"/>
          </a:xfrm>
        </p:spPr>
        <p:txBody>
          <a:bodyPr anchor="b"/>
          <a:lstStyle>
            <a:lvl1pPr>
              <a:defRPr sz="3375"/>
            </a:lvl1pPr>
          </a:lstStyle>
          <a:p>
            <a:r>
              <a:rPr lang="pl-PL" smtClean="0"/>
              <a:t>Kliknij, aby edytować styl</a:t>
            </a:r>
            <a:endParaRPr lang="pl-PL"/>
          </a:p>
        </p:txBody>
      </p:sp>
      <p:sp>
        <p:nvSpPr>
          <p:cNvPr id="3" name="Symbol zastępczy tekstu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a:defRPr/>
            </a:pPr>
            <a:fld id="{1F0695C1-6341-4CCA-8462-F2E0DE17AC0D}" type="datetime1">
              <a:rPr lang="en-US" smtClean="0">
                <a:solidFill>
                  <a:prstClr val="black">
                    <a:tint val="75000"/>
                  </a:prstClr>
                </a:solidFill>
              </a:rPr>
              <a:pPr>
                <a:defRPr/>
              </a:pPr>
              <a:t>09/12/2016</a:t>
            </a:fld>
            <a:endParaRPr lang="en-US">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endParaRPr>
          </a:p>
        </p:txBody>
      </p:sp>
      <p:sp>
        <p:nvSpPr>
          <p:cNvPr id="6" name="Symbol zastępczy numeru slajdu 5"/>
          <p:cNvSpPr>
            <a:spLocks noGrp="1"/>
          </p:cNvSpPr>
          <p:nvPr>
            <p:ph type="sldNum" sz="quarter" idx="12"/>
          </p:nvPr>
        </p:nvSpPr>
        <p:spPr/>
        <p:txBody>
          <a:bodyPr/>
          <a:lstStyle/>
          <a:p>
            <a:pPr>
              <a:defRPr/>
            </a:pPr>
            <a:fld id="{439FA0A2-D64A-4EAE-98B1-473D870B8537}" type="slidenum">
              <a:rPr lang="pl-PL" smtClean="0">
                <a:solidFill>
                  <a:prstClr val="black">
                    <a:tint val="75000"/>
                  </a:prstClr>
                </a:solidFill>
              </a:rPr>
              <a:pPr>
                <a:defRPr/>
              </a:pPr>
              <a:t>‹#›</a:t>
            </a:fld>
            <a:endParaRPr lang="pl-PL" dirty="0">
              <a:solidFill>
                <a:prstClr val="black">
                  <a:tint val="75000"/>
                </a:prstClr>
              </a:solidFill>
            </a:endParaRPr>
          </a:p>
        </p:txBody>
      </p:sp>
    </p:spTree>
    <p:extLst>
      <p:ext uri="{BB962C8B-B14F-4D97-AF65-F5344CB8AC3E}">
        <p14:creationId xmlns:p14="http://schemas.microsoft.com/office/powerpoint/2010/main" val="55851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a:defRPr/>
            </a:pPr>
            <a:fld id="{1DFA0512-B042-45DA-8948-A8CE9240252F}" type="datetime1">
              <a:rPr lang="en-US" smtClean="0">
                <a:solidFill>
                  <a:prstClr val="black">
                    <a:tint val="75000"/>
                  </a:prstClr>
                </a:solidFill>
              </a:rPr>
              <a:pPr>
                <a:defRPr/>
              </a:pPr>
              <a:t>09/12/2016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pPr>
              <a:defRPr/>
            </a:pPr>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pPr>
              <a:defRPr/>
            </a:pPr>
            <a:fld id="{B3562A7F-C95E-4078-882A-A7A0C43F6AE7}"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90972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29841" y="365128"/>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l-PL" smtClean="0"/>
              <a:t>Kliknij, aby edytować style wzorca tekstu</a:t>
            </a:r>
          </a:p>
        </p:txBody>
      </p:sp>
      <p:sp>
        <p:nvSpPr>
          <p:cNvPr id="4" name="Symbol zastępczy zawartości 3"/>
          <p:cNvSpPr>
            <a:spLocks noGrp="1"/>
          </p:cNvSpPr>
          <p:nvPr>
            <p:ph sz="half" idx="2"/>
          </p:nvPr>
        </p:nvSpPr>
        <p:spPr>
          <a:xfrm>
            <a:off x="629842" y="2505075"/>
            <a:ext cx="3868340"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1" y="2505075"/>
            <a:ext cx="3887391"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a:defRPr/>
            </a:pPr>
            <a:fld id="{3F3C2163-4BB5-4439-8C74-88FBE8803E2D}" type="datetime1">
              <a:rPr lang="en-US" smtClean="0">
                <a:solidFill>
                  <a:prstClr val="black">
                    <a:tint val="75000"/>
                  </a:prstClr>
                </a:solidFill>
              </a:rPr>
              <a:pPr>
                <a:defRPr/>
              </a:pPr>
              <a:t>09/12/2016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pPr>
              <a:defRPr/>
            </a:pPr>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pPr>
              <a:defRPr/>
            </a:pPr>
            <a:fld id="{B39BD7FD-4577-4BD8-A96D-2DCA3396D6F8}"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5135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fld id="{43415811-E368-4C4B-BA9C-8033E27F1F92}" type="datetime1">
              <a:rPr lang="en-US" smtClean="0">
                <a:solidFill>
                  <a:prstClr val="black">
                    <a:tint val="75000"/>
                  </a:prstClr>
                </a:solidFill>
              </a:rPr>
              <a:pPr>
                <a:defRPr/>
              </a:pPr>
              <a:t>09/12/2016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pPr>
              <a:defRPr/>
            </a:pPr>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pPr>
              <a:defRPr/>
            </a:pPr>
            <a:fld id="{9603CECA-0CF4-444A-96B5-DF00B8B48045}"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9303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F23F443D-4DAF-4921-8310-2ED95A612AB5}" type="datetime1">
              <a:rPr lang="en-US" smtClean="0">
                <a:solidFill>
                  <a:prstClr val="black">
                    <a:tint val="75000"/>
                  </a:prstClr>
                </a:solidFill>
              </a:rPr>
              <a:pPr>
                <a:defRPr/>
              </a:pPr>
              <a:t>09/12/2016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pPr>
              <a:defRPr/>
            </a:pPr>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pPr>
              <a:defRPr/>
            </a:pPr>
            <a:fld id="{1D872D78-2801-435E-9886-D1EE62246316}"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91560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457200"/>
            <a:ext cx="2949178" cy="1600200"/>
          </a:xfrm>
        </p:spPr>
        <p:txBody>
          <a:bodyPr anchor="b"/>
          <a:lstStyle>
            <a:lvl1pPr>
              <a:defRPr sz="1800"/>
            </a:lvl1pPr>
          </a:lstStyle>
          <a:p>
            <a:r>
              <a:rPr lang="pl-PL" smtClean="0"/>
              <a:t>Kliknij, aby edytować styl</a:t>
            </a:r>
            <a:endParaRPr lang="pl-PL"/>
          </a:p>
        </p:txBody>
      </p:sp>
      <p:sp>
        <p:nvSpPr>
          <p:cNvPr id="3" name="Symbol zastępczy zawartości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fld id="{9378D3AF-F751-4315-8C2A-4F02A9E623BB}" type="datetime1">
              <a:rPr lang="en-US" smtClean="0">
                <a:solidFill>
                  <a:prstClr val="black">
                    <a:tint val="75000"/>
                  </a:prstClr>
                </a:solidFill>
              </a:rPr>
              <a:pPr>
                <a:defRPr/>
              </a:pPr>
              <a:t>09/12/2016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pPr>
              <a:defRPr/>
            </a:pPr>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pPr>
              <a:defRPr/>
            </a:pPr>
            <a:fld id="{53C45091-46C9-4DEA-BA8C-8580684F2800}"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36408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29841" y="457200"/>
            <a:ext cx="2949178" cy="1600200"/>
          </a:xfrm>
        </p:spPr>
        <p:txBody>
          <a:bodyPr anchor="b"/>
          <a:lstStyle>
            <a:lvl1pPr>
              <a:defRPr sz="1800"/>
            </a:lvl1pPr>
          </a:lstStyle>
          <a:p>
            <a:r>
              <a:rPr lang="pl-PL" smtClean="0"/>
              <a:t>Kliknij, aby edytować styl</a:t>
            </a:r>
            <a:endParaRPr lang="pl-PL"/>
          </a:p>
        </p:txBody>
      </p:sp>
      <p:sp>
        <p:nvSpPr>
          <p:cNvPr id="3" name="Symbol zastępczy obrazu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pl-PL"/>
          </a:p>
        </p:txBody>
      </p:sp>
      <p:sp>
        <p:nvSpPr>
          <p:cNvPr id="4" name="Symbol zastępczy tekstu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fld id="{00A9EEC6-B233-42AD-8247-48146300390E}" type="datetime1">
              <a:rPr lang="en-US" smtClean="0">
                <a:solidFill>
                  <a:prstClr val="black">
                    <a:tint val="75000"/>
                  </a:prstClr>
                </a:solidFill>
              </a:rPr>
              <a:pPr>
                <a:defRPr/>
              </a:pPr>
              <a:t>09/12/2016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pPr>
              <a:defRPr/>
            </a:pPr>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pPr>
              <a:defRPr/>
            </a:pPr>
            <a:fld id="{A2F76B53-B3C9-44ED-B67C-13928D1D75D0}"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4777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8050513F-F4C4-4F69-A236-DC585628D5B5}" type="datetime1">
              <a:rPr lang="en-US" smtClean="0">
                <a:solidFill>
                  <a:prstClr val="black">
                    <a:tint val="75000"/>
                  </a:prstClr>
                </a:solidFill>
              </a:rPr>
              <a:pPr>
                <a:defRPr/>
              </a:pPr>
              <a:t>09/12/2016</a:t>
            </a:fld>
            <a:endParaRPr lang="en-US" dirty="0">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en-US">
              <a:solidFill>
                <a:prstClr val="black">
                  <a:tint val="75000"/>
                </a:prstClr>
              </a:solidFill>
            </a:endParaRPr>
          </a:p>
        </p:txBody>
      </p:sp>
      <p:sp>
        <p:nvSpPr>
          <p:cNvPr id="6" name="Symbol zastępczy numeru slajdu 5"/>
          <p:cNvSpPr>
            <a:spLocks noGrp="1"/>
          </p:cNvSpPr>
          <p:nvPr>
            <p:ph type="sldNum" sz="quarter" idx="12"/>
          </p:nvPr>
        </p:nvSpPr>
        <p:spPr/>
        <p:txBody>
          <a:bodyPr/>
          <a:lstStyle/>
          <a:p>
            <a:pPr>
              <a:defRPr/>
            </a:pPr>
            <a:fld id="{740D70E7-2F87-41C2-A879-8BF44FA3DCC1}"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90417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43676" y="365125"/>
            <a:ext cx="1971675"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28651" y="365125"/>
            <a:ext cx="5800725"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188AB8FC-10CA-45E6-8AC9-7D75EDCB307E}" type="datetime1">
              <a:rPr lang="en-US" smtClean="0">
                <a:solidFill>
                  <a:prstClr val="black">
                    <a:tint val="75000"/>
                  </a:prstClr>
                </a:solidFill>
              </a:rPr>
              <a:pPr>
                <a:defRPr/>
              </a:pPr>
              <a:t>09/12/2016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pPr>
              <a:defRPr/>
            </a:pPr>
            <a:fld id="{16965C66-01E7-455B-A3D0-0A63E64D5390}" type="slidenum">
              <a:rPr lang="pl-PL" smtClean="0">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84990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2016-12-09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2016-12-09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base">
              <a:spcBef>
                <a:spcPct val="0"/>
              </a:spcBef>
              <a:spcAft>
                <a:spcPct val="0"/>
              </a:spcAft>
              <a:defRPr/>
            </a:pPr>
            <a:fld id="{75CA8217-EE75-406A-AD36-38E2DB146122}" type="datetime1">
              <a:rPr lang="en-US" smtClean="0">
                <a:solidFill>
                  <a:prstClr val="black">
                    <a:tint val="75000"/>
                  </a:prstClr>
                </a:solidFill>
                <a:latin typeface="Arial" charset="0"/>
              </a:rPr>
              <a:pPr fontAlgn="base">
                <a:spcBef>
                  <a:spcPct val="0"/>
                </a:spcBef>
                <a:spcAft>
                  <a:spcPct val="0"/>
                </a:spcAft>
                <a:defRPr/>
              </a:pPr>
              <a:t>09/12/2016</a:t>
            </a:fld>
            <a:endParaRPr lang="en-US" dirty="0">
              <a:solidFill>
                <a:prstClr val="black">
                  <a:tint val="75000"/>
                </a:prstClr>
              </a:solidFill>
              <a:latin typeface="Arial" charset="0"/>
            </a:endParaRPr>
          </a:p>
        </p:txBody>
      </p:sp>
      <p:sp>
        <p:nvSpPr>
          <p:cNvPr id="5" name="Symbol zastępczy stopki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ymbol zastępczy numeru slajdu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base">
              <a:spcBef>
                <a:spcPct val="0"/>
              </a:spcBef>
              <a:spcAft>
                <a:spcPct val="0"/>
              </a:spcAft>
              <a:defRPr/>
            </a:pPr>
            <a:fld id="{0D8B9945-10FB-477F-984A-EB0473D2038B}" type="slidenum">
              <a:rPr lang="pl-PL" smtClean="0">
                <a:solidFill>
                  <a:prstClr val="black">
                    <a:tint val="75000"/>
                  </a:prstClr>
                </a:solidFill>
                <a:latin typeface="Arial" charset="0"/>
              </a:rPr>
              <a:pPr fontAlgn="base">
                <a:spcBef>
                  <a:spcPct val="0"/>
                </a:spcBef>
                <a:spcAft>
                  <a:spcPct val="0"/>
                </a:spcAft>
                <a:defRPr/>
              </a:pPr>
              <a:t>‹#›</a:t>
            </a:fld>
            <a:endParaRPr lang="pl-PL">
              <a:solidFill>
                <a:prstClr val="black">
                  <a:tint val="75000"/>
                </a:prstClr>
              </a:solidFill>
              <a:latin typeface="Arial" charset="0"/>
            </a:endParaRPr>
          </a:p>
        </p:txBody>
      </p:sp>
    </p:spTree>
    <p:extLst>
      <p:ext uri="{BB962C8B-B14F-4D97-AF65-F5344CB8AC3E}">
        <p14:creationId xmlns:p14="http://schemas.microsoft.com/office/powerpoint/2010/main" val="14070844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pl-P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gif"/><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22.emf"/><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5.jpeg"/><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2204864"/>
            <a:ext cx="8345016" cy="1470025"/>
          </a:xfrm>
        </p:spPr>
        <p:txBody>
          <a:bodyPr>
            <a:noAutofit/>
          </a:bodyPr>
          <a:lstStyle/>
          <a:p>
            <a:r>
              <a:rPr lang="pl-PL" sz="4800" b="1" dirty="0" err="1" smtClean="0">
                <a:solidFill>
                  <a:srgbClr val="010891"/>
                </a:solidFill>
              </a:rPr>
              <a:t>Multimode</a:t>
            </a:r>
            <a:r>
              <a:rPr lang="pl-PL" sz="4800" b="1" dirty="0" smtClean="0">
                <a:solidFill>
                  <a:srgbClr val="010891"/>
                </a:solidFill>
              </a:rPr>
              <a:t> </a:t>
            </a:r>
            <a:r>
              <a:rPr lang="pl-PL" sz="4800" b="1" dirty="0" err="1" smtClean="0">
                <a:solidFill>
                  <a:srgbClr val="010891"/>
                </a:solidFill>
              </a:rPr>
              <a:t>census</a:t>
            </a:r>
            <a:r>
              <a:rPr lang="pl-PL" sz="4800" b="1" dirty="0" smtClean="0">
                <a:solidFill>
                  <a:srgbClr val="010891"/>
                </a:solidFill>
              </a:rPr>
              <a:t> </a:t>
            </a:r>
            <a:r>
              <a:rPr lang="pl-PL" sz="4800" b="1" dirty="0" err="1" smtClean="0">
                <a:solidFill>
                  <a:srgbClr val="010891"/>
                </a:solidFill>
              </a:rPr>
              <a:t>enumeration</a:t>
            </a:r>
            <a:r>
              <a:rPr lang="pl-PL" sz="4800" b="1" dirty="0" smtClean="0">
                <a:solidFill>
                  <a:srgbClr val="010891"/>
                </a:solidFill>
              </a:rPr>
              <a:t>  in Poland</a:t>
            </a:r>
            <a:br>
              <a:rPr lang="pl-PL" sz="4800" b="1" dirty="0" smtClean="0">
                <a:solidFill>
                  <a:srgbClr val="010891"/>
                </a:solidFill>
              </a:rPr>
            </a:br>
            <a:r>
              <a:rPr lang="pl-PL" sz="2000" b="1" dirty="0" err="1" smtClean="0">
                <a:solidFill>
                  <a:srgbClr val="010891"/>
                </a:solidFill>
              </a:rPr>
              <a:t>Session</a:t>
            </a:r>
            <a:r>
              <a:rPr lang="pl-PL" sz="2000" b="1" dirty="0" smtClean="0">
                <a:solidFill>
                  <a:srgbClr val="010891"/>
                </a:solidFill>
              </a:rPr>
              <a:t> 6</a:t>
            </a:r>
            <a:endParaRPr lang="pl-PL" sz="2000" b="1" dirty="0">
              <a:solidFill>
                <a:srgbClr val="010891"/>
              </a:solidFill>
            </a:endParaRPr>
          </a:p>
        </p:txBody>
      </p:sp>
      <p:sp>
        <p:nvSpPr>
          <p:cNvPr id="3" name="Podtytuł 2"/>
          <p:cNvSpPr>
            <a:spLocks noGrp="1"/>
          </p:cNvSpPr>
          <p:nvPr>
            <p:ph type="subTitle" idx="1"/>
          </p:nvPr>
        </p:nvSpPr>
        <p:spPr>
          <a:xfrm>
            <a:off x="2411760" y="4797152"/>
            <a:ext cx="6400800" cy="1944216"/>
          </a:xfrm>
        </p:spPr>
        <p:txBody>
          <a:bodyPr>
            <a:normAutofit fontScale="55000" lnSpcReduction="20000"/>
          </a:bodyPr>
          <a:lstStyle/>
          <a:p>
            <a:pPr algn="r"/>
            <a:r>
              <a:rPr lang="pl-PL" sz="4400" b="1" dirty="0" smtClean="0">
                <a:solidFill>
                  <a:srgbClr val="010891"/>
                </a:solidFill>
              </a:rPr>
              <a:t>Janusz Dygaszewicz</a:t>
            </a:r>
          </a:p>
          <a:p>
            <a:pPr algn="r"/>
            <a:endParaRPr lang="pl-PL" b="1" dirty="0" smtClean="0">
              <a:solidFill>
                <a:srgbClr val="010891"/>
              </a:solidFill>
            </a:endParaRPr>
          </a:p>
          <a:p>
            <a:pPr algn="r">
              <a:lnSpc>
                <a:spcPct val="120000"/>
              </a:lnSpc>
            </a:pPr>
            <a:r>
              <a:rPr lang="en-US" sz="2200" dirty="0" smtClean="0">
                <a:solidFill>
                  <a:srgbClr val="010891"/>
                </a:solidFill>
              </a:rPr>
              <a:t>Member of Executive Committee of the </a:t>
            </a:r>
            <a:r>
              <a:rPr lang="en-US" sz="2200" b="1" dirty="0" smtClean="0">
                <a:solidFill>
                  <a:srgbClr val="010891"/>
                </a:solidFill>
              </a:rPr>
              <a:t>UN-GGIM: Europe</a:t>
            </a:r>
            <a:endParaRPr lang="pl-PL" sz="2200" b="1" dirty="0" smtClean="0">
              <a:solidFill>
                <a:srgbClr val="010891"/>
              </a:solidFill>
            </a:endParaRPr>
          </a:p>
          <a:p>
            <a:pPr algn="r">
              <a:lnSpc>
                <a:spcPct val="120000"/>
              </a:lnSpc>
            </a:pPr>
            <a:r>
              <a:rPr lang="en-US" sz="2200" dirty="0" smtClean="0">
                <a:solidFill>
                  <a:srgbClr val="010891"/>
                </a:solidFill>
              </a:rPr>
              <a:t>President </a:t>
            </a:r>
            <a:r>
              <a:rPr lang="en-US" sz="2200" dirty="0">
                <a:solidFill>
                  <a:srgbClr val="010891"/>
                </a:solidFill>
              </a:rPr>
              <a:t>of European Forum for Geography and </a:t>
            </a:r>
            <a:r>
              <a:rPr lang="en-US" sz="2200" dirty="0" smtClean="0">
                <a:solidFill>
                  <a:srgbClr val="010891"/>
                </a:solidFill>
              </a:rPr>
              <a:t>Statistics</a:t>
            </a:r>
            <a:r>
              <a:rPr lang="pl-PL" sz="2200" dirty="0" smtClean="0">
                <a:solidFill>
                  <a:srgbClr val="010891"/>
                </a:solidFill>
              </a:rPr>
              <a:t> </a:t>
            </a:r>
            <a:r>
              <a:rPr lang="pl-PL" sz="2200" b="1" dirty="0" smtClean="0">
                <a:solidFill>
                  <a:srgbClr val="010891"/>
                </a:solidFill>
              </a:rPr>
              <a:t>EFGS</a:t>
            </a:r>
            <a:endParaRPr lang="en-US" sz="2200" b="1" dirty="0">
              <a:solidFill>
                <a:srgbClr val="010891"/>
              </a:solidFill>
            </a:endParaRPr>
          </a:p>
          <a:p>
            <a:pPr algn="r">
              <a:lnSpc>
                <a:spcPct val="120000"/>
              </a:lnSpc>
            </a:pPr>
            <a:r>
              <a:rPr lang="en-US" sz="2200" dirty="0" smtClean="0">
                <a:solidFill>
                  <a:srgbClr val="010891"/>
                </a:solidFill>
              </a:rPr>
              <a:t>Director </a:t>
            </a:r>
            <a:endParaRPr lang="pl-PL" sz="2200" dirty="0" smtClean="0">
              <a:solidFill>
                <a:srgbClr val="010891"/>
              </a:solidFill>
            </a:endParaRPr>
          </a:p>
          <a:p>
            <a:pPr algn="r">
              <a:lnSpc>
                <a:spcPct val="120000"/>
              </a:lnSpc>
            </a:pPr>
            <a:r>
              <a:rPr lang="en-US" sz="2200" dirty="0" smtClean="0">
                <a:solidFill>
                  <a:srgbClr val="010891"/>
                </a:solidFill>
              </a:rPr>
              <a:t>Department of </a:t>
            </a:r>
            <a:r>
              <a:rPr lang="pl-PL" sz="2200" dirty="0" smtClean="0">
                <a:solidFill>
                  <a:srgbClr val="010891"/>
                </a:solidFill>
              </a:rPr>
              <a:t>P</a:t>
            </a:r>
            <a:r>
              <a:rPr lang="en-US" sz="2200" dirty="0" err="1" smtClean="0">
                <a:solidFill>
                  <a:srgbClr val="010891"/>
                </a:solidFill>
              </a:rPr>
              <a:t>rogramming</a:t>
            </a:r>
            <a:r>
              <a:rPr lang="en-US" sz="2200" dirty="0" smtClean="0">
                <a:solidFill>
                  <a:srgbClr val="010891"/>
                </a:solidFill>
              </a:rPr>
              <a:t> and </a:t>
            </a:r>
            <a:r>
              <a:rPr lang="en-GB" sz="2200" dirty="0" smtClean="0">
                <a:solidFill>
                  <a:srgbClr val="010891"/>
                </a:solidFill>
              </a:rPr>
              <a:t>Coordination</a:t>
            </a:r>
            <a:r>
              <a:rPr lang="pl-PL" sz="2200" dirty="0" smtClean="0">
                <a:solidFill>
                  <a:srgbClr val="010891"/>
                </a:solidFill>
              </a:rPr>
              <a:t> </a:t>
            </a:r>
            <a:r>
              <a:rPr lang="en-US" sz="2200" dirty="0" smtClean="0">
                <a:solidFill>
                  <a:srgbClr val="010891"/>
                </a:solidFill>
              </a:rPr>
              <a:t>of Statistical Survey</a:t>
            </a:r>
            <a:r>
              <a:rPr lang="pl-PL" sz="2200" dirty="0" smtClean="0">
                <a:solidFill>
                  <a:srgbClr val="010891"/>
                </a:solidFill>
              </a:rPr>
              <a:t>s</a:t>
            </a:r>
            <a:endParaRPr lang="en-US" sz="2200" dirty="0" smtClean="0">
              <a:solidFill>
                <a:srgbClr val="010891"/>
              </a:solidFill>
            </a:endParaRPr>
          </a:p>
          <a:p>
            <a:pPr algn="r">
              <a:lnSpc>
                <a:spcPct val="120000"/>
              </a:lnSpc>
            </a:pPr>
            <a:r>
              <a:rPr lang="en-US" sz="2500" b="1" dirty="0" smtClean="0">
                <a:solidFill>
                  <a:srgbClr val="010891"/>
                </a:solidFill>
              </a:rPr>
              <a:t>Central Statistical Office of Poland</a:t>
            </a:r>
            <a:endParaRPr lang="pl-PL" sz="2500" b="1" dirty="0" smtClean="0">
              <a:solidFill>
                <a:srgbClr val="010891"/>
              </a:solidFill>
            </a:endParaRPr>
          </a:p>
          <a:p>
            <a:pPr algn="r">
              <a:lnSpc>
                <a:spcPct val="120000"/>
              </a:lnSpc>
            </a:pPr>
            <a:endParaRPr lang="en-US" sz="2200" dirty="0" smtClean="0">
              <a:solidFill>
                <a:srgbClr val="010891"/>
              </a:solidFill>
            </a:endParaRPr>
          </a:p>
          <a:p>
            <a:pPr algn="r">
              <a:lnSpc>
                <a:spcPct val="120000"/>
              </a:lnSpc>
            </a:pPr>
            <a:endParaRPr lang="en-US" sz="2200" dirty="0">
              <a:solidFill>
                <a:srgbClr val="010891"/>
              </a:solidFill>
            </a:endParaRPr>
          </a:p>
        </p:txBody>
      </p:sp>
      <p:pic>
        <p:nvPicPr>
          <p:cNvPr id="4" name="Obraz 3"/>
          <p:cNvPicPr>
            <a:picLocks noChangeAspect="1"/>
          </p:cNvPicPr>
          <p:nvPr/>
        </p:nvPicPr>
        <p:blipFill>
          <a:blip r:embed="rId2"/>
          <a:stretch>
            <a:fillRect/>
          </a:stretch>
        </p:blipFill>
        <p:spPr>
          <a:xfrm>
            <a:off x="1043608" y="404664"/>
            <a:ext cx="6984776" cy="789697"/>
          </a:xfrm>
          <a:prstGeom prst="rect">
            <a:avLst/>
          </a:prstGeom>
        </p:spPr>
      </p:pic>
    </p:spTree>
    <p:extLst>
      <p:ext uri="{BB962C8B-B14F-4D97-AF65-F5344CB8AC3E}">
        <p14:creationId xmlns:p14="http://schemas.microsoft.com/office/powerpoint/2010/main" val="1236687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ytuł 4"/>
          <p:cNvSpPr>
            <a:spLocks noGrp="1"/>
          </p:cNvSpPr>
          <p:nvPr>
            <p:ph type="title"/>
          </p:nvPr>
        </p:nvSpPr>
        <p:spPr>
          <a:xfrm>
            <a:off x="457200" y="274638"/>
            <a:ext cx="8229600" cy="634082"/>
          </a:xfrm>
        </p:spPr>
        <p:txBody>
          <a:bodyPr>
            <a:normAutofit/>
          </a:bodyPr>
          <a:lstStyle/>
          <a:p>
            <a:r>
              <a:rPr lang="pl-PL" sz="3200" b="1" dirty="0" smtClean="0">
                <a:solidFill>
                  <a:srgbClr val="000099"/>
                </a:solidFill>
                <a:ea typeface="Verdana" pitchFamily="34" charset="0"/>
                <a:cs typeface="Verdana" pitchFamily="34" charset="0"/>
              </a:rPr>
              <a:t>CAxI o</a:t>
            </a:r>
            <a:r>
              <a:rPr lang="en-US" sz="3200" b="1" dirty="0" smtClean="0">
                <a:solidFill>
                  <a:srgbClr val="000099"/>
                </a:solidFill>
                <a:ea typeface="Verdana" pitchFamily="34" charset="0"/>
                <a:cs typeface="Verdana" pitchFamily="34" charset="0"/>
              </a:rPr>
              <a:t>n-line </a:t>
            </a:r>
            <a:r>
              <a:rPr lang="en-US" sz="3200" b="1" dirty="0">
                <a:solidFill>
                  <a:srgbClr val="000099"/>
                </a:solidFill>
                <a:ea typeface="Verdana" pitchFamily="34" charset="0"/>
                <a:cs typeface="Verdana" pitchFamily="34" charset="0"/>
              </a:rPr>
              <a:t>channels for data </a:t>
            </a:r>
            <a:r>
              <a:rPr lang="pl-PL" sz="3200" b="1" dirty="0" err="1">
                <a:solidFill>
                  <a:srgbClr val="000099"/>
                </a:solidFill>
                <a:ea typeface="Verdana" pitchFamily="34" charset="0"/>
                <a:cs typeface="Verdana" pitchFamily="34" charset="0"/>
              </a:rPr>
              <a:t>collection</a:t>
            </a:r>
            <a:endParaRPr lang="pl-PL" sz="3200" b="1" dirty="0">
              <a:solidFill>
                <a:srgbClr val="000099"/>
              </a:solidFill>
              <a:ea typeface="Verdana" pitchFamily="34" charset="0"/>
              <a:cs typeface="Verdana" pitchFamily="34" charset="0"/>
            </a:endParaRPr>
          </a:p>
        </p:txBody>
      </p:sp>
      <p:sp>
        <p:nvSpPr>
          <p:cNvPr id="4" name="Symbol zastępczy numeru slajdu 3"/>
          <p:cNvSpPr>
            <a:spLocks noGrp="1"/>
          </p:cNvSpPr>
          <p:nvPr>
            <p:ph type="sldNum" sz="quarter" idx="12"/>
          </p:nvPr>
        </p:nvSpPr>
        <p:spPr/>
        <p:txBody>
          <a:bodyPr/>
          <a:lstStyle/>
          <a:p>
            <a:pPr>
              <a:defRPr/>
            </a:pPr>
            <a:fld id="{1252CBEB-98EE-4A07-9519-917C9E745FEC}" type="slidenum">
              <a:rPr lang="pl-PL" smtClean="0"/>
              <a:pPr>
                <a:defRPr/>
              </a:pPr>
              <a:t>10</a:t>
            </a:fld>
            <a:endParaRPr lang="pl-PL" dirty="0"/>
          </a:p>
        </p:txBody>
      </p:sp>
      <p:sp>
        <p:nvSpPr>
          <p:cNvPr id="21" name="Schemat blokowy: dysk magnetyczny 20"/>
          <p:cNvSpPr/>
          <p:nvPr/>
        </p:nvSpPr>
        <p:spPr>
          <a:xfrm>
            <a:off x="928688" y="1928813"/>
            <a:ext cx="2928937" cy="18573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err="1" smtClean="0"/>
              <a:t>Operational</a:t>
            </a:r>
            <a:r>
              <a:rPr lang="pl-PL" sz="2000" b="1" dirty="0" smtClean="0"/>
              <a:t> </a:t>
            </a:r>
            <a:r>
              <a:rPr lang="pl-PL" sz="2000" b="1" dirty="0" err="1" smtClean="0"/>
              <a:t>Microdata</a:t>
            </a:r>
            <a:r>
              <a:rPr lang="pl-PL" sz="2000" b="1" dirty="0" smtClean="0"/>
              <a:t> </a:t>
            </a:r>
            <a:r>
              <a:rPr lang="pl-PL" sz="2000" b="1" dirty="0" err="1" smtClean="0"/>
              <a:t>Base</a:t>
            </a:r>
            <a:endParaRPr lang="pl-PL" sz="2000" b="1" dirty="0"/>
          </a:p>
        </p:txBody>
      </p:sp>
      <p:sp>
        <p:nvSpPr>
          <p:cNvPr id="50" name="Prostokąt zaokrąglony 49"/>
          <p:cNvSpPr/>
          <p:nvPr/>
        </p:nvSpPr>
        <p:spPr bwMode="auto">
          <a:xfrm>
            <a:off x="3482570" y="5286388"/>
            <a:ext cx="2178860" cy="857256"/>
          </a:xfrm>
          <a:prstGeom prst="roundRect">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rgbClr val="000000"/>
            </a:solidFill>
            <a:prstDash val="solid"/>
            <a:round/>
            <a:headEnd type="none" w="med" len="med"/>
            <a:tailEnd type="none" w="med" len="med"/>
          </a:ln>
          <a:effectLst/>
          <a:scene3d>
            <a:camera prst="orthographicFront"/>
            <a:lightRig rig="threePt" dir="t"/>
          </a:scene3d>
          <a:sp3d extrusionH="76200" contourW="12700">
            <a:bevelB w="165100" prst="coolSlant"/>
            <a:extrusionClr>
              <a:srgbClr val="FF9900"/>
            </a:extrusionClr>
            <a:contourClr>
              <a:srgbClr val="000066"/>
            </a:contourClr>
          </a:sp3d>
        </p:spPr>
        <p:txBody>
          <a:bodyPr anchor="ctr" anchorCtr="1"/>
          <a:lstStyle/>
          <a:p>
            <a:pPr algn="ctr">
              <a:spcBef>
                <a:spcPct val="20000"/>
              </a:spcBef>
              <a:defRPr/>
            </a:pPr>
            <a:r>
              <a:rPr lang="pl-PL" dirty="0" smtClean="0"/>
              <a:t>CATI</a:t>
            </a:r>
            <a:endParaRPr lang="pl-PL" dirty="0"/>
          </a:p>
        </p:txBody>
      </p:sp>
      <p:sp>
        <p:nvSpPr>
          <p:cNvPr id="51" name="Prostokąt zaokrąglony 50"/>
          <p:cNvSpPr/>
          <p:nvPr/>
        </p:nvSpPr>
        <p:spPr bwMode="auto">
          <a:xfrm>
            <a:off x="714348" y="5286388"/>
            <a:ext cx="2178860" cy="857256"/>
          </a:xfrm>
          <a:prstGeom prst="roundRect">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rgbClr val="000000"/>
            </a:solidFill>
            <a:prstDash val="solid"/>
            <a:round/>
            <a:headEnd type="none" w="med" len="med"/>
            <a:tailEnd type="none" w="med" len="med"/>
          </a:ln>
          <a:effectLst/>
          <a:scene3d>
            <a:camera prst="orthographicFront"/>
            <a:lightRig rig="threePt" dir="t"/>
          </a:scene3d>
          <a:sp3d extrusionH="76200" contourW="12700">
            <a:bevelB w="165100" prst="coolSlant"/>
            <a:extrusionClr>
              <a:srgbClr val="FF9900"/>
            </a:extrusionClr>
            <a:contourClr>
              <a:srgbClr val="000066"/>
            </a:contourClr>
          </a:sp3d>
        </p:spPr>
        <p:txBody>
          <a:bodyPr anchor="ctr" anchorCtr="1"/>
          <a:lstStyle/>
          <a:p>
            <a:pPr algn="ctr">
              <a:spcBef>
                <a:spcPct val="20000"/>
              </a:spcBef>
              <a:defRPr/>
            </a:pPr>
            <a:r>
              <a:rPr lang="pl-PL" dirty="0" smtClean="0"/>
              <a:t>CAII</a:t>
            </a:r>
            <a:endParaRPr lang="pl-PL" dirty="0"/>
          </a:p>
        </p:txBody>
      </p:sp>
      <p:sp>
        <p:nvSpPr>
          <p:cNvPr id="53" name="Prostokąt zaokrąglony 52"/>
          <p:cNvSpPr/>
          <p:nvPr/>
        </p:nvSpPr>
        <p:spPr bwMode="auto">
          <a:xfrm>
            <a:off x="6215074" y="5286388"/>
            <a:ext cx="2178860" cy="857256"/>
          </a:xfrm>
          <a:prstGeom prst="roundRect">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rgbClr val="000000"/>
            </a:solidFill>
            <a:prstDash val="solid"/>
            <a:round/>
            <a:headEnd type="none" w="med" len="med"/>
            <a:tailEnd type="none" w="med" len="med"/>
          </a:ln>
          <a:effectLst/>
          <a:scene3d>
            <a:camera prst="orthographicFront"/>
            <a:lightRig rig="threePt" dir="t"/>
          </a:scene3d>
          <a:sp3d extrusionH="76200" contourW="12700">
            <a:bevelB w="165100" prst="coolSlant"/>
            <a:extrusionClr>
              <a:srgbClr val="FF9900"/>
            </a:extrusionClr>
            <a:contourClr>
              <a:srgbClr val="000066"/>
            </a:contourClr>
          </a:sp3d>
        </p:spPr>
        <p:txBody>
          <a:bodyPr anchor="ctr" anchorCtr="1"/>
          <a:lstStyle/>
          <a:p>
            <a:pPr algn="ctr">
              <a:spcBef>
                <a:spcPct val="20000"/>
              </a:spcBef>
              <a:defRPr/>
            </a:pPr>
            <a:r>
              <a:rPr lang="pl-PL" dirty="0" smtClean="0"/>
              <a:t>CAPI</a:t>
            </a:r>
            <a:endParaRPr lang="pl-PL" dirty="0"/>
          </a:p>
        </p:txBody>
      </p:sp>
      <p:sp>
        <p:nvSpPr>
          <p:cNvPr id="55" name="Prostokąt zaokrąglony 54"/>
          <p:cNvSpPr/>
          <p:nvPr/>
        </p:nvSpPr>
        <p:spPr bwMode="auto">
          <a:xfrm>
            <a:off x="5572132" y="2428868"/>
            <a:ext cx="2464612" cy="857256"/>
          </a:xfrm>
          <a:prstGeom prst="roundRect">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rgbClr val="000000"/>
            </a:solidFill>
            <a:prstDash val="solid"/>
            <a:round/>
            <a:headEnd type="none" w="med" len="med"/>
            <a:tailEnd type="none" w="med" len="med"/>
          </a:ln>
          <a:effectLst/>
          <a:scene3d>
            <a:camera prst="orthographicFront"/>
            <a:lightRig rig="threePt" dir="t"/>
          </a:scene3d>
          <a:sp3d extrusionH="76200" contourW="12700">
            <a:bevelB w="165100" prst="coolSlant"/>
            <a:extrusionClr>
              <a:srgbClr val="FF9900"/>
            </a:extrusionClr>
            <a:contourClr>
              <a:srgbClr val="000066"/>
            </a:contourClr>
          </a:sp3d>
        </p:spPr>
        <p:txBody>
          <a:bodyPr anchor="ctr" anchorCtr="1"/>
          <a:lstStyle/>
          <a:p>
            <a:pPr algn="ctr">
              <a:defRPr/>
            </a:pPr>
            <a:r>
              <a:rPr lang="pl-PL" dirty="0" err="1" smtClean="0">
                <a:latin typeface="Calibri" pitchFamily="34" charset="0"/>
              </a:rPr>
              <a:t>Census</a:t>
            </a:r>
            <a:endParaRPr lang="pl-PL" dirty="0" smtClean="0">
              <a:latin typeface="Calibri" pitchFamily="34" charset="0"/>
            </a:endParaRPr>
          </a:p>
          <a:p>
            <a:pPr algn="ctr">
              <a:defRPr/>
            </a:pPr>
            <a:r>
              <a:rPr lang="pl-PL" dirty="0" err="1" smtClean="0">
                <a:latin typeface="Calibri" pitchFamily="34" charset="0"/>
              </a:rPr>
              <a:t>Completeness</a:t>
            </a:r>
            <a:endParaRPr lang="pl-PL" dirty="0" smtClean="0">
              <a:latin typeface="Calibri" pitchFamily="34" charset="0"/>
            </a:endParaRPr>
          </a:p>
          <a:p>
            <a:pPr algn="ctr">
              <a:defRPr/>
            </a:pPr>
            <a:r>
              <a:rPr lang="pl-PL" dirty="0" smtClean="0">
                <a:latin typeface="Calibri" pitchFamily="34" charset="0"/>
              </a:rPr>
              <a:t>Management</a:t>
            </a:r>
            <a:endParaRPr lang="pl-PL" dirty="0">
              <a:latin typeface="Calibri" pitchFamily="34" charset="0"/>
            </a:endParaRPr>
          </a:p>
        </p:txBody>
      </p:sp>
      <p:cxnSp>
        <p:nvCxnSpPr>
          <p:cNvPr id="58" name="Łącznik prosty ze strzałką 57"/>
          <p:cNvCxnSpPr>
            <a:stCxn id="21" idx="4"/>
          </p:cNvCxnSpPr>
          <p:nvPr/>
        </p:nvCxnSpPr>
        <p:spPr>
          <a:xfrm>
            <a:off x="3857625" y="2857500"/>
            <a:ext cx="17145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68" name="Łącznik prosty ze strzałką 67"/>
          <p:cNvCxnSpPr/>
          <p:nvPr/>
        </p:nvCxnSpPr>
        <p:spPr>
          <a:xfrm rot="5400000">
            <a:off x="3893344" y="5179219"/>
            <a:ext cx="2159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Łącznik prosty ze strzałką 70"/>
          <p:cNvCxnSpPr/>
          <p:nvPr/>
        </p:nvCxnSpPr>
        <p:spPr>
          <a:xfrm rot="5400000">
            <a:off x="6535738" y="5180013"/>
            <a:ext cx="2159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Łącznik prosty ze strzałką 84"/>
          <p:cNvCxnSpPr/>
          <p:nvPr/>
        </p:nvCxnSpPr>
        <p:spPr>
          <a:xfrm rot="5400000">
            <a:off x="1606550" y="5180013"/>
            <a:ext cx="2159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Łącznik prosty ze strzałką 85"/>
          <p:cNvCxnSpPr/>
          <p:nvPr/>
        </p:nvCxnSpPr>
        <p:spPr>
          <a:xfrm rot="5400000" flipH="1" flipV="1">
            <a:off x="1570831" y="4429919"/>
            <a:ext cx="128587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0" name="Łącznik prosty 89"/>
          <p:cNvCxnSpPr/>
          <p:nvPr/>
        </p:nvCxnSpPr>
        <p:spPr>
          <a:xfrm>
            <a:off x="1714500" y="5072063"/>
            <a:ext cx="4929188" cy="0"/>
          </a:xfrm>
          <a:prstGeom prst="line">
            <a:avLst/>
          </a:prstGeom>
        </p:spPr>
        <p:style>
          <a:lnRef idx="2">
            <a:schemeClr val="dk1"/>
          </a:lnRef>
          <a:fillRef idx="0">
            <a:schemeClr val="dk1"/>
          </a:fillRef>
          <a:effectRef idx="1">
            <a:schemeClr val="dk1"/>
          </a:effectRef>
          <a:fontRef idx="minor">
            <a:schemeClr val="tx1"/>
          </a:fontRef>
        </p:style>
      </p:cxnSp>
      <p:sp>
        <p:nvSpPr>
          <p:cNvPr id="90134" name="pole tekstowe 99"/>
          <p:cNvSpPr txBox="1">
            <a:spLocks noChangeArrowheads="1"/>
          </p:cNvSpPr>
          <p:nvPr/>
        </p:nvSpPr>
        <p:spPr bwMode="auto">
          <a:xfrm>
            <a:off x="2286000" y="3929063"/>
            <a:ext cx="4000500" cy="1077218"/>
          </a:xfrm>
          <a:prstGeom prst="rect">
            <a:avLst/>
          </a:prstGeom>
          <a:noFill/>
          <a:ln w="9525">
            <a:noFill/>
            <a:miter lim="800000"/>
            <a:headEnd/>
            <a:tailEnd/>
          </a:ln>
        </p:spPr>
        <p:txBody>
          <a:bodyPr>
            <a:spAutoFit/>
          </a:bodyPr>
          <a:lstStyle/>
          <a:p>
            <a:r>
              <a:rPr lang="en-US" sz="1600" dirty="0" smtClean="0"/>
              <a:t>List of census</a:t>
            </a:r>
            <a:br>
              <a:rPr lang="en-US" sz="1600" dirty="0" smtClean="0"/>
            </a:br>
            <a:r>
              <a:rPr lang="en-GB" sz="1600" dirty="0" smtClean="0"/>
              <a:t>Questionaries'</a:t>
            </a:r>
            <a:r>
              <a:rPr lang="en-US" sz="1600" dirty="0" smtClean="0"/>
              <a:t/>
            </a:r>
            <a:br>
              <a:rPr lang="en-US" sz="1600" dirty="0" smtClean="0"/>
            </a:br>
            <a:r>
              <a:rPr lang="en-US" sz="1600" dirty="0" smtClean="0"/>
              <a:t>The control data</a:t>
            </a:r>
            <a:br>
              <a:rPr lang="en-US" sz="1600" dirty="0" smtClean="0"/>
            </a:br>
            <a:r>
              <a:rPr lang="en-US" sz="1600" dirty="0" smtClean="0"/>
              <a:t>History of contacts with the respondent</a:t>
            </a:r>
            <a:endParaRPr lang="pl-PL" sz="1600" dirty="0"/>
          </a:p>
        </p:txBody>
      </p:sp>
    </p:spTree>
    <p:extLst>
      <p:ext uri="{BB962C8B-B14F-4D97-AF65-F5344CB8AC3E}">
        <p14:creationId xmlns:p14="http://schemas.microsoft.com/office/powerpoint/2010/main" val="14325218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ymbol zastępczy zawartości 20"/>
          <p:cNvGraphicFramePr>
            <a:graphicFrameLocks noGrp="1"/>
          </p:cNvGraphicFramePr>
          <p:nvPr>
            <p:ph idx="1"/>
            <p:extLst>
              <p:ext uri="{D42A27DB-BD31-4B8C-83A1-F6EECF244321}">
                <p14:modId xmlns:p14="http://schemas.microsoft.com/office/powerpoint/2010/main" val="2902923468"/>
              </p:ext>
            </p:extLst>
          </p:nvPr>
        </p:nvGraphicFramePr>
        <p:xfrm>
          <a:off x="1943096" y="1428736"/>
          <a:ext cx="5797256" cy="2144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Tytuł 2"/>
          <p:cNvSpPr>
            <a:spLocks noGrp="1"/>
          </p:cNvSpPr>
          <p:nvPr>
            <p:ph type="title"/>
          </p:nvPr>
        </p:nvSpPr>
        <p:spPr>
          <a:xfrm>
            <a:off x="457200" y="274638"/>
            <a:ext cx="8229600" cy="778098"/>
          </a:xfrm>
        </p:spPr>
        <p:txBody>
          <a:bodyPr>
            <a:normAutofit/>
          </a:bodyPr>
          <a:lstStyle/>
          <a:p>
            <a:r>
              <a:rPr lang="en-US" sz="3200" b="1" dirty="0">
                <a:solidFill>
                  <a:srgbClr val="000099"/>
                </a:solidFill>
                <a:ea typeface="Verdana" pitchFamily="34" charset="0"/>
                <a:cs typeface="Verdana" pitchFamily="34" charset="0"/>
              </a:rPr>
              <a:t>Golden Record generation</a:t>
            </a:r>
          </a:p>
        </p:txBody>
      </p:sp>
      <p:sp>
        <p:nvSpPr>
          <p:cNvPr id="4" name="Symbol zastępczy numeru slajdu 3"/>
          <p:cNvSpPr>
            <a:spLocks noGrp="1"/>
          </p:cNvSpPr>
          <p:nvPr>
            <p:ph type="sldNum" sz="quarter" idx="10"/>
          </p:nvPr>
        </p:nvSpPr>
        <p:spPr>
          <a:xfrm>
            <a:off x="8643938" y="6278563"/>
            <a:ext cx="500062" cy="365125"/>
          </a:xfrm>
        </p:spPr>
        <p:txBody>
          <a:bodyPr/>
          <a:lstStyle/>
          <a:p>
            <a:pPr>
              <a:defRPr/>
            </a:pPr>
            <a:fld id="{A7C43266-61AF-40EB-BAFB-090F97D1ED2D}" type="slidenum">
              <a:rPr lang="pl-PL" smtClean="0"/>
              <a:pPr>
                <a:defRPr/>
              </a:pPr>
              <a:t>11</a:t>
            </a:fld>
            <a:endParaRPr lang="pl-PL"/>
          </a:p>
        </p:txBody>
      </p:sp>
      <p:sp>
        <p:nvSpPr>
          <p:cNvPr id="6" name="Schemat blokowy: dane 5"/>
          <p:cNvSpPr/>
          <p:nvPr/>
        </p:nvSpPr>
        <p:spPr>
          <a:xfrm>
            <a:off x="3071813" y="3929063"/>
            <a:ext cx="3357562" cy="42862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Schemat blokowy: dane 6"/>
          <p:cNvSpPr/>
          <p:nvPr/>
        </p:nvSpPr>
        <p:spPr>
          <a:xfrm>
            <a:off x="3071813" y="4071938"/>
            <a:ext cx="3357562" cy="42862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 name="Schemat blokowy: dane 7"/>
          <p:cNvSpPr/>
          <p:nvPr/>
        </p:nvSpPr>
        <p:spPr>
          <a:xfrm>
            <a:off x="3071813" y="4214813"/>
            <a:ext cx="3357562" cy="42862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Schemat blokowy: dane 8"/>
          <p:cNvSpPr/>
          <p:nvPr/>
        </p:nvSpPr>
        <p:spPr>
          <a:xfrm>
            <a:off x="3071813" y="4357688"/>
            <a:ext cx="3357562" cy="42862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Schemat blokowy: dane 9"/>
          <p:cNvSpPr/>
          <p:nvPr/>
        </p:nvSpPr>
        <p:spPr>
          <a:xfrm>
            <a:off x="3071813" y="4500563"/>
            <a:ext cx="3357562" cy="42862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 name="Schemat blokowy: dane 10"/>
          <p:cNvSpPr/>
          <p:nvPr/>
        </p:nvSpPr>
        <p:spPr>
          <a:xfrm>
            <a:off x="3071813" y="4929188"/>
            <a:ext cx="3357562" cy="42862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1755" name="pole tekstowe 11"/>
          <p:cNvSpPr txBox="1">
            <a:spLocks noChangeArrowheads="1"/>
          </p:cNvSpPr>
          <p:nvPr/>
        </p:nvSpPr>
        <p:spPr bwMode="auto">
          <a:xfrm>
            <a:off x="1114450" y="4239425"/>
            <a:ext cx="1671606" cy="369332"/>
          </a:xfrm>
          <a:prstGeom prst="rect">
            <a:avLst/>
          </a:prstGeom>
          <a:noFill/>
          <a:ln w="9525">
            <a:noFill/>
            <a:miter lim="800000"/>
            <a:headEnd/>
            <a:tailEnd/>
          </a:ln>
        </p:spPr>
        <p:txBody>
          <a:bodyPr wrap="square">
            <a:spAutoFit/>
          </a:bodyPr>
          <a:lstStyle/>
          <a:p>
            <a:r>
              <a:rPr lang="pl-PL" b="1" dirty="0" err="1"/>
              <a:t>Registers</a:t>
            </a:r>
            <a:r>
              <a:rPr lang="pl-PL" b="1" dirty="0"/>
              <a:t> 1..n</a:t>
            </a:r>
          </a:p>
        </p:txBody>
      </p:sp>
      <p:sp>
        <p:nvSpPr>
          <p:cNvPr id="31756" name="pole tekstowe 12"/>
          <p:cNvSpPr txBox="1">
            <a:spLocks noChangeArrowheads="1"/>
          </p:cNvSpPr>
          <p:nvPr/>
        </p:nvSpPr>
        <p:spPr bwMode="auto">
          <a:xfrm>
            <a:off x="1049604" y="5143500"/>
            <a:ext cx="1643062" cy="400110"/>
          </a:xfrm>
          <a:prstGeom prst="rect">
            <a:avLst/>
          </a:prstGeom>
          <a:noFill/>
          <a:ln w="9525">
            <a:noFill/>
            <a:miter lim="800000"/>
            <a:headEnd/>
            <a:tailEnd/>
          </a:ln>
        </p:spPr>
        <p:txBody>
          <a:bodyPr>
            <a:spAutoFit/>
          </a:bodyPr>
          <a:lstStyle/>
          <a:p>
            <a:pPr algn="ctr"/>
            <a:r>
              <a:rPr lang="pl-PL" sz="2000" b="1" dirty="0" err="1"/>
              <a:t>CAxI</a:t>
            </a:r>
            <a:endParaRPr lang="pl-PL" sz="2000" b="1" dirty="0"/>
          </a:p>
        </p:txBody>
      </p:sp>
      <p:sp>
        <p:nvSpPr>
          <p:cNvPr id="14" name="Strzałka w dół 13"/>
          <p:cNvSpPr/>
          <p:nvPr/>
        </p:nvSpPr>
        <p:spPr>
          <a:xfrm>
            <a:off x="4357688" y="5429250"/>
            <a:ext cx="57150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chemat blokowy: dane 14"/>
          <p:cNvSpPr/>
          <p:nvPr/>
        </p:nvSpPr>
        <p:spPr>
          <a:xfrm>
            <a:off x="3071813" y="5786438"/>
            <a:ext cx="3357562" cy="581472"/>
          </a:xfrm>
          <a:prstGeom prst="flowChartInputOutp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1759" name="pole tekstowe 16"/>
          <p:cNvSpPr txBox="1">
            <a:spLocks noChangeArrowheads="1"/>
          </p:cNvSpPr>
          <p:nvPr/>
        </p:nvSpPr>
        <p:spPr bwMode="auto">
          <a:xfrm>
            <a:off x="1212727" y="5908050"/>
            <a:ext cx="1643062" cy="338554"/>
          </a:xfrm>
          <a:prstGeom prst="rect">
            <a:avLst/>
          </a:prstGeom>
          <a:noFill/>
          <a:ln w="9525">
            <a:noFill/>
            <a:miter lim="800000"/>
            <a:headEnd/>
            <a:tailEnd/>
          </a:ln>
        </p:spPr>
        <p:txBody>
          <a:bodyPr>
            <a:spAutoFit/>
          </a:bodyPr>
          <a:lstStyle/>
          <a:p>
            <a:r>
              <a:rPr lang="pl-PL" sz="1600" b="1" dirty="0" err="1"/>
              <a:t>Golden</a:t>
            </a:r>
            <a:r>
              <a:rPr lang="pl-PL" sz="1600" b="1" dirty="0"/>
              <a:t> </a:t>
            </a:r>
            <a:r>
              <a:rPr lang="pl-PL" sz="1600" b="1" dirty="0" err="1"/>
              <a:t>Record</a:t>
            </a:r>
            <a:endParaRPr lang="pl-PL" sz="1600" b="1" dirty="0"/>
          </a:p>
        </p:txBody>
      </p:sp>
      <p:cxnSp>
        <p:nvCxnSpPr>
          <p:cNvPr id="16" name="Łącznik prosty 15"/>
          <p:cNvCxnSpPr/>
          <p:nvPr/>
        </p:nvCxnSpPr>
        <p:spPr>
          <a:xfrm rot="5400000">
            <a:off x="2711450" y="4572000"/>
            <a:ext cx="2573338"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rot="5400000">
            <a:off x="2863850" y="4724400"/>
            <a:ext cx="2573338"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Łącznik prosty 17"/>
          <p:cNvCxnSpPr>
            <a:endCxn id="25" idx="0"/>
          </p:cNvCxnSpPr>
          <p:nvPr/>
        </p:nvCxnSpPr>
        <p:spPr>
          <a:xfrm>
            <a:off x="4517139" y="3573016"/>
            <a:ext cx="19142" cy="242775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rot="5400000">
            <a:off x="4071144" y="4571206"/>
            <a:ext cx="2571750"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rot="5400000">
            <a:off x="4428332" y="4571206"/>
            <a:ext cx="2571750"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2" name="Elipsa 21"/>
          <p:cNvSpPr/>
          <p:nvPr/>
        </p:nvSpPr>
        <p:spPr>
          <a:xfrm>
            <a:off x="4000496" y="58578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Elipsa 22"/>
          <p:cNvSpPr/>
          <p:nvPr/>
        </p:nvSpPr>
        <p:spPr>
          <a:xfrm>
            <a:off x="4152896" y="60102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Elipsa 23"/>
          <p:cNvSpPr/>
          <p:nvPr/>
        </p:nvSpPr>
        <p:spPr>
          <a:xfrm>
            <a:off x="4305296" y="61626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Elipsa 24"/>
          <p:cNvSpPr/>
          <p:nvPr/>
        </p:nvSpPr>
        <p:spPr>
          <a:xfrm>
            <a:off x="4500562" y="6000768"/>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Elipsa 25"/>
          <p:cNvSpPr/>
          <p:nvPr/>
        </p:nvSpPr>
        <p:spPr>
          <a:xfrm>
            <a:off x="5715008" y="58578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Elipsa 26"/>
          <p:cNvSpPr/>
          <p:nvPr/>
        </p:nvSpPr>
        <p:spPr>
          <a:xfrm>
            <a:off x="5339648" y="585789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Elipsa 27"/>
          <p:cNvSpPr/>
          <p:nvPr/>
        </p:nvSpPr>
        <p:spPr>
          <a:xfrm>
            <a:off x="3929058" y="5000636"/>
            <a:ext cx="71438" cy="71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Elipsa 28"/>
          <p:cNvSpPr/>
          <p:nvPr/>
        </p:nvSpPr>
        <p:spPr>
          <a:xfrm>
            <a:off x="4081458" y="5153036"/>
            <a:ext cx="71438" cy="71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Elipsa 29"/>
          <p:cNvSpPr/>
          <p:nvPr/>
        </p:nvSpPr>
        <p:spPr>
          <a:xfrm>
            <a:off x="4233858" y="4714884"/>
            <a:ext cx="71438" cy="71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Elipsa 30"/>
          <p:cNvSpPr/>
          <p:nvPr/>
        </p:nvSpPr>
        <p:spPr>
          <a:xfrm>
            <a:off x="4429124" y="5143512"/>
            <a:ext cx="71438" cy="71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Elipsa 31"/>
          <p:cNvSpPr/>
          <p:nvPr/>
        </p:nvSpPr>
        <p:spPr>
          <a:xfrm>
            <a:off x="5643570" y="4357694"/>
            <a:ext cx="71438" cy="71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Elipsa 32"/>
          <p:cNvSpPr/>
          <p:nvPr/>
        </p:nvSpPr>
        <p:spPr>
          <a:xfrm>
            <a:off x="5268210" y="4357694"/>
            <a:ext cx="71438" cy="71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12"/>
          <p:cNvSpPr txBox="1">
            <a:spLocks noChangeArrowheads="1"/>
          </p:cNvSpPr>
          <p:nvPr/>
        </p:nvSpPr>
        <p:spPr bwMode="auto">
          <a:xfrm>
            <a:off x="2203451" y="3645854"/>
            <a:ext cx="1643062" cy="400110"/>
          </a:xfrm>
          <a:prstGeom prst="rect">
            <a:avLst/>
          </a:prstGeom>
          <a:noFill/>
          <a:ln w="9525">
            <a:noFill/>
            <a:miter lim="800000"/>
            <a:headEnd/>
            <a:tailEnd/>
          </a:ln>
        </p:spPr>
        <p:txBody>
          <a:bodyPr>
            <a:spAutoFit/>
          </a:bodyPr>
          <a:lstStyle/>
          <a:p>
            <a:r>
              <a:rPr lang="en-US" sz="2000" b="1" dirty="0" smtClean="0"/>
              <a:t>OMB  Layers</a:t>
            </a:r>
            <a:endParaRPr lang="en-US" sz="2000" b="1" dirty="0"/>
          </a:p>
        </p:txBody>
      </p:sp>
      <p:sp>
        <p:nvSpPr>
          <p:cNvPr id="35" name="Strzałka w prawo 34"/>
          <p:cNvSpPr/>
          <p:nvPr/>
        </p:nvSpPr>
        <p:spPr>
          <a:xfrm>
            <a:off x="6588224" y="5877272"/>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Schemat blokowy: dysk magnetyczny 35"/>
          <p:cNvSpPr/>
          <p:nvPr/>
        </p:nvSpPr>
        <p:spPr>
          <a:xfrm>
            <a:off x="7429501" y="4929188"/>
            <a:ext cx="1214437" cy="17145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ole tekstowe 36"/>
          <p:cNvSpPr txBox="1"/>
          <p:nvPr/>
        </p:nvSpPr>
        <p:spPr>
          <a:xfrm>
            <a:off x="7524328" y="5877272"/>
            <a:ext cx="792088" cy="369332"/>
          </a:xfrm>
          <a:prstGeom prst="rect">
            <a:avLst/>
          </a:prstGeom>
          <a:noFill/>
        </p:spPr>
        <p:txBody>
          <a:bodyPr wrap="square" rtlCol="0">
            <a:spAutoFit/>
          </a:bodyPr>
          <a:lstStyle/>
          <a:p>
            <a:pPr algn="ctr"/>
            <a:r>
              <a:rPr lang="pl-PL" b="1" dirty="0" smtClean="0"/>
              <a:t>AMB</a:t>
            </a:r>
            <a:endParaRPr lang="pl-PL" b="1" dirty="0"/>
          </a:p>
        </p:txBody>
      </p:sp>
    </p:spTree>
    <p:extLst>
      <p:ext uri="{BB962C8B-B14F-4D97-AF65-F5344CB8AC3E}">
        <p14:creationId xmlns:p14="http://schemas.microsoft.com/office/powerpoint/2010/main" val="6324144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rostokąt 35"/>
          <p:cNvSpPr/>
          <p:nvPr/>
        </p:nvSpPr>
        <p:spPr>
          <a:xfrm>
            <a:off x="285720" y="1428736"/>
            <a:ext cx="8715436"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316" name="Text Box 42"/>
          <p:cNvSpPr txBox="1">
            <a:spLocks noChangeArrowheads="1"/>
          </p:cNvSpPr>
          <p:nvPr/>
        </p:nvSpPr>
        <p:spPr bwMode="auto">
          <a:xfrm>
            <a:off x="861982" y="1974872"/>
            <a:ext cx="457200" cy="258763"/>
          </a:xfrm>
          <a:prstGeom prst="rect">
            <a:avLst/>
          </a:prstGeom>
          <a:solidFill>
            <a:srgbClr val="FFFFFF"/>
          </a:solidFill>
          <a:ln w="9525">
            <a:noFill/>
            <a:miter lim="800000"/>
            <a:headEnd/>
            <a:tailEnd/>
          </a:ln>
        </p:spPr>
        <p:txBody>
          <a:bodyPr/>
          <a:lstStyle/>
          <a:p>
            <a:pPr algn="ctr">
              <a:spcAft>
                <a:spcPts val="1000"/>
              </a:spcAft>
              <a:defRPr/>
            </a:pPr>
            <a:r>
              <a:rPr lang="pl-PL" sz="1050" b="1" dirty="0">
                <a:latin typeface="Calibri" pitchFamily="34" charset="0"/>
              </a:rPr>
              <a:t>XML</a:t>
            </a:r>
            <a:endParaRPr lang="pl-PL" sz="1600" b="1" dirty="0"/>
          </a:p>
        </p:txBody>
      </p:sp>
      <p:sp>
        <p:nvSpPr>
          <p:cNvPr id="2" name="Text Box 43"/>
          <p:cNvSpPr txBox="1">
            <a:spLocks noChangeArrowheads="1"/>
          </p:cNvSpPr>
          <p:nvPr/>
        </p:nvSpPr>
        <p:spPr bwMode="auto">
          <a:xfrm>
            <a:off x="861982" y="2528909"/>
            <a:ext cx="457200" cy="258762"/>
          </a:xfrm>
          <a:prstGeom prst="rect">
            <a:avLst/>
          </a:prstGeom>
          <a:solidFill>
            <a:srgbClr val="FFFFFF"/>
          </a:solidFill>
          <a:ln w="9525">
            <a:noFill/>
            <a:miter lim="800000"/>
            <a:headEnd/>
            <a:tailEnd/>
          </a:ln>
        </p:spPr>
        <p:txBody>
          <a:bodyPr/>
          <a:lstStyle/>
          <a:p>
            <a:pPr algn="ctr">
              <a:spcAft>
                <a:spcPts val="1000"/>
              </a:spcAft>
              <a:defRPr/>
            </a:pPr>
            <a:r>
              <a:rPr lang="pl-PL" sz="1050" b="1">
                <a:latin typeface="Calibri" pitchFamily="34" charset="0"/>
              </a:rPr>
              <a:t>TXT</a:t>
            </a:r>
            <a:endParaRPr lang="pl-PL" sz="1600" b="1"/>
          </a:p>
        </p:txBody>
      </p:sp>
      <p:sp>
        <p:nvSpPr>
          <p:cNvPr id="13357" name="AutoShape 45"/>
          <p:cNvSpPr>
            <a:spLocks noChangeArrowheads="1"/>
          </p:cNvSpPr>
          <p:nvPr/>
        </p:nvSpPr>
        <p:spPr bwMode="auto">
          <a:xfrm>
            <a:off x="223807" y="2109810"/>
            <a:ext cx="742950" cy="419100"/>
          </a:xfrm>
          <a:prstGeom prst="can">
            <a:avLst>
              <a:gd name="adj" fmla="val 25000"/>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pl-PL" sz="1050" b="1">
                <a:latin typeface="Calibri" pitchFamily="34" charset="0"/>
              </a:rPr>
              <a:t>Registry 1</a:t>
            </a:r>
            <a:endParaRPr lang="pl-PL" sz="1600" b="1">
              <a:latin typeface="Arial" pitchFamily="34" charset="0"/>
            </a:endParaRPr>
          </a:p>
        </p:txBody>
      </p:sp>
      <p:sp>
        <p:nvSpPr>
          <p:cNvPr id="13359" name="AutoShape 47"/>
          <p:cNvSpPr>
            <a:spLocks noChangeArrowheads="1"/>
          </p:cNvSpPr>
          <p:nvPr/>
        </p:nvSpPr>
        <p:spPr bwMode="auto">
          <a:xfrm>
            <a:off x="2109757" y="5002230"/>
            <a:ext cx="4572000" cy="998538"/>
          </a:xfrm>
          <a:prstGeom prst="can">
            <a:avLst>
              <a:gd name="adj" fmla="val 25000"/>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a:spcAft>
                <a:spcPts val="1000"/>
              </a:spcAft>
              <a:defRPr/>
            </a:pPr>
            <a:r>
              <a:rPr lang="pl-PL" sz="1600" b="1" dirty="0" err="1">
                <a:latin typeface="Calibri" pitchFamily="34" charset="0"/>
              </a:rPr>
              <a:t>Metadata</a:t>
            </a:r>
            <a:r>
              <a:rPr lang="pl-PL" sz="1600" b="1" dirty="0">
                <a:latin typeface="Calibri" pitchFamily="34" charset="0"/>
              </a:rPr>
              <a:t> </a:t>
            </a:r>
            <a:r>
              <a:rPr lang="pl-PL" sz="1600" b="1" dirty="0" err="1">
                <a:latin typeface="Calibri" pitchFamily="34" charset="0"/>
              </a:rPr>
              <a:t>server</a:t>
            </a:r>
            <a:endParaRPr lang="pl-PL" sz="2800" b="1" dirty="0">
              <a:latin typeface="Arial" pitchFamily="34" charset="0"/>
            </a:endParaRPr>
          </a:p>
        </p:txBody>
      </p:sp>
      <p:sp>
        <p:nvSpPr>
          <p:cNvPr id="13362" name="AutoShape 50"/>
          <p:cNvSpPr>
            <a:spLocks noChangeArrowheads="1"/>
          </p:cNvSpPr>
          <p:nvPr/>
        </p:nvSpPr>
        <p:spPr bwMode="auto">
          <a:xfrm>
            <a:off x="3895697" y="2900384"/>
            <a:ext cx="981075" cy="1409700"/>
          </a:xfrm>
          <a:prstGeom prst="can">
            <a:avLst>
              <a:gd name="adj" fmla="val 35922"/>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a:spcAft>
                <a:spcPts val="1000"/>
              </a:spcAft>
              <a:defRPr/>
            </a:pPr>
            <a:r>
              <a:rPr lang="pl-PL" sz="1050" b="1" dirty="0" err="1">
                <a:latin typeface="Calibri" pitchFamily="34" charset="0"/>
              </a:rPr>
              <a:t>Operational</a:t>
            </a:r>
            <a:r>
              <a:rPr lang="pl-PL" sz="1050" b="1" dirty="0">
                <a:latin typeface="Calibri" pitchFamily="34" charset="0"/>
              </a:rPr>
              <a:t> </a:t>
            </a:r>
            <a:r>
              <a:rPr lang="pl-PL" sz="1050" b="1" dirty="0" err="1">
                <a:latin typeface="Calibri" pitchFamily="34" charset="0"/>
              </a:rPr>
              <a:t>Microdata</a:t>
            </a:r>
            <a:r>
              <a:rPr lang="pl-PL" sz="1050" b="1" dirty="0">
                <a:latin typeface="Calibri" pitchFamily="34" charset="0"/>
              </a:rPr>
              <a:t> </a:t>
            </a:r>
            <a:r>
              <a:rPr lang="pl-PL" sz="1050" b="1" dirty="0" err="1">
                <a:latin typeface="Calibri" pitchFamily="34" charset="0"/>
              </a:rPr>
              <a:t>Base</a:t>
            </a:r>
            <a:endParaRPr lang="pl-PL" sz="1600" b="1" dirty="0">
              <a:latin typeface="Arial" pitchFamily="34" charset="0"/>
            </a:endParaRPr>
          </a:p>
        </p:txBody>
      </p:sp>
      <p:sp>
        <p:nvSpPr>
          <p:cNvPr id="13366" name="AutoShape 54"/>
          <p:cNvSpPr>
            <a:spLocks noChangeArrowheads="1"/>
          </p:cNvSpPr>
          <p:nvPr/>
        </p:nvSpPr>
        <p:spPr bwMode="auto">
          <a:xfrm>
            <a:off x="214282" y="2786084"/>
            <a:ext cx="742950" cy="419100"/>
          </a:xfrm>
          <a:prstGeom prst="can">
            <a:avLst>
              <a:gd name="adj" fmla="val 25000"/>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pl-PL" sz="1050" b="1">
                <a:latin typeface="Calibri" pitchFamily="34" charset="0"/>
              </a:rPr>
              <a:t>Registry 2</a:t>
            </a:r>
            <a:endParaRPr lang="pl-PL" sz="1600" b="1">
              <a:latin typeface="Arial" pitchFamily="34" charset="0"/>
            </a:endParaRPr>
          </a:p>
        </p:txBody>
      </p:sp>
      <p:sp>
        <p:nvSpPr>
          <p:cNvPr id="13367" name="AutoShape 55"/>
          <p:cNvSpPr>
            <a:spLocks noChangeArrowheads="1"/>
          </p:cNvSpPr>
          <p:nvPr/>
        </p:nvSpPr>
        <p:spPr bwMode="auto">
          <a:xfrm>
            <a:off x="214282" y="3456010"/>
            <a:ext cx="742950" cy="419100"/>
          </a:xfrm>
          <a:prstGeom prst="can">
            <a:avLst>
              <a:gd name="adj" fmla="val 25000"/>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pl-PL" sz="1050" b="1">
                <a:latin typeface="Calibri" pitchFamily="34" charset="0"/>
              </a:rPr>
              <a:t>Registry n</a:t>
            </a:r>
            <a:endParaRPr lang="pl-PL" sz="1600" b="1">
              <a:latin typeface="Arial" pitchFamily="34" charset="0"/>
            </a:endParaRPr>
          </a:p>
        </p:txBody>
      </p:sp>
      <p:cxnSp>
        <p:nvCxnSpPr>
          <p:cNvPr id="13330" name="AutoShape 56"/>
          <p:cNvCxnSpPr>
            <a:cxnSpLocks noChangeShapeType="1"/>
          </p:cNvCxnSpPr>
          <p:nvPr/>
        </p:nvCxnSpPr>
        <p:spPr bwMode="auto">
          <a:xfrm>
            <a:off x="966757" y="2328884"/>
            <a:ext cx="266700" cy="0"/>
          </a:xfrm>
          <a:prstGeom prst="straightConnector1">
            <a:avLst/>
          </a:prstGeom>
          <a:noFill/>
          <a:ln w="19050">
            <a:solidFill>
              <a:schemeClr val="bg1">
                <a:lumMod val="65000"/>
              </a:schemeClr>
            </a:solidFill>
            <a:round/>
            <a:headEnd/>
            <a:tailEnd/>
          </a:ln>
        </p:spPr>
      </p:cxnSp>
      <p:cxnSp>
        <p:nvCxnSpPr>
          <p:cNvPr id="13331" name="AutoShape 57"/>
          <p:cNvCxnSpPr>
            <a:cxnSpLocks noChangeShapeType="1"/>
          </p:cNvCxnSpPr>
          <p:nvPr/>
        </p:nvCxnSpPr>
        <p:spPr bwMode="auto">
          <a:xfrm>
            <a:off x="966757" y="2995634"/>
            <a:ext cx="266700" cy="0"/>
          </a:xfrm>
          <a:prstGeom prst="straightConnector1">
            <a:avLst/>
          </a:prstGeom>
          <a:noFill/>
          <a:ln w="19050">
            <a:solidFill>
              <a:schemeClr val="bg1">
                <a:lumMod val="65000"/>
              </a:schemeClr>
            </a:solidFill>
            <a:round/>
            <a:headEnd/>
            <a:tailEnd/>
          </a:ln>
        </p:spPr>
      </p:cxnSp>
      <p:cxnSp>
        <p:nvCxnSpPr>
          <p:cNvPr id="13333" name="AutoShape 59"/>
          <p:cNvCxnSpPr>
            <a:cxnSpLocks noChangeShapeType="1"/>
          </p:cNvCxnSpPr>
          <p:nvPr/>
        </p:nvCxnSpPr>
        <p:spPr bwMode="auto">
          <a:xfrm>
            <a:off x="966757" y="3690959"/>
            <a:ext cx="266700" cy="0"/>
          </a:xfrm>
          <a:prstGeom prst="straightConnector1">
            <a:avLst/>
          </a:prstGeom>
          <a:noFill/>
          <a:ln w="19050">
            <a:solidFill>
              <a:schemeClr val="bg1">
                <a:lumMod val="65000"/>
              </a:schemeClr>
            </a:solidFill>
            <a:round/>
            <a:headEnd/>
            <a:tailEnd/>
          </a:ln>
        </p:spPr>
      </p:cxnSp>
      <p:cxnSp>
        <p:nvCxnSpPr>
          <p:cNvPr id="13334" name="AutoShape 60"/>
          <p:cNvCxnSpPr>
            <a:cxnSpLocks noChangeShapeType="1"/>
          </p:cNvCxnSpPr>
          <p:nvPr/>
        </p:nvCxnSpPr>
        <p:spPr bwMode="auto">
          <a:xfrm>
            <a:off x="976282" y="5510234"/>
            <a:ext cx="266700" cy="0"/>
          </a:xfrm>
          <a:prstGeom prst="straightConnector1">
            <a:avLst/>
          </a:prstGeom>
          <a:noFill/>
          <a:ln w="19050">
            <a:solidFill>
              <a:schemeClr val="bg1">
                <a:lumMod val="65000"/>
              </a:schemeClr>
            </a:solidFill>
            <a:round/>
            <a:headEnd/>
            <a:tailEnd/>
          </a:ln>
        </p:spPr>
      </p:cxnSp>
      <p:cxnSp>
        <p:nvCxnSpPr>
          <p:cNvPr id="13335" name="AutoShape 61"/>
          <p:cNvCxnSpPr>
            <a:cxnSpLocks noChangeShapeType="1"/>
          </p:cNvCxnSpPr>
          <p:nvPr/>
        </p:nvCxnSpPr>
        <p:spPr bwMode="auto">
          <a:xfrm>
            <a:off x="1233457" y="2328884"/>
            <a:ext cx="0" cy="3181350"/>
          </a:xfrm>
          <a:prstGeom prst="straightConnector1">
            <a:avLst/>
          </a:prstGeom>
          <a:noFill/>
          <a:ln w="19050">
            <a:solidFill>
              <a:schemeClr val="bg1">
                <a:lumMod val="65000"/>
              </a:schemeClr>
            </a:solidFill>
            <a:round/>
            <a:headEnd/>
            <a:tailEnd/>
          </a:ln>
        </p:spPr>
      </p:cxnSp>
      <p:cxnSp>
        <p:nvCxnSpPr>
          <p:cNvPr id="13342" name="AutoShape 68"/>
          <p:cNvCxnSpPr>
            <a:cxnSpLocks noChangeShapeType="1"/>
          </p:cNvCxnSpPr>
          <p:nvPr/>
        </p:nvCxnSpPr>
        <p:spPr bwMode="auto">
          <a:xfrm>
            <a:off x="2686022" y="3595709"/>
            <a:ext cx="123825" cy="0"/>
          </a:xfrm>
          <a:prstGeom prst="straightConnector1">
            <a:avLst/>
          </a:prstGeom>
          <a:noFill/>
          <a:ln w="19050">
            <a:solidFill>
              <a:schemeClr val="bg1">
                <a:lumMod val="65000"/>
              </a:schemeClr>
            </a:solidFill>
            <a:round/>
            <a:headEnd/>
            <a:tailEnd type="triangle" w="med" len="med"/>
          </a:ln>
        </p:spPr>
      </p:cxnSp>
      <p:sp>
        <p:nvSpPr>
          <p:cNvPr id="13394" name="AutoShape 82"/>
          <p:cNvSpPr>
            <a:spLocks noChangeArrowheads="1"/>
          </p:cNvSpPr>
          <p:nvPr/>
        </p:nvSpPr>
        <p:spPr bwMode="auto">
          <a:xfrm>
            <a:off x="5734065" y="2900384"/>
            <a:ext cx="981075" cy="1409700"/>
          </a:xfrm>
          <a:prstGeom prst="can">
            <a:avLst>
              <a:gd name="adj" fmla="val 35922"/>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a:spcAft>
                <a:spcPts val="1000"/>
              </a:spcAft>
              <a:defRPr/>
            </a:pPr>
            <a:r>
              <a:rPr lang="pl-PL" sz="1050" b="1" dirty="0" err="1">
                <a:latin typeface="Calibri" pitchFamily="34" charset="0"/>
              </a:rPr>
              <a:t>Analitycal</a:t>
            </a:r>
            <a:r>
              <a:rPr lang="pl-PL" sz="1050" b="1" dirty="0">
                <a:latin typeface="Calibri" pitchFamily="34" charset="0"/>
              </a:rPr>
              <a:t/>
            </a:r>
            <a:br>
              <a:rPr lang="pl-PL" sz="1050" b="1" dirty="0">
                <a:latin typeface="Calibri" pitchFamily="34" charset="0"/>
              </a:rPr>
            </a:br>
            <a:r>
              <a:rPr lang="pl-PL" sz="1050" b="1" dirty="0" err="1">
                <a:latin typeface="Calibri" pitchFamily="34" charset="0"/>
              </a:rPr>
              <a:t>Microdata</a:t>
            </a:r>
            <a:r>
              <a:rPr lang="pl-PL" sz="1050" b="1" dirty="0">
                <a:latin typeface="Calibri" pitchFamily="34" charset="0"/>
              </a:rPr>
              <a:t> </a:t>
            </a:r>
            <a:r>
              <a:rPr lang="pl-PL" sz="1050" b="1" dirty="0" err="1">
                <a:latin typeface="Calibri" pitchFamily="34" charset="0"/>
              </a:rPr>
              <a:t>Base</a:t>
            </a:r>
            <a:endParaRPr lang="pl-PL" sz="1600" b="1" dirty="0">
              <a:latin typeface="Arial" pitchFamily="34" charset="0"/>
            </a:endParaRPr>
          </a:p>
        </p:txBody>
      </p:sp>
      <p:pic>
        <p:nvPicPr>
          <p:cNvPr id="15378" name="Picture 52" descr="C:\Documents and Settings\drudzinski\Moje dokumenty\Moje obrazy\Microsoft Clip Organizer\j0236386.gif"/>
          <p:cNvPicPr>
            <a:picLocks noChangeAspect="1" noChangeArrowheads="1" noCrop="1"/>
          </p:cNvPicPr>
          <p:nvPr/>
        </p:nvPicPr>
        <p:blipFill>
          <a:blip r:embed="rId3" cstate="print"/>
          <a:srcRect/>
          <a:stretch>
            <a:fillRect/>
          </a:stretch>
        </p:blipFill>
        <p:spPr bwMode="auto">
          <a:xfrm>
            <a:off x="252382" y="5195910"/>
            <a:ext cx="590550" cy="715962"/>
          </a:xfrm>
          <a:prstGeom prst="rect">
            <a:avLst/>
          </a:prstGeom>
          <a:noFill/>
          <a:ln w="9525">
            <a:noFill/>
            <a:miter lim="800000"/>
            <a:headEnd/>
            <a:tailEnd/>
          </a:ln>
        </p:spPr>
      </p:pic>
      <p:sp>
        <p:nvSpPr>
          <p:cNvPr id="51" name="AutoShape 50"/>
          <p:cNvSpPr>
            <a:spLocks noChangeArrowheads="1"/>
          </p:cNvSpPr>
          <p:nvPr/>
        </p:nvSpPr>
        <p:spPr bwMode="auto">
          <a:xfrm>
            <a:off x="2038321" y="2900384"/>
            <a:ext cx="981075" cy="1409700"/>
          </a:xfrm>
          <a:prstGeom prst="can">
            <a:avLst>
              <a:gd name="adj" fmla="val 35922"/>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anchor="ctr"/>
          <a:lstStyle/>
          <a:p>
            <a:pPr algn="ctr">
              <a:spcAft>
                <a:spcPts val="1000"/>
              </a:spcAft>
              <a:defRPr/>
            </a:pPr>
            <a:r>
              <a:rPr lang="pl-PL" sz="1050" b="1" dirty="0">
                <a:latin typeface="Calibri" pitchFamily="34" charset="0"/>
              </a:rPr>
              <a:t>ETL </a:t>
            </a:r>
            <a:br>
              <a:rPr lang="pl-PL" sz="1050" b="1" dirty="0">
                <a:latin typeface="Calibri" pitchFamily="34" charset="0"/>
              </a:rPr>
            </a:br>
            <a:r>
              <a:rPr lang="pl-PL" sz="1050" b="1" dirty="0" err="1">
                <a:latin typeface="Calibri" pitchFamily="34" charset="0"/>
              </a:rPr>
              <a:t>Tools</a:t>
            </a:r>
            <a:endParaRPr lang="pl-PL" sz="1600" b="1" dirty="0">
              <a:latin typeface="Arial" pitchFamily="34" charset="0"/>
            </a:endParaRPr>
          </a:p>
        </p:txBody>
      </p:sp>
      <p:sp>
        <p:nvSpPr>
          <p:cNvPr id="55" name="Strzałka w prawo 54"/>
          <p:cNvSpPr/>
          <p:nvPr/>
        </p:nvSpPr>
        <p:spPr>
          <a:xfrm>
            <a:off x="1252509" y="3562371"/>
            <a:ext cx="785813"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56" name="Strzałka w prawo 55"/>
          <p:cNvSpPr/>
          <p:nvPr/>
        </p:nvSpPr>
        <p:spPr>
          <a:xfrm>
            <a:off x="3038445" y="3552847"/>
            <a:ext cx="85725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57" name="Strzałka w prawo 56"/>
          <p:cNvSpPr/>
          <p:nvPr/>
        </p:nvSpPr>
        <p:spPr>
          <a:xfrm>
            <a:off x="4895820" y="3527597"/>
            <a:ext cx="81918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8" name="Strzałka w górę i w dół 57"/>
          <p:cNvSpPr/>
          <p:nvPr/>
        </p:nvSpPr>
        <p:spPr>
          <a:xfrm>
            <a:off x="4243357" y="2500307"/>
            <a:ext cx="285750" cy="5810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5384" name="Picture 52" descr="C:\Documents and Settings\drudzinski\Moje dokumenty\Moje obrazy\Microsoft Clip Organizer\j0236386.gif"/>
          <p:cNvPicPr>
            <a:picLocks noChangeAspect="1" noChangeArrowheads="1" noCrop="1"/>
          </p:cNvPicPr>
          <p:nvPr/>
        </p:nvPicPr>
        <p:blipFill>
          <a:blip r:embed="rId3" cstate="print"/>
          <a:srcRect/>
          <a:stretch>
            <a:fillRect/>
          </a:stretch>
        </p:blipFill>
        <p:spPr bwMode="auto">
          <a:xfrm>
            <a:off x="3467045" y="1428737"/>
            <a:ext cx="642937" cy="779463"/>
          </a:xfrm>
          <a:prstGeom prst="rect">
            <a:avLst/>
          </a:prstGeom>
          <a:noFill/>
          <a:ln w="9525">
            <a:noFill/>
            <a:miter lim="800000"/>
            <a:headEnd/>
            <a:tailEnd/>
          </a:ln>
        </p:spPr>
      </p:pic>
      <p:sp>
        <p:nvSpPr>
          <p:cNvPr id="60" name="Strzałka w górę i w dół 59"/>
          <p:cNvSpPr/>
          <p:nvPr/>
        </p:nvSpPr>
        <p:spPr>
          <a:xfrm>
            <a:off x="2395507" y="4345010"/>
            <a:ext cx="285750" cy="7143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1" name="Strzałka w górę i w dół 60"/>
          <p:cNvSpPr/>
          <p:nvPr/>
        </p:nvSpPr>
        <p:spPr>
          <a:xfrm>
            <a:off x="4252882" y="4345010"/>
            <a:ext cx="285750" cy="7143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2" name="Strzałka w górę i w dół 61"/>
          <p:cNvSpPr/>
          <p:nvPr/>
        </p:nvSpPr>
        <p:spPr>
          <a:xfrm>
            <a:off x="6143638" y="4345010"/>
            <a:ext cx="285750" cy="7143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388" name="pole tekstowe 62"/>
          <p:cNvSpPr txBox="1">
            <a:spLocks noChangeArrowheads="1"/>
          </p:cNvSpPr>
          <p:nvPr/>
        </p:nvSpPr>
        <p:spPr bwMode="auto">
          <a:xfrm>
            <a:off x="323822" y="5981722"/>
            <a:ext cx="642937" cy="280637"/>
          </a:xfrm>
          <a:prstGeom prst="rect">
            <a:avLst/>
          </a:prstGeom>
          <a:noFill/>
          <a:ln w="9525">
            <a:noFill/>
            <a:miter lim="800000"/>
            <a:headEnd/>
            <a:tailEnd/>
          </a:ln>
        </p:spPr>
        <p:txBody>
          <a:bodyPr>
            <a:spAutoFit/>
          </a:bodyPr>
          <a:lstStyle/>
          <a:p>
            <a:r>
              <a:rPr lang="pl-PL" sz="1200" b="1"/>
              <a:t>Portal</a:t>
            </a:r>
          </a:p>
        </p:txBody>
      </p:sp>
      <p:pic>
        <p:nvPicPr>
          <p:cNvPr id="15389" name="Picture 49" descr="C:\Documents and Settings\drudzinski\Moje dokumenty\Moje obrazy\Microsoft Clip Organizer\j0431616.png"/>
          <p:cNvPicPr>
            <a:picLocks noChangeAspect="1" noChangeArrowheads="1"/>
          </p:cNvPicPr>
          <p:nvPr/>
        </p:nvPicPr>
        <p:blipFill>
          <a:blip r:embed="rId4" cstate="print"/>
          <a:srcRect/>
          <a:stretch>
            <a:fillRect/>
          </a:stretch>
        </p:blipFill>
        <p:spPr bwMode="auto">
          <a:xfrm>
            <a:off x="2733645" y="3825897"/>
            <a:ext cx="876300" cy="876300"/>
          </a:xfrm>
          <a:prstGeom prst="rect">
            <a:avLst/>
          </a:prstGeom>
          <a:noFill/>
          <a:ln w="9525">
            <a:noFill/>
            <a:miter lim="800000"/>
            <a:headEnd/>
            <a:tailEnd/>
          </a:ln>
        </p:spPr>
      </p:pic>
      <p:pic>
        <p:nvPicPr>
          <p:cNvPr id="15390" name="Picture 50" descr="C:\Documents and Settings\drudzinski\Moje dokumenty\Moje obrazy\Microsoft Clip Organizer\j0441340.png"/>
          <p:cNvPicPr>
            <a:picLocks noChangeAspect="1" noChangeArrowheads="1"/>
          </p:cNvPicPr>
          <p:nvPr/>
        </p:nvPicPr>
        <p:blipFill>
          <a:blip r:embed="rId5" cstate="print"/>
          <a:srcRect/>
          <a:stretch>
            <a:fillRect/>
          </a:stretch>
        </p:blipFill>
        <p:spPr bwMode="auto">
          <a:xfrm>
            <a:off x="4038547" y="1428737"/>
            <a:ext cx="785818" cy="785818"/>
          </a:xfrm>
          <a:prstGeom prst="rect">
            <a:avLst/>
          </a:prstGeom>
          <a:noFill/>
          <a:ln w="9525">
            <a:noFill/>
            <a:miter lim="800000"/>
            <a:headEnd/>
            <a:tailEnd/>
          </a:ln>
        </p:spPr>
      </p:pic>
      <p:pic>
        <p:nvPicPr>
          <p:cNvPr id="15391" name="Picture 49" descr="C:\Documents and Settings\drudzinski\Moje dokumenty\Moje obrazy\Microsoft Clip Organizer\j0431616.png"/>
          <p:cNvPicPr>
            <a:picLocks noChangeAspect="1" noChangeArrowheads="1"/>
          </p:cNvPicPr>
          <p:nvPr/>
        </p:nvPicPr>
        <p:blipFill>
          <a:blip r:embed="rId4" cstate="print"/>
          <a:srcRect/>
          <a:stretch>
            <a:fillRect/>
          </a:stretch>
        </p:blipFill>
        <p:spPr bwMode="auto">
          <a:xfrm>
            <a:off x="4662457" y="3825897"/>
            <a:ext cx="876300" cy="876300"/>
          </a:xfrm>
          <a:prstGeom prst="rect">
            <a:avLst/>
          </a:prstGeom>
          <a:noFill/>
          <a:ln w="9525">
            <a:noFill/>
            <a:miter lim="800000"/>
            <a:headEnd/>
            <a:tailEnd/>
          </a:ln>
        </p:spPr>
      </p:pic>
      <p:pic>
        <p:nvPicPr>
          <p:cNvPr id="15392" name="Picture 49" descr="C:\Documents and Settings\drudzinski\Moje dokumenty\Moje obrazy\Microsoft Clip Organizer\j0431616.png"/>
          <p:cNvPicPr>
            <a:picLocks noChangeAspect="1" noChangeArrowheads="1"/>
          </p:cNvPicPr>
          <p:nvPr/>
        </p:nvPicPr>
        <p:blipFill>
          <a:blip r:embed="rId4" cstate="print"/>
          <a:srcRect/>
          <a:stretch>
            <a:fillRect/>
          </a:stretch>
        </p:blipFill>
        <p:spPr bwMode="auto">
          <a:xfrm>
            <a:off x="6481782" y="3825897"/>
            <a:ext cx="876300" cy="876300"/>
          </a:xfrm>
          <a:prstGeom prst="rect">
            <a:avLst/>
          </a:prstGeom>
          <a:noFill/>
          <a:ln w="9525">
            <a:noFill/>
            <a:miter lim="800000"/>
            <a:headEnd/>
            <a:tailEnd/>
          </a:ln>
        </p:spPr>
      </p:pic>
      <p:pic>
        <p:nvPicPr>
          <p:cNvPr id="15393" name="Picture 49" descr="C:\Documents and Settings\drudzinski\Moje dokumenty\Moje obrazy\Microsoft Clip Organizer\j0431616.png"/>
          <p:cNvPicPr>
            <a:picLocks noChangeAspect="1" noChangeArrowheads="1"/>
          </p:cNvPicPr>
          <p:nvPr/>
        </p:nvPicPr>
        <p:blipFill>
          <a:blip r:embed="rId4" cstate="print"/>
          <a:srcRect/>
          <a:stretch>
            <a:fillRect/>
          </a:stretch>
        </p:blipFill>
        <p:spPr bwMode="auto">
          <a:xfrm>
            <a:off x="5895945" y="5553096"/>
            <a:ext cx="876300" cy="876300"/>
          </a:xfrm>
          <a:prstGeom prst="rect">
            <a:avLst/>
          </a:prstGeom>
          <a:noFill/>
          <a:ln w="9525">
            <a:noFill/>
            <a:miter lim="800000"/>
            <a:headEnd/>
            <a:tailEnd/>
          </a:ln>
        </p:spPr>
      </p:pic>
      <p:pic>
        <p:nvPicPr>
          <p:cNvPr id="15394" name="Picture 34" descr="C:\Documents and Settings\drudzinski\Moje dokumenty\Moje obrazy\Microsoft Clip Organizer\j0438482.jpg"/>
          <p:cNvPicPr>
            <a:picLocks noChangeAspect="1" noChangeArrowheads="1"/>
          </p:cNvPicPr>
          <p:nvPr/>
        </p:nvPicPr>
        <p:blipFill>
          <a:blip r:embed="rId6" cstate="print"/>
          <a:srcRect/>
          <a:stretch>
            <a:fillRect/>
          </a:stretch>
        </p:blipFill>
        <p:spPr bwMode="auto">
          <a:xfrm>
            <a:off x="4752927" y="1643051"/>
            <a:ext cx="642942" cy="430541"/>
          </a:xfrm>
          <a:prstGeom prst="rect">
            <a:avLst/>
          </a:prstGeom>
          <a:noFill/>
        </p:spPr>
      </p:pic>
      <p:sp>
        <p:nvSpPr>
          <p:cNvPr id="35" name="pole tekstowe 34"/>
          <p:cNvSpPr txBox="1"/>
          <p:nvPr/>
        </p:nvSpPr>
        <p:spPr>
          <a:xfrm>
            <a:off x="4109985" y="2214554"/>
            <a:ext cx="785818" cy="265046"/>
          </a:xfrm>
          <a:prstGeom prst="rect">
            <a:avLst/>
          </a:prstGeom>
          <a:noFill/>
        </p:spPr>
        <p:txBody>
          <a:bodyPr wrap="square" rtlCol="0">
            <a:spAutoFit/>
          </a:bodyPr>
          <a:lstStyle/>
          <a:p>
            <a:r>
              <a:rPr lang="pl-PL" sz="1100" b="1" dirty="0" smtClean="0"/>
              <a:t>CAXI</a:t>
            </a:r>
            <a:endParaRPr lang="pl-PL" sz="1100" b="1" dirty="0"/>
          </a:p>
        </p:txBody>
      </p:sp>
      <p:sp>
        <p:nvSpPr>
          <p:cNvPr id="38" name="Tytuł 3"/>
          <p:cNvSpPr>
            <a:spLocks noGrp="1"/>
          </p:cNvSpPr>
          <p:nvPr>
            <p:ph type="title"/>
          </p:nvPr>
        </p:nvSpPr>
        <p:spPr>
          <a:xfrm>
            <a:off x="1475656" y="188641"/>
            <a:ext cx="7215188" cy="720079"/>
          </a:xfrm>
        </p:spPr>
        <p:txBody>
          <a:bodyPr>
            <a:normAutofit/>
          </a:bodyPr>
          <a:lstStyle/>
          <a:p>
            <a:r>
              <a:rPr lang="en-US" sz="2800" b="1" dirty="0">
                <a:solidFill>
                  <a:srgbClr val="000099"/>
                </a:solidFill>
                <a:latin typeface="Verdana" pitchFamily="34" charset="0"/>
                <a:ea typeface="Verdana" pitchFamily="34" charset="0"/>
                <a:cs typeface="Verdana" pitchFamily="34" charset="0"/>
              </a:rPr>
              <a:t>Architecture solution</a:t>
            </a:r>
          </a:p>
        </p:txBody>
      </p:sp>
      <p:sp>
        <p:nvSpPr>
          <p:cNvPr id="85" name="Symbol zastępczy numeru slajdu 84"/>
          <p:cNvSpPr>
            <a:spLocks noGrp="1"/>
          </p:cNvSpPr>
          <p:nvPr>
            <p:ph type="sldNum" sz="quarter" idx="10"/>
          </p:nvPr>
        </p:nvSpPr>
        <p:spPr/>
        <p:txBody>
          <a:bodyPr/>
          <a:lstStyle/>
          <a:p>
            <a:pPr>
              <a:defRPr/>
            </a:pPr>
            <a:fld id="{62406B85-F3E1-412D-B04F-152AEFA8F9DD}" type="slidenum">
              <a:rPr lang="pl-PL" smtClean="0">
                <a:solidFill>
                  <a:prstClr val="white"/>
                </a:solidFill>
              </a:rPr>
              <a:pPr>
                <a:defRPr/>
              </a:pPr>
              <a:t>12</a:t>
            </a:fld>
            <a:endParaRPr lang="pl-PL" dirty="0">
              <a:solidFill>
                <a:prstClr val="white"/>
              </a:solidFill>
            </a:endParaRPr>
          </a:p>
        </p:txBody>
      </p:sp>
      <p:pic>
        <p:nvPicPr>
          <p:cNvPr id="24577" name="Picture 1"/>
          <p:cNvPicPr>
            <a:picLocks noChangeAspect="1" noChangeArrowheads="1"/>
          </p:cNvPicPr>
          <p:nvPr/>
        </p:nvPicPr>
        <p:blipFill>
          <a:blip r:embed="rId7" cstate="print"/>
          <a:srcRect/>
          <a:stretch>
            <a:fillRect/>
          </a:stretch>
        </p:blipFill>
        <p:spPr bwMode="auto">
          <a:xfrm>
            <a:off x="8286776" y="2000240"/>
            <a:ext cx="714380" cy="71438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8" cstate="print"/>
          <a:srcRect/>
          <a:stretch>
            <a:fillRect/>
          </a:stretch>
        </p:blipFill>
        <p:spPr bwMode="auto">
          <a:xfrm>
            <a:off x="8177238" y="3309941"/>
            <a:ext cx="810486" cy="538163"/>
          </a:xfrm>
          <a:prstGeom prst="rect">
            <a:avLst/>
          </a:prstGeom>
          <a:noFill/>
          <a:ln w="9525">
            <a:noFill/>
            <a:miter lim="800000"/>
            <a:headEnd/>
            <a:tailEnd/>
          </a:ln>
          <a:effectLst/>
        </p:spPr>
      </p:pic>
      <p:pic>
        <p:nvPicPr>
          <p:cNvPr id="24580" name="Picture 4"/>
          <p:cNvPicPr>
            <a:picLocks noChangeAspect="1" noChangeArrowheads="1"/>
          </p:cNvPicPr>
          <p:nvPr/>
        </p:nvPicPr>
        <p:blipFill>
          <a:blip r:embed="rId9" cstate="print"/>
          <a:srcRect/>
          <a:stretch>
            <a:fillRect/>
          </a:stretch>
        </p:blipFill>
        <p:spPr bwMode="auto">
          <a:xfrm>
            <a:off x="8286778" y="4187811"/>
            <a:ext cx="800125" cy="812825"/>
          </a:xfrm>
          <a:prstGeom prst="rect">
            <a:avLst/>
          </a:prstGeom>
          <a:noFill/>
          <a:ln w="9525">
            <a:noFill/>
            <a:miter lim="800000"/>
            <a:headEnd/>
            <a:tailEnd/>
          </a:ln>
          <a:effectLst/>
        </p:spPr>
      </p:pic>
      <p:sp>
        <p:nvSpPr>
          <p:cNvPr id="42" name="Chmurka 41"/>
          <p:cNvSpPr/>
          <p:nvPr/>
        </p:nvSpPr>
        <p:spPr>
          <a:xfrm>
            <a:off x="7000892" y="3395662"/>
            <a:ext cx="714380" cy="428628"/>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9" name="Łącznik prosty 48"/>
          <p:cNvCxnSpPr/>
          <p:nvPr/>
        </p:nvCxnSpPr>
        <p:spPr>
          <a:xfrm rot="5400000" flipH="1" flipV="1">
            <a:off x="7500959" y="2643182"/>
            <a:ext cx="785818"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Łącznik prosty 51"/>
          <p:cNvCxnSpPr/>
          <p:nvPr/>
        </p:nvCxnSpPr>
        <p:spPr>
          <a:xfrm>
            <a:off x="7715272" y="3571876"/>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Łącznik prosty 62"/>
          <p:cNvCxnSpPr/>
          <p:nvPr/>
        </p:nvCxnSpPr>
        <p:spPr>
          <a:xfrm>
            <a:off x="7572396" y="3786191"/>
            <a:ext cx="714380" cy="506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Łącznik prosty 65"/>
          <p:cNvCxnSpPr>
            <a:stCxn id="13394" idx="4"/>
            <a:endCxn id="42" idx="2"/>
          </p:cNvCxnSpPr>
          <p:nvPr/>
        </p:nvCxnSpPr>
        <p:spPr>
          <a:xfrm>
            <a:off x="6715140" y="3605234"/>
            <a:ext cx="287968" cy="4742"/>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 Box 42"/>
          <p:cNvSpPr txBox="1">
            <a:spLocks noChangeArrowheads="1"/>
          </p:cNvSpPr>
          <p:nvPr/>
        </p:nvSpPr>
        <p:spPr bwMode="auto">
          <a:xfrm>
            <a:off x="971528" y="5000637"/>
            <a:ext cx="457200" cy="258763"/>
          </a:xfrm>
          <a:prstGeom prst="rect">
            <a:avLst/>
          </a:prstGeom>
          <a:solidFill>
            <a:srgbClr val="FFFFFF"/>
          </a:solidFill>
          <a:ln w="9525">
            <a:noFill/>
            <a:miter lim="800000"/>
            <a:headEnd/>
            <a:tailEnd/>
          </a:ln>
        </p:spPr>
        <p:txBody>
          <a:bodyPr/>
          <a:lstStyle/>
          <a:p>
            <a:pPr algn="ctr">
              <a:spcAft>
                <a:spcPts val="1000"/>
              </a:spcAft>
              <a:defRPr/>
            </a:pPr>
            <a:r>
              <a:rPr lang="pl-PL" sz="1050" b="1" dirty="0">
                <a:latin typeface="Calibri" pitchFamily="34" charset="0"/>
              </a:rPr>
              <a:t>XML</a:t>
            </a:r>
            <a:endParaRPr lang="pl-PL" sz="1600" b="1" dirty="0"/>
          </a:p>
        </p:txBody>
      </p:sp>
      <p:sp>
        <p:nvSpPr>
          <p:cNvPr id="69" name="pole tekstowe 68"/>
          <p:cNvSpPr txBox="1"/>
          <p:nvPr/>
        </p:nvSpPr>
        <p:spPr>
          <a:xfrm>
            <a:off x="1285852" y="3335536"/>
            <a:ext cx="714380" cy="265046"/>
          </a:xfrm>
          <a:prstGeom prst="rect">
            <a:avLst/>
          </a:prstGeom>
          <a:noFill/>
        </p:spPr>
        <p:txBody>
          <a:bodyPr wrap="square" rtlCol="0">
            <a:spAutoFit/>
          </a:bodyPr>
          <a:lstStyle/>
          <a:p>
            <a:r>
              <a:rPr lang="pl-PL" sz="1100" dirty="0" err="1" smtClean="0"/>
              <a:t>Files</a:t>
            </a:r>
            <a:endParaRPr lang="pl-PL" sz="1100" dirty="0"/>
          </a:p>
        </p:txBody>
      </p:sp>
      <p:sp>
        <p:nvSpPr>
          <p:cNvPr id="70" name="pole tekstowe 69"/>
          <p:cNvSpPr txBox="1"/>
          <p:nvPr/>
        </p:nvSpPr>
        <p:spPr>
          <a:xfrm>
            <a:off x="3000364" y="3143249"/>
            <a:ext cx="857256" cy="436546"/>
          </a:xfrm>
          <a:prstGeom prst="rect">
            <a:avLst/>
          </a:prstGeom>
          <a:noFill/>
        </p:spPr>
        <p:txBody>
          <a:bodyPr wrap="square" rtlCol="0">
            <a:spAutoFit/>
          </a:bodyPr>
          <a:lstStyle/>
          <a:p>
            <a:pPr algn="ctr"/>
            <a:r>
              <a:rPr lang="pl-PL" sz="1100" dirty="0" err="1" smtClean="0"/>
              <a:t>Statistical</a:t>
            </a:r>
            <a:r>
              <a:rPr lang="pl-PL" sz="1100" dirty="0" smtClean="0"/>
              <a:t> </a:t>
            </a:r>
            <a:r>
              <a:rPr lang="pl-PL" sz="1100" dirty="0" err="1" smtClean="0"/>
              <a:t>Files</a:t>
            </a:r>
            <a:endParaRPr lang="pl-PL" sz="1100" dirty="0"/>
          </a:p>
        </p:txBody>
      </p:sp>
      <p:sp>
        <p:nvSpPr>
          <p:cNvPr id="71" name="pole tekstowe 70"/>
          <p:cNvSpPr txBox="1"/>
          <p:nvPr/>
        </p:nvSpPr>
        <p:spPr>
          <a:xfrm>
            <a:off x="4857752" y="3128961"/>
            <a:ext cx="857256" cy="436546"/>
          </a:xfrm>
          <a:prstGeom prst="rect">
            <a:avLst/>
          </a:prstGeom>
          <a:noFill/>
        </p:spPr>
        <p:txBody>
          <a:bodyPr wrap="square" rtlCol="0">
            <a:spAutoFit/>
          </a:bodyPr>
          <a:lstStyle/>
          <a:p>
            <a:pPr algn="ctr"/>
            <a:r>
              <a:rPr lang="pl-PL" sz="1100" dirty="0" smtClean="0"/>
              <a:t>Golden </a:t>
            </a:r>
            <a:r>
              <a:rPr lang="pl-PL" sz="1100" dirty="0" err="1" smtClean="0"/>
              <a:t>Record</a:t>
            </a:r>
            <a:endParaRPr lang="pl-PL" sz="1100" dirty="0"/>
          </a:p>
        </p:txBody>
      </p:sp>
      <p:sp>
        <p:nvSpPr>
          <p:cNvPr id="72" name="pole tekstowe 71"/>
          <p:cNvSpPr txBox="1"/>
          <p:nvPr/>
        </p:nvSpPr>
        <p:spPr>
          <a:xfrm>
            <a:off x="1643042" y="4643446"/>
            <a:ext cx="857256" cy="265046"/>
          </a:xfrm>
          <a:prstGeom prst="rect">
            <a:avLst/>
          </a:prstGeom>
          <a:noFill/>
        </p:spPr>
        <p:txBody>
          <a:bodyPr wrap="square" rtlCol="0">
            <a:spAutoFit/>
          </a:bodyPr>
          <a:lstStyle/>
          <a:p>
            <a:r>
              <a:rPr lang="pl-PL" sz="1100" dirty="0" err="1" smtClean="0"/>
              <a:t>Metadata</a:t>
            </a:r>
            <a:endParaRPr lang="pl-PL" sz="1100" dirty="0"/>
          </a:p>
        </p:txBody>
      </p:sp>
      <p:sp>
        <p:nvSpPr>
          <p:cNvPr id="73" name="pole tekstowe 72"/>
          <p:cNvSpPr txBox="1"/>
          <p:nvPr/>
        </p:nvSpPr>
        <p:spPr>
          <a:xfrm>
            <a:off x="5429256" y="4643446"/>
            <a:ext cx="857256" cy="265046"/>
          </a:xfrm>
          <a:prstGeom prst="rect">
            <a:avLst/>
          </a:prstGeom>
          <a:noFill/>
        </p:spPr>
        <p:txBody>
          <a:bodyPr wrap="square" rtlCol="0">
            <a:spAutoFit/>
          </a:bodyPr>
          <a:lstStyle/>
          <a:p>
            <a:r>
              <a:rPr lang="pl-PL" sz="1100" dirty="0" err="1" smtClean="0"/>
              <a:t>Metadata</a:t>
            </a:r>
            <a:endParaRPr lang="pl-PL" sz="1100" dirty="0"/>
          </a:p>
        </p:txBody>
      </p:sp>
      <p:sp>
        <p:nvSpPr>
          <p:cNvPr id="74" name="pole tekstowe 73"/>
          <p:cNvSpPr txBox="1"/>
          <p:nvPr/>
        </p:nvSpPr>
        <p:spPr>
          <a:xfrm>
            <a:off x="3500430" y="4643446"/>
            <a:ext cx="857256" cy="265046"/>
          </a:xfrm>
          <a:prstGeom prst="rect">
            <a:avLst/>
          </a:prstGeom>
          <a:noFill/>
        </p:spPr>
        <p:txBody>
          <a:bodyPr wrap="square" rtlCol="0">
            <a:spAutoFit/>
          </a:bodyPr>
          <a:lstStyle/>
          <a:p>
            <a:r>
              <a:rPr lang="pl-PL" sz="1100" dirty="0" err="1" smtClean="0"/>
              <a:t>Metadata</a:t>
            </a:r>
            <a:endParaRPr lang="pl-PL" sz="1200" dirty="0"/>
          </a:p>
        </p:txBody>
      </p:sp>
      <p:sp>
        <p:nvSpPr>
          <p:cNvPr id="75" name="pole tekstowe 74"/>
          <p:cNvSpPr txBox="1"/>
          <p:nvPr/>
        </p:nvSpPr>
        <p:spPr>
          <a:xfrm>
            <a:off x="7643834" y="3310266"/>
            <a:ext cx="642942" cy="261610"/>
          </a:xfrm>
          <a:prstGeom prst="rect">
            <a:avLst/>
          </a:prstGeom>
          <a:noFill/>
        </p:spPr>
        <p:txBody>
          <a:bodyPr wrap="square" rtlCol="0">
            <a:spAutoFit/>
          </a:bodyPr>
          <a:lstStyle/>
          <a:p>
            <a:r>
              <a:rPr lang="pl-PL" sz="1050" dirty="0" smtClean="0"/>
              <a:t>SDMX</a:t>
            </a:r>
            <a:endParaRPr lang="pl-PL" sz="1050" dirty="0"/>
          </a:p>
        </p:txBody>
      </p:sp>
      <p:sp>
        <p:nvSpPr>
          <p:cNvPr id="76" name="pole tekstowe 75"/>
          <p:cNvSpPr txBox="1"/>
          <p:nvPr/>
        </p:nvSpPr>
        <p:spPr>
          <a:xfrm>
            <a:off x="4500562" y="2571743"/>
            <a:ext cx="1143008" cy="265046"/>
          </a:xfrm>
          <a:prstGeom prst="rect">
            <a:avLst/>
          </a:prstGeom>
          <a:noFill/>
        </p:spPr>
        <p:txBody>
          <a:bodyPr wrap="square" rtlCol="0">
            <a:spAutoFit/>
          </a:bodyPr>
          <a:lstStyle/>
          <a:p>
            <a:r>
              <a:rPr lang="pl-PL" sz="1100" dirty="0" err="1" smtClean="0"/>
              <a:t>Questionaries</a:t>
            </a:r>
            <a:endParaRPr lang="pl-PL" sz="1100" dirty="0"/>
          </a:p>
        </p:txBody>
      </p:sp>
      <p:sp>
        <p:nvSpPr>
          <p:cNvPr id="78" name="Strzałka w prawo 77"/>
          <p:cNvSpPr/>
          <p:nvPr/>
        </p:nvSpPr>
        <p:spPr>
          <a:xfrm>
            <a:off x="1527214" y="521495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Chmurka 78"/>
          <p:cNvSpPr/>
          <p:nvPr/>
        </p:nvSpPr>
        <p:spPr>
          <a:xfrm>
            <a:off x="3071802" y="1214423"/>
            <a:ext cx="2714644" cy="128588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y 63"/>
          <p:cNvSpPr/>
          <p:nvPr/>
        </p:nvSpPr>
        <p:spPr>
          <a:xfrm>
            <a:off x="179512" y="1772816"/>
            <a:ext cx="2952328" cy="4608512"/>
          </a:xfrm>
          <a:prstGeom prst="roundRect">
            <a:avLst/>
          </a:prstGeom>
          <a:solidFill>
            <a:schemeClr val="accent4">
              <a:lumMod val="20000"/>
              <a:lumOff val="80000"/>
              <a:alpha val="3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pPr algn="ctr"/>
            <a:endParaRPr lang="pl-PL" sz="1600" b="1" dirty="0" smtClean="0">
              <a:solidFill>
                <a:schemeClr val="tx1"/>
              </a:solidFill>
            </a:endParaRPr>
          </a:p>
          <a:p>
            <a:endParaRPr lang="pl-PL" sz="1600" b="1" dirty="0">
              <a:solidFill>
                <a:schemeClr val="tx1"/>
              </a:solidFill>
            </a:endParaRPr>
          </a:p>
        </p:txBody>
      </p:sp>
      <p:sp>
        <p:nvSpPr>
          <p:cNvPr id="65" name="pole tekstowe 64"/>
          <p:cNvSpPr txBox="1"/>
          <p:nvPr/>
        </p:nvSpPr>
        <p:spPr>
          <a:xfrm>
            <a:off x="1259632" y="2132856"/>
            <a:ext cx="1872208" cy="584775"/>
          </a:xfrm>
          <a:prstGeom prst="rect">
            <a:avLst/>
          </a:prstGeom>
          <a:noFill/>
        </p:spPr>
        <p:txBody>
          <a:bodyPr wrap="square" rtlCol="0">
            <a:spAutoFit/>
          </a:bodyPr>
          <a:lstStyle/>
          <a:p>
            <a:r>
              <a:rPr lang="en-US" sz="1600" b="1" dirty="0" smtClean="0">
                <a:latin typeface="+mn-lt"/>
              </a:rPr>
              <a:t>Stage I – Preparatory works</a:t>
            </a:r>
            <a:endParaRPr lang="en-US" sz="1600" b="1" dirty="0">
              <a:latin typeface="+mn-lt"/>
            </a:endParaRPr>
          </a:p>
        </p:txBody>
      </p:sp>
      <p:sp>
        <p:nvSpPr>
          <p:cNvPr id="77" name="Prostokąt zaokrąglony 76"/>
          <p:cNvSpPr/>
          <p:nvPr/>
        </p:nvSpPr>
        <p:spPr>
          <a:xfrm>
            <a:off x="3131840" y="1124744"/>
            <a:ext cx="2448272" cy="5400600"/>
          </a:xfrm>
          <a:prstGeom prst="roundRect">
            <a:avLst/>
          </a:prstGeom>
          <a:solidFill>
            <a:schemeClr val="accent4">
              <a:lumMod val="40000"/>
              <a:lumOff val="60000"/>
              <a:alpha val="4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pPr algn="ctr"/>
            <a:endParaRPr lang="pl-PL" sz="1600" b="1" dirty="0" smtClean="0">
              <a:solidFill>
                <a:schemeClr val="tx1"/>
              </a:solidFill>
            </a:endParaRPr>
          </a:p>
          <a:p>
            <a:endParaRPr lang="pl-PL" sz="1600" b="1" dirty="0">
              <a:solidFill>
                <a:schemeClr val="tx1"/>
              </a:solidFill>
            </a:endParaRPr>
          </a:p>
        </p:txBody>
      </p:sp>
      <p:sp>
        <p:nvSpPr>
          <p:cNvPr id="80" name="Prostokąt zaokrąglony 79"/>
          <p:cNvSpPr/>
          <p:nvPr/>
        </p:nvSpPr>
        <p:spPr>
          <a:xfrm>
            <a:off x="5580112" y="1844824"/>
            <a:ext cx="3563888" cy="4608512"/>
          </a:xfrm>
          <a:prstGeom prst="roundRect">
            <a:avLst/>
          </a:prstGeom>
          <a:solidFill>
            <a:schemeClr val="accent4">
              <a:lumMod val="60000"/>
              <a:lumOff val="40000"/>
              <a:alpha val="4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pPr algn="ctr"/>
            <a:endParaRPr lang="pl-PL" dirty="0" smtClean="0"/>
          </a:p>
          <a:p>
            <a:pPr algn="ctr"/>
            <a:endParaRPr lang="pl-PL" dirty="0"/>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endParaRPr lang="pl-PL" sz="1600" b="1" dirty="0">
              <a:solidFill>
                <a:schemeClr val="tx1"/>
              </a:solidFill>
            </a:endParaRPr>
          </a:p>
          <a:p>
            <a:endParaRPr lang="pl-PL" sz="1600" b="1" dirty="0" smtClean="0">
              <a:solidFill>
                <a:schemeClr val="tx1"/>
              </a:solidFill>
            </a:endParaRPr>
          </a:p>
          <a:p>
            <a:pPr algn="ctr"/>
            <a:endParaRPr lang="pl-PL" sz="1600" b="1" dirty="0" smtClean="0">
              <a:solidFill>
                <a:schemeClr val="tx1"/>
              </a:solidFill>
            </a:endParaRPr>
          </a:p>
          <a:p>
            <a:endParaRPr lang="pl-PL" sz="1600" b="1" dirty="0">
              <a:solidFill>
                <a:schemeClr val="tx1"/>
              </a:solidFill>
            </a:endParaRPr>
          </a:p>
        </p:txBody>
      </p:sp>
      <p:sp>
        <p:nvSpPr>
          <p:cNvPr id="81" name="pole tekstowe 80"/>
          <p:cNvSpPr txBox="1"/>
          <p:nvPr/>
        </p:nvSpPr>
        <p:spPr>
          <a:xfrm>
            <a:off x="6084168" y="2132856"/>
            <a:ext cx="1800200" cy="584775"/>
          </a:xfrm>
          <a:prstGeom prst="rect">
            <a:avLst/>
          </a:prstGeom>
          <a:noFill/>
        </p:spPr>
        <p:txBody>
          <a:bodyPr wrap="square" rtlCol="0">
            <a:spAutoFit/>
          </a:bodyPr>
          <a:lstStyle/>
          <a:p>
            <a:r>
              <a:rPr lang="en-US" sz="1600" b="1" dirty="0" smtClean="0">
                <a:latin typeface="+mn-lt"/>
              </a:rPr>
              <a:t>Stage III – Results compilation</a:t>
            </a:r>
            <a:endParaRPr lang="en-US" sz="1600" b="1" dirty="0">
              <a:latin typeface="+mn-lt"/>
            </a:endParaRPr>
          </a:p>
        </p:txBody>
      </p:sp>
      <p:sp>
        <p:nvSpPr>
          <p:cNvPr id="82" name="pole tekstowe 81"/>
          <p:cNvSpPr txBox="1"/>
          <p:nvPr/>
        </p:nvSpPr>
        <p:spPr>
          <a:xfrm>
            <a:off x="3131840" y="2420888"/>
            <a:ext cx="1440160" cy="584775"/>
          </a:xfrm>
          <a:prstGeom prst="rect">
            <a:avLst/>
          </a:prstGeom>
          <a:noFill/>
        </p:spPr>
        <p:txBody>
          <a:bodyPr wrap="square" rtlCol="0">
            <a:spAutoFit/>
          </a:bodyPr>
          <a:lstStyle/>
          <a:p>
            <a:r>
              <a:rPr lang="en-US" sz="1600" b="1" dirty="0" smtClean="0">
                <a:latin typeface="+mn-lt"/>
              </a:rPr>
              <a:t>Stage II – Data acquisition</a:t>
            </a:r>
            <a:endParaRPr lang="en-US" sz="1600" b="1" dirty="0">
              <a:latin typeface="+mn-lt"/>
            </a:endParaRPr>
          </a:p>
        </p:txBody>
      </p:sp>
      <p:sp>
        <p:nvSpPr>
          <p:cNvPr id="86" name="Symbol zastępczy numeru slajdu 5"/>
          <p:cNvSpPr txBox="1">
            <a:spLocks/>
          </p:cNvSpPr>
          <p:nvPr/>
        </p:nvSpPr>
        <p:spPr>
          <a:xfrm>
            <a:off x="6705600" y="65087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83D33-B73A-4B99-A02A-BDF92472D188}" type="slidenum">
              <a:rPr kumimoji="0" lang="pl-PL"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pl-PL"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70883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 calcmode="lin" valueType="num">
                                      <p:cBhvr>
                                        <p:cTn id="29" dur="500" fill="hold"/>
                                        <p:tgtEl>
                                          <p:spTgt spid="80"/>
                                        </p:tgtEl>
                                        <p:attrNameLst>
                                          <p:attrName>ppt_w</p:attrName>
                                        </p:attrNameLst>
                                      </p:cBhvr>
                                      <p:tavLst>
                                        <p:tav tm="0">
                                          <p:val>
                                            <p:fltVal val="0"/>
                                          </p:val>
                                        </p:tav>
                                        <p:tav tm="100000">
                                          <p:val>
                                            <p:strVal val="#ppt_w"/>
                                          </p:val>
                                        </p:tav>
                                      </p:tavLst>
                                    </p:anim>
                                    <p:anim calcmode="lin" valueType="num">
                                      <p:cBhvr>
                                        <p:cTn id="30" dur="500" fill="hold"/>
                                        <p:tgtEl>
                                          <p:spTgt spid="80"/>
                                        </p:tgtEl>
                                        <p:attrNameLst>
                                          <p:attrName>ppt_h</p:attrName>
                                        </p:attrNameLst>
                                      </p:cBhvr>
                                      <p:tavLst>
                                        <p:tav tm="0">
                                          <p:val>
                                            <p:fltVal val="0"/>
                                          </p:val>
                                        </p:tav>
                                        <p:tav tm="100000">
                                          <p:val>
                                            <p:strVal val="#ppt_h"/>
                                          </p:val>
                                        </p:tav>
                                      </p:tavLst>
                                    </p:anim>
                                    <p:animEffect transition="in" filter="fade">
                                      <p:cBhvr>
                                        <p:cTn id="31" dur="500"/>
                                        <p:tgtEl>
                                          <p:spTgt spid="80"/>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500" fill="hold"/>
                                        <p:tgtEl>
                                          <p:spTgt spid="81"/>
                                        </p:tgtEl>
                                        <p:attrNameLst>
                                          <p:attrName>ppt_x</p:attrName>
                                        </p:attrNameLst>
                                      </p:cBhvr>
                                      <p:tavLst>
                                        <p:tav tm="0">
                                          <p:val>
                                            <p:strVal val="#ppt_x"/>
                                          </p:val>
                                        </p:tav>
                                        <p:tav tm="100000">
                                          <p:val>
                                            <p:strVal val="#ppt_x"/>
                                          </p:val>
                                        </p:tav>
                                      </p:tavLst>
                                    </p:anim>
                                    <p:anim calcmode="lin" valueType="num">
                                      <p:cBhvr additive="base">
                                        <p:cTn id="35"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77" grpId="0" animBg="1"/>
      <p:bldP spid="80" grpId="0" animBg="1"/>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ole tekstowe 466"/>
          <p:cNvSpPr txBox="1">
            <a:spLocks noChangeArrowheads="1"/>
          </p:cNvSpPr>
          <p:nvPr/>
        </p:nvSpPr>
        <p:spPr bwMode="auto">
          <a:xfrm>
            <a:off x="5857875" y="4714876"/>
            <a:ext cx="1768079" cy="276999"/>
          </a:xfrm>
          <a:prstGeom prst="rect">
            <a:avLst/>
          </a:prstGeom>
          <a:noFill/>
          <a:ln w="9525">
            <a:noFill/>
            <a:miter lim="800000"/>
            <a:headEnd/>
            <a:tailEnd/>
          </a:ln>
        </p:spPr>
        <p:txBody>
          <a:bodyPr>
            <a:spAutoFit/>
          </a:bodyPr>
          <a:lstStyle/>
          <a:p>
            <a:pPr fontAlgn="base">
              <a:spcBef>
                <a:spcPct val="0"/>
              </a:spcBef>
              <a:spcAft>
                <a:spcPct val="0"/>
              </a:spcAft>
            </a:pPr>
            <a:r>
              <a:rPr lang="pl-PL" sz="1200" dirty="0">
                <a:solidFill>
                  <a:srgbClr val="C00000"/>
                </a:solidFill>
                <a:latin typeface="Arial" charset="0"/>
              </a:rPr>
              <a:t>Electronic media</a:t>
            </a:r>
          </a:p>
        </p:txBody>
      </p:sp>
      <p:sp>
        <p:nvSpPr>
          <p:cNvPr id="43011" name="Tytuł 4"/>
          <p:cNvSpPr>
            <a:spLocks noGrp="1"/>
          </p:cNvSpPr>
          <p:nvPr>
            <p:ph type="title"/>
          </p:nvPr>
        </p:nvSpPr>
        <p:spPr/>
        <p:txBody>
          <a:bodyPr>
            <a:normAutofit/>
          </a:bodyPr>
          <a:lstStyle/>
          <a:p>
            <a:pPr algn="ctr"/>
            <a:r>
              <a:rPr lang="pl-PL" sz="3200" b="1" dirty="0" smtClean="0">
                <a:solidFill>
                  <a:srgbClr val="010891"/>
                </a:solidFill>
                <a:latin typeface="+mn-lt"/>
              </a:rPr>
              <a:t>CAWI </a:t>
            </a:r>
            <a:r>
              <a:rPr lang="pl-PL" sz="3200" b="1" dirty="0" err="1" smtClean="0">
                <a:solidFill>
                  <a:srgbClr val="010891"/>
                </a:solidFill>
                <a:latin typeface="+mn-lt"/>
              </a:rPr>
              <a:t>method</a:t>
            </a:r>
            <a:r>
              <a:rPr lang="pl-PL" sz="3200" b="1" dirty="0" smtClean="0">
                <a:solidFill>
                  <a:srgbClr val="010891"/>
                </a:solidFill>
                <a:latin typeface="+mn-lt"/>
              </a:rPr>
              <a:t> system</a:t>
            </a:r>
          </a:p>
        </p:txBody>
      </p:sp>
      <p:sp>
        <p:nvSpPr>
          <p:cNvPr id="4" name="Symbol zastępczy numeru slajdu 3"/>
          <p:cNvSpPr>
            <a:spLocks noGrp="1"/>
          </p:cNvSpPr>
          <p:nvPr>
            <p:ph type="sldNum" sz="quarter" idx="4294967295"/>
          </p:nvPr>
        </p:nvSpPr>
        <p:spPr>
          <a:xfrm>
            <a:off x="7625953" y="5726907"/>
            <a:ext cx="375047" cy="273844"/>
          </a:xfrm>
          <a:prstGeom prst="rect">
            <a:avLst/>
          </a:prstGeom>
        </p:spPr>
        <p:txBody>
          <a:bodyPr/>
          <a:lstStyle/>
          <a:p>
            <a:pPr>
              <a:defRPr/>
            </a:pPr>
            <a:fld id="{04CFE27C-1071-4BF3-B936-3041FB752FB1}" type="slidenum">
              <a:rPr lang="pl-PL" smtClean="0">
                <a:solidFill>
                  <a:prstClr val="black">
                    <a:tint val="75000"/>
                  </a:prstClr>
                </a:solidFill>
              </a:rPr>
              <a:pPr>
                <a:defRPr/>
              </a:pPr>
              <a:t>13</a:t>
            </a:fld>
            <a:endParaRPr lang="pl-PL" dirty="0">
              <a:solidFill>
                <a:prstClr val="black">
                  <a:tint val="75000"/>
                </a:prstClr>
              </a:solidFill>
            </a:endParaRPr>
          </a:p>
        </p:txBody>
      </p:sp>
      <p:sp>
        <p:nvSpPr>
          <p:cNvPr id="6" name="Schemat blokowy: dysk magnetyczny 5"/>
          <p:cNvSpPr/>
          <p:nvPr/>
        </p:nvSpPr>
        <p:spPr>
          <a:xfrm>
            <a:off x="2000251" y="2196704"/>
            <a:ext cx="535781" cy="589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base">
              <a:spcBef>
                <a:spcPct val="0"/>
              </a:spcBef>
              <a:spcAft>
                <a:spcPct val="0"/>
              </a:spcAft>
              <a:defRPr/>
            </a:pPr>
            <a:r>
              <a:rPr lang="pl-PL" sz="1200" b="1" dirty="0">
                <a:solidFill>
                  <a:prstClr val="white"/>
                </a:solidFill>
              </a:rPr>
              <a:t>OBM</a:t>
            </a:r>
          </a:p>
        </p:txBody>
      </p:sp>
      <p:sp>
        <p:nvSpPr>
          <p:cNvPr id="7" name="Prostokąt zaokrąglony 6"/>
          <p:cNvSpPr/>
          <p:nvPr/>
        </p:nvSpPr>
        <p:spPr bwMode="auto">
          <a:xfrm>
            <a:off x="1250155" y="2357430"/>
            <a:ext cx="535764" cy="373864"/>
          </a:xfrm>
          <a:prstGeom prst="roundRect">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rgbClr val="000000"/>
            </a:solidFill>
            <a:prstDash val="solid"/>
            <a:round/>
            <a:headEnd type="none" w="med" len="med"/>
            <a:tailEnd type="none" w="med" len="med"/>
          </a:ln>
          <a:effectLst/>
          <a:scene3d>
            <a:camera prst="orthographicFront"/>
            <a:lightRig rig="threePt" dir="t"/>
          </a:scene3d>
          <a:sp3d extrusionH="76200" contourW="12700">
            <a:bevelB w="165100" prst="coolSlant"/>
            <a:extrusionClr>
              <a:srgbClr val="FF9900"/>
            </a:extrusionClr>
            <a:contourClr>
              <a:srgbClr val="000066"/>
            </a:contourClr>
          </a:sp3d>
        </p:spPr>
        <p:txBody>
          <a:bodyPr anchor="ctr" anchorCtr="1"/>
          <a:lstStyle/>
          <a:p>
            <a:pPr algn="ctr" fontAlgn="base">
              <a:spcBef>
                <a:spcPct val="20000"/>
              </a:spcBef>
              <a:spcAft>
                <a:spcPct val="0"/>
              </a:spcAft>
              <a:defRPr/>
            </a:pPr>
            <a:r>
              <a:rPr lang="pl-PL" sz="1200" dirty="0">
                <a:solidFill>
                  <a:prstClr val="black"/>
                </a:solidFill>
                <a:latin typeface="Arial" pitchFamily="34" charset="0"/>
              </a:rPr>
              <a:t>ZKS</a:t>
            </a:r>
          </a:p>
        </p:txBody>
      </p:sp>
      <p:cxnSp>
        <p:nvCxnSpPr>
          <p:cNvPr id="8" name="Łącznik prosty ze strzałką 7"/>
          <p:cNvCxnSpPr>
            <a:stCxn id="6" idx="2"/>
          </p:cNvCxnSpPr>
          <p:nvPr/>
        </p:nvCxnSpPr>
        <p:spPr>
          <a:xfrm rot="10800000">
            <a:off x="1785937" y="2490788"/>
            <a:ext cx="214313" cy="119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Prostokąt 32"/>
          <p:cNvSpPr/>
          <p:nvPr/>
        </p:nvSpPr>
        <p:spPr>
          <a:xfrm>
            <a:off x="3071814" y="2196704"/>
            <a:ext cx="1660922" cy="5893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pl-PL" sz="1200" dirty="0" err="1">
                <a:solidFill>
                  <a:prstClr val="white"/>
                </a:solidFill>
              </a:rPr>
              <a:t>Online</a:t>
            </a:r>
            <a:r>
              <a:rPr lang="pl-PL" sz="1200" dirty="0">
                <a:solidFill>
                  <a:prstClr val="white"/>
                </a:solidFill>
              </a:rPr>
              <a:t> </a:t>
            </a:r>
            <a:r>
              <a:rPr lang="pl-PL" sz="1200" dirty="0" err="1">
                <a:solidFill>
                  <a:prstClr val="white"/>
                </a:solidFill>
              </a:rPr>
              <a:t>questionnaire</a:t>
            </a:r>
            <a:r>
              <a:rPr lang="pl-PL" sz="1200" dirty="0">
                <a:solidFill>
                  <a:prstClr val="white"/>
                </a:solidFill>
              </a:rPr>
              <a:t> system</a:t>
            </a:r>
          </a:p>
        </p:txBody>
      </p:sp>
      <p:sp>
        <p:nvSpPr>
          <p:cNvPr id="34" name="Podwójna fala 33"/>
          <p:cNvSpPr/>
          <p:nvPr/>
        </p:nvSpPr>
        <p:spPr>
          <a:xfrm>
            <a:off x="1571626" y="3429001"/>
            <a:ext cx="5893594" cy="535781"/>
          </a:xfrm>
          <a:prstGeom prst="doubleWave">
            <a:avLst>
              <a:gd name="adj1" fmla="val 6250"/>
              <a:gd name="adj2" fmla="val -2454"/>
            </a:avLst>
          </a:prstGeom>
          <a:blipFill>
            <a:blip r:embed="rId3" cstate="print"/>
            <a:tile tx="0" ty="0" sx="100000" sy="100000" flip="none" algn="tl"/>
          </a:blipFill>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lang="pl-PL" sz="1200" b="1" dirty="0">
                <a:solidFill>
                  <a:prstClr val="black"/>
                </a:solidFill>
              </a:rPr>
              <a:t>Internet</a:t>
            </a:r>
          </a:p>
        </p:txBody>
      </p:sp>
      <p:cxnSp>
        <p:nvCxnSpPr>
          <p:cNvPr id="35" name="Łącznik prosty ze strzałką 34"/>
          <p:cNvCxnSpPr>
            <a:stCxn id="33" idx="1"/>
            <a:endCxn id="6" idx="4"/>
          </p:cNvCxnSpPr>
          <p:nvPr/>
        </p:nvCxnSpPr>
        <p:spPr>
          <a:xfrm rot="10800000" flipV="1">
            <a:off x="2536033" y="2490788"/>
            <a:ext cx="535781" cy="119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43021" name="Picture 10"/>
          <p:cNvPicPr>
            <a:picLocks noChangeAspect="1" noChangeArrowheads="1"/>
          </p:cNvPicPr>
          <p:nvPr/>
        </p:nvPicPr>
        <p:blipFill>
          <a:blip r:embed="rId4" cstate="print"/>
          <a:srcRect/>
          <a:stretch>
            <a:fillRect/>
          </a:stretch>
        </p:blipFill>
        <p:spPr bwMode="auto">
          <a:xfrm>
            <a:off x="2107407" y="4446986"/>
            <a:ext cx="750094" cy="788194"/>
          </a:xfrm>
          <a:prstGeom prst="rect">
            <a:avLst/>
          </a:prstGeom>
          <a:noFill/>
          <a:ln w="9525">
            <a:noFill/>
            <a:miter lim="800000"/>
            <a:headEnd/>
            <a:tailEnd/>
          </a:ln>
        </p:spPr>
      </p:pic>
      <p:sp>
        <p:nvSpPr>
          <p:cNvPr id="43022" name="pole tekstowe 466"/>
          <p:cNvSpPr txBox="1">
            <a:spLocks noChangeArrowheads="1"/>
          </p:cNvSpPr>
          <p:nvPr/>
        </p:nvSpPr>
        <p:spPr bwMode="auto">
          <a:xfrm>
            <a:off x="1625204" y="5411392"/>
            <a:ext cx="1714500" cy="276999"/>
          </a:xfrm>
          <a:prstGeom prst="rect">
            <a:avLst/>
          </a:prstGeom>
          <a:noFill/>
          <a:ln w="9525">
            <a:noFill/>
            <a:miter lim="800000"/>
            <a:headEnd/>
            <a:tailEnd/>
          </a:ln>
        </p:spPr>
        <p:txBody>
          <a:bodyPr>
            <a:spAutoFit/>
          </a:bodyPr>
          <a:lstStyle/>
          <a:p>
            <a:pPr algn="ctr" fontAlgn="base">
              <a:spcBef>
                <a:spcPct val="0"/>
              </a:spcBef>
              <a:spcAft>
                <a:spcPct val="0"/>
              </a:spcAft>
            </a:pPr>
            <a:r>
              <a:rPr lang="pl-PL" sz="1200" b="1" dirty="0" err="1">
                <a:solidFill>
                  <a:prstClr val="black"/>
                </a:solidFill>
                <a:latin typeface="Arial" charset="0"/>
              </a:rPr>
              <a:t>Online</a:t>
            </a:r>
            <a:r>
              <a:rPr lang="pl-PL" sz="1200" b="1" dirty="0">
                <a:solidFill>
                  <a:prstClr val="black"/>
                </a:solidFill>
                <a:latin typeface="Arial" charset="0"/>
              </a:rPr>
              <a:t> </a:t>
            </a:r>
            <a:r>
              <a:rPr lang="pl-PL" sz="1200" b="1" dirty="0" err="1">
                <a:solidFill>
                  <a:prstClr val="black"/>
                </a:solidFill>
                <a:latin typeface="Arial" charset="0"/>
              </a:rPr>
              <a:t>method</a:t>
            </a:r>
            <a:endParaRPr lang="pl-PL" sz="1200" b="1" dirty="0">
              <a:solidFill>
                <a:prstClr val="black"/>
              </a:solidFill>
              <a:latin typeface="Arial" charset="0"/>
            </a:endParaRPr>
          </a:p>
        </p:txBody>
      </p:sp>
      <p:cxnSp>
        <p:nvCxnSpPr>
          <p:cNvPr id="481" name="Łącznik prosty ze strzałką 480"/>
          <p:cNvCxnSpPr/>
          <p:nvPr/>
        </p:nvCxnSpPr>
        <p:spPr>
          <a:xfrm rot="5400000" flipH="1" flipV="1">
            <a:off x="4598790" y="3616524"/>
            <a:ext cx="1768078" cy="0"/>
          </a:xfrm>
          <a:prstGeom prst="straightConnector1">
            <a:avLst/>
          </a:prstGeom>
          <a:ln>
            <a:prstDash val="dash"/>
            <a:headEnd type="arrow" w="med" len="med"/>
            <a:tailEnd type="none" w="med" len="med"/>
          </a:ln>
        </p:spPr>
        <p:style>
          <a:lnRef idx="2">
            <a:schemeClr val="dk1"/>
          </a:lnRef>
          <a:fillRef idx="0">
            <a:schemeClr val="dk1"/>
          </a:fillRef>
          <a:effectRef idx="1">
            <a:schemeClr val="dk1"/>
          </a:effectRef>
          <a:fontRef idx="minor">
            <a:schemeClr val="tx1"/>
          </a:fontRef>
        </p:style>
      </p:cxnSp>
      <p:pic>
        <p:nvPicPr>
          <p:cNvPr id="43024" name="Picture 10"/>
          <p:cNvPicPr>
            <a:picLocks noChangeAspect="1" noChangeArrowheads="1"/>
          </p:cNvPicPr>
          <p:nvPr/>
        </p:nvPicPr>
        <p:blipFill>
          <a:blip r:embed="rId4" cstate="print"/>
          <a:srcRect/>
          <a:stretch>
            <a:fillRect/>
          </a:stretch>
        </p:blipFill>
        <p:spPr bwMode="auto">
          <a:xfrm>
            <a:off x="5107782" y="4500564"/>
            <a:ext cx="750094" cy="788194"/>
          </a:xfrm>
          <a:prstGeom prst="rect">
            <a:avLst/>
          </a:prstGeom>
          <a:noFill/>
          <a:ln w="9525">
            <a:noFill/>
            <a:miter lim="800000"/>
            <a:headEnd/>
            <a:tailEnd/>
          </a:ln>
        </p:spPr>
      </p:pic>
      <p:sp>
        <p:nvSpPr>
          <p:cNvPr id="43025" name="pole tekstowe 466"/>
          <p:cNvSpPr txBox="1">
            <a:spLocks noChangeArrowheads="1"/>
          </p:cNvSpPr>
          <p:nvPr/>
        </p:nvSpPr>
        <p:spPr bwMode="auto">
          <a:xfrm>
            <a:off x="4625579" y="5411392"/>
            <a:ext cx="1714500" cy="276999"/>
          </a:xfrm>
          <a:prstGeom prst="rect">
            <a:avLst/>
          </a:prstGeom>
          <a:noFill/>
          <a:ln w="9525">
            <a:noFill/>
            <a:miter lim="800000"/>
            <a:headEnd/>
            <a:tailEnd/>
          </a:ln>
        </p:spPr>
        <p:txBody>
          <a:bodyPr>
            <a:spAutoFit/>
          </a:bodyPr>
          <a:lstStyle/>
          <a:p>
            <a:pPr algn="ctr" fontAlgn="base">
              <a:spcBef>
                <a:spcPct val="0"/>
              </a:spcBef>
              <a:spcAft>
                <a:spcPct val="0"/>
              </a:spcAft>
            </a:pPr>
            <a:r>
              <a:rPr lang="pl-PL" sz="1200" b="1" dirty="0" err="1">
                <a:solidFill>
                  <a:prstClr val="black"/>
                </a:solidFill>
                <a:latin typeface="Arial" charset="0"/>
              </a:rPr>
              <a:t>Offline</a:t>
            </a:r>
            <a:r>
              <a:rPr lang="pl-PL" sz="1200" b="1" dirty="0">
                <a:solidFill>
                  <a:prstClr val="black"/>
                </a:solidFill>
                <a:latin typeface="Arial" charset="0"/>
              </a:rPr>
              <a:t> </a:t>
            </a:r>
            <a:r>
              <a:rPr lang="pl-PL" sz="1200" b="1" dirty="0" err="1">
                <a:solidFill>
                  <a:prstClr val="black"/>
                </a:solidFill>
                <a:latin typeface="Arial" charset="0"/>
              </a:rPr>
              <a:t>method</a:t>
            </a:r>
            <a:endParaRPr lang="pl-PL" sz="1200" b="1" dirty="0">
              <a:solidFill>
                <a:prstClr val="black"/>
              </a:solidFill>
              <a:latin typeface="Arial" charset="0"/>
            </a:endParaRPr>
          </a:p>
        </p:txBody>
      </p:sp>
      <p:sp>
        <p:nvSpPr>
          <p:cNvPr id="56" name="Schemat blokowy: dokument 55"/>
          <p:cNvSpPr/>
          <p:nvPr/>
        </p:nvSpPr>
        <p:spPr>
          <a:xfrm>
            <a:off x="5268516" y="2303860"/>
            <a:ext cx="923664" cy="428625"/>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r>
              <a:rPr lang="pl-PL" sz="900" dirty="0" err="1">
                <a:solidFill>
                  <a:prstClr val="white"/>
                </a:solidFill>
              </a:rPr>
              <a:t>Offline</a:t>
            </a:r>
            <a:r>
              <a:rPr lang="pl-PL" sz="900" dirty="0">
                <a:solidFill>
                  <a:prstClr val="white"/>
                </a:solidFill>
              </a:rPr>
              <a:t> </a:t>
            </a:r>
            <a:r>
              <a:rPr lang="pl-PL" sz="900" dirty="0" err="1">
                <a:solidFill>
                  <a:prstClr val="white"/>
                </a:solidFill>
              </a:rPr>
              <a:t>questionnaire</a:t>
            </a:r>
            <a:endParaRPr lang="pl-PL" sz="900" dirty="0">
              <a:solidFill>
                <a:prstClr val="white"/>
              </a:solidFill>
            </a:endParaRPr>
          </a:p>
        </p:txBody>
      </p:sp>
      <p:sp>
        <p:nvSpPr>
          <p:cNvPr id="43027" name="pole tekstowe 466"/>
          <p:cNvSpPr txBox="1">
            <a:spLocks noChangeArrowheads="1"/>
          </p:cNvSpPr>
          <p:nvPr/>
        </p:nvSpPr>
        <p:spPr bwMode="auto">
          <a:xfrm>
            <a:off x="5482829" y="2839642"/>
            <a:ext cx="1285875" cy="646331"/>
          </a:xfrm>
          <a:prstGeom prst="rect">
            <a:avLst/>
          </a:prstGeom>
          <a:noFill/>
          <a:ln w="9525">
            <a:noFill/>
            <a:miter lim="800000"/>
            <a:headEnd/>
            <a:tailEnd/>
          </a:ln>
        </p:spPr>
        <p:txBody>
          <a:bodyPr>
            <a:spAutoFit/>
          </a:bodyPr>
          <a:lstStyle/>
          <a:p>
            <a:pPr fontAlgn="base">
              <a:spcBef>
                <a:spcPct val="0"/>
              </a:spcBef>
              <a:spcAft>
                <a:spcPct val="0"/>
              </a:spcAft>
            </a:pPr>
            <a:r>
              <a:rPr lang="pl-PL" sz="1200" dirty="0" err="1">
                <a:solidFill>
                  <a:prstClr val="black"/>
                </a:solidFill>
                <a:latin typeface="Arial" charset="0"/>
              </a:rPr>
              <a:t>Downloading</a:t>
            </a:r>
            <a:r>
              <a:rPr lang="pl-PL" sz="1200" dirty="0">
                <a:solidFill>
                  <a:prstClr val="black"/>
                </a:solidFill>
                <a:latin typeface="Arial" charset="0"/>
              </a:rPr>
              <a:t> </a:t>
            </a:r>
            <a:r>
              <a:rPr lang="pl-PL" sz="1200" dirty="0" err="1">
                <a:solidFill>
                  <a:prstClr val="black"/>
                </a:solidFill>
                <a:latin typeface="Arial" charset="0"/>
              </a:rPr>
              <a:t>the</a:t>
            </a:r>
            <a:r>
              <a:rPr lang="pl-PL" sz="1200" dirty="0">
                <a:solidFill>
                  <a:prstClr val="black"/>
                </a:solidFill>
                <a:latin typeface="Arial" charset="0"/>
              </a:rPr>
              <a:t> </a:t>
            </a:r>
            <a:r>
              <a:rPr lang="pl-PL" sz="1200" dirty="0" err="1">
                <a:solidFill>
                  <a:prstClr val="black"/>
                </a:solidFill>
                <a:latin typeface="Arial" charset="0"/>
              </a:rPr>
              <a:t>application</a:t>
            </a:r>
            <a:r>
              <a:rPr lang="pl-PL" sz="1200" dirty="0">
                <a:solidFill>
                  <a:prstClr val="black"/>
                </a:solidFill>
                <a:latin typeface="Arial" charset="0"/>
              </a:rPr>
              <a:t> file</a:t>
            </a:r>
          </a:p>
        </p:txBody>
      </p:sp>
      <p:cxnSp>
        <p:nvCxnSpPr>
          <p:cNvPr id="65" name="Łącznik prosty ze strzałką 64"/>
          <p:cNvCxnSpPr/>
          <p:nvPr/>
        </p:nvCxnSpPr>
        <p:spPr>
          <a:xfrm rot="5400000" flipH="1" flipV="1">
            <a:off x="3233143" y="3857031"/>
            <a:ext cx="2143125" cy="119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67" name="Łącznik prosty ze strzałką 66"/>
          <p:cNvCxnSpPr/>
          <p:nvPr/>
        </p:nvCxnSpPr>
        <p:spPr>
          <a:xfrm>
            <a:off x="4304111" y="4929188"/>
            <a:ext cx="696515" cy="1191"/>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3030" name="pole tekstowe 466"/>
          <p:cNvSpPr txBox="1">
            <a:spLocks noChangeArrowheads="1"/>
          </p:cNvSpPr>
          <p:nvPr/>
        </p:nvSpPr>
        <p:spPr bwMode="auto">
          <a:xfrm>
            <a:off x="3607594" y="4714876"/>
            <a:ext cx="1339454" cy="276999"/>
          </a:xfrm>
          <a:prstGeom prst="rect">
            <a:avLst/>
          </a:prstGeom>
          <a:noFill/>
          <a:ln w="9525">
            <a:noFill/>
            <a:miter lim="800000"/>
            <a:headEnd/>
            <a:tailEnd/>
          </a:ln>
        </p:spPr>
        <p:txBody>
          <a:bodyPr>
            <a:spAutoFit/>
          </a:bodyPr>
          <a:lstStyle/>
          <a:p>
            <a:pPr algn="r" fontAlgn="base">
              <a:spcBef>
                <a:spcPct val="0"/>
              </a:spcBef>
              <a:spcAft>
                <a:spcPct val="0"/>
              </a:spcAft>
            </a:pPr>
            <a:r>
              <a:rPr lang="pl-PL" sz="1200">
                <a:solidFill>
                  <a:srgbClr val="C00000"/>
                </a:solidFill>
                <a:latin typeface="Arial" charset="0"/>
              </a:rPr>
              <a:t>Online</a:t>
            </a:r>
          </a:p>
        </p:txBody>
      </p:sp>
      <p:cxnSp>
        <p:nvCxnSpPr>
          <p:cNvPr id="76" name="Łącznik prosty ze strzałką 75"/>
          <p:cNvCxnSpPr/>
          <p:nvPr/>
        </p:nvCxnSpPr>
        <p:spPr>
          <a:xfrm rot="5400000" flipH="1" flipV="1">
            <a:off x="2375893" y="3857031"/>
            <a:ext cx="2143125" cy="119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77" name="Łącznik prosty ze strzałką 76"/>
          <p:cNvCxnSpPr/>
          <p:nvPr/>
        </p:nvCxnSpPr>
        <p:spPr>
          <a:xfrm rot="10800000">
            <a:off x="2857501" y="4929188"/>
            <a:ext cx="589360" cy="119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86" name="Łącznik prosty ze strzałką 85"/>
          <p:cNvCxnSpPr/>
          <p:nvPr/>
        </p:nvCxnSpPr>
        <p:spPr>
          <a:xfrm>
            <a:off x="5857875" y="4661299"/>
            <a:ext cx="1071563" cy="1190"/>
          </a:xfrm>
          <a:prstGeom prst="straightConnector1">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7" name="Łącznik prosty ze strzałką 86"/>
          <p:cNvCxnSpPr/>
          <p:nvPr/>
        </p:nvCxnSpPr>
        <p:spPr>
          <a:xfrm rot="5400000" flipH="1" flipV="1">
            <a:off x="6259712" y="3991571"/>
            <a:ext cx="1340644" cy="1191"/>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43035" name="pole tekstowe 466"/>
          <p:cNvSpPr txBox="1">
            <a:spLocks noChangeArrowheads="1"/>
          </p:cNvSpPr>
          <p:nvPr/>
        </p:nvSpPr>
        <p:spPr bwMode="auto">
          <a:xfrm>
            <a:off x="5857875" y="4446986"/>
            <a:ext cx="642938" cy="276999"/>
          </a:xfrm>
          <a:prstGeom prst="rect">
            <a:avLst/>
          </a:prstGeom>
          <a:noFill/>
          <a:ln w="9525">
            <a:noFill/>
            <a:miter lim="800000"/>
            <a:headEnd/>
            <a:tailEnd/>
          </a:ln>
        </p:spPr>
        <p:txBody>
          <a:bodyPr>
            <a:spAutoFit/>
          </a:bodyPr>
          <a:lstStyle/>
          <a:p>
            <a:pPr fontAlgn="base">
              <a:spcBef>
                <a:spcPct val="0"/>
              </a:spcBef>
              <a:spcAft>
                <a:spcPct val="0"/>
              </a:spcAft>
            </a:pPr>
            <a:r>
              <a:rPr lang="pl-PL" sz="1200" dirty="0">
                <a:solidFill>
                  <a:srgbClr val="C00000"/>
                </a:solidFill>
                <a:latin typeface="Arial" charset="0"/>
              </a:rPr>
              <a:t>Email</a:t>
            </a:r>
          </a:p>
        </p:txBody>
      </p:sp>
      <p:cxnSp>
        <p:nvCxnSpPr>
          <p:cNvPr id="93" name="Łącznik prosty ze strzałką 92"/>
          <p:cNvCxnSpPr/>
          <p:nvPr/>
        </p:nvCxnSpPr>
        <p:spPr>
          <a:xfrm>
            <a:off x="5857876" y="4929188"/>
            <a:ext cx="1660922" cy="1191"/>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95" name="Łącznik prosty ze strzałką 94"/>
          <p:cNvCxnSpPr/>
          <p:nvPr/>
        </p:nvCxnSpPr>
        <p:spPr>
          <a:xfrm>
            <a:off x="5857875" y="5197080"/>
            <a:ext cx="1768079" cy="1190"/>
          </a:xfrm>
          <a:prstGeom prst="straightConnector1">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43038" name="pole tekstowe 466"/>
          <p:cNvSpPr txBox="1">
            <a:spLocks noChangeArrowheads="1"/>
          </p:cNvSpPr>
          <p:nvPr/>
        </p:nvSpPr>
        <p:spPr bwMode="auto">
          <a:xfrm>
            <a:off x="5857875" y="4982767"/>
            <a:ext cx="910829" cy="276999"/>
          </a:xfrm>
          <a:prstGeom prst="rect">
            <a:avLst/>
          </a:prstGeom>
          <a:noFill/>
          <a:ln w="9525">
            <a:noFill/>
            <a:miter lim="800000"/>
            <a:headEnd/>
            <a:tailEnd/>
          </a:ln>
        </p:spPr>
        <p:txBody>
          <a:bodyPr>
            <a:spAutoFit/>
          </a:bodyPr>
          <a:lstStyle/>
          <a:p>
            <a:pPr fontAlgn="base">
              <a:spcBef>
                <a:spcPct val="0"/>
              </a:spcBef>
              <a:spcAft>
                <a:spcPct val="0"/>
              </a:spcAft>
            </a:pPr>
            <a:endParaRPr lang="pl-PL" sz="1200" dirty="0">
              <a:solidFill>
                <a:srgbClr val="C00000"/>
              </a:solidFill>
              <a:latin typeface="Arial" charset="0"/>
            </a:endParaRPr>
          </a:p>
        </p:txBody>
      </p:sp>
      <p:sp>
        <p:nvSpPr>
          <p:cNvPr id="43039" name="pole tekstowe 466"/>
          <p:cNvSpPr txBox="1">
            <a:spLocks noChangeArrowheads="1"/>
          </p:cNvSpPr>
          <p:nvPr/>
        </p:nvSpPr>
        <p:spPr bwMode="auto">
          <a:xfrm>
            <a:off x="2803922" y="4929188"/>
            <a:ext cx="1714500" cy="276999"/>
          </a:xfrm>
          <a:prstGeom prst="rect">
            <a:avLst/>
          </a:prstGeom>
          <a:noFill/>
          <a:ln w="9525">
            <a:noFill/>
            <a:miter lim="800000"/>
            <a:headEnd/>
            <a:tailEnd/>
          </a:ln>
        </p:spPr>
        <p:txBody>
          <a:bodyPr>
            <a:spAutoFit/>
          </a:bodyPr>
          <a:lstStyle/>
          <a:p>
            <a:pPr fontAlgn="base">
              <a:spcBef>
                <a:spcPct val="0"/>
              </a:spcBef>
              <a:spcAft>
                <a:spcPct val="0"/>
              </a:spcAft>
            </a:pPr>
            <a:r>
              <a:rPr lang="pl-PL" sz="1200" dirty="0" err="1">
                <a:solidFill>
                  <a:prstClr val="black"/>
                </a:solidFill>
                <a:latin typeface="Arial" charset="0"/>
              </a:rPr>
              <a:t>Browser</a:t>
            </a:r>
            <a:endParaRPr lang="pl-PL" sz="1200" dirty="0">
              <a:solidFill>
                <a:prstClr val="black"/>
              </a:solidFill>
              <a:latin typeface="Arial" charset="0"/>
            </a:endParaRPr>
          </a:p>
        </p:txBody>
      </p:sp>
      <p:pic>
        <p:nvPicPr>
          <p:cNvPr id="43040" name="Picture 2" descr="C:\Documents and Settings\jkicinski.INFOVIDE\Ustawienia lokalne\Temporary Internet Files\Content.IE5\SGPG2C8T\MCj04414550000[1].png"/>
          <p:cNvPicPr>
            <a:picLocks noChangeAspect="1" noChangeArrowheads="1"/>
          </p:cNvPicPr>
          <p:nvPr/>
        </p:nvPicPr>
        <p:blipFill>
          <a:blip r:embed="rId5" cstate="print"/>
          <a:srcRect/>
          <a:stretch>
            <a:fillRect/>
          </a:stretch>
        </p:blipFill>
        <p:spPr bwMode="auto">
          <a:xfrm>
            <a:off x="7197330" y="4071938"/>
            <a:ext cx="696515" cy="696516"/>
          </a:xfrm>
          <a:prstGeom prst="rect">
            <a:avLst/>
          </a:prstGeom>
          <a:noFill/>
          <a:ln w="9525">
            <a:noFill/>
            <a:miter lim="800000"/>
            <a:headEnd/>
            <a:tailEnd/>
          </a:ln>
        </p:spPr>
      </p:pic>
      <p:cxnSp>
        <p:nvCxnSpPr>
          <p:cNvPr id="106" name="Łącznik prosty ze strzałką 105"/>
          <p:cNvCxnSpPr/>
          <p:nvPr/>
        </p:nvCxnSpPr>
        <p:spPr>
          <a:xfrm rot="5400000" flipH="1" flipV="1">
            <a:off x="7278291" y="4848226"/>
            <a:ext cx="696516" cy="1190"/>
          </a:xfrm>
          <a:prstGeom prst="straightConnector1">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109" name="Łącznik prosty ze strzałką 108"/>
          <p:cNvCxnSpPr/>
          <p:nvPr/>
        </p:nvCxnSpPr>
        <p:spPr>
          <a:xfrm rot="5400000" flipH="1" flipV="1">
            <a:off x="7305080" y="4714281"/>
            <a:ext cx="428625" cy="1190"/>
          </a:xfrm>
          <a:prstGeom prst="straightConnector1">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cxnSp>
      <p:sp>
        <p:nvSpPr>
          <p:cNvPr id="36"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13</a:t>
            </a:fld>
            <a:endParaRPr lang="pl-PL" altLang="en-US" sz="900" dirty="0">
              <a:solidFill>
                <a:prstClr val="black"/>
              </a:solidFill>
              <a:latin typeface="Arial"/>
            </a:endParaRPr>
          </a:p>
        </p:txBody>
      </p:sp>
    </p:spTree>
    <p:extLst>
      <p:ext uri="{BB962C8B-B14F-4D97-AF65-F5344CB8AC3E}">
        <p14:creationId xmlns:p14="http://schemas.microsoft.com/office/powerpoint/2010/main" val="291839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lvl="0"/>
            <a:r>
              <a:rPr lang="pl-PL" sz="2400" b="1" dirty="0" err="1"/>
              <a:t>Identification</a:t>
            </a:r>
            <a:r>
              <a:rPr lang="pl-PL" sz="2400" dirty="0"/>
              <a:t> </a:t>
            </a:r>
          </a:p>
          <a:p>
            <a:pPr lvl="0">
              <a:buNone/>
            </a:pPr>
            <a:r>
              <a:rPr lang="pl-PL" sz="2400" dirty="0"/>
              <a:t>	</a:t>
            </a:r>
            <a:r>
              <a:rPr lang="pl-PL" sz="2400" dirty="0" err="1"/>
              <a:t>Used</a:t>
            </a:r>
            <a:r>
              <a:rPr lang="pl-PL" sz="2400" dirty="0"/>
              <a:t> to </a:t>
            </a:r>
            <a:r>
              <a:rPr lang="pl-PL" sz="2400" dirty="0" err="1"/>
              <a:t>confirm</a:t>
            </a:r>
            <a:r>
              <a:rPr lang="pl-PL" sz="2400" dirty="0"/>
              <a:t> </a:t>
            </a:r>
            <a:r>
              <a:rPr lang="pl-PL" sz="2400" dirty="0" err="1"/>
              <a:t>the</a:t>
            </a:r>
            <a:r>
              <a:rPr lang="pl-PL" sz="2400" dirty="0"/>
              <a:t> </a:t>
            </a:r>
            <a:r>
              <a:rPr lang="pl-PL" sz="2400" dirty="0" err="1">
                <a:solidFill>
                  <a:srgbClr val="01015F"/>
                </a:solidFill>
              </a:rPr>
              <a:t>identity</a:t>
            </a:r>
            <a:r>
              <a:rPr lang="pl-PL" sz="2400" dirty="0"/>
              <a:t> of </a:t>
            </a:r>
            <a:r>
              <a:rPr lang="pl-PL" sz="2400" dirty="0" err="1"/>
              <a:t>the</a:t>
            </a:r>
            <a:r>
              <a:rPr lang="pl-PL" sz="2400" dirty="0"/>
              <a:t> respondent. </a:t>
            </a:r>
          </a:p>
          <a:p>
            <a:pPr lvl="1">
              <a:buFont typeface="Arial" pitchFamily="34" charset="0"/>
              <a:buChar char="•"/>
            </a:pPr>
            <a:r>
              <a:rPr lang="pl-PL" sz="2400" dirty="0" err="1"/>
              <a:t>Entering</a:t>
            </a:r>
            <a:r>
              <a:rPr lang="pl-PL" sz="2400" dirty="0"/>
              <a:t> </a:t>
            </a:r>
            <a:r>
              <a:rPr lang="pl-PL" sz="2400" dirty="0" err="1"/>
              <a:t>identification</a:t>
            </a:r>
            <a:r>
              <a:rPr lang="pl-PL" sz="2400" dirty="0"/>
              <a:t> data </a:t>
            </a:r>
            <a:r>
              <a:rPr lang="pl-PL" sz="2400" dirty="0" err="1"/>
              <a:t>in</a:t>
            </a:r>
            <a:r>
              <a:rPr lang="pl-PL" sz="2400" dirty="0"/>
              <a:t> a </a:t>
            </a:r>
            <a:r>
              <a:rPr lang="en-US" sz="2400" dirty="0"/>
              <a:t>questionnaire(</a:t>
            </a:r>
            <a:r>
              <a:rPr lang="en-US" sz="2400" dirty="0" err="1"/>
              <a:t>f.ex</a:t>
            </a:r>
            <a:r>
              <a:rPr lang="pl-PL" sz="2400" dirty="0"/>
              <a:t>.: PESEL, NIP, first </a:t>
            </a:r>
            <a:r>
              <a:rPr lang="pl-PL" sz="2400" dirty="0" err="1"/>
              <a:t>name</a:t>
            </a:r>
            <a:r>
              <a:rPr lang="pl-PL" sz="2400" dirty="0"/>
              <a:t>, </a:t>
            </a:r>
            <a:r>
              <a:rPr lang="pl-PL" sz="2400" dirty="0" err="1"/>
              <a:t>last</a:t>
            </a:r>
            <a:r>
              <a:rPr lang="pl-PL" sz="2400" dirty="0"/>
              <a:t> </a:t>
            </a:r>
            <a:r>
              <a:rPr lang="pl-PL" sz="2400" dirty="0" err="1"/>
              <a:t>name</a:t>
            </a:r>
            <a:r>
              <a:rPr lang="pl-PL" sz="2400" dirty="0"/>
              <a:t>) </a:t>
            </a:r>
            <a:r>
              <a:rPr lang="pl-PL" sz="2400" dirty="0" err="1"/>
              <a:t>or</a:t>
            </a:r>
            <a:r>
              <a:rPr lang="pl-PL" sz="2400" dirty="0"/>
              <a:t> </a:t>
            </a:r>
            <a:r>
              <a:rPr lang="pl-PL" sz="2400" dirty="0" err="1"/>
              <a:t>additional</a:t>
            </a:r>
            <a:r>
              <a:rPr lang="pl-PL" sz="2400" dirty="0"/>
              <a:t> </a:t>
            </a:r>
            <a:r>
              <a:rPr lang="pl-PL" sz="2400" dirty="0" err="1"/>
              <a:t>authentication</a:t>
            </a:r>
            <a:r>
              <a:rPr lang="pl-PL" sz="2400" dirty="0"/>
              <a:t> </a:t>
            </a:r>
            <a:r>
              <a:rPr lang="pl-PL" sz="2400" dirty="0" err="1"/>
              <a:t>qualities</a:t>
            </a:r>
            <a:r>
              <a:rPr lang="pl-PL" sz="2400" dirty="0"/>
              <a:t> (</a:t>
            </a:r>
            <a:r>
              <a:rPr lang="pl-PL" sz="2400" dirty="0" err="1"/>
              <a:t>f.ex</a:t>
            </a:r>
            <a:r>
              <a:rPr lang="pl-PL" sz="2400" dirty="0"/>
              <a:t>. a place of </a:t>
            </a:r>
            <a:r>
              <a:rPr lang="pl-PL" sz="2400" dirty="0" err="1"/>
              <a:t>birth</a:t>
            </a:r>
            <a:r>
              <a:rPr lang="pl-PL" sz="2400" dirty="0"/>
              <a:t>, </a:t>
            </a:r>
            <a:r>
              <a:rPr lang="pl-PL" sz="2400" dirty="0" err="1"/>
              <a:t>mother’s</a:t>
            </a:r>
            <a:r>
              <a:rPr lang="pl-PL" sz="2400" dirty="0"/>
              <a:t> </a:t>
            </a:r>
            <a:r>
              <a:rPr lang="pl-PL" sz="2400" dirty="0" err="1"/>
              <a:t>maiden</a:t>
            </a:r>
            <a:r>
              <a:rPr lang="pl-PL" sz="2400" dirty="0"/>
              <a:t> </a:t>
            </a:r>
            <a:r>
              <a:rPr lang="pl-PL" sz="2400" dirty="0" err="1"/>
              <a:t>name</a:t>
            </a:r>
            <a:r>
              <a:rPr lang="pl-PL" sz="2400" dirty="0"/>
              <a:t>)</a:t>
            </a:r>
          </a:p>
          <a:p>
            <a:pPr lvl="1">
              <a:buNone/>
            </a:pPr>
            <a:endParaRPr lang="pl-PL" sz="2400" dirty="0"/>
          </a:p>
          <a:p>
            <a:pPr lvl="1">
              <a:buFont typeface="Arial" pitchFamily="34" charset="0"/>
              <a:buChar char="•"/>
            </a:pPr>
            <a:r>
              <a:rPr lang="pl-PL" sz="2400" dirty="0" err="1"/>
              <a:t>Establishing</a:t>
            </a:r>
            <a:r>
              <a:rPr lang="pl-PL" sz="2400" dirty="0"/>
              <a:t> a </a:t>
            </a:r>
            <a:r>
              <a:rPr lang="pl-PL" sz="2400" dirty="0" err="1"/>
              <a:t>password</a:t>
            </a:r>
            <a:r>
              <a:rPr lang="pl-PL" sz="2400" dirty="0"/>
              <a:t> </a:t>
            </a:r>
            <a:r>
              <a:rPr lang="pl-PL" sz="2400" dirty="0" err="1"/>
              <a:t>which</a:t>
            </a:r>
            <a:r>
              <a:rPr lang="pl-PL" sz="2400" dirty="0"/>
              <a:t> </a:t>
            </a:r>
            <a:r>
              <a:rPr lang="pl-PL" sz="2400" dirty="0" smtClean="0"/>
              <a:t>was </a:t>
            </a:r>
            <a:r>
              <a:rPr lang="pl-PL" sz="2400" dirty="0"/>
              <a:t>the </a:t>
            </a:r>
            <a:r>
              <a:rPr lang="pl-PL" sz="2400" dirty="0" err="1"/>
              <a:t>basis</a:t>
            </a:r>
            <a:r>
              <a:rPr lang="pl-PL" sz="2400" dirty="0"/>
              <a:t> of </a:t>
            </a:r>
            <a:r>
              <a:rPr lang="pl-PL" sz="2400" dirty="0" err="1"/>
              <a:t>authentication</a:t>
            </a:r>
            <a:r>
              <a:rPr lang="pl-PL" sz="2400" dirty="0"/>
              <a:t> </a:t>
            </a:r>
            <a:r>
              <a:rPr lang="pl-PL" sz="2400" dirty="0" err="1"/>
              <a:t>within</a:t>
            </a:r>
            <a:r>
              <a:rPr lang="pl-PL" sz="2400" dirty="0"/>
              <a:t> 14 </a:t>
            </a:r>
            <a:r>
              <a:rPr lang="pl-PL" sz="2400" dirty="0" err="1"/>
              <a:t>days</a:t>
            </a:r>
            <a:endParaRPr lang="pl-PL" sz="2400" dirty="0"/>
          </a:p>
          <a:p>
            <a:pPr algn="ctr">
              <a:buNone/>
            </a:pPr>
            <a:endParaRPr lang="pl-PL" sz="1500" b="1" dirty="0"/>
          </a:p>
        </p:txBody>
      </p:sp>
      <p:sp>
        <p:nvSpPr>
          <p:cNvPr id="3" name="Tytuł 2"/>
          <p:cNvSpPr>
            <a:spLocks noGrp="1"/>
          </p:cNvSpPr>
          <p:nvPr>
            <p:ph type="title"/>
          </p:nvPr>
        </p:nvSpPr>
        <p:spPr>
          <a:xfrm>
            <a:off x="628650" y="116632"/>
            <a:ext cx="7886700" cy="1325563"/>
          </a:xfrm>
        </p:spPr>
        <p:txBody>
          <a:bodyPr>
            <a:normAutofit/>
          </a:bodyPr>
          <a:lstStyle/>
          <a:p>
            <a:pPr algn="ctr"/>
            <a:r>
              <a:rPr lang="pl-PL" sz="3200" b="1" dirty="0" err="1" smtClean="0">
                <a:solidFill>
                  <a:srgbClr val="010891"/>
                </a:solidFill>
                <a:latin typeface="+mn-lt"/>
              </a:rPr>
              <a:t>Self-enumeration</a:t>
            </a:r>
            <a:r>
              <a:rPr lang="pl-PL" sz="3200" b="1" dirty="0" smtClean="0">
                <a:solidFill>
                  <a:srgbClr val="010891"/>
                </a:solidFill>
                <a:latin typeface="+mn-lt"/>
              </a:rPr>
              <a:t> by Internet</a:t>
            </a:r>
            <a:r>
              <a:rPr lang="pl-PL" sz="2400" b="1" dirty="0" smtClean="0">
                <a:solidFill>
                  <a:srgbClr val="010891"/>
                </a:solidFill>
                <a:latin typeface="+mn-lt"/>
              </a:rPr>
              <a:t/>
            </a:r>
            <a:br>
              <a:rPr lang="pl-PL" sz="2400" b="1" dirty="0" smtClean="0">
                <a:solidFill>
                  <a:srgbClr val="010891"/>
                </a:solidFill>
                <a:latin typeface="+mn-lt"/>
              </a:rPr>
            </a:br>
            <a:r>
              <a:rPr lang="en-US" sz="2400" b="1" dirty="0">
                <a:solidFill>
                  <a:srgbClr val="010891"/>
                </a:solidFill>
                <a:latin typeface="+mn-lt"/>
              </a:rPr>
              <a:t> filling the questionnaire by the respondent</a:t>
            </a:r>
            <a:endParaRPr lang="pl-PL" sz="2400" b="1" dirty="0">
              <a:solidFill>
                <a:srgbClr val="010891"/>
              </a:solidFill>
              <a:latin typeface="+mn-lt"/>
            </a:endParaRPr>
          </a:p>
        </p:txBody>
      </p:sp>
      <p:sp>
        <p:nvSpPr>
          <p:cNvPr id="4" name="Symbol zastępczy numeru slajdu 3"/>
          <p:cNvSpPr>
            <a:spLocks noGrp="1"/>
          </p:cNvSpPr>
          <p:nvPr>
            <p:ph type="sldNum" sz="quarter" idx="10"/>
          </p:nvPr>
        </p:nvSpPr>
        <p:spPr/>
        <p:txBody>
          <a:bodyPr/>
          <a:lstStyle/>
          <a:p>
            <a:pPr>
              <a:defRPr/>
            </a:pPr>
            <a:fld id="{62406B85-F3E1-412D-B04F-152AEFA8F9DD}" type="slidenum">
              <a:rPr lang="pl-PL" smtClean="0">
                <a:solidFill>
                  <a:prstClr val="black">
                    <a:tint val="75000"/>
                  </a:prstClr>
                </a:solidFill>
              </a:rPr>
              <a:pPr>
                <a:defRPr/>
              </a:pPr>
              <a:t>14</a:t>
            </a:fld>
            <a:endParaRPr lang="pl-PL" dirty="0">
              <a:solidFill>
                <a:prstClr val="black">
                  <a:tint val="75000"/>
                </a:prstClr>
              </a:solidFill>
            </a:endParaRPr>
          </a:p>
        </p:txBody>
      </p:sp>
      <p:sp>
        <p:nvSpPr>
          <p:cNvPr id="5"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14</a:t>
            </a:fld>
            <a:endParaRPr lang="pl-PL" altLang="en-US" sz="900" dirty="0">
              <a:solidFill>
                <a:prstClr val="black"/>
              </a:solidFill>
              <a:latin typeface="Arial"/>
            </a:endParaRPr>
          </a:p>
        </p:txBody>
      </p:sp>
    </p:spTree>
    <p:extLst>
      <p:ext uri="{BB962C8B-B14F-4D97-AF65-F5344CB8AC3E}">
        <p14:creationId xmlns:p14="http://schemas.microsoft.com/office/powerpoint/2010/main" val="294701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buNone/>
            </a:pPr>
            <a:r>
              <a:rPr lang="pl-PL" sz="2400" dirty="0"/>
              <a:t>	</a:t>
            </a:r>
            <a:r>
              <a:rPr lang="en-US" sz="2400" b="1" dirty="0"/>
              <a:t>In case of </a:t>
            </a:r>
            <a:r>
              <a:rPr lang="pl-PL" sz="2400" b="1" dirty="0" err="1"/>
              <a:t>full</a:t>
            </a:r>
            <a:r>
              <a:rPr lang="pl-PL" sz="2400" b="1" dirty="0"/>
              <a:t> </a:t>
            </a:r>
            <a:r>
              <a:rPr lang="pl-PL" sz="2400" b="1" dirty="0" err="1"/>
              <a:t>scope</a:t>
            </a:r>
            <a:r>
              <a:rPr lang="pl-PL" sz="2400" b="1" dirty="0"/>
              <a:t> </a:t>
            </a:r>
            <a:r>
              <a:rPr lang="pl-PL" sz="2400" b="1" dirty="0" err="1"/>
              <a:t>survey</a:t>
            </a:r>
            <a:r>
              <a:rPr lang="pl-PL" sz="2400" b="1" dirty="0"/>
              <a:t> </a:t>
            </a:r>
            <a:r>
              <a:rPr lang="en-US" sz="2400" dirty="0"/>
              <a:t>person fulfill</a:t>
            </a:r>
            <a:r>
              <a:rPr lang="pl-PL" sz="2400" dirty="0" err="1"/>
              <a:t>ed</a:t>
            </a:r>
            <a:r>
              <a:rPr lang="en-US" sz="2400" dirty="0"/>
              <a:t> </a:t>
            </a:r>
            <a:r>
              <a:rPr lang="pl-PL" sz="2400" dirty="0" err="1"/>
              <a:t>his</a:t>
            </a:r>
            <a:r>
              <a:rPr lang="pl-PL" sz="2400" dirty="0"/>
              <a:t>/</a:t>
            </a:r>
            <a:r>
              <a:rPr lang="pl-PL" sz="2400" dirty="0" err="1"/>
              <a:t>her</a:t>
            </a:r>
            <a:r>
              <a:rPr lang="en-US" sz="2400" dirty="0"/>
              <a:t> </a:t>
            </a:r>
            <a:r>
              <a:rPr lang="pl-PL" sz="2400" dirty="0" err="1"/>
              <a:t>questionnaire</a:t>
            </a:r>
            <a:r>
              <a:rPr lang="pl-PL" sz="2400" dirty="0"/>
              <a:t> </a:t>
            </a:r>
            <a:r>
              <a:rPr lang="en-US" sz="2400" dirty="0"/>
              <a:t>, and could also specify adults who lived in the same apartment</a:t>
            </a:r>
            <a:endParaRPr lang="pl-PL" sz="2400" dirty="0"/>
          </a:p>
          <a:p>
            <a:pPr>
              <a:buNone/>
            </a:pPr>
            <a:endParaRPr lang="pl-PL" sz="2400" dirty="0"/>
          </a:p>
          <a:p>
            <a:pPr>
              <a:buNone/>
            </a:pPr>
            <a:r>
              <a:rPr lang="pl-PL" sz="2400" dirty="0"/>
              <a:t>	</a:t>
            </a:r>
            <a:r>
              <a:rPr lang="en-US" sz="2400" b="1" dirty="0"/>
              <a:t>In case of sample survey </a:t>
            </a:r>
            <a:r>
              <a:rPr lang="en-US" sz="2400" dirty="0"/>
              <a:t>the dwellings questionnaires were completed in the first place. Later were fulfilled personal questionnaires.</a:t>
            </a:r>
            <a:endParaRPr lang="pl-PL" sz="2400" dirty="0"/>
          </a:p>
          <a:p>
            <a:pPr algn="ctr">
              <a:buNone/>
            </a:pPr>
            <a:endParaRPr lang="pl-PL" sz="2400" b="1" dirty="0"/>
          </a:p>
          <a:p>
            <a:pPr algn="ctr">
              <a:buNone/>
            </a:pPr>
            <a:endParaRPr lang="pl-PL" sz="2400" b="1" dirty="0"/>
          </a:p>
          <a:p>
            <a:pPr algn="ctr">
              <a:buNone/>
            </a:pPr>
            <a:r>
              <a:rPr lang="en-US" sz="2400" b="1" dirty="0"/>
              <a:t>After completion of </a:t>
            </a:r>
            <a:r>
              <a:rPr lang="pl-PL" sz="2400" b="1" dirty="0"/>
              <a:t>the </a:t>
            </a:r>
            <a:r>
              <a:rPr lang="pl-PL" sz="2400" b="1" dirty="0" err="1"/>
              <a:t>authorization</a:t>
            </a:r>
            <a:r>
              <a:rPr lang="en-US" sz="2400" b="1" dirty="0"/>
              <a:t> process the census form was available for 14 days</a:t>
            </a:r>
            <a:r>
              <a:rPr lang="pl-PL" sz="2400" b="1" dirty="0"/>
              <a:t>.</a:t>
            </a:r>
          </a:p>
          <a:p>
            <a:pPr>
              <a:buNone/>
            </a:pPr>
            <a:endParaRPr lang="pl-PL" sz="1500" i="1" dirty="0"/>
          </a:p>
        </p:txBody>
      </p:sp>
      <p:sp>
        <p:nvSpPr>
          <p:cNvPr id="3" name="Tytuł 2"/>
          <p:cNvSpPr>
            <a:spLocks noGrp="1"/>
          </p:cNvSpPr>
          <p:nvPr>
            <p:ph type="title"/>
          </p:nvPr>
        </p:nvSpPr>
        <p:spPr>
          <a:xfrm>
            <a:off x="323528" y="404664"/>
            <a:ext cx="8712968" cy="750094"/>
          </a:xfrm>
        </p:spPr>
        <p:txBody>
          <a:bodyPr>
            <a:noAutofit/>
          </a:bodyPr>
          <a:lstStyle/>
          <a:p>
            <a:pPr lvl="0" algn="ctr"/>
            <a:r>
              <a:rPr lang="pl-PL" sz="3200" b="1" dirty="0" err="1">
                <a:solidFill>
                  <a:srgbClr val="010891"/>
                </a:solidFill>
                <a:latin typeface="+mn-lt"/>
              </a:rPr>
              <a:t>Self-enumeration</a:t>
            </a:r>
            <a:r>
              <a:rPr lang="pl-PL" sz="3200" b="1" dirty="0">
                <a:solidFill>
                  <a:srgbClr val="010891"/>
                </a:solidFill>
                <a:latin typeface="+mn-lt"/>
              </a:rPr>
              <a:t> by </a:t>
            </a:r>
            <a:r>
              <a:rPr lang="pl-PL" sz="3200" b="1" dirty="0" err="1">
                <a:solidFill>
                  <a:srgbClr val="010891"/>
                </a:solidFill>
                <a:latin typeface="+mn-lt"/>
              </a:rPr>
              <a:t>internet</a:t>
            </a:r>
            <a:r>
              <a:rPr lang="pl-PL" sz="3200" b="1" dirty="0">
                <a:solidFill>
                  <a:srgbClr val="010891"/>
                </a:solidFill>
                <a:latin typeface="+mn-lt"/>
              </a:rPr>
              <a:t> </a:t>
            </a:r>
            <a:r>
              <a:rPr lang="pl-PL" sz="3200" b="1" dirty="0" err="1">
                <a:solidFill>
                  <a:srgbClr val="010891"/>
                </a:solidFill>
                <a:latin typeface="+mn-lt"/>
              </a:rPr>
              <a:t>course</a:t>
            </a:r>
            <a:r>
              <a:rPr lang="pl-PL" sz="3200" b="1" dirty="0">
                <a:solidFill>
                  <a:srgbClr val="010891"/>
                </a:solidFill>
                <a:latin typeface="+mn-lt"/>
              </a:rPr>
              <a:t> of </a:t>
            </a:r>
            <a:r>
              <a:rPr lang="pl-PL" sz="3200" b="1" dirty="0" err="1">
                <a:solidFill>
                  <a:srgbClr val="010891"/>
                </a:solidFill>
                <a:latin typeface="+mn-lt"/>
              </a:rPr>
              <a:t>action</a:t>
            </a:r>
            <a:r>
              <a:rPr lang="pl-PL" sz="3200" b="1" dirty="0">
                <a:solidFill>
                  <a:srgbClr val="010891"/>
                </a:solidFill>
                <a:latin typeface="+mn-lt"/>
              </a:rPr>
              <a:t/>
            </a:r>
            <a:br>
              <a:rPr lang="pl-PL" sz="3200" b="1" dirty="0">
                <a:solidFill>
                  <a:srgbClr val="010891"/>
                </a:solidFill>
                <a:latin typeface="+mn-lt"/>
              </a:rPr>
            </a:br>
            <a:r>
              <a:rPr lang="pl-PL" sz="3200" b="1" dirty="0">
                <a:solidFill>
                  <a:srgbClr val="010891"/>
                </a:solidFill>
                <a:latin typeface="+mn-lt"/>
              </a:rPr>
              <a:t>in </a:t>
            </a:r>
            <a:r>
              <a:rPr lang="pl-PL" sz="3200" b="1" dirty="0" err="1">
                <a:solidFill>
                  <a:srgbClr val="010891"/>
                </a:solidFill>
                <a:latin typeface="+mn-lt"/>
              </a:rPr>
              <a:t>completing</a:t>
            </a:r>
            <a:r>
              <a:rPr lang="pl-PL" sz="3200" b="1" dirty="0">
                <a:solidFill>
                  <a:srgbClr val="010891"/>
                </a:solidFill>
                <a:latin typeface="+mn-lt"/>
              </a:rPr>
              <a:t> the </a:t>
            </a:r>
            <a:r>
              <a:rPr lang="pl-PL" sz="3200" b="1" dirty="0" err="1">
                <a:solidFill>
                  <a:srgbClr val="010891"/>
                </a:solidFill>
                <a:latin typeface="+mn-lt"/>
              </a:rPr>
              <a:t>survey</a:t>
            </a:r>
            <a:r>
              <a:rPr lang="pl-PL" sz="3200" b="1" dirty="0">
                <a:solidFill>
                  <a:srgbClr val="010891"/>
                </a:solidFill>
                <a:latin typeface="+mn-lt"/>
              </a:rPr>
              <a:t> by person</a:t>
            </a:r>
          </a:p>
        </p:txBody>
      </p:sp>
      <p:sp>
        <p:nvSpPr>
          <p:cNvPr id="4" name="Symbol zastępczy numeru slajdu 3"/>
          <p:cNvSpPr>
            <a:spLocks noGrp="1"/>
          </p:cNvSpPr>
          <p:nvPr>
            <p:ph type="sldNum" sz="quarter" idx="10"/>
          </p:nvPr>
        </p:nvSpPr>
        <p:spPr/>
        <p:txBody>
          <a:bodyPr/>
          <a:lstStyle/>
          <a:p>
            <a:pPr>
              <a:defRPr/>
            </a:pPr>
            <a:fld id="{62406B85-F3E1-412D-B04F-152AEFA8F9DD}" type="slidenum">
              <a:rPr lang="pl-PL" smtClean="0">
                <a:solidFill>
                  <a:prstClr val="black">
                    <a:tint val="75000"/>
                  </a:prstClr>
                </a:solidFill>
              </a:rPr>
              <a:pPr>
                <a:defRPr/>
              </a:pPr>
              <a:t>15</a:t>
            </a:fld>
            <a:endParaRPr lang="pl-PL" dirty="0">
              <a:solidFill>
                <a:prstClr val="black">
                  <a:tint val="75000"/>
                </a:prstClr>
              </a:solidFill>
            </a:endParaRPr>
          </a:p>
        </p:txBody>
      </p:sp>
      <p:sp>
        <p:nvSpPr>
          <p:cNvPr id="5"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15</a:t>
            </a:fld>
            <a:endParaRPr lang="pl-PL" altLang="en-US" sz="900" dirty="0">
              <a:solidFill>
                <a:prstClr val="black"/>
              </a:solidFill>
              <a:latin typeface="Arial"/>
            </a:endParaRPr>
          </a:p>
        </p:txBody>
      </p:sp>
    </p:spTree>
    <p:extLst>
      <p:ext uri="{BB962C8B-B14F-4D97-AF65-F5344CB8AC3E}">
        <p14:creationId xmlns:p14="http://schemas.microsoft.com/office/powerpoint/2010/main" val="359684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val="4210850638"/>
              </p:ext>
            </p:extLst>
          </p:nvPr>
        </p:nvGraphicFramePr>
        <p:xfrm>
          <a:off x="539552" y="1052736"/>
          <a:ext cx="8064896"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3" name="Tytuł 2"/>
          <p:cNvSpPr>
            <a:spLocks noGrp="1"/>
          </p:cNvSpPr>
          <p:nvPr>
            <p:ph type="title"/>
          </p:nvPr>
        </p:nvSpPr>
        <p:spPr>
          <a:xfrm>
            <a:off x="2123728" y="585508"/>
            <a:ext cx="5400600" cy="467228"/>
          </a:xfrm>
        </p:spPr>
        <p:txBody>
          <a:bodyPr>
            <a:noAutofit/>
          </a:bodyPr>
          <a:lstStyle/>
          <a:p>
            <a:r>
              <a:rPr lang="en-US" sz="3200" b="1" dirty="0">
                <a:solidFill>
                  <a:srgbClr val="010891"/>
                </a:solidFill>
                <a:latin typeface="+mn-lt"/>
              </a:rPr>
              <a:t>Self enumeration trend</a:t>
            </a:r>
          </a:p>
        </p:txBody>
      </p:sp>
      <p:sp>
        <p:nvSpPr>
          <p:cNvPr id="8"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16</a:t>
            </a:fld>
            <a:endParaRPr lang="pl-PL" altLang="en-US" sz="900" dirty="0">
              <a:solidFill>
                <a:prstClr val="black"/>
              </a:solidFill>
              <a:latin typeface="Arial"/>
            </a:endParaRPr>
          </a:p>
        </p:txBody>
      </p:sp>
    </p:spTree>
    <p:extLst>
      <p:ext uri="{BB962C8B-B14F-4D97-AF65-F5344CB8AC3E}">
        <p14:creationId xmlns:p14="http://schemas.microsoft.com/office/powerpoint/2010/main" val="150545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1979712" y="548680"/>
            <a:ext cx="5272466" cy="6768752"/>
          </a:xfrm>
          <a:prstGeom prst="rect">
            <a:avLst/>
          </a:prstGeom>
          <a:noFill/>
          <a:ln w="9525">
            <a:noFill/>
            <a:miter lim="800000"/>
            <a:headEnd/>
            <a:tailEnd/>
          </a:ln>
          <a:effectLst/>
        </p:spPr>
      </p:pic>
      <p:sp>
        <p:nvSpPr>
          <p:cNvPr id="4" name="Prostokąt 3"/>
          <p:cNvSpPr/>
          <p:nvPr/>
        </p:nvSpPr>
        <p:spPr>
          <a:xfrm>
            <a:off x="2149499" y="23357"/>
            <a:ext cx="5102679" cy="584775"/>
          </a:xfrm>
          <a:prstGeom prst="rect">
            <a:avLst/>
          </a:prstGeom>
        </p:spPr>
        <p:txBody>
          <a:bodyPr wrap="none">
            <a:spAutoFit/>
          </a:bodyPr>
          <a:lstStyle/>
          <a:p>
            <a:pPr fontAlgn="base">
              <a:spcBef>
                <a:spcPct val="0"/>
              </a:spcBef>
              <a:spcAft>
                <a:spcPct val="0"/>
              </a:spcAft>
            </a:pPr>
            <a:r>
              <a:rPr lang="en-GB" sz="3200" b="1" dirty="0">
                <a:solidFill>
                  <a:srgbClr val="010891"/>
                </a:solidFill>
              </a:rPr>
              <a:t>Progress of self-enumeration</a:t>
            </a:r>
            <a:endParaRPr lang="en-GB" sz="3200" dirty="0">
              <a:solidFill>
                <a:srgbClr val="010891"/>
              </a:solidFill>
            </a:endParaRPr>
          </a:p>
        </p:txBody>
      </p:sp>
      <p:sp>
        <p:nvSpPr>
          <p:cNvPr id="2" name="Prostokąt 1"/>
          <p:cNvSpPr/>
          <p:nvPr/>
        </p:nvSpPr>
        <p:spPr>
          <a:xfrm>
            <a:off x="2335908" y="608133"/>
            <a:ext cx="4612355" cy="627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750">
              <a:solidFill>
                <a:prstClr val="white"/>
              </a:solidFill>
            </a:endParaRPr>
          </a:p>
        </p:txBody>
      </p:sp>
      <p:sp>
        <p:nvSpPr>
          <p:cNvPr id="3" name="pole tekstowe 2"/>
          <p:cNvSpPr txBox="1"/>
          <p:nvPr/>
        </p:nvSpPr>
        <p:spPr>
          <a:xfrm>
            <a:off x="2095665" y="691067"/>
            <a:ext cx="5040559" cy="461665"/>
          </a:xfrm>
          <a:prstGeom prst="rect">
            <a:avLst/>
          </a:prstGeom>
          <a:noFill/>
        </p:spPr>
        <p:txBody>
          <a:bodyPr wrap="square" rtlCol="0">
            <a:spAutoFit/>
          </a:bodyPr>
          <a:lstStyle/>
          <a:p>
            <a:pPr algn="ctr" fontAlgn="base">
              <a:spcBef>
                <a:spcPct val="0"/>
              </a:spcBef>
              <a:spcAft>
                <a:spcPct val="0"/>
              </a:spcAft>
            </a:pPr>
            <a:r>
              <a:rPr lang="pl-PL" sz="1200" b="1" dirty="0">
                <a:solidFill>
                  <a:prstClr val="black"/>
                </a:solidFill>
                <a:latin typeface="Arial" charset="0"/>
              </a:rPr>
              <a:t>The </a:t>
            </a:r>
            <a:r>
              <a:rPr lang="pl-PL" sz="1200" b="1" dirty="0" err="1">
                <a:solidFill>
                  <a:prstClr val="black"/>
                </a:solidFill>
                <a:latin typeface="Arial" charset="0"/>
              </a:rPr>
              <a:t>percentage</a:t>
            </a:r>
            <a:r>
              <a:rPr lang="pl-PL" sz="1200" b="1" dirty="0">
                <a:solidFill>
                  <a:prstClr val="black"/>
                </a:solidFill>
                <a:latin typeface="Arial" charset="0"/>
              </a:rPr>
              <a:t> </a:t>
            </a:r>
            <a:r>
              <a:rPr lang="pl-PL" sz="1200" b="1" dirty="0" err="1">
                <a:solidFill>
                  <a:prstClr val="black"/>
                </a:solidFill>
                <a:latin typeface="Arial" charset="0"/>
              </a:rPr>
              <a:t>share</a:t>
            </a:r>
            <a:r>
              <a:rPr lang="pl-PL" sz="1200" b="1" dirty="0">
                <a:solidFill>
                  <a:prstClr val="black"/>
                </a:solidFill>
                <a:latin typeface="Arial" charset="0"/>
              </a:rPr>
              <a:t> of </a:t>
            </a:r>
            <a:r>
              <a:rPr lang="pl-PL" sz="1200" b="1" dirty="0" err="1">
                <a:solidFill>
                  <a:prstClr val="black"/>
                </a:solidFill>
                <a:latin typeface="Arial" charset="0"/>
              </a:rPr>
              <a:t>persons</a:t>
            </a:r>
            <a:r>
              <a:rPr lang="pl-PL" sz="1200" b="1" dirty="0">
                <a:solidFill>
                  <a:prstClr val="black"/>
                </a:solidFill>
                <a:latin typeface="Arial" charset="0"/>
              </a:rPr>
              <a:t> </a:t>
            </a:r>
            <a:r>
              <a:rPr lang="pl-PL" sz="1200" b="1" dirty="0" err="1">
                <a:solidFill>
                  <a:prstClr val="black"/>
                </a:solidFill>
                <a:latin typeface="Arial" charset="0"/>
              </a:rPr>
              <a:t>selected</a:t>
            </a:r>
            <a:r>
              <a:rPr lang="pl-PL" sz="1200" b="1" dirty="0">
                <a:solidFill>
                  <a:prstClr val="black"/>
                </a:solidFill>
                <a:latin typeface="Arial" charset="0"/>
              </a:rPr>
              <a:t> for </a:t>
            </a:r>
            <a:r>
              <a:rPr lang="pl-PL" sz="1200" b="1" dirty="0" err="1">
                <a:solidFill>
                  <a:prstClr val="black"/>
                </a:solidFill>
                <a:latin typeface="Arial" charset="0"/>
              </a:rPr>
              <a:t>complete</a:t>
            </a:r>
            <a:r>
              <a:rPr lang="pl-PL" sz="1200" b="1" dirty="0">
                <a:solidFill>
                  <a:prstClr val="black"/>
                </a:solidFill>
                <a:latin typeface="Arial" charset="0"/>
              </a:rPr>
              <a:t> </a:t>
            </a:r>
            <a:r>
              <a:rPr lang="pl-PL" sz="1200" b="1" dirty="0" err="1" smtClean="0">
                <a:solidFill>
                  <a:prstClr val="black"/>
                </a:solidFill>
                <a:latin typeface="Arial" charset="0"/>
              </a:rPr>
              <a:t>survey</a:t>
            </a:r>
            <a:r>
              <a:rPr lang="pl-PL" sz="1200" b="1" dirty="0" smtClean="0">
                <a:solidFill>
                  <a:prstClr val="black"/>
                </a:solidFill>
                <a:latin typeface="Arial" charset="0"/>
              </a:rPr>
              <a:t>, </a:t>
            </a:r>
          </a:p>
          <a:p>
            <a:pPr algn="ctr" fontAlgn="base">
              <a:spcBef>
                <a:spcPct val="0"/>
              </a:spcBef>
              <a:spcAft>
                <a:spcPct val="0"/>
              </a:spcAft>
            </a:pPr>
            <a:r>
              <a:rPr lang="pl-PL" sz="1200" b="1" dirty="0" err="1" smtClean="0">
                <a:solidFill>
                  <a:prstClr val="black"/>
                </a:solidFill>
                <a:latin typeface="Arial" charset="0"/>
              </a:rPr>
              <a:t>who</a:t>
            </a:r>
            <a:r>
              <a:rPr lang="pl-PL" sz="1200" b="1" dirty="0" smtClean="0">
                <a:solidFill>
                  <a:prstClr val="black"/>
                </a:solidFill>
                <a:latin typeface="Arial" charset="0"/>
              </a:rPr>
              <a:t> </a:t>
            </a:r>
            <a:r>
              <a:rPr lang="pl-PL" sz="1200" b="1" dirty="0" err="1" smtClean="0">
                <a:solidFill>
                  <a:prstClr val="black"/>
                </a:solidFill>
                <a:latin typeface="Arial" charset="0"/>
              </a:rPr>
              <a:t>performed</a:t>
            </a:r>
            <a:r>
              <a:rPr lang="pl-PL" sz="1200" b="1" dirty="0" smtClean="0">
                <a:solidFill>
                  <a:prstClr val="black"/>
                </a:solidFill>
                <a:latin typeface="Arial" charset="0"/>
              </a:rPr>
              <a:t> </a:t>
            </a:r>
            <a:r>
              <a:rPr lang="pl-PL" sz="1200" b="1" dirty="0" err="1" smtClean="0">
                <a:solidFill>
                  <a:prstClr val="black"/>
                </a:solidFill>
                <a:latin typeface="Arial" charset="0"/>
              </a:rPr>
              <a:t>self-enumeration</a:t>
            </a:r>
            <a:r>
              <a:rPr lang="pl-PL" sz="1200" b="1" dirty="0" smtClean="0">
                <a:solidFill>
                  <a:prstClr val="black"/>
                </a:solidFill>
                <a:latin typeface="Arial" charset="0"/>
              </a:rPr>
              <a:t> by 24 May 2011</a:t>
            </a:r>
            <a:endParaRPr lang="pl-PL" sz="1200" b="1" dirty="0">
              <a:solidFill>
                <a:prstClr val="black"/>
              </a:solidFill>
              <a:latin typeface="Arial" charset="0"/>
            </a:endParaRPr>
          </a:p>
        </p:txBody>
      </p:sp>
    </p:spTree>
    <p:extLst>
      <p:ext uri="{BB962C8B-B14F-4D97-AF65-F5344CB8AC3E}">
        <p14:creationId xmlns:p14="http://schemas.microsoft.com/office/powerpoint/2010/main" val="41930057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dirty="0"/>
          </a:p>
        </p:txBody>
      </p:sp>
      <p:pic>
        <p:nvPicPr>
          <p:cNvPr id="305153" name="Picture 1"/>
          <p:cNvPicPr>
            <a:picLocks noGrp="1" noChangeAspect="1" noChangeArrowheads="1"/>
          </p:cNvPicPr>
          <p:nvPr>
            <p:ph idx="1"/>
          </p:nvPr>
        </p:nvPicPr>
        <p:blipFill>
          <a:blip r:embed="rId2" cstate="print"/>
          <a:srcRect/>
          <a:stretch>
            <a:fillRect/>
          </a:stretch>
        </p:blipFill>
        <p:spPr bwMode="auto">
          <a:xfrm>
            <a:off x="501433" y="365128"/>
            <a:ext cx="8637935" cy="6144328"/>
          </a:xfrm>
          <a:prstGeom prst="rect">
            <a:avLst/>
          </a:prstGeom>
          <a:noFill/>
          <a:ln w="9525">
            <a:noFill/>
            <a:miter lim="800000"/>
            <a:headEnd/>
            <a:tailEnd/>
          </a:ln>
        </p:spPr>
      </p:pic>
    </p:spTree>
    <p:extLst>
      <p:ext uri="{BB962C8B-B14F-4D97-AF65-F5344CB8AC3E}">
        <p14:creationId xmlns:p14="http://schemas.microsoft.com/office/powerpoint/2010/main" val="886068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655676" y="2510899"/>
            <a:ext cx="5956176" cy="2928994"/>
          </a:xfrm>
        </p:spPr>
        <p:txBody>
          <a:bodyPr/>
          <a:lstStyle/>
          <a:p>
            <a:pPr marL="538163" indent="-538163">
              <a:buFont typeface="Wingdings" pitchFamily="2" charset="2"/>
              <a:buChar char="q"/>
            </a:pPr>
            <a:r>
              <a:rPr lang="en-US" sz="2700" b="1" dirty="0">
                <a:latin typeface="Book Antiqua" panose="02040602050305030304" pitchFamily="18" charset="0"/>
              </a:rPr>
              <a:t>A man</a:t>
            </a:r>
          </a:p>
          <a:p>
            <a:pPr marL="538163" indent="-538163">
              <a:buFont typeface="Wingdings" pitchFamily="2" charset="2"/>
              <a:buChar char="q"/>
            </a:pPr>
            <a:r>
              <a:rPr lang="en-US" sz="2700" b="1" dirty="0">
                <a:latin typeface="Book Antiqua" panose="02040602050305030304" pitchFamily="18" charset="0"/>
              </a:rPr>
              <a:t>Age:  about 24 years old</a:t>
            </a:r>
          </a:p>
          <a:p>
            <a:pPr marL="538163" indent="-538163">
              <a:buFont typeface="Wingdings" pitchFamily="2" charset="2"/>
              <a:buChar char="q"/>
            </a:pPr>
            <a:r>
              <a:rPr lang="en-US" sz="2700" b="1" dirty="0">
                <a:latin typeface="Book Antiqua" panose="02040602050305030304" pitchFamily="18" charset="0"/>
              </a:rPr>
              <a:t>A city inhabitant</a:t>
            </a:r>
          </a:p>
          <a:p>
            <a:pPr marL="538163" indent="-538163">
              <a:buFont typeface="Wingdings" pitchFamily="2" charset="2"/>
              <a:buChar char="q"/>
            </a:pPr>
            <a:r>
              <a:rPr lang="en-US" sz="2700" b="1" dirty="0">
                <a:latin typeface="Book Antiqua" panose="02040602050305030304" pitchFamily="18" charset="0"/>
              </a:rPr>
              <a:t>Secondary degree</a:t>
            </a:r>
          </a:p>
          <a:p>
            <a:pPr>
              <a:buFont typeface="Wingdings" pitchFamily="2" charset="2"/>
              <a:buChar char="§"/>
            </a:pPr>
            <a:endParaRPr lang="en-US" sz="2700" b="1" dirty="0"/>
          </a:p>
        </p:txBody>
      </p:sp>
      <p:sp>
        <p:nvSpPr>
          <p:cNvPr id="7"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19</a:t>
            </a:fld>
            <a:endParaRPr lang="pl-PL" altLang="en-US" sz="900" dirty="0">
              <a:solidFill>
                <a:prstClr val="black"/>
              </a:solidFill>
              <a:latin typeface="Arial"/>
            </a:endParaRPr>
          </a:p>
        </p:txBody>
      </p:sp>
      <p:sp>
        <p:nvSpPr>
          <p:cNvPr id="5" name="Tytuł 4"/>
          <p:cNvSpPr>
            <a:spLocks noGrp="1"/>
          </p:cNvSpPr>
          <p:nvPr>
            <p:ph type="title"/>
          </p:nvPr>
        </p:nvSpPr>
        <p:spPr>
          <a:xfrm>
            <a:off x="971600" y="836712"/>
            <a:ext cx="7542838" cy="750094"/>
          </a:xfrm>
        </p:spPr>
        <p:txBody>
          <a:bodyPr>
            <a:noAutofit/>
          </a:bodyPr>
          <a:lstStyle/>
          <a:p>
            <a:r>
              <a:rPr lang="pl-PL" sz="3200" b="1" dirty="0" err="1">
                <a:solidFill>
                  <a:srgbClr val="010891"/>
                </a:solidFill>
                <a:latin typeface="+mn-lt"/>
              </a:rPr>
              <a:t>Typical</a:t>
            </a:r>
            <a:r>
              <a:rPr lang="pl-PL" sz="3200" b="1" dirty="0">
                <a:solidFill>
                  <a:srgbClr val="010891"/>
                </a:solidFill>
                <a:latin typeface="+mn-lt"/>
              </a:rPr>
              <a:t> person </a:t>
            </a:r>
            <a:r>
              <a:rPr lang="pl-PL" sz="3200" b="1" dirty="0" err="1">
                <a:solidFill>
                  <a:srgbClr val="010891"/>
                </a:solidFill>
                <a:latin typeface="+mn-lt"/>
              </a:rPr>
              <a:t>using</a:t>
            </a:r>
            <a:r>
              <a:rPr lang="pl-PL" sz="3200" b="1" dirty="0">
                <a:solidFill>
                  <a:srgbClr val="010891"/>
                </a:solidFill>
                <a:latin typeface="+mn-lt"/>
              </a:rPr>
              <a:t> </a:t>
            </a:r>
            <a:r>
              <a:rPr lang="pl-PL" sz="3200" b="1" dirty="0" err="1">
                <a:solidFill>
                  <a:srgbClr val="010891"/>
                </a:solidFill>
                <a:latin typeface="+mn-lt"/>
              </a:rPr>
              <a:t>selfenumeration</a:t>
            </a:r>
            <a:endParaRPr lang="pl-PL" sz="3200" b="1" dirty="0">
              <a:solidFill>
                <a:srgbClr val="010891"/>
              </a:solidFill>
              <a:latin typeface="+mn-lt"/>
            </a:endParaRPr>
          </a:p>
        </p:txBody>
      </p:sp>
    </p:spTree>
    <p:extLst>
      <p:ext uri="{BB962C8B-B14F-4D97-AF65-F5344CB8AC3E}">
        <p14:creationId xmlns:p14="http://schemas.microsoft.com/office/powerpoint/2010/main" val="328529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p:cNvSpPr>
          <p:nvPr>
            <p:ph idx="1"/>
          </p:nvPr>
        </p:nvSpPr>
        <p:spPr>
          <a:xfrm>
            <a:off x="478952" y="1700808"/>
            <a:ext cx="8229600" cy="4032448"/>
          </a:xfrm>
        </p:spPr>
        <p:txBody>
          <a:bodyPr>
            <a:normAutofit/>
          </a:bodyPr>
          <a:lstStyle/>
          <a:p>
            <a:pPr>
              <a:buFont typeface="Arial" charset="0"/>
              <a:buNone/>
            </a:pPr>
            <a:endParaRPr lang="pl-PL" sz="3200" dirty="0" smtClean="0">
              <a:solidFill>
                <a:schemeClr val="bg1"/>
              </a:solidFill>
            </a:endParaRPr>
          </a:p>
          <a:p>
            <a:pPr algn="ctr">
              <a:buFont typeface="Arial" charset="0"/>
              <a:buNone/>
            </a:pPr>
            <a:r>
              <a:rPr lang="pl-PL" b="1" dirty="0" smtClean="0"/>
              <a:t>C</a:t>
            </a:r>
            <a:r>
              <a:rPr lang="en-US" b="1" dirty="0" err="1" smtClean="0"/>
              <a:t>ombining</a:t>
            </a:r>
            <a:r>
              <a:rPr lang="pl-PL" b="1" dirty="0" smtClean="0"/>
              <a:t> </a:t>
            </a:r>
            <a:r>
              <a:rPr lang="pl-PL" b="1" dirty="0" err="1" smtClean="0"/>
              <a:t>Census</a:t>
            </a:r>
            <a:r>
              <a:rPr lang="pl-PL" b="1" dirty="0" smtClean="0"/>
              <a:t> </a:t>
            </a:r>
          </a:p>
          <a:p>
            <a:pPr algn="ctr">
              <a:buFont typeface="Arial" charset="0"/>
              <a:buNone/>
            </a:pPr>
            <a:r>
              <a:rPr lang="pl-PL" dirty="0" smtClean="0"/>
              <a:t>– </a:t>
            </a:r>
            <a:r>
              <a:rPr lang="pl-PL" dirty="0" err="1" smtClean="0"/>
              <a:t>linking</a:t>
            </a:r>
            <a:r>
              <a:rPr lang="pl-PL" dirty="0" smtClean="0"/>
              <a:t> </a:t>
            </a:r>
            <a:r>
              <a:rPr lang="en-GB" dirty="0" smtClean="0"/>
              <a:t>data from administrative sources</a:t>
            </a:r>
            <a:r>
              <a:rPr lang="pl-PL" dirty="0" smtClean="0"/>
              <a:t> </a:t>
            </a:r>
          </a:p>
          <a:p>
            <a:pPr algn="ctr">
              <a:buFont typeface="Arial" charset="0"/>
              <a:buNone/>
            </a:pPr>
            <a:r>
              <a:rPr lang="pl-PL" sz="2000" dirty="0" smtClean="0"/>
              <a:t>(</a:t>
            </a:r>
            <a:r>
              <a:rPr lang="en-US" sz="2000" dirty="0" smtClean="0"/>
              <a:t>full survey covering base demographic variables</a:t>
            </a:r>
            <a:r>
              <a:rPr lang="pl-PL" sz="2000" dirty="0" smtClean="0"/>
              <a:t> – </a:t>
            </a:r>
            <a:r>
              <a:rPr lang="pl-PL" sz="2000" dirty="0" err="1" smtClean="0"/>
              <a:t>short</a:t>
            </a:r>
            <a:r>
              <a:rPr lang="pl-PL" sz="2000" dirty="0" smtClean="0"/>
              <a:t> form)</a:t>
            </a:r>
            <a:r>
              <a:rPr lang="en-GB" sz="2400" dirty="0" smtClean="0"/>
              <a:t> </a:t>
            </a:r>
            <a:endParaRPr lang="pl-PL" sz="2400" dirty="0" smtClean="0"/>
          </a:p>
          <a:p>
            <a:pPr algn="ctr">
              <a:buFont typeface="Arial" charset="0"/>
              <a:buNone/>
            </a:pPr>
            <a:r>
              <a:rPr lang="en-GB" dirty="0" smtClean="0"/>
              <a:t>with data</a:t>
            </a:r>
            <a:r>
              <a:rPr lang="pl-PL" dirty="0" smtClean="0"/>
              <a:t> </a:t>
            </a:r>
            <a:r>
              <a:rPr lang="en-GB" dirty="0" smtClean="0"/>
              <a:t>acquired</a:t>
            </a:r>
            <a:r>
              <a:rPr lang="pl-PL" dirty="0" smtClean="0"/>
              <a:t> </a:t>
            </a:r>
            <a:r>
              <a:rPr lang="en-GB" dirty="0" smtClean="0"/>
              <a:t>from </a:t>
            </a:r>
            <a:r>
              <a:rPr lang="pl-PL" dirty="0" smtClean="0"/>
              <a:t>20% </a:t>
            </a:r>
            <a:r>
              <a:rPr lang="pl-PL" dirty="0" err="1" smtClean="0"/>
              <a:t>sample</a:t>
            </a:r>
            <a:r>
              <a:rPr lang="en-GB" dirty="0" smtClean="0"/>
              <a:t> </a:t>
            </a:r>
            <a:r>
              <a:rPr lang="pl-PL" dirty="0" err="1" smtClean="0"/>
              <a:t>survey</a:t>
            </a:r>
            <a:endParaRPr lang="pl-PL" dirty="0" smtClean="0"/>
          </a:p>
          <a:p>
            <a:pPr algn="ctr">
              <a:buFont typeface="Arial" charset="0"/>
              <a:buNone/>
            </a:pPr>
            <a:r>
              <a:rPr lang="pl-PL" sz="2400" dirty="0" smtClean="0"/>
              <a:t>(</a:t>
            </a:r>
            <a:r>
              <a:rPr lang="pl-PL" sz="2400" dirty="0" err="1" smtClean="0"/>
              <a:t>long</a:t>
            </a:r>
            <a:r>
              <a:rPr lang="pl-PL" sz="2400" dirty="0" smtClean="0"/>
              <a:t> form)</a:t>
            </a:r>
            <a:endParaRPr lang="en-GB" sz="2400" dirty="0" smtClean="0"/>
          </a:p>
        </p:txBody>
      </p:sp>
      <p:sp>
        <p:nvSpPr>
          <p:cNvPr id="18434" name="Rectangle 3"/>
          <p:cNvSpPr>
            <a:spLocks noGrp="1"/>
          </p:cNvSpPr>
          <p:nvPr>
            <p:ph type="title"/>
          </p:nvPr>
        </p:nvSpPr>
        <p:spPr>
          <a:xfrm>
            <a:off x="467544" y="285751"/>
            <a:ext cx="8064896" cy="983009"/>
          </a:xfrm>
        </p:spPr>
        <p:txBody>
          <a:bodyPr>
            <a:normAutofit/>
          </a:bodyPr>
          <a:lstStyle/>
          <a:p>
            <a:pPr fontAlgn="auto">
              <a:spcAft>
                <a:spcPts val="0"/>
              </a:spcAft>
              <a:defRPr/>
            </a:pPr>
            <a:r>
              <a:rPr lang="en-US" sz="2800" b="1" dirty="0" smtClean="0">
                <a:solidFill>
                  <a:srgbClr val="000099"/>
                </a:solidFill>
                <a:latin typeface="Verdana" pitchFamily="34" charset="0"/>
                <a:ea typeface="Verdana" pitchFamily="34" charset="0"/>
                <a:cs typeface="Verdana" pitchFamily="34" charset="0"/>
              </a:rPr>
              <a:t>Mixed</a:t>
            </a:r>
            <a:r>
              <a:rPr lang="pl-PL" sz="2800" b="1" dirty="0" smtClean="0">
                <a:solidFill>
                  <a:srgbClr val="000099"/>
                </a:solidFill>
                <a:latin typeface="Verdana" pitchFamily="34" charset="0"/>
                <a:ea typeface="Verdana" pitchFamily="34" charset="0"/>
                <a:cs typeface="Verdana" pitchFamily="34" charset="0"/>
              </a:rPr>
              <a:t> Model for </a:t>
            </a:r>
            <a:r>
              <a:rPr lang="en-US" sz="2800" b="1" dirty="0" smtClean="0">
                <a:solidFill>
                  <a:srgbClr val="000099"/>
                </a:solidFill>
                <a:latin typeface="Verdana" pitchFamily="34" charset="0"/>
                <a:ea typeface="Verdana" pitchFamily="34" charset="0"/>
                <a:cs typeface="Verdana" pitchFamily="34" charset="0"/>
              </a:rPr>
              <a:t>Population and Housing Census</a:t>
            </a:r>
          </a:p>
        </p:txBody>
      </p:sp>
      <p:sp>
        <p:nvSpPr>
          <p:cNvPr id="6" name="Symbol zastępczy numeru slajdu 5"/>
          <p:cNvSpPr>
            <a:spLocks noGrp="1"/>
          </p:cNvSpPr>
          <p:nvPr>
            <p:ph type="sldNum" sz="quarter" idx="10"/>
          </p:nvPr>
        </p:nvSpPr>
        <p:spPr/>
        <p:txBody>
          <a:bodyPr/>
          <a:lstStyle/>
          <a:p>
            <a:pPr>
              <a:defRPr/>
            </a:pPr>
            <a:fld id="{62406B85-F3E1-412D-B04F-152AEFA8F9DD}" type="slidenum">
              <a:rPr lang="pl-PL" smtClean="0">
                <a:solidFill>
                  <a:prstClr val="white"/>
                </a:solidFill>
              </a:rPr>
              <a:pPr>
                <a:defRPr/>
              </a:pPr>
              <a:t>2</a:t>
            </a:fld>
            <a:endParaRPr lang="pl-PL" dirty="0">
              <a:solidFill>
                <a:prstClr val="white"/>
              </a:solidFill>
            </a:endParaRPr>
          </a:p>
        </p:txBody>
      </p:sp>
      <p:sp>
        <p:nvSpPr>
          <p:cNvPr id="7" name="Symbol zastępczy numeru slajdu 5"/>
          <p:cNvSpPr txBox="1">
            <a:spLocks/>
          </p:cNvSpPr>
          <p:nvPr/>
        </p:nvSpPr>
        <p:spPr>
          <a:xfrm>
            <a:off x="6705600" y="65087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83D33-B73A-4B99-A02A-BDF92472D188}" type="slidenum">
              <a:rPr kumimoji="0" lang="pl-PL"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pl-PL"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14772750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1"/>
          <p:cNvSpPr>
            <a:spLocks noGrp="1"/>
          </p:cNvSpPr>
          <p:nvPr>
            <p:ph idx="1"/>
          </p:nvPr>
        </p:nvSpPr>
        <p:spPr>
          <a:xfrm>
            <a:off x="971600" y="2348880"/>
            <a:ext cx="7776864" cy="4104455"/>
          </a:xfrm>
        </p:spPr>
        <p:txBody>
          <a:bodyPr>
            <a:noAutofit/>
          </a:bodyPr>
          <a:lstStyle/>
          <a:p>
            <a:pPr eaLnBrk="1" hangingPunct="1"/>
            <a:r>
              <a:rPr lang="pl-PL" altLang="pl-PL" sz="2800" dirty="0">
                <a:cs typeface="Arial" pitchFamily="34" charset="0"/>
              </a:rPr>
              <a:t>s</a:t>
            </a:r>
            <a:r>
              <a:rPr lang="en-US" altLang="pl-PL" sz="2800" dirty="0" err="1">
                <a:cs typeface="Arial" pitchFamily="34" charset="0"/>
              </a:rPr>
              <a:t>cheduled</a:t>
            </a:r>
            <a:r>
              <a:rPr lang="pl-PL" altLang="pl-PL" sz="2800" dirty="0">
                <a:cs typeface="Arial" pitchFamily="34" charset="0"/>
              </a:rPr>
              <a:t> as </a:t>
            </a:r>
            <a:r>
              <a:rPr lang="en-US" altLang="pl-PL" sz="2800" dirty="0">
                <a:cs typeface="Arial" pitchFamily="34" charset="0"/>
              </a:rPr>
              <a:t>the first or the second (following CAII) channel of collecting data</a:t>
            </a:r>
            <a:r>
              <a:rPr lang="pl-PL" altLang="pl-PL" sz="2800" dirty="0">
                <a:cs typeface="Arial" pitchFamily="34" charset="0"/>
              </a:rPr>
              <a:t>;</a:t>
            </a:r>
            <a:endParaRPr lang="en-US" altLang="pl-PL" sz="2800" dirty="0">
              <a:cs typeface="Arial" pitchFamily="34" charset="0"/>
            </a:endParaRPr>
          </a:p>
          <a:p>
            <a:pPr eaLnBrk="1" hangingPunct="1"/>
            <a:r>
              <a:rPr lang="en-US" altLang="pl-PL" sz="2800" dirty="0">
                <a:cs typeface="Arial" pitchFamily="34" charset="0"/>
              </a:rPr>
              <a:t>working posts of telephone interviewers</a:t>
            </a:r>
            <a:r>
              <a:rPr lang="pl-PL" altLang="pl-PL" sz="2800" dirty="0">
                <a:cs typeface="Arial" pitchFamily="34" charset="0"/>
              </a:rPr>
              <a:t> -</a:t>
            </a:r>
            <a:r>
              <a:rPr lang="en-US" altLang="pl-PL" sz="2800" dirty="0">
                <a:cs typeface="Arial" pitchFamily="34" charset="0"/>
              </a:rPr>
              <a:t> located in separated Call Center studies</a:t>
            </a:r>
            <a:r>
              <a:rPr lang="pl-PL" altLang="pl-PL" sz="2800" dirty="0">
                <a:cs typeface="Arial" pitchFamily="34" charset="0"/>
              </a:rPr>
              <a:t>;</a:t>
            </a:r>
            <a:endParaRPr lang="en-US" altLang="pl-PL" sz="2800" dirty="0">
              <a:cs typeface="Arial" pitchFamily="34" charset="0"/>
            </a:endParaRPr>
          </a:p>
          <a:p>
            <a:pPr eaLnBrk="1" hangingPunct="1"/>
            <a:r>
              <a:rPr lang="en-US" altLang="pl-PL" sz="2800" dirty="0">
                <a:cs typeface="Arial" pitchFamily="34" charset="0"/>
              </a:rPr>
              <a:t>telephone interviewers </a:t>
            </a:r>
            <a:r>
              <a:rPr lang="pl-PL" altLang="pl-PL" sz="2800" dirty="0">
                <a:cs typeface="Arial" pitchFamily="34" charset="0"/>
              </a:rPr>
              <a:t>-</a:t>
            </a:r>
            <a:r>
              <a:rPr lang="en-US" altLang="pl-PL" sz="2800" dirty="0">
                <a:cs typeface="Arial" pitchFamily="34" charset="0"/>
              </a:rPr>
              <a:t> provided with professional equipment</a:t>
            </a:r>
            <a:r>
              <a:rPr lang="pl-PL" altLang="pl-PL" sz="2800" dirty="0">
                <a:cs typeface="Arial" pitchFamily="34" charset="0"/>
              </a:rPr>
              <a:t>.</a:t>
            </a:r>
            <a:endParaRPr lang="en-US" altLang="pl-PL" sz="2800" dirty="0">
              <a:cs typeface="Arial" pitchFamily="34" charset="0"/>
            </a:endParaRPr>
          </a:p>
        </p:txBody>
      </p:sp>
      <p:sp>
        <p:nvSpPr>
          <p:cNvPr id="4" name="Tytuł 3"/>
          <p:cNvSpPr>
            <a:spLocks noGrp="1"/>
          </p:cNvSpPr>
          <p:nvPr>
            <p:ph type="title"/>
          </p:nvPr>
        </p:nvSpPr>
        <p:spPr>
          <a:xfrm>
            <a:off x="1547664" y="692696"/>
            <a:ext cx="6417469" cy="857250"/>
          </a:xfrm>
        </p:spPr>
        <p:txBody>
          <a:bodyPr>
            <a:noAutofit/>
          </a:bodyPr>
          <a:lstStyle/>
          <a:p>
            <a:pPr algn="ctr">
              <a:defRPr/>
            </a:pPr>
            <a:r>
              <a:rPr lang="en-US" sz="3200" b="1" dirty="0">
                <a:solidFill>
                  <a:srgbClr val="010891"/>
                </a:solidFill>
                <a:latin typeface="+mn-lt"/>
              </a:rPr>
              <a:t>CA</a:t>
            </a:r>
            <a:r>
              <a:rPr lang="pl-PL" sz="3200" b="1" dirty="0">
                <a:solidFill>
                  <a:srgbClr val="010891"/>
                </a:solidFill>
                <a:latin typeface="+mn-lt"/>
              </a:rPr>
              <a:t>T</a:t>
            </a:r>
            <a:r>
              <a:rPr lang="en-US" sz="3200" b="1" dirty="0">
                <a:solidFill>
                  <a:srgbClr val="010891"/>
                </a:solidFill>
                <a:latin typeface="+mn-lt"/>
              </a:rPr>
              <a:t>I – Computer Assisted Telephone</a:t>
            </a:r>
            <a:r>
              <a:rPr lang="pl-PL" sz="3200" b="1" dirty="0">
                <a:solidFill>
                  <a:srgbClr val="010891"/>
                </a:solidFill>
                <a:latin typeface="+mn-lt"/>
              </a:rPr>
              <a:t> </a:t>
            </a:r>
            <a:r>
              <a:rPr lang="en-US" sz="3200" b="1" dirty="0">
                <a:solidFill>
                  <a:srgbClr val="010891"/>
                </a:solidFill>
                <a:latin typeface="+mn-lt"/>
              </a:rPr>
              <a:t>Interview</a:t>
            </a:r>
            <a:endParaRPr lang="pl-PL" sz="3200" b="1" dirty="0">
              <a:solidFill>
                <a:srgbClr val="010891"/>
              </a:solidFill>
              <a:latin typeface="+mn-lt"/>
            </a:endParaRPr>
          </a:p>
        </p:txBody>
      </p:sp>
      <p:sp>
        <p:nvSpPr>
          <p:cNvPr id="5"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20</a:t>
            </a:fld>
            <a:endParaRPr lang="pl-PL" altLang="en-US" sz="900" dirty="0">
              <a:solidFill>
                <a:prstClr val="black"/>
              </a:solidFill>
              <a:latin typeface="Arial"/>
            </a:endParaRPr>
          </a:p>
        </p:txBody>
      </p:sp>
    </p:spTree>
    <p:extLst>
      <p:ext uri="{BB962C8B-B14F-4D97-AF65-F5344CB8AC3E}">
        <p14:creationId xmlns:p14="http://schemas.microsoft.com/office/powerpoint/2010/main" val="87675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28650" y="1916832"/>
            <a:ext cx="7615758" cy="4804646"/>
          </a:xfrm>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2406B85-F3E1-412D-B04F-152AEFA8F9DD}" type="slidenum">
              <a:rPr lang="pl-PL" smtClean="0">
                <a:solidFill>
                  <a:prstClr val="black">
                    <a:tint val="75000"/>
                  </a:prstClr>
                </a:solidFill>
              </a:rPr>
              <a:pPr>
                <a:defRPr/>
              </a:pPr>
              <a:t>21</a:t>
            </a:fld>
            <a:endParaRPr lang="pl-PL" dirty="0">
              <a:solidFill>
                <a:prstClr val="black">
                  <a:tint val="75000"/>
                </a:prstClr>
              </a:solidFill>
            </a:endParaRPr>
          </a:p>
        </p:txBody>
      </p:sp>
      <p:sp>
        <p:nvSpPr>
          <p:cNvPr id="5" name="Form"/>
          <p:cNvSpPr>
            <a:spLocks noEditPoints="1" noChangeArrowheads="1"/>
          </p:cNvSpPr>
          <p:nvPr/>
        </p:nvSpPr>
        <p:spPr bwMode="auto">
          <a:xfrm>
            <a:off x="2937868" y="3705822"/>
            <a:ext cx="1232297" cy="13930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pl-PL" sz="750">
              <a:solidFill>
                <a:prstClr val="black"/>
              </a:solidFill>
              <a:latin typeface="Calibri" pitchFamily="34" charset="0"/>
            </a:endParaRPr>
          </a:p>
        </p:txBody>
      </p:sp>
      <p:sp>
        <p:nvSpPr>
          <p:cNvPr id="6" name="Tytuł 1"/>
          <p:cNvSpPr>
            <a:spLocks noGrp="1"/>
          </p:cNvSpPr>
          <p:nvPr/>
        </p:nvSpPr>
        <p:spPr bwMode="auto">
          <a:xfrm>
            <a:off x="1043608" y="312026"/>
            <a:ext cx="6912768" cy="109184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pl-PL" sz="3200" b="1" dirty="0" err="1">
                <a:solidFill>
                  <a:srgbClr val="010891"/>
                </a:solidFill>
                <a:latin typeface="+mn-lt"/>
              </a:rPr>
              <a:t>The</a:t>
            </a:r>
            <a:r>
              <a:rPr lang="pl-PL" sz="3200" b="1" dirty="0">
                <a:solidFill>
                  <a:srgbClr val="010891"/>
                </a:solidFill>
                <a:latin typeface="+mn-lt"/>
              </a:rPr>
              <a:t> most </a:t>
            </a:r>
            <a:r>
              <a:rPr lang="pl-PL" sz="3200" b="1" dirty="0" err="1">
                <a:solidFill>
                  <a:srgbClr val="010891"/>
                </a:solidFill>
                <a:latin typeface="+mn-lt"/>
              </a:rPr>
              <a:t>significant</a:t>
            </a:r>
            <a:r>
              <a:rPr lang="pl-PL" sz="3200" b="1" dirty="0">
                <a:solidFill>
                  <a:srgbClr val="010891"/>
                </a:solidFill>
                <a:latin typeface="+mn-lt"/>
              </a:rPr>
              <a:t> </a:t>
            </a:r>
            <a:r>
              <a:rPr lang="pl-PL" sz="3200" b="1" dirty="0" err="1">
                <a:solidFill>
                  <a:srgbClr val="010891"/>
                </a:solidFill>
                <a:latin typeface="+mn-lt"/>
              </a:rPr>
              <a:t>functionality</a:t>
            </a:r>
            <a:r>
              <a:rPr lang="pl-PL" sz="3200" b="1" dirty="0">
                <a:solidFill>
                  <a:srgbClr val="010891"/>
                </a:solidFill>
                <a:latin typeface="+mn-lt"/>
              </a:rPr>
              <a:t> </a:t>
            </a:r>
          </a:p>
          <a:p>
            <a:r>
              <a:rPr lang="pl-PL" sz="3200" b="1" dirty="0">
                <a:solidFill>
                  <a:srgbClr val="010891"/>
                </a:solidFill>
                <a:latin typeface="+mn-lt"/>
              </a:rPr>
              <a:t>of </a:t>
            </a:r>
            <a:r>
              <a:rPr lang="pl-PL" sz="3200" b="1" dirty="0" err="1">
                <a:solidFill>
                  <a:srgbClr val="010891"/>
                </a:solidFill>
                <a:latin typeface="+mn-lt"/>
              </a:rPr>
              <a:t>Call</a:t>
            </a:r>
            <a:r>
              <a:rPr lang="pl-PL" sz="3200" b="1" dirty="0">
                <a:solidFill>
                  <a:srgbClr val="010891"/>
                </a:solidFill>
                <a:latin typeface="+mn-lt"/>
              </a:rPr>
              <a:t> Center</a:t>
            </a:r>
          </a:p>
        </p:txBody>
      </p:sp>
      <p:pic>
        <p:nvPicPr>
          <p:cNvPr id="7" name="Picture 2" descr="C:\Documents and Settings\mankoan\Ustawienia lokalne\Temporary Internet Files\Content.IE5\E1O3K3C5\MPj04383670000[1].jpg"/>
          <p:cNvPicPr>
            <a:picLocks noChangeAspect="1" noChangeArrowheads="1"/>
          </p:cNvPicPr>
          <p:nvPr/>
        </p:nvPicPr>
        <p:blipFill>
          <a:blip r:embed="rId2" cstate="print"/>
          <a:srcRect/>
          <a:stretch>
            <a:fillRect/>
          </a:stretch>
        </p:blipFill>
        <p:spPr bwMode="auto">
          <a:xfrm>
            <a:off x="1223368" y="3223617"/>
            <a:ext cx="1119188" cy="748904"/>
          </a:xfrm>
          <a:prstGeom prst="rect">
            <a:avLst/>
          </a:prstGeom>
          <a:noFill/>
          <a:ln w="9525">
            <a:noFill/>
            <a:miter lim="800000"/>
            <a:headEnd/>
            <a:tailEnd/>
          </a:ln>
        </p:spPr>
      </p:pic>
      <p:sp>
        <p:nvSpPr>
          <p:cNvPr id="8" name="pole tekstowe 5"/>
          <p:cNvSpPr txBox="1">
            <a:spLocks noChangeArrowheads="1"/>
          </p:cNvSpPr>
          <p:nvPr/>
        </p:nvSpPr>
        <p:spPr bwMode="auto">
          <a:xfrm>
            <a:off x="1223369" y="3973712"/>
            <a:ext cx="1178719" cy="369332"/>
          </a:xfrm>
          <a:prstGeom prst="rect">
            <a:avLst/>
          </a:prstGeom>
          <a:noFill/>
          <a:ln w="9525">
            <a:noFill/>
            <a:miter lim="800000"/>
            <a:headEnd/>
            <a:tailEnd/>
          </a:ln>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pl-PL" b="1" dirty="0" err="1">
                <a:solidFill>
                  <a:prstClr val="black"/>
                </a:solidFill>
                <a:latin typeface="Calibri" pitchFamily="34" charset="0"/>
              </a:rPr>
              <a:t>Hotline</a:t>
            </a:r>
            <a:endParaRPr lang="pl-PL" b="1" dirty="0">
              <a:solidFill>
                <a:prstClr val="black"/>
              </a:solidFill>
              <a:latin typeface="Calibri" pitchFamily="34" charset="0"/>
            </a:endParaRPr>
          </a:p>
        </p:txBody>
      </p:sp>
      <p:sp>
        <p:nvSpPr>
          <p:cNvPr id="9" name="Strzałka w lewo 8"/>
          <p:cNvSpPr/>
          <p:nvPr/>
        </p:nvSpPr>
        <p:spPr>
          <a:xfrm rot="18924292">
            <a:off x="2223493" y="2300883"/>
            <a:ext cx="817959" cy="58935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0" name="Strzałka w lewo 9"/>
          <p:cNvSpPr/>
          <p:nvPr/>
        </p:nvSpPr>
        <p:spPr>
          <a:xfrm rot="16200000">
            <a:off x="3746303" y="2683074"/>
            <a:ext cx="794147" cy="58936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1" name="pole tekstowe 8"/>
          <p:cNvSpPr txBox="1">
            <a:spLocks noChangeArrowheads="1"/>
          </p:cNvSpPr>
          <p:nvPr/>
        </p:nvSpPr>
        <p:spPr bwMode="auto">
          <a:xfrm>
            <a:off x="3045024" y="3384353"/>
            <a:ext cx="1928813" cy="338554"/>
          </a:xfrm>
          <a:prstGeom prst="rect">
            <a:avLst/>
          </a:prstGeom>
          <a:noFill/>
          <a:ln w="9525">
            <a:noFill/>
            <a:miter lim="800000"/>
            <a:headEnd/>
            <a:tailEnd/>
          </a:ln>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pl-PL" sz="1600" b="1" dirty="0" err="1">
                <a:solidFill>
                  <a:prstClr val="black"/>
                </a:solidFill>
                <a:latin typeface="Calibri" pitchFamily="34" charset="0"/>
              </a:rPr>
              <a:t>Interviewing</a:t>
            </a:r>
            <a:endParaRPr lang="pl-PL" sz="1600" b="1" dirty="0">
              <a:solidFill>
                <a:prstClr val="black"/>
              </a:solidFill>
              <a:latin typeface="Calibri" pitchFamily="34" charset="0"/>
            </a:endParaRPr>
          </a:p>
        </p:txBody>
      </p:sp>
      <p:sp>
        <p:nvSpPr>
          <p:cNvPr id="12" name="Strzałka w lewo 11"/>
          <p:cNvSpPr/>
          <p:nvPr/>
        </p:nvSpPr>
        <p:spPr>
          <a:xfrm rot="14941385">
            <a:off x="5032177" y="2629496"/>
            <a:ext cx="794147" cy="58936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3" name="pole tekstowe 11"/>
          <p:cNvSpPr txBox="1">
            <a:spLocks noChangeArrowheads="1"/>
          </p:cNvSpPr>
          <p:nvPr/>
        </p:nvSpPr>
        <p:spPr bwMode="auto">
          <a:xfrm>
            <a:off x="4705947" y="3545086"/>
            <a:ext cx="1446610" cy="738664"/>
          </a:xfrm>
          <a:prstGeom prst="rect">
            <a:avLst/>
          </a:prstGeom>
          <a:noFill/>
          <a:ln w="9525">
            <a:noFill/>
            <a:miter lim="800000"/>
            <a:headEnd/>
            <a:tailEnd/>
          </a:ln>
        </p:spPr>
        <p:txBody>
          <a:bodyPr>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l-PL" sz="1400" b="1" dirty="0" err="1">
                <a:solidFill>
                  <a:prstClr val="black"/>
                </a:solidFill>
                <a:latin typeface="Calibri" pitchFamily="34" charset="0"/>
              </a:rPr>
              <a:t>Arranging</a:t>
            </a:r>
            <a:r>
              <a:rPr lang="pl-PL" sz="1400" b="1" dirty="0">
                <a:solidFill>
                  <a:prstClr val="black"/>
                </a:solidFill>
                <a:latin typeface="Calibri" pitchFamily="34" charset="0"/>
              </a:rPr>
              <a:t> </a:t>
            </a:r>
            <a:r>
              <a:rPr lang="pl-PL" sz="1400" b="1" dirty="0" err="1">
                <a:solidFill>
                  <a:prstClr val="black"/>
                </a:solidFill>
                <a:latin typeface="Calibri" pitchFamily="34" charset="0"/>
              </a:rPr>
              <a:t>visits</a:t>
            </a:r>
            <a:r>
              <a:rPr lang="pl-PL" sz="1400" b="1" dirty="0">
                <a:solidFill>
                  <a:prstClr val="black"/>
                </a:solidFill>
                <a:latin typeface="Calibri" pitchFamily="34" charset="0"/>
              </a:rPr>
              <a:t> by </a:t>
            </a:r>
            <a:r>
              <a:rPr lang="pl-PL" sz="1400" b="1" dirty="0" err="1">
                <a:solidFill>
                  <a:prstClr val="black"/>
                </a:solidFill>
                <a:latin typeface="Calibri" pitchFamily="34" charset="0"/>
              </a:rPr>
              <a:t>census</a:t>
            </a:r>
            <a:r>
              <a:rPr lang="pl-PL" sz="1400" b="1" dirty="0">
                <a:solidFill>
                  <a:prstClr val="black"/>
                </a:solidFill>
                <a:latin typeface="Calibri" pitchFamily="34" charset="0"/>
              </a:rPr>
              <a:t> </a:t>
            </a:r>
            <a:r>
              <a:rPr lang="pl-PL" sz="1400" b="1" dirty="0" err="1">
                <a:solidFill>
                  <a:prstClr val="black"/>
                </a:solidFill>
                <a:latin typeface="Calibri" pitchFamily="34" charset="0"/>
              </a:rPr>
              <a:t>enumerators</a:t>
            </a:r>
            <a:endParaRPr lang="pl-PL" sz="1400" b="1" dirty="0">
              <a:solidFill>
                <a:prstClr val="black"/>
              </a:solidFill>
              <a:latin typeface="Calibri" pitchFamily="34" charset="0"/>
            </a:endParaRPr>
          </a:p>
        </p:txBody>
      </p:sp>
      <p:sp>
        <p:nvSpPr>
          <p:cNvPr id="14" name="Strzałka w lewo 13"/>
          <p:cNvSpPr/>
          <p:nvPr/>
        </p:nvSpPr>
        <p:spPr>
          <a:xfrm rot="12019350">
            <a:off x="5869186" y="2082999"/>
            <a:ext cx="794147" cy="52268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5" name="pole tekstowe 13"/>
          <p:cNvSpPr txBox="1">
            <a:spLocks noChangeArrowheads="1"/>
          </p:cNvSpPr>
          <p:nvPr/>
        </p:nvSpPr>
        <p:spPr bwMode="auto">
          <a:xfrm>
            <a:off x="6300191" y="2456892"/>
            <a:ext cx="1838889" cy="738664"/>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l-PL" sz="1400" b="1" dirty="0" err="1">
                <a:solidFill>
                  <a:prstClr val="black"/>
                </a:solidFill>
                <a:latin typeface="Calibri" pitchFamily="34" charset="0"/>
              </a:rPr>
              <a:t>Confirming</a:t>
            </a:r>
            <a:r>
              <a:rPr lang="pl-PL" sz="1400" b="1" dirty="0">
                <a:solidFill>
                  <a:prstClr val="black"/>
                </a:solidFill>
                <a:latin typeface="Calibri" pitchFamily="34" charset="0"/>
              </a:rPr>
              <a:t> the </a:t>
            </a:r>
            <a:r>
              <a:rPr lang="pl-PL" sz="1400" b="1" dirty="0" err="1">
                <a:solidFill>
                  <a:prstClr val="black"/>
                </a:solidFill>
                <a:latin typeface="Calibri" pitchFamily="34" charset="0"/>
              </a:rPr>
              <a:t>identity</a:t>
            </a:r>
            <a:r>
              <a:rPr lang="pl-PL" sz="1400" b="1" dirty="0">
                <a:solidFill>
                  <a:prstClr val="black"/>
                </a:solidFill>
                <a:latin typeface="Calibri" pitchFamily="34" charset="0"/>
              </a:rPr>
              <a:t> of the </a:t>
            </a:r>
            <a:r>
              <a:rPr lang="pl-PL" sz="1400" b="1" dirty="0" err="1" smtClean="0">
                <a:solidFill>
                  <a:prstClr val="black"/>
                </a:solidFill>
                <a:latin typeface="Calibri" pitchFamily="34" charset="0"/>
              </a:rPr>
              <a:t>census</a:t>
            </a:r>
            <a:r>
              <a:rPr lang="pl-PL" sz="1400" b="1" dirty="0" smtClean="0">
                <a:solidFill>
                  <a:prstClr val="black"/>
                </a:solidFill>
                <a:latin typeface="Calibri" pitchFamily="34" charset="0"/>
              </a:rPr>
              <a:t> </a:t>
            </a:r>
            <a:r>
              <a:rPr lang="pl-PL" sz="1400" b="1" dirty="0" err="1">
                <a:solidFill>
                  <a:prstClr val="black"/>
                </a:solidFill>
                <a:latin typeface="Calibri" pitchFamily="34" charset="0"/>
              </a:rPr>
              <a:t>enumerator</a:t>
            </a:r>
            <a:endParaRPr lang="pl-PL" sz="1400" b="1" dirty="0">
              <a:solidFill>
                <a:prstClr val="black"/>
              </a:solidFill>
              <a:latin typeface="Calibri" pitchFamily="34" charset="0"/>
            </a:endParaRPr>
          </a:p>
        </p:txBody>
      </p:sp>
      <p:pic>
        <p:nvPicPr>
          <p:cNvPr id="16" name="Picture 4" descr="C:\Documents and Settings\mankoan\Moje dokumenty\Moje obrazy\Obraz1.jpg"/>
          <p:cNvPicPr>
            <a:picLocks noChangeAspect="1" noChangeArrowheads="1"/>
          </p:cNvPicPr>
          <p:nvPr/>
        </p:nvPicPr>
        <p:blipFill>
          <a:blip r:embed="rId3" cstate="print"/>
          <a:srcRect/>
          <a:stretch>
            <a:fillRect/>
          </a:stretch>
        </p:blipFill>
        <p:spPr bwMode="auto">
          <a:xfrm>
            <a:off x="5027415" y="4348759"/>
            <a:ext cx="1121569" cy="1329928"/>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5938244" y="4348758"/>
            <a:ext cx="196453" cy="317897"/>
          </a:xfrm>
          <a:prstGeom prst="rect">
            <a:avLst/>
          </a:prstGeom>
          <a:noFill/>
          <a:ln w="9525">
            <a:noFill/>
            <a:miter lim="800000"/>
            <a:headEnd/>
            <a:tailEnd/>
          </a:ln>
        </p:spPr>
      </p:pic>
      <p:pic>
        <p:nvPicPr>
          <p:cNvPr id="18" name="Picture 4" descr="C:\Documents and Settings\mankoan\Moje dokumenty\Moje obrazy\Obraz1.jpg"/>
          <p:cNvPicPr>
            <a:picLocks noChangeAspect="1" noChangeArrowheads="1"/>
          </p:cNvPicPr>
          <p:nvPr/>
        </p:nvPicPr>
        <p:blipFill>
          <a:blip r:embed="rId3" cstate="print"/>
          <a:srcRect/>
          <a:stretch>
            <a:fillRect/>
          </a:stretch>
        </p:blipFill>
        <p:spPr bwMode="auto">
          <a:xfrm>
            <a:off x="6261139" y="3417511"/>
            <a:ext cx="515541" cy="610791"/>
          </a:xfrm>
          <a:prstGeom prst="rect">
            <a:avLst/>
          </a:prstGeom>
          <a:noFill/>
          <a:ln w="9525">
            <a:noFill/>
            <a:miter lim="800000"/>
            <a:headEnd/>
            <a:tailEnd/>
          </a:ln>
        </p:spPr>
      </p:pic>
      <p:pic>
        <p:nvPicPr>
          <p:cNvPr id="19" name="Picture 5"/>
          <p:cNvPicPr>
            <a:picLocks noChangeAspect="1" noChangeArrowheads="1"/>
          </p:cNvPicPr>
          <p:nvPr/>
        </p:nvPicPr>
        <p:blipFill>
          <a:blip r:embed="rId5" cstate="print"/>
          <a:srcRect/>
          <a:stretch>
            <a:fillRect/>
          </a:stretch>
        </p:blipFill>
        <p:spPr bwMode="auto">
          <a:xfrm>
            <a:off x="6649283" y="3409267"/>
            <a:ext cx="127397" cy="205978"/>
          </a:xfrm>
          <a:prstGeom prst="rect">
            <a:avLst/>
          </a:prstGeom>
          <a:noFill/>
          <a:ln w="9525">
            <a:noFill/>
            <a:miter lim="800000"/>
            <a:headEnd/>
            <a:tailEnd/>
          </a:ln>
        </p:spPr>
      </p:pic>
      <p:cxnSp>
        <p:nvCxnSpPr>
          <p:cNvPr id="20" name="Łącznik prosty ze strzałką 19"/>
          <p:cNvCxnSpPr/>
          <p:nvPr/>
        </p:nvCxnSpPr>
        <p:spPr>
          <a:xfrm>
            <a:off x="6741914" y="3812978"/>
            <a:ext cx="214313" cy="119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21" name="Picture 2" descr="C:\Documents and Settings\mankoan\Ustawienia lokalne\Temporary Internet Files\Content.IE5\E1O3K3C5\MPj04383670000[1].jpg"/>
          <p:cNvPicPr>
            <a:picLocks noChangeAspect="1" noChangeArrowheads="1"/>
          </p:cNvPicPr>
          <p:nvPr/>
        </p:nvPicPr>
        <p:blipFill>
          <a:blip r:embed="rId6" cstate="print"/>
          <a:srcRect/>
          <a:stretch>
            <a:fillRect/>
          </a:stretch>
        </p:blipFill>
        <p:spPr bwMode="auto">
          <a:xfrm>
            <a:off x="7063383" y="3374828"/>
            <a:ext cx="1110514" cy="744139"/>
          </a:xfrm>
          <a:prstGeom prst="rect">
            <a:avLst/>
          </a:prstGeom>
          <a:noFill/>
          <a:ln w="9525">
            <a:noFill/>
            <a:miter lim="800000"/>
            <a:headEnd/>
            <a:tailEnd/>
          </a:ln>
        </p:spPr>
      </p:pic>
      <p:sp>
        <p:nvSpPr>
          <p:cNvPr id="22"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21</a:t>
            </a:fld>
            <a:endParaRPr lang="pl-PL" altLang="en-US" sz="900" dirty="0">
              <a:solidFill>
                <a:prstClr val="black"/>
              </a:solidFill>
              <a:latin typeface="Arial"/>
            </a:endParaRPr>
          </a:p>
        </p:txBody>
      </p:sp>
    </p:spTree>
    <p:extLst>
      <p:ext uri="{BB962C8B-B14F-4D97-AF65-F5344CB8AC3E}">
        <p14:creationId xmlns:p14="http://schemas.microsoft.com/office/powerpoint/2010/main" val="23847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1"/>
          <p:cNvSpPr>
            <a:spLocks noGrp="1"/>
          </p:cNvSpPr>
          <p:nvPr>
            <p:ph idx="1"/>
          </p:nvPr>
        </p:nvSpPr>
        <p:spPr/>
        <p:txBody>
          <a:bodyPr>
            <a:normAutofit/>
          </a:bodyPr>
          <a:lstStyle/>
          <a:p>
            <a:pPr>
              <a:buFont typeface="Arial" pitchFamily="34" charset="0"/>
              <a:buChar char="•"/>
            </a:pPr>
            <a:r>
              <a:rPr lang="en-GB" altLang="pl-PL" sz="2800" dirty="0">
                <a:cs typeface="Arial" pitchFamily="34" charset="0"/>
              </a:rPr>
              <a:t>the third channel of data collection in the case of failure to obtain a complete set of data via CAII and CATI channels</a:t>
            </a:r>
            <a:endParaRPr lang="en-US" altLang="pl-PL" sz="2800" dirty="0">
              <a:cs typeface="Arial" pitchFamily="34" charset="0"/>
            </a:endParaRPr>
          </a:p>
          <a:p>
            <a:r>
              <a:rPr lang="en-GB" altLang="pl-PL" sz="2800" dirty="0">
                <a:cs typeface="Arial" pitchFamily="34" charset="0"/>
              </a:rPr>
              <a:t>direct interviews in households </a:t>
            </a:r>
            <a:r>
              <a:rPr lang="pl-PL" altLang="pl-PL" sz="2800" dirty="0">
                <a:cs typeface="Arial" pitchFamily="34" charset="0"/>
              </a:rPr>
              <a:t>(</a:t>
            </a:r>
            <a:r>
              <a:rPr lang="en-US" altLang="pl-PL" sz="2800" dirty="0">
                <a:cs typeface="Arial" pitchFamily="34" charset="0"/>
              </a:rPr>
              <a:t>first or second </a:t>
            </a:r>
            <a:r>
              <a:rPr lang="pl-PL" altLang="pl-PL" sz="2800" dirty="0">
                <a:cs typeface="Arial" pitchFamily="34" charset="0"/>
              </a:rPr>
              <a:t>channel)</a:t>
            </a:r>
          </a:p>
          <a:p>
            <a:pPr marL="808435" lvl="2" indent="-338138">
              <a:buFont typeface="Wingdings" pitchFamily="2" charset="2"/>
              <a:buChar char="Ø"/>
            </a:pPr>
            <a:r>
              <a:rPr lang="en-GB" altLang="pl-PL" sz="2800" dirty="0">
                <a:cs typeface="Arial" pitchFamily="34" charset="0"/>
              </a:rPr>
              <a:t>where such </a:t>
            </a:r>
            <a:r>
              <a:rPr lang="pl-PL" altLang="pl-PL" sz="2800" dirty="0">
                <a:cs typeface="Arial" pitchFamily="34" charset="0"/>
              </a:rPr>
              <a:t>a </a:t>
            </a:r>
            <a:r>
              <a:rPr lang="en-GB" altLang="pl-PL" sz="2800" dirty="0">
                <a:cs typeface="Arial" pitchFamily="34" charset="0"/>
              </a:rPr>
              <a:t>way of proceeding results from adopted methodology or </a:t>
            </a:r>
            <a:endParaRPr lang="pl-PL" altLang="pl-PL" sz="2800" dirty="0">
              <a:cs typeface="Arial" pitchFamily="34" charset="0"/>
            </a:endParaRPr>
          </a:p>
          <a:p>
            <a:pPr marL="808435" lvl="2" indent="-338138">
              <a:buFont typeface="Wingdings" pitchFamily="2" charset="2"/>
              <a:buChar char="Ø"/>
            </a:pPr>
            <a:r>
              <a:rPr lang="en-GB" altLang="pl-PL" sz="2800" dirty="0">
                <a:cs typeface="Arial" pitchFamily="34" charset="0"/>
              </a:rPr>
              <a:t>whose members has not expressed consent for </a:t>
            </a:r>
            <a:r>
              <a:rPr lang="pl-PL" altLang="pl-PL" sz="2800" dirty="0">
                <a:cs typeface="Arial" pitchFamily="34" charset="0"/>
              </a:rPr>
              <a:t>a </a:t>
            </a:r>
            <a:r>
              <a:rPr lang="en-GB" altLang="pl-PL" sz="2800" dirty="0">
                <a:cs typeface="Arial" pitchFamily="34" charset="0"/>
              </a:rPr>
              <a:t>telephone survey</a:t>
            </a:r>
            <a:endParaRPr lang="en-US" altLang="pl-PL" sz="2800" dirty="0">
              <a:cs typeface="Arial" pitchFamily="34" charset="0"/>
            </a:endParaRPr>
          </a:p>
        </p:txBody>
      </p:sp>
      <p:sp>
        <p:nvSpPr>
          <p:cNvPr id="19459" name="Symbol zastępczy numeru slajdu 2"/>
          <p:cNvSpPr>
            <a:spLocks noGrp="1"/>
          </p:cNvSpPr>
          <p:nvPr>
            <p:ph type="sldNum" sz="quarter" idx="4294967295"/>
          </p:nvPr>
        </p:nvSpPr>
        <p:spPr bwMode="auto">
          <a:xfrm>
            <a:off x="7628454" y="5663209"/>
            <a:ext cx="274320" cy="273844"/>
          </a:xfrm>
          <a:prstGeom prst="rect">
            <a:avLst/>
          </a:prstGeom>
          <a:noFill/>
          <a:ln>
            <a:miter lim="800000"/>
            <a:headEnd/>
            <a:tailEnd/>
          </a:ln>
        </p:spPr>
        <p:txBody>
          <a:bodyPr/>
          <a:lstStyle/>
          <a:p>
            <a:fld id="{A1AC7833-38B4-4060-99FC-F70784E3DD7B}" type="slidenum">
              <a:rPr lang="pl-PL" altLang="pl-PL">
                <a:solidFill>
                  <a:prstClr val="black">
                    <a:tint val="75000"/>
                  </a:prstClr>
                </a:solidFill>
              </a:rPr>
              <a:pPr/>
              <a:t>22</a:t>
            </a:fld>
            <a:endParaRPr lang="pl-PL" altLang="pl-PL">
              <a:solidFill>
                <a:prstClr val="black">
                  <a:tint val="75000"/>
                </a:prstClr>
              </a:solidFill>
            </a:endParaRPr>
          </a:p>
        </p:txBody>
      </p:sp>
      <p:sp>
        <p:nvSpPr>
          <p:cNvPr id="4" name="Tytuł 3"/>
          <p:cNvSpPr>
            <a:spLocks noGrp="1"/>
          </p:cNvSpPr>
          <p:nvPr>
            <p:ph type="title"/>
          </p:nvPr>
        </p:nvSpPr>
        <p:spPr/>
        <p:txBody>
          <a:bodyPr>
            <a:normAutofit/>
          </a:bodyPr>
          <a:lstStyle/>
          <a:p>
            <a:pPr algn="ctr">
              <a:defRPr/>
            </a:pPr>
            <a:r>
              <a:rPr lang="en-US" sz="3200" b="1" dirty="0">
                <a:solidFill>
                  <a:srgbClr val="010891"/>
                </a:solidFill>
                <a:latin typeface="+mn-lt"/>
              </a:rPr>
              <a:t>CA</a:t>
            </a:r>
            <a:r>
              <a:rPr lang="pl-PL" sz="3200" b="1" dirty="0">
                <a:solidFill>
                  <a:srgbClr val="010891"/>
                </a:solidFill>
                <a:latin typeface="+mn-lt"/>
              </a:rPr>
              <a:t>P</a:t>
            </a:r>
            <a:r>
              <a:rPr lang="en-US" sz="3200" b="1" dirty="0">
                <a:solidFill>
                  <a:srgbClr val="010891"/>
                </a:solidFill>
                <a:latin typeface="+mn-lt"/>
              </a:rPr>
              <a:t>I – Computer Assisted </a:t>
            </a:r>
            <a:r>
              <a:rPr lang="pl-PL" sz="3200" b="1" dirty="0" err="1">
                <a:solidFill>
                  <a:srgbClr val="010891"/>
                </a:solidFill>
                <a:latin typeface="+mn-lt"/>
              </a:rPr>
              <a:t>Personal</a:t>
            </a:r>
            <a:r>
              <a:rPr lang="pl-PL" sz="3200" b="1" dirty="0">
                <a:solidFill>
                  <a:srgbClr val="010891"/>
                </a:solidFill>
                <a:latin typeface="+mn-lt"/>
              </a:rPr>
              <a:t> </a:t>
            </a:r>
            <a:r>
              <a:rPr lang="en-US" sz="3200" b="1" dirty="0">
                <a:solidFill>
                  <a:srgbClr val="010891"/>
                </a:solidFill>
                <a:latin typeface="+mn-lt"/>
              </a:rPr>
              <a:t>Interview</a:t>
            </a:r>
            <a:endParaRPr lang="pl-PL" sz="3200" b="1" dirty="0">
              <a:solidFill>
                <a:srgbClr val="010891"/>
              </a:solidFill>
              <a:latin typeface="+mn-lt"/>
            </a:endParaRPr>
          </a:p>
        </p:txBody>
      </p:sp>
      <p:sp>
        <p:nvSpPr>
          <p:cNvPr id="5"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22</a:t>
            </a:fld>
            <a:endParaRPr lang="pl-PL" altLang="en-US" sz="900" dirty="0">
              <a:solidFill>
                <a:prstClr val="black"/>
              </a:solidFill>
              <a:latin typeface="Arial"/>
            </a:endParaRPr>
          </a:p>
        </p:txBody>
      </p:sp>
    </p:spTree>
    <p:extLst>
      <p:ext uri="{BB962C8B-B14F-4D97-AF65-F5344CB8AC3E}">
        <p14:creationId xmlns:p14="http://schemas.microsoft.com/office/powerpoint/2010/main" val="202488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odwójna fala 91"/>
          <p:cNvSpPr/>
          <p:nvPr/>
        </p:nvSpPr>
        <p:spPr>
          <a:xfrm>
            <a:off x="4786313" y="3375424"/>
            <a:ext cx="2786063" cy="535781"/>
          </a:xfrm>
          <a:prstGeom prst="doubleWave">
            <a:avLst>
              <a:gd name="adj1" fmla="val 6250"/>
              <a:gd name="adj2" fmla="val -2454"/>
            </a:avLst>
          </a:prstGeom>
          <a:blipFill>
            <a:blip r:embed="rId2" cstate="print"/>
            <a:tile tx="0" ty="0" sx="100000" sy="100000" flip="none" algn="tl"/>
          </a:blipFill>
        </p:spPr>
        <p:style>
          <a:lnRef idx="1">
            <a:schemeClr val="accent5"/>
          </a:lnRef>
          <a:fillRef idx="2">
            <a:schemeClr val="accent5"/>
          </a:fillRef>
          <a:effectRef idx="1">
            <a:schemeClr val="accent5"/>
          </a:effectRef>
          <a:fontRef idx="minor">
            <a:schemeClr val="dk1"/>
          </a:fontRef>
        </p:style>
        <p:txBody>
          <a:bodyPr anchor="ctr"/>
          <a:lstStyle/>
          <a:p>
            <a:pPr algn="r" fontAlgn="base">
              <a:spcBef>
                <a:spcPct val="0"/>
              </a:spcBef>
              <a:spcAft>
                <a:spcPct val="0"/>
              </a:spcAft>
              <a:defRPr/>
            </a:pPr>
            <a:r>
              <a:rPr lang="pl-PL" sz="1200" b="1" dirty="0">
                <a:solidFill>
                  <a:prstClr val="black"/>
                </a:solidFill>
              </a:rPr>
              <a:t>Mobile network - </a:t>
            </a:r>
            <a:r>
              <a:rPr lang="pl-PL" sz="1200" b="1" dirty="0" err="1">
                <a:solidFill>
                  <a:prstClr val="black"/>
                </a:solidFill>
              </a:rPr>
              <a:t>Dedicated</a:t>
            </a:r>
            <a:r>
              <a:rPr lang="pl-PL" sz="1200" b="1" dirty="0">
                <a:solidFill>
                  <a:prstClr val="black"/>
                </a:solidFill>
              </a:rPr>
              <a:t> VPN (</a:t>
            </a:r>
            <a:r>
              <a:rPr lang="en-US" sz="1200" dirty="0">
                <a:solidFill>
                  <a:prstClr val="black"/>
                </a:solidFill>
              </a:rPr>
              <a:t>General Packet Radio Service</a:t>
            </a:r>
            <a:r>
              <a:rPr lang="pl-PL" sz="1200" dirty="0">
                <a:solidFill>
                  <a:prstClr val="black"/>
                </a:solidFill>
              </a:rPr>
              <a:t> </a:t>
            </a:r>
            <a:r>
              <a:rPr lang="en-US" sz="1200" dirty="0">
                <a:solidFill>
                  <a:prstClr val="black"/>
                </a:solidFill>
              </a:rPr>
              <a:t>(</a:t>
            </a:r>
            <a:r>
              <a:rPr lang="en-US" sz="1200" b="1" dirty="0">
                <a:solidFill>
                  <a:prstClr val="black"/>
                </a:solidFill>
              </a:rPr>
              <a:t>GPRS</a:t>
            </a:r>
            <a:r>
              <a:rPr lang="en-US" sz="1200" dirty="0">
                <a:solidFill>
                  <a:prstClr val="black"/>
                </a:solidFill>
              </a:rPr>
              <a:t>)</a:t>
            </a:r>
            <a:r>
              <a:rPr lang="pl-PL" sz="1200" b="1" dirty="0">
                <a:solidFill>
                  <a:prstClr val="black"/>
                </a:solidFill>
              </a:rPr>
              <a:t>)</a:t>
            </a:r>
          </a:p>
        </p:txBody>
      </p:sp>
      <p:sp>
        <p:nvSpPr>
          <p:cNvPr id="35843" name="Tytuł 4"/>
          <p:cNvSpPr>
            <a:spLocks noGrp="1"/>
          </p:cNvSpPr>
          <p:nvPr>
            <p:ph type="title"/>
          </p:nvPr>
        </p:nvSpPr>
        <p:spPr>
          <a:xfrm>
            <a:off x="1780230" y="348258"/>
            <a:ext cx="5411391" cy="750094"/>
          </a:xfrm>
        </p:spPr>
        <p:txBody>
          <a:bodyPr>
            <a:normAutofit/>
          </a:bodyPr>
          <a:lstStyle/>
          <a:p>
            <a:pPr algn="ctr"/>
            <a:r>
              <a:rPr lang="pl-PL" sz="3200" b="1" dirty="0">
                <a:solidFill>
                  <a:srgbClr val="010891"/>
                </a:solidFill>
                <a:latin typeface="+mn-lt"/>
              </a:rPr>
              <a:t>CAPI </a:t>
            </a:r>
            <a:r>
              <a:rPr lang="pl-PL" sz="3200" b="1" dirty="0" err="1">
                <a:solidFill>
                  <a:srgbClr val="010891"/>
                </a:solidFill>
                <a:latin typeface="+mn-lt"/>
              </a:rPr>
              <a:t>method</a:t>
            </a:r>
            <a:r>
              <a:rPr lang="pl-PL" sz="3200" b="1" dirty="0">
                <a:solidFill>
                  <a:srgbClr val="010891"/>
                </a:solidFill>
                <a:latin typeface="+mn-lt"/>
              </a:rPr>
              <a:t> system</a:t>
            </a:r>
          </a:p>
        </p:txBody>
      </p:sp>
      <p:sp>
        <p:nvSpPr>
          <p:cNvPr id="4" name="Symbol zastępczy numeru slajdu 3"/>
          <p:cNvSpPr>
            <a:spLocks noGrp="1"/>
          </p:cNvSpPr>
          <p:nvPr>
            <p:ph type="sldNum" sz="quarter" idx="4294967295"/>
          </p:nvPr>
        </p:nvSpPr>
        <p:spPr>
          <a:xfrm>
            <a:off x="7625953" y="5726907"/>
            <a:ext cx="375047" cy="273844"/>
          </a:xfrm>
          <a:prstGeom prst="rect">
            <a:avLst/>
          </a:prstGeom>
        </p:spPr>
        <p:txBody>
          <a:bodyPr/>
          <a:lstStyle/>
          <a:p>
            <a:pPr>
              <a:defRPr/>
            </a:pPr>
            <a:fld id="{ABD9CADC-7900-4A4D-8EC7-34537FBCF59A}" type="slidenum">
              <a:rPr lang="pl-PL" smtClean="0">
                <a:solidFill>
                  <a:prstClr val="black">
                    <a:tint val="75000"/>
                  </a:prstClr>
                </a:solidFill>
              </a:rPr>
              <a:pPr>
                <a:defRPr/>
              </a:pPr>
              <a:t>23</a:t>
            </a:fld>
            <a:endParaRPr lang="pl-PL" dirty="0">
              <a:solidFill>
                <a:prstClr val="black">
                  <a:tint val="75000"/>
                </a:prstClr>
              </a:solidFill>
            </a:endParaRPr>
          </a:p>
        </p:txBody>
      </p:sp>
      <p:sp>
        <p:nvSpPr>
          <p:cNvPr id="6" name="Schemat blokowy: dysk magnetyczny 5"/>
          <p:cNvSpPr/>
          <p:nvPr/>
        </p:nvSpPr>
        <p:spPr>
          <a:xfrm>
            <a:off x="2000251" y="2089547"/>
            <a:ext cx="535781" cy="5893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base">
              <a:spcBef>
                <a:spcPct val="0"/>
              </a:spcBef>
              <a:spcAft>
                <a:spcPct val="0"/>
              </a:spcAft>
              <a:defRPr/>
            </a:pPr>
            <a:r>
              <a:rPr lang="pl-PL" sz="1200" b="1" dirty="0">
                <a:solidFill>
                  <a:prstClr val="white"/>
                </a:solidFill>
              </a:rPr>
              <a:t>OBM</a:t>
            </a:r>
          </a:p>
        </p:txBody>
      </p:sp>
      <p:sp>
        <p:nvSpPr>
          <p:cNvPr id="7" name="Prostokąt zaokrąglony 6"/>
          <p:cNvSpPr/>
          <p:nvPr/>
        </p:nvSpPr>
        <p:spPr bwMode="auto">
          <a:xfrm>
            <a:off x="1303711" y="2250273"/>
            <a:ext cx="482207" cy="267893"/>
          </a:xfrm>
          <a:prstGeom prst="roundRect">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w="9525" cap="flat" cmpd="sng" algn="ctr">
            <a:solidFill>
              <a:srgbClr val="000000"/>
            </a:solidFill>
            <a:prstDash val="solid"/>
            <a:round/>
            <a:headEnd type="none" w="med" len="med"/>
            <a:tailEnd type="none" w="med" len="med"/>
          </a:ln>
          <a:effectLst/>
          <a:scene3d>
            <a:camera prst="orthographicFront"/>
            <a:lightRig rig="threePt" dir="t"/>
          </a:scene3d>
          <a:sp3d extrusionH="76200" contourW="12700">
            <a:bevelB w="165100" prst="coolSlant"/>
            <a:extrusionClr>
              <a:srgbClr val="FF9900"/>
            </a:extrusionClr>
            <a:contourClr>
              <a:srgbClr val="000066"/>
            </a:contourClr>
          </a:sp3d>
        </p:spPr>
        <p:txBody>
          <a:bodyPr anchor="ctr" anchorCtr="1"/>
          <a:lstStyle/>
          <a:p>
            <a:pPr algn="ctr" fontAlgn="base">
              <a:spcBef>
                <a:spcPct val="20000"/>
              </a:spcBef>
              <a:spcAft>
                <a:spcPct val="0"/>
              </a:spcAft>
              <a:defRPr/>
            </a:pPr>
            <a:r>
              <a:rPr lang="pl-PL" sz="1200" dirty="0">
                <a:solidFill>
                  <a:prstClr val="black"/>
                </a:solidFill>
                <a:latin typeface="Arial" pitchFamily="34" charset="0"/>
              </a:rPr>
              <a:t>ZKS</a:t>
            </a:r>
          </a:p>
        </p:txBody>
      </p:sp>
      <p:cxnSp>
        <p:nvCxnSpPr>
          <p:cNvPr id="8" name="Łącznik prosty ze strzałką 7"/>
          <p:cNvCxnSpPr>
            <a:stCxn id="6" idx="2"/>
          </p:cNvCxnSpPr>
          <p:nvPr/>
        </p:nvCxnSpPr>
        <p:spPr>
          <a:xfrm rot="10800000">
            <a:off x="1785937" y="2383631"/>
            <a:ext cx="214313" cy="119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2" name="Prostokąt 31"/>
          <p:cNvSpPr/>
          <p:nvPr/>
        </p:nvSpPr>
        <p:spPr>
          <a:xfrm>
            <a:off x="2911080" y="2035969"/>
            <a:ext cx="1393031" cy="69651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pl-PL" sz="1200" dirty="0" err="1">
                <a:solidFill>
                  <a:prstClr val="white"/>
                </a:solidFill>
                <a:effectLst>
                  <a:outerShdw blurRad="38100" dist="38100" dir="2700000" algn="tl">
                    <a:srgbClr val="000000">
                      <a:alpha val="43137"/>
                    </a:srgbClr>
                  </a:outerShdw>
                </a:effectLst>
              </a:rPr>
              <a:t>Dispatching</a:t>
            </a:r>
            <a:r>
              <a:rPr lang="pl-PL" sz="1200" dirty="0">
                <a:solidFill>
                  <a:prstClr val="white"/>
                </a:solidFill>
                <a:effectLst>
                  <a:outerShdw blurRad="38100" dist="38100" dir="2700000" algn="tl">
                    <a:srgbClr val="000000">
                      <a:alpha val="43137"/>
                    </a:srgbClr>
                  </a:outerShdw>
                </a:effectLst>
              </a:rPr>
              <a:t> </a:t>
            </a:r>
            <a:r>
              <a:rPr lang="pl-PL" sz="1200" dirty="0" err="1">
                <a:solidFill>
                  <a:prstClr val="white"/>
                </a:solidFill>
                <a:effectLst>
                  <a:outerShdw blurRad="38100" dist="38100" dir="2700000" algn="tl">
                    <a:srgbClr val="000000">
                      <a:alpha val="43137"/>
                    </a:srgbClr>
                  </a:outerShdw>
                </a:effectLst>
              </a:rPr>
              <a:t>application</a:t>
            </a:r>
            <a:r>
              <a:rPr lang="pl-PL" sz="1200" dirty="0">
                <a:solidFill>
                  <a:prstClr val="white"/>
                </a:solidFill>
                <a:effectLst>
                  <a:outerShdw blurRad="38100" dist="38100" dir="2700000" algn="tl">
                    <a:srgbClr val="000000">
                      <a:alpha val="43137"/>
                    </a:srgbClr>
                  </a:outerShdw>
                </a:effectLst>
              </a:rPr>
              <a:t> </a:t>
            </a:r>
          </a:p>
          <a:p>
            <a:pPr algn="ctr" fontAlgn="base">
              <a:spcBef>
                <a:spcPct val="0"/>
              </a:spcBef>
              <a:spcAft>
                <a:spcPct val="0"/>
              </a:spcAft>
              <a:defRPr/>
            </a:pPr>
            <a:r>
              <a:rPr lang="pl-PL" sz="1200" dirty="0">
                <a:solidFill>
                  <a:prstClr val="white"/>
                </a:solidFill>
                <a:effectLst>
                  <a:outerShdw blurRad="38100" dist="38100" dir="2700000" algn="tl">
                    <a:srgbClr val="000000">
                      <a:alpha val="43137"/>
                    </a:srgbClr>
                  </a:outerShdw>
                </a:effectLst>
              </a:rPr>
              <a:t>- </a:t>
            </a:r>
            <a:r>
              <a:rPr lang="pl-PL" sz="1200" dirty="0" err="1">
                <a:solidFill>
                  <a:prstClr val="white"/>
                </a:solidFill>
              </a:rPr>
              <a:t>server</a:t>
            </a:r>
            <a:r>
              <a:rPr lang="pl-PL" sz="1200" dirty="0">
                <a:solidFill>
                  <a:prstClr val="white"/>
                </a:solidFill>
              </a:rPr>
              <a:t> -</a:t>
            </a:r>
          </a:p>
        </p:txBody>
      </p:sp>
      <p:sp>
        <p:nvSpPr>
          <p:cNvPr id="33" name="Prostokąt 32"/>
          <p:cNvSpPr/>
          <p:nvPr/>
        </p:nvSpPr>
        <p:spPr>
          <a:xfrm>
            <a:off x="4786314" y="2089547"/>
            <a:ext cx="1393031" cy="5893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pl-PL" sz="1200" dirty="0" err="1">
                <a:solidFill>
                  <a:prstClr val="white"/>
                </a:solidFill>
              </a:rPr>
              <a:t>Communication</a:t>
            </a:r>
            <a:r>
              <a:rPr lang="pl-PL" sz="1200" dirty="0">
                <a:solidFill>
                  <a:prstClr val="white"/>
                </a:solidFill>
              </a:rPr>
              <a:t> </a:t>
            </a:r>
            <a:r>
              <a:rPr lang="pl-PL" sz="1200" dirty="0" err="1">
                <a:solidFill>
                  <a:prstClr val="white"/>
                </a:solidFill>
              </a:rPr>
              <a:t>server</a:t>
            </a:r>
            <a:endParaRPr lang="pl-PL" sz="1200" dirty="0">
              <a:solidFill>
                <a:prstClr val="white"/>
              </a:solidFill>
            </a:endParaRPr>
          </a:p>
        </p:txBody>
      </p:sp>
      <p:sp>
        <p:nvSpPr>
          <p:cNvPr id="34" name="Podwójna fala 33"/>
          <p:cNvSpPr/>
          <p:nvPr/>
        </p:nvSpPr>
        <p:spPr>
          <a:xfrm>
            <a:off x="1625205" y="3536158"/>
            <a:ext cx="2678906" cy="535781"/>
          </a:xfrm>
          <a:prstGeom prst="doubleWave">
            <a:avLst>
              <a:gd name="adj1" fmla="val 6250"/>
              <a:gd name="adj2" fmla="val -2454"/>
            </a:avLst>
          </a:prstGeom>
          <a:blipFill>
            <a:blip r:embed="rId2" cstate="print"/>
            <a:tile tx="0" ty="0" sx="100000" sy="100000" flip="none" algn="tl"/>
          </a:blipFill>
        </p:spPr>
        <p:style>
          <a:lnRef idx="1">
            <a:schemeClr val="accent5"/>
          </a:lnRef>
          <a:fillRef idx="2">
            <a:schemeClr val="accent5"/>
          </a:fillRef>
          <a:effectRef idx="1">
            <a:schemeClr val="accent5"/>
          </a:effectRef>
          <a:fontRef idx="minor">
            <a:schemeClr val="dk1"/>
          </a:fontRef>
        </p:style>
        <p:txBody>
          <a:bodyPr anchor="ctr"/>
          <a:lstStyle/>
          <a:p>
            <a:pPr fontAlgn="base">
              <a:spcBef>
                <a:spcPct val="0"/>
              </a:spcBef>
              <a:spcAft>
                <a:spcPct val="0"/>
              </a:spcAft>
              <a:defRPr/>
            </a:pPr>
            <a:r>
              <a:rPr lang="pl-PL" sz="1200" b="1" dirty="0">
                <a:solidFill>
                  <a:prstClr val="black"/>
                </a:solidFill>
              </a:rPr>
              <a:t>WAN CSO</a:t>
            </a:r>
          </a:p>
        </p:txBody>
      </p:sp>
      <p:cxnSp>
        <p:nvCxnSpPr>
          <p:cNvPr id="35" name="Łącznik prosty ze strzałką 34"/>
          <p:cNvCxnSpPr>
            <a:stCxn id="32" idx="1"/>
            <a:endCxn id="6" idx="4"/>
          </p:cNvCxnSpPr>
          <p:nvPr/>
        </p:nvCxnSpPr>
        <p:spPr>
          <a:xfrm rot="10800000" flipV="1">
            <a:off x="2536033" y="2383631"/>
            <a:ext cx="375047" cy="119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Łącznik prosty ze strzałką 37"/>
          <p:cNvCxnSpPr>
            <a:stCxn id="33" idx="1"/>
            <a:endCxn id="32" idx="3"/>
          </p:cNvCxnSpPr>
          <p:nvPr/>
        </p:nvCxnSpPr>
        <p:spPr>
          <a:xfrm rot="10800000">
            <a:off x="4304111" y="2383631"/>
            <a:ext cx="482203" cy="1191"/>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59" name="Łącznik prosty ze strzałką 58"/>
          <p:cNvCxnSpPr/>
          <p:nvPr/>
        </p:nvCxnSpPr>
        <p:spPr>
          <a:xfrm rot="5400000" flipH="1" flipV="1">
            <a:off x="2857500" y="3482579"/>
            <a:ext cx="1500188"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35856" name="Picture 10"/>
          <p:cNvPicPr>
            <a:picLocks noChangeAspect="1" noChangeArrowheads="1"/>
          </p:cNvPicPr>
          <p:nvPr/>
        </p:nvPicPr>
        <p:blipFill>
          <a:blip r:embed="rId3" cstate="print"/>
          <a:srcRect/>
          <a:stretch>
            <a:fillRect/>
          </a:stretch>
        </p:blipFill>
        <p:spPr bwMode="auto">
          <a:xfrm>
            <a:off x="3232548" y="4232673"/>
            <a:ext cx="750094" cy="788194"/>
          </a:xfrm>
          <a:prstGeom prst="rect">
            <a:avLst/>
          </a:prstGeom>
          <a:noFill/>
          <a:ln w="9525">
            <a:noFill/>
            <a:miter lim="800000"/>
            <a:headEnd/>
            <a:tailEnd/>
          </a:ln>
        </p:spPr>
      </p:pic>
      <p:sp>
        <p:nvSpPr>
          <p:cNvPr id="35857" name="pole tekstowe 466"/>
          <p:cNvSpPr txBox="1">
            <a:spLocks noChangeArrowheads="1"/>
          </p:cNvSpPr>
          <p:nvPr/>
        </p:nvSpPr>
        <p:spPr bwMode="auto">
          <a:xfrm>
            <a:off x="2951821" y="4995175"/>
            <a:ext cx="1232297" cy="646331"/>
          </a:xfrm>
          <a:prstGeom prst="rect">
            <a:avLst/>
          </a:prstGeom>
          <a:noFill/>
          <a:ln w="9525">
            <a:noFill/>
            <a:miter lim="800000"/>
            <a:headEnd/>
            <a:tailEnd/>
          </a:ln>
        </p:spPr>
        <p:txBody>
          <a:bodyPr>
            <a:spAutoFit/>
          </a:bodyPr>
          <a:lstStyle/>
          <a:p>
            <a:pPr algn="ctr" fontAlgn="base">
              <a:spcBef>
                <a:spcPct val="0"/>
              </a:spcBef>
              <a:spcAft>
                <a:spcPct val="0"/>
              </a:spcAft>
              <a:defRPr/>
            </a:pPr>
            <a:r>
              <a:rPr lang="pl-PL" sz="1200" dirty="0" err="1">
                <a:solidFill>
                  <a:prstClr val="black"/>
                </a:solidFill>
                <a:latin typeface="Arial" charset="0"/>
              </a:rPr>
              <a:t>Dispatching</a:t>
            </a:r>
            <a:r>
              <a:rPr lang="pl-PL" sz="1200" dirty="0">
                <a:solidFill>
                  <a:prstClr val="black"/>
                </a:solidFill>
                <a:latin typeface="Arial" charset="0"/>
              </a:rPr>
              <a:t> </a:t>
            </a:r>
            <a:r>
              <a:rPr lang="pl-PL" sz="1200" dirty="0" err="1">
                <a:solidFill>
                  <a:prstClr val="black"/>
                </a:solidFill>
                <a:latin typeface="Arial" charset="0"/>
              </a:rPr>
              <a:t>application</a:t>
            </a:r>
            <a:r>
              <a:rPr lang="pl-PL" sz="1200" dirty="0">
                <a:solidFill>
                  <a:prstClr val="black"/>
                </a:solidFill>
                <a:latin typeface="Arial" charset="0"/>
              </a:rPr>
              <a:t> </a:t>
            </a:r>
          </a:p>
          <a:p>
            <a:pPr algn="ctr" fontAlgn="base">
              <a:spcBef>
                <a:spcPct val="0"/>
              </a:spcBef>
              <a:spcAft>
                <a:spcPct val="0"/>
              </a:spcAft>
            </a:pPr>
            <a:r>
              <a:rPr lang="pl-PL" sz="1200" dirty="0">
                <a:solidFill>
                  <a:prstClr val="black"/>
                </a:solidFill>
                <a:latin typeface="Arial" charset="0"/>
              </a:rPr>
              <a:t>- </a:t>
            </a:r>
            <a:r>
              <a:rPr lang="pl-PL" sz="1200" dirty="0" err="1">
                <a:solidFill>
                  <a:prstClr val="black"/>
                </a:solidFill>
                <a:latin typeface="Arial" charset="0"/>
              </a:rPr>
              <a:t>client</a:t>
            </a:r>
            <a:r>
              <a:rPr lang="pl-PL" sz="1200" dirty="0">
                <a:solidFill>
                  <a:prstClr val="black"/>
                </a:solidFill>
                <a:latin typeface="Arial" charset="0"/>
              </a:rPr>
              <a:t> -</a:t>
            </a:r>
          </a:p>
        </p:txBody>
      </p:sp>
      <p:cxnSp>
        <p:nvCxnSpPr>
          <p:cNvPr id="483" name="Łącznik prosty ze strzałką 482"/>
          <p:cNvCxnSpPr/>
          <p:nvPr/>
        </p:nvCxnSpPr>
        <p:spPr>
          <a:xfrm rot="5400000" flipH="1" flipV="1">
            <a:off x="3044428" y="2919413"/>
            <a:ext cx="375047" cy="1191"/>
          </a:xfrm>
          <a:prstGeom prst="straightConnector1">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486" name="pole tekstowe 485"/>
          <p:cNvSpPr txBox="1"/>
          <p:nvPr/>
        </p:nvSpPr>
        <p:spPr>
          <a:xfrm>
            <a:off x="1518026" y="4393413"/>
            <a:ext cx="1393041" cy="55399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pl-PL" sz="1500" b="1" spc="38" dirty="0" err="1">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Arial" charset="0"/>
              </a:rPr>
              <a:t>Statistical</a:t>
            </a:r>
            <a:r>
              <a:rPr lang="pl-PL" sz="1500" b="1" spc="38"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Arial" charset="0"/>
              </a:rPr>
              <a:t> Office</a:t>
            </a:r>
          </a:p>
        </p:txBody>
      </p:sp>
      <p:pic>
        <p:nvPicPr>
          <p:cNvPr id="35860" name="Picture 6" descr="C:\Documents and Settings\jkicinski.INFOVIDE\Ustawienia lokalne\Temporary Internet Files\Content.IE5\SGPG2C8T\j0439798[1].png"/>
          <p:cNvPicPr>
            <a:picLocks noChangeAspect="1" noChangeArrowheads="1"/>
          </p:cNvPicPr>
          <p:nvPr/>
        </p:nvPicPr>
        <p:blipFill>
          <a:blip r:embed="rId4" cstate="print"/>
          <a:srcRect/>
          <a:stretch>
            <a:fillRect/>
          </a:stretch>
        </p:blipFill>
        <p:spPr bwMode="auto">
          <a:xfrm>
            <a:off x="5214939" y="4587480"/>
            <a:ext cx="535781" cy="535781"/>
          </a:xfrm>
          <a:prstGeom prst="rect">
            <a:avLst/>
          </a:prstGeom>
          <a:noFill/>
          <a:ln w="9525">
            <a:noFill/>
            <a:miter lim="800000"/>
            <a:headEnd/>
            <a:tailEnd/>
          </a:ln>
        </p:spPr>
      </p:pic>
      <p:sp>
        <p:nvSpPr>
          <p:cNvPr id="46" name="Prostokąt 45"/>
          <p:cNvSpPr/>
          <p:nvPr/>
        </p:nvSpPr>
        <p:spPr>
          <a:xfrm>
            <a:off x="1518047" y="2893219"/>
            <a:ext cx="1232297" cy="428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r>
              <a:rPr lang="pl-PL" sz="1200" dirty="0">
                <a:solidFill>
                  <a:prstClr val="black"/>
                </a:solidFill>
              </a:rPr>
              <a:t>Map </a:t>
            </a:r>
            <a:r>
              <a:rPr lang="pl-PL" sz="1200" dirty="0" err="1">
                <a:solidFill>
                  <a:prstClr val="black"/>
                </a:solidFill>
              </a:rPr>
              <a:t>server</a:t>
            </a:r>
            <a:endParaRPr lang="pl-PL" sz="1200" dirty="0">
              <a:solidFill>
                <a:prstClr val="black"/>
              </a:solidFill>
            </a:endParaRPr>
          </a:p>
        </p:txBody>
      </p:sp>
      <p:pic>
        <p:nvPicPr>
          <p:cNvPr id="35862" name="Picture 6"/>
          <p:cNvPicPr>
            <a:picLocks noChangeAspect="1" noChangeArrowheads="1"/>
          </p:cNvPicPr>
          <p:nvPr/>
        </p:nvPicPr>
        <p:blipFill>
          <a:blip r:embed="rId5" cstate="print"/>
          <a:srcRect/>
          <a:stretch>
            <a:fillRect/>
          </a:stretch>
        </p:blipFill>
        <p:spPr bwMode="auto">
          <a:xfrm>
            <a:off x="1357314" y="2732486"/>
            <a:ext cx="364331" cy="364331"/>
          </a:xfrm>
          <a:prstGeom prst="rect">
            <a:avLst/>
          </a:prstGeom>
          <a:noFill/>
          <a:ln w="9525">
            <a:noFill/>
            <a:miter lim="800000"/>
            <a:headEnd/>
            <a:tailEnd/>
          </a:ln>
        </p:spPr>
      </p:pic>
      <p:cxnSp>
        <p:nvCxnSpPr>
          <p:cNvPr id="58" name="Łącznik prosty ze strzałką 57"/>
          <p:cNvCxnSpPr/>
          <p:nvPr/>
        </p:nvCxnSpPr>
        <p:spPr>
          <a:xfrm rot="5400000" flipH="1" flipV="1">
            <a:off x="4438651" y="3615930"/>
            <a:ext cx="1875235" cy="119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75" name="Łącznik prosty ze strzałką 74"/>
          <p:cNvCxnSpPr/>
          <p:nvPr/>
        </p:nvCxnSpPr>
        <p:spPr>
          <a:xfrm rot="5400000" flipH="1" flipV="1">
            <a:off x="4652964" y="3615930"/>
            <a:ext cx="1875235" cy="119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76" name="Łącznik prosty ze strzałką 75"/>
          <p:cNvCxnSpPr/>
          <p:nvPr/>
        </p:nvCxnSpPr>
        <p:spPr>
          <a:xfrm rot="5400000">
            <a:off x="4545807" y="3615930"/>
            <a:ext cx="1875235" cy="1190"/>
          </a:xfrm>
          <a:prstGeom prst="straightConnector1">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35866" name="pole tekstowe 466"/>
          <p:cNvSpPr txBox="1">
            <a:spLocks noChangeArrowheads="1"/>
          </p:cNvSpPr>
          <p:nvPr/>
        </p:nvSpPr>
        <p:spPr bwMode="auto">
          <a:xfrm>
            <a:off x="4893470" y="5143501"/>
            <a:ext cx="1232297" cy="461665"/>
          </a:xfrm>
          <a:prstGeom prst="rect">
            <a:avLst/>
          </a:prstGeom>
          <a:noFill/>
          <a:ln w="9525">
            <a:noFill/>
            <a:miter lim="800000"/>
            <a:headEnd/>
            <a:tailEnd/>
          </a:ln>
        </p:spPr>
        <p:txBody>
          <a:bodyPr>
            <a:spAutoFit/>
          </a:bodyPr>
          <a:lstStyle/>
          <a:p>
            <a:pPr algn="ctr" fontAlgn="base">
              <a:spcBef>
                <a:spcPct val="0"/>
              </a:spcBef>
              <a:spcAft>
                <a:spcPct val="0"/>
              </a:spcAft>
            </a:pPr>
            <a:r>
              <a:rPr lang="pl-PL" sz="1200" dirty="0">
                <a:solidFill>
                  <a:prstClr val="black"/>
                </a:solidFill>
                <a:latin typeface="Arial" charset="0"/>
              </a:rPr>
              <a:t>Mobile </a:t>
            </a:r>
            <a:r>
              <a:rPr lang="pl-PL" sz="1200" dirty="0" err="1">
                <a:solidFill>
                  <a:prstClr val="black"/>
                </a:solidFill>
                <a:latin typeface="Arial" charset="0"/>
              </a:rPr>
              <a:t>application</a:t>
            </a:r>
            <a:endParaRPr lang="pl-PL" sz="1200" dirty="0">
              <a:solidFill>
                <a:prstClr val="black"/>
              </a:solidFill>
              <a:latin typeface="Arial" charset="0"/>
            </a:endParaRPr>
          </a:p>
        </p:txBody>
      </p:sp>
      <p:sp>
        <p:nvSpPr>
          <p:cNvPr id="35867" name="pole tekstowe 466"/>
          <p:cNvSpPr txBox="1">
            <a:spLocks noChangeArrowheads="1"/>
          </p:cNvSpPr>
          <p:nvPr/>
        </p:nvSpPr>
        <p:spPr bwMode="auto">
          <a:xfrm>
            <a:off x="5589985" y="2839641"/>
            <a:ext cx="1232297" cy="461665"/>
          </a:xfrm>
          <a:prstGeom prst="rect">
            <a:avLst/>
          </a:prstGeom>
          <a:noFill/>
          <a:ln w="9525">
            <a:noFill/>
            <a:miter lim="800000"/>
            <a:headEnd/>
            <a:tailEnd/>
          </a:ln>
        </p:spPr>
        <p:txBody>
          <a:bodyPr>
            <a:spAutoFit/>
          </a:bodyPr>
          <a:lstStyle/>
          <a:p>
            <a:pPr fontAlgn="base">
              <a:spcBef>
                <a:spcPct val="0"/>
              </a:spcBef>
              <a:spcAft>
                <a:spcPct val="0"/>
              </a:spcAft>
            </a:pPr>
            <a:r>
              <a:rPr lang="pl-PL" sz="1200" dirty="0">
                <a:solidFill>
                  <a:srgbClr val="FF0000"/>
                </a:solidFill>
                <a:latin typeface="Arial" charset="0"/>
              </a:rPr>
              <a:t>Management </a:t>
            </a:r>
          </a:p>
          <a:p>
            <a:pPr fontAlgn="base">
              <a:spcBef>
                <a:spcPct val="0"/>
              </a:spcBef>
              <a:spcAft>
                <a:spcPct val="0"/>
              </a:spcAft>
            </a:pPr>
            <a:r>
              <a:rPr lang="pl-PL" sz="1200" dirty="0">
                <a:solidFill>
                  <a:srgbClr val="FF0000"/>
                </a:solidFill>
                <a:latin typeface="Arial" charset="0"/>
              </a:rPr>
              <a:t>of a terminal</a:t>
            </a:r>
          </a:p>
        </p:txBody>
      </p:sp>
      <p:sp>
        <p:nvSpPr>
          <p:cNvPr id="35868" name="pole tekstowe 466"/>
          <p:cNvSpPr txBox="1">
            <a:spLocks noChangeArrowheads="1"/>
          </p:cNvSpPr>
          <p:nvPr/>
        </p:nvSpPr>
        <p:spPr bwMode="auto">
          <a:xfrm>
            <a:off x="5697142" y="4607720"/>
            <a:ext cx="2035969" cy="461665"/>
          </a:xfrm>
          <a:prstGeom prst="rect">
            <a:avLst/>
          </a:prstGeom>
          <a:noFill/>
          <a:ln w="9525">
            <a:noFill/>
            <a:miter lim="800000"/>
            <a:headEnd/>
            <a:tailEnd/>
          </a:ln>
        </p:spPr>
        <p:txBody>
          <a:bodyPr>
            <a:spAutoFit/>
          </a:bodyPr>
          <a:lstStyle/>
          <a:p>
            <a:pPr fontAlgn="base">
              <a:spcBef>
                <a:spcPct val="0"/>
              </a:spcBef>
              <a:spcAft>
                <a:spcPct val="0"/>
              </a:spcAft>
            </a:pPr>
            <a:r>
              <a:rPr lang="pl-PL" sz="1200" dirty="0" err="1">
                <a:solidFill>
                  <a:prstClr val="black"/>
                </a:solidFill>
                <a:latin typeface="Arial" charset="0"/>
              </a:rPr>
              <a:t>Cryptographic</a:t>
            </a:r>
            <a:r>
              <a:rPr lang="pl-PL" sz="1200" dirty="0">
                <a:solidFill>
                  <a:prstClr val="black"/>
                </a:solidFill>
                <a:latin typeface="Arial" charset="0"/>
              </a:rPr>
              <a:t> SIM </a:t>
            </a:r>
            <a:r>
              <a:rPr lang="pl-PL" sz="1200" dirty="0" err="1">
                <a:solidFill>
                  <a:prstClr val="black"/>
                </a:solidFill>
                <a:latin typeface="Arial" charset="0"/>
              </a:rPr>
              <a:t>card</a:t>
            </a:r>
            <a:endParaRPr lang="pl-PL" sz="1200" dirty="0">
              <a:solidFill>
                <a:prstClr val="black"/>
              </a:solidFill>
              <a:latin typeface="Arial" charset="0"/>
            </a:endParaRPr>
          </a:p>
          <a:p>
            <a:pPr fontAlgn="base">
              <a:spcBef>
                <a:spcPct val="0"/>
              </a:spcBef>
              <a:spcAft>
                <a:spcPct val="0"/>
              </a:spcAft>
            </a:pPr>
            <a:r>
              <a:rPr lang="pl-PL" sz="1200" dirty="0">
                <a:solidFill>
                  <a:prstClr val="black"/>
                </a:solidFill>
                <a:latin typeface="Arial" charset="0"/>
              </a:rPr>
              <a:t>Module GPS</a:t>
            </a:r>
          </a:p>
        </p:txBody>
      </p:sp>
      <p:cxnSp>
        <p:nvCxnSpPr>
          <p:cNvPr id="124" name="Łącznik prosty ze strzałką 123"/>
          <p:cNvCxnSpPr/>
          <p:nvPr/>
        </p:nvCxnSpPr>
        <p:spPr>
          <a:xfrm rot="5400000" flipH="1" flipV="1">
            <a:off x="3286125" y="4071938"/>
            <a:ext cx="2571750" cy="0"/>
          </a:xfrm>
          <a:prstGeom prst="straightConnector1">
            <a:avLst/>
          </a:prstGeom>
          <a:ln w="19050">
            <a:prstDash val="lgDashDot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Łącznik prosty ze strzałką 35"/>
          <p:cNvCxnSpPr>
            <a:stCxn id="46" idx="3"/>
          </p:cNvCxnSpPr>
          <p:nvPr/>
        </p:nvCxnSpPr>
        <p:spPr>
          <a:xfrm>
            <a:off x="2750344" y="3107531"/>
            <a:ext cx="482204" cy="0"/>
          </a:xfrm>
          <a:prstGeom prst="straightConnector1">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42" name="Łącznik prosty ze strzałką 41"/>
          <p:cNvCxnSpPr/>
          <p:nvPr/>
        </p:nvCxnSpPr>
        <p:spPr>
          <a:xfrm>
            <a:off x="4304111" y="2464594"/>
            <a:ext cx="482203" cy="1191"/>
          </a:xfrm>
          <a:prstGeom prst="straightConnector1">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30" name="Shape"/>
          <p:cNvSpPr/>
          <p:nvPr/>
        </p:nvSpPr>
        <p:spPr>
          <a:xfrm>
            <a:off x="6172200" y="5738814"/>
            <a:ext cx="1600200" cy="273844"/>
          </a:xfrm>
          <a:prstGeom prst="rect">
            <a:avLst/>
          </a:prstGeom>
          <a:noFill/>
          <a:ln>
            <a:noFill/>
          </a:ln>
        </p:spPr>
        <p:txBody>
          <a:bodyPr anchor="t">
            <a:noAutofit/>
          </a:bodyPr>
          <a:lstStyle/>
          <a:p>
            <a:pPr algn="r" fontAlgn="base">
              <a:spcBef>
                <a:spcPct val="0"/>
              </a:spcBef>
              <a:spcAft>
                <a:spcPct val="0"/>
              </a:spcAft>
            </a:pPr>
            <a:fld id="{B11841A2-1C79-ED16-76F1-A8ED579DF399}" type="slidenum">
              <a:rPr lang="pl-PL" altLang="en-US" sz="900">
                <a:solidFill>
                  <a:prstClr val="black"/>
                </a:solidFill>
                <a:latin typeface="Arial"/>
              </a:rPr>
              <a:pPr algn="r" fontAlgn="base">
                <a:spcBef>
                  <a:spcPct val="0"/>
                </a:spcBef>
                <a:spcAft>
                  <a:spcPct val="0"/>
                </a:spcAft>
              </a:pPr>
              <a:t>23</a:t>
            </a:fld>
            <a:endParaRPr lang="pl-PL" altLang="en-US" sz="900" dirty="0">
              <a:solidFill>
                <a:prstClr val="black"/>
              </a:solidFill>
              <a:latin typeface="Arial"/>
            </a:endParaRPr>
          </a:p>
        </p:txBody>
      </p:sp>
    </p:spTree>
    <p:extLst>
      <p:ext uri="{BB962C8B-B14F-4D97-AF65-F5344CB8AC3E}">
        <p14:creationId xmlns:p14="http://schemas.microsoft.com/office/powerpoint/2010/main" val="54236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Title 4"/>
          <p:cNvSpPr>
            <a:spLocks noGrp="1"/>
          </p:cNvSpPr>
          <p:nvPr>
            <p:ph type="title" idx="4294967295"/>
          </p:nvPr>
        </p:nvSpPr>
        <p:spPr>
          <a:xfrm>
            <a:off x="1547664" y="332656"/>
            <a:ext cx="5913834" cy="766763"/>
          </a:xfrm>
        </p:spPr>
        <p:txBody>
          <a:bodyPr vert="horz" lIns="68575" tIns="34287" rIns="68575" bIns="34287" rtlCol="0" anchor="ctr">
            <a:noAutofit/>
          </a:bodyPr>
          <a:lstStyle/>
          <a:p>
            <a:pPr algn="ctr"/>
            <a:r>
              <a:rPr lang="en-GB" sz="3200" b="1" dirty="0">
                <a:solidFill>
                  <a:srgbClr val="010891"/>
                </a:solidFill>
                <a:latin typeface="+mn-lt"/>
              </a:rPr>
              <a:t>Mobile GPS terminal for census enumerators</a:t>
            </a:r>
          </a:p>
        </p:txBody>
      </p:sp>
      <p:sp>
        <p:nvSpPr>
          <p:cNvPr id="6" name="Content Placeholder 5"/>
          <p:cNvSpPr>
            <a:spLocks noGrp="1"/>
          </p:cNvSpPr>
          <p:nvPr>
            <p:ph idx="4294967295"/>
          </p:nvPr>
        </p:nvSpPr>
        <p:spPr>
          <a:xfrm>
            <a:off x="683568" y="2078831"/>
            <a:ext cx="6631632" cy="4086473"/>
          </a:xfrm>
        </p:spPr>
        <p:txBody>
          <a:bodyPr vert="horz" lIns="68575" tIns="34287" rIns="68575" bIns="34287" rtlCol="0">
            <a:normAutofit/>
          </a:bodyPr>
          <a:lstStyle/>
          <a:p>
            <a:pPr marL="196454" indent="-196454"/>
            <a:r>
              <a:rPr lang="en-GB" sz="1800" dirty="0"/>
              <a:t>HTC Touch Pro2</a:t>
            </a:r>
          </a:p>
          <a:p>
            <a:pPr marL="196454" indent="-196454"/>
            <a:r>
              <a:rPr lang="pl-PL" sz="1800" dirty="0" err="1"/>
              <a:t>screen</a:t>
            </a:r>
            <a:endParaRPr lang="en-GB" sz="1800" dirty="0"/>
          </a:p>
          <a:p>
            <a:pPr marL="621506" lvl="1"/>
            <a:r>
              <a:rPr lang="pl-PL" sz="1800" dirty="0" err="1"/>
              <a:t>touch-controlled</a:t>
            </a:r>
            <a:endParaRPr lang="en-GB" sz="1800" dirty="0"/>
          </a:p>
          <a:p>
            <a:pPr marL="621506" lvl="1"/>
            <a:r>
              <a:rPr lang="pl-PL" sz="1800" b="1" dirty="0"/>
              <a:t>d</a:t>
            </a:r>
            <a:r>
              <a:rPr lang="en-GB" sz="1800" b="1" dirty="0" err="1"/>
              <a:t>isplay</a:t>
            </a:r>
            <a:r>
              <a:rPr lang="en-GB" sz="1800" b="1" dirty="0"/>
              <a:t> size: 3,6’’</a:t>
            </a:r>
          </a:p>
          <a:p>
            <a:pPr marL="621506" lvl="1"/>
            <a:r>
              <a:rPr lang="en-GB" sz="1800" dirty="0"/>
              <a:t>resolution: 480 x 800 pixels</a:t>
            </a:r>
          </a:p>
          <a:p>
            <a:pPr marL="621506" lvl="1"/>
            <a:r>
              <a:rPr lang="en-GB" sz="1800" dirty="0"/>
              <a:t>slide-out, tilted</a:t>
            </a:r>
            <a:r>
              <a:rPr lang="pl-PL" sz="1800" dirty="0"/>
              <a:t> </a:t>
            </a:r>
            <a:r>
              <a:rPr lang="en-GB" sz="1800" dirty="0"/>
              <a:t>– comfortable </a:t>
            </a:r>
            <a:r>
              <a:rPr lang="pl-PL" sz="1800" dirty="0"/>
              <a:t>in </a:t>
            </a:r>
            <a:r>
              <a:rPr lang="en-GB" sz="1800" dirty="0"/>
              <a:t>use</a:t>
            </a:r>
          </a:p>
          <a:p>
            <a:pPr marL="196454" indent="-196454"/>
            <a:r>
              <a:rPr lang="en-GB" sz="1800" dirty="0"/>
              <a:t>slide-out, 5-row </a:t>
            </a:r>
            <a:r>
              <a:rPr lang="en-GB" sz="1800" b="1" dirty="0"/>
              <a:t>QWERTY keyboard</a:t>
            </a:r>
            <a:r>
              <a:rPr lang="en-GB" sz="1800" dirty="0"/>
              <a:t>  </a:t>
            </a:r>
          </a:p>
          <a:p>
            <a:pPr marL="196454" indent="-196454"/>
            <a:r>
              <a:rPr lang="en-GB" sz="1800" b="1" dirty="0"/>
              <a:t>GSM/GPRS/EDGE/UMTS/HSPA</a:t>
            </a:r>
          </a:p>
          <a:p>
            <a:pPr marL="196454" indent="-196454"/>
            <a:r>
              <a:rPr lang="en-GB" sz="1800" b="1" dirty="0"/>
              <a:t>GPS module</a:t>
            </a:r>
          </a:p>
          <a:p>
            <a:pPr marL="196454" indent="-196454"/>
            <a:r>
              <a:rPr lang="en-GB" sz="1800" dirty="0"/>
              <a:t>3.2 Mpix camera</a:t>
            </a:r>
          </a:p>
          <a:p>
            <a:pPr marL="196454" indent="-196454"/>
            <a:r>
              <a:rPr lang="en-GB" sz="1800" dirty="0"/>
              <a:t>Windows Mobile® 6.5</a:t>
            </a:r>
          </a:p>
          <a:p>
            <a:pPr marL="196454" indent="-196454">
              <a:buNone/>
            </a:pPr>
            <a:endParaRPr lang="en-GB" sz="1200" dirty="0">
              <a:latin typeface="Book Antiqua" panose="02040602050305030304" pitchFamily="18" charset="0"/>
            </a:endParaRPr>
          </a:p>
        </p:txBody>
      </p:sp>
      <p:pic>
        <p:nvPicPr>
          <p:cNvPr id="184325" name="Picture 5"/>
          <p:cNvPicPr>
            <a:picLocks noChangeAspect="1" noChangeArrowheads="1"/>
          </p:cNvPicPr>
          <p:nvPr/>
        </p:nvPicPr>
        <p:blipFill>
          <a:blip r:embed="rId3" cstate="print"/>
          <a:srcRect/>
          <a:stretch>
            <a:fillRect/>
          </a:stretch>
        </p:blipFill>
        <p:spPr bwMode="auto">
          <a:xfrm>
            <a:off x="5105400" y="1912144"/>
            <a:ext cx="2706959" cy="1910973"/>
          </a:xfrm>
          <a:prstGeom prst="rect">
            <a:avLst/>
          </a:prstGeom>
          <a:noFill/>
          <a:ln w="9525" algn="ctr">
            <a:noFill/>
            <a:miter lim="800000"/>
            <a:headEnd/>
            <a:tailEnd/>
          </a:ln>
          <a:effectLst/>
        </p:spPr>
      </p:pic>
      <p:pic>
        <p:nvPicPr>
          <p:cNvPr id="184326" name="Picture 6" descr="touch-pro2-keyboard-1024x879"/>
          <p:cNvPicPr>
            <a:picLocks noChangeAspect="1" noChangeArrowheads="1"/>
          </p:cNvPicPr>
          <p:nvPr/>
        </p:nvPicPr>
        <p:blipFill>
          <a:blip r:embed="rId4" cstate="print"/>
          <a:srcRect/>
          <a:stretch>
            <a:fillRect/>
          </a:stretch>
        </p:blipFill>
        <p:spPr bwMode="auto">
          <a:xfrm>
            <a:off x="5364088" y="3985220"/>
            <a:ext cx="2538499" cy="2180084"/>
          </a:xfrm>
          <a:prstGeom prst="rect">
            <a:avLst/>
          </a:prstGeom>
          <a:noFill/>
        </p:spPr>
      </p:pic>
    </p:spTree>
    <p:extLst>
      <p:ext uri="{BB962C8B-B14F-4D97-AF65-F5344CB8AC3E}">
        <p14:creationId xmlns:p14="http://schemas.microsoft.com/office/powerpoint/2010/main" val="1144580635"/>
      </p:ext>
    </p:extLst>
  </p:cSld>
  <p:clrMapOvr>
    <a:masterClrMapping/>
  </p:clrMapOvr>
  <p:transition advClick="0"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187624" y="908720"/>
            <a:ext cx="6696744" cy="4893647"/>
          </a:xfrm>
          <a:prstGeom prst="rect">
            <a:avLst/>
          </a:prstGeom>
          <a:noFill/>
        </p:spPr>
        <p:txBody>
          <a:bodyPr wrap="square" rtlCol="0">
            <a:spAutoFit/>
          </a:bodyPr>
          <a:lstStyle/>
          <a:p>
            <a:pPr marL="128588" indent="-128588" fontAlgn="base">
              <a:spcBef>
                <a:spcPct val="0"/>
              </a:spcBef>
              <a:spcAft>
                <a:spcPct val="0"/>
              </a:spcAft>
              <a:buFont typeface="Arial" panose="020B0604020202020204" pitchFamily="34" charset="0"/>
              <a:buChar char="•"/>
            </a:pPr>
            <a:r>
              <a:rPr lang="en-US" sz="2400" dirty="0">
                <a:solidFill>
                  <a:srgbClr val="010891"/>
                </a:solidFill>
              </a:rPr>
              <a:t>The introduction of handheld devices allowed full management of enumerators’ field work. </a:t>
            </a:r>
            <a:endParaRPr lang="pl-PL" sz="2400" dirty="0">
              <a:solidFill>
                <a:srgbClr val="010891"/>
              </a:solidFill>
            </a:endParaRPr>
          </a:p>
          <a:p>
            <a:pPr marL="128588" indent="-128588" fontAlgn="base">
              <a:spcBef>
                <a:spcPct val="0"/>
              </a:spcBef>
              <a:spcAft>
                <a:spcPct val="0"/>
              </a:spcAft>
              <a:buFont typeface="Arial" panose="020B0604020202020204" pitchFamily="34" charset="0"/>
              <a:buChar char="•"/>
            </a:pPr>
            <a:r>
              <a:rPr lang="en-US" sz="2400" dirty="0">
                <a:solidFill>
                  <a:srgbClr val="010891"/>
                </a:solidFill>
              </a:rPr>
              <a:t>The transmission of data was bidirectional. </a:t>
            </a:r>
            <a:endParaRPr lang="pl-PL" sz="2400" dirty="0">
              <a:solidFill>
                <a:srgbClr val="010891"/>
              </a:solidFill>
            </a:endParaRPr>
          </a:p>
          <a:p>
            <a:pPr marL="128588" indent="-128588" fontAlgn="base">
              <a:spcBef>
                <a:spcPct val="0"/>
              </a:spcBef>
              <a:spcAft>
                <a:spcPct val="0"/>
              </a:spcAft>
              <a:buFont typeface="Arial" panose="020B0604020202020204" pitchFamily="34" charset="0"/>
              <a:buChar char="•"/>
            </a:pPr>
            <a:r>
              <a:rPr lang="en-US" sz="2400" dirty="0">
                <a:solidFill>
                  <a:srgbClr val="010891"/>
                </a:solidFill>
              </a:rPr>
              <a:t>Census data obtained by the enumerators were transferred to regional communication servers which recorded the progress of the census on-line. </a:t>
            </a:r>
            <a:endParaRPr lang="pl-PL" sz="2400" dirty="0">
              <a:solidFill>
                <a:srgbClr val="010891"/>
              </a:solidFill>
            </a:endParaRPr>
          </a:p>
          <a:p>
            <a:pPr marL="128588" indent="-128588" fontAlgn="base">
              <a:spcBef>
                <a:spcPct val="0"/>
              </a:spcBef>
              <a:spcAft>
                <a:spcPct val="0"/>
              </a:spcAft>
              <a:buFont typeface="Arial" panose="020B0604020202020204" pitchFamily="34" charset="0"/>
              <a:buChar char="•"/>
            </a:pPr>
            <a:r>
              <a:rPr lang="en-US" sz="2400" dirty="0">
                <a:solidFill>
                  <a:srgbClr val="010891"/>
                </a:solidFill>
              </a:rPr>
              <a:t>The data were presented in the voivodship census bureaus serving as regional census management </a:t>
            </a:r>
            <a:r>
              <a:rPr lang="en-US" sz="2400" dirty="0" err="1">
                <a:solidFill>
                  <a:srgbClr val="010891"/>
                </a:solidFill>
              </a:rPr>
              <a:t>centres</a:t>
            </a:r>
            <a:r>
              <a:rPr lang="en-US" sz="2400" dirty="0">
                <a:solidFill>
                  <a:srgbClr val="010891"/>
                </a:solidFill>
              </a:rPr>
              <a:t>. </a:t>
            </a:r>
            <a:endParaRPr lang="pl-PL" sz="2400" dirty="0">
              <a:solidFill>
                <a:srgbClr val="010891"/>
              </a:solidFill>
            </a:endParaRPr>
          </a:p>
          <a:p>
            <a:pPr marL="128588" indent="-128588" fontAlgn="base">
              <a:spcBef>
                <a:spcPct val="0"/>
              </a:spcBef>
              <a:spcAft>
                <a:spcPct val="0"/>
              </a:spcAft>
              <a:buFont typeface="Arial" panose="020B0604020202020204" pitchFamily="34" charset="0"/>
              <a:buChar char="•"/>
            </a:pPr>
            <a:r>
              <a:rPr lang="en-US" sz="2400" dirty="0">
                <a:solidFill>
                  <a:srgbClr val="010891"/>
                </a:solidFill>
              </a:rPr>
              <a:t>The aggregated data were immediately aggregated in the central census bureau. For this purpose, special ICT infrastructure was created and provided support from GIS applications.</a:t>
            </a:r>
            <a:endParaRPr lang="pl-PL" sz="2400" dirty="0">
              <a:solidFill>
                <a:srgbClr val="010891"/>
              </a:solidFill>
            </a:endParaRPr>
          </a:p>
        </p:txBody>
      </p:sp>
    </p:spTree>
    <p:extLst>
      <p:ext uri="{BB962C8B-B14F-4D97-AF65-F5344CB8AC3E}">
        <p14:creationId xmlns:p14="http://schemas.microsoft.com/office/powerpoint/2010/main" val="2297971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1043608" y="260648"/>
            <a:ext cx="7215188" cy="1000125"/>
          </a:xfrm>
        </p:spPr>
        <p:txBody>
          <a:bodyPr/>
          <a:lstStyle/>
          <a:p>
            <a:r>
              <a:rPr lang="pl-PL" b="1" dirty="0" smtClean="0">
                <a:solidFill>
                  <a:srgbClr val="002060"/>
                </a:solidFill>
                <a:latin typeface="+mn-lt"/>
                <a:ea typeface="+mn-ea"/>
                <a:cs typeface="+mn-cs"/>
              </a:rPr>
              <a:t>Organization of the </a:t>
            </a:r>
            <a:r>
              <a:rPr lang="pl-PL" b="1" dirty="0" err="1" smtClean="0">
                <a:solidFill>
                  <a:srgbClr val="002060"/>
                </a:solidFill>
                <a:latin typeface="+mn-lt"/>
                <a:ea typeface="+mn-ea"/>
                <a:cs typeface="+mn-cs"/>
              </a:rPr>
              <a:t>Population</a:t>
            </a:r>
            <a:r>
              <a:rPr lang="pl-PL" b="1" dirty="0" smtClean="0">
                <a:solidFill>
                  <a:srgbClr val="002060"/>
                </a:solidFill>
                <a:latin typeface="+mn-lt"/>
                <a:ea typeface="+mn-ea"/>
                <a:cs typeface="+mn-cs"/>
              </a:rPr>
              <a:t> </a:t>
            </a:r>
            <a:r>
              <a:rPr lang="pl-PL" b="1" dirty="0" err="1" smtClean="0">
                <a:solidFill>
                  <a:srgbClr val="002060"/>
                </a:solidFill>
                <a:latin typeface="+mn-lt"/>
                <a:ea typeface="+mn-ea"/>
                <a:cs typeface="+mn-cs"/>
              </a:rPr>
              <a:t>Census</a:t>
            </a:r>
            <a:r>
              <a:rPr lang="pl-PL" b="1" dirty="0" smtClean="0">
                <a:solidFill>
                  <a:srgbClr val="002060"/>
                </a:solidFill>
                <a:latin typeface="+mn-lt"/>
                <a:ea typeface="+mn-ea"/>
                <a:cs typeface="+mn-cs"/>
              </a:rPr>
              <a:t> in Poland 2011</a:t>
            </a:r>
          </a:p>
        </p:txBody>
      </p:sp>
      <p:sp>
        <p:nvSpPr>
          <p:cNvPr id="3" name="Symbol zastępczy numeru slajdu 2"/>
          <p:cNvSpPr>
            <a:spLocks noGrp="1"/>
          </p:cNvSpPr>
          <p:nvPr>
            <p:ph type="sldNum" sz="quarter" idx="12"/>
          </p:nvPr>
        </p:nvSpPr>
        <p:spPr/>
        <p:txBody>
          <a:bodyPr/>
          <a:lstStyle/>
          <a:p>
            <a:pPr>
              <a:defRPr/>
            </a:pPr>
            <a:fld id="{14438502-88D4-4DA5-9A04-0580995BB868}" type="slidenum">
              <a:rPr lang="pl-PL" smtClean="0"/>
              <a:pPr>
                <a:defRPr/>
              </a:pPr>
              <a:t>26</a:t>
            </a:fld>
            <a:endParaRPr lang="pl-PL"/>
          </a:p>
        </p:txBody>
      </p:sp>
      <p:grpSp>
        <p:nvGrpSpPr>
          <p:cNvPr id="2" name="Grupa 6"/>
          <p:cNvGrpSpPr>
            <a:grpSpLocks/>
          </p:cNvGrpSpPr>
          <p:nvPr/>
        </p:nvGrpSpPr>
        <p:grpSpPr bwMode="auto">
          <a:xfrm>
            <a:off x="357188" y="641465"/>
            <a:ext cx="8175252" cy="6352940"/>
            <a:chOff x="142844" y="544623"/>
            <a:chExt cx="8175309" cy="6352967"/>
          </a:xfrm>
        </p:grpSpPr>
        <p:graphicFrame>
          <p:nvGraphicFramePr>
            <p:cNvPr id="4" name="Diagram 3"/>
            <p:cNvGraphicFramePr/>
            <p:nvPr/>
          </p:nvGraphicFramePr>
          <p:xfrm>
            <a:off x="142844" y="1500174"/>
            <a:ext cx="8175309"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chemat blokowy: proces alternatywny 5"/>
            <p:cNvSpPr/>
            <p:nvPr/>
          </p:nvSpPr>
          <p:spPr>
            <a:xfrm rot="18454825">
              <a:off x="-995107" y="3550846"/>
              <a:ext cx="6352967" cy="340521"/>
            </a:xfrm>
            <a:prstGeom prst="flowChartAlternateProcess">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pl-PL" sz="1400" b="1" dirty="0" err="1" smtClean="0">
                  <a:solidFill>
                    <a:schemeClr val="tx1"/>
                  </a:solidFill>
                </a:rPr>
                <a:t>Over</a:t>
              </a:r>
              <a:r>
                <a:rPr lang="pl-PL" sz="1400" b="1" dirty="0" smtClean="0">
                  <a:solidFill>
                    <a:schemeClr val="tx1"/>
                  </a:solidFill>
                </a:rPr>
                <a:t> 10 </a:t>
              </a:r>
              <a:r>
                <a:rPr lang="pl-PL" sz="1400" b="1" dirty="0" err="1" smtClean="0">
                  <a:solidFill>
                    <a:schemeClr val="tx1"/>
                  </a:solidFill>
                </a:rPr>
                <a:t>external</a:t>
              </a:r>
              <a:r>
                <a:rPr lang="pl-PL" sz="1400" b="1" dirty="0" smtClean="0">
                  <a:solidFill>
                    <a:schemeClr val="tx1"/>
                  </a:solidFill>
                </a:rPr>
                <a:t> </a:t>
              </a:r>
              <a:r>
                <a:rPr lang="pl-PL" sz="1400" b="1" dirty="0" err="1">
                  <a:solidFill>
                    <a:schemeClr val="tx1"/>
                  </a:solidFill>
                </a:rPr>
                <a:t>c</a:t>
              </a:r>
              <a:r>
                <a:rPr lang="pl-PL" sz="1400" b="1" dirty="0" err="1" smtClean="0">
                  <a:solidFill>
                    <a:schemeClr val="tx1"/>
                  </a:solidFill>
                </a:rPr>
                <a:t>ompanies</a:t>
              </a:r>
              <a:r>
                <a:rPr lang="pl-PL" sz="1400" b="1" dirty="0" smtClean="0">
                  <a:solidFill>
                    <a:schemeClr val="tx1"/>
                  </a:solidFill>
                </a:rPr>
                <a:t> </a:t>
              </a:r>
              <a:r>
                <a:rPr lang="pl-PL" sz="1400" b="1" dirty="0" err="1" smtClean="0">
                  <a:solidFill>
                    <a:schemeClr val="tx1"/>
                  </a:solidFill>
                </a:rPr>
                <a:t>providing</a:t>
              </a:r>
              <a:r>
                <a:rPr lang="pl-PL" sz="1400" b="1" dirty="0" smtClean="0">
                  <a:solidFill>
                    <a:schemeClr val="tx1"/>
                  </a:solidFill>
                </a:rPr>
                <a:t> </a:t>
              </a:r>
              <a:r>
                <a:rPr lang="pl-PL" sz="1400" b="1" dirty="0" err="1" smtClean="0">
                  <a:solidFill>
                    <a:schemeClr val="tx1"/>
                  </a:solidFill>
                </a:rPr>
                <a:t>ongoing</a:t>
              </a:r>
              <a:r>
                <a:rPr lang="pl-PL" sz="1400" b="1" dirty="0" smtClean="0">
                  <a:solidFill>
                    <a:schemeClr val="tx1"/>
                  </a:solidFill>
                </a:rPr>
                <a:t> </a:t>
              </a:r>
              <a:r>
                <a:rPr lang="pl-PL" sz="1400" b="1" dirty="0" err="1" smtClean="0">
                  <a:solidFill>
                    <a:schemeClr val="tx1"/>
                  </a:solidFill>
                </a:rPr>
                <a:t>support</a:t>
              </a:r>
              <a:endParaRPr lang="pl-PL" sz="1400" b="1" dirty="0">
                <a:solidFill>
                  <a:schemeClr val="tx1"/>
                </a:solidFill>
              </a:endParaRPr>
            </a:p>
          </p:txBody>
        </p:sp>
      </p:grpSp>
      <p:sp>
        <p:nvSpPr>
          <p:cNvPr id="7" name="Shape"/>
          <p:cNvSpPr/>
          <p:nvPr/>
        </p:nvSpPr>
        <p:spPr>
          <a:xfrm>
            <a:off x="6705600" y="6508750"/>
            <a:ext cx="2133600" cy="365125"/>
          </a:xfrm>
          <a:prstGeom prst="rect">
            <a:avLst/>
          </a:prstGeom>
          <a:noFill/>
          <a:ln>
            <a:noFill/>
          </a:ln>
        </p:spPr>
        <p:txBody>
          <a:bodyPr anchor="t">
            <a:noAutofit/>
          </a:bodyPr>
          <a:lstStyle/>
          <a:p>
            <a:pPr marL="0" indent="0" algn="r" defTabSz="914400" eaLnBrk="1" latinLnBrk="0" hangingPunct="1">
              <a:spcBef>
                <a:spcPct val="0"/>
              </a:spcBef>
              <a:buNone/>
            </a:pPr>
            <a:fld id="{B11841A2-1C79-ED16-76F1-A8ED579DF399}" type="slidenum">
              <a:rPr lang="pl-PL" altLang="en-US" sz="1200" b="0" i="0" u="none" strike="noStrike" kern="1200" cap="none" spc="0" normalizeH="0" baseline="0" noProof="0" smtClean="0">
                <a:solidFill>
                  <a:schemeClr val="tx1"/>
                </a:solidFill>
                <a:latin typeface="Arial"/>
                <a:ea typeface="+mn-ea"/>
              </a:rPr>
              <a:pPr marL="0" indent="0" algn="r" defTabSz="914400" eaLnBrk="1" latinLnBrk="0" hangingPunct="1">
                <a:spcBef>
                  <a:spcPct val="0"/>
                </a:spcBef>
                <a:buNone/>
              </a:pPr>
              <a:t>26</a:t>
            </a:fld>
            <a:endParaRPr lang="pl-PL" altLang="en-US" sz="1200" b="0" i="0" u="none" strike="noStrike" kern="1200" cap="none" spc="0" normalizeH="0" baseline="0" noProof="0" dirty="0" smtClean="0">
              <a:solidFill>
                <a:schemeClr val="tx1"/>
              </a:solidFill>
              <a:latin typeface="Arial"/>
              <a:ea typeface="+mn-ea"/>
            </a:endParaRPr>
          </a:p>
        </p:txBody>
      </p:sp>
    </p:spTree>
    <p:extLst>
      <p:ext uri="{BB962C8B-B14F-4D97-AF65-F5344CB8AC3E}">
        <p14:creationId xmlns:p14="http://schemas.microsoft.com/office/powerpoint/2010/main" val="378249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963608" y="332656"/>
            <a:ext cx="7344816" cy="857250"/>
          </a:xfrm>
        </p:spPr>
        <p:txBody>
          <a:bodyPr>
            <a:noAutofit/>
          </a:bodyPr>
          <a:lstStyle/>
          <a:p>
            <a:pPr algn="ctr">
              <a:defRPr/>
            </a:pPr>
            <a:r>
              <a:rPr lang="en-US" sz="3200" b="1" dirty="0">
                <a:solidFill>
                  <a:srgbClr val="010891"/>
                </a:solidFill>
                <a:latin typeface="+mn-lt"/>
                <a:cs typeface="Arial" charset="0"/>
              </a:rPr>
              <a:t>Enumerator</a:t>
            </a:r>
            <a:r>
              <a:rPr lang="pl-PL" sz="3200" b="1" dirty="0">
                <a:solidFill>
                  <a:srgbClr val="010891"/>
                </a:solidFill>
                <a:latin typeface="+mn-lt"/>
                <a:cs typeface="Arial" charset="0"/>
              </a:rPr>
              <a:t> </a:t>
            </a:r>
            <a:r>
              <a:rPr lang="pl-PL" sz="3200" b="1" dirty="0" err="1" smtClean="0">
                <a:solidFill>
                  <a:srgbClr val="010891"/>
                </a:solidFill>
                <a:latin typeface="+mn-lt"/>
                <a:cs typeface="Arial" charset="0"/>
              </a:rPr>
              <a:t>duties</a:t>
            </a:r>
            <a:endParaRPr lang="en-US" sz="3200" b="1" dirty="0">
              <a:solidFill>
                <a:srgbClr val="010891"/>
              </a:solidFill>
              <a:latin typeface="+mn-lt"/>
              <a:cs typeface="Arial" charset="0"/>
            </a:endParaRPr>
          </a:p>
        </p:txBody>
      </p:sp>
      <p:sp>
        <p:nvSpPr>
          <p:cNvPr id="165890" name="Symbol zastępczy zawartości 2"/>
          <p:cNvSpPr>
            <a:spLocks noGrp="1"/>
          </p:cNvSpPr>
          <p:nvPr>
            <p:ph idx="1"/>
          </p:nvPr>
        </p:nvSpPr>
        <p:spPr>
          <a:xfrm>
            <a:off x="4006076" y="2204864"/>
            <a:ext cx="4302348" cy="3523059"/>
          </a:xfrm>
        </p:spPr>
        <p:txBody>
          <a:bodyPr/>
          <a:lstStyle/>
          <a:p>
            <a:r>
              <a:rPr lang="en-GB" sz="2400" dirty="0">
                <a:cs typeface="Arial" charset="0"/>
              </a:rPr>
              <a:t>Visiting all assigned holdings</a:t>
            </a:r>
          </a:p>
          <a:p>
            <a:pPr lvl="1"/>
            <a:r>
              <a:rPr lang="en-GB" sz="2400" dirty="0">
                <a:cs typeface="Arial" charset="0"/>
              </a:rPr>
              <a:t>Filling electronic questionnaires</a:t>
            </a:r>
          </a:p>
          <a:p>
            <a:r>
              <a:rPr lang="en-GB" sz="2400" dirty="0">
                <a:cs typeface="Arial" charset="0"/>
              </a:rPr>
              <a:t>Daily synchronisation</a:t>
            </a:r>
          </a:p>
          <a:p>
            <a:r>
              <a:rPr lang="en-GB" sz="2400" dirty="0">
                <a:cs typeface="Arial" charset="0"/>
              </a:rPr>
              <a:t>Contact with the supervisor</a:t>
            </a:r>
            <a:br>
              <a:rPr lang="en-GB" sz="2400" dirty="0">
                <a:cs typeface="Arial" charset="0"/>
              </a:rPr>
            </a:br>
            <a:r>
              <a:rPr lang="en-GB" sz="2400" dirty="0">
                <a:cs typeface="Arial" charset="0"/>
              </a:rPr>
              <a:t>in terms of task scheduling</a:t>
            </a:r>
          </a:p>
          <a:p>
            <a:r>
              <a:rPr lang="en-GB" sz="2400" dirty="0">
                <a:cs typeface="Arial" charset="0"/>
              </a:rPr>
              <a:t>Adding newly identified holdings</a:t>
            </a:r>
          </a:p>
          <a:p>
            <a:endParaRPr lang="en-GB" sz="1800" dirty="0">
              <a:latin typeface="Book Antiqua" pitchFamily="18" charset="0"/>
              <a:cs typeface="Arial" charset="0"/>
            </a:endParaRPr>
          </a:p>
          <a:p>
            <a:pPr lvl="1"/>
            <a:endParaRPr lang="en-US" dirty="0" smtClean="0">
              <a:solidFill>
                <a:srgbClr val="9BBB59"/>
              </a:solidFill>
              <a:latin typeface="Book Antiqua" pitchFamily="18" charset="0"/>
              <a:cs typeface="Arial" charset="0"/>
            </a:endParaRPr>
          </a:p>
        </p:txBody>
      </p:sp>
      <p:pic>
        <p:nvPicPr>
          <p:cNvPr id="165892" name="Obraz 4"/>
          <p:cNvPicPr>
            <a:picLocks noChangeAspect="1" noChangeArrowheads="1"/>
          </p:cNvPicPr>
          <p:nvPr/>
        </p:nvPicPr>
        <p:blipFill>
          <a:blip r:embed="rId3" cstate="print"/>
          <a:srcRect/>
          <a:stretch>
            <a:fillRect/>
          </a:stretch>
        </p:blipFill>
        <p:spPr bwMode="auto">
          <a:xfrm>
            <a:off x="527552" y="1556792"/>
            <a:ext cx="2809958" cy="4817073"/>
          </a:xfrm>
          <a:prstGeom prst="rect">
            <a:avLst/>
          </a:prstGeom>
          <a:noFill/>
          <a:ln w="9525">
            <a:noFill/>
            <a:miter lim="800000"/>
            <a:headEnd/>
            <a:tailEnd/>
          </a:ln>
        </p:spPr>
      </p:pic>
    </p:spTree>
    <p:extLst>
      <p:ext uri="{BB962C8B-B14F-4D97-AF65-F5344CB8AC3E}">
        <p14:creationId xmlns:p14="http://schemas.microsoft.com/office/powerpoint/2010/main" val="3492790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p:cNvSpPr>
          <p:nvPr>
            <p:ph type="title"/>
          </p:nvPr>
        </p:nvSpPr>
        <p:spPr>
          <a:xfrm>
            <a:off x="1691680" y="548680"/>
            <a:ext cx="6172200" cy="691586"/>
          </a:xfrm>
        </p:spPr>
        <p:txBody>
          <a:bodyPr>
            <a:normAutofit/>
          </a:bodyPr>
          <a:lstStyle/>
          <a:p>
            <a:pPr>
              <a:defRPr/>
            </a:pPr>
            <a:r>
              <a:rPr lang="en-US" sz="3200" b="1" dirty="0">
                <a:solidFill>
                  <a:srgbClr val="010891"/>
                </a:solidFill>
                <a:latin typeface="+mn-lt"/>
                <a:cs typeface="Arial" charset="0"/>
              </a:rPr>
              <a:t>Enumerator</a:t>
            </a:r>
            <a:r>
              <a:rPr lang="pl-PL" sz="3200" b="1" dirty="0">
                <a:solidFill>
                  <a:srgbClr val="010891"/>
                </a:solidFill>
                <a:latin typeface="+mn-lt"/>
                <a:cs typeface="Arial" charset="0"/>
              </a:rPr>
              <a:t> – GIS technology</a:t>
            </a:r>
            <a:endParaRPr lang="en-US" sz="3200" b="1" dirty="0">
              <a:solidFill>
                <a:srgbClr val="010891"/>
              </a:solidFill>
              <a:latin typeface="+mn-lt"/>
              <a:cs typeface="Arial" charset="0"/>
            </a:endParaRPr>
          </a:p>
        </p:txBody>
      </p:sp>
      <p:sp>
        <p:nvSpPr>
          <p:cNvPr id="169986" name="Symbol zastępczy zawartości 2"/>
          <p:cNvSpPr>
            <a:spLocks noGrp="1"/>
          </p:cNvSpPr>
          <p:nvPr>
            <p:ph idx="1"/>
          </p:nvPr>
        </p:nvSpPr>
        <p:spPr>
          <a:xfrm>
            <a:off x="4193958" y="2035970"/>
            <a:ext cx="3356985" cy="3523060"/>
          </a:xfrm>
        </p:spPr>
        <p:txBody>
          <a:bodyPr/>
          <a:lstStyle/>
          <a:p>
            <a:r>
              <a:rPr lang="pl-PL" sz="2800" b="1" dirty="0">
                <a:cs typeface="Arial" charset="0"/>
              </a:rPr>
              <a:t>Map module </a:t>
            </a:r>
            <a:r>
              <a:rPr lang="pl-PL" sz="2800" b="1" dirty="0" smtClean="0">
                <a:cs typeface="Arial" charset="0"/>
              </a:rPr>
              <a:t>– GIS</a:t>
            </a:r>
          </a:p>
          <a:p>
            <a:endParaRPr lang="pl-PL" sz="2100" b="1" dirty="0">
              <a:cs typeface="Arial" charset="0"/>
            </a:endParaRPr>
          </a:p>
          <a:p>
            <a:pPr lvl="1"/>
            <a:r>
              <a:rPr lang="pl-PL" sz="2400" dirty="0" err="1">
                <a:cs typeface="Arial" charset="0"/>
              </a:rPr>
              <a:t>Ortophotomap</a:t>
            </a:r>
            <a:endParaRPr lang="pl-PL" sz="2400" dirty="0">
              <a:cs typeface="Arial" charset="0"/>
            </a:endParaRPr>
          </a:p>
          <a:p>
            <a:pPr lvl="1"/>
            <a:r>
              <a:rPr lang="pl-PL" sz="2400" dirty="0" err="1">
                <a:cs typeface="Arial" charset="0"/>
              </a:rPr>
              <a:t>Cadastral</a:t>
            </a:r>
            <a:r>
              <a:rPr lang="pl-PL" sz="2400" dirty="0">
                <a:cs typeface="Arial" charset="0"/>
              </a:rPr>
              <a:t> Data</a:t>
            </a:r>
          </a:p>
          <a:p>
            <a:pPr lvl="1"/>
            <a:r>
              <a:rPr lang="pl-PL" sz="2400" dirty="0" err="1">
                <a:cs typeface="Arial" charset="0"/>
              </a:rPr>
              <a:t>Assigned</a:t>
            </a:r>
            <a:r>
              <a:rPr lang="pl-PL" sz="2400" dirty="0">
                <a:cs typeface="Arial" charset="0"/>
              </a:rPr>
              <a:t> </a:t>
            </a:r>
            <a:r>
              <a:rPr lang="pl-PL" sz="2400" dirty="0" err="1">
                <a:cs typeface="Arial" charset="0"/>
              </a:rPr>
              <a:t>Tasks</a:t>
            </a:r>
            <a:endParaRPr lang="pl-PL" sz="2400" dirty="0">
              <a:cs typeface="Arial" charset="0"/>
            </a:endParaRPr>
          </a:p>
          <a:p>
            <a:pPr lvl="1"/>
            <a:r>
              <a:rPr lang="pl-PL" sz="2400" dirty="0" err="1">
                <a:cs typeface="Arial" charset="0"/>
              </a:rPr>
              <a:t>Started</a:t>
            </a:r>
            <a:r>
              <a:rPr lang="pl-PL" sz="2400" dirty="0">
                <a:cs typeface="Arial" charset="0"/>
              </a:rPr>
              <a:t> </a:t>
            </a:r>
            <a:r>
              <a:rPr lang="pl-PL" sz="2400" dirty="0" err="1">
                <a:cs typeface="Arial" charset="0"/>
              </a:rPr>
              <a:t>Tasks</a:t>
            </a:r>
            <a:endParaRPr lang="pl-PL" sz="2400" dirty="0">
              <a:cs typeface="Arial" charset="0"/>
            </a:endParaRPr>
          </a:p>
          <a:p>
            <a:pPr lvl="1"/>
            <a:r>
              <a:rPr lang="pl-PL" sz="2400" dirty="0" err="1">
                <a:cs typeface="Arial" charset="0"/>
              </a:rPr>
              <a:t>Completed</a:t>
            </a:r>
            <a:r>
              <a:rPr lang="pl-PL" sz="2400" dirty="0">
                <a:cs typeface="Arial" charset="0"/>
              </a:rPr>
              <a:t> </a:t>
            </a:r>
            <a:r>
              <a:rPr lang="pl-PL" sz="2400" dirty="0" err="1">
                <a:cs typeface="Arial" charset="0"/>
              </a:rPr>
              <a:t>Tasks</a:t>
            </a:r>
            <a:endParaRPr lang="pl-PL" sz="2400" dirty="0">
              <a:cs typeface="Arial" charset="0"/>
            </a:endParaRPr>
          </a:p>
          <a:p>
            <a:endParaRPr lang="en-US" sz="1800" dirty="0">
              <a:cs typeface="Arial" charset="0"/>
            </a:endParaRPr>
          </a:p>
          <a:p>
            <a:pPr lvl="1"/>
            <a:endParaRPr lang="en-US" dirty="0" smtClean="0">
              <a:solidFill>
                <a:srgbClr val="9BBB59"/>
              </a:solidFill>
              <a:cs typeface="Arial" charset="0"/>
            </a:endParaRPr>
          </a:p>
        </p:txBody>
      </p:sp>
      <p:pic>
        <p:nvPicPr>
          <p:cNvPr id="169988" name="Obraz 6"/>
          <p:cNvPicPr>
            <a:picLocks noChangeAspect="1" noChangeArrowheads="1"/>
          </p:cNvPicPr>
          <p:nvPr/>
        </p:nvPicPr>
        <p:blipFill>
          <a:blip r:embed="rId3" cstate="print"/>
          <a:srcRect/>
          <a:stretch>
            <a:fillRect/>
          </a:stretch>
        </p:blipFill>
        <p:spPr bwMode="auto">
          <a:xfrm>
            <a:off x="971600" y="1323224"/>
            <a:ext cx="2898322" cy="4968552"/>
          </a:xfrm>
          <a:prstGeom prst="rect">
            <a:avLst/>
          </a:prstGeom>
          <a:noFill/>
          <a:ln w="9525">
            <a:noFill/>
            <a:miter lim="800000"/>
            <a:headEnd/>
            <a:tailEnd/>
          </a:ln>
        </p:spPr>
      </p:pic>
    </p:spTree>
    <p:extLst>
      <p:ext uri="{BB962C8B-B14F-4D97-AF65-F5344CB8AC3E}">
        <p14:creationId xmlns:p14="http://schemas.microsoft.com/office/powerpoint/2010/main" val="2308563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3"/>
          <p:cNvSpPr>
            <a:spLocks noGrp="1"/>
          </p:cNvSpPr>
          <p:nvPr>
            <p:ph type="title"/>
          </p:nvPr>
        </p:nvSpPr>
        <p:spPr>
          <a:xfrm>
            <a:off x="1115616" y="404664"/>
            <a:ext cx="7056784" cy="912938"/>
          </a:xfrm>
        </p:spPr>
        <p:txBody>
          <a:bodyPr>
            <a:normAutofit/>
          </a:bodyPr>
          <a:lstStyle/>
          <a:p>
            <a:pPr>
              <a:defRPr/>
            </a:pPr>
            <a:r>
              <a:rPr lang="en-GB" sz="3200" b="1" dirty="0">
                <a:solidFill>
                  <a:srgbClr val="010891"/>
                </a:solidFill>
                <a:latin typeface="Calibri" panose="020F0502020204030204"/>
                <a:cs typeface="Arial" charset="0"/>
              </a:rPr>
              <a:t>User friendly enumerator’s application</a:t>
            </a:r>
            <a:endParaRPr lang="pl-PL" sz="2700" b="1" dirty="0">
              <a:latin typeface="Book Antiqua" pitchFamily="18" charset="0"/>
              <a:ea typeface="+mn-ea"/>
              <a:cs typeface="+mn-cs"/>
            </a:endParaRPr>
          </a:p>
        </p:txBody>
      </p:sp>
      <p:pic>
        <p:nvPicPr>
          <p:cNvPr id="172035" name="Obraz 7" descr="Screen01.jpg"/>
          <p:cNvPicPr>
            <a:picLocks noChangeAspect="1"/>
          </p:cNvPicPr>
          <p:nvPr/>
        </p:nvPicPr>
        <p:blipFill>
          <a:blip r:embed="rId3" cstate="print"/>
          <a:srcRect/>
          <a:stretch>
            <a:fillRect/>
          </a:stretch>
        </p:blipFill>
        <p:spPr bwMode="auto">
          <a:xfrm>
            <a:off x="395266" y="1844824"/>
            <a:ext cx="2526628" cy="4210088"/>
          </a:xfrm>
          <a:prstGeom prst="rect">
            <a:avLst/>
          </a:prstGeom>
          <a:noFill/>
          <a:ln w="9525">
            <a:noFill/>
            <a:miter lim="800000"/>
            <a:headEnd/>
            <a:tailEnd/>
          </a:ln>
        </p:spPr>
      </p:pic>
      <p:pic>
        <p:nvPicPr>
          <p:cNvPr id="172036" name="Obraz 8" descr="Screen03.jpg"/>
          <p:cNvPicPr>
            <a:picLocks noChangeAspect="1"/>
          </p:cNvPicPr>
          <p:nvPr/>
        </p:nvPicPr>
        <p:blipFill>
          <a:blip r:embed="rId4" cstate="print"/>
          <a:srcRect/>
          <a:stretch>
            <a:fillRect/>
          </a:stretch>
        </p:blipFill>
        <p:spPr bwMode="auto">
          <a:xfrm>
            <a:off x="3347864" y="1892661"/>
            <a:ext cx="2520280" cy="4199994"/>
          </a:xfrm>
          <a:prstGeom prst="rect">
            <a:avLst/>
          </a:prstGeom>
          <a:noFill/>
          <a:ln w="9525">
            <a:noFill/>
            <a:miter lim="800000"/>
            <a:headEnd/>
            <a:tailEnd/>
          </a:ln>
        </p:spPr>
      </p:pic>
      <p:pic>
        <p:nvPicPr>
          <p:cNvPr id="172037" name="Obraz 9" descr="Screen05.jpg"/>
          <p:cNvPicPr>
            <a:picLocks noChangeAspect="1"/>
          </p:cNvPicPr>
          <p:nvPr/>
        </p:nvPicPr>
        <p:blipFill>
          <a:blip r:embed="rId5" cstate="print"/>
          <a:srcRect/>
          <a:stretch>
            <a:fillRect/>
          </a:stretch>
        </p:blipFill>
        <p:spPr bwMode="auto">
          <a:xfrm>
            <a:off x="6156176" y="1905267"/>
            <a:ext cx="2454350" cy="4089652"/>
          </a:xfrm>
          <a:prstGeom prst="rect">
            <a:avLst/>
          </a:prstGeom>
          <a:noFill/>
          <a:ln w="9525">
            <a:noFill/>
            <a:miter lim="800000"/>
            <a:headEnd/>
            <a:tailEnd/>
          </a:ln>
        </p:spPr>
      </p:pic>
    </p:spTree>
    <p:extLst>
      <p:ext uri="{BB962C8B-B14F-4D97-AF65-F5344CB8AC3E}">
        <p14:creationId xmlns:p14="http://schemas.microsoft.com/office/powerpoint/2010/main" val="6669581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zawartości 2"/>
          <p:cNvSpPr>
            <a:spLocks noGrp="1"/>
          </p:cNvSpPr>
          <p:nvPr>
            <p:ph idx="1"/>
          </p:nvPr>
        </p:nvSpPr>
        <p:spPr>
          <a:xfrm>
            <a:off x="539552" y="1196752"/>
            <a:ext cx="8229600" cy="4968552"/>
          </a:xfrm>
        </p:spPr>
        <p:txBody>
          <a:bodyPr>
            <a:normAutofit fontScale="85000" lnSpcReduction="10000"/>
          </a:bodyPr>
          <a:lstStyle/>
          <a:p>
            <a:pPr marL="92075" indent="0" eaLnBrk="1" hangingPunct="1">
              <a:buNone/>
            </a:pPr>
            <a:endParaRPr lang="pl-PL" sz="2000" dirty="0" smtClean="0"/>
          </a:p>
          <a:p>
            <a:pPr marL="92075" indent="0" algn="just" eaLnBrk="1" hangingPunct="1">
              <a:buNone/>
            </a:pPr>
            <a:r>
              <a:rPr lang="en-GB" sz="3700" dirty="0" smtClean="0"/>
              <a:t>For the purposes of census design and conduction, the </a:t>
            </a:r>
            <a:r>
              <a:rPr lang="pl-PL" sz="3700" dirty="0"/>
              <a:t>C</a:t>
            </a:r>
            <a:r>
              <a:rPr lang="pl-PL" sz="3700" dirty="0" smtClean="0"/>
              <a:t>entral </a:t>
            </a:r>
            <a:r>
              <a:rPr lang="en-GB" sz="3700" dirty="0" smtClean="0"/>
              <a:t>Statistical Office of Poland implemented </a:t>
            </a:r>
            <a:r>
              <a:rPr lang="en-GB" sz="3700" b="1" dirty="0" smtClean="0"/>
              <a:t>the IT Census System</a:t>
            </a:r>
            <a:r>
              <a:rPr lang="pl-PL" sz="3700" b="1" dirty="0" smtClean="0"/>
              <a:t> </a:t>
            </a:r>
            <a:r>
              <a:rPr lang="en-GB" sz="3700" b="1" dirty="0" smtClean="0"/>
              <a:t>(I</a:t>
            </a:r>
            <a:r>
              <a:rPr lang="pl-PL" sz="3700" b="1" dirty="0" smtClean="0"/>
              <a:t>C</a:t>
            </a:r>
            <a:r>
              <a:rPr lang="en-GB" sz="3700" b="1" dirty="0" smtClean="0"/>
              <a:t>S)</a:t>
            </a:r>
            <a:endParaRPr lang="pl-PL" sz="3700" b="1" dirty="0" smtClean="0"/>
          </a:p>
          <a:p>
            <a:pPr algn="just" eaLnBrk="1" hangingPunct="1">
              <a:buNone/>
            </a:pPr>
            <a:endParaRPr lang="pl-PL" sz="3700" b="1" dirty="0" smtClean="0"/>
          </a:p>
          <a:p>
            <a:pPr marL="87313" lvl="0" indent="0" algn="just" eaLnBrk="1" hangingPunct="1">
              <a:buNone/>
            </a:pPr>
            <a:r>
              <a:rPr lang="en-GB" sz="3700" b="1" dirty="0" smtClean="0"/>
              <a:t>The I</a:t>
            </a:r>
            <a:r>
              <a:rPr lang="pl-PL" sz="3700" b="1" dirty="0" smtClean="0"/>
              <a:t>C</a:t>
            </a:r>
            <a:r>
              <a:rPr lang="en-GB" sz="3700" b="1" dirty="0" smtClean="0"/>
              <a:t>S </a:t>
            </a:r>
            <a:r>
              <a:rPr lang="en-GB" sz="3700" dirty="0" smtClean="0"/>
              <a:t>integrated various technologies (from applications</a:t>
            </a:r>
            <a:r>
              <a:rPr lang="pl-PL" sz="3700" dirty="0" smtClean="0"/>
              <a:t> </a:t>
            </a:r>
            <a:r>
              <a:rPr lang="en-GB" sz="3700" dirty="0" smtClean="0"/>
              <a:t>installed on mobile</a:t>
            </a:r>
            <a:r>
              <a:rPr lang="pl-PL" sz="3700" dirty="0" smtClean="0"/>
              <a:t> </a:t>
            </a:r>
            <a:r>
              <a:rPr lang="en-GB" sz="3700" dirty="0" smtClean="0"/>
              <a:t>terminals, through applications managing</a:t>
            </a:r>
            <a:r>
              <a:rPr lang="pl-PL" sz="3700" dirty="0" smtClean="0"/>
              <a:t> </a:t>
            </a:r>
            <a:r>
              <a:rPr lang="en-GB" sz="3700" dirty="0" smtClean="0"/>
              <a:t>and assisting in telephone interviews, to specialist bases, data warehouses and analytical and reporting tools)</a:t>
            </a:r>
            <a:endParaRPr lang="pl-PL" sz="3700" dirty="0" smtClean="0"/>
          </a:p>
        </p:txBody>
      </p:sp>
      <p:sp>
        <p:nvSpPr>
          <p:cNvPr id="21506" name="Tytuł 1"/>
          <p:cNvSpPr>
            <a:spLocks noGrp="1"/>
          </p:cNvSpPr>
          <p:nvPr>
            <p:ph type="title"/>
          </p:nvPr>
        </p:nvSpPr>
        <p:spPr>
          <a:xfrm>
            <a:off x="323528" y="188640"/>
            <a:ext cx="8496944" cy="648072"/>
          </a:xfrm>
        </p:spPr>
        <p:txBody>
          <a:bodyPr>
            <a:noAutofit/>
          </a:bodyPr>
          <a:lstStyle/>
          <a:p>
            <a:r>
              <a:rPr lang="pl-PL" sz="2800" b="1" dirty="0" smtClean="0">
                <a:solidFill>
                  <a:srgbClr val="000099"/>
                </a:solidFill>
                <a:latin typeface="Verdana" pitchFamily="34" charset="0"/>
                <a:ea typeface="Verdana" pitchFamily="34" charset="0"/>
                <a:cs typeface="Verdana" pitchFamily="34" charset="0"/>
              </a:rPr>
              <a:t/>
            </a:r>
            <a:br>
              <a:rPr lang="pl-PL" sz="2800" b="1" dirty="0" smtClean="0">
                <a:solidFill>
                  <a:srgbClr val="000099"/>
                </a:solidFill>
                <a:latin typeface="Verdana" pitchFamily="34" charset="0"/>
                <a:ea typeface="Verdana" pitchFamily="34" charset="0"/>
                <a:cs typeface="Verdana" pitchFamily="34" charset="0"/>
              </a:rPr>
            </a:br>
            <a:r>
              <a:rPr lang="en-US" sz="2800" b="1" dirty="0">
                <a:solidFill>
                  <a:srgbClr val="000099"/>
                </a:solidFill>
                <a:latin typeface="Verdana" pitchFamily="34" charset="0"/>
                <a:ea typeface="Verdana" pitchFamily="34" charset="0"/>
                <a:cs typeface="Verdana" pitchFamily="34" charset="0"/>
              </a:rPr>
              <a:t>The IT Census System </a:t>
            </a:r>
            <a:r>
              <a:rPr lang="pl-PL" sz="2800" b="1" dirty="0">
                <a:solidFill>
                  <a:srgbClr val="000099"/>
                </a:solidFill>
                <a:latin typeface="Verdana" pitchFamily="34" charset="0"/>
                <a:ea typeface="Verdana" pitchFamily="34" charset="0"/>
                <a:cs typeface="Verdana" pitchFamily="34" charset="0"/>
              </a:rPr>
              <a:t/>
            </a:r>
            <a:br>
              <a:rPr lang="pl-PL" sz="2800" b="1" dirty="0">
                <a:solidFill>
                  <a:srgbClr val="000099"/>
                </a:solidFill>
                <a:latin typeface="Verdana" pitchFamily="34" charset="0"/>
                <a:ea typeface="Verdana" pitchFamily="34" charset="0"/>
                <a:cs typeface="Verdana" pitchFamily="34" charset="0"/>
              </a:rPr>
            </a:br>
            <a:r>
              <a:rPr lang="en-US" sz="2800" b="1" dirty="0">
                <a:solidFill>
                  <a:srgbClr val="000099"/>
                </a:solidFill>
                <a:latin typeface="Verdana" pitchFamily="34" charset="0"/>
                <a:ea typeface="Verdana" pitchFamily="34" charset="0"/>
                <a:cs typeface="Verdana" pitchFamily="34" charset="0"/>
              </a:rPr>
              <a:t>Census architecture </a:t>
            </a:r>
            <a:endParaRPr lang="pl-PL" sz="2800" b="1" dirty="0">
              <a:solidFill>
                <a:srgbClr val="000099"/>
              </a:solidFill>
              <a:latin typeface="Verdana" pitchFamily="34" charset="0"/>
              <a:ea typeface="Verdana" pitchFamily="34" charset="0"/>
              <a:cs typeface="Verdana" pitchFamily="34" charset="0"/>
            </a:endParaRPr>
          </a:p>
        </p:txBody>
      </p:sp>
      <p:sp>
        <p:nvSpPr>
          <p:cNvPr id="7" name="Symbol zastępczy numeru slajdu 6"/>
          <p:cNvSpPr>
            <a:spLocks noGrp="1"/>
          </p:cNvSpPr>
          <p:nvPr>
            <p:ph type="sldNum" sz="quarter" idx="10"/>
          </p:nvPr>
        </p:nvSpPr>
        <p:spPr/>
        <p:txBody>
          <a:bodyPr/>
          <a:lstStyle/>
          <a:p>
            <a:pPr>
              <a:defRPr/>
            </a:pPr>
            <a:fld id="{62406B85-F3E1-412D-B04F-152AEFA8F9DD}" type="slidenum">
              <a:rPr lang="pl-PL" smtClean="0">
                <a:solidFill>
                  <a:prstClr val="white"/>
                </a:solidFill>
              </a:rPr>
              <a:pPr>
                <a:defRPr/>
              </a:pPr>
              <a:t>3</a:t>
            </a:fld>
            <a:endParaRPr lang="pl-PL" dirty="0">
              <a:solidFill>
                <a:prstClr val="white"/>
              </a:solidFill>
            </a:endParaRPr>
          </a:p>
        </p:txBody>
      </p:sp>
      <p:sp>
        <p:nvSpPr>
          <p:cNvPr id="8" name="Symbol zastępczy numeru slajdu 5"/>
          <p:cNvSpPr txBox="1">
            <a:spLocks/>
          </p:cNvSpPr>
          <p:nvPr/>
        </p:nvSpPr>
        <p:spPr>
          <a:xfrm>
            <a:off x="6705600" y="65087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83D33-B73A-4B99-A02A-BDF92472D188}" type="slidenum">
              <a:rPr kumimoji="0" lang="pl-PL"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l-PL"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363875052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3"/>
          <p:cNvSpPr>
            <a:spLocks noGrp="1"/>
          </p:cNvSpPr>
          <p:nvPr>
            <p:ph type="title"/>
          </p:nvPr>
        </p:nvSpPr>
        <p:spPr>
          <a:xfrm>
            <a:off x="1259632" y="404664"/>
            <a:ext cx="6894766" cy="773260"/>
          </a:xfrm>
        </p:spPr>
        <p:txBody>
          <a:bodyPr>
            <a:normAutofit/>
          </a:bodyPr>
          <a:lstStyle/>
          <a:p>
            <a:pPr>
              <a:defRPr/>
            </a:pPr>
            <a:r>
              <a:rPr lang="en-GB" sz="3200" b="1" dirty="0" smtClean="0">
                <a:solidFill>
                  <a:srgbClr val="010891"/>
                </a:solidFill>
                <a:latin typeface="+mn-lt"/>
                <a:cs typeface="Arial" charset="0"/>
              </a:rPr>
              <a:t>User friendly enumerator’s application</a:t>
            </a:r>
            <a:endParaRPr lang="en-GB" sz="3200" b="1" dirty="0">
              <a:solidFill>
                <a:srgbClr val="010891"/>
              </a:solidFill>
              <a:latin typeface="+mn-lt"/>
              <a:ea typeface="+mn-ea"/>
              <a:cs typeface="+mn-cs"/>
            </a:endParaRPr>
          </a:p>
        </p:txBody>
      </p:sp>
      <p:pic>
        <p:nvPicPr>
          <p:cNvPr id="7" name="Obraz 6" descr="Screen07.jpg"/>
          <p:cNvPicPr>
            <a:picLocks noChangeAspect="1"/>
          </p:cNvPicPr>
          <p:nvPr/>
        </p:nvPicPr>
        <p:blipFill>
          <a:blip r:embed="rId2" cstate="print"/>
          <a:stretch>
            <a:fillRect/>
          </a:stretch>
        </p:blipFill>
        <p:spPr>
          <a:xfrm>
            <a:off x="467544" y="1427073"/>
            <a:ext cx="2700300" cy="4500500"/>
          </a:xfrm>
          <a:prstGeom prst="rect">
            <a:avLst/>
          </a:prstGeom>
        </p:spPr>
      </p:pic>
      <p:pic>
        <p:nvPicPr>
          <p:cNvPr id="11" name="Obraz 10" descr="Screen17.jpg"/>
          <p:cNvPicPr>
            <a:picLocks noChangeAspect="1"/>
          </p:cNvPicPr>
          <p:nvPr/>
        </p:nvPicPr>
        <p:blipFill>
          <a:blip r:embed="rId3" cstate="print"/>
          <a:stretch>
            <a:fillRect/>
          </a:stretch>
        </p:blipFill>
        <p:spPr>
          <a:xfrm>
            <a:off x="3419872" y="1364771"/>
            <a:ext cx="2736304" cy="4560506"/>
          </a:xfrm>
          <a:prstGeom prst="rect">
            <a:avLst/>
          </a:prstGeom>
        </p:spPr>
      </p:pic>
      <p:pic>
        <p:nvPicPr>
          <p:cNvPr id="12" name="Obraz 11" descr="Screen12.jpg"/>
          <p:cNvPicPr>
            <a:picLocks noChangeAspect="1"/>
          </p:cNvPicPr>
          <p:nvPr/>
        </p:nvPicPr>
        <p:blipFill>
          <a:blip r:embed="rId4" cstate="print"/>
          <a:stretch>
            <a:fillRect/>
          </a:stretch>
        </p:blipFill>
        <p:spPr>
          <a:xfrm>
            <a:off x="6300192" y="1361957"/>
            <a:ext cx="2719822" cy="4533039"/>
          </a:xfrm>
          <a:prstGeom prst="rect">
            <a:avLst/>
          </a:prstGeom>
        </p:spPr>
      </p:pic>
    </p:spTree>
    <p:extLst>
      <p:ext uri="{BB962C8B-B14F-4D97-AF65-F5344CB8AC3E}">
        <p14:creationId xmlns:p14="http://schemas.microsoft.com/office/powerpoint/2010/main" val="11961960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3000" y="998730"/>
            <a:ext cx="7587462" cy="5002020"/>
          </a:xfrm>
          <a:prstGeom prst="rect">
            <a:avLst/>
          </a:prstGeom>
          <a:noFill/>
          <a:ln w="9525">
            <a:noFill/>
            <a:miter lim="800000"/>
            <a:headEnd/>
            <a:tailEnd/>
          </a:ln>
        </p:spPr>
      </p:pic>
      <p:sp>
        <p:nvSpPr>
          <p:cNvPr id="4" name="Tytuł 1"/>
          <p:cNvSpPr txBox="1">
            <a:spLocks/>
          </p:cNvSpPr>
          <p:nvPr/>
        </p:nvSpPr>
        <p:spPr>
          <a:xfrm>
            <a:off x="539552" y="-99392"/>
            <a:ext cx="7886700"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gn="ctr"/>
            <a:r>
              <a:rPr lang="en-US" sz="3200" b="1" dirty="0" smtClean="0">
                <a:solidFill>
                  <a:srgbClr val="010891"/>
                </a:solidFill>
                <a:latin typeface="+mn-lt"/>
                <a:cs typeface="Arial" charset="0"/>
              </a:rPr>
              <a:t>Daily workload</a:t>
            </a:r>
            <a:endParaRPr lang="en-US" sz="3200" b="1" dirty="0">
              <a:solidFill>
                <a:srgbClr val="010891"/>
              </a:solidFill>
              <a:latin typeface="+mn-lt"/>
              <a:cs typeface="Arial" charset="0"/>
            </a:endParaRPr>
          </a:p>
        </p:txBody>
      </p:sp>
    </p:spTree>
    <p:extLst>
      <p:ext uri="{BB962C8B-B14F-4D97-AF65-F5344CB8AC3E}">
        <p14:creationId xmlns:p14="http://schemas.microsoft.com/office/powerpoint/2010/main" val="2973873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ytuł 1"/>
          <p:cNvSpPr>
            <a:spLocks noGrp="1"/>
          </p:cNvSpPr>
          <p:nvPr>
            <p:ph type="title" idx="4294967295"/>
          </p:nvPr>
        </p:nvSpPr>
        <p:spPr>
          <a:xfrm>
            <a:off x="395536" y="332656"/>
            <a:ext cx="7886700" cy="1325563"/>
          </a:xfrm>
        </p:spPr>
        <p:txBody>
          <a:bodyPr>
            <a:normAutofit/>
          </a:bodyPr>
          <a:lstStyle/>
          <a:p>
            <a:pPr algn="ctr" eaLnBrk="1" hangingPunct="1"/>
            <a:r>
              <a:rPr lang="en-US" sz="3200" b="1" dirty="0" smtClean="0">
                <a:solidFill>
                  <a:srgbClr val="010891"/>
                </a:solidFill>
                <a:latin typeface="+mn-lt"/>
                <a:cs typeface="Arial" charset="0"/>
              </a:rPr>
              <a:t>Enumerator</a:t>
            </a:r>
            <a:r>
              <a:rPr lang="pl-PL" sz="3200" b="1" dirty="0" smtClean="0">
                <a:solidFill>
                  <a:srgbClr val="010891"/>
                </a:solidFill>
                <a:latin typeface="+mn-lt"/>
                <a:cs typeface="Arial" charset="0"/>
              </a:rPr>
              <a:t> </a:t>
            </a:r>
            <a:r>
              <a:rPr lang="pl-PL" sz="3200" b="1" dirty="0" err="1" smtClean="0">
                <a:solidFill>
                  <a:srgbClr val="010891"/>
                </a:solidFill>
                <a:latin typeface="+mn-lt"/>
                <a:cs typeface="Arial" charset="0"/>
              </a:rPr>
              <a:t>safety</a:t>
            </a:r>
            <a:endParaRPr lang="en-US" sz="3200" b="1" dirty="0">
              <a:solidFill>
                <a:srgbClr val="010891"/>
              </a:solidFill>
              <a:latin typeface="+mn-lt"/>
              <a:cs typeface="Arial" charset="0"/>
            </a:endParaRPr>
          </a:p>
        </p:txBody>
      </p:sp>
      <p:sp>
        <p:nvSpPr>
          <p:cNvPr id="3" name="Symbol zastępczy zawartości 2"/>
          <p:cNvSpPr>
            <a:spLocks noGrp="1"/>
          </p:cNvSpPr>
          <p:nvPr>
            <p:ph idx="4294967295"/>
          </p:nvPr>
        </p:nvSpPr>
        <p:spPr>
          <a:xfrm>
            <a:off x="3489721" y="2035969"/>
            <a:ext cx="4792515" cy="4201342"/>
          </a:xfrm>
        </p:spPr>
        <p:txBody>
          <a:bodyPr/>
          <a:lstStyle/>
          <a:p>
            <a:pPr eaLnBrk="1" hangingPunct="1">
              <a:defRPr/>
            </a:pPr>
            <a:r>
              <a:rPr lang="en-US" sz="2400" u="sng" dirty="0">
                <a:cs typeface="Arial" charset="0"/>
              </a:rPr>
              <a:t>Alarm procedure</a:t>
            </a:r>
          </a:p>
          <a:p>
            <a:pPr lvl="1" eaLnBrk="1" hangingPunct="1">
              <a:defRPr/>
            </a:pPr>
            <a:r>
              <a:rPr lang="en-US" sz="2400" dirty="0">
                <a:cs typeface="Arial" charset="0"/>
              </a:rPr>
              <a:t>In emergency situations, enumerators have a </a:t>
            </a:r>
            <a:r>
              <a:rPr lang="en-US" sz="2400" dirty="0" smtClean="0">
                <a:cs typeface="Arial" charset="0"/>
              </a:rPr>
              <a:t>possibility</a:t>
            </a:r>
            <a:r>
              <a:rPr lang="pl-PL" sz="2400" dirty="0" smtClean="0">
                <a:cs typeface="Arial" charset="0"/>
              </a:rPr>
              <a:t> </a:t>
            </a:r>
            <a:r>
              <a:rPr lang="en-US" sz="2400" dirty="0" smtClean="0">
                <a:cs typeface="Arial" charset="0"/>
              </a:rPr>
              <a:t>of </a:t>
            </a:r>
            <a:r>
              <a:rPr lang="en-US" sz="2400" dirty="0">
                <a:cs typeface="Arial" charset="0"/>
              </a:rPr>
              <a:t>sending an alarm signal to their supervisors</a:t>
            </a:r>
          </a:p>
          <a:p>
            <a:pPr lvl="1" eaLnBrk="1" hangingPunct="1">
              <a:defRPr/>
            </a:pPr>
            <a:r>
              <a:rPr lang="en-US" sz="2400" b="1" dirty="0" smtClean="0">
                <a:cs typeface="Arial" charset="0"/>
              </a:rPr>
              <a:t>Supervisor </a:t>
            </a:r>
            <a:r>
              <a:rPr lang="pl-PL" sz="2400" b="1" dirty="0">
                <a:cs typeface="Arial" charset="0"/>
              </a:rPr>
              <a:t>was</a:t>
            </a:r>
            <a:r>
              <a:rPr lang="en-US" sz="2400" b="1" dirty="0">
                <a:cs typeface="Arial" charset="0"/>
              </a:rPr>
              <a:t> able to </a:t>
            </a:r>
            <a:r>
              <a:rPr lang="en-US" sz="2400" b="1" dirty="0" err="1">
                <a:cs typeface="Arial" charset="0"/>
              </a:rPr>
              <a:t>sen</a:t>
            </a:r>
            <a:r>
              <a:rPr lang="pl-PL" sz="2400" b="1" dirty="0">
                <a:cs typeface="Arial" charset="0"/>
              </a:rPr>
              <a:t>t</a:t>
            </a:r>
            <a:r>
              <a:rPr lang="en-US" sz="2400" b="1" dirty="0">
                <a:cs typeface="Arial" charset="0"/>
              </a:rPr>
              <a:t> </a:t>
            </a:r>
            <a:r>
              <a:rPr lang="pl-PL" sz="2400" b="1" dirty="0">
                <a:cs typeface="Arial" charset="0"/>
              </a:rPr>
              <a:t/>
            </a:r>
            <a:br>
              <a:rPr lang="pl-PL" sz="2400" b="1" dirty="0">
                <a:cs typeface="Arial" charset="0"/>
              </a:rPr>
            </a:br>
            <a:r>
              <a:rPr lang="pl-PL" sz="2400" b="1" dirty="0">
                <a:cs typeface="Arial" charset="0"/>
              </a:rPr>
              <a:t>a </a:t>
            </a:r>
            <a:r>
              <a:rPr lang="en-US" sz="2400" b="1" dirty="0">
                <a:cs typeface="Arial" charset="0"/>
              </a:rPr>
              <a:t>police or other service to pointed address (</a:t>
            </a:r>
            <a:r>
              <a:rPr lang="en-US" sz="2400" b="1" dirty="0" err="1">
                <a:cs typeface="Arial" charset="0"/>
              </a:rPr>
              <a:t>x.y</a:t>
            </a:r>
            <a:r>
              <a:rPr lang="en-US" sz="2400" b="1" dirty="0">
                <a:cs typeface="Arial" charset="0"/>
              </a:rPr>
              <a:t> coordinates)</a:t>
            </a:r>
          </a:p>
          <a:p>
            <a:pPr eaLnBrk="1" hangingPunct="1">
              <a:defRPr/>
            </a:pPr>
            <a:endParaRPr lang="en-US" sz="1800" dirty="0">
              <a:cs typeface="Arial" pitchFamily="34" charset="0"/>
            </a:endParaRPr>
          </a:p>
          <a:p>
            <a:pPr lvl="1" eaLnBrk="1" hangingPunct="1">
              <a:defRPr/>
            </a:pPr>
            <a:endParaRPr lang="en-US" dirty="0" smtClean="0">
              <a:solidFill>
                <a:schemeClr val="accent3"/>
              </a:solidFill>
              <a:cs typeface="Arial" pitchFamily="34" charset="0"/>
            </a:endParaRPr>
          </a:p>
        </p:txBody>
      </p:sp>
      <p:pic>
        <p:nvPicPr>
          <p:cNvPr id="32772" name="Obraz 5"/>
          <p:cNvPicPr>
            <a:picLocks noChangeAspect="1" noChangeArrowheads="1"/>
          </p:cNvPicPr>
          <p:nvPr/>
        </p:nvPicPr>
        <p:blipFill>
          <a:blip r:embed="rId3" cstate="print"/>
          <a:srcRect/>
          <a:stretch>
            <a:fillRect/>
          </a:stretch>
        </p:blipFill>
        <p:spPr bwMode="auto">
          <a:xfrm>
            <a:off x="571322" y="1399664"/>
            <a:ext cx="2821960" cy="4837647"/>
          </a:xfrm>
          <a:prstGeom prst="rect">
            <a:avLst/>
          </a:prstGeom>
          <a:noFill/>
          <a:ln w="9525">
            <a:noFill/>
            <a:miter lim="800000"/>
            <a:headEnd/>
            <a:tailEnd/>
          </a:ln>
        </p:spPr>
      </p:pic>
      <p:sp>
        <p:nvSpPr>
          <p:cNvPr id="32773" name="Symbol zastępczy numeru slajdu 1"/>
          <p:cNvSpPr txBox="1">
            <a:spLocks noGrp="1"/>
          </p:cNvSpPr>
          <p:nvPr/>
        </p:nvSpPr>
        <p:spPr bwMode="auto">
          <a:xfrm>
            <a:off x="6400800" y="5726907"/>
            <a:ext cx="1600200" cy="273844"/>
          </a:xfrm>
          <a:prstGeom prst="rect">
            <a:avLst/>
          </a:prstGeom>
          <a:noFill/>
          <a:ln w="9525">
            <a:noFill/>
            <a:miter lim="800000"/>
            <a:headEnd/>
            <a:tailEnd/>
          </a:ln>
        </p:spPr>
        <p:txBody>
          <a:bodyPr anchor="ctr"/>
          <a:lstStyle/>
          <a:p>
            <a:pPr algn="r" fontAlgn="base">
              <a:spcBef>
                <a:spcPct val="0"/>
              </a:spcBef>
              <a:spcAft>
                <a:spcPct val="0"/>
              </a:spcAft>
            </a:pPr>
            <a:fld id="{37AFF686-5C6B-4EA2-AA67-EA094514015A}" type="slidenum">
              <a:rPr lang="pl-PL" sz="900">
                <a:solidFill>
                  <a:prstClr val="white"/>
                </a:solidFill>
                <a:latin typeface="Arial" charset="0"/>
              </a:rPr>
              <a:pPr algn="r" fontAlgn="base">
                <a:spcBef>
                  <a:spcPct val="0"/>
                </a:spcBef>
                <a:spcAft>
                  <a:spcPct val="0"/>
                </a:spcAft>
              </a:pPr>
              <a:t>32</a:t>
            </a:fld>
            <a:endParaRPr lang="pl-PL" sz="900">
              <a:solidFill>
                <a:prstClr val="white"/>
              </a:solidFill>
              <a:latin typeface="Arial" charset="0"/>
            </a:endParaRPr>
          </a:p>
        </p:txBody>
      </p:sp>
    </p:spTree>
    <p:extLst>
      <p:ext uri="{BB962C8B-B14F-4D97-AF65-F5344CB8AC3E}">
        <p14:creationId xmlns:p14="http://schemas.microsoft.com/office/powerpoint/2010/main" val="3326577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ytuł 2"/>
          <p:cNvSpPr>
            <a:spLocks noGrp="1"/>
          </p:cNvSpPr>
          <p:nvPr>
            <p:ph type="title"/>
          </p:nvPr>
        </p:nvSpPr>
        <p:spPr/>
        <p:txBody>
          <a:bodyPr>
            <a:normAutofit/>
          </a:bodyPr>
          <a:lstStyle/>
          <a:p>
            <a:pPr fontAlgn="base">
              <a:spcAft>
                <a:spcPct val="0"/>
              </a:spcAft>
              <a:defRPr/>
            </a:pPr>
            <a:r>
              <a:rPr lang="en-US" sz="2800" b="1" dirty="0">
                <a:solidFill>
                  <a:srgbClr val="000099"/>
                </a:solidFill>
                <a:latin typeface="Verdana" pitchFamily="34" charset="0"/>
                <a:ea typeface="Verdana" pitchFamily="34" charset="0"/>
                <a:cs typeface="Verdana" pitchFamily="34" charset="0"/>
              </a:rPr>
              <a:t>Instead of a conclusion</a:t>
            </a:r>
            <a:r>
              <a:rPr lang="pl-PL" sz="2800" b="1" dirty="0">
                <a:solidFill>
                  <a:srgbClr val="000099"/>
                </a:solidFill>
                <a:latin typeface="Verdana" pitchFamily="34" charset="0"/>
                <a:ea typeface="Verdana" pitchFamily="34" charset="0"/>
                <a:cs typeface="Verdana" pitchFamily="34" charset="0"/>
              </a:rPr>
              <a:t> </a:t>
            </a:r>
          </a:p>
        </p:txBody>
      </p:sp>
      <p:sp>
        <p:nvSpPr>
          <p:cNvPr id="319490" name="Symbol zastępczy tekstu 8"/>
          <p:cNvSpPr>
            <a:spLocks noGrp="1"/>
          </p:cNvSpPr>
          <p:nvPr>
            <p:ph type="body" idx="1"/>
          </p:nvPr>
        </p:nvSpPr>
        <p:spPr>
          <a:xfrm>
            <a:off x="323850" y="1412875"/>
            <a:ext cx="4040188" cy="639763"/>
          </a:xfrm>
        </p:spPr>
        <p:txBody>
          <a:bodyPr/>
          <a:lstStyle/>
          <a:p>
            <a:pPr algn="ctr"/>
            <a:r>
              <a:rPr lang="en-GB" smtClean="0">
                <a:cs typeface="Arial" charset="0"/>
              </a:rPr>
              <a:t>Census in 2002</a:t>
            </a:r>
          </a:p>
        </p:txBody>
      </p:sp>
      <p:sp>
        <p:nvSpPr>
          <p:cNvPr id="319491" name="Symbol zastępczy zawartości 1"/>
          <p:cNvSpPr>
            <a:spLocks noGrp="1"/>
          </p:cNvSpPr>
          <p:nvPr>
            <p:ph sz="half" idx="2"/>
          </p:nvPr>
        </p:nvSpPr>
        <p:spPr>
          <a:xfrm>
            <a:off x="468313" y="2205038"/>
            <a:ext cx="4259262" cy="3951287"/>
          </a:xfrm>
        </p:spPr>
        <p:txBody>
          <a:bodyPr/>
          <a:lstStyle/>
          <a:p>
            <a:r>
              <a:rPr lang="pl-PL" sz="2000" smtClean="0">
                <a:cs typeface="Arial" charset="0"/>
              </a:rPr>
              <a:t>180</a:t>
            </a:r>
            <a:r>
              <a:rPr lang="en-GB" sz="2000" smtClean="0">
                <a:cs typeface="Arial" charset="0"/>
              </a:rPr>
              <a:t> thousands of  census enumerators </a:t>
            </a:r>
          </a:p>
          <a:p>
            <a:pPr>
              <a:spcBef>
                <a:spcPct val="50000"/>
              </a:spcBef>
            </a:pPr>
            <a:r>
              <a:rPr lang="en-GB" sz="2000" smtClean="0">
                <a:cs typeface="Arial" charset="0"/>
              </a:rPr>
              <a:t>1</a:t>
            </a:r>
            <a:r>
              <a:rPr lang="pl-PL" sz="2000" smtClean="0">
                <a:cs typeface="Arial" charset="0"/>
              </a:rPr>
              <a:t>2</a:t>
            </a:r>
            <a:r>
              <a:rPr lang="en-GB" sz="2000" smtClean="0">
                <a:cs typeface="Arial" charset="0"/>
              </a:rPr>
              <a:t>0 mln of questionnaires</a:t>
            </a:r>
          </a:p>
          <a:p>
            <a:pPr lvl="1"/>
            <a:endParaRPr lang="en-GB" smtClean="0">
              <a:cs typeface="Arial" charset="0"/>
            </a:endParaRPr>
          </a:p>
          <a:p>
            <a:r>
              <a:rPr lang="en-GB" sz="2000" smtClean="0">
                <a:cs typeface="Arial" charset="0"/>
              </a:rPr>
              <a:t>1 000 tons of papers</a:t>
            </a:r>
          </a:p>
          <a:p>
            <a:endParaRPr lang="en-GB" sz="2000" smtClean="0">
              <a:cs typeface="Arial" charset="0"/>
            </a:endParaRPr>
          </a:p>
          <a:p>
            <a:endParaRPr lang="en-GB" sz="2000" smtClean="0">
              <a:cs typeface="Arial" charset="0"/>
            </a:endParaRPr>
          </a:p>
          <a:p>
            <a:r>
              <a:rPr lang="en-GB" sz="2000" smtClean="0">
                <a:cs typeface="Arial" charset="0"/>
              </a:rPr>
              <a:t>At the end shredding </a:t>
            </a:r>
            <a:endParaRPr lang="pl-PL" sz="2000" smtClean="0">
              <a:cs typeface="Arial" charset="0"/>
            </a:endParaRPr>
          </a:p>
          <a:p>
            <a:pPr>
              <a:buFont typeface="Arial" charset="0"/>
              <a:buNone/>
            </a:pPr>
            <a:r>
              <a:rPr lang="pl-PL" sz="2000" smtClean="0">
                <a:cs typeface="Arial" charset="0"/>
              </a:rPr>
              <a:t>	</a:t>
            </a:r>
            <a:r>
              <a:rPr lang="en-GB" sz="2000" smtClean="0">
                <a:cs typeface="Arial" charset="0"/>
              </a:rPr>
              <a:t>census questionnaires</a:t>
            </a:r>
          </a:p>
        </p:txBody>
      </p:sp>
      <p:sp>
        <p:nvSpPr>
          <p:cNvPr id="23557" name="Symbol zastępczy tekstu 9"/>
          <p:cNvSpPr>
            <a:spLocks noGrp="1"/>
          </p:cNvSpPr>
          <p:nvPr>
            <p:ph type="body" sz="quarter" idx="3"/>
          </p:nvPr>
        </p:nvSpPr>
        <p:spPr>
          <a:xfrm>
            <a:off x="4643438" y="1412875"/>
            <a:ext cx="4041775" cy="639763"/>
          </a:xfrm>
        </p:spPr>
        <p:txBody>
          <a:bodyPr/>
          <a:lstStyle/>
          <a:p>
            <a:pPr algn="ctr"/>
            <a:r>
              <a:rPr lang="en-GB" smtClean="0">
                <a:cs typeface="Arial" charset="0"/>
              </a:rPr>
              <a:t>Census 2011</a:t>
            </a:r>
          </a:p>
        </p:txBody>
      </p:sp>
      <p:sp>
        <p:nvSpPr>
          <p:cNvPr id="23558" name="Symbol zastępczy zawartości 10"/>
          <p:cNvSpPr>
            <a:spLocks noGrp="1"/>
          </p:cNvSpPr>
          <p:nvPr>
            <p:ph sz="quarter" idx="4"/>
          </p:nvPr>
        </p:nvSpPr>
        <p:spPr>
          <a:xfrm>
            <a:off x="4643438" y="2205038"/>
            <a:ext cx="4041775" cy="4062412"/>
          </a:xfrm>
        </p:spPr>
        <p:txBody>
          <a:bodyPr/>
          <a:lstStyle/>
          <a:p>
            <a:r>
              <a:rPr lang="pl-PL" sz="2000" dirty="0" smtClean="0">
                <a:cs typeface="Arial" charset="0"/>
              </a:rPr>
              <a:t>18</a:t>
            </a:r>
            <a:r>
              <a:rPr lang="en-GB" sz="2000" dirty="0" smtClean="0">
                <a:cs typeface="Arial" charset="0"/>
              </a:rPr>
              <a:t> thousands of  census enumerators </a:t>
            </a:r>
          </a:p>
          <a:p>
            <a:pPr>
              <a:spcBef>
                <a:spcPct val="50000"/>
              </a:spcBef>
            </a:pPr>
            <a:r>
              <a:rPr lang="en-GB" sz="2000" dirty="0" smtClean="0">
                <a:cs typeface="Arial" charset="0"/>
              </a:rPr>
              <a:t>0 questionnaires </a:t>
            </a:r>
          </a:p>
          <a:p>
            <a:pPr>
              <a:spcBef>
                <a:spcPct val="160000"/>
              </a:spcBef>
            </a:pPr>
            <a:r>
              <a:rPr lang="en-GB" sz="2000" dirty="0" smtClean="0">
                <a:cs typeface="Arial" charset="0"/>
              </a:rPr>
              <a:t>0 tons of papers</a:t>
            </a:r>
          </a:p>
          <a:p>
            <a:pPr>
              <a:spcBef>
                <a:spcPct val="45000"/>
              </a:spcBef>
            </a:pPr>
            <a:r>
              <a:rPr lang="en-GB" sz="2000" b="1" dirty="0" smtClean="0">
                <a:solidFill>
                  <a:srgbClr val="FF0000"/>
                </a:solidFill>
              </a:rPr>
              <a:t>ca. </a:t>
            </a:r>
            <a:r>
              <a:rPr lang="pl-PL" sz="2000" b="1" dirty="0" smtClean="0">
                <a:solidFill>
                  <a:srgbClr val="FF0000"/>
                </a:solidFill>
                <a:latin typeface="Arial" charset="0"/>
              </a:rPr>
              <a:t>50</a:t>
            </a:r>
            <a:r>
              <a:rPr lang="en-GB" sz="2000" b="1" dirty="0" smtClean="0">
                <a:solidFill>
                  <a:srgbClr val="FF0000"/>
                </a:solidFill>
              </a:rPr>
              <a:t> </a:t>
            </a:r>
            <a:r>
              <a:rPr lang="en-GB" sz="2000" b="1" dirty="0" err="1" smtClean="0">
                <a:solidFill>
                  <a:srgbClr val="FF0000"/>
                </a:solidFill>
              </a:rPr>
              <a:t>mln</a:t>
            </a:r>
            <a:r>
              <a:rPr lang="en-GB" sz="2000" b="1" dirty="0" smtClean="0">
                <a:solidFill>
                  <a:srgbClr val="FF0000"/>
                </a:solidFill>
              </a:rPr>
              <a:t> € less</a:t>
            </a:r>
          </a:p>
          <a:p>
            <a:pPr>
              <a:spcBef>
                <a:spcPct val="45000"/>
              </a:spcBef>
            </a:pPr>
            <a:r>
              <a:rPr lang="en-GB" sz="2000" dirty="0" smtClean="0">
                <a:cs typeface="Arial" charset="0"/>
              </a:rPr>
              <a:t>better data</a:t>
            </a:r>
          </a:p>
          <a:p>
            <a:r>
              <a:rPr lang="en-GB" sz="2000" dirty="0" smtClean="0">
                <a:cs typeface="Arial" charset="0"/>
              </a:rPr>
              <a:t>the more reliable results</a:t>
            </a:r>
          </a:p>
          <a:p>
            <a:r>
              <a:rPr lang="en-GB" sz="2000" dirty="0" smtClean="0">
                <a:cs typeface="Arial" charset="0"/>
              </a:rPr>
              <a:t>statistical surveys in the future</a:t>
            </a:r>
          </a:p>
          <a:p>
            <a:pPr lvl="1"/>
            <a:endParaRPr lang="en-GB" dirty="0" smtClean="0">
              <a:latin typeface="Arial" charset="0"/>
              <a:cs typeface="Arial" charset="0"/>
            </a:endParaRPr>
          </a:p>
        </p:txBody>
      </p:sp>
      <p:sp>
        <p:nvSpPr>
          <p:cNvPr id="319494" name="Symbol zastępczy numeru slajdu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7F600883-D17D-4869-8779-CC9A00D8F9BC}" type="slidenum">
              <a:rPr lang="pl-PL" smtClean="0">
                <a:solidFill>
                  <a:prstClr val="black">
                    <a:tint val="75000"/>
                  </a:prstClr>
                </a:solidFill>
                <a:cs typeface="Arial" charset="0"/>
              </a:rPr>
              <a:pPr/>
              <a:t>33</a:t>
            </a:fld>
            <a:endParaRPr lang="pl-PL" smtClean="0">
              <a:solidFill>
                <a:prstClr val="black">
                  <a:tint val="75000"/>
                </a:prstClr>
              </a:solidFill>
              <a:cs typeface="Arial" charset="0"/>
            </a:endParaRPr>
          </a:p>
        </p:txBody>
      </p:sp>
      <p:pic>
        <p:nvPicPr>
          <p:cNvPr id="319495" name="Picture 2"/>
          <p:cNvPicPr>
            <a:picLocks noChangeAspect="1" noChangeArrowheads="1"/>
          </p:cNvPicPr>
          <p:nvPr/>
        </p:nvPicPr>
        <p:blipFill>
          <a:blip r:embed="rId3" cstate="print"/>
          <a:srcRect/>
          <a:stretch>
            <a:fillRect/>
          </a:stretch>
        </p:blipFill>
        <p:spPr bwMode="auto">
          <a:xfrm>
            <a:off x="3635375" y="3644900"/>
            <a:ext cx="928688" cy="714375"/>
          </a:xfrm>
          <a:prstGeom prst="rect">
            <a:avLst/>
          </a:prstGeom>
          <a:noFill/>
          <a:ln w="9525">
            <a:noFill/>
            <a:miter lim="800000"/>
            <a:headEnd/>
            <a:tailEnd/>
          </a:ln>
        </p:spPr>
      </p:pic>
      <p:pic>
        <p:nvPicPr>
          <p:cNvPr id="319496" name="Obraz 10" descr="ludzie.jpg"/>
          <p:cNvPicPr>
            <a:picLocks noChangeAspect="1"/>
          </p:cNvPicPr>
          <p:nvPr/>
        </p:nvPicPr>
        <p:blipFill>
          <a:blip r:embed="rId4" cstate="print"/>
          <a:srcRect/>
          <a:stretch>
            <a:fillRect/>
          </a:stretch>
        </p:blipFill>
        <p:spPr bwMode="auto">
          <a:xfrm>
            <a:off x="3643313" y="2143125"/>
            <a:ext cx="908050" cy="682625"/>
          </a:xfrm>
          <a:prstGeom prst="rect">
            <a:avLst/>
          </a:prstGeom>
          <a:noFill/>
          <a:ln w="9525">
            <a:noFill/>
            <a:miter lim="800000"/>
            <a:headEnd/>
            <a:tailEnd/>
          </a:ln>
        </p:spPr>
      </p:pic>
      <p:pic>
        <p:nvPicPr>
          <p:cNvPr id="319497" name="Obraz 11" descr="formularze.jpg"/>
          <p:cNvPicPr>
            <a:picLocks noChangeAspect="1"/>
          </p:cNvPicPr>
          <p:nvPr/>
        </p:nvPicPr>
        <p:blipFill>
          <a:blip r:embed="rId5" cstate="print"/>
          <a:srcRect/>
          <a:stretch>
            <a:fillRect/>
          </a:stretch>
        </p:blipFill>
        <p:spPr bwMode="auto">
          <a:xfrm>
            <a:off x="3643313" y="2928938"/>
            <a:ext cx="928687" cy="619125"/>
          </a:xfrm>
          <a:prstGeom prst="rect">
            <a:avLst/>
          </a:prstGeom>
          <a:noFill/>
          <a:ln w="9525">
            <a:noFill/>
            <a:miter lim="800000"/>
            <a:headEnd/>
            <a:tailEnd/>
          </a:ln>
        </p:spPr>
      </p:pic>
      <p:pic>
        <p:nvPicPr>
          <p:cNvPr id="319498" name="Obraz 14" descr="odpadki.jpg"/>
          <p:cNvPicPr>
            <a:picLocks noChangeAspect="1"/>
          </p:cNvPicPr>
          <p:nvPr/>
        </p:nvPicPr>
        <p:blipFill>
          <a:blip r:embed="rId6" cstate="print"/>
          <a:srcRect/>
          <a:stretch>
            <a:fillRect/>
          </a:stretch>
        </p:blipFill>
        <p:spPr bwMode="auto">
          <a:xfrm>
            <a:off x="3563938" y="4781550"/>
            <a:ext cx="1004887" cy="808038"/>
          </a:xfrm>
          <a:prstGeom prst="rect">
            <a:avLst/>
          </a:prstGeom>
          <a:noFill/>
          <a:ln w="9525">
            <a:noFill/>
            <a:miter lim="800000"/>
            <a:headEnd/>
            <a:tailEnd/>
          </a:ln>
        </p:spPr>
      </p:pic>
      <p:pic>
        <p:nvPicPr>
          <p:cNvPr id="12" name="Picture 26" descr="pda_mujer"/>
          <p:cNvPicPr>
            <a:picLocks noChangeAspect="1" noChangeArrowheads="1"/>
          </p:cNvPicPr>
          <p:nvPr/>
        </p:nvPicPr>
        <p:blipFill>
          <a:blip r:embed="rId7" cstate="print"/>
          <a:srcRect/>
          <a:stretch>
            <a:fillRect/>
          </a:stretch>
        </p:blipFill>
        <p:spPr bwMode="auto">
          <a:xfrm>
            <a:off x="7215188" y="2643188"/>
            <a:ext cx="1031875" cy="714375"/>
          </a:xfrm>
          <a:prstGeom prst="rect">
            <a:avLst/>
          </a:prstGeom>
          <a:noFill/>
          <a:ln w="9525">
            <a:noFill/>
            <a:miter lim="800000"/>
            <a:headEnd/>
            <a:tailEnd/>
          </a:ln>
        </p:spPr>
      </p:pic>
    </p:spTree>
    <p:extLst>
      <p:ext uri="{BB962C8B-B14F-4D97-AF65-F5344CB8AC3E}">
        <p14:creationId xmlns:p14="http://schemas.microsoft.com/office/powerpoint/2010/main" val="168895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558">
                                            <p:txEl>
                                              <p:pRg st="0" end="0"/>
                                            </p:txEl>
                                          </p:spTgt>
                                        </p:tgtEl>
                                        <p:attrNameLst>
                                          <p:attrName>style.visibility</p:attrName>
                                        </p:attrNameLst>
                                      </p:cBhvr>
                                      <p:to>
                                        <p:strVal val="visible"/>
                                      </p:to>
                                    </p:set>
                                    <p:anim calcmode="lin" valueType="num">
                                      <p:cBhvr additive="base">
                                        <p:cTn id="13"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558">
                                            <p:txEl>
                                              <p:pRg st="1" end="1"/>
                                            </p:txEl>
                                          </p:spTgt>
                                        </p:tgtEl>
                                        <p:attrNameLst>
                                          <p:attrName>style.visibility</p:attrName>
                                        </p:attrNameLst>
                                      </p:cBhvr>
                                      <p:to>
                                        <p:strVal val="visible"/>
                                      </p:to>
                                    </p:set>
                                    <p:anim calcmode="lin" valueType="num">
                                      <p:cBhvr additive="base">
                                        <p:cTn id="19" dur="500" fill="hold"/>
                                        <p:tgtEl>
                                          <p:spTgt spid="2355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355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3558">
                                            <p:txEl>
                                              <p:pRg st="2" end="2"/>
                                            </p:txEl>
                                          </p:spTgt>
                                        </p:tgtEl>
                                        <p:attrNameLst>
                                          <p:attrName>style.visibility</p:attrName>
                                        </p:attrNameLst>
                                      </p:cBhvr>
                                      <p:to>
                                        <p:strVal val="visible"/>
                                      </p:to>
                                    </p:set>
                                    <p:anim calcmode="lin" valueType="num">
                                      <p:cBhvr additive="base">
                                        <p:cTn id="23" dur="500" fill="hold"/>
                                        <p:tgtEl>
                                          <p:spTgt spid="2355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55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3558">
                                            <p:txEl>
                                              <p:pRg st="3" end="3"/>
                                            </p:txEl>
                                          </p:spTgt>
                                        </p:tgtEl>
                                        <p:attrNameLst>
                                          <p:attrName>style.visibility</p:attrName>
                                        </p:attrNameLst>
                                      </p:cBhvr>
                                      <p:to>
                                        <p:strVal val="visible"/>
                                      </p:to>
                                    </p:set>
                                    <p:anim calcmode="lin" valueType="num">
                                      <p:cBhvr additive="base">
                                        <p:cTn id="33" dur="500" fill="hold"/>
                                        <p:tgtEl>
                                          <p:spTgt spid="23558">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35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3558">
                                            <p:txEl>
                                              <p:pRg st="4" end="4"/>
                                            </p:txEl>
                                          </p:spTgt>
                                        </p:tgtEl>
                                        <p:attrNameLst>
                                          <p:attrName>style.visibility</p:attrName>
                                        </p:attrNameLst>
                                      </p:cBhvr>
                                      <p:to>
                                        <p:strVal val="visible"/>
                                      </p:to>
                                    </p:set>
                                    <p:anim calcmode="lin" valueType="num">
                                      <p:cBhvr additive="base">
                                        <p:cTn id="39" dur="500" fill="hold"/>
                                        <p:tgtEl>
                                          <p:spTgt spid="23558">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3558">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3558">
                                            <p:txEl>
                                              <p:pRg st="5" end="5"/>
                                            </p:txEl>
                                          </p:spTgt>
                                        </p:tgtEl>
                                        <p:attrNameLst>
                                          <p:attrName>style.visibility</p:attrName>
                                        </p:attrNameLst>
                                      </p:cBhvr>
                                      <p:to>
                                        <p:strVal val="visible"/>
                                      </p:to>
                                    </p:set>
                                    <p:anim calcmode="lin" valueType="num">
                                      <p:cBhvr additive="base">
                                        <p:cTn id="43" dur="500" fill="hold"/>
                                        <p:tgtEl>
                                          <p:spTgt spid="23558">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3558">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3558">
                                            <p:txEl>
                                              <p:pRg st="6" end="6"/>
                                            </p:txEl>
                                          </p:spTgt>
                                        </p:tgtEl>
                                        <p:attrNameLst>
                                          <p:attrName>style.visibility</p:attrName>
                                        </p:attrNameLst>
                                      </p:cBhvr>
                                      <p:to>
                                        <p:strVal val="visible"/>
                                      </p:to>
                                    </p:set>
                                    <p:anim calcmode="lin" valueType="num">
                                      <p:cBhvr additive="base">
                                        <p:cTn id="47" dur="500" fill="hold"/>
                                        <p:tgtEl>
                                          <p:spTgt spid="23558">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355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071004207"/>
              </p:ext>
            </p:extLst>
          </p:nvPr>
        </p:nvGraphicFramePr>
        <p:xfrm>
          <a:off x="539552" y="1340768"/>
          <a:ext cx="8229600" cy="4985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ytuł 2"/>
          <p:cNvSpPr>
            <a:spLocks noGrp="1"/>
          </p:cNvSpPr>
          <p:nvPr>
            <p:ph type="title"/>
          </p:nvPr>
        </p:nvSpPr>
        <p:spPr>
          <a:xfrm>
            <a:off x="467544" y="404664"/>
            <a:ext cx="8424936" cy="737195"/>
          </a:xfrm>
        </p:spPr>
        <p:txBody>
          <a:bodyPr>
            <a:noAutofit/>
          </a:bodyPr>
          <a:lstStyle/>
          <a:p>
            <a:r>
              <a:rPr lang="en-US" sz="2800" b="1" dirty="0">
                <a:solidFill>
                  <a:srgbClr val="000099"/>
                </a:solidFill>
                <a:latin typeface="Verdana" pitchFamily="34" charset="0"/>
                <a:ea typeface="Verdana" pitchFamily="34" charset="0"/>
                <a:cs typeface="Verdana" pitchFamily="34" charset="0"/>
              </a:rPr>
              <a:t>Data collection channels</a:t>
            </a:r>
            <a:r>
              <a:rPr lang="pl-PL" sz="2800" b="1" dirty="0">
                <a:solidFill>
                  <a:srgbClr val="000099"/>
                </a:solidFill>
                <a:latin typeface="Verdana" pitchFamily="34" charset="0"/>
                <a:ea typeface="Verdana" pitchFamily="34" charset="0"/>
                <a:cs typeface="Verdana" pitchFamily="34" charset="0"/>
              </a:rPr>
              <a:t> </a:t>
            </a:r>
            <a:r>
              <a:rPr lang="en-US" sz="2800" b="1" dirty="0">
                <a:solidFill>
                  <a:srgbClr val="000099"/>
                </a:solidFill>
                <a:latin typeface="Verdana" pitchFamily="34" charset="0"/>
                <a:ea typeface="Verdana" pitchFamily="34" charset="0"/>
                <a:cs typeface="Verdana" pitchFamily="34" charset="0"/>
              </a:rPr>
              <a:t>in 2010 Census Round</a:t>
            </a:r>
            <a:endParaRPr lang="pl-PL" sz="2800" b="1" dirty="0">
              <a:solidFill>
                <a:srgbClr val="000099"/>
              </a:solidFill>
              <a:latin typeface="Verdana" pitchFamily="34" charset="0"/>
              <a:ea typeface="Verdana" pitchFamily="34" charset="0"/>
              <a:cs typeface="Verdana" pitchFamily="34" charset="0"/>
            </a:endParaRPr>
          </a:p>
        </p:txBody>
      </p:sp>
      <p:sp>
        <p:nvSpPr>
          <p:cNvPr id="8" name="Symbol zastępczy numeru slajdu 7"/>
          <p:cNvSpPr>
            <a:spLocks noGrp="1"/>
          </p:cNvSpPr>
          <p:nvPr>
            <p:ph type="sldNum" sz="quarter" idx="10"/>
          </p:nvPr>
        </p:nvSpPr>
        <p:spPr/>
        <p:txBody>
          <a:bodyPr/>
          <a:lstStyle/>
          <a:p>
            <a:pPr>
              <a:defRPr/>
            </a:pPr>
            <a:fld id="{62406B85-F3E1-412D-B04F-152AEFA8F9DD}" type="slidenum">
              <a:rPr lang="pl-PL" smtClean="0">
                <a:solidFill>
                  <a:prstClr val="white"/>
                </a:solidFill>
              </a:rPr>
              <a:pPr>
                <a:defRPr/>
              </a:pPr>
              <a:t>4</a:t>
            </a:fld>
            <a:endParaRPr lang="pl-PL" dirty="0">
              <a:solidFill>
                <a:prstClr val="white"/>
              </a:solidFill>
            </a:endParaRPr>
          </a:p>
        </p:txBody>
      </p:sp>
      <p:sp>
        <p:nvSpPr>
          <p:cNvPr id="9" name="Symbol zastępczy numeru slajdu 5"/>
          <p:cNvSpPr txBox="1">
            <a:spLocks/>
          </p:cNvSpPr>
          <p:nvPr/>
        </p:nvSpPr>
        <p:spPr>
          <a:xfrm>
            <a:off x="6705600" y="65087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83D33-B73A-4B99-A02A-BDF92472D188}" type="slidenum">
              <a:rPr kumimoji="0" lang="pl-PL"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l-PL"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466502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967514017"/>
              </p:ext>
            </p:extLst>
          </p:nvPr>
        </p:nvGraphicFramePr>
        <p:xfrm>
          <a:off x="171448" y="2643183"/>
          <a:ext cx="6381752" cy="3810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Tytuł 3"/>
          <p:cNvSpPr>
            <a:spLocks noGrp="1"/>
          </p:cNvSpPr>
          <p:nvPr>
            <p:ph type="title"/>
          </p:nvPr>
        </p:nvSpPr>
        <p:spPr>
          <a:xfrm>
            <a:off x="395536" y="260648"/>
            <a:ext cx="8007276" cy="622969"/>
          </a:xfrm>
        </p:spPr>
        <p:txBody>
          <a:bodyPr>
            <a:normAutofit/>
          </a:bodyPr>
          <a:lstStyle/>
          <a:p>
            <a:r>
              <a:rPr lang="en-US" sz="2800" b="1" dirty="0" err="1">
                <a:solidFill>
                  <a:srgbClr val="000099"/>
                </a:solidFill>
                <a:latin typeface="Verdana" pitchFamily="34" charset="0"/>
                <a:ea typeface="Verdana" pitchFamily="34" charset="0"/>
                <a:cs typeface="Verdana" pitchFamily="34" charset="0"/>
              </a:rPr>
              <a:t>CAxI</a:t>
            </a:r>
            <a:r>
              <a:rPr lang="en-US" sz="2800" b="1" dirty="0">
                <a:solidFill>
                  <a:srgbClr val="000099"/>
                </a:solidFill>
                <a:latin typeface="Verdana" pitchFamily="34" charset="0"/>
                <a:ea typeface="Verdana" pitchFamily="34" charset="0"/>
                <a:cs typeface="Verdana" pitchFamily="34" charset="0"/>
              </a:rPr>
              <a:t> channels</a:t>
            </a:r>
          </a:p>
        </p:txBody>
      </p:sp>
      <p:sp>
        <p:nvSpPr>
          <p:cNvPr id="17" name="Symbol zastępczy numeru slajdu 16"/>
          <p:cNvSpPr>
            <a:spLocks noGrp="1"/>
          </p:cNvSpPr>
          <p:nvPr>
            <p:ph type="sldNum" sz="quarter" idx="10"/>
          </p:nvPr>
        </p:nvSpPr>
        <p:spPr/>
        <p:txBody>
          <a:bodyPr/>
          <a:lstStyle/>
          <a:p>
            <a:pPr>
              <a:defRPr/>
            </a:pPr>
            <a:fld id="{62406B85-F3E1-412D-B04F-152AEFA8F9DD}" type="slidenum">
              <a:rPr lang="pl-PL" smtClean="0">
                <a:solidFill>
                  <a:prstClr val="white"/>
                </a:solidFill>
              </a:rPr>
              <a:pPr>
                <a:defRPr/>
              </a:pPr>
              <a:t>5</a:t>
            </a:fld>
            <a:endParaRPr lang="pl-PL" dirty="0">
              <a:solidFill>
                <a:prstClr val="white"/>
              </a:solidFill>
            </a:endParaRPr>
          </a:p>
        </p:txBody>
      </p:sp>
      <p:pic>
        <p:nvPicPr>
          <p:cNvPr id="30724" name="Picture 52" descr="C:\Documents and Settings\drudzinski\Moje dokumenty\Moje obrazy\Microsoft Clip Organizer\j0236386.gif"/>
          <p:cNvPicPr>
            <a:picLocks noChangeAspect="1" noChangeArrowheads="1" noCrop="1"/>
          </p:cNvPicPr>
          <p:nvPr/>
        </p:nvPicPr>
        <p:blipFill>
          <a:blip r:embed="rId8" cstate="print"/>
          <a:srcRect/>
          <a:stretch>
            <a:fillRect/>
          </a:stretch>
        </p:blipFill>
        <p:spPr bwMode="auto">
          <a:xfrm>
            <a:off x="3467100" y="1428751"/>
            <a:ext cx="642938" cy="779463"/>
          </a:xfrm>
          <a:prstGeom prst="rect">
            <a:avLst/>
          </a:prstGeom>
          <a:noFill/>
          <a:ln w="9525">
            <a:noFill/>
            <a:miter lim="800000"/>
            <a:headEnd/>
            <a:tailEnd/>
          </a:ln>
        </p:spPr>
      </p:pic>
      <p:pic>
        <p:nvPicPr>
          <p:cNvPr id="30725" name="Picture 50" descr="C:\Documents and Settings\drudzinski\Moje dokumenty\Moje obrazy\Microsoft Clip Organizer\j0441340.png"/>
          <p:cNvPicPr>
            <a:picLocks noChangeAspect="1" noChangeArrowheads="1"/>
          </p:cNvPicPr>
          <p:nvPr/>
        </p:nvPicPr>
        <p:blipFill>
          <a:blip r:embed="rId9" cstate="print"/>
          <a:srcRect/>
          <a:stretch>
            <a:fillRect/>
          </a:stretch>
        </p:blipFill>
        <p:spPr bwMode="auto">
          <a:xfrm>
            <a:off x="4038602" y="1428751"/>
            <a:ext cx="785813" cy="785813"/>
          </a:xfrm>
          <a:prstGeom prst="rect">
            <a:avLst/>
          </a:prstGeom>
          <a:noFill/>
          <a:ln w="9525">
            <a:noFill/>
            <a:miter lim="800000"/>
            <a:headEnd/>
            <a:tailEnd/>
          </a:ln>
        </p:spPr>
      </p:pic>
      <p:pic>
        <p:nvPicPr>
          <p:cNvPr id="30726" name="Picture 34" descr="C:\Documents and Settings\drudzinski\Moje dokumenty\Moje obrazy\Microsoft Clip Organizer\j0438482.jpg"/>
          <p:cNvPicPr>
            <a:picLocks noChangeAspect="1" noChangeArrowheads="1"/>
          </p:cNvPicPr>
          <p:nvPr/>
        </p:nvPicPr>
        <p:blipFill>
          <a:blip r:embed="rId10" cstate="print"/>
          <a:srcRect/>
          <a:stretch>
            <a:fillRect/>
          </a:stretch>
        </p:blipFill>
        <p:spPr bwMode="auto">
          <a:xfrm>
            <a:off x="4752975" y="1643063"/>
            <a:ext cx="642938" cy="430212"/>
          </a:xfrm>
          <a:prstGeom prst="rect">
            <a:avLst/>
          </a:prstGeom>
          <a:noFill/>
          <a:ln w="9525">
            <a:noFill/>
            <a:miter lim="800000"/>
            <a:headEnd/>
            <a:tailEnd/>
          </a:ln>
        </p:spPr>
      </p:pic>
      <p:sp>
        <p:nvSpPr>
          <p:cNvPr id="30727" name="pole tekstowe 9"/>
          <p:cNvSpPr txBox="1">
            <a:spLocks noChangeArrowheads="1"/>
          </p:cNvSpPr>
          <p:nvPr/>
        </p:nvSpPr>
        <p:spPr bwMode="auto">
          <a:xfrm>
            <a:off x="4110038" y="2214563"/>
            <a:ext cx="785812" cy="265046"/>
          </a:xfrm>
          <a:prstGeom prst="rect">
            <a:avLst/>
          </a:prstGeom>
          <a:noFill/>
          <a:ln w="9525">
            <a:noFill/>
            <a:miter lim="800000"/>
            <a:headEnd/>
            <a:tailEnd/>
          </a:ln>
        </p:spPr>
        <p:txBody>
          <a:bodyPr>
            <a:spAutoFit/>
          </a:bodyPr>
          <a:lstStyle/>
          <a:p>
            <a:r>
              <a:rPr lang="pl-PL" sz="1100" b="1"/>
              <a:t>CAXI</a:t>
            </a:r>
          </a:p>
        </p:txBody>
      </p:sp>
      <p:sp>
        <p:nvSpPr>
          <p:cNvPr id="11" name="Chmurka 10"/>
          <p:cNvSpPr/>
          <p:nvPr/>
        </p:nvSpPr>
        <p:spPr>
          <a:xfrm>
            <a:off x="3071815" y="1214439"/>
            <a:ext cx="2714625" cy="128587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30729" name="Obraz 11" descr="Formular-Unters.jpg"/>
          <p:cNvPicPr>
            <a:picLocks noChangeAspect="1"/>
          </p:cNvPicPr>
          <p:nvPr/>
        </p:nvPicPr>
        <p:blipFill>
          <a:blip r:embed="rId11" cstate="print"/>
          <a:srcRect/>
          <a:stretch>
            <a:fillRect/>
          </a:stretch>
        </p:blipFill>
        <p:spPr bwMode="auto">
          <a:xfrm>
            <a:off x="6084168" y="692696"/>
            <a:ext cx="2808312" cy="2028951"/>
          </a:xfrm>
          <a:prstGeom prst="rect">
            <a:avLst/>
          </a:prstGeom>
          <a:noFill/>
          <a:ln w="9525">
            <a:noFill/>
            <a:miter lim="800000"/>
            <a:headEnd/>
            <a:tailEnd/>
          </a:ln>
        </p:spPr>
      </p:pic>
      <p:cxnSp>
        <p:nvCxnSpPr>
          <p:cNvPr id="14" name="Łącznik prosty 13"/>
          <p:cNvCxnSpPr/>
          <p:nvPr/>
        </p:nvCxnSpPr>
        <p:spPr>
          <a:xfrm>
            <a:off x="6084168" y="692696"/>
            <a:ext cx="2808312" cy="20162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Łącznik prosty 14"/>
          <p:cNvCxnSpPr/>
          <p:nvPr/>
        </p:nvCxnSpPr>
        <p:spPr>
          <a:xfrm flipV="1">
            <a:off x="6084168" y="692696"/>
            <a:ext cx="2808312" cy="20162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ymbol zastępczy numeru slajdu 5"/>
          <p:cNvSpPr txBox="1">
            <a:spLocks/>
          </p:cNvSpPr>
          <p:nvPr/>
        </p:nvSpPr>
        <p:spPr>
          <a:xfrm>
            <a:off x="6705600" y="650875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83D33-B73A-4B99-A02A-BDF92472D188}" type="slidenum">
              <a:rPr kumimoji="0" lang="pl-PL"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pl-PL"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400180919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583386" y="292494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000099"/>
                </a:solidFill>
                <a:latin typeface="+mn-lt"/>
              </a:rPr>
              <a:t>Administrative source utilisation</a:t>
            </a:r>
          </a:p>
        </p:txBody>
      </p:sp>
    </p:spTree>
    <p:extLst>
      <p:ext uri="{BB962C8B-B14F-4D97-AF65-F5344CB8AC3E}">
        <p14:creationId xmlns:p14="http://schemas.microsoft.com/office/powerpoint/2010/main" val="247933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lvl="1">
              <a:lnSpc>
                <a:spcPct val="130000"/>
              </a:lnSpc>
              <a:buNone/>
            </a:pPr>
            <a:endParaRPr lang="pl-PL" dirty="0" smtClean="0"/>
          </a:p>
          <a:p>
            <a:pPr lvl="1">
              <a:lnSpc>
                <a:spcPct val="130000"/>
              </a:lnSpc>
            </a:pPr>
            <a:r>
              <a:rPr lang="en-GB" dirty="0" smtClean="0"/>
              <a:t>as a direct source of census data (personalisation of questionnaires)</a:t>
            </a:r>
            <a:endParaRPr lang="pl-PL" dirty="0" smtClean="0"/>
          </a:p>
          <a:p>
            <a:pPr lvl="1">
              <a:lnSpc>
                <a:spcPct val="130000"/>
              </a:lnSpc>
            </a:pPr>
            <a:r>
              <a:rPr lang="en-GB" dirty="0" smtClean="0"/>
              <a:t>to create: </a:t>
            </a:r>
            <a:endParaRPr lang="pl-PL" dirty="0" smtClean="0"/>
          </a:p>
          <a:p>
            <a:pPr lvl="2">
              <a:lnSpc>
                <a:spcPct val="130000"/>
              </a:lnSpc>
            </a:pPr>
            <a:r>
              <a:rPr lang="en-GB" sz="2400" dirty="0" smtClean="0"/>
              <a:t>compilations of buildings, dwellings and persons</a:t>
            </a:r>
            <a:r>
              <a:rPr lang="pl-PL" sz="2400" dirty="0" smtClean="0"/>
              <a:t> </a:t>
            </a:r>
            <a:r>
              <a:rPr lang="pl-PL" sz="2400" dirty="0" err="1" smtClean="0"/>
              <a:t>lists</a:t>
            </a:r>
            <a:r>
              <a:rPr lang="pl-PL" dirty="0" smtClean="0"/>
              <a:t>,</a:t>
            </a:r>
            <a:endParaRPr lang="pl-PL" sz="2400" dirty="0" smtClean="0"/>
          </a:p>
          <a:p>
            <a:pPr lvl="2">
              <a:lnSpc>
                <a:spcPct val="130000"/>
              </a:lnSpc>
            </a:pPr>
            <a:r>
              <a:rPr lang="en-GB" sz="2400" dirty="0" smtClean="0"/>
              <a:t>an address-residence register</a:t>
            </a:r>
            <a:r>
              <a:rPr lang="pl-PL" dirty="0"/>
              <a:t>,</a:t>
            </a:r>
            <a:endParaRPr lang="pl-PL" sz="2400" dirty="0" smtClean="0"/>
          </a:p>
          <a:p>
            <a:pPr lvl="2">
              <a:lnSpc>
                <a:spcPct val="130000"/>
              </a:lnSpc>
            </a:pPr>
            <a:r>
              <a:rPr lang="pl-PL" sz="2400" dirty="0" smtClean="0"/>
              <a:t>a </a:t>
            </a:r>
            <a:r>
              <a:rPr lang="pl-PL" sz="2400" dirty="0" err="1" smtClean="0"/>
              <a:t>sampling</a:t>
            </a:r>
            <a:r>
              <a:rPr lang="pl-PL" sz="2400" dirty="0" smtClean="0"/>
              <a:t> </a:t>
            </a:r>
            <a:r>
              <a:rPr lang="pl-PL" sz="2400" dirty="0" err="1" smtClean="0"/>
              <a:t>frame</a:t>
            </a:r>
            <a:r>
              <a:rPr lang="pl-PL" sz="2400" dirty="0" smtClean="0"/>
              <a:t>.</a:t>
            </a:r>
            <a:endParaRPr lang="pl-PL" sz="2400" dirty="0"/>
          </a:p>
        </p:txBody>
      </p:sp>
      <p:sp>
        <p:nvSpPr>
          <p:cNvPr id="3" name="Tytuł 2"/>
          <p:cNvSpPr>
            <a:spLocks noGrp="1"/>
          </p:cNvSpPr>
          <p:nvPr>
            <p:ph type="title"/>
          </p:nvPr>
        </p:nvSpPr>
        <p:spPr>
          <a:xfrm>
            <a:off x="457200" y="274638"/>
            <a:ext cx="8229600" cy="706090"/>
          </a:xfrm>
        </p:spPr>
        <p:txBody>
          <a:bodyPr>
            <a:normAutofit/>
          </a:bodyPr>
          <a:lstStyle/>
          <a:p>
            <a:r>
              <a:rPr lang="en-US" sz="2800" b="1" dirty="0">
                <a:solidFill>
                  <a:srgbClr val="000099"/>
                </a:solidFill>
                <a:latin typeface="Verdana" pitchFamily="34" charset="0"/>
                <a:ea typeface="Verdana" pitchFamily="34" charset="0"/>
                <a:cs typeface="Verdana" pitchFamily="34" charset="0"/>
              </a:rPr>
              <a:t>Administrative sources</a:t>
            </a:r>
          </a:p>
        </p:txBody>
      </p:sp>
      <p:sp>
        <p:nvSpPr>
          <p:cNvPr id="4" name="Symbol zastępczy numeru slajdu 3"/>
          <p:cNvSpPr>
            <a:spLocks noGrp="1"/>
          </p:cNvSpPr>
          <p:nvPr>
            <p:ph type="sldNum" sz="quarter" idx="10"/>
          </p:nvPr>
        </p:nvSpPr>
        <p:spPr/>
        <p:txBody>
          <a:bodyPr/>
          <a:lstStyle/>
          <a:p>
            <a:pPr>
              <a:defRPr/>
            </a:pPr>
            <a:fld id="{BACF4239-2B3A-4285-8D2A-A27E23B60B75}" type="slidenum">
              <a:rPr lang="pl-PL" smtClean="0"/>
              <a:pPr>
                <a:defRPr/>
              </a:pPr>
              <a:t>7</a:t>
            </a:fld>
            <a:endParaRPr lang="pl-PL" dirty="0"/>
          </a:p>
        </p:txBody>
      </p:sp>
      <p:sp>
        <p:nvSpPr>
          <p:cNvPr id="5" name="Prostokąt zaokrąglony 4"/>
          <p:cNvSpPr/>
          <p:nvPr/>
        </p:nvSpPr>
        <p:spPr>
          <a:xfrm>
            <a:off x="683568" y="1268760"/>
            <a:ext cx="7704856"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GB" dirty="0" smtClean="0"/>
              <a:t>Data from administrative systems was used in the census:</a:t>
            </a:r>
            <a:endParaRPr lang="pl-PL" dirty="0" smtClean="0"/>
          </a:p>
        </p:txBody>
      </p:sp>
    </p:spTree>
    <p:extLst>
      <p:ext uri="{BB962C8B-B14F-4D97-AF65-F5344CB8AC3E}">
        <p14:creationId xmlns:p14="http://schemas.microsoft.com/office/powerpoint/2010/main" val="135592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idx="1"/>
            <p:extLst>
              <p:ext uri="{D42A27DB-BD31-4B8C-83A1-F6EECF244321}">
                <p14:modId xmlns:p14="http://schemas.microsoft.com/office/powerpoint/2010/main" val="3891075537"/>
              </p:ext>
            </p:extLst>
          </p:nvPr>
        </p:nvGraphicFramePr>
        <p:xfrm>
          <a:off x="611560" y="1268760"/>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Tytuł 2"/>
          <p:cNvSpPr>
            <a:spLocks noGrp="1"/>
          </p:cNvSpPr>
          <p:nvPr>
            <p:ph type="title"/>
          </p:nvPr>
        </p:nvSpPr>
        <p:spPr>
          <a:xfrm>
            <a:off x="1691680" y="260648"/>
            <a:ext cx="5531371" cy="792088"/>
          </a:xfrm>
        </p:spPr>
        <p:txBody>
          <a:bodyPr>
            <a:noAutofit/>
          </a:bodyPr>
          <a:lstStyle/>
          <a:p>
            <a:r>
              <a:rPr lang="pl-PL" sz="2800" b="1" dirty="0" err="1">
                <a:solidFill>
                  <a:srgbClr val="000099"/>
                </a:solidFill>
                <a:latin typeface="Verdana" pitchFamily="34" charset="0"/>
                <a:ea typeface="Verdana" pitchFamily="34" charset="0"/>
                <a:cs typeface="Verdana" pitchFamily="34" charset="0"/>
              </a:rPr>
              <a:t>Registers</a:t>
            </a:r>
            <a:r>
              <a:rPr lang="pl-PL" sz="2800" b="1" dirty="0">
                <a:solidFill>
                  <a:srgbClr val="000099"/>
                </a:solidFill>
                <a:latin typeface="Verdana" pitchFamily="34" charset="0"/>
                <a:ea typeface="Verdana" pitchFamily="34" charset="0"/>
                <a:cs typeface="Verdana" pitchFamily="34" charset="0"/>
              </a:rPr>
              <a:t> - data </a:t>
            </a:r>
            <a:r>
              <a:rPr lang="pl-PL" sz="2800" b="1" dirty="0" err="1">
                <a:solidFill>
                  <a:srgbClr val="000099"/>
                </a:solidFill>
                <a:latin typeface="Verdana" pitchFamily="34" charset="0"/>
                <a:ea typeface="Verdana" pitchFamily="34" charset="0"/>
                <a:cs typeface="Verdana" pitchFamily="34" charset="0"/>
              </a:rPr>
              <a:t>acquisition</a:t>
            </a:r>
            <a:endParaRPr lang="pl-PL" sz="2800" b="1" dirty="0">
              <a:solidFill>
                <a:srgbClr val="000099"/>
              </a:solidFill>
              <a:latin typeface="Verdana" pitchFamily="34" charset="0"/>
              <a:ea typeface="Verdana" pitchFamily="34" charset="0"/>
              <a:cs typeface="Verdana" pitchFamily="34" charset="0"/>
            </a:endParaRPr>
          </a:p>
        </p:txBody>
      </p:sp>
      <p:pic>
        <p:nvPicPr>
          <p:cNvPr id="20481" name="Picture 1" descr="C:\Documents and Settings\drudzinski\Moje dokumenty\Moje obrazy\Microsoft Clip Organizer\j0433358.jpg"/>
          <p:cNvPicPr>
            <a:picLocks noChangeAspect="1" noChangeArrowheads="1"/>
          </p:cNvPicPr>
          <p:nvPr/>
        </p:nvPicPr>
        <p:blipFill>
          <a:blip r:embed="rId8" cstate="print"/>
          <a:srcRect/>
          <a:stretch>
            <a:fillRect/>
          </a:stretch>
        </p:blipFill>
        <p:spPr bwMode="auto">
          <a:xfrm>
            <a:off x="5436096" y="4509120"/>
            <a:ext cx="2605499" cy="1735934"/>
          </a:xfrm>
          <a:prstGeom prst="rect">
            <a:avLst/>
          </a:prstGeom>
          <a:noFill/>
        </p:spPr>
      </p:pic>
      <p:sp>
        <p:nvSpPr>
          <p:cNvPr id="9" name="Shape"/>
          <p:cNvSpPr/>
          <p:nvPr/>
        </p:nvSpPr>
        <p:spPr>
          <a:xfrm>
            <a:off x="6172200" y="5738814"/>
            <a:ext cx="1600200" cy="273844"/>
          </a:xfrm>
          <a:prstGeom prst="rect">
            <a:avLst/>
          </a:prstGeom>
          <a:noFill/>
          <a:ln>
            <a:noFill/>
          </a:ln>
        </p:spPr>
        <p:txBody>
          <a:bodyPr anchor="t">
            <a:noAutofit/>
          </a:bodyPr>
          <a:lstStyle/>
          <a:p>
            <a:pPr algn="r">
              <a:spcBef>
                <a:spcPct val="0"/>
              </a:spcBef>
            </a:pPr>
            <a:fld id="{B11841A2-1C79-ED16-76F1-A8ED579DF399}" type="slidenum">
              <a:rPr lang="pl-PL" altLang="en-US" sz="900">
                <a:latin typeface="Arial"/>
              </a:rPr>
              <a:pPr algn="r">
                <a:spcBef>
                  <a:spcPct val="0"/>
                </a:spcBef>
              </a:pPr>
              <a:t>8</a:t>
            </a:fld>
            <a:endParaRPr lang="pl-PL" altLang="en-US" sz="900" dirty="0">
              <a:latin typeface="Arial"/>
            </a:endParaRPr>
          </a:p>
        </p:txBody>
      </p:sp>
    </p:spTree>
    <p:extLst>
      <p:ext uri="{BB962C8B-B14F-4D97-AF65-F5344CB8AC3E}">
        <p14:creationId xmlns:p14="http://schemas.microsoft.com/office/powerpoint/2010/main" val="139845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2800" b="1" dirty="0" err="1">
                <a:solidFill>
                  <a:srgbClr val="000099"/>
                </a:solidFill>
                <a:latin typeface="Verdana" pitchFamily="34" charset="0"/>
                <a:ea typeface="Verdana" pitchFamily="34" charset="0"/>
                <a:cs typeface="Verdana" pitchFamily="34" charset="0"/>
              </a:rPr>
              <a:t>Operational</a:t>
            </a:r>
            <a:r>
              <a:rPr lang="pl-PL" sz="2800" b="1" dirty="0">
                <a:solidFill>
                  <a:srgbClr val="000099"/>
                </a:solidFill>
                <a:latin typeface="Verdana" pitchFamily="34" charset="0"/>
                <a:ea typeface="Verdana" pitchFamily="34" charset="0"/>
                <a:cs typeface="Verdana" pitchFamily="34" charset="0"/>
              </a:rPr>
              <a:t> </a:t>
            </a:r>
            <a:r>
              <a:rPr lang="pl-PL" sz="2800" b="1" dirty="0" err="1">
                <a:solidFill>
                  <a:srgbClr val="000099"/>
                </a:solidFill>
                <a:latin typeface="Verdana" pitchFamily="34" charset="0"/>
                <a:ea typeface="Verdana" pitchFamily="34" charset="0"/>
                <a:cs typeface="Verdana" pitchFamily="34" charset="0"/>
              </a:rPr>
              <a:t>Microdata</a:t>
            </a:r>
            <a:r>
              <a:rPr lang="pl-PL" sz="2800" b="1" dirty="0">
                <a:solidFill>
                  <a:srgbClr val="000099"/>
                </a:solidFill>
                <a:latin typeface="Verdana" pitchFamily="34" charset="0"/>
                <a:ea typeface="Verdana" pitchFamily="34" charset="0"/>
                <a:cs typeface="Verdana" pitchFamily="34" charset="0"/>
              </a:rPr>
              <a:t> Base</a:t>
            </a:r>
          </a:p>
        </p:txBody>
      </p:sp>
      <p:sp>
        <p:nvSpPr>
          <p:cNvPr id="3" name="Symbol zastępczy zawartości 2"/>
          <p:cNvSpPr>
            <a:spLocks noGrp="1"/>
          </p:cNvSpPr>
          <p:nvPr>
            <p:ph idx="1"/>
          </p:nvPr>
        </p:nvSpPr>
        <p:spPr>
          <a:xfrm>
            <a:off x="457200" y="1340768"/>
            <a:ext cx="8229600" cy="5112568"/>
          </a:xfrm>
        </p:spPr>
        <p:txBody>
          <a:bodyPr>
            <a:normAutofit/>
          </a:bodyPr>
          <a:lstStyle/>
          <a:p>
            <a:r>
              <a:rPr lang="pl-PL" sz="2800" b="1" dirty="0" smtClean="0"/>
              <a:t>OMB was </a:t>
            </a:r>
            <a:r>
              <a:rPr lang="pl-PL" sz="2800" b="1" dirty="0" err="1" smtClean="0"/>
              <a:t>realized</a:t>
            </a:r>
            <a:r>
              <a:rPr lang="pl-PL" sz="2800" b="1" dirty="0" smtClean="0"/>
              <a:t> </a:t>
            </a:r>
            <a:r>
              <a:rPr lang="pl-PL" sz="2800" b="1" dirty="0" err="1" smtClean="0"/>
              <a:t>processes</a:t>
            </a:r>
            <a:r>
              <a:rPr lang="pl-PL" sz="2800" b="1" dirty="0" smtClean="0"/>
              <a:t> of :</a:t>
            </a:r>
          </a:p>
          <a:p>
            <a:pPr lvl="1"/>
            <a:r>
              <a:rPr lang="pl-PL" dirty="0" smtClean="0"/>
              <a:t>c</a:t>
            </a:r>
            <a:r>
              <a:rPr lang="en-GB" dirty="0" smtClean="0"/>
              <a:t>leaning, </a:t>
            </a:r>
            <a:endParaRPr lang="pl-PL" dirty="0" smtClean="0"/>
          </a:p>
          <a:p>
            <a:pPr lvl="1"/>
            <a:r>
              <a:rPr lang="en-GB" dirty="0" smtClean="0"/>
              <a:t>integration and verification of data</a:t>
            </a:r>
            <a:r>
              <a:rPr lang="pl-PL" dirty="0" smtClean="0"/>
              <a:t>, </a:t>
            </a:r>
          </a:p>
          <a:p>
            <a:pPr lvl="1"/>
            <a:r>
              <a:rPr lang="en-GB" dirty="0" smtClean="0"/>
              <a:t>correcting data</a:t>
            </a:r>
            <a:r>
              <a:rPr lang="pl-PL" dirty="0" smtClean="0"/>
              <a:t>, </a:t>
            </a:r>
          </a:p>
          <a:p>
            <a:pPr lvl="1"/>
            <a:r>
              <a:rPr lang="en-GB" dirty="0" smtClean="0"/>
              <a:t>data processing</a:t>
            </a:r>
            <a:r>
              <a:rPr lang="pl-PL" dirty="0" smtClean="0"/>
              <a:t>, </a:t>
            </a:r>
          </a:p>
          <a:p>
            <a:pPr lvl="1"/>
            <a:r>
              <a:rPr lang="en-GB" dirty="0" smtClean="0"/>
              <a:t>generating operational reports</a:t>
            </a:r>
            <a:r>
              <a:rPr lang="pl-PL" dirty="0" smtClean="0"/>
              <a:t>, </a:t>
            </a:r>
          </a:p>
          <a:p>
            <a:pPr lvl="1"/>
            <a:r>
              <a:rPr lang="pl-PL" dirty="0" err="1" smtClean="0"/>
              <a:t>depersonalizing</a:t>
            </a:r>
            <a:r>
              <a:rPr lang="pl-PL" dirty="0" smtClean="0"/>
              <a:t> data and </a:t>
            </a:r>
            <a:r>
              <a:rPr lang="en-GB" dirty="0" smtClean="0"/>
              <a:t>export of data (</a:t>
            </a:r>
            <a:r>
              <a:rPr lang="pl-PL" dirty="0" smtClean="0"/>
              <a:t>as </a:t>
            </a:r>
            <a:r>
              <a:rPr lang="en-GB" dirty="0" smtClean="0"/>
              <a:t>Golden Record) to </a:t>
            </a:r>
            <a:r>
              <a:rPr lang="en-US" dirty="0" smtClean="0"/>
              <a:t>Analytical</a:t>
            </a:r>
            <a:r>
              <a:rPr lang="pl-PL" dirty="0" smtClean="0"/>
              <a:t> Base.</a:t>
            </a:r>
          </a:p>
          <a:p>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pPr>
              <a:defRPr/>
            </a:pPr>
            <a:fld id="{7D8DE0A8-E6BE-45AD-980A-A7E0B9869859}" type="slidenum">
              <a:rPr lang="pl-PL" smtClean="0">
                <a:solidFill>
                  <a:prstClr val="white"/>
                </a:solidFill>
              </a:rPr>
              <a:pPr>
                <a:defRPr/>
              </a:pPr>
              <a:t>9</a:t>
            </a:fld>
            <a:endParaRPr lang="pl-PL" dirty="0">
              <a:solidFill>
                <a:prstClr val="white"/>
              </a:solidFill>
            </a:endParaRPr>
          </a:p>
        </p:txBody>
      </p:sp>
    </p:spTree>
    <p:extLst>
      <p:ext uri="{BB962C8B-B14F-4D97-AF65-F5344CB8AC3E}">
        <p14:creationId xmlns:p14="http://schemas.microsoft.com/office/powerpoint/2010/main" val="117363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1549</Words>
  <Application>Microsoft Office PowerPoint</Application>
  <PresentationFormat>On-screen Show (4:3)</PresentationFormat>
  <Paragraphs>401</Paragraphs>
  <Slides>33</Slides>
  <Notes>17</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Motyw pakietu Office</vt:lpstr>
      <vt:lpstr>6_Motyw pakietu Office</vt:lpstr>
      <vt:lpstr>Multimode census enumeration  in Poland Session 6</vt:lpstr>
      <vt:lpstr>Mixed Model for Population and Housing Census</vt:lpstr>
      <vt:lpstr> The IT Census System  Census architecture </vt:lpstr>
      <vt:lpstr>Data collection channels in 2010 Census Round</vt:lpstr>
      <vt:lpstr>CAxI channels</vt:lpstr>
      <vt:lpstr>PowerPoint Presentation</vt:lpstr>
      <vt:lpstr>Administrative sources</vt:lpstr>
      <vt:lpstr>Registers - data acquisition</vt:lpstr>
      <vt:lpstr>Operational Microdata Base</vt:lpstr>
      <vt:lpstr>CAxI on-line channels for data collection</vt:lpstr>
      <vt:lpstr>Golden Record generation</vt:lpstr>
      <vt:lpstr>Architecture solution</vt:lpstr>
      <vt:lpstr>CAWI method system</vt:lpstr>
      <vt:lpstr>Self-enumeration by Internet  filling the questionnaire by the respondent</vt:lpstr>
      <vt:lpstr>Self-enumeration by internet course of action in completing the survey by person</vt:lpstr>
      <vt:lpstr>Self enumeration trend</vt:lpstr>
      <vt:lpstr>PowerPoint Presentation</vt:lpstr>
      <vt:lpstr>PowerPoint Presentation</vt:lpstr>
      <vt:lpstr>Typical person using selfenumeration</vt:lpstr>
      <vt:lpstr>CATI – Computer Assisted Telephone Interview</vt:lpstr>
      <vt:lpstr>PowerPoint Presentation</vt:lpstr>
      <vt:lpstr>CAPI – Computer Assisted Personal Interview</vt:lpstr>
      <vt:lpstr>CAPI method system</vt:lpstr>
      <vt:lpstr>Mobile GPS terminal for census enumerators</vt:lpstr>
      <vt:lpstr>PowerPoint Presentation</vt:lpstr>
      <vt:lpstr>Organization of the Population Census in Poland 2011</vt:lpstr>
      <vt:lpstr>Enumerator duties</vt:lpstr>
      <vt:lpstr>Enumerator – GIS technology</vt:lpstr>
      <vt:lpstr>User friendly enumerator’s application</vt:lpstr>
      <vt:lpstr>User friendly enumerator’s application</vt:lpstr>
      <vt:lpstr>PowerPoint Presentation</vt:lpstr>
      <vt:lpstr>Enumerator safety</vt:lpstr>
      <vt:lpstr>Instead of a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Violetta</dc:creator>
  <cp:lastModifiedBy>Andrea De Luka</cp:lastModifiedBy>
  <cp:revision>235</cp:revision>
  <cp:lastPrinted>2016-07-07T14:07:18Z</cp:lastPrinted>
  <dcterms:created xsi:type="dcterms:W3CDTF">2016-06-09T07:14:45Z</dcterms:created>
  <dcterms:modified xsi:type="dcterms:W3CDTF">2016-12-09T16:54:56Z</dcterms:modified>
</cp:coreProperties>
</file>