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5" r:id="rId3"/>
    <p:sldMasterId id="2147483656" r:id="rId4"/>
    <p:sldMasterId id="2147483657" r:id="rId5"/>
  </p:sldMasterIdLst>
  <p:notesMasterIdLst>
    <p:notesMasterId r:id="rId64"/>
  </p:notesMasterIdLst>
  <p:sldIdLst>
    <p:sldId id="256" r:id="rId6"/>
    <p:sldId id="258" r:id="rId7"/>
    <p:sldId id="318" r:id="rId8"/>
    <p:sldId id="319"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57" r:id="rId25"/>
    <p:sldId id="275" r:id="rId26"/>
    <p:sldId id="276" r:id="rId27"/>
    <p:sldId id="277" r:id="rId28"/>
    <p:sldId id="278" r:id="rId29"/>
    <p:sldId id="279" r:id="rId30"/>
    <p:sldId id="280" r:id="rId31"/>
    <p:sldId id="281" r:id="rId32"/>
    <p:sldId id="282" r:id="rId33"/>
    <p:sldId id="283" r:id="rId34"/>
    <p:sldId id="308" r:id="rId35"/>
    <p:sldId id="309" r:id="rId36"/>
    <p:sldId id="310" r:id="rId37"/>
    <p:sldId id="311" r:id="rId38"/>
    <p:sldId id="312" r:id="rId39"/>
    <p:sldId id="313" r:id="rId40"/>
    <p:sldId id="314" r:id="rId41"/>
    <p:sldId id="315" r:id="rId42"/>
    <p:sldId id="316" r:id="rId43"/>
    <p:sldId id="284" r:id="rId44"/>
    <p:sldId id="285" r:id="rId45"/>
    <p:sldId id="286" r:id="rId46"/>
    <p:sldId id="287" r:id="rId47"/>
    <p:sldId id="288"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6" r:id="rId63"/>
  </p:sldIdLst>
  <p:sldSz cx="9144000" cy="6858000" type="screen4x3"/>
  <p:notesSz cx="6858000" cy="9144000"/>
  <p:defaultTextStyle>
    <a:defPPr>
      <a:defRPr lang="et-EE"/>
    </a:defPPr>
    <a:lvl1pPr algn="l" rtl="0" eaLnBrk="0" fontAlgn="base" hangingPunct="0">
      <a:spcBef>
        <a:spcPct val="0"/>
      </a:spcBef>
      <a:spcAft>
        <a:spcPct val="0"/>
      </a:spcAft>
      <a:defRPr sz="3200" b="1" kern="1200">
        <a:solidFill>
          <a:srgbClr val="003951"/>
        </a:solidFill>
        <a:latin typeface="Arial" charset="0"/>
        <a:ea typeface="+mn-ea"/>
        <a:cs typeface="+mn-cs"/>
      </a:defRPr>
    </a:lvl1pPr>
    <a:lvl2pPr marL="457200" algn="l" rtl="0" eaLnBrk="0" fontAlgn="base" hangingPunct="0">
      <a:spcBef>
        <a:spcPct val="0"/>
      </a:spcBef>
      <a:spcAft>
        <a:spcPct val="0"/>
      </a:spcAft>
      <a:defRPr sz="3200" b="1" kern="1200">
        <a:solidFill>
          <a:srgbClr val="003951"/>
        </a:solidFill>
        <a:latin typeface="Arial" charset="0"/>
        <a:ea typeface="+mn-ea"/>
        <a:cs typeface="+mn-cs"/>
      </a:defRPr>
    </a:lvl2pPr>
    <a:lvl3pPr marL="914400" algn="l" rtl="0" eaLnBrk="0" fontAlgn="base" hangingPunct="0">
      <a:spcBef>
        <a:spcPct val="0"/>
      </a:spcBef>
      <a:spcAft>
        <a:spcPct val="0"/>
      </a:spcAft>
      <a:defRPr sz="3200" b="1" kern="1200">
        <a:solidFill>
          <a:srgbClr val="003951"/>
        </a:solidFill>
        <a:latin typeface="Arial" charset="0"/>
        <a:ea typeface="+mn-ea"/>
        <a:cs typeface="+mn-cs"/>
      </a:defRPr>
    </a:lvl3pPr>
    <a:lvl4pPr marL="1371600" algn="l" rtl="0" eaLnBrk="0" fontAlgn="base" hangingPunct="0">
      <a:spcBef>
        <a:spcPct val="0"/>
      </a:spcBef>
      <a:spcAft>
        <a:spcPct val="0"/>
      </a:spcAft>
      <a:defRPr sz="3200" b="1" kern="1200">
        <a:solidFill>
          <a:srgbClr val="003951"/>
        </a:solidFill>
        <a:latin typeface="Arial" charset="0"/>
        <a:ea typeface="+mn-ea"/>
        <a:cs typeface="+mn-cs"/>
      </a:defRPr>
    </a:lvl4pPr>
    <a:lvl5pPr marL="1828800" algn="l" rtl="0" eaLnBrk="0" fontAlgn="base" hangingPunct="0">
      <a:spcBef>
        <a:spcPct val="0"/>
      </a:spcBef>
      <a:spcAft>
        <a:spcPct val="0"/>
      </a:spcAft>
      <a:defRPr sz="3200" b="1" kern="1200">
        <a:solidFill>
          <a:srgbClr val="003951"/>
        </a:solidFill>
        <a:latin typeface="Arial" charset="0"/>
        <a:ea typeface="+mn-ea"/>
        <a:cs typeface="+mn-cs"/>
      </a:defRPr>
    </a:lvl5pPr>
    <a:lvl6pPr marL="2286000" algn="l" defTabSz="914400" rtl="0" eaLnBrk="1" latinLnBrk="0" hangingPunct="1">
      <a:defRPr sz="3200" b="1" kern="1200">
        <a:solidFill>
          <a:srgbClr val="003951"/>
        </a:solidFill>
        <a:latin typeface="Arial" charset="0"/>
        <a:ea typeface="+mn-ea"/>
        <a:cs typeface="+mn-cs"/>
      </a:defRPr>
    </a:lvl6pPr>
    <a:lvl7pPr marL="2743200" algn="l" defTabSz="914400" rtl="0" eaLnBrk="1" latinLnBrk="0" hangingPunct="1">
      <a:defRPr sz="3200" b="1" kern="1200">
        <a:solidFill>
          <a:srgbClr val="003951"/>
        </a:solidFill>
        <a:latin typeface="Arial" charset="0"/>
        <a:ea typeface="+mn-ea"/>
        <a:cs typeface="+mn-cs"/>
      </a:defRPr>
    </a:lvl7pPr>
    <a:lvl8pPr marL="3200400" algn="l" defTabSz="914400" rtl="0" eaLnBrk="1" latinLnBrk="0" hangingPunct="1">
      <a:defRPr sz="3200" b="1" kern="1200">
        <a:solidFill>
          <a:srgbClr val="003951"/>
        </a:solidFill>
        <a:latin typeface="Arial" charset="0"/>
        <a:ea typeface="+mn-ea"/>
        <a:cs typeface="+mn-cs"/>
      </a:defRPr>
    </a:lvl8pPr>
    <a:lvl9pPr marL="3657600" algn="l" defTabSz="914400" rtl="0" eaLnBrk="1" latinLnBrk="0" hangingPunct="1">
      <a:defRPr sz="3200" b="1" kern="1200">
        <a:solidFill>
          <a:srgbClr val="00395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7" autoAdjust="0"/>
    <p:restoredTop sz="86918" autoAdjust="0"/>
  </p:normalViewPr>
  <p:slideViewPr>
    <p:cSldViewPr showGuides="1">
      <p:cViewPr varScale="1">
        <p:scale>
          <a:sx n="111" d="100"/>
          <a:sy n="111" d="100"/>
        </p:scale>
        <p:origin x="-120" y="-78"/>
      </p:cViewPr>
      <p:guideLst>
        <p:guide orient="horz" pos="2160"/>
        <p:guide pos="2880"/>
        <p:guide pos="552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E0FDF-150A-4853-93AF-287B8679F450}" type="datetimeFigureOut">
              <a:rPr lang="et-EE" smtClean="0"/>
              <a:pPr/>
              <a:t>9.12.2016</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20D62-C236-4605-9C36-E371B54CACC9}" type="slidenum">
              <a:rPr lang="et-EE" smtClean="0"/>
              <a:pPr/>
              <a:t>‹#›</a:t>
            </a:fld>
            <a:endParaRPr lang="et-EE"/>
          </a:p>
        </p:txBody>
      </p:sp>
    </p:spTree>
    <p:extLst>
      <p:ext uri="{BB962C8B-B14F-4D97-AF65-F5344CB8AC3E}">
        <p14:creationId xmlns:p14="http://schemas.microsoft.com/office/powerpoint/2010/main" val="134757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19FA25A-2398-4E2A-980B-741923F686B5}" type="slidenum">
              <a:rPr lang="et-EE">
                <a:latin typeface="Arial" pitchFamily="34" charset="0"/>
              </a:rPr>
              <a:pPr/>
              <a:t>3</a:t>
            </a:fld>
            <a:endParaRPr lang="et-EE">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t-EE"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pPr marL="203200" indent="-203200"/>
            <a:r>
              <a:rPr lang="et-EE" dirty="0" smtClean="0"/>
              <a:t>I</a:t>
            </a:r>
            <a:r>
              <a:rPr lang="en-US" dirty="0" smtClean="0"/>
              <a:t>T </a:t>
            </a:r>
            <a:r>
              <a:rPr lang="en-US" dirty="0"/>
              <a:t>security</a:t>
            </a:r>
          </a:p>
          <a:p>
            <a:pPr marL="203200" indent="-203200"/>
            <a:endParaRPr lang="en-US" dirty="0"/>
          </a:p>
          <a:p>
            <a:pPr marL="203200" indent="-203200">
              <a:buFontTx/>
              <a:buAutoNum type="arabicPeriod"/>
            </a:pPr>
            <a:r>
              <a:rPr lang="en-US" dirty="0"/>
              <a:t>First census security analyzes was made on 2008, where Census processes and tools were analyzed, potential weaknesses and risks were pointed out and possible solutions were offered.</a:t>
            </a:r>
          </a:p>
          <a:p>
            <a:pPr marL="203200" indent="-203200">
              <a:buFontTx/>
              <a:buAutoNum type="arabicPeriod"/>
            </a:pPr>
            <a:r>
              <a:rPr lang="en-US" dirty="0"/>
              <a:t>Second analyzes in the end of 2010 was focusing on the weaknesses that was found during the first analyzes and the company who was responsible for the analyzes checked if they were fixed. Also complete security testing was made. Some of the risk that were found were also added to Census risk plan.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Rot="1" noChangeAspect="1" noChangeArrowheads="1"/>
          </p:cNvSpPr>
          <p:nvPr>
            <p:ph type="sldImg"/>
          </p:nvPr>
        </p:nvSpPr>
        <p:spPr/>
      </p:sp>
      <p:sp>
        <p:nvSpPr>
          <p:cNvPr id="23554" name="Rectangle 2"/>
          <p:cNvSpPr>
            <a:spLocks noGrp="1" noChangeArrowheads="1"/>
          </p:cNvSpPr>
          <p:nvPr>
            <p:ph type="body" idx="1"/>
          </p:nvPr>
        </p:nvSpPr>
        <p:spPr/>
        <p:txBody>
          <a:bodyPr/>
          <a:lstStyle/>
          <a:p>
            <a:pPr marL="257175" indent="-257175"/>
            <a:r>
              <a:rPr lang="en-US" dirty="0" smtClean="0"/>
              <a:t>IT </a:t>
            </a:r>
            <a:r>
              <a:rPr lang="en-US" dirty="0"/>
              <a:t>related risks</a:t>
            </a:r>
          </a:p>
          <a:p>
            <a:pPr marL="257175" indent="-257175"/>
            <a:endParaRPr lang="en-US" dirty="0"/>
          </a:p>
          <a:p>
            <a:pPr marL="257175" indent="-257175">
              <a:buFontTx/>
              <a:buAutoNum type="arabicPeriod"/>
            </a:pPr>
            <a:r>
              <a:rPr lang="en-US" dirty="0"/>
              <a:t>Data leakage Mitigation measures are</a:t>
            </a:r>
          </a:p>
          <a:p>
            <a:pPr marL="571500" lvl="1" indent="-319088">
              <a:buFontTx/>
              <a:buAutoNum type="arabicPeriod"/>
            </a:pPr>
            <a:r>
              <a:rPr lang="en-US" dirty="0"/>
              <a:t>Prohibition </a:t>
            </a:r>
            <a:r>
              <a:rPr lang="en-US" dirty="0" smtClean="0"/>
              <a:t>functionality </a:t>
            </a:r>
            <a:r>
              <a:rPr lang="en-US" dirty="0"/>
              <a:t>in Enumerators computers that is not necessary for their work</a:t>
            </a:r>
          </a:p>
          <a:p>
            <a:pPr marL="571500" lvl="1" indent="-319088">
              <a:buFontTx/>
              <a:buAutoNum type="arabicPeriod"/>
            </a:pPr>
            <a:r>
              <a:rPr lang="en-US" dirty="0"/>
              <a:t>Computer hard disk encryption</a:t>
            </a:r>
          </a:p>
          <a:p>
            <a:pPr marL="571500" lvl="1" indent="-319088">
              <a:buFontTx/>
              <a:buAutoNum type="arabicPeriod"/>
            </a:pPr>
            <a:r>
              <a:rPr lang="en-US" dirty="0"/>
              <a:t>Using physical and information technology methods for data processing protection</a:t>
            </a:r>
          </a:p>
          <a:p>
            <a:pPr marL="571500" lvl="1" indent="-319088">
              <a:buFontTx/>
              <a:buAutoNum type="arabicPeriod"/>
            </a:pPr>
            <a:r>
              <a:rPr lang="en-US" dirty="0"/>
              <a:t>Using the entropy in passwords</a:t>
            </a:r>
          </a:p>
          <a:p>
            <a:pPr marL="571500" lvl="1" indent="-319088">
              <a:buFontTx/>
              <a:buAutoNum type="arabicPeriod"/>
            </a:pPr>
            <a:r>
              <a:rPr lang="en-US" dirty="0"/>
              <a:t>Preparing an enumerator computers in a secure environment</a:t>
            </a:r>
          </a:p>
          <a:p>
            <a:pPr marL="571500" lvl="1" indent="-319088"/>
            <a:endParaRPr lang="en-US" dirty="0"/>
          </a:p>
          <a:p>
            <a:pPr marL="257175" indent="-257175">
              <a:buFontTx/>
              <a:buAutoNum type="arabicPeriod"/>
            </a:pPr>
            <a:r>
              <a:rPr lang="en-US" dirty="0"/>
              <a:t>Attacks against IT solutions Mitigation measures are</a:t>
            </a:r>
          </a:p>
          <a:p>
            <a:pPr marL="571500" lvl="1" indent="-319088">
              <a:buFontTx/>
              <a:buAutoNum type="arabicPeriod"/>
            </a:pPr>
            <a:r>
              <a:rPr lang="en-US" dirty="0"/>
              <a:t>Continuous monitoring of attacks using the IDS system.</a:t>
            </a:r>
          </a:p>
          <a:p>
            <a:pPr marL="571500" lvl="1" indent="-319088">
              <a:buFontTx/>
              <a:buAutoNum type="arabicPeriod"/>
            </a:pPr>
            <a:r>
              <a:rPr lang="en-US" dirty="0"/>
              <a:t>Local network load distribution</a:t>
            </a:r>
          </a:p>
          <a:p>
            <a:pPr marL="571500" lvl="1" indent="-319088">
              <a:buFontTx/>
              <a:buAutoNum type="arabicPeriod"/>
            </a:pPr>
            <a:r>
              <a:rPr lang="en-US" dirty="0"/>
              <a:t>Transmission channel security</a:t>
            </a:r>
          </a:p>
          <a:p>
            <a:pPr marL="571500" lvl="1" indent="-319088"/>
            <a:endParaRPr lang="en-US" dirty="0"/>
          </a:p>
          <a:p>
            <a:pPr marL="257175" indent="-257175">
              <a:buFontTx/>
              <a:buAutoNum type="arabicPeriod"/>
            </a:pPr>
            <a:r>
              <a:rPr lang="en-US" dirty="0"/>
              <a:t>Insufficient load tolerance mitigation measures are</a:t>
            </a:r>
          </a:p>
          <a:p>
            <a:pPr marL="571500" lvl="1" indent="-319088">
              <a:buFontTx/>
              <a:buAutoNum type="arabicPeriod"/>
            </a:pPr>
            <a:r>
              <a:rPr lang="en-US" dirty="0"/>
              <a:t>Performing software and systems load tolerance tests</a:t>
            </a:r>
          </a:p>
          <a:p>
            <a:pPr marL="571500" lvl="1" indent="-319088">
              <a:buFontTx/>
              <a:buAutoNum type="arabicPeriod"/>
            </a:pPr>
            <a:r>
              <a:rPr lang="en-US" dirty="0"/>
              <a:t>Scattering data entry daily</a:t>
            </a:r>
          </a:p>
          <a:p>
            <a:pPr marL="571500" lvl="1" indent="-319088">
              <a:buFontTx/>
              <a:buAutoNum type="arabicPeriod"/>
            </a:pPr>
            <a:r>
              <a:rPr lang="en-US" dirty="0"/>
              <a:t>Notification before filling the questionnaire. If system load is too high the respondents shall be placed on hold.</a:t>
            </a:r>
          </a:p>
          <a:p>
            <a:pPr marL="571500" lvl="1" indent="-319088"/>
            <a:endParaRPr lang="en-US" dirty="0"/>
          </a:p>
          <a:p>
            <a:pPr marL="257175" indent="-257175">
              <a:buFontTx/>
              <a:buAutoNum type="arabicPeriod"/>
            </a:pPr>
            <a:r>
              <a:rPr lang="en-US" dirty="0"/>
              <a:t>Software failures  mitigation measures is the use of software support service.</a:t>
            </a:r>
          </a:p>
          <a:p>
            <a:pPr marL="257175" indent="-257175"/>
            <a:endParaRPr lang="en-US" dirty="0"/>
          </a:p>
          <a:p>
            <a:pPr marL="257175" indent="-257175">
              <a:buFontTx/>
              <a:buAutoNum type="arabicPeriod"/>
            </a:pPr>
            <a:r>
              <a:rPr lang="en-US" dirty="0"/>
              <a:t>We did the Census pilot, agriculture census and </a:t>
            </a:r>
            <a:r>
              <a:rPr lang="en-US" dirty="0" err="1"/>
              <a:t>minipilot</a:t>
            </a:r>
            <a:r>
              <a:rPr lang="en-US" dirty="0"/>
              <a:t> to detect software errors that could cause data loss</a:t>
            </a:r>
          </a:p>
          <a:p>
            <a:pPr marL="257175" indent="-257175">
              <a:buFontTx/>
              <a:buAutoNum type="arabicPeriod"/>
            </a:pPr>
            <a:endParaRPr lang="en-US" dirty="0"/>
          </a:p>
          <a:p>
            <a:pPr marL="257175" indent="-257175">
              <a:buFontTx/>
              <a:buAutoNum type="arabicPeriod"/>
            </a:pPr>
            <a:endParaRPr lang="en-US" dirty="0"/>
          </a:p>
          <a:p>
            <a:pPr marL="257175" indent="-257175"/>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p:sp>
      <p:sp>
        <p:nvSpPr>
          <p:cNvPr id="25602" name="Rectangle 2"/>
          <p:cNvSpPr>
            <a:spLocks noGrp="1" noChangeArrowheads="1"/>
          </p:cNvSpPr>
          <p:nvPr>
            <p:ph type="body" idx="1"/>
          </p:nvPr>
        </p:nvSpPr>
        <p:spPr/>
        <p:txBody>
          <a:bodyPr/>
          <a:lstStyle/>
          <a:p>
            <a:r>
              <a:rPr lang="en-US" dirty="0" smtClean="0"/>
              <a:t> </a:t>
            </a:r>
            <a:r>
              <a:rPr lang="en-US" dirty="0"/>
              <a:t>The protection of the data </a:t>
            </a:r>
          </a:p>
          <a:p>
            <a:endParaRPr lang="en-US" dirty="0"/>
          </a:p>
          <a:p>
            <a:r>
              <a:rPr lang="en-US" dirty="0"/>
              <a:t>1. All operations with sensitive data were logged, this includes</a:t>
            </a:r>
          </a:p>
          <a:p>
            <a:pPr lvl="1"/>
            <a:r>
              <a:rPr lang="en-US" dirty="0"/>
              <a:t>1. View and change personal data in management system</a:t>
            </a:r>
          </a:p>
          <a:p>
            <a:pPr lvl="1"/>
            <a:r>
              <a:rPr lang="en-US" dirty="0"/>
              <a:t>1. Changing data in enumerators application</a:t>
            </a:r>
          </a:p>
          <a:p>
            <a:pPr lvl="1"/>
            <a:r>
              <a:rPr lang="en-US" dirty="0"/>
              <a:t>1. The change of access privileges</a:t>
            </a:r>
          </a:p>
          <a:p>
            <a:endParaRPr lang="en-US" dirty="0"/>
          </a:p>
          <a:p>
            <a:r>
              <a:rPr lang="en-US" dirty="0"/>
              <a:t>2. Separate log tables and special rights in management system and enumerators application were used</a:t>
            </a:r>
          </a:p>
          <a:p>
            <a:endParaRPr lang="en-US" dirty="0"/>
          </a:p>
          <a:p>
            <a:r>
              <a:rPr lang="en-US" dirty="0"/>
              <a:t>3. We used freeware called </a:t>
            </a:r>
            <a:r>
              <a:rPr lang="en-US" dirty="0" err="1"/>
              <a:t>DiskCryptor</a:t>
            </a:r>
            <a:r>
              <a:rPr lang="en-US" dirty="0"/>
              <a:t> that supports all the necessary encryption standards for Hard drive encryption in enumerator’s computers</a:t>
            </a:r>
          </a:p>
          <a:p>
            <a:endParaRPr lang="en-US" dirty="0"/>
          </a:p>
          <a:p>
            <a:r>
              <a:rPr lang="en-US" dirty="0"/>
              <a:t>4. Oracle Advanced Security option was used for database encryption and high availability was achieved by using Oracle </a:t>
            </a:r>
            <a:r>
              <a:rPr lang="en-US" dirty="0" err="1"/>
              <a:t>datacard</a:t>
            </a:r>
            <a:r>
              <a:rPr lang="en-US" dirty="0"/>
              <a:t> solution.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Rot="1" noChangeAspect="1" noChangeArrowheads="1"/>
          </p:cNvSpPr>
          <p:nvPr>
            <p:ph type="sldImg"/>
          </p:nvPr>
        </p:nvSpPr>
        <p:spPr/>
      </p:sp>
      <p:sp>
        <p:nvSpPr>
          <p:cNvPr id="27650" name="Rectangle 2"/>
          <p:cNvSpPr>
            <a:spLocks noGrp="1" noChangeArrowheads="1"/>
          </p:cNvSpPr>
          <p:nvPr>
            <p:ph type="body" idx="1"/>
          </p:nvPr>
        </p:nvSpPr>
        <p:spPr/>
        <p:txBody>
          <a:bodyPr/>
          <a:lstStyle/>
          <a:p>
            <a:pPr marL="152400" indent="-152400"/>
            <a:r>
              <a:rPr lang="en-US" dirty="0" smtClean="0"/>
              <a:t>Hardware </a:t>
            </a:r>
            <a:r>
              <a:rPr lang="en-US" dirty="0"/>
              <a:t>and software purchases</a:t>
            </a:r>
          </a:p>
          <a:p>
            <a:pPr marL="152400" indent="-152400"/>
            <a:endParaRPr lang="en-US" dirty="0"/>
          </a:p>
          <a:p>
            <a:pPr marL="152400" indent="-152400">
              <a:buFontTx/>
              <a:buAutoNum type="arabicPeriod"/>
            </a:pPr>
            <a:r>
              <a:rPr lang="en-US" dirty="0"/>
              <a:t>Cost efficiency analyzes. In autumn 2009 cost efficiency analyzes for enumerators computers was made. We analyzed renting and buying opportunities, estimated possibilities to use laptops after the census in public sector institutions. Selling computers in aftermarket was also considered. As a result we concluded that the most reasonable is to buy 13’’ screen laptops with a battery that lasts 8 hours minimum and with a size to fit into our enumerators suitcases.</a:t>
            </a:r>
          </a:p>
          <a:p>
            <a:pPr marL="152400" indent="-152400"/>
            <a:endParaRPr lang="en-US" dirty="0"/>
          </a:p>
          <a:p>
            <a:pPr marL="152400" indent="-152400">
              <a:buFontTx/>
              <a:buAutoNum type="arabicPeriod" startAt="2"/>
            </a:pPr>
            <a:r>
              <a:rPr lang="en-US" dirty="0"/>
              <a:t>Load tolerance evaluation (servers). We knew that E-census would take the most of our servers and network and that's why we asked opinion from our methodologists. They said that a six time greater performance would be sufficient when comparing to servers that we used during the pilot Census. Fortunately this was enough and we  didn't have to buy any extra hardware during the census.</a:t>
            </a:r>
          </a:p>
          <a:p>
            <a:pPr marL="152400" indent="-152400"/>
            <a:endParaRPr lang="en-US" dirty="0"/>
          </a:p>
          <a:p>
            <a:pPr marL="152400" indent="-152400">
              <a:buFontTx/>
              <a:buAutoNum type="arabicPeriod" startAt="3"/>
            </a:pPr>
            <a:r>
              <a:rPr lang="en-US" dirty="0"/>
              <a:t>Later use of hardware and software. All the laptops and most of the mobile phones used by enumerators during the census are divided between different public sector institutions. Servers are used by ourselves in our everyday work.</a:t>
            </a:r>
          </a:p>
          <a:p>
            <a:pPr marL="152400" indent="-152400"/>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Rot="1" noChangeAspect="1" noChangeArrowheads="1"/>
          </p:cNvSpPr>
          <p:nvPr>
            <p:ph type="sldImg"/>
          </p:nvPr>
        </p:nvSpPr>
        <p:spPr/>
      </p:sp>
      <p:sp>
        <p:nvSpPr>
          <p:cNvPr id="29698" name="Rectangle 2"/>
          <p:cNvSpPr>
            <a:spLocks noGrp="1" noChangeArrowheads="1"/>
          </p:cNvSpPr>
          <p:nvPr>
            <p:ph type="body" idx="1"/>
          </p:nvPr>
        </p:nvSpPr>
        <p:spPr/>
        <p:txBody>
          <a:bodyPr/>
          <a:lstStyle/>
          <a:p>
            <a:r>
              <a:rPr lang="en-US" dirty="0" smtClean="0"/>
              <a:t>Preparation </a:t>
            </a:r>
            <a:r>
              <a:rPr lang="en-US" dirty="0"/>
              <a:t>of hardware </a:t>
            </a:r>
          </a:p>
          <a:p>
            <a:endParaRPr lang="en-US" dirty="0"/>
          </a:p>
          <a:p>
            <a:r>
              <a:rPr lang="en-US" dirty="0"/>
              <a:t>External partners help used. We used our partners help to prepare the enumerator computers. They also helped doing the final configuration of servers and network after load tolerance testing.</a:t>
            </a:r>
          </a:p>
          <a:p>
            <a:endParaRPr lang="en-US" dirty="0"/>
          </a:p>
          <a:p>
            <a:r>
              <a:rPr lang="en-US" dirty="0"/>
              <a:t>We created a secure connection between our server room and our partners physical location where the preparation of  enumerators computers took place.</a:t>
            </a:r>
          </a:p>
          <a:p>
            <a:endParaRPr lang="en-US" dirty="0"/>
          </a:p>
          <a:p>
            <a:r>
              <a:rPr lang="en-US" dirty="0"/>
              <a:t>Since the final sample was put together quite late we decided to download the sample during the fieldwork. This was quite risky, because there were no possibility to fix errors if the download of the sample was not successful.</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Rot="1" noChangeAspect="1" noChangeArrowheads="1"/>
          </p:cNvSpPr>
          <p:nvPr>
            <p:ph type="sldImg"/>
          </p:nvPr>
        </p:nvSpPr>
        <p:spPr/>
      </p:sp>
      <p:sp>
        <p:nvSpPr>
          <p:cNvPr id="31746" name="Rectangle 2"/>
          <p:cNvSpPr>
            <a:spLocks noGrp="1" noChangeArrowheads="1"/>
          </p:cNvSpPr>
          <p:nvPr>
            <p:ph type="body" idx="1"/>
          </p:nvPr>
        </p:nvSpPr>
        <p:spPr/>
        <p:txBody>
          <a:bodyPr/>
          <a:lstStyle/>
          <a:p>
            <a:r>
              <a:rPr lang="en-US"/>
              <a:t>This picture was taken when preparation of enumerator computers software was made.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Rot="1" noChangeAspect="1" noChangeArrowheads="1"/>
          </p:cNvSpPr>
          <p:nvPr>
            <p:ph type="sldImg"/>
          </p:nvPr>
        </p:nvSpPr>
        <p:spPr/>
      </p:sp>
      <p:sp>
        <p:nvSpPr>
          <p:cNvPr id="33794" name="Rectangle 2"/>
          <p:cNvSpPr>
            <a:spLocks noGrp="1" noChangeArrowheads="1"/>
          </p:cNvSpPr>
          <p:nvPr>
            <p:ph type="body" idx="1"/>
          </p:nvPr>
        </p:nvSpPr>
        <p:spPr/>
        <p:txBody>
          <a:bodyPr/>
          <a:lstStyle/>
          <a:p>
            <a:pPr marL="536575" lvl="1" indent="-269875"/>
            <a:r>
              <a:rPr lang="en-US" dirty="0" smtClean="0"/>
              <a:t>Load </a:t>
            </a:r>
            <a:r>
              <a:rPr lang="en-US" dirty="0"/>
              <a:t>tolerance tests</a:t>
            </a:r>
          </a:p>
          <a:p>
            <a:pPr marL="536575" lvl="1" indent="-269875"/>
            <a:endParaRPr lang="en-US" dirty="0"/>
          </a:p>
          <a:p>
            <a:pPr marL="536575" lvl="1" indent="-269875">
              <a:buFontTx/>
              <a:buAutoNum type="arabicPeriod"/>
            </a:pPr>
            <a:r>
              <a:rPr lang="en-US" dirty="0"/>
              <a:t>In 2009 we used special simple questionnaire that was created only for test purposes.</a:t>
            </a:r>
          </a:p>
          <a:p>
            <a:pPr marL="536575" lvl="1" indent="-269875">
              <a:buFontTx/>
              <a:buAutoNum type="arabicPeriod"/>
            </a:pPr>
            <a:r>
              <a:rPr lang="en-US" dirty="0"/>
              <a:t>Live environment requirements were at least 2500 simultaneous sessions for E- respondents application and at least 2000 parallel sessions for enumerators application. </a:t>
            </a:r>
          </a:p>
          <a:p>
            <a:pPr marL="536575" lvl="1" indent="-269875">
              <a:buFontTx/>
              <a:buAutoNum type="arabicPeriod"/>
            </a:pPr>
            <a:r>
              <a:rPr lang="en-US" dirty="0"/>
              <a:t>We used robots to emulate login, user actions, and so on.</a:t>
            </a:r>
          </a:p>
          <a:p>
            <a:pPr marL="536575" lvl="1" indent="-269875">
              <a:buFontTx/>
              <a:buAutoNum type="arabicPeriod"/>
            </a:pPr>
            <a:r>
              <a:rPr lang="en-US" dirty="0"/>
              <a:t>And the testing lasted quite long.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p:sp>
      <p:sp>
        <p:nvSpPr>
          <p:cNvPr id="35842" name="Rectangle 2"/>
          <p:cNvSpPr>
            <a:spLocks noGrp="1" noChangeArrowheads="1"/>
          </p:cNvSpPr>
          <p:nvPr>
            <p:ph type="body" idx="1"/>
          </p:nvPr>
        </p:nvSpPr>
        <p:spPr/>
        <p:txBody>
          <a:bodyPr/>
          <a:lstStyle/>
          <a:p>
            <a:pPr marL="242888" indent="-242888"/>
            <a:r>
              <a:rPr lang="en-US" dirty="0" smtClean="0"/>
              <a:t>Load </a:t>
            </a:r>
            <a:r>
              <a:rPr lang="en-US" dirty="0"/>
              <a:t>tolerance testing process</a:t>
            </a:r>
          </a:p>
          <a:p>
            <a:pPr marL="242888" indent="-242888"/>
            <a:endParaRPr lang="en-US" dirty="0"/>
          </a:p>
          <a:p>
            <a:pPr marL="242888" indent="-242888">
              <a:buFontTx/>
              <a:buAutoNum type="arabicPeriod"/>
            </a:pPr>
            <a:r>
              <a:rPr lang="en-US" dirty="0"/>
              <a:t>First tests were made form our local area network using personal computers. Soon we realized that computing capability is not sufficient to continue the tests.</a:t>
            </a:r>
          </a:p>
          <a:p>
            <a:pPr marL="242888" indent="-242888">
              <a:buFontTx/>
              <a:buAutoNum type="arabicPeriod"/>
            </a:pPr>
            <a:r>
              <a:rPr lang="en-US" dirty="0"/>
              <a:t>After that we moved our robots to Amazon cloud and started testing form there. Quite soon we hit the next bottle neck what was the speed of external connection Estonia.</a:t>
            </a:r>
          </a:p>
          <a:p>
            <a:pPr marL="242888" indent="-242888">
              <a:buFontTx/>
              <a:buAutoNum type="arabicPeriod"/>
            </a:pPr>
            <a:r>
              <a:rPr lang="en-US" dirty="0"/>
              <a:t>Then we asked help from Estonian Information Systems Authority who agreed to let us use their servers to complete load tolerance testing.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Rot="1" noChangeAspect="1" noChangeArrowheads="1"/>
          </p:cNvSpPr>
          <p:nvPr>
            <p:ph type="sldImg"/>
          </p:nvPr>
        </p:nvSpPr>
        <p:spPr/>
      </p:sp>
      <p:sp>
        <p:nvSpPr>
          <p:cNvPr id="40962" name="Rectangle 2"/>
          <p:cNvSpPr>
            <a:spLocks noGrp="1" noChangeArrowheads="1"/>
          </p:cNvSpPr>
          <p:nvPr>
            <p:ph type="body" idx="1"/>
          </p:nvPr>
        </p:nvSpPr>
        <p:spPr/>
        <p:txBody>
          <a:bodyPr/>
          <a:lstStyle/>
          <a:p>
            <a:r>
              <a:rPr lang="en-US"/>
              <a:t>This is a screenshot of the e-respondent’s applications login page.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Rot="1" noChangeAspect="1" noChangeArrowheads="1"/>
          </p:cNvSpPr>
          <p:nvPr>
            <p:ph type="sldImg"/>
          </p:nvPr>
        </p:nvSpPr>
        <p:spPr/>
      </p:sp>
      <p:sp>
        <p:nvSpPr>
          <p:cNvPr id="43010" name="Rectangle 2"/>
          <p:cNvSpPr>
            <a:spLocks noGrp="1" noChangeArrowheads="1"/>
          </p:cNvSpPr>
          <p:nvPr>
            <p:ph type="body" idx="1"/>
          </p:nvPr>
        </p:nvSpPr>
        <p:spPr/>
        <p:txBody>
          <a:bodyPr/>
          <a:lstStyle/>
          <a:p>
            <a:r>
              <a:rPr lang="en-US"/>
              <a:t>[15] The average time for fulfilling personal questionnaire</a:t>
            </a:r>
          </a:p>
          <a:p>
            <a:endParaRPr lang="en-US"/>
          </a:p>
          <a:p>
            <a:r>
              <a:rPr lang="en-US"/>
              <a:t>As you can see from this picture the average time to fulfil personal questionnaire is between 10 and 15 minutes.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A58C4A5-C207-4F7F-93DB-227868706735}" type="slidenum">
              <a:rPr lang="et-EE">
                <a:latin typeface="Arial" pitchFamily="34" charset="0"/>
              </a:rPr>
              <a:pPr/>
              <a:t>4</a:t>
            </a:fld>
            <a:endParaRPr lang="et-EE">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t-EE"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Rot="1" noChangeAspect="1" noChangeArrowheads="1"/>
          </p:cNvSpPr>
          <p:nvPr>
            <p:ph type="sldImg"/>
          </p:nvPr>
        </p:nvSpPr>
        <p:spPr/>
      </p:sp>
      <p:sp>
        <p:nvSpPr>
          <p:cNvPr id="45058" name="Rectangle 2"/>
          <p:cNvSpPr>
            <a:spLocks noGrp="1" noChangeArrowheads="1"/>
          </p:cNvSpPr>
          <p:nvPr>
            <p:ph type="body" idx="1"/>
          </p:nvPr>
        </p:nvSpPr>
        <p:spPr/>
        <p:txBody>
          <a:bodyPr/>
          <a:lstStyle/>
          <a:p>
            <a:r>
              <a:rPr lang="en-US"/>
              <a:t>This is the picture of the ID-card reader that has census logo on it. I have to mention that we provided ID-card readers to libraries and public internet access points.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Rot="1" noChangeAspect="1" noChangeArrowheads="1"/>
          </p:cNvSpPr>
          <p:nvPr>
            <p:ph type="sldImg"/>
          </p:nvPr>
        </p:nvSpPr>
        <p:spPr/>
      </p:sp>
      <p:sp>
        <p:nvSpPr>
          <p:cNvPr id="47106" name="Rectangle 2"/>
          <p:cNvSpPr>
            <a:spLocks noGrp="1" noChangeArrowheads="1"/>
          </p:cNvSpPr>
          <p:nvPr>
            <p:ph type="body" idx="1"/>
          </p:nvPr>
        </p:nvSpPr>
        <p:spPr/>
        <p:txBody>
          <a:bodyPr/>
          <a:lstStyle/>
          <a:p>
            <a:r>
              <a:rPr lang="en-US" dirty="0"/>
              <a:t>Authentication channels </a:t>
            </a:r>
          </a:p>
          <a:p>
            <a:endParaRPr lang="en-US" dirty="0"/>
          </a:p>
          <a:p>
            <a:r>
              <a:rPr lang="en-US" dirty="0"/>
              <a:t>Bank authentication was most commonly used channel in E-census.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Rot="1" noChangeAspect="1" noChangeArrowheads="1"/>
          </p:cNvSpPr>
          <p:nvPr>
            <p:ph type="sldImg"/>
          </p:nvPr>
        </p:nvSpPr>
        <p:spPr/>
      </p:sp>
      <p:sp>
        <p:nvSpPr>
          <p:cNvPr id="49154" name="Rectangle 2"/>
          <p:cNvSpPr>
            <a:spLocks noGrp="1" noChangeArrowheads="1"/>
          </p:cNvSpPr>
          <p:nvPr>
            <p:ph type="body" idx="1"/>
          </p:nvPr>
        </p:nvSpPr>
        <p:spPr/>
        <p:txBody>
          <a:bodyPr/>
          <a:lstStyle/>
          <a:p>
            <a:r>
              <a:rPr lang="en-US" dirty="0"/>
              <a:t>Hourly statistics </a:t>
            </a:r>
          </a:p>
          <a:p>
            <a:r>
              <a:rPr lang="en-US" dirty="0"/>
              <a:t>Hourly statistics shows that people filled questionnaires mainly during the evening time.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Rot="1" noChangeAspect="1" noChangeArrowheads="1"/>
          </p:cNvSpPr>
          <p:nvPr>
            <p:ph type="sldImg"/>
          </p:nvPr>
        </p:nvSpPr>
        <p:spPr/>
      </p:sp>
      <p:sp>
        <p:nvSpPr>
          <p:cNvPr id="53250" name="Rectangle 2"/>
          <p:cNvSpPr>
            <a:spLocks noGrp="1" noChangeArrowheads="1"/>
          </p:cNvSpPr>
          <p:nvPr>
            <p:ph type="body" idx="1"/>
          </p:nvPr>
        </p:nvSpPr>
        <p:spPr/>
        <p:txBody>
          <a:bodyPr/>
          <a:lstStyle/>
          <a:p>
            <a:pPr marL="347663" indent="-347663"/>
            <a:r>
              <a:rPr lang="en-GB" b="1" noProof="0" dirty="0" smtClean="0"/>
              <a:t>Fears and problems during E-census </a:t>
            </a:r>
          </a:p>
          <a:p>
            <a:pPr marL="347663" indent="-347663"/>
            <a:endParaRPr lang="en-GB" b="1" noProof="0" dirty="0" smtClean="0"/>
          </a:p>
          <a:p>
            <a:pPr marL="347663" indent="-347663"/>
            <a:r>
              <a:rPr lang="en-GB" b="0" noProof="0" dirty="0" smtClean="0"/>
              <a:t>Here are some of the fears and problems we had before</a:t>
            </a:r>
            <a:r>
              <a:rPr lang="en-GB" b="0" baseline="0" noProof="0" dirty="0" smtClean="0"/>
              <a:t> and during the census.</a:t>
            </a:r>
            <a:endParaRPr lang="en-GB" b="0" noProof="0" dirty="0" smtClean="0"/>
          </a:p>
          <a:p>
            <a:pPr marL="347663" indent="-347663"/>
            <a:endParaRPr lang="en-GB" b="1" noProof="0" dirty="0" smtClean="0"/>
          </a:p>
          <a:p>
            <a:pPr marL="347663" indent="-347663">
              <a:buFontTx/>
              <a:buAutoNum type="arabicPeriod"/>
            </a:pPr>
            <a:r>
              <a:rPr lang="en-GB" noProof="0" dirty="0" smtClean="0"/>
              <a:t>We were afraid that cyber attackers or bots create enough network traffic for our E-census environment to fall down. We used static simple webpage that we announced to public where the distribution to E-census environment and to the information page was made. E-Census environment was accessible all 32 days  24/7 without suspension.</a:t>
            </a:r>
          </a:p>
          <a:p>
            <a:pPr marL="347663" indent="-347663">
              <a:buFontTx/>
              <a:buAutoNum type="arabicPeriod"/>
            </a:pPr>
            <a:r>
              <a:rPr lang="en-GB" noProof="0" dirty="0" smtClean="0"/>
              <a:t>Load tolerance was higher than normal during the first days of E-census because of the high interest of E-respondents. The problems were fixed by optimizing the software and changing the network and servers  configuration.</a:t>
            </a:r>
          </a:p>
          <a:p>
            <a:pPr marL="347663" indent="-347663">
              <a:buFontTx/>
              <a:buAutoNum type="arabicPeriod"/>
            </a:pPr>
            <a:r>
              <a:rPr lang="en-GB" noProof="0" dirty="0" smtClean="0"/>
              <a:t>There was an opportunity that computers wont be prepared in time because of script errors that were needed to be fixed.</a:t>
            </a:r>
          </a:p>
          <a:p>
            <a:pPr marL="347663" indent="-347663">
              <a:buFontTx/>
              <a:buAutoNum type="arabicPeriod"/>
            </a:pPr>
            <a:r>
              <a:rPr lang="en-GB" noProof="0" dirty="0" smtClean="0"/>
              <a:t>There were some security issues related to the authentication application. Data Protection Inspectorate evaluated them and decided those problems are minor and common to all similar applications used everywhere.</a:t>
            </a:r>
          </a:p>
          <a:p>
            <a:pPr marL="347663" indent="-347663">
              <a:buFontTx/>
              <a:buAutoNum type="arabicPeriod"/>
            </a:pPr>
            <a:r>
              <a:rPr lang="en-GB" noProof="0" dirty="0" smtClean="0"/>
              <a:t>Enumerators training took place in 29 physical places in all over Estonia. The chance that something fails and we were unable to fix it was quite high.</a:t>
            </a:r>
          </a:p>
          <a:p>
            <a:pPr marL="347663" indent="-347663">
              <a:buFontTx/>
              <a:buAutoNum type="arabicPeriod"/>
            </a:pPr>
            <a:r>
              <a:rPr lang="en-GB" noProof="0" dirty="0" smtClean="0"/>
              <a:t>The answering rate during E-census was unexpectedly high and data arrangement was not done in time because of that.</a:t>
            </a:r>
            <a:endParaRPr lang="en-GB" noProof="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Rot="1" noChangeAspect="1" noChangeArrowheads="1"/>
          </p:cNvSpPr>
          <p:nvPr>
            <p:ph type="sldImg"/>
          </p:nvPr>
        </p:nvSpPr>
        <p:spPr/>
      </p:sp>
      <p:sp>
        <p:nvSpPr>
          <p:cNvPr id="55298" name="Rectangle 2"/>
          <p:cNvSpPr>
            <a:spLocks noGrp="1" noChangeArrowheads="1"/>
          </p:cNvSpPr>
          <p:nvPr>
            <p:ph type="body" idx="1"/>
          </p:nvPr>
        </p:nvSpPr>
        <p:spPr/>
        <p:txBody>
          <a:bodyPr/>
          <a:lstStyle/>
          <a:p>
            <a:r>
              <a:rPr lang="en-US" dirty="0" smtClean="0"/>
              <a:t>Some </a:t>
            </a:r>
            <a:r>
              <a:rPr lang="en-US" dirty="0"/>
              <a:t>people asked me after the e-census if we had a special post for the person who moved the tachometer’s pointer? The answer is No! It was done automatically and it indicated current system load.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Rot="1" noChangeAspect="1" noChangeArrowheads="1"/>
          </p:cNvSpPr>
          <p:nvPr>
            <p:ph type="sldImg"/>
          </p:nvPr>
        </p:nvSpPr>
        <p:spPr/>
      </p:sp>
      <p:sp>
        <p:nvSpPr>
          <p:cNvPr id="57346" name="Rectangle 2"/>
          <p:cNvSpPr>
            <a:spLocks noGrp="1" noChangeArrowheads="1"/>
          </p:cNvSpPr>
          <p:nvPr>
            <p:ph type="body" idx="1"/>
          </p:nvPr>
        </p:nvSpPr>
        <p:spPr/>
        <p:txBody>
          <a:bodyPr/>
          <a:lstStyle/>
          <a:p>
            <a:pPr marL="173038" indent="-173038"/>
            <a:r>
              <a:rPr lang="en-US" dirty="0" smtClean="0"/>
              <a:t>Subsequent </a:t>
            </a:r>
            <a:r>
              <a:rPr lang="en-US" dirty="0"/>
              <a:t>knowledge is to</a:t>
            </a:r>
          </a:p>
          <a:p>
            <a:pPr marL="173038" indent="-173038"/>
            <a:endParaRPr lang="en-US" dirty="0"/>
          </a:p>
          <a:p>
            <a:pPr marL="173038" indent="-173038">
              <a:buFontTx/>
              <a:buAutoNum type="arabicPeriod"/>
            </a:pPr>
            <a:r>
              <a:rPr lang="en-US" dirty="0"/>
              <a:t>Test everything, processes, functionality, hardware, software, user friendliness, load tolerance, integration and so on. Enough time and money should be planned for load tolerance testing and optimization.</a:t>
            </a:r>
          </a:p>
          <a:p>
            <a:pPr marL="173038" indent="-173038"/>
            <a:endParaRPr lang="en-US" dirty="0"/>
          </a:p>
          <a:p>
            <a:pPr marL="173038" indent="-173038">
              <a:buFontTx/>
              <a:buAutoNum type="arabicPeriod" startAt="2"/>
            </a:pPr>
            <a:r>
              <a:rPr lang="en-US" dirty="0"/>
              <a:t>In addition to testing it is very important to go into production with pilot. The larger and closer the pilot is to the real situation, the better. In 2009 we did the census pilot and 2010 the agricultural census. This experience was invaluable, but many problems didn’t come out, because the sizes of the surveys were several times smaller than they were on Census.</a:t>
            </a:r>
          </a:p>
          <a:p>
            <a:pPr marL="173038" indent="-173038"/>
            <a:endParaRPr lang="en-US" dirty="0"/>
          </a:p>
          <a:p>
            <a:pPr marL="173038" indent="-173038">
              <a:buFontTx/>
              <a:buAutoNum type="arabicPeriod" startAt="3"/>
            </a:pPr>
            <a:r>
              <a:rPr lang="en-US" dirty="0"/>
              <a:t>Both business and IT team of ours was small. A lack of Estonian IT specialists, low budget and plan to hire additional people at the last minute, led to the situation where so-called old-timers were overburdened with work at the end of training and in the beginning of the census.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Rot="1" noChangeAspect="1" noChangeArrowheads="1"/>
          </p:cNvSpPr>
          <p:nvPr>
            <p:ph type="sldImg"/>
          </p:nvPr>
        </p:nvSpPr>
        <p:spPr/>
      </p:sp>
      <p:sp>
        <p:nvSpPr>
          <p:cNvPr id="61442" name="Rectangle 2"/>
          <p:cNvSpPr>
            <a:spLocks noGrp="1" noChangeArrowheads="1"/>
          </p:cNvSpPr>
          <p:nvPr>
            <p:ph type="body" idx="1"/>
          </p:nvPr>
        </p:nvSpPr>
        <p:spPr/>
        <p:txBody>
          <a:bodyPr/>
          <a:lstStyle/>
          <a:p>
            <a:pPr marL="203200" indent="-203200"/>
            <a:r>
              <a:rPr lang="en-US" dirty="0" smtClean="0"/>
              <a:t>Critical </a:t>
            </a:r>
            <a:r>
              <a:rPr lang="en-US" dirty="0"/>
              <a:t>competences </a:t>
            </a:r>
          </a:p>
          <a:p>
            <a:pPr marL="203200" indent="-203200"/>
            <a:endParaRPr lang="en-US" dirty="0"/>
          </a:p>
          <a:p>
            <a:pPr marL="203200" indent="-203200">
              <a:buFontTx/>
              <a:buAutoNum type="arabicPeriod"/>
            </a:pPr>
            <a:r>
              <a:rPr lang="en-US" dirty="0"/>
              <a:t>What we missed the most, when developing information system, was a system architect who could bind together different pieces of the software and has a clear vision of the system as a whole.</a:t>
            </a:r>
          </a:p>
          <a:p>
            <a:pPr marL="203200" indent="-203200">
              <a:buFontTx/>
              <a:buAutoNum type="arabicPeriod"/>
            </a:pPr>
            <a:r>
              <a:rPr lang="en-US" dirty="0"/>
              <a:t>A line between software development and maintenance is quite narrow </a:t>
            </a:r>
            <a:r>
              <a:rPr lang="en-US" dirty="0" err="1"/>
              <a:t>thats</a:t>
            </a:r>
            <a:r>
              <a:rPr lang="en-US" dirty="0"/>
              <a:t> why a middleman is needed. We were lucky that our partner had that person who spoke the same language as the maintenance and the development team.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endParaRPr lang="et-E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endParaRPr lang="et-E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endParaRPr lang="et-E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Rot="1" noChangeAspect="1" noChangeArrowheads="1"/>
          </p:cNvSpPr>
          <p:nvPr>
            <p:ph type="sldImg"/>
          </p:nvPr>
        </p:nvSpPr>
        <p:spPr/>
      </p:sp>
      <p:sp>
        <p:nvSpPr>
          <p:cNvPr id="7170" name="Rectangle 2"/>
          <p:cNvSpPr>
            <a:spLocks noGrp="1" noChangeArrowheads="1"/>
          </p:cNvSpPr>
          <p:nvPr>
            <p:ph type="body" idx="1"/>
          </p:nvPr>
        </p:nvSpPr>
        <p:spPr/>
        <p:txBody>
          <a:bodyPr/>
          <a:lstStyle/>
          <a:p>
            <a:pPr marL="179388" indent="-179388"/>
            <a:r>
              <a:rPr lang="en-US" dirty="0" smtClean="0"/>
              <a:t> </a:t>
            </a:r>
            <a:r>
              <a:rPr lang="en-US" dirty="0"/>
              <a:t>The goals that we had before we started to develop the software</a:t>
            </a:r>
          </a:p>
          <a:p>
            <a:pPr marL="179388" indent="-179388"/>
            <a:endParaRPr lang="en-US" dirty="0"/>
          </a:p>
          <a:p>
            <a:pPr marL="179388" indent="-179388">
              <a:buFontTx/>
              <a:buAutoNum type="arabicPeriod"/>
            </a:pPr>
            <a:r>
              <a:rPr lang="en-US" dirty="0"/>
              <a:t>To make universal software useable in all surveys</a:t>
            </a:r>
          </a:p>
          <a:p>
            <a:pPr marL="179388" indent="-179388"/>
            <a:endParaRPr lang="en-US" dirty="0"/>
          </a:p>
          <a:p>
            <a:pPr marL="179388" indent="-179388">
              <a:buFontTx/>
              <a:buAutoNum type="arabicPeriod" startAt="2"/>
            </a:pPr>
            <a:r>
              <a:rPr lang="en-US" dirty="0"/>
              <a:t>To improve the coverage of studies, the quality of raw data and the efficiency of field work management</a:t>
            </a:r>
          </a:p>
          <a:p>
            <a:pPr marL="179388" indent="-179388"/>
            <a:endParaRPr lang="en-US" dirty="0"/>
          </a:p>
          <a:p>
            <a:pPr marL="179388" indent="-179388">
              <a:buFontTx/>
              <a:buAutoNum type="arabicPeriod" startAt="3"/>
            </a:pPr>
            <a:r>
              <a:rPr lang="en-US" dirty="0"/>
              <a:t>To reduce data collection cost</a:t>
            </a:r>
          </a:p>
          <a:p>
            <a:pPr marL="179388" indent="-179388"/>
            <a:endParaRPr lang="en-US" dirty="0"/>
          </a:p>
          <a:p>
            <a:pPr marL="179388" indent="-179388">
              <a:buFontTx/>
              <a:buAutoNum type="arabicPeriod" startAt="4"/>
            </a:pPr>
            <a:r>
              <a:rPr lang="en-US" dirty="0"/>
              <a:t>And finally to increase speed of post-collection data processing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endParaRPr lang="et-E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endParaRPr lang="et-E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et-E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endParaRPr lang="et-E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endParaRPr lang="et-E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endParaRPr lang="et-E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Rot="1" noChangeAspect="1" noChangeArrowheads="1"/>
          </p:cNvSpPr>
          <p:nvPr>
            <p:ph type="sldImg"/>
          </p:nvPr>
        </p:nvSpPr>
        <p:spPr/>
      </p:sp>
      <p:sp>
        <p:nvSpPr>
          <p:cNvPr id="63490" name="Rectangle 2"/>
          <p:cNvSpPr>
            <a:spLocks noGrp="1" noChangeArrowheads="1"/>
          </p:cNvSpPr>
          <p:nvPr>
            <p:ph type="body" idx="1"/>
          </p:nvPr>
        </p:nvSpPr>
        <p:spPr/>
        <p:txBody>
          <a:bodyPr/>
          <a:lstStyle/>
          <a:p>
            <a:pPr marL="19050" indent="-19050"/>
            <a:r>
              <a:rPr lang="en-US" dirty="0"/>
              <a:t>Our partners </a:t>
            </a:r>
          </a:p>
          <a:p>
            <a:pPr marL="19050" indent="-19050"/>
            <a:endParaRPr lang="en-US" dirty="0"/>
          </a:p>
          <a:p>
            <a:pPr marL="19050" indent="-19050">
              <a:buFontTx/>
              <a:buAutoNum type="arabicPeriod"/>
            </a:pPr>
            <a:r>
              <a:rPr lang="en-US" dirty="0" err="1"/>
              <a:t>Webmedia</a:t>
            </a:r>
            <a:r>
              <a:rPr lang="en-US" dirty="0"/>
              <a:t> (</a:t>
            </a:r>
            <a:r>
              <a:rPr lang="en-US" dirty="0" err="1"/>
              <a:t>Nortal</a:t>
            </a:r>
            <a:r>
              <a:rPr lang="en-US" dirty="0"/>
              <a:t>) was our main partner and was responsible for the whole development process, IT support and system maintenance.</a:t>
            </a:r>
          </a:p>
          <a:p>
            <a:pPr marL="19050" indent="-19050"/>
            <a:endParaRPr lang="en-US" dirty="0"/>
          </a:p>
          <a:p>
            <a:pPr marL="19050" indent="-19050"/>
            <a:r>
              <a:rPr lang="en-US" dirty="0"/>
              <a:t>2. </a:t>
            </a:r>
            <a:r>
              <a:rPr lang="en-US" dirty="0" err="1"/>
              <a:t>Quretec</a:t>
            </a:r>
            <a:r>
              <a:rPr lang="en-US" dirty="0"/>
              <a:t> developed the questionnaires definition tool and enumerators application and central communication server.</a:t>
            </a:r>
          </a:p>
          <a:p>
            <a:pPr marL="19050" indent="-19050"/>
            <a:endParaRPr lang="en-US" dirty="0"/>
          </a:p>
          <a:p>
            <a:pPr marL="19050" indent="-19050"/>
            <a:r>
              <a:rPr lang="en-US" dirty="0"/>
              <a:t>3. Elion sold and shipped the most of the hardware used, prepared the computers software, provided us the help-desk software and service and internet connection in several physical locations we had training. </a:t>
            </a:r>
          </a:p>
          <a:p>
            <a:pPr marL="19050" indent="-19050"/>
            <a:endParaRPr lang="en-US" dirty="0"/>
          </a:p>
          <a:p>
            <a:pPr marL="19050" indent="-19050"/>
            <a:r>
              <a:rPr lang="en-US" dirty="0"/>
              <a:t>4. </a:t>
            </a:r>
            <a:r>
              <a:rPr lang="en-US" dirty="0" err="1"/>
              <a:t>Regio</a:t>
            </a:r>
            <a:r>
              <a:rPr lang="en-US" dirty="0"/>
              <a:t> and </a:t>
            </a:r>
            <a:r>
              <a:rPr lang="en-US" dirty="0" err="1"/>
              <a:t>AlphaGIS</a:t>
            </a:r>
            <a:r>
              <a:rPr lang="en-US" dirty="0"/>
              <a:t> developed our map applications.</a:t>
            </a:r>
          </a:p>
          <a:p>
            <a:pPr marL="19050" indent="-19050"/>
            <a:endParaRPr lang="en-US" dirty="0"/>
          </a:p>
          <a:p>
            <a:pPr marL="19050" indent="-19050"/>
            <a:r>
              <a:rPr lang="en-US" dirty="0"/>
              <a:t>5. </a:t>
            </a:r>
            <a:r>
              <a:rPr lang="en-US" dirty="0" err="1"/>
              <a:t>Mindworks</a:t>
            </a:r>
            <a:r>
              <a:rPr lang="en-US" dirty="0"/>
              <a:t> and their Finnish partner </a:t>
            </a:r>
            <a:r>
              <a:rPr lang="en-US" dirty="0" err="1"/>
              <a:t>Aureolis</a:t>
            </a:r>
            <a:r>
              <a:rPr lang="en-US" dirty="0"/>
              <a:t> developed information system VAIS that we use for data processing.</a:t>
            </a:r>
          </a:p>
          <a:p>
            <a:pPr marL="19050" indent="-19050"/>
            <a:endParaRPr lang="en-US" dirty="0"/>
          </a:p>
          <a:p>
            <a:pPr marL="19050" indent="-19050"/>
            <a:r>
              <a:rPr lang="en-US" dirty="0"/>
              <a:t>6. </a:t>
            </a:r>
            <a:r>
              <a:rPr lang="en-US" dirty="0" err="1"/>
              <a:t>Cybernetica</a:t>
            </a:r>
            <a:r>
              <a:rPr lang="en-US" dirty="0"/>
              <a:t> was responsible for information systems security testing.</a:t>
            </a:r>
          </a:p>
          <a:p>
            <a:pPr marL="19050" indent="-19050"/>
            <a:endParaRPr lang="en-US" dirty="0"/>
          </a:p>
          <a:p>
            <a:pPr marL="19050" indent="-19050"/>
            <a:r>
              <a:rPr lang="en-US" dirty="0"/>
              <a:t>7. EMT provided mobile internet that we used in the enumerators computers and call connection also.</a:t>
            </a:r>
          </a:p>
          <a:p>
            <a:pPr marL="19050" indent="-19050"/>
            <a:endParaRPr lang="en-US" dirty="0"/>
          </a:p>
          <a:p>
            <a:pPr marL="19050" indent="-19050"/>
            <a:r>
              <a:rPr lang="en-US" dirty="0"/>
              <a:t>8. Oracle software was used in our database and application servers, SAS for data processing, </a:t>
            </a:r>
            <a:r>
              <a:rPr lang="en-US" dirty="0" err="1"/>
              <a:t>Suse</a:t>
            </a:r>
            <a:r>
              <a:rPr lang="en-US" dirty="0"/>
              <a:t> Linux for server operating system and Microsoft Windows XP in enumerator laptops.</a:t>
            </a:r>
          </a:p>
          <a:p>
            <a:pPr marL="19050" indent="-19050"/>
            <a:endParaRPr lang="en-US" dirty="0"/>
          </a:p>
          <a:p>
            <a:pPr marL="19050" indent="-19050"/>
            <a:r>
              <a:rPr lang="en-US" dirty="0"/>
              <a:t>9. HP provided the most of the hardware including servers, enumerator computers and network devices.</a:t>
            </a:r>
          </a:p>
          <a:p>
            <a:pPr marL="19050" indent="-19050"/>
            <a:endParaRPr lang="en-US" dirty="0"/>
          </a:p>
          <a:p>
            <a:pPr marL="19050" indent="-19050"/>
            <a:r>
              <a:rPr lang="en-US" dirty="0"/>
              <a:t>10. And last but not the least we used </a:t>
            </a:r>
            <a:r>
              <a:rPr lang="en-US" dirty="0" err="1"/>
              <a:t>CheckPoint</a:t>
            </a:r>
            <a:r>
              <a:rPr lang="en-US" dirty="0"/>
              <a:t> software in our firewalls and intrusion detection/protection systems.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FEB23D2C-4765-4011-980C-948613670B77}" type="slidenum">
              <a:rPr lang="et-EE">
                <a:latin typeface="Arial" charset="0"/>
                <a:cs typeface="Arial" charset="0"/>
              </a:rPr>
              <a:pPr/>
              <a:t>40</a:t>
            </a:fld>
            <a:endParaRPr lang="et-EE">
              <a:latin typeface="Arial" charset="0"/>
              <a:cs typeface="Arial"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t-EE" smtClean="0">
              <a:latin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wrap="square" numCol="1" anchor="t" anchorCtr="0" compatLnSpc="1">
            <a:prstTxWarp prst="textNoShape">
              <a:avLst/>
            </a:prstTxWarp>
          </a:bodyPr>
          <a:lstStyle/>
          <a:p>
            <a:endParaRPr lang="et-E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err="1" smtClean="0"/>
              <a:t>This</a:t>
            </a:r>
            <a:r>
              <a:rPr lang="et-EE" dirty="0" smtClean="0"/>
              <a:t> </a:t>
            </a:r>
            <a:r>
              <a:rPr lang="et-EE" dirty="0" err="1" smtClean="0"/>
              <a:t>was</a:t>
            </a:r>
            <a:r>
              <a:rPr lang="et-EE" dirty="0" smtClean="0"/>
              <a:t> </a:t>
            </a:r>
            <a:r>
              <a:rPr lang="et-EE" dirty="0" err="1" smtClean="0"/>
              <a:t>supportive</a:t>
            </a:r>
            <a:r>
              <a:rPr lang="et-EE" dirty="0" smtClean="0"/>
              <a:t> </a:t>
            </a:r>
            <a:r>
              <a:rPr lang="et-EE" dirty="0" err="1" smtClean="0"/>
              <a:t>web</a:t>
            </a:r>
            <a:r>
              <a:rPr lang="et-EE" baseline="0" dirty="0" smtClean="0"/>
              <a:t> </a:t>
            </a:r>
            <a:r>
              <a:rPr lang="et-EE" baseline="0" dirty="0" err="1" smtClean="0"/>
              <a:t>application</a:t>
            </a:r>
            <a:r>
              <a:rPr lang="et-EE" baseline="0" dirty="0" smtClean="0"/>
              <a:t>, </a:t>
            </a:r>
            <a:r>
              <a:rPr lang="et-EE" baseline="0" dirty="0" err="1" smtClean="0"/>
              <a:t>not</a:t>
            </a:r>
            <a:r>
              <a:rPr lang="et-EE" baseline="0" dirty="0" smtClean="0"/>
              <a:t> part </a:t>
            </a:r>
            <a:r>
              <a:rPr lang="et-EE" baseline="0" dirty="0" err="1" smtClean="0"/>
              <a:t>of</a:t>
            </a:r>
            <a:r>
              <a:rPr lang="et-EE" baseline="0" dirty="0" smtClean="0"/>
              <a:t> </a:t>
            </a:r>
            <a:r>
              <a:rPr lang="et-EE" baseline="0" dirty="0" err="1" smtClean="0"/>
              <a:t>the</a:t>
            </a:r>
            <a:r>
              <a:rPr lang="et-EE" baseline="0" dirty="0" smtClean="0"/>
              <a:t> </a:t>
            </a:r>
            <a:r>
              <a:rPr lang="et-EE" baseline="0" dirty="0" err="1" smtClean="0"/>
              <a:t>data</a:t>
            </a:r>
            <a:r>
              <a:rPr lang="et-EE" baseline="0" dirty="0" smtClean="0"/>
              <a:t> </a:t>
            </a:r>
            <a:r>
              <a:rPr lang="et-EE" baseline="0" dirty="0" err="1" smtClean="0"/>
              <a:t>collection</a:t>
            </a:r>
            <a:r>
              <a:rPr lang="et-EE" baseline="0" dirty="0" smtClean="0"/>
              <a:t> </a:t>
            </a:r>
            <a:r>
              <a:rPr lang="et-EE" baseline="0" dirty="0" err="1" smtClean="0"/>
              <a:t>system</a:t>
            </a:r>
            <a:r>
              <a:rPr lang="et-EE" baseline="0" dirty="0" smtClean="0"/>
              <a:t>.</a:t>
            </a:r>
            <a:endParaRPr lang="et-EE" dirty="0"/>
          </a:p>
        </p:txBody>
      </p:sp>
      <p:sp>
        <p:nvSpPr>
          <p:cNvPr id="4" name="Slide Number Placeholder 3"/>
          <p:cNvSpPr>
            <a:spLocks noGrp="1"/>
          </p:cNvSpPr>
          <p:nvPr>
            <p:ph type="sldNum" sz="quarter" idx="10"/>
          </p:nvPr>
        </p:nvSpPr>
        <p:spPr/>
        <p:txBody>
          <a:bodyPr/>
          <a:lstStyle/>
          <a:p>
            <a:fld id="{B432962C-B60C-42DE-B612-93E5AF951441}" type="slidenum">
              <a:rPr lang="et-EE" smtClean="0"/>
              <a:pPr/>
              <a:t>50</a:t>
            </a:fld>
            <a:endParaRPr lang="et-E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Rot="1" noChangeAspect="1" noChangeArrowheads="1"/>
          </p:cNvSpPr>
          <p:nvPr>
            <p:ph type="sldImg"/>
          </p:nvPr>
        </p:nvSpPr>
        <p:spPr/>
      </p:sp>
      <p:sp>
        <p:nvSpPr>
          <p:cNvPr id="9218" name="Rectangle 2"/>
          <p:cNvSpPr>
            <a:spLocks noGrp="1" noChangeArrowheads="1"/>
          </p:cNvSpPr>
          <p:nvPr>
            <p:ph type="body" idx="1"/>
          </p:nvPr>
        </p:nvSpPr>
        <p:spPr/>
        <p:txBody>
          <a:bodyPr/>
          <a:lstStyle/>
          <a:p>
            <a:pPr marL="184150" indent="-184150"/>
            <a:r>
              <a:rPr lang="en-US" dirty="0" smtClean="0"/>
              <a:t> </a:t>
            </a:r>
            <a:r>
              <a:rPr lang="en-US" dirty="0"/>
              <a:t>Description of the applications</a:t>
            </a:r>
          </a:p>
          <a:p>
            <a:pPr marL="184150" indent="-184150"/>
            <a:endParaRPr lang="en-US" dirty="0"/>
          </a:p>
          <a:p>
            <a:pPr marL="184150" indent="-184150">
              <a:buFontTx/>
              <a:buAutoNum type="arabicPeriod"/>
            </a:pPr>
            <a:r>
              <a:rPr lang="en-US" dirty="0"/>
              <a:t>Questionnaire definition tool </a:t>
            </a:r>
            <a:r>
              <a:rPr lang="en-US" dirty="0" smtClean="0"/>
              <a:t> </a:t>
            </a:r>
            <a:r>
              <a:rPr lang="en-US" dirty="0"/>
              <a:t>is used to prepare questionnaires and it is built on top of Eclipse.</a:t>
            </a:r>
          </a:p>
          <a:p>
            <a:pPr marL="184150" indent="-184150"/>
            <a:endParaRPr lang="en-US" dirty="0"/>
          </a:p>
          <a:p>
            <a:pPr marL="184150" indent="-184150">
              <a:buFontTx/>
              <a:buAutoNum type="arabicPeriod" startAt="2"/>
            </a:pPr>
            <a:r>
              <a:rPr lang="en-US" dirty="0"/>
              <a:t>Enumerator’s application </a:t>
            </a:r>
            <a:r>
              <a:rPr lang="en-US" dirty="0" smtClean="0"/>
              <a:t>is </a:t>
            </a:r>
            <a:r>
              <a:rPr lang="en-US" dirty="0"/>
              <a:t>a stand-alone desktop Delphi application that can be used in laptop or desktop computers. It provides possibility to </a:t>
            </a:r>
            <a:r>
              <a:rPr lang="en-US" dirty="0" err="1"/>
              <a:t>synchronise</a:t>
            </a:r>
            <a:r>
              <a:rPr lang="en-US" dirty="0"/>
              <a:t> all data for offline work over encrypted channel (HTTPS). It enables work planning, subject contact scheduling and map usage for easier subject location.</a:t>
            </a:r>
          </a:p>
          <a:p>
            <a:pPr marL="184150" indent="-184150"/>
            <a:endParaRPr lang="en-US" dirty="0"/>
          </a:p>
          <a:p>
            <a:pPr marL="184150" indent="-184150">
              <a:buFontTx/>
              <a:buAutoNum type="arabicPeriod" startAt="3"/>
            </a:pPr>
            <a:r>
              <a:rPr lang="en-US" dirty="0"/>
              <a:t>E-respondent application </a:t>
            </a:r>
            <a:r>
              <a:rPr lang="en-US" dirty="0" smtClean="0"/>
              <a:t>is </a:t>
            </a:r>
            <a:r>
              <a:rPr lang="en-US" dirty="0"/>
              <a:t>used by survey subjects independently. It is public system, accessible over internet (HTTPS) is developed in Java and is working on top of Oracle </a:t>
            </a:r>
            <a:r>
              <a:rPr lang="en-US" dirty="0" err="1"/>
              <a:t>Weblogic</a:t>
            </a:r>
            <a:r>
              <a:rPr lang="en-US" dirty="0"/>
              <a:t>. It enables authentication using ID-card, mobile-ID and banks. </a:t>
            </a:r>
          </a:p>
          <a:p>
            <a:pPr marL="184150" indent="-184150"/>
            <a:endParaRPr lang="en-US" dirty="0"/>
          </a:p>
          <a:p>
            <a:pPr marL="184150" indent="-184150">
              <a:buFontTx/>
              <a:buAutoNum type="arabicPeriod" startAt="4"/>
            </a:pPr>
            <a:r>
              <a:rPr lang="en-US" dirty="0"/>
              <a:t>Management application is used by fieldwork management, statisticians and help desk. It is a web application that is developed in Java. It is accessible only from internal network.</a:t>
            </a:r>
          </a:p>
          <a:p>
            <a:pPr marL="184150" indent="-184150"/>
            <a:endParaRPr lang="en-US" dirty="0"/>
          </a:p>
          <a:p>
            <a:pPr marL="184150" indent="-184150">
              <a:buFontTx/>
              <a:buAutoNum type="arabicPeriod" startAt="5"/>
            </a:pPr>
            <a:r>
              <a:rPr lang="en-US" dirty="0"/>
              <a:t>Enumerators-, E-respondent and management map application’s functionality is covered by our next performer.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err="1" smtClean="0"/>
              <a:t>Search</a:t>
            </a:r>
            <a:r>
              <a:rPr lang="et-EE" dirty="0" smtClean="0"/>
              <a:t> </a:t>
            </a:r>
            <a:r>
              <a:rPr lang="et-EE" dirty="0" err="1" smtClean="0"/>
              <a:t>for</a:t>
            </a:r>
            <a:r>
              <a:rPr lang="et-EE" dirty="0" smtClean="0"/>
              <a:t> </a:t>
            </a:r>
            <a:r>
              <a:rPr lang="et-EE" dirty="0" err="1" smtClean="0"/>
              <a:t>address</a:t>
            </a:r>
            <a:endParaRPr lang="et-EE" dirty="0" smtClean="0"/>
          </a:p>
        </p:txBody>
      </p:sp>
      <p:sp>
        <p:nvSpPr>
          <p:cNvPr id="4" name="Slide Number Placeholder 3"/>
          <p:cNvSpPr>
            <a:spLocks noGrp="1"/>
          </p:cNvSpPr>
          <p:nvPr>
            <p:ph type="sldNum" sz="quarter" idx="10"/>
          </p:nvPr>
        </p:nvSpPr>
        <p:spPr/>
        <p:txBody>
          <a:bodyPr/>
          <a:lstStyle/>
          <a:p>
            <a:fld id="{B432962C-B60C-42DE-B612-93E5AF951441}" type="slidenum">
              <a:rPr lang="et-EE" smtClean="0"/>
              <a:pPr/>
              <a:t>51</a:t>
            </a:fld>
            <a:endParaRPr lang="et-E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err="1" smtClean="0"/>
              <a:t>Confim</a:t>
            </a:r>
            <a:r>
              <a:rPr lang="et-EE" dirty="0" smtClean="0"/>
              <a:t> and </a:t>
            </a:r>
            <a:r>
              <a:rPr lang="et-EE" dirty="0" err="1" smtClean="0"/>
              <a:t>enter</a:t>
            </a:r>
            <a:r>
              <a:rPr lang="et-EE" baseline="0" dirty="0" smtClean="0"/>
              <a:t> </a:t>
            </a:r>
            <a:r>
              <a:rPr lang="et-EE" baseline="0" dirty="0" err="1" smtClean="0"/>
              <a:t>details</a:t>
            </a:r>
            <a:r>
              <a:rPr lang="et-EE" baseline="0" dirty="0" smtClean="0"/>
              <a:t> </a:t>
            </a:r>
            <a:r>
              <a:rPr lang="et-EE" baseline="0" dirty="0" err="1" smtClean="0"/>
              <a:t>if</a:t>
            </a:r>
            <a:r>
              <a:rPr lang="et-EE" baseline="0" dirty="0" smtClean="0"/>
              <a:t> </a:t>
            </a:r>
            <a:r>
              <a:rPr lang="et-EE" baseline="0" dirty="0" err="1" smtClean="0"/>
              <a:t>asked</a:t>
            </a:r>
            <a:r>
              <a:rPr lang="et-EE" baseline="0" dirty="0" smtClean="0"/>
              <a:t>.</a:t>
            </a:r>
            <a:endParaRPr lang="et-EE" dirty="0" smtClean="0"/>
          </a:p>
        </p:txBody>
      </p:sp>
      <p:sp>
        <p:nvSpPr>
          <p:cNvPr id="4" name="Slide Number Placeholder 3"/>
          <p:cNvSpPr>
            <a:spLocks noGrp="1"/>
          </p:cNvSpPr>
          <p:nvPr>
            <p:ph type="sldNum" sz="quarter" idx="10"/>
          </p:nvPr>
        </p:nvSpPr>
        <p:spPr/>
        <p:txBody>
          <a:bodyPr/>
          <a:lstStyle/>
          <a:p>
            <a:fld id="{B432962C-B60C-42DE-B612-93E5AF951441}" type="slidenum">
              <a:rPr lang="et-EE" smtClean="0"/>
              <a:pPr/>
              <a:t>52</a:t>
            </a:fld>
            <a:endParaRPr lang="et-E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err="1" smtClean="0"/>
              <a:t>Zooming</a:t>
            </a:r>
            <a:r>
              <a:rPr lang="et-EE" baseline="0" dirty="0" smtClean="0"/>
              <a:t> </a:t>
            </a:r>
            <a:r>
              <a:rPr lang="et-EE" baseline="0" dirty="0" err="1" smtClean="0"/>
              <a:t>to</a:t>
            </a:r>
            <a:r>
              <a:rPr lang="et-EE" baseline="0" dirty="0" smtClean="0"/>
              <a:t> </a:t>
            </a:r>
            <a:r>
              <a:rPr lang="et-EE" baseline="0" dirty="0" err="1" smtClean="0"/>
              <a:t>right</a:t>
            </a:r>
            <a:r>
              <a:rPr lang="et-EE" baseline="0" dirty="0" smtClean="0"/>
              <a:t> </a:t>
            </a:r>
            <a:r>
              <a:rPr lang="et-EE" baseline="0" dirty="0" err="1" smtClean="0"/>
              <a:t>pleace</a:t>
            </a:r>
            <a:r>
              <a:rPr lang="et-EE" baseline="0" dirty="0" smtClean="0"/>
              <a:t> </a:t>
            </a:r>
            <a:r>
              <a:rPr lang="et-EE" baseline="0" dirty="0" err="1" smtClean="0"/>
              <a:t>using</a:t>
            </a:r>
            <a:r>
              <a:rPr lang="et-EE" baseline="0" dirty="0" smtClean="0"/>
              <a:t> </a:t>
            </a:r>
            <a:r>
              <a:rPr lang="et-EE" baseline="0" dirty="0" err="1" smtClean="0"/>
              <a:t>either</a:t>
            </a:r>
            <a:r>
              <a:rPr lang="et-EE" baseline="0" dirty="0" smtClean="0"/>
              <a:t> </a:t>
            </a:r>
            <a:r>
              <a:rPr lang="et-EE" baseline="0" dirty="0" err="1" smtClean="0"/>
              <a:t>the</a:t>
            </a:r>
            <a:r>
              <a:rPr lang="et-EE" baseline="0" dirty="0" smtClean="0"/>
              <a:t> </a:t>
            </a:r>
            <a:r>
              <a:rPr lang="et-EE" baseline="0" dirty="0" err="1" smtClean="0"/>
              <a:t>scrollbar</a:t>
            </a:r>
            <a:r>
              <a:rPr lang="et-EE" baseline="0" dirty="0" smtClean="0"/>
              <a:t> </a:t>
            </a:r>
            <a:r>
              <a:rPr lang="et-EE" baseline="0" dirty="0" err="1" smtClean="0"/>
              <a:t>or</a:t>
            </a:r>
            <a:r>
              <a:rPr lang="et-EE" baseline="0" dirty="0" smtClean="0"/>
              <a:t> </a:t>
            </a:r>
            <a:r>
              <a:rPr lang="et-EE" baseline="0" dirty="0" err="1" smtClean="0"/>
              <a:t>selecting</a:t>
            </a:r>
            <a:r>
              <a:rPr lang="et-EE" baseline="0" dirty="0" smtClean="0"/>
              <a:t> </a:t>
            </a:r>
            <a:r>
              <a:rPr lang="et-EE" baseline="0" dirty="0" err="1" smtClean="0"/>
              <a:t>from</a:t>
            </a:r>
            <a:r>
              <a:rPr lang="et-EE" baseline="0" dirty="0" smtClean="0"/>
              <a:t> </a:t>
            </a:r>
            <a:r>
              <a:rPr lang="et-EE" baseline="0" dirty="0" err="1" smtClean="0"/>
              <a:t>the</a:t>
            </a:r>
            <a:r>
              <a:rPr lang="et-EE" baseline="0" dirty="0" smtClean="0"/>
              <a:t> </a:t>
            </a:r>
            <a:r>
              <a:rPr lang="et-EE" baseline="0" dirty="0" err="1" smtClean="0"/>
              <a:t>administrative</a:t>
            </a:r>
            <a:r>
              <a:rPr lang="et-EE" baseline="0" dirty="0" smtClean="0"/>
              <a:t> </a:t>
            </a:r>
            <a:r>
              <a:rPr lang="et-EE" baseline="0" dirty="0" err="1" smtClean="0"/>
              <a:t>divisions</a:t>
            </a:r>
            <a:r>
              <a:rPr lang="et-EE" baseline="0" dirty="0" smtClean="0"/>
              <a:t>.</a:t>
            </a:r>
            <a:endParaRPr lang="et-EE" dirty="0" smtClean="0"/>
          </a:p>
          <a:p>
            <a:endParaRPr lang="et-EE" dirty="0"/>
          </a:p>
        </p:txBody>
      </p:sp>
      <p:sp>
        <p:nvSpPr>
          <p:cNvPr id="4" name="Slide Number Placeholder 3"/>
          <p:cNvSpPr>
            <a:spLocks noGrp="1"/>
          </p:cNvSpPr>
          <p:nvPr>
            <p:ph type="sldNum" sz="quarter" idx="10"/>
          </p:nvPr>
        </p:nvSpPr>
        <p:spPr/>
        <p:txBody>
          <a:bodyPr/>
          <a:lstStyle/>
          <a:p>
            <a:fld id="{B432962C-B60C-42DE-B612-93E5AF951441}" type="slidenum">
              <a:rPr lang="et-EE" smtClean="0"/>
              <a:pPr/>
              <a:t>53</a:t>
            </a:fld>
            <a:endParaRPr lang="et-E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err="1" smtClean="0"/>
              <a:t>Built-in</a:t>
            </a:r>
            <a:r>
              <a:rPr lang="et-EE" dirty="0" smtClean="0"/>
              <a:t> GPS </a:t>
            </a:r>
            <a:r>
              <a:rPr lang="et-EE" dirty="0" err="1" smtClean="0"/>
              <a:t>device</a:t>
            </a:r>
            <a:endParaRPr lang="et-EE" dirty="0" smtClean="0"/>
          </a:p>
        </p:txBody>
      </p:sp>
      <p:sp>
        <p:nvSpPr>
          <p:cNvPr id="4" name="Slide Number Placeholder 3"/>
          <p:cNvSpPr>
            <a:spLocks noGrp="1"/>
          </p:cNvSpPr>
          <p:nvPr>
            <p:ph type="sldNum" sz="quarter" idx="10"/>
          </p:nvPr>
        </p:nvSpPr>
        <p:spPr/>
        <p:txBody>
          <a:bodyPr/>
          <a:lstStyle/>
          <a:p>
            <a:fld id="{B432962C-B60C-42DE-B612-93E5AF951441}" type="slidenum">
              <a:rPr lang="et-EE" smtClean="0"/>
              <a:pPr/>
              <a:t>54</a:t>
            </a:fld>
            <a:endParaRPr lang="et-E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ECAFDF9-7177-4352-A2F6-8599F549C1F2}" type="slidenum">
              <a:rPr lang="et-EE"/>
              <a:pPr/>
              <a:t>57</a:t>
            </a:fld>
            <a:endParaRPr lang="et-EE"/>
          </a:p>
        </p:txBody>
      </p:sp>
      <p:sp>
        <p:nvSpPr>
          <p:cNvPr id="532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4D57780-90DE-412C-A2C0-70B4459C2819}" type="slidenum">
              <a:rPr lang="et-EE" sz="1200">
                <a:solidFill>
                  <a:schemeClr val="tx1"/>
                </a:solidFill>
                <a:cs typeface="Arial" pitchFamily="34" charset="0"/>
              </a:rPr>
              <a:pPr algn="r" eaLnBrk="1" hangingPunct="1"/>
              <a:t>57</a:t>
            </a:fld>
            <a:endParaRPr lang="et-EE" sz="1200">
              <a:solidFill>
                <a:schemeClr val="tx1"/>
              </a:solidFill>
              <a:cs typeface="Arial" pitchFamily="34"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pPr eaLnBrk="1" hangingPunct="1"/>
            <a:endParaRPr lang="et-E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39320D62-C236-4605-9C36-E371B54CACC9}" type="slidenum">
              <a:rPr lang="et-EE" smtClean="0"/>
              <a:pPr/>
              <a:t>58</a:t>
            </a:fld>
            <a:endParaRPr lang="et-E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Rot="1" noChangeAspect="1" noChangeArrowheads="1"/>
          </p:cNvSpPr>
          <p:nvPr>
            <p:ph type="sldImg"/>
          </p:nvPr>
        </p:nvSpPr>
        <p:spPr/>
      </p:sp>
      <p:sp>
        <p:nvSpPr>
          <p:cNvPr id="11266" name="Rectangle 2"/>
          <p:cNvSpPr>
            <a:spLocks noGrp="1" noChangeArrowheads="1"/>
          </p:cNvSpPr>
          <p:nvPr>
            <p:ph type="body" idx="1"/>
          </p:nvPr>
        </p:nvSpPr>
        <p:spPr/>
        <p:txBody>
          <a:bodyPr/>
          <a:lstStyle/>
          <a:p>
            <a:pPr marL="134938" indent="-134938"/>
            <a:r>
              <a:rPr lang="en-US" dirty="0" smtClean="0"/>
              <a:t>High </a:t>
            </a:r>
            <a:r>
              <a:rPr lang="en-US" dirty="0"/>
              <a:t>level view of the involved applications</a:t>
            </a:r>
          </a:p>
          <a:p>
            <a:pPr marL="134938" indent="-134938"/>
            <a:endParaRPr lang="en-US" dirty="0"/>
          </a:p>
          <a:p>
            <a:pPr marL="134938" indent="-134938">
              <a:buFontTx/>
              <a:buAutoNum type="arabicPeriod"/>
            </a:pPr>
            <a:r>
              <a:rPr lang="en-US" dirty="0"/>
              <a:t>The heart of the system is central communication server. Questionnaires are created with questionnaire definition tool and are uploaded into communication server. Fieldworks management application, enumerators application and e-respondents application are all connected to central communication server.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p:sp>
      <p:sp>
        <p:nvSpPr>
          <p:cNvPr id="13314" name="Rectangle 2"/>
          <p:cNvSpPr>
            <a:spLocks noGrp="1" noChangeArrowheads="1"/>
          </p:cNvSpPr>
          <p:nvPr>
            <p:ph type="body" idx="1"/>
          </p:nvPr>
        </p:nvSpPr>
        <p:spPr/>
        <p:txBody>
          <a:bodyPr/>
          <a:lstStyle/>
          <a:p>
            <a:pPr marL="114300" indent="-114300"/>
            <a:r>
              <a:rPr lang="en-US" dirty="0" smtClean="0"/>
              <a:t>E-census </a:t>
            </a:r>
            <a:r>
              <a:rPr lang="en-US" dirty="0"/>
              <a:t>data collection process </a:t>
            </a:r>
          </a:p>
          <a:p>
            <a:pPr marL="114300" indent="-114300">
              <a:buSzPct val="80000"/>
              <a:buFontTx/>
              <a:buChar char="•"/>
            </a:pPr>
            <a:r>
              <a:rPr lang="en-US" dirty="0"/>
              <a:t>In E-census environment everyone can fill their own and their family members questionnaires. </a:t>
            </a:r>
          </a:p>
          <a:p>
            <a:pPr marL="114300" indent="-114300"/>
            <a:endParaRPr lang="en-US" dirty="0"/>
          </a:p>
          <a:p>
            <a:pPr marL="114300" indent="-114300">
              <a:buSzPct val="80000"/>
              <a:buFontTx/>
              <a:buChar char="•"/>
            </a:pPr>
            <a:r>
              <a:rPr lang="en-US" dirty="0"/>
              <a:t>After questionnaires have been filled in E-census environment all the questionnaires has to pass the quality control and are divided into to parts – completed and not started/not completed.</a:t>
            </a:r>
          </a:p>
          <a:p>
            <a:pPr marL="114300" indent="-114300"/>
            <a:endParaRPr lang="en-US" dirty="0"/>
          </a:p>
          <a:p>
            <a:pPr marL="114300" indent="-114300">
              <a:buSzPct val="80000"/>
              <a:buFontTx/>
              <a:buChar char="•"/>
            </a:pPr>
            <a:r>
              <a:rPr lang="en-US" dirty="0"/>
              <a:t>“Ready” is the meaning of a safe database that is on Statistics  Estonia's servers where only completed questionnaires are stored.</a:t>
            </a:r>
          </a:p>
          <a:p>
            <a:pPr marL="114300" indent="-114300"/>
            <a:endParaRPr lang="en-US" dirty="0"/>
          </a:p>
          <a:p>
            <a:pPr marL="114300" indent="-114300">
              <a:buSzPct val="80000"/>
              <a:buFontTx/>
              <a:buChar char="•"/>
            </a:pPr>
            <a:r>
              <a:rPr lang="en-US" dirty="0"/>
              <a:t>Everybody whose questionnaire is not completed is added into enumerators work list.</a:t>
            </a:r>
          </a:p>
          <a:p>
            <a:pPr marL="114300" indent="-114300"/>
            <a:endParaRPr lang="en-US" dirty="0"/>
          </a:p>
          <a:p>
            <a:pPr marL="114300" indent="-114300">
              <a:buSzPct val="80000"/>
              <a:buFontTx/>
              <a:buChar char="•"/>
            </a:pPr>
            <a:r>
              <a:rPr lang="en-US" dirty="0"/>
              <a:t>Enumerators are visiting homes according to their work list, fill in all the necessary questionnaires and synchronize all the data to Statistics Estonia's servers.</a:t>
            </a:r>
          </a:p>
          <a:p>
            <a:pPr marL="114300" indent="-114300"/>
            <a:endParaRPr lang="en-US" dirty="0"/>
          </a:p>
          <a:p>
            <a:pPr marL="114300" indent="-114300">
              <a:buSzPct val="80000"/>
              <a:buFontTx/>
              <a:buChar char="•"/>
            </a:pPr>
            <a:r>
              <a:rPr lang="en-US" dirty="0"/>
              <a:t>All </a:t>
            </a:r>
            <a:r>
              <a:rPr lang="en-US" dirty="0" err="1"/>
              <a:t>questionnairs</a:t>
            </a:r>
            <a:r>
              <a:rPr lang="en-US" dirty="0"/>
              <a:t> that are filled by enumerators are reviewed and confirmed by their supervisors.</a:t>
            </a:r>
          </a:p>
          <a:p>
            <a:pPr marL="114300" indent="-114300"/>
            <a:endParaRPr lang="en-US" dirty="0"/>
          </a:p>
          <a:p>
            <a:pPr marL="114300" indent="-114300">
              <a:buSzPct val="80000"/>
              <a:buFontTx/>
              <a:buChar char="•"/>
            </a:pPr>
            <a:r>
              <a:rPr lang="en-US" dirty="0"/>
              <a:t>Questionnaires final quality control is performed first automatically and then manually if needed.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Rot="1" noChangeAspect="1" noChangeArrowheads="1"/>
          </p:cNvSpPr>
          <p:nvPr>
            <p:ph type="sldImg"/>
          </p:nvPr>
        </p:nvSpPr>
        <p:spPr/>
      </p:sp>
      <p:sp>
        <p:nvSpPr>
          <p:cNvPr id="15362" name="Rectangle 2"/>
          <p:cNvSpPr>
            <a:spLocks noGrp="1" noChangeArrowheads="1"/>
          </p:cNvSpPr>
          <p:nvPr>
            <p:ph type="body" idx="1"/>
          </p:nvPr>
        </p:nvSpPr>
        <p:spPr/>
        <p:txBody>
          <a:bodyPr/>
          <a:lstStyle/>
          <a:p>
            <a:r>
              <a:rPr lang="en-US"/>
              <a:t>Census Live environment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p:sp>
      <p:sp>
        <p:nvSpPr>
          <p:cNvPr id="17410" name="Rectangle 2"/>
          <p:cNvSpPr>
            <a:spLocks noGrp="1" noChangeArrowheads="1"/>
          </p:cNvSpPr>
          <p:nvPr>
            <p:ph type="body" idx="1"/>
          </p:nvPr>
        </p:nvSpPr>
        <p:spPr/>
        <p:txBody>
          <a:bodyPr/>
          <a:lstStyle/>
          <a:p>
            <a:r>
              <a:rPr lang="en-US"/>
              <a:t>This is the Picture of the Census network architecture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p:cNvSpPr>
          <p:nvPr>
            <p:ph type="sldImg"/>
          </p:nvPr>
        </p:nvSpPr>
        <p:spPr/>
      </p:sp>
      <p:sp>
        <p:nvSpPr>
          <p:cNvPr id="19458" name="Rectangle 2"/>
          <p:cNvSpPr>
            <a:spLocks noGrp="1" noChangeArrowheads="1"/>
          </p:cNvSpPr>
          <p:nvPr>
            <p:ph type="body" idx="1"/>
          </p:nvPr>
        </p:nvSpPr>
        <p:spPr/>
        <p:txBody>
          <a:bodyPr/>
          <a:lstStyle/>
          <a:p>
            <a:pPr marL="203200" indent="-203200"/>
            <a:r>
              <a:rPr lang="en-US" dirty="0" smtClean="0"/>
              <a:t>We </a:t>
            </a:r>
            <a:r>
              <a:rPr lang="en-US" dirty="0"/>
              <a:t>also use many different external resources</a:t>
            </a:r>
          </a:p>
          <a:p>
            <a:pPr marL="203200" indent="-203200"/>
            <a:endParaRPr lang="en-US" dirty="0"/>
          </a:p>
          <a:p>
            <a:pPr marL="203200" indent="-203200">
              <a:buFontTx/>
              <a:buAutoNum type="arabicPeriod"/>
            </a:pPr>
            <a:r>
              <a:rPr lang="en-US" dirty="0"/>
              <a:t>META data database is used for displaying Meta-info about studies, Background study information in the web and classifiers used in questionnaires.</a:t>
            </a:r>
          </a:p>
          <a:p>
            <a:pPr marL="203200" indent="-203200"/>
            <a:endParaRPr lang="en-US" dirty="0"/>
          </a:p>
          <a:p>
            <a:pPr marL="203200" indent="-203200">
              <a:buFontTx/>
              <a:buAutoNum type="arabicPeriod" startAt="2"/>
            </a:pPr>
            <a:r>
              <a:rPr lang="en-US" dirty="0"/>
              <a:t>Statistical Database is used for</a:t>
            </a:r>
          </a:p>
          <a:p>
            <a:pPr marL="635000" lvl="1" indent="-406400">
              <a:buFontTx/>
              <a:buAutoNum type="arabicPeriod"/>
            </a:pPr>
            <a:r>
              <a:rPr lang="en-US" dirty="0"/>
              <a:t>Import of sample</a:t>
            </a:r>
          </a:p>
          <a:p>
            <a:pPr marL="635000" lvl="1" indent="-406400">
              <a:buFontTx/>
              <a:buAutoNum type="arabicPeriod"/>
            </a:pPr>
            <a:r>
              <a:rPr lang="en-US" dirty="0"/>
              <a:t>Pre-filling of characteristics in forms</a:t>
            </a:r>
          </a:p>
          <a:p>
            <a:pPr marL="635000" lvl="1" indent="-406400">
              <a:buFontTx/>
              <a:buAutoNum type="arabicPeriod"/>
            </a:pPr>
            <a:r>
              <a:rPr lang="en-US" dirty="0"/>
              <a:t>Export of sample and changes in subjects information</a:t>
            </a:r>
          </a:p>
          <a:p>
            <a:pPr marL="635000" lvl="1" indent="-406400">
              <a:buFontTx/>
              <a:buAutoNum type="arabicPeriod"/>
            </a:pPr>
            <a:endParaRPr lang="en-US" dirty="0"/>
          </a:p>
          <a:p>
            <a:pPr marL="203200" indent="-203200">
              <a:buFontTx/>
              <a:buAutoNum type="arabicPeriod" startAt="2"/>
            </a:pPr>
            <a:r>
              <a:rPr lang="en-US" dirty="0"/>
              <a:t>Active Directory is used for authentication, from where user names and passwords are taken.</a:t>
            </a:r>
          </a:p>
          <a:p>
            <a:pPr marL="203200" indent="-203200"/>
            <a:endParaRPr lang="en-US" dirty="0"/>
          </a:p>
          <a:p>
            <a:pPr marL="203200" indent="-203200">
              <a:buFontTx/>
              <a:buAutoNum type="arabicPeriod" startAt="4"/>
            </a:pPr>
            <a:r>
              <a:rPr lang="en-US" dirty="0"/>
              <a:t>GIS database</a:t>
            </a:r>
          </a:p>
          <a:p>
            <a:pPr marL="635000" lvl="1" indent="-406400">
              <a:buFontTx/>
              <a:buAutoNum type="arabicPeriod"/>
            </a:pPr>
            <a:r>
              <a:rPr lang="en-US" dirty="0"/>
              <a:t>Map data</a:t>
            </a:r>
          </a:p>
          <a:p>
            <a:pPr marL="635000" lvl="1" indent="-406400">
              <a:buFontTx/>
              <a:buAutoNum type="arabicPeriod"/>
            </a:pPr>
            <a:r>
              <a:rPr lang="en-US" dirty="0"/>
              <a:t>Location info of buildings</a:t>
            </a:r>
          </a:p>
          <a:p>
            <a:pPr marL="635000" lvl="1" indent="-406400">
              <a:buFontTx/>
              <a:buAutoNum type="arabicPeriod"/>
            </a:pPr>
            <a:r>
              <a:rPr lang="en-US" dirty="0"/>
              <a:t>Hierarchy of district division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53" name="Picture 13" descr="Eesti statistika"/>
          <p:cNvPicPr>
            <a:picLocks noChangeAspect="1" noChangeArrowheads="1"/>
          </p:cNvPicPr>
          <p:nvPr userDrawn="1"/>
        </p:nvPicPr>
        <p:blipFill>
          <a:blip r:embed="rId2" cstate="print"/>
          <a:srcRect/>
          <a:stretch>
            <a:fillRect/>
          </a:stretch>
        </p:blipFill>
        <p:spPr bwMode="auto">
          <a:xfrm>
            <a:off x="0" y="3175"/>
            <a:ext cx="9144000" cy="6851650"/>
          </a:xfrm>
          <a:prstGeom prst="rect">
            <a:avLst/>
          </a:prstGeom>
          <a:noFill/>
        </p:spPr>
      </p:pic>
      <p:sp>
        <p:nvSpPr>
          <p:cNvPr id="10243" name="Rectangle 3"/>
          <p:cNvSpPr>
            <a:spLocks noGrp="1" noChangeArrowheads="1"/>
          </p:cNvSpPr>
          <p:nvPr>
            <p:ph type="ctrTitle"/>
          </p:nvPr>
        </p:nvSpPr>
        <p:spPr>
          <a:xfrm>
            <a:off x="914400" y="898525"/>
            <a:ext cx="4498975" cy="854075"/>
          </a:xfrm>
        </p:spPr>
        <p:txBody>
          <a:bodyPr anchor="b"/>
          <a:lstStyle>
            <a:lvl1pPr>
              <a:defRPr sz="3000" b="0"/>
            </a:lvl1pPr>
          </a:lstStyle>
          <a:p>
            <a:r>
              <a:rPr lang="et-EE"/>
              <a:t>PEALKIRI</a:t>
            </a:r>
            <a:endParaRPr lang="en-GB"/>
          </a:p>
        </p:txBody>
      </p:sp>
      <p:sp>
        <p:nvSpPr>
          <p:cNvPr id="10244" name="Rectangle 4"/>
          <p:cNvSpPr>
            <a:spLocks noGrp="1" noChangeArrowheads="1"/>
          </p:cNvSpPr>
          <p:nvPr>
            <p:ph type="subTitle" idx="1"/>
          </p:nvPr>
        </p:nvSpPr>
        <p:spPr>
          <a:xfrm>
            <a:off x="914400" y="1981200"/>
            <a:ext cx="4495800" cy="1752600"/>
          </a:xfrm>
        </p:spPr>
        <p:txBody>
          <a:bodyPr/>
          <a:lstStyle>
            <a:lvl1pPr marL="0" indent="0">
              <a:buFont typeface="Wingdings" pitchFamily="2" charset="2"/>
              <a:buNone/>
              <a:defRPr sz="1400"/>
            </a:lvl1pPr>
          </a:lstStyle>
          <a:p>
            <a:r>
              <a:rPr lang="et-EE"/>
              <a:t>Esitaja Nimi Perekonnanimi</a:t>
            </a:r>
          </a:p>
          <a:p>
            <a:r>
              <a:rPr lang="et-EE"/>
              <a:t>00.00.2006</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Footer Placeholder 3"/>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5" name="Date Placeholder 6"/>
          <p:cNvSpPr>
            <a:spLocks noGrp="1"/>
          </p:cNvSpPr>
          <p:nvPr>
            <p:ph type="dt" sz="half" idx="2"/>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4988" y="1268413"/>
            <a:ext cx="1878012" cy="5132387"/>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1247775" y="1268413"/>
            <a:ext cx="5484813" cy="5132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Footer Placeholder 3"/>
          <p:cNvSpPr>
            <a:spLocks noGrp="1"/>
          </p:cNvSpPr>
          <p:nvPr>
            <p:ph type="ftr" sz="quarter" idx="10"/>
          </p:nvPr>
        </p:nvSpPr>
        <p:spPr/>
        <p:txBody>
          <a:bodyPr/>
          <a:lstStyle>
            <a:lvl1pPr>
              <a:defRPr/>
            </a:lvl1pPr>
          </a:lstStyle>
          <a:p>
            <a:pPr algn="r"/>
            <a:r>
              <a:rPr lang="en-US" smtClean="0"/>
              <a:t>UNECE meeting in Amman 2016</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
        <p:nvSpPr>
          <p:cNvPr id="4" name="Footer Placeholder 3"/>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5" name="Date Placeholder 6"/>
          <p:cNvSpPr>
            <a:spLocks noGrp="1"/>
          </p:cNvSpPr>
          <p:nvPr>
            <p:ph type="dt" sz="half" idx="2"/>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Footer Placeholder 3"/>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5" name="Date Placeholder 6"/>
          <p:cNvSpPr>
            <a:spLocks noGrp="1"/>
          </p:cNvSpPr>
          <p:nvPr>
            <p:ph type="dt" sz="half" idx="2"/>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5" name="Date Placeholder 6"/>
          <p:cNvSpPr>
            <a:spLocks noGrp="1"/>
          </p:cNvSpPr>
          <p:nvPr>
            <p:ph type="dt" sz="half" idx="2"/>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395288" y="1412875"/>
            <a:ext cx="4106862"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54550" y="1412875"/>
            <a:ext cx="410845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Footer Placeholder 4"/>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6" name="Date Placeholder 6"/>
          <p:cNvSpPr>
            <a:spLocks noGrp="1"/>
          </p:cNvSpPr>
          <p:nvPr>
            <p:ph type="dt" sz="half" idx="11"/>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Footer Placeholder 6"/>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8" name="Date Placeholder 6"/>
          <p:cNvSpPr>
            <a:spLocks noGrp="1"/>
          </p:cNvSpPr>
          <p:nvPr>
            <p:ph type="dt" sz="half" idx="11"/>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Footer Placeholder 2"/>
          <p:cNvSpPr>
            <a:spLocks noGrp="1"/>
          </p:cNvSpPr>
          <p:nvPr>
            <p:ph type="ftr" sz="quarter" idx="10"/>
          </p:nvPr>
        </p:nvSpPr>
        <p:spPr/>
        <p:txBody>
          <a:bodyPr/>
          <a:lstStyle>
            <a:lvl1pPr>
              <a:defRPr/>
            </a:lvl1pPr>
          </a:lstStyle>
          <a:p>
            <a:r>
              <a:rPr lang="en-US" smtClean="0"/>
              <a:t>UNECE meeting in Amman 2016</a:t>
            </a:r>
            <a:endParaRPr lang="en-GB"/>
          </a:p>
        </p:txBody>
      </p:sp>
      <p:sp>
        <p:nvSpPr>
          <p:cNvPr id="4" name="Date Placeholder 6"/>
          <p:cNvSpPr>
            <a:spLocks noGrp="1"/>
          </p:cNvSpPr>
          <p:nvPr>
            <p:ph type="dt" sz="half" idx="2"/>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3" name="Date Placeholder 6"/>
          <p:cNvSpPr>
            <a:spLocks noGrp="1"/>
          </p:cNvSpPr>
          <p:nvPr>
            <p:ph type="dt" sz="half" idx="2"/>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6" name="Date Placeholder 6"/>
          <p:cNvSpPr>
            <a:spLocks noGrp="1"/>
          </p:cNvSpPr>
          <p:nvPr>
            <p:ph type="dt" sz="half" idx="11"/>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Footer Placeholder 3"/>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5" name="Date Placeholder 6"/>
          <p:cNvSpPr>
            <a:spLocks noGrp="1"/>
          </p:cNvSpPr>
          <p:nvPr>
            <p:ph type="dt" sz="half" idx="2"/>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6" name="Date Placeholder 6"/>
          <p:cNvSpPr>
            <a:spLocks noGrp="1"/>
          </p:cNvSpPr>
          <p:nvPr>
            <p:ph type="dt" sz="half" idx="11"/>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Footer Placeholder 3"/>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5" name="Date Placeholder 6"/>
          <p:cNvSpPr>
            <a:spLocks noGrp="1"/>
          </p:cNvSpPr>
          <p:nvPr>
            <p:ph type="dt" sz="half" idx="2"/>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2263" y="476250"/>
            <a:ext cx="2090737" cy="52038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395288" y="476250"/>
            <a:ext cx="6124575" cy="5203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Footer Placeholder 3"/>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5" name="Date Placeholder 6"/>
          <p:cNvSpPr>
            <a:spLocks noGrp="1"/>
          </p:cNvSpPr>
          <p:nvPr>
            <p:ph type="dt" sz="half" idx="2"/>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5" name="Date Placeholder 6"/>
          <p:cNvSpPr>
            <a:spLocks noGrp="1"/>
          </p:cNvSpPr>
          <p:nvPr>
            <p:ph type="dt" sz="half" idx="2"/>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1247775" y="2205038"/>
            <a:ext cx="3681413" cy="4195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5081588" y="2205038"/>
            <a:ext cx="3681412" cy="4195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Footer Placeholder 4"/>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6" name="Date Placeholder 6"/>
          <p:cNvSpPr>
            <a:spLocks noGrp="1"/>
          </p:cNvSpPr>
          <p:nvPr>
            <p:ph type="dt" sz="half" idx="11"/>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Footer Placeholder 6"/>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8" name="Date Placeholder 6"/>
          <p:cNvSpPr>
            <a:spLocks noGrp="1"/>
          </p:cNvSpPr>
          <p:nvPr>
            <p:ph type="dt" sz="half" idx="11"/>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Footer Placeholder 2"/>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4" name="Date Placeholder 6"/>
          <p:cNvSpPr>
            <a:spLocks noGrp="1"/>
          </p:cNvSpPr>
          <p:nvPr>
            <p:ph type="dt" sz="half" idx="2"/>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3" name="Date Placeholder 6"/>
          <p:cNvSpPr>
            <a:spLocks noGrp="1"/>
          </p:cNvSpPr>
          <p:nvPr>
            <p:ph type="dt" sz="half" idx="2"/>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lgn="r"/>
            <a:r>
              <a:rPr lang="en-US" smtClean="0"/>
              <a:t>UNECE meeting in Amman 2016</a:t>
            </a:r>
            <a:endParaRPr lang="en-GB" dirty="0"/>
          </a:p>
        </p:txBody>
      </p:sp>
      <p:sp>
        <p:nvSpPr>
          <p:cNvPr id="6" name="Date Placeholder 6"/>
          <p:cNvSpPr>
            <a:spLocks noGrp="1"/>
          </p:cNvSpPr>
          <p:nvPr>
            <p:ph type="dt" sz="half" idx="11"/>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UNECE meeting in Amman 2016</a:t>
            </a:r>
            <a:endParaRPr lang="en-GB"/>
          </a:p>
        </p:txBody>
      </p:sp>
      <p:sp>
        <p:nvSpPr>
          <p:cNvPr id="6" name="Date Placeholder 6"/>
          <p:cNvSpPr>
            <a:spLocks noGrp="1"/>
          </p:cNvSpPr>
          <p:nvPr>
            <p:ph type="dt" sz="half" idx="11"/>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7.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9.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bwMode="auto">
          <a:xfrm>
            <a:off x="611561" y="2205038"/>
            <a:ext cx="8151440" cy="41957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t-EE" dirty="0" smtClean="0"/>
              <a:t>Sisu tekst</a:t>
            </a:r>
          </a:p>
          <a:p>
            <a:pPr lvl="1"/>
            <a:r>
              <a:rPr lang="et-EE" dirty="0" smtClean="0"/>
              <a:t>sisu</a:t>
            </a:r>
          </a:p>
          <a:p>
            <a:pPr lvl="2"/>
            <a:r>
              <a:rPr lang="et-EE" dirty="0" smtClean="0"/>
              <a:t>Sisu</a:t>
            </a:r>
          </a:p>
          <a:p>
            <a:pPr lvl="3"/>
            <a:endParaRPr lang="en-GB" dirty="0" smtClean="0"/>
          </a:p>
        </p:txBody>
      </p:sp>
      <p:sp>
        <p:nvSpPr>
          <p:cNvPr id="9220" name="Rectangle 4"/>
          <p:cNvSpPr>
            <a:spLocks noGrp="1" noChangeArrowheads="1"/>
          </p:cNvSpPr>
          <p:nvPr>
            <p:ph type="ftr" sz="quarter" idx="3"/>
          </p:nvPr>
        </p:nvSpPr>
        <p:spPr bwMode="auto">
          <a:xfrm>
            <a:off x="5857884" y="6629400"/>
            <a:ext cx="2895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80000"/>
              </a:lnSpc>
              <a:spcBef>
                <a:spcPct val="20000"/>
              </a:spcBef>
              <a:defRPr sz="1200" b="0"/>
            </a:lvl1pPr>
          </a:lstStyle>
          <a:p>
            <a:pPr algn="r"/>
            <a:r>
              <a:rPr lang="en-US" smtClean="0"/>
              <a:t>UNECE meeting in Amman 2016</a:t>
            </a:r>
            <a:endParaRPr lang="en-GB" dirty="0"/>
          </a:p>
        </p:txBody>
      </p:sp>
      <p:sp>
        <p:nvSpPr>
          <p:cNvPr id="9222" name="Rectangle 6"/>
          <p:cNvSpPr>
            <a:spLocks noGrp="1" noChangeArrowheads="1"/>
          </p:cNvSpPr>
          <p:nvPr>
            <p:ph type="title"/>
          </p:nvPr>
        </p:nvSpPr>
        <p:spPr bwMode="auto">
          <a:xfrm>
            <a:off x="1258888" y="1268413"/>
            <a:ext cx="7489825" cy="6477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t-EE" smtClean="0"/>
              <a:t>Pealkiri</a:t>
            </a:r>
          </a:p>
        </p:txBody>
      </p:sp>
      <p:sp>
        <p:nvSpPr>
          <p:cNvPr id="7" name="Date Placeholder 6"/>
          <p:cNvSpPr>
            <a:spLocks noGrp="1"/>
          </p:cNvSpPr>
          <p:nvPr>
            <p:ph type="dt" sz="half" idx="2"/>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pic>
        <p:nvPicPr>
          <p:cNvPr id="8" name="Picture 7" descr="ES_lyhike_PowerPoint_EST.emf"/>
          <p:cNvPicPr>
            <a:picLocks noChangeAspect="1"/>
          </p:cNvPicPr>
          <p:nvPr userDrawn="1"/>
        </p:nvPicPr>
        <p:blipFill>
          <a:blip r:embed="rId13" cstate="print"/>
          <a:stretch>
            <a:fillRect/>
          </a:stretch>
        </p:blipFill>
        <p:spPr>
          <a:xfrm>
            <a:off x="0" y="0"/>
            <a:ext cx="2244335" cy="16288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sldNum="0" hdr="0"/>
  <p:txStyles>
    <p:titleStyle>
      <a:lvl1pPr algn="l" rtl="0" eaLnBrk="0" fontAlgn="base" hangingPunct="0">
        <a:spcBef>
          <a:spcPct val="0"/>
        </a:spcBef>
        <a:spcAft>
          <a:spcPct val="0"/>
        </a:spcAft>
        <a:defRPr sz="3200" b="1">
          <a:solidFill>
            <a:srgbClr val="003951"/>
          </a:solidFill>
          <a:latin typeface="+mj-lt"/>
          <a:ea typeface="+mj-ea"/>
          <a:cs typeface="+mj-cs"/>
        </a:defRPr>
      </a:lvl1pPr>
      <a:lvl2pPr algn="l" rtl="0" eaLnBrk="0" fontAlgn="base" hangingPunct="0">
        <a:spcBef>
          <a:spcPct val="0"/>
        </a:spcBef>
        <a:spcAft>
          <a:spcPct val="0"/>
        </a:spcAft>
        <a:defRPr sz="3200" b="1">
          <a:solidFill>
            <a:srgbClr val="003951"/>
          </a:solidFill>
          <a:latin typeface="Arial" charset="0"/>
        </a:defRPr>
      </a:lvl2pPr>
      <a:lvl3pPr algn="l" rtl="0" eaLnBrk="0" fontAlgn="base" hangingPunct="0">
        <a:spcBef>
          <a:spcPct val="0"/>
        </a:spcBef>
        <a:spcAft>
          <a:spcPct val="0"/>
        </a:spcAft>
        <a:defRPr sz="3200" b="1">
          <a:solidFill>
            <a:srgbClr val="003951"/>
          </a:solidFill>
          <a:latin typeface="Arial" charset="0"/>
        </a:defRPr>
      </a:lvl3pPr>
      <a:lvl4pPr algn="l" rtl="0" eaLnBrk="0" fontAlgn="base" hangingPunct="0">
        <a:spcBef>
          <a:spcPct val="0"/>
        </a:spcBef>
        <a:spcAft>
          <a:spcPct val="0"/>
        </a:spcAft>
        <a:defRPr sz="3200" b="1">
          <a:solidFill>
            <a:srgbClr val="003951"/>
          </a:solidFill>
          <a:latin typeface="Arial" charset="0"/>
        </a:defRPr>
      </a:lvl4pPr>
      <a:lvl5pPr algn="l" rtl="0" eaLnBrk="0" fontAlgn="base" hangingPunct="0">
        <a:spcBef>
          <a:spcPct val="0"/>
        </a:spcBef>
        <a:spcAft>
          <a:spcPct val="0"/>
        </a:spcAft>
        <a:defRPr sz="3200" b="1">
          <a:solidFill>
            <a:srgbClr val="003951"/>
          </a:solidFill>
          <a:latin typeface="Arial" charset="0"/>
        </a:defRPr>
      </a:lvl5pPr>
      <a:lvl6pPr marL="457200" algn="l" rtl="0" eaLnBrk="0" fontAlgn="base" hangingPunct="0">
        <a:spcBef>
          <a:spcPct val="0"/>
        </a:spcBef>
        <a:spcAft>
          <a:spcPct val="0"/>
        </a:spcAft>
        <a:defRPr sz="3200" b="1">
          <a:solidFill>
            <a:srgbClr val="003951"/>
          </a:solidFill>
          <a:latin typeface="Arial" charset="0"/>
        </a:defRPr>
      </a:lvl6pPr>
      <a:lvl7pPr marL="914400" algn="l" rtl="0" eaLnBrk="0" fontAlgn="base" hangingPunct="0">
        <a:spcBef>
          <a:spcPct val="0"/>
        </a:spcBef>
        <a:spcAft>
          <a:spcPct val="0"/>
        </a:spcAft>
        <a:defRPr sz="3200" b="1">
          <a:solidFill>
            <a:srgbClr val="003951"/>
          </a:solidFill>
          <a:latin typeface="Arial" charset="0"/>
        </a:defRPr>
      </a:lvl7pPr>
      <a:lvl8pPr marL="1371600" algn="l" rtl="0" eaLnBrk="0" fontAlgn="base" hangingPunct="0">
        <a:spcBef>
          <a:spcPct val="0"/>
        </a:spcBef>
        <a:spcAft>
          <a:spcPct val="0"/>
        </a:spcAft>
        <a:defRPr sz="3200" b="1">
          <a:solidFill>
            <a:srgbClr val="003951"/>
          </a:solidFill>
          <a:latin typeface="Arial" charset="0"/>
        </a:defRPr>
      </a:lvl8pPr>
      <a:lvl9pPr marL="1828800" algn="l" rtl="0" eaLnBrk="0" fontAlgn="base" hangingPunct="0">
        <a:spcBef>
          <a:spcPct val="0"/>
        </a:spcBef>
        <a:spcAft>
          <a:spcPct val="0"/>
        </a:spcAft>
        <a:defRPr sz="3200" b="1">
          <a:solidFill>
            <a:srgbClr val="003951"/>
          </a:solidFill>
          <a:latin typeface="Arial" charset="0"/>
        </a:defRPr>
      </a:lvl9pPr>
    </p:titleStyle>
    <p:bodyStyle>
      <a:lvl1pPr marL="361950" indent="-361950" algn="l" rtl="0" eaLnBrk="0" fontAlgn="base" hangingPunct="0">
        <a:spcBef>
          <a:spcPct val="20000"/>
        </a:spcBef>
        <a:spcAft>
          <a:spcPct val="0"/>
        </a:spcAft>
        <a:buClr>
          <a:srgbClr val="A72F16"/>
        </a:buClr>
        <a:buFont typeface="Wingdings" pitchFamily="2" charset="2"/>
        <a:buChar char="n"/>
        <a:defRPr sz="2400">
          <a:solidFill>
            <a:schemeClr val="tx1"/>
          </a:solidFill>
          <a:latin typeface="+mn-lt"/>
          <a:ea typeface="+mn-ea"/>
          <a:cs typeface="+mn-cs"/>
        </a:defRPr>
      </a:lvl1pPr>
      <a:lvl2pPr marL="1079500" indent="-363538" algn="l" rtl="0" eaLnBrk="0" fontAlgn="base" hangingPunct="0">
        <a:spcBef>
          <a:spcPct val="20000"/>
        </a:spcBef>
        <a:spcAft>
          <a:spcPct val="0"/>
        </a:spcAft>
        <a:buClr>
          <a:srgbClr val="A72F16"/>
        </a:buClr>
        <a:buFont typeface="Wingdings" pitchFamily="2" charset="2"/>
        <a:buChar char="n"/>
        <a:defRPr sz="2400">
          <a:solidFill>
            <a:schemeClr val="tx2"/>
          </a:solidFill>
          <a:latin typeface="+mn-lt"/>
        </a:defRPr>
      </a:lvl2pPr>
      <a:lvl3pPr marL="1795463" indent="-363538" algn="l" rtl="0" eaLnBrk="0" fontAlgn="base" hangingPunct="0">
        <a:spcBef>
          <a:spcPct val="20000"/>
        </a:spcBef>
        <a:spcAft>
          <a:spcPct val="0"/>
        </a:spcAft>
        <a:buClr>
          <a:srgbClr val="A72F16"/>
        </a:buClr>
        <a:buFont typeface="Wingdings" pitchFamily="2" charset="2"/>
        <a:buChar char="n"/>
        <a:defRPr sz="2000">
          <a:solidFill>
            <a:schemeClr val="tx1"/>
          </a:solidFill>
          <a:latin typeface="+mn-lt"/>
        </a:defRPr>
      </a:lvl3pPr>
      <a:lvl4pPr marL="2203450" indent="-228600" algn="l" rtl="0" eaLnBrk="0" fontAlgn="base" hangingPunct="0">
        <a:spcBef>
          <a:spcPct val="20000"/>
        </a:spcBef>
        <a:spcAft>
          <a:spcPct val="0"/>
        </a:spcAft>
        <a:buChar char="–"/>
        <a:defRPr sz="2000">
          <a:solidFill>
            <a:schemeClr val="tx1"/>
          </a:solidFill>
          <a:latin typeface="+mn-lt"/>
        </a:defRPr>
      </a:lvl4pPr>
      <a:lvl5pPr marL="2611438" indent="-228600" algn="l" rtl="0" eaLnBrk="0" fontAlgn="base" hangingPunct="0">
        <a:spcBef>
          <a:spcPct val="20000"/>
        </a:spcBef>
        <a:spcAft>
          <a:spcPct val="0"/>
        </a:spcAft>
        <a:buChar char="»"/>
        <a:defRPr sz="2000">
          <a:solidFill>
            <a:schemeClr val="tx1"/>
          </a:solidFill>
          <a:latin typeface="+mn-lt"/>
        </a:defRPr>
      </a:lvl5pPr>
      <a:lvl6pPr marL="3068638" indent="-228600" algn="l" rtl="0" eaLnBrk="0" fontAlgn="base" hangingPunct="0">
        <a:spcBef>
          <a:spcPct val="20000"/>
        </a:spcBef>
        <a:spcAft>
          <a:spcPct val="0"/>
        </a:spcAft>
        <a:buChar char="»"/>
        <a:defRPr sz="2000">
          <a:solidFill>
            <a:schemeClr val="tx1"/>
          </a:solidFill>
          <a:latin typeface="+mn-lt"/>
        </a:defRPr>
      </a:lvl6pPr>
      <a:lvl7pPr marL="3525838" indent="-228600" algn="l" rtl="0" eaLnBrk="0" fontAlgn="base" hangingPunct="0">
        <a:spcBef>
          <a:spcPct val="20000"/>
        </a:spcBef>
        <a:spcAft>
          <a:spcPct val="0"/>
        </a:spcAft>
        <a:buChar char="»"/>
        <a:defRPr sz="2000">
          <a:solidFill>
            <a:schemeClr val="tx1"/>
          </a:solidFill>
          <a:latin typeface="+mn-lt"/>
        </a:defRPr>
      </a:lvl7pPr>
      <a:lvl8pPr marL="3983038" indent="-228600" algn="l" rtl="0" eaLnBrk="0" fontAlgn="base" hangingPunct="0">
        <a:spcBef>
          <a:spcPct val="20000"/>
        </a:spcBef>
        <a:spcAft>
          <a:spcPct val="0"/>
        </a:spcAft>
        <a:buChar char="»"/>
        <a:defRPr sz="2000">
          <a:solidFill>
            <a:schemeClr val="tx1"/>
          </a:solidFill>
          <a:latin typeface="+mn-lt"/>
        </a:defRPr>
      </a:lvl8pPr>
      <a:lvl9pPr marL="4440238" indent="-228600" algn="l" rtl="0" eaLnBrk="0" fontAlgn="base" hangingPunct="0">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ftr" sz="quarter" idx="3"/>
          </p:nvPr>
        </p:nvSpPr>
        <p:spPr bwMode="auto">
          <a:xfrm>
            <a:off x="5857884" y="6629400"/>
            <a:ext cx="2895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80000"/>
              </a:lnSpc>
              <a:spcBef>
                <a:spcPct val="20000"/>
              </a:spcBef>
              <a:defRPr sz="1200" b="0"/>
            </a:lvl1pPr>
          </a:lstStyle>
          <a:p>
            <a:pPr algn="r"/>
            <a:r>
              <a:rPr lang="en-US" smtClean="0"/>
              <a:t>UNECE meeting in Amman 2016</a:t>
            </a:r>
            <a:endParaRPr lang="en-GB" dirty="0"/>
          </a:p>
        </p:txBody>
      </p:sp>
      <p:sp>
        <p:nvSpPr>
          <p:cNvPr id="12296" name="Rectangle 8"/>
          <p:cNvSpPr>
            <a:spLocks noGrp="1" noChangeArrowheads="1"/>
          </p:cNvSpPr>
          <p:nvPr>
            <p:ph type="body" idx="1"/>
          </p:nvPr>
        </p:nvSpPr>
        <p:spPr bwMode="auto">
          <a:xfrm>
            <a:off x="395288" y="1412875"/>
            <a:ext cx="8367712" cy="426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t-EE" smtClean="0"/>
              <a:t>Sisu tekst</a:t>
            </a:r>
          </a:p>
          <a:p>
            <a:pPr lvl="1"/>
            <a:r>
              <a:rPr lang="et-EE" smtClean="0"/>
              <a:t>sisu</a:t>
            </a:r>
          </a:p>
          <a:p>
            <a:pPr lvl="2"/>
            <a:r>
              <a:rPr lang="et-EE" smtClean="0"/>
              <a:t>Sisu</a:t>
            </a:r>
          </a:p>
          <a:p>
            <a:pPr lvl="3"/>
            <a:endParaRPr lang="en-GB" smtClean="0"/>
          </a:p>
        </p:txBody>
      </p:sp>
      <p:sp>
        <p:nvSpPr>
          <p:cNvPr id="12297" name="Rectangle 9"/>
          <p:cNvSpPr>
            <a:spLocks noGrp="1" noChangeArrowheads="1"/>
          </p:cNvSpPr>
          <p:nvPr>
            <p:ph type="title"/>
          </p:nvPr>
        </p:nvSpPr>
        <p:spPr bwMode="auto">
          <a:xfrm>
            <a:off x="1258888" y="476250"/>
            <a:ext cx="7489825" cy="6477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t-EE" smtClean="0"/>
              <a:t>Pealkiri</a:t>
            </a:r>
          </a:p>
        </p:txBody>
      </p:sp>
      <p:pic>
        <p:nvPicPr>
          <p:cNvPr id="12298" name="Picture 10" descr="Eesti statistika_2"/>
          <p:cNvPicPr>
            <a:picLocks noChangeAspect="1" noChangeArrowheads="1"/>
          </p:cNvPicPr>
          <p:nvPr userDrawn="1"/>
        </p:nvPicPr>
        <p:blipFill>
          <a:blip r:embed="rId13" cstate="print"/>
          <a:srcRect/>
          <a:stretch>
            <a:fillRect/>
          </a:stretch>
        </p:blipFill>
        <p:spPr bwMode="auto">
          <a:xfrm>
            <a:off x="-7938" y="-15875"/>
            <a:ext cx="1095376" cy="1095375"/>
          </a:xfrm>
          <a:prstGeom prst="rect">
            <a:avLst/>
          </a:prstGeom>
          <a:noFill/>
        </p:spPr>
      </p:pic>
      <p:sp>
        <p:nvSpPr>
          <p:cNvPr id="7" name="Date Placeholder 6"/>
          <p:cNvSpPr>
            <a:spLocks noGrp="1"/>
          </p:cNvSpPr>
          <p:nvPr>
            <p:ph type="dt" sz="half" idx="2"/>
          </p:nvPr>
        </p:nvSpPr>
        <p:spPr>
          <a:xfrm>
            <a:off x="1142976" y="6492875"/>
            <a:ext cx="2133600" cy="365125"/>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p:txStyles>
    <p:titleStyle>
      <a:lvl1pPr algn="l" rtl="0" fontAlgn="base">
        <a:spcBef>
          <a:spcPct val="0"/>
        </a:spcBef>
        <a:spcAft>
          <a:spcPct val="0"/>
        </a:spcAft>
        <a:defRPr sz="3200" b="1">
          <a:solidFill>
            <a:srgbClr val="003951"/>
          </a:solidFill>
          <a:latin typeface="+mj-lt"/>
          <a:ea typeface="+mj-ea"/>
          <a:cs typeface="+mj-cs"/>
        </a:defRPr>
      </a:lvl1pPr>
      <a:lvl2pPr algn="l" rtl="0" fontAlgn="base">
        <a:spcBef>
          <a:spcPct val="0"/>
        </a:spcBef>
        <a:spcAft>
          <a:spcPct val="0"/>
        </a:spcAft>
        <a:defRPr sz="3200" b="1">
          <a:solidFill>
            <a:srgbClr val="003951"/>
          </a:solidFill>
          <a:latin typeface="Arial" charset="0"/>
        </a:defRPr>
      </a:lvl2pPr>
      <a:lvl3pPr algn="l" rtl="0" fontAlgn="base">
        <a:spcBef>
          <a:spcPct val="0"/>
        </a:spcBef>
        <a:spcAft>
          <a:spcPct val="0"/>
        </a:spcAft>
        <a:defRPr sz="3200" b="1">
          <a:solidFill>
            <a:srgbClr val="003951"/>
          </a:solidFill>
          <a:latin typeface="Arial" charset="0"/>
        </a:defRPr>
      </a:lvl3pPr>
      <a:lvl4pPr algn="l" rtl="0" fontAlgn="base">
        <a:spcBef>
          <a:spcPct val="0"/>
        </a:spcBef>
        <a:spcAft>
          <a:spcPct val="0"/>
        </a:spcAft>
        <a:defRPr sz="3200" b="1">
          <a:solidFill>
            <a:srgbClr val="003951"/>
          </a:solidFill>
          <a:latin typeface="Arial" charset="0"/>
        </a:defRPr>
      </a:lvl4pPr>
      <a:lvl5pPr algn="l" rtl="0" fontAlgn="base">
        <a:spcBef>
          <a:spcPct val="0"/>
        </a:spcBef>
        <a:spcAft>
          <a:spcPct val="0"/>
        </a:spcAft>
        <a:defRPr sz="3200" b="1">
          <a:solidFill>
            <a:srgbClr val="003951"/>
          </a:solidFill>
          <a:latin typeface="Arial" charset="0"/>
        </a:defRPr>
      </a:lvl5pPr>
      <a:lvl6pPr marL="457200" algn="l" rtl="0" fontAlgn="base">
        <a:spcBef>
          <a:spcPct val="0"/>
        </a:spcBef>
        <a:spcAft>
          <a:spcPct val="0"/>
        </a:spcAft>
        <a:defRPr sz="3200" b="1">
          <a:solidFill>
            <a:srgbClr val="003951"/>
          </a:solidFill>
          <a:latin typeface="Arial" charset="0"/>
        </a:defRPr>
      </a:lvl6pPr>
      <a:lvl7pPr marL="914400" algn="l" rtl="0" fontAlgn="base">
        <a:spcBef>
          <a:spcPct val="0"/>
        </a:spcBef>
        <a:spcAft>
          <a:spcPct val="0"/>
        </a:spcAft>
        <a:defRPr sz="3200" b="1">
          <a:solidFill>
            <a:srgbClr val="003951"/>
          </a:solidFill>
          <a:latin typeface="Arial" charset="0"/>
        </a:defRPr>
      </a:lvl7pPr>
      <a:lvl8pPr marL="1371600" algn="l" rtl="0" fontAlgn="base">
        <a:spcBef>
          <a:spcPct val="0"/>
        </a:spcBef>
        <a:spcAft>
          <a:spcPct val="0"/>
        </a:spcAft>
        <a:defRPr sz="3200" b="1">
          <a:solidFill>
            <a:srgbClr val="003951"/>
          </a:solidFill>
          <a:latin typeface="Arial" charset="0"/>
        </a:defRPr>
      </a:lvl8pPr>
      <a:lvl9pPr marL="1828800" algn="l" rtl="0" fontAlgn="base">
        <a:spcBef>
          <a:spcPct val="0"/>
        </a:spcBef>
        <a:spcAft>
          <a:spcPct val="0"/>
        </a:spcAft>
        <a:defRPr sz="3200" b="1">
          <a:solidFill>
            <a:srgbClr val="003951"/>
          </a:solidFill>
          <a:latin typeface="Arial" charset="0"/>
        </a:defRPr>
      </a:lvl9pPr>
    </p:titleStyle>
    <p:bodyStyle>
      <a:lvl1pPr marL="361950" indent="-361950" algn="l" rtl="0" fontAlgn="base">
        <a:spcBef>
          <a:spcPct val="20000"/>
        </a:spcBef>
        <a:spcAft>
          <a:spcPct val="0"/>
        </a:spcAft>
        <a:buClr>
          <a:srgbClr val="A72F16"/>
        </a:buClr>
        <a:buFont typeface="Wingdings" pitchFamily="2" charset="2"/>
        <a:buChar char="n"/>
        <a:defRPr sz="2400">
          <a:solidFill>
            <a:schemeClr val="tx1"/>
          </a:solidFill>
          <a:latin typeface="+mn-lt"/>
          <a:ea typeface="+mn-ea"/>
          <a:cs typeface="+mn-cs"/>
        </a:defRPr>
      </a:lvl1pPr>
      <a:lvl2pPr marL="1079500" indent="-363538" algn="l" rtl="0" fontAlgn="base">
        <a:spcBef>
          <a:spcPct val="20000"/>
        </a:spcBef>
        <a:spcAft>
          <a:spcPct val="0"/>
        </a:spcAft>
        <a:buClr>
          <a:srgbClr val="A72F16"/>
        </a:buClr>
        <a:buFont typeface="Wingdings" pitchFamily="2" charset="2"/>
        <a:buChar char="n"/>
        <a:defRPr sz="2400">
          <a:solidFill>
            <a:schemeClr val="tx2"/>
          </a:solidFill>
          <a:latin typeface="+mn-lt"/>
        </a:defRPr>
      </a:lvl2pPr>
      <a:lvl3pPr marL="1795463" indent="-363538" algn="l" rtl="0" fontAlgn="base">
        <a:spcBef>
          <a:spcPct val="20000"/>
        </a:spcBef>
        <a:spcAft>
          <a:spcPct val="0"/>
        </a:spcAft>
        <a:buClr>
          <a:srgbClr val="A72F16"/>
        </a:buClr>
        <a:buFont typeface="Wingdings" pitchFamily="2" charset="2"/>
        <a:buChar char="n"/>
        <a:defRPr sz="2000">
          <a:solidFill>
            <a:schemeClr val="tx1"/>
          </a:solidFill>
          <a:latin typeface="+mn-lt"/>
        </a:defRPr>
      </a:lvl3pPr>
      <a:lvl4pPr marL="2203450" indent="-228600" algn="l" rtl="0" fontAlgn="base">
        <a:spcBef>
          <a:spcPct val="20000"/>
        </a:spcBef>
        <a:spcAft>
          <a:spcPct val="0"/>
        </a:spcAft>
        <a:buChar char="–"/>
        <a:defRPr sz="2000">
          <a:solidFill>
            <a:schemeClr val="tx1"/>
          </a:solidFill>
          <a:latin typeface="+mn-lt"/>
        </a:defRPr>
      </a:lvl4pPr>
      <a:lvl5pPr marL="2611438" indent="-228600" algn="l" rtl="0" fontAlgn="base">
        <a:spcBef>
          <a:spcPct val="20000"/>
        </a:spcBef>
        <a:spcAft>
          <a:spcPct val="0"/>
        </a:spcAft>
        <a:buChar char="»"/>
        <a:defRPr sz="2000">
          <a:solidFill>
            <a:schemeClr val="tx1"/>
          </a:solidFill>
          <a:latin typeface="+mn-lt"/>
        </a:defRPr>
      </a:lvl5pPr>
      <a:lvl6pPr marL="3068638" indent="-228600" algn="l" rtl="0" fontAlgn="base">
        <a:spcBef>
          <a:spcPct val="20000"/>
        </a:spcBef>
        <a:spcAft>
          <a:spcPct val="0"/>
        </a:spcAft>
        <a:buChar char="»"/>
        <a:defRPr sz="2000">
          <a:solidFill>
            <a:schemeClr val="tx1"/>
          </a:solidFill>
          <a:latin typeface="+mn-lt"/>
        </a:defRPr>
      </a:lvl6pPr>
      <a:lvl7pPr marL="3525838" indent="-228600" algn="l" rtl="0" fontAlgn="base">
        <a:spcBef>
          <a:spcPct val="20000"/>
        </a:spcBef>
        <a:spcAft>
          <a:spcPct val="0"/>
        </a:spcAft>
        <a:buChar char="»"/>
        <a:defRPr sz="2000">
          <a:solidFill>
            <a:schemeClr val="tx1"/>
          </a:solidFill>
          <a:latin typeface="+mn-lt"/>
        </a:defRPr>
      </a:lvl7pPr>
      <a:lvl8pPr marL="3983038" indent="-228600" algn="l" rtl="0" fontAlgn="base">
        <a:spcBef>
          <a:spcPct val="20000"/>
        </a:spcBef>
        <a:spcAft>
          <a:spcPct val="0"/>
        </a:spcAft>
        <a:buChar char="»"/>
        <a:defRPr sz="2000">
          <a:solidFill>
            <a:schemeClr val="tx1"/>
          </a:solidFill>
          <a:latin typeface="+mn-lt"/>
        </a:defRPr>
      </a:lvl8pPr>
      <a:lvl9pPr marL="4440238"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t-EE"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t-EE" smtClean="0"/>
          </a:p>
        </p:txBody>
      </p:sp>
      <p:pic>
        <p:nvPicPr>
          <p:cNvPr id="20491" name="Picture 11" descr="Eesti statistika_vahe_mereroh"/>
          <p:cNvPicPr>
            <a:picLocks noChangeAspect="1" noChangeArrowheads="1"/>
          </p:cNvPicPr>
          <p:nvPr userDrawn="1"/>
        </p:nvPicPr>
        <p:blipFill>
          <a:blip r:embed="rId13" cstate="print"/>
          <a:srcRect/>
          <a:stretch>
            <a:fillRect/>
          </a:stretch>
        </p:blipFill>
        <p:spPr bwMode="auto">
          <a:xfrm>
            <a:off x="-17463" y="-7938"/>
            <a:ext cx="9167813" cy="6883401"/>
          </a:xfrm>
          <a:prstGeom prst="rect">
            <a:avLst/>
          </a:prstGeom>
          <a:noFill/>
        </p:spPr>
      </p:pic>
      <p:pic>
        <p:nvPicPr>
          <p:cNvPr id="20489" name="Picture 9" descr="90"/>
          <p:cNvPicPr>
            <a:picLocks noChangeAspect="1" noChangeArrowheads="1"/>
          </p:cNvPicPr>
          <p:nvPr userDrawn="1"/>
        </p:nvPicPr>
        <p:blipFill>
          <a:blip r:embed="rId14" cstate="print"/>
          <a:srcRect/>
          <a:stretch>
            <a:fillRect/>
          </a:stretch>
        </p:blipFill>
        <p:spPr bwMode="auto">
          <a:xfrm>
            <a:off x="7356475" y="404813"/>
            <a:ext cx="1103313" cy="1063625"/>
          </a:xfrm>
          <a:prstGeom prst="rect">
            <a:avLst/>
          </a:prstGeom>
          <a:noFill/>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t-EE" smtClean="0"/>
              <a:t>Click to edit Master title style</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t-EE" smtClean="0"/>
          </a:p>
        </p:txBody>
      </p:sp>
      <p:pic>
        <p:nvPicPr>
          <p:cNvPr id="30727" name="Picture 7" descr="Eesti statistika_vahe_laim"/>
          <p:cNvPicPr>
            <a:picLocks noChangeAspect="1" noChangeArrowheads="1"/>
          </p:cNvPicPr>
          <p:nvPr userDrawn="1"/>
        </p:nvPicPr>
        <p:blipFill>
          <a:blip r:embed="rId13" cstate="print"/>
          <a:srcRect/>
          <a:stretch>
            <a:fillRect/>
          </a:stretch>
        </p:blipFill>
        <p:spPr bwMode="auto">
          <a:xfrm>
            <a:off x="-9525" y="-9525"/>
            <a:ext cx="9170988" cy="6870700"/>
          </a:xfrm>
          <a:prstGeom prst="rect">
            <a:avLst/>
          </a:prstGeom>
          <a:noFill/>
        </p:spPr>
      </p:pic>
      <p:pic>
        <p:nvPicPr>
          <p:cNvPr id="30726" name="Picture 6" descr="90"/>
          <p:cNvPicPr>
            <a:picLocks noChangeAspect="1" noChangeArrowheads="1"/>
          </p:cNvPicPr>
          <p:nvPr userDrawn="1"/>
        </p:nvPicPr>
        <p:blipFill>
          <a:blip r:embed="rId14" cstate="print"/>
          <a:srcRect/>
          <a:stretch>
            <a:fillRect/>
          </a:stretch>
        </p:blipFill>
        <p:spPr bwMode="auto">
          <a:xfrm>
            <a:off x="7342188" y="404813"/>
            <a:ext cx="1111250" cy="1071562"/>
          </a:xfrm>
          <a:prstGeom prst="rect">
            <a:avLst/>
          </a:prstGeom>
          <a:noFill/>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53" name="Picture 9" descr="Eesti statistika_suur"/>
          <p:cNvPicPr>
            <a:picLocks noChangeAspect="1" noChangeArrowheads="1"/>
          </p:cNvPicPr>
          <p:nvPr userDrawn="1"/>
        </p:nvPicPr>
        <p:blipFill>
          <a:blip r:embed="rId13" cstate="print"/>
          <a:srcRect/>
          <a:stretch>
            <a:fillRect/>
          </a:stretch>
        </p:blipFill>
        <p:spPr bwMode="auto">
          <a:xfrm>
            <a:off x="-7938" y="-11113"/>
            <a:ext cx="9186863" cy="6881813"/>
          </a:xfrm>
          <a:prstGeom prst="rect">
            <a:avLst/>
          </a:prstGeom>
          <a:noFill/>
        </p:spPr>
      </p:pic>
      <p:sp>
        <p:nvSpPr>
          <p:cNvPr id="317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t-EE" smtClean="0"/>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t-EE" smtClean="0"/>
          </a:p>
        </p:txBody>
      </p:sp>
      <p:pic>
        <p:nvPicPr>
          <p:cNvPr id="31750" name="Picture 6" descr="90"/>
          <p:cNvPicPr>
            <a:picLocks noChangeAspect="1" noChangeArrowheads="1"/>
          </p:cNvPicPr>
          <p:nvPr userDrawn="1"/>
        </p:nvPicPr>
        <p:blipFill>
          <a:blip r:embed="rId14" cstate="print"/>
          <a:srcRect/>
          <a:stretch>
            <a:fillRect/>
          </a:stretch>
        </p:blipFill>
        <p:spPr bwMode="auto">
          <a:xfrm>
            <a:off x="7346950" y="404813"/>
            <a:ext cx="1111250" cy="1069975"/>
          </a:xfrm>
          <a:prstGeom prst="rect">
            <a:avLst/>
          </a:prstGeom>
          <a:noFill/>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18" Type="http://schemas.openxmlformats.org/officeDocument/2006/relationships/image" Target="../media/image42.jpeg"/><Relationship Id="rId3" Type="http://schemas.openxmlformats.org/officeDocument/2006/relationships/image" Target="../media/image12.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36.xml"/><Relationship Id="rId16" Type="http://schemas.openxmlformats.org/officeDocument/2006/relationships/image" Target="../media/image40.jpeg"/><Relationship Id="rId20"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jpeg"/><Relationship Id="rId19" Type="http://schemas.openxmlformats.org/officeDocument/2006/relationships/image" Target="../media/image43.jpeg"/><Relationship Id="rId4" Type="http://schemas.openxmlformats.org/officeDocument/2006/relationships/image" Target="../media/image28.png"/><Relationship Id="rId9" Type="http://schemas.openxmlformats.org/officeDocument/2006/relationships/image" Target="../media/image33.jpeg"/><Relationship Id="rId1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898525"/>
            <a:ext cx="4498975" cy="1594371"/>
          </a:xfrm>
        </p:spPr>
        <p:txBody>
          <a:bodyPr/>
          <a:lstStyle/>
          <a:p>
            <a:r>
              <a:rPr lang="en-GB" dirty="0" smtClean="0"/>
              <a:t>Session 5</a:t>
            </a:r>
            <a:br>
              <a:rPr lang="en-GB" dirty="0" smtClean="0"/>
            </a:br>
            <a:r>
              <a:rPr lang="en-GB" dirty="0" smtClean="0"/>
              <a:t>Plans and Preparations</a:t>
            </a:r>
            <a:endParaRPr lang="en-GB" dirty="0"/>
          </a:p>
        </p:txBody>
      </p:sp>
      <p:sp>
        <p:nvSpPr>
          <p:cNvPr id="2051" name="Rectangle 3"/>
          <p:cNvSpPr>
            <a:spLocks noGrp="1" noChangeArrowheads="1"/>
          </p:cNvSpPr>
          <p:nvPr>
            <p:ph type="subTitle" idx="1"/>
          </p:nvPr>
        </p:nvSpPr>
        <p:spPr>
          <a:xfrm>
            <a:off x="914400" y="2924944"/>
            <a:ext cx="4495800" cy="2016224"/>
          </a:xfrm>
        </p:spPr>
        <p:txBody>
          <a:bodyPr/>
          <a:lstStyle/>
          <a:p>
            <a:r>
              <a:rPr lang="en-US" b="1" dirty="0" smtClean="0"/>
              <a:t> United Nations Technical Meeting on Use of Technology in Population and Housing Censuses </a:t>
            </a:r>
            <a:endParaRPr lang="et-EE" b="1" dirty="0" smtClean="0"/>
          </a:p>
          <a:p>
            <a:endParaRPr lang="et-EE" b="1" dirty="0" smtClean="0"/>
          </a:p>
          <a:p>
            <a:r>
              <a:rPr lang="en-US" b="1" dirty="0" smtClean="0"/>
              <a:t>Amman, Jordan</a:t>
            </a:r>
            <a:endParaRPr lang="et-EE" dirty="0" smtClean="0"/>
          </a:p>
          <a:p>
            <a:r>
              <a:rPr lang="et-EE" dirty="0" smtClean="0"/>
              <a:t>28</a:t>
            </a:r>
            <a:r>
              <a:rPr lang="en-US" baseline="30000" dirty="0" smtClean="0"/>
              <a:t>t h </a:t>
            </a:r>
            <a:r>
              <a:rPr lang="en-US" dirty="0" smtClean="0"/>
              <a:t>- 1</a:t>
            </a:r>
            <a:r>
              <a:rPr lang="en-US" baseline="30000" dirty="0" smtClean="0"/>
              <a:t>st</a:t>
            </a:r>
            <a:r>
              <a:rPr lang="en-US" dirty="0" smtClean="0"/>
              <a:t> December  2016</a:t>
            </a:r>
            <a:endParaRPr lang="et-EE" dirty="0" smtClean="0"/>
          </a:p>
          <a:p>
            <a:r>
              <a:rPr lang="en-US" dirty="0" smtClean="0"/>
              <a:t>Statistic</a:t>
            </a:r>
            <a:r>
              <a:rPr lang="et-EE" dirty="0" smtClean="0"/>
              <a:t>s Estonia</a:t>
            </a:r>
          </a:p>
          <a:p>
            <a:r>
              <a:rPr lang="et-EE" dirty="0" smtClean="0"/>
              <a:t>Diana Beltadze</a:t>
            </a:r>
          </a:p>
          <a:p>
            <a:endParaRPr lang="et-E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16386"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endParaRPr lang="en-US" dirty="0"/>
          </a:p>
        </p:txBody>
      </p:sp>
      <p:pic>
        <p:nvPicPr>
          <p:cNvPr id="16387" name="Picture 3" descr="image2.pdf"/>
          <p:cNvPicPr>
            <a:picLocks noChangeAspect="1"/>
          </p:cNvPicPr>
          <p:nvPr/>
        </p:nvPicPr>
        <p:blipFill>
          <a:blip r:embed="rId4" cstate="print"/>
          <a:srcRect/>
          <a:stretch>
            <a:fillRect/>
          </a:stretch>
        </p:blipFill>
        <p:spPr bwMode="auto">
          <a:xfrm>
            <a:off x="7092404" y="271240"/>
            <a:ext cx="1669852" cy="564803"/>
          </a:xfrm>
          <a:prstGeom prst="rect">
            <a:avLst/>
          </a:prstGeom>
          <a:noFill/>
          <a:ln w="12700" cap="flat" cmpd="sng">
            <a:noFill/>
            <a:prstDash val="solid"/>
            <a:miter lim="0"/>
            <a:headEnd type="none" w="med" len="med"/>
            <a:tailEnd type="none" w="med" len="med"/>
          </a:ln>
          <a:effectLst/>
        </p:spPr>
      </p:pic>
      <p:pic>
        <p:nvPicPr>
          <p:cNvPr id="16388" name="Picture 4" descr="image14.jpg"/>
          <p:cNvPicPr>
            <a:picLocks noChangeAspect="1"/>
          </p:cNvPicPr>
          <p:nvPr/>
        </p:nvPicPr>
        <p:blipFill>
          <a:blip r:embed="rId5" cstate="print"/>
          <a:srcRect/>
          <a:stretch>
            <a:fillRect/>
          </a:stretch>
        </p:blipFill>
        <p:spPr bwMode="auto">
          <a:xfrm>
            <a:off x="0" y="-458763"/>
            <a:ext cx="9144000" cy="6575599"/>
          </a:xfrm>
          <a:prstGeom prst="rect">
            <a:avLst/>
          </a:prstGeom>
          <a:noFill/>
          <a:ln w="12700" cap="flat" cmpd="sng">
            <a:noFill/>
            <a:prstDash val="solid"/>
            <a:miter lim="0"/>
            <a:headEnd type="none" w="med" len="med"/>
            <a:tailEnd type="none" w="med" len="med"/>
          </a:ln>
          <a:effectLst/>
        </p:spPr>
      </p:pic>
      <p:sp>
        <p:nvSpPr>
          <p:cNvPr id="7" name="Footer Placeholder 6"/>
          <p:cNvSpPr>
            <a:spLocks noGrp="1"/>
          </p:cNvSpPr>
          <p:nvPr>
            <p:ph type="ftr" sz="quarter" idx="10"/>
          </p:nvPr>
        </p:nvSpPr>
        <p:spPr/>
        <p:txBody>
          <a:bodyPr/>
          <a:lstStyle/>
          <a:p>
            <a:pPr algn="r"/>
            <a:r>
              <a:rPr lang="en-US" dirty="0"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18434"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endParaRPr lang="en-US" dirty="0"/>
          </a:p>
        </p:txBody>
      </p:sp>
      <p:sp>
        <p:nvSpPr>
          <p:cNvPr id="18436" name="Rectangle 4"/>
          <p:cNvSpPr>
            <a:spLocks noGrp="1" noChangeArrowheads="1"/>
          </p:cNvSpPr>
          <p:nvPr>
            <p:ph type="title"/>
          </p:nvPr>
        </p:nvSpPr>
        <p:spPr>
          <a:xfrm>
            <a:off x="1257971" y="1268016"/>
            <a:ext cx="7489775" cy="647402"/>
          </a:xfrm>
        </p:spPr>
        <p:txBody>
          <a:bodyPr lIns="0" tIns="0" rIns="0" bIns="0"/>
          <a:lstStyle/>
          <a:p>
            <a:pPr defTabSz="914145"/>
            <a:r>
              <a:rPr lang="en-US" dirty="0">
                <a:latin typeface="Arial" pitchFamily="34" charset="0"/>
                <a:cs typeface="Arial" pitchFamily="34" charset="0"/>
                <a:sym typeface="Arial" pitchFamily="34" charset="0"/>
              </a:rPr>
              <a:t>External </a:t>
            </a:r>
            <a:r>
              <a:rPr lang="en-US" dirty="0" smtClean="0">
                <a:latin typeface="Arial" pitchFamily="34" charset="0"/>
                <a:cs typeface="Arial" pitchFamily="34" charset="0"/>
                <a:sym typeface="Arial" pitchFamily="34" charset="0"/>
              </a:rPr>
              <a:t>resources</a:t>
            </a:r>
            <a:endParaRPr lang="en-US" dirty="0"/>
          </a:p>
        </p:txBody>
      </p:sp>
      <p:sp>
        <p:nvSpPr>
          <p:cNvPr id="18437" name="Rectangle 5"/>
          <p:cNvSpPr>
            <a:spLocks noGrp="1" noChangeArrowheads="1"/>
          </p:cNvSpPr>
          <p:nvPr>
            <p:ph type="body" idx="1"/>
          </p:nvPr>
        </p:nvSpPr>
        <p:spPr>
          <a:xfrm>
            <a:off x="1246808" y="1916534"/>
            <a:ext cx="7515448" cy="4195837"/>
          </a:xfrm>
        </p:spPr>
        <p:txBody>
          <a:bodyPr lIns="0" tIns="0" rIns="0" bIns="0" anchor="t"/>
          <a:lstStyle/>
          <a:p>
            <a:pPr marL="301366" indent="-301366" defTabSz="914145">
              <a:spcBef>
                <a:spcPts val="352"/>
              </a:spcBef>
              <a:buFont typeface="Wingdings" pitchFamily="2" charset="2"/>
              <a:buChar char="ü"/>
            </a:pPr>
            <a:r>
              <a:rPr lang="en-US" sz="2000" dirty="0">
                <a:solidFill>
                  <a:srgbClr val="003951"/>
                </a:solidFill>
                <a:latin typeface="Arial" pitchFamily="34" charset="0"/>
                <a:cs typeface="Arial" pitchFamily="34" charset="0"/>
                <a:sym typeface="Arial" pitchFamily="34" charset="0"/>
              </a:rPr>
              <a:t>META data database</a:t>
            </a:r>
            <a:endParaRPr lang="en-US" dirty="0">
              <a:solidFill>
                <a:srgbClr val="003951"/>
              </a:solidFill>
              <a:latin typeface="Arial" pitchFamily="34" charset="0"/>
              <a:cs typeface="Arial" pitchFamily="34" charset="0"/>
              <a:sym typeface="Arial" pitchFamily="34" charset="0"/>
            </a:endParaRPr>
          </a:p>
          <a:p>
            <a:pPr marL="301366" indent="-301366" defTabSz="914145">
              <a:spcBef>
                <a:spcPts val="352"/>
              </a:spcBef>
              <a:buFont typeface="Wingdings" pitchFamily="2" charset="2"/>
              <a:buChar char="ü"/>
            </a:pPr>
            <a:r>
              <a:rPr lang="en-US" sz="2000" dirty="0">
                <a:solidFill>
                  <a:srgbClr val="003951"/>
                </a:solidFill>
                <a:latin typeface="Arial" pitchFamily="34" charset="0"/>
                <a:cs typeface="Arial" pitchFamily="34" charset="0"/>
                <a:sym typeface="Arial" pitchFamily="34" charset="0"/>
              </a:rPr>
              <a:t>Active Directory</a:t>
            </a:r>
            <a:endParaRPr lang="en-US" dirty="0">
              <a:solidFill>
                <a:srgbClr val="003951"/>
              </a:solidFill>
              <a:latin typeface="Arial" pitchFamily="34" charset="0"/>
              <a:cs typeface="Arial" pitchFamily="34" charset="0"/>
              <a:sym typeface="Arial" pitchFamily="34" charset="0"/>
            </a:endParaRPr>
          </a:p>
          <a:p>
            <a:pPr marL="301366" indent="-301366" defTabSz="914145">
              <a:spcBef>
                <a:spcPts val="352"/>
              </a:spcBef>
              <a:buFont typeface="Wingdings" pitchFamily="2" charset="2"/>
              <a:buChar char="ü"/>
            </a:pPr>
            <a:r>
              <a:rPr lang="en-US" sz="2000" dirty="0">
                <a:solidFill>
                  <a:srgbClr val="003951"/>
                </a:solidFill>
                <a:latin typeface="Arial" pitchFamily="34" charset="0"/>
                <a:cs typeface="Arial" pitchFamily="34" charset="0"/>
                <a:sym typeface="Arial" pitchFamily="34" charset="0"/>
              </a:rPr>
              <a:t>Statistical database</a:t>
            </a:r>
            <a:endParaRPr lang="en-US" dirty="0">
              <a:solidFill>
                <a:srgbClr val="003951"/>
              </a:solidFill>
              <a:latin typeface="Arial" pitchFamily="34" charset="0"/>
              <a:cs typeface="Arial" pitchFamily="34" charset="0"/>
              <a:sym typeface="Arial" pitchFamily="34" charset="0"/>
            </a:endParaRPr>
          </a:p>
          <a:p>
            <a:pPr marL="301366" indent="-301366" defTabSz="914145">
              <a:spcBef>
                <a:spcPts val="352"/>
              </a:spcBef>
              <a:buFont typeface="Wingdings" pitchFamily="2" charset="2"/>
              <a:buChar char="ü"/>
            </a:pPr>
            <a:r>
              <a:rPr lang="en-US" sz="2000" dirty="0">
                <a:solidFill>
                  <a:srgbClr val="003951"/>
                </a:solidFill>
                <a:latin typeface="Arial" pitchFamily="34" charset="0"/>
                <a:cs typeface="Arial" pitchFamily="34" charset="0"/>
                <a:sym typeface="Arial" pitchFamily="34" charset="0"/>
              </a:rPr>
              <a:t>GIS </a:t>
            </a:r>
            <a:r>
              <a:rPr lang="en-US" sz="2000" dirty="0" smtClean="0">
                <a:solidFill>
                  <a:srgbClr val="003951"/>
                </a:solidFill>
                <a:latin typeface="Arial" pitchFamily="34" charset="0"/>
                <a:cs typeface="Arial" pitchFamily="34" charset="0"/>
                <a:sym typeface="Arial" pitchFamily="34" charset="0"/>
              </a:rPr>
              <a:t>database</a:t>
            </a:r>
            <a:endParaRPr lang="et-EE" sz="2000" dirty="0" smtClean="0">
              <a:solidFill>
                <a:srgbClr val="003951"/>
              </a:solidFill>
              <a:latin typeface="Arial" pitchFamily="34" charset="0"/>
              <a:cs typeface="Arial" pitchFamily="34" charset="0"/>
              <a:sym typeface="Arial" pitchFamily="34" charset="0"/>
            </a:endParaRPr>
          </a:p>
          <a:p>
            <a:pPr marL="301366" indent="-301366" defTabSz="914145">
              <a:spcBef>
                <a:spcPts val="352"/>
              </a:spcBef>
              <a:buFont typeface="Wingdings" pitchFamily="2" charset="2"/>
              <a:buChar char="ü"/>
            </a:pPr>
            <a:endParaRPr lang="en-US" dirty="0"/>
          </a:p>
        </p:txBody>
      </p:sp>
      <p:sp>
        <p:nvSpPr>
          <p:cNvPr id="9" name="Footer Placeholder 8"/>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20482"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endParaRPr lang="en-US" dirty="0"/>
          </a:p>
        </p:txBody>
      </p:sp>
      <p:sp>
        <p:nvSpPr>
          <p:cNvPr id="20484" name="Rectangle 4"/>
          <p:cNvSpPr>
            <a:spLocks noGrp="1" noChangeArrowheads="1"/>
          </p:cNvSpPr>
          <p:nvPr>
            <p:ph type="title"/>
          </p:nvPr>
        </p:nvSpPr>
        <p:spPr>
          <a:xfrm>
            <a:off x="1257971" y="1268016"/>
            <a:ext cx="7489775" cy="647402"/>
          </a:xfrm>
        </p:spPr>
        <p:txBody>
          <a:bodyPr lIns="0" tIns="0" rIns="0" bIns="0"/>
          <a:lstStyle/>
          <a:p>
            <a:pPr defTabSz="914145"/>
            <a:r>
              <a:rPr lang="en-US" dirty="0">
                <a:latin typeface="Arial" pitchFamily="34" charset="0"/>
                <a:cs typeface="Arial" pitchFamily="34" charset="0"/>
                <a:sym typeface="Arial" pitchFamily="34" charset="0"/>
              </a:rPr>
              <a:t>IT </a:t>
            </a:r>
            <a:r>
              <a:rPr lang="en-US" dirty="0" smtClean="0">
                <a:latin typeface="Arial" pitchFamily="34" charset="0"/>
                <a:cs typeface="Arial" pitchFamily="34" charset="0"/>
                <a:sym typeface="Arial" pitchFamily="34" charset="0"/>
              </a:rPr>
              <a:t>security</a:t>
            </a:r>
            <a:endParaRPr lang="en-US" dirty="0"/>
          </a:p>
        </p:txBody>
      </p:sp>
      <p:sp>
        <p:nvSpPr>
          <p:cNvPr id="20485" name="Rectangle 5"/>
          <p:cNvSpPr>
            <a:spLocks noGrp="1" noChangeArrowheads="1"/>
          </p:cNvSpPr>
          <p:nvPr>
            <p:ph type="body" idx="1"/>
          </p:nvPr>
        </p:nvSpPr>
        <p:spPr>
          <a:xfrm>
            <a:off x="1246808" y="2204517"/>
            <a:ext cx="7515448" cy="4195837"/>
          </a:xfrm>
        </p:spPr>
        <p:txBody>
          <a:bodyPr lIns="0" tIns="0" rIns="0" bIns="0" anchor="t"/>
          <a:lstStyle/>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IT security analyzes (2008)</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IT security analyzes and complete testing (2010)</a:t>
            </a:r>
            <a:endParaRPr lang="en-US" dirty="0"/>
          </a:p>
        </p:txBody>
      </p:sp>
      <p:sp>
        <p:nvSpPr>
          <p:cNvPr id="8" name="Footer Placeholder 7"/>
          <p:cNvSpPr>
            <a:spLocks noGrp="1"/>
          </p:cNvSpPr>
          <p:nvPr>
            <p:ph type="ftr" sz="quarter" idx="10"/>
          </p:nvPr>
        </p:nvSpPr>
        <p:spPr/>
        <p:txBody>
          <a:bodyPr/>
          <a:lstStyle/>
          <a:p>
            <a:pPr algn="r"/>
            <a:r>
              <a:rPr lang="en-US" dirty="0"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22530"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r>
              <a:rPr lang="en-US" sz="1200" dirty="0">
                <a:latin typeface="Arial" pitchFamily="34" charset="0"/>
                <a:cs typeface="Arial" pitchFamily="34" charset="0"/>
                <a:sym typeface="Arial" pitchFamily="34" charset="0"/>
              </a:rPr>
              <a:t>IT-architecture, security, hardware and Census</a:t>
            </a:r>
            <a:endParaRPr lang="en-US" dirty="0"/>
          </a:p>
        </p:txBody>
      </p:sp>
      <p:sp>
        <p:nvSpPr>
          <p:cNvPr id="22532" name="Rectangle 4"/>
          <p:cNvSpPr>
            <a:spLocks noGrp="1" noChangeArrowheads="1"/>
          </p:cNvSpPr>
          <p:nvPr>
            <p:ph type="title"/>
          </p:nvPr>
        </p:nvSpPr>
        <p:spPr>
          <a:xfrm>
            <a:off x="1257971" y="1268016"/>
            <a:ext cx="7489775" cy="647402"/>
          </a:xfrm>
        </p:spPr>
        <p:txBody>
          <a:bodyPr lIns="0" tIns="0" rIns="0" bIns="0"/>
          <a:lstStyle/>
          <a:p>
            <a:pPr defTabSz="914145"/>
            <a:r>
              <a:rPr lang="en-US" dirty="0">
                <a:latin typeface="Arial" pitchFamily="34" charset="0"/>
                <a:cs typeface="Arial" pitchFamily="34" charset="0"/>
                <a:sym typeface="Arial" pitchFamily="34" charset="0"/>
              </a:rPr>
              <a:t>IT related risks </a:t>
            </a:r>
            <a:endParaRPr lang="en-US" dirty="0"/>
          </a:p>
        </p:txBody>
      </p:sp>
      <p:sp>
        <p:nvSpPr>
          <p:cNvPr id="22533" name="Rectangle 5"/>
          <p:cNvSpPr>
            <a:spLocks noGrp="1" noChangeArrowheads="1"/>
          </p:cNvSpPr>
          <p:nvPr>
            <p:ph type="body" idx="1"/>
          </p:nvPr>
        </p:nvSpPr>
        <p:spPr>
          <a:xfrm>
            <a:off x="1246808" y="2204517"/>
            <a:ext cx="7515448" cy="4195837"/>
          </a:xfrm>
        </p:spPr>
        <p:txBody>
          <a:bodyPr lIns="0" tIns="0" rIns="0" bIns="0" anchor="t"/>
          <a:lstStyle/>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Data leakage</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Attacks against IT solutions</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Load tolerance is not sufficient</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Failures of software</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Data loss</a:t>
            </a:r>
            <a:endParaRPr lang="en-US" dirty="0"/>
          </a:p>
        </p:txBody>
      </p:sp>
      <p:sp>
        <p:nvSpPr>
          <p:cNvPr id="8" name="Date Placeholder 7"/>
          <p:cNvSpPr>
            <a:spLocks noGrp="1"/>
          </p:cNvSpPr>
          <p:nvPr>
            <p:ph type="dt" sz="half" idx="2"/>
          </p:nvPr>
        </p:nvSpPr>
        <p:spPr/>
        <p:txBody>
          <a:bodyPr/>
          <a:lstStyle/>
          <a:p>
            <a:endParaRPr lang="et-EE" dirty="0"/>
          </a:p>
        </p:txBody>
      </p:sp>
      <p:sp>
        <p:nvSpPr>
          <p:cNvPr id="9" name="Footer Placeholder 8"/>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24578"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r>
              <a:rPr lang="en-US" sz="1200" dirty="0">
                <a:latin typeface="Arial" pitchFamily="34" charset="0"/>
                <a:cs typeface="Arial" pitchFamily="34" charset="0"/>
                <a:sym typeface="Arial" pitchFamily="34" charset="0"/>
              </a:rPr>
              <a:t>IT-architecture, security, hardware and Census</a:t>
            </a:r>
            <a:endParaRPr lang="en-US" dirty="0"/>
          </a:p>
        </p:txBody>
      </p:sp>
      <p:sp>
        <p:nvSpPr>
          <p:cNvPr id="24580" name="Rectangle 4"/>
          <p:cNvSpPr>
            <a:spLocks noGrp="1" noChangeArrowheads="1"/>
          </p:cNvSpPr>
          <p:nvPr>
            <p:ph type="title"/>
          </p:nvPr>
        </p:nvSpPr>
        <p:spPr>
          <a:xfrm>
            <a:off x="1257971" y="1268016"/>
            <a:ext cx="7489775" cy="647402"/>
          </a:xfrm>
        </p:spPr>
        <p:txBody>
          <a:bodyPr lIns="0" tIns="0" rIns="0" bIns="0"/>
          <a:lstStyle/>
          <a:p>
            <a:pPr defTabSz="914145"/>
            <a:r>
              <a:rPr lang="en-US" dirty="0">
                <a:latin typeface="Arial" pitchFamily="34" charset="0"/>
                <a:cs typeface="Arial" pitchFamily="34" charset="0"/>
                <a:sym typeface="Arial" pitchFamily="34" charset="0"/>
              </a:rPr>
              <a:t>Data protection </a:t>
            </a:r>
            <a:endParaRPr lang="en-US" dirty="0"/>
          </a:p>
        </p:txBody>
      </p:sp>
      <p:sp>
        <p:nvSpPr>
          <p:cNvPr id="24581" name="Rectangle 5"/>
          <p:cNvSpPr>
            <a:spLocks noGrp="1" noChangeArrowheads="1"/>
          </p:cNvSpPr>
          <p:nvPr>
            <p:ph type="body" idx="1"/>
          </p:nvPr>
        </p:nvSpPr>
        <p:spPr>
          <a:xfrm>
            <a:off x="1246808" y="2204517"/>
            <a:ext cx="7515448" cy="4195837"/>
          </a:xfrm>
        </p:spPr>
        <p:txBody>
          <a:bodyPr lIns="0" tIns="0" rIns="0" bIns="0" anchor="t"/>
          <a:lstStyle/>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Operations with sensitive data are logged</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Separate log tables and special rights in management system and enumerators application</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Hard drive encryption in enumerator’s computer</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Database encryption and high availability</a:t>
            </a:r>
            <a:endParaRPr lang="en-US" dirty="0"/>
          </a:p>
        </p:txBody>
      </p:sp>
      <p:sp>
        <p:nvSpPr>
          <p:cNvPr id="8" name="Date Placeholder 7"/>
          <p:cNvSpPr>
            <a:spLocks noGrp="1"/>
          </p:cNvSpPr>
          <p:nvPr>
            <p:ph type="dt" sz="half" idx="2"/>
          </p:nvPr>
        </p:nvSpPr>
        <p:spPr/>
        <p:txBody>
          <a:bodyPr/>
          <a:lstStyle/>
          <a:p>
            <a:endParaRPr lang="et-EE" dirty="0"/>
          </a:p>
        </p:txBody>
      </p:sp>
      <p:sp>
        <p:nvSpPr>
          <p:cNvPr id="9" name="Footer Placeholder 8"/>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26626"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r>
              <a:rPr lang="en-US" sz="1200" dirty="0">
                <a:latin typeface="Arial" pitchFamily="34" charset="0"/>
                <a:cs typeface="Arial" pitchFamily="34" charset="0"/>
                <a:sym typeface="Arial" pitchFamily="34" charset="0"/>
              </a:rPr>
              <a:t>IT-architecture, security, hardware and Census</a:t>
            </a:r>
            <a:endParaRPr lang="en-US" dirty="0"/>
          </a:p>
        </p:txBody>
      </p:sp>
      <p:sp>
        <p:nvSpPr>
          <p:cNvPr id="26628" name="Rectangle 4"/>
          <p:cNvSpPr>
            <a:spLocks noGrp="1" noChangeArrowheads="1"/>
          </p:cNvSpPr>
          <p:nvPr>
            <p:ph type="title"/>
          </p:nvPr>
        </p:nvSpPr>
        <p:spPr>
          <a:xfrm>
            <a:off x="1257971" y="1268016"/>
            <a:ext cx="7489775" cy="647402"/>
          </a:xfrm>
        </p:spPr>
        <p:txBody>
          <a:bodyPr lIns="0" tIns="0" rIns="0" bIns="0"/>
          <a:lstStyle/>
          <a:p>
            <a:pPr defTabSz="914145"/>
            <a:r>
              <a:rPr lang="en-US" dirty="0">
                <a:latin typeface="Arial" pitchFamily="34" charset="0"/>
                <a:cs typeface="Arial" pitchFamily="34" charset="0"/>
                <a:sym typeface="Arial" pitchFamily="34" charset="0"/>
              </a:rPr>
              <a:t>Hardware and software purchases </a:t>
            </a:r>
            <a:endParaRPr lang="en-US" dirty="0"/>
          </a:p>
        </p:txBody>
      </p:sp>
      <p:sp>
        <p:nvSpPr>
          <p:cNvPr id="26629" name="Rectangle 5"/>
          <p:cNvSpPr>
            <a:spLocks noGrp="1" noChangeArrowheads="1"/>
          </p:cNvSpPr>
          <p:nvPr>
            <p:ph type="body" idx="1"/>
          </p:nvPr>
        </p:nvSpPr>
        <p:spPr>
          <a:xfrm>
            <a:off x="1246808" y="2204517"/>
            <a:ext cx="7515448" cy="4195837"/>
          </a:xfrm>
        </p:spPr>
        <p:txBody>
          <a:bodyPr lIns="0" tIns="0" rIns="0" bIns="0" anchor="t"/>
          <a:lstStyle/>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Cost efficiency analyzes (laptops)</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Load tolerance evaluation (servers)</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Later use of hardware and software</a:t>
            </a:r>
            <a:endParaRPr lang="en-US" dirty="0"/>
          </a:p>
        </p:txBody>
      </p:sp>
      <p:sp>
        <p:nvSpPr>
          <p:cNvPr id="7" name="Date Placeholder 6"/>
          <p:cNvSpPr>
            <a:spLocks noGrp="1"/>
          </p:cNvSpPr>
          <p:nvPr>
            <p:ph type="dt" sz="half" idx="2"/>
          </p:nvPr>
        </p:nvSpPr>
        <p:spPr/>
        <p:txBody>
          <a:bodyPr/>
          <a:lstStyle/>
          <a:p>
            <a:endParaRPr lang="et-EE" dirty="0"/>
          </a:p>
        </p:txBody>
      </p:sp>
      <p:sp>
        <p:nvSpPr>
          <p:cNvPr id="8" name="Footer Placeholder 7"/>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28674" name="Rectangle 2"/>
          <p:cNvSpPr>
            <a:spLocks/>
          </p:cNvSpPr>
          <p:nvPr/>
        </p:nvSpPr>
        <p:spPr bwMode="auto">
          <a:xfrm>
            <a:off x="3512716" y="6625828"/>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endParaRPr lang="en-US" dirty="0"/>
          </a:p>
        </p:txBody>
      </p:sp>
      <p:sp>
        <p:nvSpPr>
          <p:cNvPr id="28676" name="Rectangle 4"/>
          <p:cNvSpPr>
            <a:spLocks noGrp="1" noChangeArrowheads="1"/>
          </p:cNvSpPr>
          <p:nvPr>
            <p:ph type="title"/>
          </p:nvPr>
        </p:nvSpPr>
        <p:spPr>
          <a:xfrm>
            <a:off x="1257971" y="1268016"/>
            <a:ext cx="7489775" cy="647402"/>
          </a:xfrm>
        </p:spPr>
        <p:txBody>
          <a:bodyPr lIns="0" tIns="0" rIns="0" bIns="0"/>
          <a:lstStyle/>
          <a:p>
            <a:pPr defTabSz="914145"/>
            <a:r>
              <a:rPr lang="en-US" sz="2200" dirty="0">
                <a:latin typeface="Arial" pitchFamily="34" charset="0"/>
                <a:cs typeface="Arial" pitchFamily="34" charset="0"/>
                <a:sym typeface="Arial" pitchFamily="34" charset="0"/>
              </a:rPr>
              <a:t>Preparation of </a:t>
            </a:r>
            <a:br>
              <a:rPr lang="en-US" sz="2200" dirty="0">
                <a:latin typeface="Arial" pitchFamily="34" charset="0"/>
                <a:cs typeface="Arial" pitchFamily="34" charset="0"/>
                <a:sym typeface="Arial" pitchFamily="34" charset="0"/>
              </a:rPr>
            </a:br>
            <a:r>
              <a:rPr lang="en-US" sz="2200" dirty="0">
                <a:latin typeface="Arial" pitchFamily="34" charset="0"/>
                <a:cs typeface="Arial" pitchFamily="34" charset="0"/>
                <a:sym typeface="Arial" pitchFamily="34" charset="0"/>
              </a:rPr>
              <a:t>hardware </a:t>
            </a:r>
            <a:r>
              <a:rPr lang="en-US" sz="2200" dirty="0" smtClean="0">
                <a:latin typeface="Arial" pitchFamily="34" charset="0"/>
                <a:cs typeface="Arial" pitchFamily="34" charset="0"/>
                <a:sym typeface="Arial" pitchFamily="34" charset="0"/>
              </a:rPr>
              <a:t> </a:t>
            </a:r>
            <a:endParaRPr lang="en-US" dirty="0"/>
          </a:p>
        </p:txBody>
      </p:sp>
      <p:sp>
        <p:nvSpPr>
          <p:cNvPr id="28677" name="Rectangle 5"/>
          <p:cNvSpPr>
            <a:spLocks noGrp="1" noChangeArrowheads="1"/>
          </p:cNvSpPr>
          <p:nvPr>
            <p:ph type="body" idx="1"/>
          </p:nvPr>
        </p:nvSpPr>
        <p:spPr>
          <a:xfrm>
            <a:off x="1246808" y="2204517"/>
            <a:ext cx="7515448" cy="4195837"/>
          </a:xfrm>
        </p:spPr>
        <p:txBody>
          <a:bodyPr lIns="0" tIns="0" rIns="0" bIns="0" anchor="t"/>
          <a:lstStyle/>
          <a:p>
            <a:pPr marL="309180" indent="-309180"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Servers and other peripherals </a:t>
            </a:r>
          </a:p>
          <a:p>
            <a:pPr marL="309180" indent="-309180" defTabSz="914145">
              <a:spcBef>
                <a:spcPts val="352"/>
              </a:spcBef>
              <a:buNone/>
            </a:pPr>
            <a:r>
              <a:rPr lang="en-US" dirty="0">
                <a:solidFill>
                  <a:srgbClr val="003951"/>
                </a:solidFill>
                <a:latin typeface="Arial" pitchFamily="34" charset="0"/>
                <a:cs typeface="Arial" pitchFamily="34" charset="0"/>
                <a:sym typeface="Arial" pitchFamily="34" charset="0"/>
              </a:rPr>
              <a:t>were shipped in April 2011, laptops in Sept-Oct 2011 </a:t>
            </a:r>
          </a:p>
          <a:p>
            <a:pPr marL="309180" indent="-309180"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External partners were used</a:t>
            </a:r>
          </a:p>
          <a:p>
            <a:pPr marL="309180" indent="-309180"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Secure VPN connection between two physical locations created</a:t>
            </a:r>
          </a:p>
          <a:p>
            <a:pPr marL="309180" indent="-309180"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1979 code lines used in personalization script.</a:t>
            </a:r>
          </a:p>
          <a:p>
            <a:pPr marL="309180" indent="-309180"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About 26,4 computers per day was prepared on a assembly line</a:t>
            </a:r>
          </a:p>
          <a:p>
            <a:pPr marL="309180" indent="-309180"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Live sample downloaded during the fieldwork</a:t>
            </a:r>
            <a:endParaRPr lang="en-US" dirty="0"/>
          </a:p>
        </p:txBody>
      </p:sp>
      <p:sp>
        <p:nvSpPr>
          <p:cNvPr id="9" name="Footer Placeholder 8"/>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30722"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r>
              <a:rPr lang="en-US" sz="1200" dirty="0">
                <a:latin typeface="Arial" pitchFamily="34" charset="0"/>
                <a:cs typeface="Arial" pitchFamily="34" charset="0"/>
                <a:sym typeface="Arial" pitchFamily="34" charset="0"/>
              </a:rPr>
              <a:t>IT-architecture, security, hardware and Census</a:t>
            </a:r>
            <a:endParaRPr lang="en-US" dirty="0"/>
          </a:p>
        </p:txBody>
      </p:sp>
      <p:pic>
        <p:nvPicPr>
          <p:cNvPr id="30723" name="Picture 3" descr="image2.pdf"/>
          <p:cNvPicPr>
            <a:picLocks noChangeAspect="1"/>
          </p:cNvPicPr>
          <p:nvPr/>
        </p:nvPicPr>
        <p:blipFill>
          <a:blip r:embed="rId4" cstate="print"/>
          <a:srcRect/>
          <a:stretch>
            <a:fillRect/>
          </a:stretch>
        </p:blipFill>
        <p:spPr bwMode="auto">
          <a:xfrm>
            <a:off x="7092404" y="271240"/>
            <a:ext cx="1669852" cy="564803"/>
          </a:xfrm>
          <a:prstGeom prst="rect">
            <a:avLst/>
          </a:prstGeom>
          <a:noFill/>
          <a:ln w="12700" cap="flat" cmpd="sng">
            <a:noFill/>
            <a:prstDash val="solid"/>
            <a:miter lim="0"/>
            <a:headEnd type="none" w="med" len="med"/>
            <a:tailEnd type="none" w="med" len="med"/>
          </a:ln>
          <a:effectLst/>
        </p:spPr>
      </p:pic>
      <p:pic>
        <p:nvPicPr>
          <p:cNvPr id="30724" name="Picture 4" descr="image19-small.jpg"/>
          <p:cNvPicPr>
            <a:picLocks noChangeAspect="1"/>
          </p:cNvPicPr>
          <p:nvPr/>
        </p:nvPicPr>
        <p:blipFill>
          <a:blip r:embed="rId5" cstate="print"/>
          <a:srcRect/>
          <a:stretch>
            <a:fillRect/>
          </a:stretch>
        </p:blipFill>
        <p:spPr bwMode="auto">
          <a:xfrm>
            <a:off x="-35718" y="-26789"/>
            <a:ext cx="9178603" cy="6884789"/>
          </a:xfrm>
          <a:prstGeom prst="rect">
            <a:avLst/>
          </a:prstGeom>
          <a:noFill/>
          <a:ln w="12700" cap="flat" cmpd="sng">
            <a:noFill/>
            <a:prstDash val="solid"/>
            <a:miter lim="0"/>
            <a:headEnd type="none" w="med" len="med"/>
            <a:tailEnd type="none" w="med" len="med"/>
          </a:ln>
          <a:effectLst/>
        </p:spPr>
      </p:pic>
      <p:sp>
        <p:nvSpPr>
          <p:cNvPr id="6" name="Date Placeholder 5"/>
          <p:cNvSpPr>
            <a:spLocks noGrp="1"/>
          </p:cNvSpPr>
          <p:nvPr>
            <p:ph type="dt" sz="half" idx="2"/>
          </p:nvPr>
        </p:nvSpPr>
        <p:spPr/>
        <p:txBody>
          <a:bodyPr/>
          <a:lstStyle/>
          <a:p>
            <a:endParaRPr lang="et-EE" dirty="0"/>
          </a:p>
        </p:txBody>
      </p:sp>
      <p:sp>
        <p:nvSpPr>
          <p:cNvPr id="7" name="Footer Placeholder 6"/>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endParaRPr lang="en-US" dirty="0"/>
          </a:p>
        </p:txBody>
      </p:sp>
      <p:sp>
        <p:nvSpPr>
          <p:cNvPr id="32772" name="Rectangle 4"/>
          <p:cNvSpPr>
            <a:spLocks noGrp="1" noChangeArrowheads="1"/>
          </p:cNvSpPr>
          <p:nvPr>
            <p:ph type="title"/>
          </p:nvPr>
        </p:nvSpPr>
        <p:spPr>
          <a:xfrm>
            <a:off x="1257971" y="1268016"/>
            <a:ext cx="7489775" cy="647402"/>
          </a:xfrm>
        </p:spPr>
        <p:txBody>
          <a:bodyPr lIns="0" tIns="0" rIns="0" bIns="0"/>
          <a:lstStyle/>
          <a:p>
            <a:pPr defTabSz="914145"/>
            <a:r>
              <a:rPr lang="en-US" dirty="0">
                <a:latin typeface="Arial" pitchFamily="34" charset="0"/>
                <a:cs typeface="Arial" pitchFamily="34" charset="0"/>
                <a:sym typeface="Arial" pitchFamily="34" charset="0"/>
              </a:rPr>
              <a:t>Load tolerance testing </a:t>
            </a:r>
            <a:endParaRPr lang="en-US" dirty="0"/>
          </a:p>
        </p:txBody>
      </p:sp>
      <p:sp>
        <p:nvSpPr>
          <p:cNvPr id="32773" name="Rectangle 5"/>
          <p:cNvSpPr>
            <a:spLocks noGrp="1" noChangeArrowheads="1"/>
          </p:cNvSpPr>
          <p:nvPr>
            <p:ph type="body" idx="1"/>
          </p:nvPr>
        </p:nvSpPr>
        <p:spPr>
          <a:xfrm>
            <a:off x="1246808" y="2204517"/>
            <a:ext cx="7515448" cy="4195837"/>
          </a:xfrm>
        </p:spPr>
        <p:txBody>
          <a:bodyPr lIns="0" tIns="0" rIns="0" bIns="0" anchor="t"/>
          <a:lstStyle/>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Tests were done between 2009-2012</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Test requirements (Live environment)</a:t>
            </a:r>
          </a:p>
          <a:p>
            <a:pPr marL="866149" lvl="1" indent="-363872"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E-respondents application - 2500 parallel sessions</a:t>
            </a:r>
          </a:p>
          <a:p>
            <a:pPr marL="866149" lvl="1" indent="-363872"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Enumerators application – 2000 parallel sessions</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Emulating robots used</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Testing lasted about 9 months (Live environment)</a:t>
            </a:r>
            <a:endParaRPr lang="en-US" dirty="0"/>
          </a:p>
        </p:txBody>
      </p:sp>
      <p:sp>
        <p:nvSpPr>
          <p:cNvPr id="9" name="Footer Placeholder 8"/>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34818"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r>
              <a:rPr lang="en-US" sz="1200" dirty="0">
                <a:latin typeface="Arial" pitchFamily="34" charset="0"/>
                <a:cs typeface="Arial" pitchFamily="34" charset="0"/>
                <a:sym typeface="Arial" pitchFamily="34" charset="0"/>
              </a:rPr>
              <a:t>IT-architecture, security, hardware and Census</a:t>
            </a:r>
            <a:endParaRPr lang="en-US" dirty="0"/>
          </a:p>
        </p:txBody>
      </p:sp>
      <p:sp>
        <p:nvSpPr>
          <p:cNvPr id="34820" name="Rectangle 4"/>
          <p:cNvSpPr>
            <a:spLocks noGrp="1" noChangeArrowheads="1"/>
          </p:cNvSpPr>
          <p:nvPr>
            <p:ph type="title"/>
          </p:nvPr>
        </p:nvSpPr>
        <p:spPr>
          <a:xfrm>
            <a:off x="1257971" y="1268016"/>
            <a:ext cx="7489775" cy="647402"/>
          </a:xfrm>
        </p:spPr>
        <p:txBody>
          <a:bodyPr lIns="0" tIns="0" rIns="0" bIns="0"/>
          <a:lstStyle/>
          <a:p>
            <a:pPr defTabSz="914145"/>
            <a:r>
              <a:rPr lang="en-US" sz="2200" dirty="0">
                <a:latin typeface="Arial" pitchFamily="34" charset="0"/>
                <a:cs typeface="Arial" pitchFamily="34" charset="0"/>
                <a:sym typeface="Arial" pitchFamily="34" charset="0"/>
              </a:rPr>
              <a:t>Load tolerance testing </a:t>
            </a:r>
            <a:br>
              <a:rPr lang="en-US" sz="2200" dirty="0">
                <a:latin typeface="Arial" pitchFamily="34" charset="0"/>
                <a:cs typeface="Arial" pitchFamily="34" charset="0"/>
                <a:sym typeface="Arial" pitchFamily="34" charset="0"/>
              </a:rPr>
            </a:br>
            <a:r>
              <a:rPr lang="en-US" sz="2200" dirty="0">
                <a:latin typeface="Arial" pitchFamily="34" charset="0"/>
                <a:cs typeface="Arial" pitchFamily="34" charset="0"/>
                <a:sym typeface="Arial" pitchFamily="34" charset="0"/>
              </a:rPr>
              <a:t>process </a:t>
            </a:r>
            <a:endParaRPr lang="en-US" dirty="0"/>
          </a:p>
        </p:txBody>
      </p:sp>
      <p:sp>
        <p:nvSpPr>
          <p:cNvPr id="34821" name="Rectangle 5"/>
          <p:cNvSpPr>
            <a:spLocks noGrp="1" noChangeArrowheads="1"/>
          </p:cNvSpPr>
          <p:nvPr>
            <p:ph type="body" idx="1"/>
          </p:nvPr>
        </p:nvSpPr>
        <p:spPr>
          <a:xfrm>
            <a:off x="1246808" y="2204517"/>
            <a:ext cx="7515448" cy="4195837"/>
          </a:xfrm>
        </p:spPr>
        <p:txBody>
          <a:bodyPr lIns="0" tIns="0" rIns="0" bIns="0" anchor="t"/>
          <a:lstStyle/>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&gt;2500 sessions - personal computers</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2500 - 5000 sessions – Amazon cloud</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5000 - 7500 sessions – Estonian Information Systems Authority’s servers</a:t>
            </a:r>
            <a:endParaRPr lang="en-US" dirty="0"/>
          </a:p>
        </p:txBody>
      </p:sp>
      <p:sp>
        <p:nvSpPr>
          <p:cNvPr id="9" name="Footer Placeholder 8"/>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smtClean="0"/>
              <a:t>UNECE meeting in Amman 2016</a:t>
            </a:r>
            <a:endParaRPr lang="en-GB"/>
          </a:p>
        </p:txBody>
      </p:sp>
      <p:sp>
        <p:nvSpPr>
          <p:cNvPr id="32771" name="Rectangle 2"/>
          <p:cNvSpPr>
            <a:spLocks noChangeArrowheads="1"/>
          </p:cNvSpPr>
          <p:nvPr/>
        </p:nvSpPr>
        <p:spPr bwMode="auto">
          <a:xfrm>
            <a:off x="1187450" y="1027113"/>
            <a:ext cx="7515225" cy="817562"/>
          </a:xfrm>
          <a:prstGeom prst="rect">
            <a:avLst/>
          </a:prstGeom>
          <a:noFill/>
          <a:ln w="9525">
            <a:noFill/>
            <a:miter lim="800000"/>
            <a:headEnd/>
            <a:tailEnd/>
          </a:ln>
        </p:spPr>
        <p:txBody>
          <a:bodyPr lIns="0" tIns="0" rIns="0" bIns="0" anchor="b"/>
          <a:lstStyle/>
          <a:p>
            <a:r>
              <a:rPr lang="en-GB" sz="2800" b="1" dirty="0">
                <a:solidFill>
                  <a:schemeClr val="tx1"/>
                </a:solidFill>
              </a:rPr>
              <a:t>Timetable of Population and Housing </a:t>
            </a:r>
            <a:r>
              <a:rPr lang="en-GB" sz="2800" b="1" dirty="0" smtClean="0">
                <a:solidFill>
                  <a:schemeClr val="tx1"/>
                </a:solidFill>
              </a:rPr>
              <a:t>Census</a:t>
            </a:r>
            <a:r>
              <a:rPr lang="et-EE" sz="2800" b="1" dirty="0" smtClean="0">
                <a:solidFill>
                  <a:schemeClr val="tx1"/>
                </a:solidFill>
              </a:rPr>
              <a:t> 2011</a:t>
            </a:r>
            <a:endParaRPr lang="en-GB" sz="2800" b="1" dirty="0">
              <a:solidFill>
                <a:schemeClr val="tx1"/>
              </a:solidFill>
            </a:endParaRPr>
          </a:p>
        </p:txBody>
      </p:sp>
      <p:sp>
        <p:nvSpPr>
          <p:cNvPr id="32772" name="Rectangle 3"/>
          <p:cNvSpPr>
            <a:spLocks noChangeArrowheads="1"/>
          </p:cNvSpPr>
          <p:nvPr/>
        </p:nvSpPr>
        <p:spPr bwMode="auto">
          <a:xfrm>
            <a:off x="395288" y="3284538"/>
            <a:ext cx="2087562" cy="1152525"/>
          </a:xfrm>
          <a:prstGeom prst="rect">
            <a:avLst/>
          </a:prstGeom>
          <a:solidFill>
            <a:schemeClr val="folHlink"/>
          </a:solidFill>
          <a:ln w="9525">
            <a:solidFill>
              <a:schemeClr val="tx1"/>
            </a:solidFill>
            <a:miter lim="800000"/>
            <a:headEnd/>
            <a:tailEnd/>
          </a:ln>
        </p:spPr>
        <p:txBody>
          <a:bodyPr wrap="none" anchor="ctr"/>
          <a:lstStyle/>
          <a:p>
            <a:pPr algn="ctr" eaLnBrk="1" hangingPunct="1"/>
            <a:endParaRPr lang="et-EE" sz="1800">
              <a:solidFill>
                <a:srgbClr val="FFCC99"/>
              </a:solidFill>
            </a:endParaRPr>
          </a:p>
        </p:txBody>
      </p:sp>
      <p:sp>
        <p:nvSpPr>
          <p:cNvPr id="32773" name="Rectangle 4"/>
          <p:cNvSpPr>
            <a:spLocks noChangeArrowheads="1"/>
          </p:cNvSpPr>
          <p:nvPr/>
        </p:nvSpPr>
        <p:spPr bwMode="auto">
          <a:xfrm>
            <a:off x="6732588" y="3284538"/>
            <a:ext cx="2232025" cy="1225550"/>
          </a:xfrm>
          <a:prstGeom prst="rect">
            <a:avLst/>
          </a:prstGeom>
          <a:solidFill>
            <a:schemeClr val="folHlink"/>
          </a:solidFill>
          <a:ln w="9525">
            <a:solidFill>
              <a:schemeClr val="tx1"/>
            </a:solidFill>
            <a:miter lim="800000"/>
            <a:headEnd/>
            <a:tailEnd/>
          </a:ln>
        </p:spPr>
        <p:txBody>
          <a:bodyPr wrap="none" anchor="ctr"/>
          <a:lstStyle/>
          <a:p>
            <a:pPr algn="ctr" eaLnBrk="1" hangingPunct="1"/>
            <a:r>
              <a:rPr lang="et-EE" sz="1800" b="1">
                <a:solidFill>
                  <a:schemeClr val="tx1"/>
                </a:solidFill>
              </a:rPr>
              <a:t>2012- 2013</a:t>
            </a:r>
          </a:p>
          <a:p>
            <a:pPr algn="ctr" eaLnBrk="1" hangingPunct="1"/>
            <a:r>
              <a:rPr lang="et-EE" sz="1800" b="1">
                <a:solidFill>
                  <a:schemeClr val="tx1"/>
                </a:solidFill>
              </a:rPr>
              <a:t>Post-enumeration</a:t>
            </a:r>
          </a:p>
          <a:p>
            <a:pPr algn="ctr" eaLnBrk="1" hangingPunct="1"/>
            <a:r>
              <a:rPr lang="et-EE" sz="1800" b="1">
                <a:solidFill>
                  <a:schemeClr val="tx1"/>
                </a:solidFill>
              </a:rPr>
              <a:t>activities</a:t>
            </a:r>
          </a:p>
        </p:txBody>
      </p:sp>
      <p:sp>
        <p:nvSpPr>
          <p:cNvPr id="32774" name="Rectangle 5"/>
          <p:cNvSpPr>
            <a:spLocks noChangeArrowheads="1"/>
          </p:cNvSpPr>
          <p:nvPr/>
        </p:nvSpPr>
        <p:spPr bwMode="auto">
          <a:xfrm>
            <a:off x="2628900" y="2060575"/>
            <a:ext cx="1079500" cy="3241675"/>
          </a:xfrm>
          <a:prstGeom prst="rect">
            <a:avLst/>
          </a:prstGeom>
          <a:solidFill>
            <a:schemeClr val="folHlink"/>
          </a:solidFill>
          <a:ln w="9525">
            <a:solidFill>
              <a:schemeClr val="tx1"/>
            </a:solidFill>
            <a:miter lim="800000"/>
            <a:headEnd/>
            <a:tailEnd/>
          </a:ln>
        </p:spPr>
        <p:txBody>
          <a:bodyPr wrap="none" anchor="ctr"/>
          <a:lstStyle/>
          <a:p>
            <a:pPr algn="ctr" eaLnBrk="1" hangingPunct="1"/>
            <a:endParaRPr lang="et-EE" sz="1800">
              <a:solidFill>
                <a:schemeClr val="tx1"/>
              </a:solidFill>
            </a:endParaRPr>
          </a:p>
        </p:txBody>
      </p:sp>
      <p:sp>
        <p:nvSpPr>
          <p:cNvPr id="32775" name="Line 6"/>
          <p:cNvSpPr>
            <a:spLocks noChangeShapeType="1"/>
          </p:cNvSpPr>
          <p:nvPr/>
        </p:nvSpPr>
        <p:spPr bwMode="auto">
          <a:xfrm>
            <a:off x="2484438" y="3860800"/>
            <a:ext cx="144462" cy="0"/>
          </a:xfrm>
          <a:prstGeom prst="line">
            <a:avLst/>
          </a:prstGeom>
          <a:noFill/>
          <a:ln w="9525">
            <a:solidFill>
              <a:schemeClr val="tx1"/>
            </a:solidFill>
            <a:round/>
            <a:headEnd/>
            <a:tailEnd type="triangle" w="med" len="med"/>
          </a:ln>
        </p:spPr>
        <p:txBody>
          <a:bodyPr/>
          <a:lstStyle/>
          <a:p>
            <a:endParaRPr lang="et-EE"/>
          </a:p>
        </p:txBody>
      </p:sp>
      <p:sp>
        <p:nvSpPr>
          <p:cNvPr id="32776" name="Line 7"/>
          <p:cNvSpPr>
            <a:spLocks noChangeShapeType="1"/>
          </p:cNvSpPr>
          <p:nvPr/>
        </p:nvSpPr>
        <p:spPr bwMode="auto">
          <a:xfrm>
            <a:off x="3708400" y="3860800"/>
            <a:ext cx="431800" cy="0"/>
          </a:xfrm>
          <a:prstGeom prst="line">
            <a:avLst/>
          </a:prstGeom>
          <a:noFill/>
          <a:ln w="9525">
            <a:solidFill>
              <a:schemeClr val="tx1"/>
            </a:solidFill>
            <a:round/>
            <a:headEnd/>
            <a:tailEnd type="triangle" w="med" len="med"/>
          </a:ln>
        </p:spPr>
        <p:txBody>
          <a:bodyPr/>
          <a:lstStyle/>
          <a:p>
            <a:endParaRPr lang="et-EE"/>
          </a:p>
        </p:txBody>
      </p:sp>
      <p:sp>
        <p:nvSpPr>
          <p:cNvPr id="32777" name="Rectangle 8"/>
          <p:cNvSpPr>
            <a:spLocks noChangeArrowheads="1"/>
          </p:cNvSpPr>
          <p:nvPr/>
        </p:nvSpPr>
        <p:spPr bwMode="auto">
          <a:xfrm>
            <a:off x="4140200" y="3284538"/>
            <a:ext cx="1871663" cy="1223962"/>
          </a:xfrm>
          <a:prstGeom prst="rect">
            <a:avLst/>
          </a:prstGeom>
          <a:solidFill>
            <a:schemeClr val="folHlink"/>
          </a:solidFill>
          <a:ln w="9525">
            <a:solidFill>
              <a:schemeClr val="tx1"/>
            </a:solidFill>
            <a:miter lim="800000"/>
            <a:headEnd/>
            <a:tailEnd/>
          </a:ln>
        </p:spPr>
        <p:txBody>
          <a:bodyPr wrap="none" anchor="ctr"/>
          <a:lstStyle/>
          <a:p>
            <a:pPr algn="ctr" eaLnBrk="1" hangingPunct="1"/>
            <a:r>
              <a:rPr lang="et-EE" sz="1800" b="1">
                <a:solidFill>
                  <a:schemeClr val="tx1"/>
                </a:solidFill>
              </a:rPr>
              <a:t>31.12.2011-</a:t>
            </a:r>
          </a:p>
          <a:p>
            <a:pPr algn="ctr" eaLnBrk="1" hangingPunct="1"/>
            <a:r>
              <a:rPr lang="et-EE" sz="1800" b="1">
                <a:solidFill>
                  <a:schemeClr val="tx1"/>
                </a:solidFill>
              </a:rPr>
              <a:t>31.03.2012</a:t>
            </a:r>
          </a:p>
          <a:p>
            <a:pPr algn="ctr" eaLnBrk="1" hangingPunct="1"/>
            <a:r>
              <a:rPr lang="et-EE" sz="1800" b="1">
                <a:solidFill>
                  <a:schemeClr val="tx1"/>
                </a:solidFill>
              </a:rPr>
              <a:t>Enumeration</a:t>
            </a:r>
          </a:p>
        </p:txBody>
      </p:sp>
      <p:sp>
        <p:nvSpPr>
          <p:cNvPr id="32778" name="Line 9"/>
          <p:cNvSpPr>
            <a:spLocks noChangeShapeType="1"/>
          </p:cNvSpPr>
          <p:nvPr/>
        </p:nvSpPr>
        <p:spPr bwMode="auto">
          <a:xfrm>
            <a:off x="6011863" y="3860800"/>
            <a:ext cx="649287" cy="0"/>
          </a:xfrm>
          <a:prstGeom prst="line">
            <a:avLst/>
          </a:prstGeom>
          <a:noFill/>
          <a:ln w="9525">
            <a:solidFill>
              <a:schemeClr val="tx1"/>
            </a:solidFill>
            <a:round/>
            <a:headEnd/>
            <a:tailEnd type="triangle" w="med" len="med"/>
          </a:ln>
        </p:spPr>
        <p:txBody>
          <a:bodyPr/>
          <a:lstStyle/>
          <a:p>
            <a:endParaRPr lang="et-EE"/>
          </a:p>
        </p:txBody>
      </p:sp>
      <p:sp>
        <p:nvSpPr>
          <p:cNvPr id="32779" name="Text Box 10"/>
          <p:cNvSpPr txBox="1">
            <a:spLocks noChangeArrowheads="1"/>
          </p:cNvSpPr>
          <p:nvPr/>
        </p:nvSpPr>
        <p:spPr bwMode="auto">
          <a:xfrm rot="-5400000">
            <a:off x="1929607" y="3121819"/>
            <a:ext cx="2463800" cy="915987"/>
          </a:xfrm>
          <a:prstGeom prst="rect">
            <a:avLst/>
          </a:prstGeom>
          <a:noFill/>
          <a:ln w="9525">
            <a:noFill/>
            <a:miter lim="800000"/>
            <a:headEnd/>
            <a:tailEnd/>
          </a:ln>
        </p:spPr>
        <p:txBody>
          <a:bodyPr>
            <a:spAutoFit/>
          </a:bodyPr>
          <a:lstStyle/>
          <a:p>
            <a:pPr eaLnBrk="1" hangingPunct="1"/>
            <a:endParaRPr lang="et-EE" sz="1800" b="1">
              <a:solidFill>
                <a:schemeClr val="tx1"/>
              </a:solidFill>
            </a:endParaRPr>
          </a:p>
          <a:p>
            <a:pPr eaLnBrk="1" hangingPunct="1"/>
            <a:r>
              <a:rPr lang="et-EE" sz="1800" b="1">
                <a:solidFill>
                  <a:schemeClr val="tx1"/>
                </a:solidFill>
              </a:rPr>
              <a:t>31.12.2009-31.03.2010  Pilot </a:t>
            </a:r>
          </a:p>
        </p:txBody>
      </p:sp>
      <p:sp>
        <p:nvSpPr>
          <p:cNvPr id="32780" name="AutoShape 11"/>
          <p:cNvSpPr>
            <a:spLocks/>
          </p:cNvSpPr>
          <p:nvPr/>
        </p:nvSpPr>
        <p:spPr bwMode="auto">
          <a:xfrm rot="-5400000">
            <a:off x="3024188" y="4905375"/>
            <a:ext cx="287338" cy="1366837"/>
          </a:xfrm>
          <a:prstGeom prst="leftBrace">
            <a:avLst>
              <a:gd name="adj1" fmla="val 39641"/>
              <a:gd name="adj2" fmla="val 50000"/>
            </a:avLst>
          </a:prstGeom>
          <a:noFill/>
          <a:ln w="9525">
            <a:solidFill>
              <a:schemeClr val="tx1"/>
            </a:solidFill>
            <a:round/>
            <a:headEnd/>
            <a:tailEnd/>
          </a:ln>
        </p:spPr>
        <p:txBody>
          <a:bodyPr wrap="none" anchor="ctr"/>
          <a:lstStyle/>
          <a:p>
            <a:endParaRPr lang="et-EE"/>
          </a:p>
        </p:txBody>
      </p:sp>
      <p:sp>
        <p:nvSpPr>
          <p:cNvPr id="32781" name="Text Box 12"/>
          <p:cNvSpPr txBox="1">
            <a:spLocks noChangeArrowheads="1"/>
          </p:cNvSpPr>
          <p:nvPr/>
        </p:nvSpPr>
        <p:spPr bwMode="auto">
          <a:xfrm>
            <a:off x="1331913" y="5805488"/>
            <a:ext cx="3981450" cy="641350"/>
          </a:xfrm>
          <a:prstGeom prst="rect">
            <a:avLst/>
          </a:prstGeom>
          <a:noFill/>
          <a:ln w="9525">
            <a:noFill/>
            <a:miter lim="800000"/>
            <a:headEnd/>
            <a:tailEnd/>
          </a:ln>
        </p:spPr>
        <p:txBody>
          <a:bodyPr wrap="none">
            <a:spAutoFit/>
          </a:bodyPr>
          <a:lstStyle/>
          <a:p>
            <a:pPr algn="ctr" eaLnBrk="1" hangingPunct="1"/>
            <a:r>
              <a:rPr lang="en-GB" sz="1800" b="1">
                <a:solidFill>
                  <a:schemeClr val="tx1"/>
                </a:solidFill>
              </a:rPr>
              <a:t>Testing various aspects of census </a:t>
            </a:r>
          </a:p>
          <a:p>
            <a:pPr algn="ctr" eaLnBrk="1" hangingPunct="1"/>
            <a:r>
              <a:rPr lang="en-GB" sz="1800" b="1">
                <a:solidFill>
                  <a:schemeClr val="tx1"/>
                </a:solidFill>
              </a:rPr>
              <a:t>plan and procedures</a:t>
            </a:r>
          </a:p>
        </p:txBody>
      </p:sp>
      <p:sp>
        <p:nvSpPr>
          <p:cNvPr id="32782" name="Text Box 13"/>
          <p:cNvSpPr txBox="1">
            <a:spLocks noChangeArrowheads="1"/>
          </p:cNvSpPr>
          <p:nvPr/>
        </p:nvSpPr>
        <p:spPr bwMode="auto">
          <a:xfrm>
            <a:off x="407988" y="3502025"/>
            <a:ext cx="2000250" cy="915988"/>
          </a:xfrm>
          <a:prstGeom prst="rect">
            <a:avLst/>
          </a:prstGeom>
          <a:solidFill>
            <a:schemeClr val="folHlink"/>
          </a:solidFill>
          <a:ln w="9525">
            <a:noFill/>
            <a:miter lim="800000"/>
            <a:headEnd/>
            <a:tailEnd/>
          </a:ln>
        </p:spPr>
        <p:txBody>
          <a:bodyPr wrap="none">
            <a:spAutoFit/>
          </a:bodyPr>
          <a:lstStyle/>
          <a:p>
            <a:pPr algn="ctr" eaLnBrk="1" hangingPunct="1"/>
            <a:r>
              <a:rPr lang="et-EE" sz="1800" b="1">
                <a:solidFill>
                  <a:schemeClr val="tx1"/>
                </a:solidFill>
              </a:rPr>
              <a:t>2007-2011</a:t>
            </a:r>
          </a:p>
          <a:p>
            <a:pPr algn="ctr" eaLnBrk="1" hangingPunct="1"/>
            <a:r>
              <a:rPr lang="et-EE" sz="1800" b="1">
                <a:solidFill>
                  <a:schemeClr val="tx1"/>
                </a:solidFill>
              </a:rPr>
              <a:t>Pre-enumeration</a:t>
            </a:r>
          </a:p>
          <a:p>
            <a:pPr algn="ctr" eaLnBrk="1" hangingPunct="1"/>
            <a:r>
              <a:rPr lang="et-EE" sz="1800" b="1">
                <a:solidFill>
                  <a:schemeClr val="tx1"/>
                </a:solidFill>
              </a:rPr>
              <a:t>activities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332657"/>
            <a:ext cx="6264945" cy="720080"/>
          </a:xfrm>
        </p:spPr>
        <p:txBody>
          <a:bodyPr/>
          <a:lstStyle/>
          <a:p>
            <a:r>
              <a:rPr lang="en-GB" dirty="0" smtClean="0"/>
              <a:t>IT support</a:t>
            </a:r>
            <a:endParaRPr lang="en-GB" dirty="0"/>
          </a:p>
        </p:txBody>
      </p:sp>
      <p:sp>
        <p:nvSpPr>
          <p:cNvPr id="4" name="Footer Placeholder 3"/>
          <p:cNvSpPr>
            <a:spLocks noGrp="1"/>
          </p:cNvSpPr>
          <p:nvPr>
            <p:ph type="ftr" sz="quarter" idx="10"/>
          </p:nvPr>
        </p:nvSpPr>
        <p:spPr/>
        <p:txBody>
          <a:bodyPr/>
          <a:lstStyle/>
          <a:p>
            <a:pPr algn="r"/>
            <a:r>
              <a:rPr lang="en-US" smtClean="0"/>
              <a:t>UNECE meeting in Amman 2016</a:t>
            </a:r>
            <a:endParaRPr lang="en-GB" dirty="0"/>
          </a:p>
        </p:txBody>
      </p:sp>
      <p:pic>
        <p:nvPicPr>
          <p:cNvPr id="6" name="Content Placeholder 5" descr="Kasutajatoe_joonis.jpg"/>
          <p:cNvPicPr>
            <a:picLocks noGrp="1" noChangeAspect="1"/>
          </p:cNvPicPr>
          <p:nvPr>
            <p:ph idx="1"/>
          </p:nvPr>
        </p:nvPicPr>
        <p:blipFill>
          <a:blip r:embed="rId2" cstate="print"/>
          <a:stretch>
            <a:fillRect/>
          </a:stretch>
        </p:blipFill>
        <p:spPr>
          <a:xfrm>
            <a:off x="683569" y="1268760"/>
            <a:ext cx="8460432" cy="511256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39938"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r>
              <a:rPr lang="en-US" sz="1200" dirty="0">
                <a:latin typeface="Arial" pitchFamily="34" charset="0"/>
                <a:cs typeface="Arial" pitchFamily="34" charset="0"/>
                <a:sym typeface="Arial" pitchFamily="34" charset="0"/>
              </a:rPr>
              <a:t>IT-architecture, security, hardware and Census</a:t>
            </a:r>
            <a:endParaRPr lang="en-US" dirty="0"/>
          </a:p>
        </p:txBody>
      </p:sp>
      <p:pic>
        <p:nvPicPr>
          <p:cNvPr id="39940" name="Picture 4" descr="image24.jpg"/>
          <p:cNvPicPr>
            <a:picLocks noChangeAspect="1"/>
          </p:cNvPicPr>
          <p:nvPr/>
        </p:nvPicPr>
        <p:blipFill>
          <a:blip r:embed="rId4" cstate="print"/>
          <a:srcRect/>
          <a:stretch>
            <a:fillRect/>
          </a:stretch>
        </p:blipFill>
        <p:spPr bwMode="auto">
          <a:xfrm>
            <a:off x="1115095" y="985615"/>
            <a:ext cx="7713018" cy="5872385"/>
          </a:xfrm>
          <a:prstGeom prst="rect">
            <a:avLst/>
          </a:prstGeom>
          <a:noFill/>
          <a:ln w="12700" cap="flat" cmpd="sng">
            <a:noFill/>
            <a:prstDash val="solid"/>
            <a:miter lim="0"/>
            <a:headEnd type="none" w="med" len="med"/>
            <a:tailEnd type="none" w="med" len="med"/>
          </a:ln>
          <a:effectLst/>
        </p:spPr>
      </p:pic>
      <p:sp>
        <p:nvSpPr>
          <p:cNvPr id="7" name="Footer Placeholder 6"/>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41986"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r>
              <a:rPr lang="en-US" sz="1200" dirty="0">
                <a:latin typeface="Arial" pitchFamily="34" charset="0"/>
                <a:cs typeface="Arial" pitchFamily="34" charset="0"/>
                <a:sym typeface="Arial" pitchFamily="34" charset="0"/>
              </a:rPr>
              <a:t>IT-architecture, security, hardware and Census</a:t>
            </a:r>
            <a:endParaRPr lang="en-US" dirty="0"/>
          </a:p>
        </p:txBody>
      </p:sp>
      <p:sp>
        <p:nvSpPr>
          <p:cNvPr id="41988" name="Rectangle 4"/>
          <p:cNvSpPr>
            <a:spLocks noGrp="1" noChangeArrowheads="1"/>
          </p:cNvSpPr>
          <p:nvPr>
            <p:ph type="title"/>
          </p:nvPr>
        </p:nvSpPr>
        <p:spPr>
          <a:xfrm>
            <a:off x="1257971" y="1268016"/>
            <a:ext cx="7489775" cy="647402"/>
          </a:xfrm>
        </p:spPr>
        <p:txBody>
          <a:bodyPr lIns="0" tIns="0" rIns="0" bIns="0"/>
          <a:lstStyle/>
          <a:p>
            <a:pPr defTabSz="914145"/>
            <a:r>
              <a:rPr lang="en-US" sz="2200" dirty="0">
                <a:latin typeface="Arial" pitchFamily="34" charset="0"/>
                <a:cs typeface="Arial" pitchFamily="34" charset="0"/>
                <a:sym typeface="Arial" pitchFamily="34" charset="0"/>
              </a:rPr>
              <a:t>The average time for fulfilling personal </a:t>
            </a:r>
            <a:r>
              <a:rPr lang="en-US" sz="2200" dirty="0" smtClean="0">
                <a:latin typeface="Arial" pitchFamily="34" charset="0"/>
                <a:cs typeface="Arial" pitchFamily="34" charset="0"/>
                <a:sym typeface="Arial" pitchFamily="34" charset="0"/>
              </a:rPr>
              <a:t>questionnaire</a:t>
            </a:r>
            <a:endParaRPr lang="en-US" dirty="0"/>
          </a:p>
        </p:txBody>
      </p:sp>
      <p:pic>
        <p:nvPicPr>
          <p:cNvPr id="41989" name="Picture 5" descr="image25.png"/>
          <p:cNvPicPr>
            <a:picLocks noChangeAspect="1"/>
          </p:cNvPicPr>
          <p:nvPr/>
        </p:nvPicPr>
        <p:blipFill>
          <a:blip r:embed="rId4" cstate="print"/>
          <a:srcRect/>
          <a:stretch>
            <a:fillRect/>
          </a:stretch>
        </p:blipFill>
        <p:spPr bwMode="auto">
          <a:xfrm>
            <a:off x="1246808" y="2234654"/>
            <a:ext cx="7515448" cy="4135562"/>
          </a:xfrm>
          <a:prstGeom prst="rect">
            <a:avLst/>
          </a:prstGeom>
          <a:noFill/>
          <a:ln w="12700" cap="flat" cmpd="sng">
            <a:noFill/>
            <a:prstDash val="solid"/>
            <a:miter lim="0"/>
            <a:headEnd type="none" w="med" len="med"/>
            <a:tailEnd type="none" w="med" len="med"/>
          </a:ln>
          <a:effectLst/>
        </p:spPr>
      </p:pic>
      <p:sp>
        <p:nvSpPr>
          <p:cNvPr id="7" name="Date Placeholder 6"/>
          <p:cNvSpPr>
            <a:spLocks noGrp="1"/>
          </p:cNvSpPr>
          <p:nvPr>
            <p:ph type="dt" sz="half" idx="2"/>
          </p:nvPr>
        </p:nvSpPr>
        <p:spPr/>
        <p:txBody>
          <a:bodyPr/>
          <a:lstStyle/>
          <a:p>
            <a:endParaRPr lang="et-EE" dirty="0"/>
          </a:p>
        </p:txBody>
      </p:sp>
      <p:sp>
        <p:nvSpPr>
          <p:cNvPr id="8" name="Footer Placeholder 7"/>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p:cNvSpPr>
          <p:nvPr/>
        </p:nvSpPr>
        <p:spPr bwMode="auto">
          <a:xfrm>
            <a:off x="3779490" y="6629177"/>
            <a:ext cx="4982766"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r>
              <a:rPr lang="en-US" sz="1200" dirty="0" err="1">
                <a:latin typeface="Arial" pitchFamily="34" charset="0"/>
                <a:cs typeface="Arial" pitchFamily="34" charset="0"/>
                <a:sym typeface="Arial" pitchFamily="34" charset="0"/>
              </a:rPr>
              <a:t>Maailmarekordi</a:t>
            </a:r>
            <a:r>
              <a:rPr lang="en-US" sz="1200" dirty="0">
                <a:latin typeface="Arial" pitchFamily="34" charset="0"/>
                <a:cs typeface="Arial" pitchFamily="34" charset="0"/>
                <a:sym typeface="Arial" pitchFamily="34" charset="0"/>
              </a:rPr>
              <a:t> </a:t>
            </a:r>
            <a:r>
              <a:rPr lang="en-US" sz="1200" dirty="0" err="1">
                <a:latin typeface="Arial" pitchFamily="34" charset="0"/>
                <a:cs typeface="Arial" pitchFamily="34" charset="0"/>
                <a:sym typeface="Arial" pitchFamily="34" charset="0"/>
              </a:rPr>
              <a:t>sünd</a:t>
            </a:r>
            <a:r>
              <a:rPr lang="en-US" sz="1200" dirty="0">
                <a:latin typeface="Arial" pitchFamily="34" charset="0"/>
                <a:cs typeface="Arial" pitchFamily="34" charset="0"/>
                <a:sym typeface="Arial" pitchFamily="34" charset="0"/>
              </a:rPr>
              <a:t> </a:t>
            </a:r>
            <a:r>
              <a:rPr lang="en-US" sz="1200" dirty="0" err="1">
                <a:latin typeface="Arial" pitchFamily="34" charset="0"/>
                <a:cs typeface="Arial" pitchFamily="34" charset="0"/>
                <a:sym typeface="Arial" pitchFamily="34" charset="0"/>
              </a:rPr>
              <a:t>läbi</a:t>
            </a:r>
            <a:r>
              <a:rPr lang="en-US" sz="1200" dirty="0">
                <a:latin typeface="Arial" pitchFamily="34" charset="0"/>
                <a:cs typeface="Arial" pitchFamily="34" charset="0"/>
                <a:sym typeface="Arial" pitchFamily="34" charset="0"/>
              </a:rPr>
              <a:t> </a:t>
            </a:r>
            <a:r>
              <a:rPr lang="en-US" sz="1200" dirty="0" err="1">
                <a:latin typeface="Arial" pitchFamily="34" charset="0"/>
                <a:cs typeface="Arial" pitchFamily="34" charset="0"/>
                <a:sym typeface="Arial" pitchFamily="34" charset="0"/>
              </a:rPr>
              <a:t>rahva</a:t>
            </a:r>
            <a:r>
              <a:rPr lang="en-US" sz="1200" dirty="0">
                <a:latin typeface="Arial" pitchFamily="34" charset="0"/>
                <a:cs typeface="Arial" pitchFamily="34" charset="0"/>
                <a:sym typeface="Arial" pitchFamily="34" charset="0"/>
              </a:rPr>
              <a:t>- </a:t>
            </a:r>
            <a:r>
              <a:rPr lang="en-US" sz="1200" dirty="0" err="1">
                <a:latin typeface="Arial" pitchFamily="34" charset="0"/>
                <a:cs typeface="Arial" pitchFamily="34" charset="0"/>
                <a:sym typeface="Arial" pitchFamily="34" charset="0"/>
              </a:rPr>
              <a:t>ja</a:t>
            </a:r>
            <a:r>
              <a:rPr lang="en-US" sz="1200" dirty="0">
                <a:latin typeface="Arial" pitchFamily="34" charset="0"/>
                <a:cs typeface="Arial" pitchFamily="34" charset="0"/>
                <a:sym typeface="Arial" pitchFamily="34" charset="0"/>
              </a:rPr>
              <a:t> </a:t>
            </a:r>
            <a:r>
              <a:rPr lang="en-US" sz="1200" dirty="0" err="1">
                <a:latin typeface="Arial" pitchFamily="34" charset="0"/>
                <a:cs typeface="Arial" pitchFamily="34" charset="0"/>
                <a:sym typeface="Arial" pitchFamily="34" charset="0"/>
              </a:rPr>
              <a:t>eluruumide</a:t>
            </a:r>
            <a:r>
              <a:rPr lang="en-US" sz="1200" dirty="0">
                <a:latin typeface="Arial" pitchFamily="34" charset="0"/>
                <a:cs typeface="Arial" pitchFamily="34" charset="0"/>
                <a:sym typeface="Arial" pitchFamily="34" charset="0"/>
              </a:rPr>
              <a:t> </a:t>
            </a:r>
            <a:r>
              <a:rPr lang="en-US" sz="1200" dirty="0" err="1">
                <a:latin typeface="Arial" pitchFamily="34" charset="0"/>
                <a:cs typeface="Arial" pitchFamily="34" charset="0"/>
                <a:sym typeface="Arial" pitchFamily="34" charset="0"/>
              </a:rPr>
              <a:t>loenduse</a:t>
            </a:r>
            <a:r>
              <a:rPr lang="en-US" sz="1200" dirty="0">
                <a:latin typeface="Arial" pitchFamily="34" charset="0"/>
                <a:cs typeface="Arial" pitchFamily="34" charset="0"/>
                <a:sym typeface="Arial" pitchFamily="34" charset="0"/>
              </a:rPr>
              <a:t> e-</a:t>
            </a:r>
            <a:r>
              <a:rPr lang="en-US" sz="1200" dirty="0" err="1">
                <a:latin typeface="Arial" pitchFamily="34" charset="0"/>
                <a:cs typeface="Arial" pitchFamily="34" charset="0"/>
                <a:sym typeface="Arial" pitchFamily="34" charset="0"/>
              </a:rPr>
              <a:t>lahenduse</a:t>
            </a:r>
            <a:endParaRPr lang="en-US" dirty="0"/>
          </a:p>
        </p:txBody>
      </p:sp>
      <p:pic>
        <p:nvPicPr>
          <p:cNvPr id="44034" name="Picture 2" descr="image4.pdf"/>
          <p:cNvPicPr>
            <a:picLocks noChangeAspect="1"/>
          </p:cNvPicPr>
          <p:nvPr/>
        </p:nvPicPr>
        <p:blipFill>
          <a:blip r:embed="rId3" cstate="print"/>
          <a:srcRect/>
          <a:stretch>
            <a:fillRect/>
          </a:stretch>
        </p:blipFill>
        <p:spPr bwMode="auto">
          <a:xfrm>
            <a:off x="-7814" y="-15627"/>
            <a:ext cx="1095003" cy="1095003"/>
          </a:xfrm>
          <a:prstGeom prst="rect">
            <a:avLst/>
          </a:prstGeom>
          <a:noFill/>
          <a:ln w="12700" cap="flat" cmpd="sng">
            <a:noFill/>
            <a:prstDash val="solid"/>
            <a:miter lim="0"/>
            <a:headEnd type="none" w="med" len="med"/>
            <a:tailEnd type="none" w="med" len="med"/>
          </a:ln>
          <a:effectLst/>
        </p:spPr>
      </p:pic>
      <p:pic>
        <p:nvPicPr>
          <p:cNvPr id="44035" name="Picture 3" descr="image2.pdf"/>
          <p:cNvPicPr>
            <a:picLocks noChangeAspect="1"/>
          </p:cNvPicPr>
          <p:nvPr/>
        </p:nvPicPr>
        <p:blipFill>
          <a:blip r:embed="rId4" cstate="print"/>
          <a:srcRect/>
          <a:stretch>
            <a:fillRect/>
          </a:stretch>
        </p:blipFill>
        <p:spPr bwMode="auto">
          <a:xfrm>
            <a:off x="7092404" y="271240"/>
            <a:ext cx="1669852" cy="564803"/>
          </a:xfrm>
          <a:prstGeom prst="rect">
            <a:avLst/>
          </a:prstGeom>
          <a:noFill/>
          <a:ln w="12700" cap="flat" cmpd="sng">
            <a:noFill/>
            <a:prstDash val="solid"/>
            <a:miter lim="0"/>
            <a:headEnd type="none" w="med" len="med"/>
            <a:tailEnd type="none" w="med" len="med"/>
          </a:ln>
          <a:effectLst/>
        </p:spPr>
      </p:pic>
      <p:pic>
        <p:nvPicPr>
          <p:cNvPr id="44036" name="Picture 4" descr="image26.jpg"/>
          <p:cNvPicPr>
            <a:picLocks noChangeAspect="1"/>
          </p:cNvPicPr>
          <p:nvPr/>
        </p:nvPicPr>
        <p:blipFill>
          <a:blip r:embed="rId5" cstate="print"/>
          <a:srcRect r="11377"/>
          <a:stretch>
            <a:fillRect/>
          </a:stretch>
        </p:blipFill>
        <p:spPr bwMode="auto">
          <a:xfrm>
            <a:off x="0" y="-26789"/>
            <a:ext cx="9142884" cy="6884789"/>
          </a:xfrm>
          <a:prstGeom prst="rect">
            <a:avLst/>
          </a:prstGeom>
          <a:noFill/>
          <a:ln w="12700" cap="flat" cmpd="sng">
            <a:noFill/>
            <a:prstDash val="solid"/>
            <a:miter lim="0"/>
            <a:headEnd type="none" w="med" len="med"/>
            <a:tailEnd type="none" w="med" len="med"/>
          </a:ln>
          <a:effectLst/>
        </p:spPr>
      </p:pic>
      <p:sp>
        <p:nvSpPr>
          <p:cNvPr id="8" name="Footer Placeholder 7"/>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descr="image1.pdf"/>
          <p:cNvPicPr>
            <a:picLocks noChangeAspect="1"/>
          </p:cNvPicPr>
          <p:nvPr/>
        </p:nvPicPr>
        <p:blipFill>
          <a:blip r:embed="rId3" cstate="print"/>
          <a:srcRect/>
          <a:stretch>
            <a:fillRect/>
          </a:stretch>
        </p:blipFill>
        <p:spPr bwMode="auto">
          <a:xfrm>
            <a:off x="0" y="0"/>
            <a:ext cx="9191997" cy="6887022"/>
          </a:xfrm>
          <a:prstGeom prst="rect">
            <a:avLst/>
          </a:prstGeom>
          <a:noFill/>
          <a:ln w="12700" cap="flat" cmpd="sng">
            <a:noFill/>
            <a:prstDash val="solid"/>
            <a:miter lim="0"/>
            <a:headEnd type="none" w="med" len="med"/>
            <a:tailEnd type="none" w="med" len="med"/>
          </a:ln>
          <a:effectLst/>
        </p:spPr>
      </p:pic>
      <p:sp>
        <p:nvSpPr>
          <p:cNvPr id="46084" name="Rectangle 4"/>
          <p:cNvSpPr>
            <a:spLocks noGrp="1" noChangeArrowheads="1"/>
          </p:cNvSpPr>
          <p:nvPr>
            <p:ph type="title"/>
          </p:nvPr>
        </p:nvSpPr>
        <p:spPr>
          <a:xfrm>
            <a:off x="1257971" y="1268016"/>
            <a:ext cx="7489775" cy="647402"/>
          </a:xfrm>
        </p:spPr>
        <p:txBody>
          <a:bodyPr lIns="0" tIns="0" rIns="0" bIns="0"/>
          <a:lstStyle/>
          <a:p>
            <a:pPr defTabSz="914145"/>
            <a:r>
              <a:rPr lang="en-US" dirty="0">
                <a:latin typeface="Arial" pitchFamily="34" charset="0"/>
                <a:cs typeface="Arial" pitchFamily="34" charset="0"/>
                <a:sym typeface="Arial" pitchFamily="34" charset="0"/>
              </a:rPr>
              <a:t>Authentication channels </a:t>
            </a:r>
            <a:endParaRPr lang="en-US" dirty="0"/>
          </a:p>
        </p:txBody>
      </p:sp>
      <p:pic>
        <p:nvPicPr>
          <p:cNvPr id="46085" name="Picture 5" descr="image27.jpg"/>
          <p:cNvPicPr>
            <a:picLocks noChangeAspect="1"/>
          </p:cNvPicPr>
          <p:nvPr/>
        </p:nvPicPr>
        <p:blipFill>
          <a:blip r:embed="rId4" cstate="print"/>
          <a:srcRect/>
          <a:stretch>
            <a:fillRect/>
          </a:stretch>
        </p:blipFill>
        <p:spPr bwMode="auto">
          <a:xfrm>
            <a:off x="1403078" y="1825005"/>
            <a:ext cx="6841256" cy="4705945"/>
          </a:xfrm>
          <a:prstGeom prst="rect">
            <a:avLst/>
          </a:prstGeom>
          <a:noFill/>
          <a:ln w="12700" cap="flat" cmpd="sng">
            <a:noFill/>
            <a:prstDash val="solid"/>
            <a:miter lim="0"/>
            <a:headEnd type="none" w="med" len="med"/>
            <a:tailEnd type="none" w="med" len="med"/>
          </a:ln>
          <a:effectLst/>
        </p:spPr>
      </p:pic>
      <p:sp>
        <p:nvSpPr>
          <p:cNvPr id="8" name="Footer Placeholder 7"/>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48130"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r>
              <a:rPr lang="en-US" sz="1200" dirty="0">
                <a:latin typeface="Arial" pitchFamily="34" charset="0"/>
                <a:cs typeface="Arial" pitchFamily="34" charset="0"/>
                <a:sym typeface="Arial" pitchFamily="34" charset="0"/>
              </a:rPr>
              <a:t>IT-architecture, security, hardware and Census</a:t>
            </a:r>
            <a:endParaRPr lang="en-US" dirty="0"/>
          </a:p>
        </p:txBody>
      </p:sp>
      <p:sp>
        <p:nvSpPr>
          <p:cNvPr id="48132" name="Rectangle 4"/>
          <p:cNvSpPr>
            <a:spLocks noGrp="1" noChangeArrowheads="1"/>
          </p:cNvSpPr>
          <p:nvPr>
            <p:ph type="title"/>
          </p:nvPr>
        </p:nvSpPr>
        <p:spPr>
          <a:xfrm>
            <a:off x="1257971" y="1268016"/>
            <a:ext cx="7489775" cy="647402"/>
          </a:xfrm>
        </p:spPr>
        <p:txBody>
          <a:bodyPr lIns="0" tIns="0" rIns="0" bIns="0"/>
          <a:lstStyle/>
          <a:p>
            <a:pPr defTabSz="914145"/>
            <a:r>
              <a:rPr lang="en-US" dirty="0">
                <a:latin typeface="Arial" pitchFamily="34" charset="0"/>
                <a:cs typeface="Arial" pitchFamily="34" charset="0"/>
                <a:sym typeface="Arial" pitchFamily="34" charset="0"/>
              </a:rPr>
              <a:t>Hourly </a:t>
            </a:r>
            <a:r>
              <a:rPr lang="en-US" dirty="0" smtClean="0">
                <a:latin typeface="Arial" pitchFamily="34" charset="0"/>
                <a:cs typeface="Arial" pitchFamily="34" charset="0"/>
                <a:sym typeface="Arial" pitchFamily="34" charset="0"/>
              </a:rPr>
              <a:t>statistics</a:t>
            </a:r>
            <a:endParaRPr lang="en-US" dirty="0"/>
          </a:p>
        </p:txBody>
      </p:sp>
      <p:pic>
        <p:nvPicPr>
          <p:cNvPr id="48133" name="Picture 5" descr="image28.jpg"/>
          <p:cNvPicPr>
            <a:picLocks noChangeAspect="1"/>
          </p:cNvPicPr>
          <p:nvPr/>
        </p:nvPicPr>
        <p:blipFill>
          <a:blip r:embed="rId4" cstate="print"/>
          <a:srcRect/>
          <a:stretch>
            <a:fillRect/>
          </a:stretch>
        </p:blipFill>
        <p:spPr bwMode="auto">
          <a:xfrm>
            <a:off x="1042541" y="1828354"/>
            <a:ext cx="7073429" cy="4768453"/>
          </a:xfrm>
          <a:prstGeom prst="rect">
            <a:avLst/>
          </a:prstGeom>
          <a:noFill/>
          <a:ln w="12700" cap="flat" cmpd="sng">
            <a:noFill/>
            <a:prstDash val="solid"/>
            <a:miter lim="0"/>
            <a:headEnd type="none" w="med" len="med"/>
            <a:tailEnd type="none" w="med" len="med"/>
          </a:ln>
          <a:effectLst/>
        </p:spPr>
      </p:pic>
      <p:sp>
        <p:nvSpPr>
          <p:cNvPr id="8" name="Footer Placeholder 7"/>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52228" name="Rectangle 4"/>
          <p:cNvSpPr>
            <a:spLocks noGrp="1" noChangeArrowheads="1"/>
          </p:cNvSpPr>
          <p:nvPr>
            <p:ph type="title"/>
          </p:nvPr>
        </p:nvSpPr>
        <p:spPr>
          <a:xfrm>
            <a:off x="1257971" y="1268016"/>
            <a:ext cx="7489775" cy="647402"/>
          </a:xfrm>
        </p:spPr>
        <p:txBody>
          <a:bodyPr lIns="0" tIns="0" rIns="0" bIns="0"/>
          <a:lstStyle/>
          <a:p>
            <a:pPr defTabSz="914145"/>
            <a:r>
              <a:rPr lang="en-US" sz="3000" dirty="0">
                <a:latin typeface="Arial" pitchFamily="34" charset="0"/>
                <a:cs typeface="Arial" pitchFamily="34" charset="0"/>
                <a:sym typeface="Arial" pitchFamily="34" charset="0"/>
              </a:rPr>
              <a:t>Fears and problems during E-census </a:t>
            </a:r>
            <a:endParaRPr lang="en-US" dirty="0"/>
          </a:p>
        </p:txBody>
      </p:sp>
      <p:sp>
        <p:nvSpPr>
          <p:cNvPr id="52229" name="Rectangle 5"/>
          <p:cNvSpPr>
            <a:spLocks noGrp="1" noChangeArrowheads="1"/>
          </p:cNvSpPr>
          <p:nvPr>
            <p:ph type="body" idx="1"/>
          </p:nvPr>
        </p:nvSpPr>
        <p:spPr>
          <a:xfrm>
            <a:off x="1246808" y="2204517"/>
            <a:ext cx="7515448" cy="4195837"/>
          </a:xfrm>
        </p:spPr>
        <p:txBody>
          <a:bodyPr lIns="0" tIns="0" rIns="0" bIns="0" anchor="t"/>
          <a:lstStyle/>
          <a:p>
            <a:pPr marL="315877" indent="-315877"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E-census environment becomes unavailable</a:t>
            </a:r>
          </a:p>
          <a:p>
            <a:pPr marL="315877" indent="-315877"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System load is too high, people quit</a:t>
            </a:r>
          </a:p>
          <a:p>
            <a:pPr marL="315877" indent="-315877"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Enumerators computers don’t get </a:t>
            </a:r>
          </a:p>
          <a:p>
            <a:pPr marL="315877" indent="-315877" defTabSz="914145">
              <a:spcBef>
                <a:spcPts val="352"/>
              </a:spcBef>
              <a:buNone/>
            </a:pPr>
            <a:r>
              <a:rPr lang="en-US" dirty="0">
                <a:solidFill>
                  <a:srgbClr val="003951"/>
                </a:solidFill>
                <a:latin typeface="Arial" pitchFamily="34" charset="0"/>
                <a:cs typeface="Arial" pitchFamily="34" charset="0"/>
                <a:sym typeface="Arial" pitchFamily="34" charset="0"/>
              </a:rPr>
              <a:t>ready in time</a:t>
            </a:r>
          </a:p>
          <a:p>
            <a:pPr marL="315877" indent="-315877"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Security problems stop E-census</a:t>
            </a:r>
          </a:p>
          <a:p>
            <a:pPr marL="315877" indent="-315877"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Problems downloading Live sample</a:t>
            </a:r>
          </a:p>
          <a:p>
            <a:pPr marL="315877" indent="-315877"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Training fails </a:t>
            </a:r>
          </a:p>
          <a:p>
            <a:pPr marL="315877" indent="-315877"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Fieldworks are getting delayed</a:t>
            </a:r>
            <a:endParaRPr lang="en-US" dirty="0"/>
          </a:p>
        </p:txBody>
      </p:sp>
      <p:pic>
        <p:nvPicPr>
          <p:cNvPr id="52230" name="Picture 6" descr="image30.png"/>
          <p:cNvPicPr>
            <a:picLocks noChangeAspect="1"/>
          </p:cNvPicPr>
          <p:nvPr/>
        </p:nvPicPr>
        <p:blipFill>
          <a:blip r:embed="rId4" cstate="print"/>
          <a:srcRect/>
          <a:stretch>
            <a:fillRect/>
          </a:stretch>
        </p:blipFill>
        <p:spPr bwMode="auto">
          <a:xfrm>
            <a:off x="6443886" y="2204517"/>
            <a:ext cx="1295921" cy="1295921"/>
          </a:xfrm>
          <a:prstGeom prst="rect">
            <a:avLst/>
          </a:prstGeom>
          <a:noFill/>
          <a:ln w="12700" cap="flat" cmpd="sng">
            <a:noFill/>
            <a:prstDash val="solid"/>
            <a:miter lim="0"/>
            <a:headEnd type="none" w="med" len="med"/>
            <a:tailEnd type="none" w="med" len="med"/>
          </a:ln>
          <a:effectLst/>
        </p:spPr>
      </p:pic>
      <p:pic>
        <p:nvPicPr>
          <p:cNvPr id="52231" name="Picture 7" descr="image31.png"/>
          <p:cNvPicPr>
            <a:picLocks noChangeAspect="1"/>
          </p:cNvPicPr>
          <p:nvPr/>
        </p:nvPicPr>
        <p:blipFill>
          <a:blip r:embed="rId5" cstate="print"/>
          <a:srcRect/>
          <a:stretch>
            <a:fillRect/>
          </a:stretch>
        </p:blipFill>
        <p:spPr bwMode="auto">
          <a:xfrm>
            <a:off x="7523262" y="2081734"/>
            <a:ext cx="1080492" cy="482203"/>
          </a:xfrm>
          <a:prstGeom prst="rect">
            <a:avLst/>
          </a:prstGeom>
          <a:noFill/>
          <a:ln w="12700" cap="flat" cmpd="sng">
            <a:noFill/>
            <a:prstDash val="solid"/>
            <a:miter lim="0"/>
            <a:headEnd type="none" w="med" len="med"/>
            <a:tailEnd type="none" w="med" len="med"/>
          </a:ln>
          <a:effectLst/>
        </p:spPr>
      </p:pic>
      <p:pic>
        <p:nvPicPr>
          <p:cNvPr id="52232" name="Picture 8" descr="image31.png"/>
          <p:cNvPicPr>
            <a:picLocks noChangeAspect="1"/>
          </p:cNvPicPr>
          <p:nvPr/>
        </p:nvPicPr>
        <p:blipFill>
          <a:blip r:embed="rId5" cstate="print"/>
          <a:srcRect/>
          <a:stretch>
            <a:fillRect/>
          </a:stretch>
        </p:blipFill>
        <p:spPr bwMode="auto">
          <a:xfrm>
            <a:off x="6083350" y="3068464"/>
            <a:ext cx="1080492" cy="482203"/>
          </a:xfrm>
          <a:prstGeom prst="rect">
            <a:avLst/>
          </a:prstGeom>
          <a:noFill/>
          <a:ln w="12700" cap="flat" cmpd="sng">
            <a:noFill/>
            <a:prstDash val="solid"/>
            <a:miter lim="0"/>
            <a:headEnd type="none" w="med" len="med"/>
            <a:tailEnd type="none" w="med" len="med"/>
          </a:ln>
          <a:effectLst/>
        </p:spPr>
      </p:pic>
      <p:pic>
        <p:nvPicPr>
          <p:cNvPr id="52233" name="Picture 9" descr="image31.png"/>
          <p:cNvPicPr>
            <a:picLocks noChangeAspect="1"/>
          </p:cNvPicPr>
          <p:nvPr/>
        </p:nvPicPr>
        <p:blipFill>
          <a:blip r:embed="rId5" cstate="print"/>
          <a:srcRect/>
          <a:stretch>
            <a:fillRect/>
          </a:stretch>
        </p:blipFill>
        <p:spPr bwMode="auto">
          <a:xfrm>
            <a:off x="6293441" y="4188459"/>
            <a:ext cx="1080492" cy="482203"/>
          </a:xfrm>
          <a:prstGeom prst="rect">
            <a:avLst/>
          </a:prstGeom>
          <a:noFill/>
          <a:ln w="12700" cap="flat" cmpd="sng">
            <a:noFill/>
            <a:prstDash val="solid"/>
            <a:miter lim="0"/>
            <a:headEnd type="none" w="med" len="med"/>
            <a:tailEnd type="none" w="med" len="med"/>
          </a:ln>
          <a:effectLst/>
        </p:spPr>
      </p:pic>
      <p:pic>
        <p:nvPicPr>
          <p:cNvPr id="52234" name="Picture 10" descr="image32.jpg"/>
          <p:cNvPicPr>
            <a:picLocks noChangeAspect="1"/>
          </p:cNvPicPr>
          <p:nvPr/>
        </p:nvPicPr>
        <p:blipFill>
          <a:blip r:embed="rId6" cstate="print"/>
          <a:srcRect/>
          <a:stretch>
            <a:fillRect/>
          </a:stretch>
        </p:blipFill>
        <p:spPr bwMode="auto">
          <a:xfrm>
            <a:off x="5633709" y="4947919"/>
            <a:ext cx="1216670" cy="467693"/>
          </a:xfrm>
          <a:prstGeom prst="rect">
            <a:avLst/>
          </a:prstGeom>
          <a:noFill/>
          <a:ln w="12700" cap="flat" cmpd="sng">
            <a:noFill/>
            <a:prstDash val="solid"/>
            <a:miter lim="0"/>
            <a:headEnd type="none" w="med" len="med"/>
            <a:tailEnd type="none" w="med" len="med"/>
          </a:ln>
          <a:effectLst/>
        </p:spPr>
      </p:pic>
      <p:pic>
        <p:nvPicPr>
          <p:cNvPr id="52235" name="Picture 11" descr="image31.png"/>
          <p:cNvPicPr>
            <a:picLocks noChangeAspect="1"/>
          </p:cNvPicPr>
          <p:nvPr/>
        </p:nvPicPr>
        <p:blipFill>
          <a:blip r:embed="rId5" cstate="print"/>
          <a:srcRect/>
          <a:stretch>
            <a:fillRect/>
          </a:stretch>
        </p:blipFill>
        <p:spPr bwMode="auto">
          <a:xfrm>
            <a:off x="5989658" y="3682153"/>
            <a:ext cx="1080492" cy="482203"/>
          </a:xfrm>
          <a:prstGeom prst="rect">
            <a:avLst/>
          </a:prstGeom>
          <a:noFill/>
          <a:ln w="12700" cap="flat" cmpd="sng">
            <a:noFill/>
            <a:prstDash val="solid"/>
            <a:miter lim="0"/>
            <a:headEnd type="none" w="med" len="med"/>
            <a:tailEnd type="none" w="med" len="med"/>
          </a:ln>
          <a:effectLst/>
        </p:spPr>
      </p:pic>
      <p:pic>
        <p:nvPicPr>
          <p:cNvPr id="52236" name="Picture 12" descr="image31.png"/>
          <p:cNvPicPr>
            <a:picLocks noChangeAspect="1"/>
          </p:cNvPicPr>
          <p:nvPr/>
        </p:nvPicPr>
        <p:blipFill>
          <a:blip r:embed="rId5" cstate="print"/>
          <a:srcRect/>
          <a:stretch>
            <a:fillRect/>
          </a:stretch>
        </p:blipFill>
        <p:spPr bwMode="auto">
          <a:xfrm>
            <a:off x="3255604" y="4593504"/>
            <a:ext cx="1079376" cy="482203"/>
          </a:xfrm>
          <a:prstGeom prst="rect">
            <a:avLst/>
          </a:prstGeom>
          <a:noFill/>
          <a:ln w="12700" cap="flat" cmpd="sng">
            <a:noFill/>
            <a:prstDash val="solid"/>
            <a:miter lim="0"/>
            <a:headEnd type="none" w="med" len="med"/>
            <a:tailEnd type="none" w="med" len="med"/>
          </a:ln>
          <a:effectLst/>
        </p:spPr>
      </p:pic>
      <p:sp>
        <p:nvSpPr>
          <p:cNvPr id="15" name="Footer Placeholder 14"/>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descr="image1.pdf"/>
          <p:cNvPicPr>
            <a:picLocks noChangeAspect="1"/>
          </p:cNvPicPr>
          <p:nvPr/>
        </p:nvPicPr>
        <p:blipFill>
          <a:blip r:embed="rId3" cstate="print"/>
          <a:srcRect/>
          <a:stretch>
            <a:fillRect/>
          </a:stretch>
        </p:blipFill>
        <p:spPr bwMode="auto">
          <a:xfrm>
            <a:off x="0" y="0"/>
            <a:ext cx="8867453" cy="6887022"/>
          </a:xfrm>
          <a:prstGeom prst="rect">
            <a:avLst/>
          </a:prstGeom>
          <a:noFill/>
          <a:ln w="12700" cap="flat" cmpd="sng">
            <a:noFill/>
            <a:prstDash val="solid"/>
            <a:miter lim="0"/>
            <a:headEnd type="none" w="med" len="med"/>
            <a:tailEnd type="none" w="med" len="med"/>
          </a:ln>
          <a:effectLst/>
        </p:spPr>
      </p:pic>
      <p:sp>
        <p:nvSpPr>
          <p:cNvPr id="54276" name="Rectangle 4"/>
          <p:cNvSpPr>
            <a:spLocks noGrp="1" noChangeArrowheads="1"/>
          </p:cNvSpPr>
          <p:nvPr>
            <p:ph type="title"/>
          </p:nvPr>
        </p:nvSpPr>
        <p:spPr>
          <a:xfrm>
            <a:off x="1257971" y="1268016"/>
            <a:ext cx="7489775" cy="647402"/>
          </a:xfrm>
        </p:spPr>
        <p:txBody>
          <a:bodyPr lIns="0" tIns="0" rIns="0" bIns="0"/>
          <a:lstStyle/>
          <a:p>
            <a:pPr defTabSz="914145"/>
            <a:r>
              <a:rPr lang="en-US" dirty="0">
                <a:latin typeface="Arial" pitchFamily="34" charset="0"/>
                <a:cs typeface="Arial" pitchFamily="34" charset="0"/>
                <a:sym typeface="Arial" pitchFamily="34" charset="0"/>
              </a:rPr>
              <a:t>Good </a:t>
            </a:r>
            <a:r>
              <a:rPr lang="en-US" dirty="0" smtClean="0">
                <a:latin typeface="Arial" pitchFamily="34" charset="0"/>
                <a:cs typeface="Arial" pitchFamily="34" charset="0"/>
                <a:sym typeface="Arial" pitchFamily="34" charset="0"/>
              </a:rPr>
              <a:t>decisions</a:t>
            </a:r>
            <a:endParaRPr lang="en-US" dirty="0"/>
          </a:p>
        </p:txBody>
      </p:sp>
      <p:sp>
        <p:nvSpPr>
          <p:cNvPr id="54277" name="Rectangle 5"/>
          <p:cNvSpPr>
            <a:spLocks noGrp="1" noChangeArrowheads="1"/>
          </p:cNvSpPr>
          <p:nvPr>
            <p:ph type="body" idx="1"/>
          </p:nvPr>
        </p:nvSpPr>
        <p:spPr>
          <a:xfrm>
            <a:off x="1246808" y="2204517"/>
            <a:ext cx="7515448" cy="4195837"/>
          </a:xfrm>
        </p:spPr>
        <p:txBody>
          <a:bodyPr lIns="0" tIns="0" rIns="0" bIns="0" anchor="t"/>
          <a:lstStyle/>
          <a:p>
            <a:pPr marL="301366" indent="-301366" defTabSz="914145">
              <a:spcBef>
                <a:spcPts val="352"/>
              </a:spcBef>
              <a:buFont typeface="Wingdings" pitchFamily="2" charset="2"/>
              <a:buChar char="ü"/>
            </a:pPr>
            <a:r>
              <a:rPr lang="en-US" sz="2000" dirty="0">
                <a:solidFill>
                  <a:srgbClr val="003951"/>
                </a:solidFill>
                <a:latin typeface="Arial" pitchFamily="34" charset="0"/>
                <a:cs typeface="Arial" pitchFamily="34" charset="0"/>
                <a:sym typeface="Arial" pitchFamily="34" charset="0"/>
              </a:rPr>
              <a:t>Information system for general service</a:t>
            </a:r>
            <a:endParaRPr lang="en-US" dirty="0">
              <a:solidFill>
                <a:srgbClr val="003951"/>
              </a:solidFill>
              <a:latin typeface="Arial" pitchFamily="34" charset="0"/>
              <a:cs typeface="Arial" pitchFamily="34" charset="0"/>
              <a:sym typeface="Arial" pitchFamily="34" charset="0"/>
            </a:endParaRPr>
          </a:p>
          <a:p>
            <a:pPr marL="301366" indent="-301366" defTabSz="914145">
              <a:spcBef>
                <a:spcPts val="352"/>
              </a:spcBef>
              <a:buFont typeface="Wingdings" pitchFamily="2" charset="2"/>
              <a:buChar char="ü"/>
            </a:pPr>
            <a:r>
              <a:rPr lang="en-US" sz="2000" dirty="0">
                <a:solidFill>
                  <a:srgbClr val="003951"/>
                </a:solidFill>
                <a:latin typeface="Arial" pitchFamily="34" charset="0"/>
                <a:cs typeface="Arial" pitchFamily="34" charset="0"/>
                <a:sym typeface="Arial" pitchFamily="34" charset="0"/>
              </a:rPr>
              <a:t>Sizable load tolerance tests</a:t>
            </a:r>
            <a:endParaRPr lang="en-US" dirty="0">
              <a:solidFill>
                <a:srgbClr val="003951"/>
              </a:solidFill>
              <a:latin typeface="Arial" pitchFamily="34" charset="0"/>
              <a:cs typeface="Arial" pitchFamily="34" charset="0"/>
              <a:sym typeface="Arial" pitchFamily="34" charset="0"/>
            </a:endParaRPr>
          </a:p>
          <a:p>
            <a:pPr marL="301366" indent="-301366" defTabSz="914145">
              <a:spcBef>
                <a:spcPts val="352"/>
              </a:spcBef>
              <a:buFont typeface="Wingdings" pitchFamily="2" charset="2"/>
              <a:buChar char="ü"/>
            </a:pPr>
            <a:r>
              <a:rPr lang="en-US" sz="2000" dirty="0">
                <a:solidFill>
                  <a:srgbClr val="003951"/>
                </a:solidFill>
                <a:latin typeface="Arial" pitchFamily="34" charset="0"/>
                <a:cs typeface="Arial" pitchFamily="34" charset="0"/>
                <a:sym typeface="Arial" pitchFamily="34" charset="0"/>
              </a:rPr>
              <a:t>Buying out laptops used by the enumerators</a:t>
            </a:r>
            <a:endParaRPr lang="en-US" dirty="0">
              <a:solidFill>
                <a:srgbClr val="003951"/>
              </a:solidFill>
              <a:latin typeface="Arial" pitchFamily="34" charset="0"/>
              <a:cs typeface="Arial" pitchFamily="34" charset="0"/>
              <a:sym typeface="Arial" pitchFamily="34" charset="0"/>
            </a:endParaRPr>
          </a:p>
          <a:p>
            <a:pPr marL="301366" indent="-301366" defTabSz="914145">
              <a:spcBef>
                <a:spcPts val="352"/>
              </a:spcBef>
              <a:buFont typeface="Wingdings" pitchFamily="2" charset="2"/>
              <a:buChar char="ü"/>
            </a:pPr>
            <a:r>
              <a:rPr lang="en-US" sz="2000" dirty="0">
                <a:solidFill>
                  <a:srgbClr val="003951"/>
                </a:solidFill>
                <a:latin typeface="Arial" pitchFamily="34" charset="0"/>
                <a:cs typeface="Arial" pitchFamily="34" charset="0"/>
                <a:sym typeface="Arial" pitchFamily="34" charset="0"/>
              </a:rPr>
              <a:t>Outsourcing information system maintenance</a:t>
            </a:r>
            <a:endParaRPr lang="en-US" dirty="0">
              <a:solidFill>
                <a:srgbClr val="003951"/>
              </a:solidFill>
              <a:latin typeface="Arial" pitchFamily="34" charset="0"/>
              <a:cs typeface="Arial" pitchFamily="34" charset="0"/>
              <a:sym typeface="Arial" pitchFamily="34" charset="0"/>
            </a:endParaRPr>
          </a:p>
          <a:p>
            <a:pPr marL="301366" indent="-301366" defTabSz="914145">
              <a:spcBef>
                <a:spcPts val="352"/>
              </a:spcBef>
              <a:buFont typeface="Wingdings" pitchFamily="2" charset="2"/>
              <a:buChar char="ü"/>
            </a:pPr>
            <a:r>
              <a:rPr lang="en-US" sz="2000" dirty="0">
                <a:solidFill>
                  <a:srgbClr val="003951"/>
                </a:solidFill>
                <a:latin typeface="Arial" pitchFamily="34" charset="0"/>
                <a:cs typeface="Arial" pitchFamily="34" charset="0"/>
                <a:sym typeface="Arial" pitchFamily="34" charset="0"/>
              </a:rPr>
              <a:t>Tachometer for indicating system load</a:t>
            </a:r>
            <a:endParaRPr lang="en-US" dirty="0"/>
          </a:p>
        </p:txBody>
      </p:sp>
      <p:sp>
        <p:nvSpPr>
          <p:cNvPr id="9" name="Footer Placeholder 8"/>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56322" name="Rectangle 2"/>
          <p:cNvSpPr>
            <a:spLocks/>
          </p:cNvSpPr>
          <p:nvPr/>
        </p:nvSpPr>
        <p:spPr bwMode="auto">
          <a:xfrm>
            <a:off x="3923928" y="6453336"/>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endParaRPr lang="en-US" dirty="0"/>
          </a:p>
        </p:txBody>
      </p:sp>
      <p:sp>
        <p:nvSpPr>
          <p:cNvPr id="56324" name="Rectangle 4"/>
          <p:cNvSpPr>
            <a:spLocks noGrp="1" noChangeArrowheads="1"/>
          </p:cNvSpPr>
          <p:nvPr>
            <p:ph type="title"/>
          </p:nvPr>
        </p:nvSpPr>
        <p:spPr>
          <a:xfrm>
            <a:off x="1259086" y="1124025"/>
            <a:ext cx="7489775" cy="647402"/>
          </a:xfrm>
        </p:spPr>
        <p:txBody>
          <a:bodyPr lIns="0" tIns="0" rIns="0" bIns="0"/>
          <a:lstStyle/>
          <a:p>
            <a:pPr defTabSz="914145"/>
            <a:r>
              <a:rPr lang="en-US" dirty="0">
                <a:latin typeface="Arial" pitchFamily="34" charset="0"/>
                <a:cs typeface="Arial" pitchFamily="34" charset="0"/>
                <a:sym typeface="Arial" pitchFamily="34" charset="0"/>
              </a:rPr>
              <a:t>Subsequent knowledge </a:t>
            </a:r>
            <a:endParaRPr lang="en-US" dirty="0"/>
          </a:p>
        </p:txBody>
      </p:sp>
      <p:sp>
        <p:nvSpPr>
          <p:cNvPr id="56325" name="Rectangle 5"/>
          <p:cNvSpPr>
            <a:spLocks noGrp="1" noChangeArrowheads="1"/>
          </p:cNvSpPr>
          <p:nvPr>
            <p:ph type="body" idx="1"/>
          </p:nvPr>
        </p:nvSpPr>
        <p:spPr>
          <a:xfrm>
            <a:off x="1246808" y="1987973"/>
            <a:ext cx="6997526" cy="4412381"/>
          </a:xfrm>
        </p:spPr>
        <p:txBody>
          <a:bodyPr lIns="0" tIns="0" rIns="0" bIns="0" anchor="t"/>
          <a:lstStyle/>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It’s all about testing</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Pilots as real as possible</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Hire more people for longer period</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Buy experience, because there’s no time to experiment and learn</a:t>
            </a:r>
            <a:endParaRPr lang="en-US" dirty="0"/>
          </a:p>
        </p:txBody>
      </p:sp>
      <p:sp>
        <p:nvSpPr>
          <p:cNvPr id="9" name="Footer Placeholder 8"/>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descr="image1.pdf"/>
          <p:cNvPicPr>
            <a:picLocks noChangeAspect="1"/>
          </p:cNvPicPr>
          <p:nvPr/>
        </p:nvPicPr>
        <p:blipFill>
          <a:blip r:embed="rId3" cstate="print"/>
          <a:srcRect/>
          <a:stretch>
            <a:fillRect/>
          </a:stretch>
        </p:blipFill>
        <p:spPr bwMode="auto">
          <a:xfrm>
            <a:off x="-324544" y="-29022"/>
            <a:ext cx="9191997" cy="6887022"/>
          </a:xfrm>
          <a:prstGeom prst="rect">
            <a:avLst/>
          </a:prstGeom>
          <a:noFill/>
          <a:ln w="12700" cap="flat" cmpd="sng">
            <a:noFill/>
            <a:prstDash val="solid"/>
            <a:miter lim="0"/>
            <a:headEnd type="none" w="med" len="med"/>
            <a:tailEnd type="none" w="med" len="med"/>
          </a:ln>
          <a:effectLst/>
        </p:spPr>
      </p:pic>
      <p:sp>
        <p:nvSpPr>
          <p:cNvPr id="60418"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r>
              <a:rPr lang="en-US" sz="1200" dirty="0">
                <a:latin typeface="Arial" pitchFamily="34" charset="0"/>
                <a:cs typeface="Arial" pitchFamily="34" charset="0"/>
                <a:sym typeface="Arial" pitchFamily="34" charset="0"/>
              </a:rPr>
              <a:t>IT-architecture, security, hardware and Census</a:t>
            </a:r>
            <a:endParaRPr lang="en-US" dirty="0"/>
          </a:p>
        </p:txBody>
      </p:sp>
      <p:sp>
        <p:nvSpPr>
          <p:cNvPr id="60420" name="Rectangle 4"/>
          <p:cNvSpPr>
            <a:spLocks noGrp="1" noChangeArrowheads="1"/>
          </p:cNvSpPr>
          <p:nvPr>
            <p:ph type="title"/>
          </p:nvPr>
        </p:nvSpPr>
        <p:spPr>
          <a:xfrm>
            <a:off x="1257971" y="1268016"/>
            <a:ext cx="7489775" cy="647402"/>
          </a:xfrm>
        </p:spPr>
        <p:txBody>
          <a:bodyPr lIns="0" tIns="0" rIns="0" bIns="0"/>
          <a:lstStyle/>
          <a:p>
            <a:pPr defTabSz="914145"/>
            <a:r>
              <a:rPr lang="en-US" dirty="0">
                <a:latin typeface="Arial" pitchFamily="34" charset="0"/>
                <a:cs typeface="Arial" pitchFamily="34" charset="0"/>
                <a:sym typeface="Arial" pitchFamily="34" charset="0"/>
              </a:rPr>
              <a:t>Critical competences </a:t>
            </a:r>
            <a:endParaRPr lang="en-US" dirty="0"/>
          </a:p>
        </p:txBody>
      </p:sp>
      <p:sp>
        <p:nvSpPr>
          <p:cNvPr id="60421" name="Rectangle 5"/>
          <p:cNvSpPr>
            <a:spLocks noGrp="1" noChangeArrowheads="1"/>
          </p:cNvSpPr>
          <p:nvPr>
            <p:ph type="body" idx="1"/>
          </p:nvPr>
        </p:nvSpPr>
        <p:spPr>
          <a:xfrm>
            <a:off x="1246808" y="2204517"/>
            <a:ext cx="7515448" cy="4195837"/>
          </a:xfrm>
        </p:spPr>
        <p:txBody>
          <a:bodyPr lIns="0" tIns="0" rIns="0" bIns="0" anchor="t"/>
          <a:lstStyle/>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System architect</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A moderator between software development and maintenance team</a:t>
            </a:r>
            <a:endParaRPr lang="en-US" dirty="0"/>
          </a:p>
        </p:txBody>
      </p:sp>
      <p:sp>
        <p:nvSpPr>
          <p:cNvPr id="8" name="Date Placeholder 7"/>
          <p:cNvSpPr>
            <a:spLocks noGrp="1"/>
          </p:cNvSpPr>
          <p:nvPr>
            <p:ph type="dt" sz="half" idx="2"/>
          </p:nvPr>
        </p:nvSpPr>
        <p:spPr/>
        <p:txBody>
          <a:bodyPr/>
          <a:lstStyle/>
          <a:p>
            <a:endParaRPr lang="et-EE" dirty="0"/>
          </a:p>
        </p:txBody>
      </p:sp>
      <p:sp>
        <p:nvSpPr>
          <p:cNvPr id="9" name="Footer Placeholder 8"/>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latin typeface="Arial" pitchFamily="34" charset="0"/>
              </a:rPr>
              <a:t>UNECE meeting in Amman 2016</a:t>
            </a:r>
            <a:endParaRPr lang="en-GB">
              <a:latin typeface="Arial" pitchFamily="34" charset="0"/>
            </a:endParaRPr>
          </a:p>
        </p:txBody>
      </p:sp>
      <p:grpSp>
        <p:nvGrpSpPr>
          <p:cNvPr id="2" name="Group 2"/>
          <p:cNvGrpSpPr>
            <a:grpSpLocks/>
          </p:cNvGrpSpPr>
          <p:nvPr/>
        </p:nvGrpSpPr>
        <p:grpSpPr bwMode="auto">
          <a:xfrm>
            <a:off x="0" y="0"/>
            <a:ext cx="2362200" cy="6858000"/>
            <a:chOff x="0" y="0"/>
            <a:chExt cx="1488" cy="4320"/>
          </a:xfrm>
        </p:grpSpPr>
        <p:sp>
          <p:nvSpPr>
            <p:cNvPr id="17418" name="Rectangle 3"/>
            <p:cNvSpPr>
              <a:spLocks noChangeArrowheads="1"/>
            </p:cNvSpPr>
            <p:nvPr/>
          </p:nvSpPr>
          <p:spPr bwMode="auto">
            <a:xfrm>
              <a:off x="0" y="0"/>
              <a:ext cx="720" cy="4320"/>
            </a:xfrm>
            <a:prstGeom prst="rect">
              <a:avLst/>
            </a:prstGeom>
            <a:solidFill>
              <a:schemeClr val="bg1"/>
            </a:solidFill>
            <a:ln w="9525">
              <a:noFill/>
              <a:miter lim="800000"/>
              <a:headEnd/>
              <a:tailEnd/>
            </a:ln>
          </p:spPr>
          <p:txBody>
            <a:bodyPr wrap="none" lIns="0" tIns="0" rIns="0" bIns="0" anchor="ctr"/>
            <a:lstStyle/>
            <a:p>
              <a:endParaRPr lang="et-EE"/>
            </a:p>
          </p:txBody>
        </p:sp>
        <p:sp>
          <p:nvSpPr>
            <p:cNvPr id="17419" name="Rectangle 4"/>
            <p:cNvSpPr>
              <a:spLocks noChangeArrowheads="1"/>
            </p:cNvSpPr>
            <p:nvPr/>
          </p:nvSpPr>
          <p:spPr bwMode="auto">
            <a:xfrm>
              <a:off x="672" y="0"/>
              <a:ext cx="816" cy="624"/>
            </a:xfrm>
            <a:prstGeom prst="rect">
              <a:avLst/>
            </a:prstGeom>
            <a:solidFill>
              <a:schemeClr val="bg1"/>
            </a:solidFill>
            <a:ln w="9525">
              <a:noFill/>
              <a:miter lim="800000"/>
              <a:headEnd/>
              <a:tailEnd/>
            </a:ln>
          </p:spPr>
          <p:txBody>
            <a:bodyPr wrap="none" lIns="0" tIns="0" rIns="0" bIns="0" anchor="ctr"/>
            <a:lstStyle/>
            <a:p>
              <a:endParaRPr lang="et-EE"/>
            </a:p>
          </p:txBody>
        </p:sp>
        <p:pic>
          <p:nvPicPr>
            <p:cNvPr id="17420" name="Picture 5" descr="logo"/>
            <p:cNvPicPr>
              <a:picLocks noChangeAspect="1" noChangeArrowheads="1"/>
            </p:cNvPicPr>
            <p:nvPr/>
          </p:nvPicPr>
          <p:blipFill>
            <a:blip r:embed="rId3" cstate="print"/>
            <a:srcRect/>
            <a:stretch>
              <a:fillRect/>
            </a:stretch>
          </p:blipFill>
          <p:spPr bwMode="auto">
            <a:xfrm>
              <a:off x="0" y="0"/>
              <a:ext cx="680" cy="680"/>
            </a:xfrm>
            <a:prstGeom prst="rect">
              <a:avLst/>
            </a:prstGeom>
            <a:noFill/>
            <a:ln w="9525">
              <a:noFill/>
              <a:miter lim="800000"/>
              <a:headEnd/>
              <a:tailEnd/>
            </a:ln>
          </p:spPr>
        </p:pic>
      </p:grpSp>
      <p:sp>
        <p:nvSpPr>
          <p:cNvPr id="17412" name="Line 43"/>
          <p:cNvSpPr>
            <a:spLocks noChangeShapeType="1"/>
          </p:cNvSpPr>
          <p:nvPr/>
        </p:nvSpPr>
        <p:spPr bwMode="auto">
          <a:xfrm>
            <a:off x="2173288" y="3562350"/>
            <a:ext cx="0" cy="0"/>
          </a:xfrm>
          <a:prstGeom prst="line">
            <a:avLst/>
          </a:prstGeom>
          <a:noFill/>
          <a:ln w="9525">
            <a:solidFill>
              <a:srgbClr val="000000"/>
            </a:solidFill>
            <a:round/>
            <a:headEnd/>
            <a:tailEnd type="triangle" w="med" len="med"/>
          </a:ln>
        </p:spPr>
        <p:txBody>
          <a:bodyPr/>
          <a:lstStyle/>
          <a:p>
            <a:endParaRPr lang="et-EE"/>
          </a:p>
        </p:txBody>
      </p:sp>
      <p:sp>
        <p:nvSpPr>
          <p:cNvPr id="17413" name="Line 44"/>
          <p:cNvSpPr>
            <a:spLocks noChangeShapeType="1"/>
          </p:cNvSpPr>
          <p:nvPr/>
        </p:nvSpPr>
        <p:spPr bwMode="auto">
          <a:xfrm>
            <a:off x="1944688" y="4705350"/>
            <a:ext cx="0" cy="0"/>
          </a:xfrm>
          <a:prstGeom prst="line">
            <a:avLst/>
          </a:prstGeom>
          <a:noFill/>
          <a:ln w="9525">
            <a:solidFill>
              <a:srgbClr val="000000"/>
            </a:solidFill>
            <a:round/>
            <a:headEnd/>
            <a:tailEnd type="triangle" w="med" len="med"/>
          </a:ln>
        </p:spPr>
        <p:txBody>
          <a:bodyPr/>
          <a:lstStyle/>
          <a:p>
            <a:endParaRPr lang="et-EE"/>
          </a:p>
        </p:txBody>
      </p:sp>
      <p:sp>
        <p:nvSpPr>
          <p:cNvPr id="17414" name="Line 67"/>
          <p:cNvSpPr>
            <a:spLocks noChangeShapeType="1"/>
          </p:cNvSpPr>
          <p:nvPr/>
        </p:nvSpPr>
        <p:spPr bwMode="auto">
          <a:xfrm>
            <a:off x="1601788" y="5962650"/>
            <a:ext cx="0" cy="0"/>
          </a:xfrm>
          <a:prstGeom prst="line">
            <a:avLst/>
          </a:prstGeom>
          <a:noFill/>
          <a:ln w="9525">
            <a:solidFill>
              <a:srgbClr val="000000"/>
            </a:solidFill>
            <a:round/>
            <a:headEnd/>
            <a:tailEnd/>
          </a:ln>
        </p:spPr>
        <p:txBody>
          <a:bodyPr/>
          <a:lstStyle/>
          <a:p>
            <a:endParaRPr lang="et-EE"/>
          </a:p>
        </p:txBody>
      </p:sp>
      <p:sp>
        <p:nvSpPr>
          <p:cNvPr id="17415" name="Line 68"/>
          <p:cNvSpPr>
            <a:spLocks noChangeShapeType="1"/>
          </p:cNvSpPr>
          <p:nvPr/>
        </p:nvSpPr>
        <p:spPr bwMode="auto">
          <a:xfrm>
            <a:off x="1487488" y="6535738"/>
            <a:ext cx="0" cy="0"/>
          </a:xfrm>
          <a:prstGeom prst="line">
            <a:avLst/>
          </a:prstGeom>
          <a:noFill/>
          <a:ln w="9525">
            <a:solidFill>
              <a:srgbClr val="000000"/>
            </a:solidFill>
            <a:round/>
            <a:headEnd/>
            <a:tailEnd type="triangle" w="med" len="med"/>
          </a:ln>
        </p:spPr>
        <p:txBody>
          <a:bodyPr/>
          <a:lstStyle/>
          <a:p>
            <a:endParaRPr lang="et-EE"/>
          </a:p>
        </p:txBody>
      </p:sp>
      <p:sp>
        <p:nvSpPr>
          <p:cNvPr id="17416" name="Line 90"/>
          <p:cNvSpPr>
            <a:spLocks noChangeShapeType="1"/>
          </p:cNvSpPr>
          <p:nvPr/>
        </p:nvSpPr>
        <p:spPr bwMode="auto">
          <a:xfrm>
            <a:off x="3887788" y="5048250"/>
            <a:ext cx="0" cy="0"/>
          </a:xfrm>
          <a:prstGeom prst="line">
            <a:avLst/>
          </a:prstGeom>
          <a:noFill/>
          <a:ln w="9525">
            <a:solidFill>
              <a:srgbClr val="000000"/>
            </a:solidFill>
            <a:round/>
            <a:headEnd/>
            <a:tailEnd type="triangle" w="med" len="med"/>
          </a:ln>
        </p:spPr>
        <p:txBody>
          <a:bodyPr/>
          <a:lstStyle/>
          <a:p>
            <a:endParaRPr lang="et-EE"/>
          </a:p>
        </p:txBody>
      </p:sp>
      <p:pic>
        <p:nvPicPr>
          <p:cNvPr id="17417" name="Picture 118" descr="Untitled-1"/>
          <p:cNvPicPr>
            <a:picLocks noChangeAspect="1" noChangeArrowheads="1"/>
          </p:cNvPicPr>
          <p:nvPr/>
        </p:nvPicPr>
        <p:blipFill>
          <a:blip r:embed="rId4" cstate="print"/>
          <a:srcRect/>
          <a:stretch>
            <a:fillRect/>
          </a:stretch>
        </p:blipFill>
        <p:spPr bwMode="auto">
          <a:xfrm>
            <a:off x="467544" y="1916832"/>
            <a:ext cx="8010525" cy="4464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Hardware Infrastructure</a:t>
            </a:r>
          </a:p>
        </p:txBody>
      </p:sp>
      <p:sp>
        <p:nvSpPr>
          <p:cNvPr id="21506" name="Content Placeholder 2"/>
          <p:cNvSpPr>
            <a:spLocks noGrp="1"/>
          </p:cNvSpPr>
          <p:nvPr>
            <p:ph idx="1"/>
          </p:nvPr>
        </p:nvSpPr>
        <p:spPr/>
        <p:txBody>
          <a:bodyPr/>
          <a:lstStyle/>
          <a:p>
            <a:r>
              <a:rPr lang="en-US" smtClean="0"/>
              <a:t>Oracle Weblogic J2EE server </a:t>
            </a:r>
            <a:r>
              <a:rPr lang="et-EE" smtClean="0"/>
              <a:t>LIVE </a:t>
            </a:r>
            <a:r>
              <a:rPr lang="en-US" smtClean="0"/>
              <a:t>cluster</a:t>
            </a:r>
          </a:p>
          <a:p>
            <a:pPr lvl="1"/>
            <a:r>
              <a:rPr lang="en-US" smtClean="0"/>
              <a:t>2 physical server nodes (Linux)</a:t>
            </a:r>
          </a:p>
          <a:p>
            <a:pPr lvl="1"/>
            <a:r>
              <a:rPr lang="en-US" smtClean="0"/>
              <a:t>Load balancer (Apache)</a:t>
            </a:r>
          </a:p>
          <a:p>
            <a:r>
              <a:rPr lang="en-US" smtClean="0"/>
              <a:t>Oracle Database server</a:t>
            </a:r>
          </a:p>
          <a:p>
            <a:pPr lvl="1"/>
            <a:r>
              <a:rPr lang="en-US" smtClean="0"/>
              <a:t>1 physical server (Linux)</a:t>
            </a:r>
          </a:p>
          <a:p>
            <a:pPr lvl="1"/>
            <a:r>
              <a:rPr lang="en-US" smtClean="0"/>
              <a:t> Cold standby (Linux)</a:t>
            </a:r>
          </a:p>
          <a:p>
            <a:r>
              <a:rPr lang="en-US" smtClean="0"/>
              <a:t>Interviewers computers (Acer One netbooks)</a:t>
            </a:r>
          </a:p>
          <a:p>
            <a:pPr lvl="1"/>
            <a:r>
              <a:rPr lang="en-US" smtClean="0"/>
              <a:t>Mobile internet connection modems</a:t>
            </a:r>
          </a:p>
          <a:p>
            <a:r>
              <a:rPr lang="en-US" smtClean="0"/>
              <a:t>Portable GPS receivers</a:t>
            </a:r>
          </a:p>
        </p:txBody>
      </p:sp>
      <p:sp>
        <p:nvSpPr>
          <p:cNvPr id="21507" name="Date Placeholder 4"/>
          <p:cNvSpPr>
            <a:spLocks noGrp="1"/>
          </p:cNvSpPr>
          <p:nvPr>
            <p:ph type="dt" sz="quarter" idx="4294967295"/>
          </p:nvPr>
        </p:nvSpPr>
        <p:spPr bwMode="auto">
          <a:xfrm>
            <a:off x="1143000" y="6492875"/>
            <a:ext cx="2133600" cy="365125"/>
          </a:xfrm>
          <a:prstGeom prst="rect">
            <a:avLst/>
          </a:prstGeom>
          <a:noFill/>
          <a:ln>
            <a:miter lim="800000"/>
            <a:headEnd/>
            <a:tailEnd/>
          </a:ln>
        </p:spPr>
        <p:txBody>
          <a:bodyPr wrap="square" numCol="1" anchorCtr="0" compatLnSpc="1">
            <a:prstTxWarp prst="textNoShape">
              <a:avLst/>
            </a:prstTxWarp>
          </a:bodyPr>
          <a:lstStyle/>
          <a:p>
            <a:endParaRPr lang="et-EE">
              <a:latin typeface="Arial" charset="0"/>
            </a:endParaRPr>
          </a:p>
        </p:txBody>
      </p:sp>
      <p:sp>
        <p:nvSpPr>
          <p:cNvPr id="21508" name="Footer Placeholder 5"/>
          <p:cNvSpPr>
            <a:spLocks noGrp="1"/>
          </p:cNvSpPr>
          <p:nvPr>
            <p:ph type="ftr" sz="quarter" idx="10"/>
          </p:nvPr>
        </p:nvSpPr>
        <p:spPr>
          <a:noFill/>
        </p:spPr>
        <p:txBody>
          <a:bodyPr/>
          <a:lstStyle/>
          <a:p>
            <a:r>
              <a:rPr lang="en-US" smtClean="0">
                <a:latin typeface="Arial" charset="0"/>
              </a:rPr>
              <a:t>UNECE meeting in Amman 2016</a:t>
            </a:r>
            <a:endParaRPr lang="en-GB">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Preparation of hardware</a:t>
            </a:r>
          </a:p>
        </p:txBody>
      </p:sp>
      <p:sp>
        <p:nvSpPr>
          <p:cNvPr id="23554" name="Content Placeholder 2"/>
          <p:cNvSpPr>
            <a:spLocks noGrp="1"/>
          </p:cNvSpPr>
          <p:nvPr>
            <p:ph idx="1"/>
          </p:nvPr>
        </p:nvSpPr>
        <p:spPr/>
        <p:txBody>
          <a:bodyPr/>
          <a:lstStyle/>
          <a:p>
            <a:pPr>
              <a:buFont typeface="Wingdings" pitchFamily="2" charset="2"/>
              <a:buNone/>
            </a:pPr>
            <a:r>
              <a:rPr lang="en-US" smtClean="0"/>
              <a:t>Interviewers computers</a:t>
            </a:r>
          </a:p>
          <a:p>
            <a:r>
              <a:rPr lang="en-US" smtClean="0"/>
              <a:t>Windows XP operating system with last updates</a:t>
            </a:r>
          </a:p>
          <a:p>
            <a:r>
              <a:rPr lang="en-US" smtClean="0"/>
              <a:t>Forbidden hardware for non working purposes</a:t>
            </a:r>
          </a:p>
          <a:p>
            <a:pPr lvl="1"/>
            <a:r>
              <a:rPr lang="en-US" smtClean="0"/>
              <a:t>Webcam</a:t>
            </a:r>
          </a:p>
          <a:p>
            <a:pPr lvl="1"/>
            <a:r>
              <a:rPr lang="en-US" smtClean="0"/>
              <a:t>USB/MMC storage</a:t>
            </a:r>
          </a:p>
          <a:p>
            <a:pPr lvl="1"/>
            <a:r>
              <a:rPr lang="en-US" smtClean="0"/>
              <a:t>Wi-Fi/LAN</a:t>
            </a:r>
          </a:p>
        </p:txBody>
      </p:sp>
      <p:sp>
        <p:nvSpPr>
          <p:cNvPr id="23555" name="Footer Placeholder 3"/>
          <p:cNvSpPr>
            <a:spLocks noGrp="1"/>
          </p:cNvSpPr>
          <p:nvPr>
            <p:ph type="ftr" sz="quarter" idx="10"/>
          </p:nvPr>
        </p:nvSpPr>
        <p:spPr>
          <a:noFill/>
        </p:spPr>
        <p:txBody>
          <a:bodyPr/>
          <a:lstStyle/>
          <a:p>
            <a:r>
              <a:rPr lang="en-US" smtClean="0">
                <a:latin typeface="Arial" charset="0"/>
              </a:rPr>
              <a:t>UNECE meeting in Amman 2016</a:t>
            </a:r>
            <a:endParaRPr lang="en-GB">
              <a:latin typeface="Arial" charset="0"/>
            </a:endParaRPr>
          </a:p>
        </p:txBody>
      </p:sp>
      <p:sp>
        <p:nvSpPr>
          <p:cNvPr id="23556" name="Date Placeholder 4"/>
          <p:cNvSpPr>
            <a:spLocks noGrp="1"/>
          </p:cNvSpPr>
          <p:nvPr>
            <p:ph type="dt" sz="quarter" idx="4294967295"/>
          </p:nvPr>
        </p:nvSpPr>
        <p:spPr bwMode="auto">
          <a:xfrm>
            <a:off x="1143000" y="6492875"/>
            <a:ext cx="2133600" cy="365125"/>
          </a:xfrm>
          <a:prstGeom prst="rect">
            <a:avLst/>
          </a:prstGeom>
          <a:noFill/>
          <a:ln>
            <a:miter lim="800000"/>
            <a:headEnd/>
            <a:tailEnd/>
          </a:ln>
        </p:spPr>
        <p:txBody>
          <a:bodyPr wrap="square" numCol="1" anchorCtr="0" compatLnSpc="1">
            <a:prstTxWarp prst="textNoShape">
              <a:avLst/>
            </a:prstTxWarp>
          </a:bodyPr>
          <a:lstStyle/>
          <a:p>
            <a:endParaRPr lang="et-EE">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Preparation of hardware</a:t>
            </a:r>
            <a:r>
              <a:rPr lang="et-EE" smtClean="0"/>
              <a:t> (</a:t>
            </a:r>
            <a:r>
              <a:rPr lang="en-US" smtClean="0"/>
              <a:t>continues</a:t>
            </a:r>
            <a:r>
              <a:rPr lang="et-EE" smtClean="0"/>
              <a:t>)</a:t>
            </a:r>
            <a:endParaRPr lang="en-US" smtClean="0"/>
          </a:p>
        </p:txBody>
      </p:sp>
      <p:sp>
        <p:nvSpPr>
          <p:cNvPr id="24578" name="Content Placeholder 2"/>
          <p:cNvSpPr>
            <a:spLocks noGrp="1"/>
          </p:cNvSpPr>
          <p:nvPr>
            <p:ph idx="1"/>
          </p:nvPr>
        </p:nvSpPr>
        <p:spPr>
          <a:xfrm>
            <a:off x="539552" y="2276872"/>
            <a:ext cx="8151440" cy="4195762"/>
          </a:xfrm>
        </p:spPr>
        <p:txBody>
          <a:bodyPr/>
          <a:lstStyle/>
          <a:p>
            <a:pPr>
              <a:buFont typeface="Wingdings" pitchFamily="2" charset="2"/>
              <a:buNone/>
            </a:pPr>
            <a:r>
              <a:rPr lang="en-US" smtClean="0"/>
              <a:t>Interviewers computers</a:t>
            </a:r>
          </a:p>
          <a:p>
            <a:r>
              <a:rPr lang="en-US" smtClean="0"/>
              <a:t>Forbidden functionality for non working purposes</a:t>
            </a:r>
          </a:p>
          <a:p>
            <a:pPr lvl="1"/>
            <a:r>
              <a:rPr lang="en-US" smtClean="0"/>
              <a:t>Local computer and registry</a:t>
            </a:r>
          </a:p>
          <a:p>
            <a:pPr lvl="2"/>
            <a:r>
              <a:rPr lang="en-US" smtClean="0"/>
              <a:t>BIOS password protection, denial of bootable removable storage </a:t>
            </a:r>
          </a:p>
          <a:p>
            <a:pPr lvl="2"/>
            <a:r>
              <a:rPr lang="en-US" smtClean="0"/>
              <a:t>Web traffic limitations</a:t>
            </a:r>
          </a:p>
          <a:p>
            <a:pPr lvl="2"/>
            <a:r>
              <a:rPr lang="en-US" smtClean="0"/>
              <a:t>Forbidden access to control panel functionality</a:t>
            </a:r>
          </a:p>
          <a:p>
            <a:pPr lvl="2"/>
            <a:r>
              <a:rPr lang="en-US" smtClean="0"/>
              <a:t>Forbidden access to hidden files</a:t>
            </a:r>
          </a:p>
          <a:p>
            <a:pPr lvl="2"/>
            <a:r>
              <a:rPr lang="en-US" smtClean="0"/>
              <a:t>Hibernate in case of closing the lid</a:t>
            </a:r>
            <a:endParaRPr lang="et-EE" smtClean="0"/>
          </a:p>
          <a:p>
            <a:endParaRPr lang="en-US" smtClean="0"/>
          </a:p>
        </p:txBody>
      </p:sp>
      <p:sp>
        <p:nvSpPr>
          <p:cNvPr id="24579" name="Footer Placeholder 3"/>
          <p:cNvSpPr>
            <a:spLocks noGrp="1"/>
          </p:cNvSpPr>
          <p:nvPr>
            <p:ph type="ftr" sz="quarter" idx="10"/>
          </p:nvPr>
        </p:nvSpPr>
        <p:spPr>
          <a:noFill/>
        </p:spPr>
        <p:txBody>
          <a:bodyPr/>
          <a:lstStyle/>
          <a:p>
            <a:r>
              <a:rPr lang="en-US" smtClean="0">
                <a:latin typeface="Arial" charset="0"/>
              </a:rPr>
              <a:t>UNECE meeting in Amman 2016</a:t>
            </a:r>
            <a:endParaRPr lang="en-GB">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Preparation of hardware (continues)</a:t>
            </a:r>
          </a:p>
        </p:txBody>
      </p:sp>
      <p:sp>
        <p:nvSpPr>
          <p:cNvPr id="25602" name="Content Placeholder 2"/>
          <p:cNvSpPr>
            <a:spLocks noGrp="1"/>
          </p:cNvSpPr>
          <p:nvPr>
            <p:ph idx="1"/>
          </p:nvPr>
        </p:nvSpPr>
        <p:spPr/>
        <p:txBody>
          <a:bodyPr/>
          <a:lstStyle/>
          <a:p>
            <a:pPr>
              <a:buFont typeface="Wingdings" pitchFamily="2" charset="2"/>
              <a:buNone/>
            </a:pPr>
            <a:r>
              <a:rPr lang="en-US" smtClean="0"/>
              <a:t>Interviewers computers</a:t>
            </a:r>
          </a:p>
          <a:p>
            <a:r>
              <a:rPr lang="en-US" smtClean="0"/>
              <a:t>Forbidden functionality for non working purposes</a:t>
            </a:r>
            <a:endParaRPr lang="et-EE" smtClean="0"/>
          </a:p>
          <a:p>
            <a:pPr lvl="1"/>
            <a:r>
              <a:rPr lang="en-US" smtClean="0"/>
              <a:t>Domain Policy</a:t>
            </a:r>
          </a:p>
          <a:p>
            <a:pPr lvl="2"/>
            <a:r>
              <a:rPr lang="en-US" smtClean="0"/>
              <a:t>Screen saver with password prompt in case of an idle</a:t>
            </a:r>
            <a:endParaRPr lang="et-EE" smtClean="0"/>
          </a:p>
          <a:p>
            <a:pPr lvl="1"/>
            <a:r>
              <a:rPr lang="en-US" smtClean="0"/>
              <a:t>Interviewer only specific VPN rules</a:t>
            </a:r>
          </a:p>
          <a:p>
            <a:pPr lvl="2"/>
            <a:endParaRPr lang="en-US" smtClean="0"/>
          </a:p>
          <a:p>
            <a:endParaRPr lang="en-US" smtClean="0"/>
          </a:p>
        </p:txBody>
      </p:sp>
      <p:sp>
        <p:nvSpPr>
          <p:cNvPr id="25603" name="Footer Placeholder 3"/>
          <p:cNvSpPr>
            <a:spLocks noGrp="1"/>
          </p:cNvSpPr>
          <p:nvPr>
            <p:ph type="ftr" sz="quarter" idx="10"/>
          </p:nvPr>
        </p:nvSpPr>
        <p:spPr>
          <a:noFill/>
        </p:spPr>
        <p:txBody>
          <a:bodyPr/>
          <a:lstStyle/>
          <a:p>
            <a:r>
              <a:rPr lang="en-US" smtClean="0">
                <a:latin typeface="Arial" charset="0"/>
              </a:rPr>
              <a:t>UNECE meeting in Amman 2016</a:t>
            </a:r>
            <a:endParaRPr lang="en-GB">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Preparation of hardware (continues)</a:t>
            </a:r>
          </a:p>
        </p:txBody>
      </p:sp>
      <p:sp>
        <p:nvSpPr>
          <p:cNvPr id="25602" name="Content Placeholder 2"/>
          <p:cNvSpPr>
            <a:spLocks noGrp="1"/>
          </p:cNvSpPr>
          <p:nvPr>
            <p:ph idx="1"/>
          </p:nvPr>
        </p:nvSpPr>
        <p:spPr/>
        <p:txBody>
          <a:bodyPr/>
          <a:lstStyle/>
          <a:p>
            <a:pPr>
              <a:buFont typeface="Wingdings" pitchFamily="2" charset="2"/>
              <a:buNone/>
            </a:pPr>
            <a:r>
              <a:rPr lang="en-US" smtClean="0"/>
              <a:t>Interviewers computers</a:t>
            </a:r>
          </a:p>
          <a:p>
            <a:r>
              <a:rPr lang="en-US" smtClean="0"/>
              <a:t>Forbidden functionality for non working purposes</a:t>
            </a:r>
            <a:endParaRPr lang="et-EE" smtClean="0"/>
          </a:p>
          <a:p>
            <a:pPr lvl="1"/>
            <a:r>
              <a:rPr lang="en-US" smtClean="0"/>
              <a:t>Domain Policy</a:t>
            </a:r>
          </a:p>
          <a:p>
            <a:pPr lvl="2"/>
            <a:r>
              <a:rPr lang="en-US" smtClean="0"/>
              <a:t>Screen saver with password prompt in case of an idle</a:t>
            </a:r>
            <a:endParaRPr lang="et-EE" smtClean="0"/>
          </a:p>
          <a:p>
            <a:pPr lvl="1"/>
            <a:r>
              <a:rPr lang="en-US" smtClean="0"/>
              <a:t>Interviewer only specific VPN rules</a:t>
            </a:r>
          </a:p>
          <a:p>
            <a:pPr lvl="2"/>
            <a:endParaRPr lang="en-US" smtClean="0"/>
          </a:p>
          <a:p>
            <a:endParaRPr lang="en-US" smtClean="0"/>
          </a:p>
        </p:txBody>
      </p:sp>
      <p:sp>
        <p:nvSpPr>
          <p:cNvPr id="25603" name="Footer Placeholder 3"/>
          <p:cNvSpPr>
            <a:spLocks noGrp="1"/>
          </p:cNvSpPr>
          <p:nvPr>
            <p:ph type="ftr" sz="quarter" idx="10"/>
          </p:nvPr>
        </p:nvSpPr>
        <p:spPr>
          <a:noFill/>
        </p:spPr>
        <p:txBody>
          <a:bodyPr/>
          <a:lstStyle/>
          <a:p>
            <a:r>
              <a:rPr lang="en-US" smtClean="0">
                <a:latin typeface="Arial" charset="0"/>
              </a:rPr>
              <a:t>UNECE meeting in Amman 2016</a:t>
            </a:r>
            <a:endParaRPr lang="en-GB">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Preparation of hardware (continues)</a:t>
            </a:r>
          </a:p>
        </p:txBody>
      </p:sp>
      <p:sp>
        <p:nvSpPr>
          <p:cNvPr id="27650" name="Content Placeholder 2"/>
          <p:cNvSpPr>
            <a:spLocks noGrp="1"/>
          </p:cNvSpPr>
          <p:nvPr>
            <p:ph idx="1"/>
          </p:nvPr>
        </p:nvSpPr>
        <p:spPr/>
        <p:txBody>
          <a:bodyPr/>
          <a:lstStyle/>
          <a:p>
            <a:pPr>
              <a:buFont typeface="Wingdings" pitchFamily="2" charset="2"/>
              <a:buNone/>
            </a:pPr>
            <a:r>
              <a:rPr lang="en-US" dirty="0" smtClean="0"/>
              <a:t>Interviewers computers</a:t>
            </a:r>
          </a:p>
          <a:p>
            <a:r>
              <a:rPr lang="en-US" dirty="0" smtClean="0"/>
              <a:t>Personalization</a:t>
            </a:r>
          </a:p>
          <a:p>
            <a:pPr lvl="1"/>
            <a:r>
              <a:rPr lang="en-US" dirty="0" smtClean="0"/>
              <a:t>True Crypts default password change</a:t>
            </a:r>
          </a:p>
          <a:p>
            <a:pPr lvl="1"/>
            <a:r>
              <a:rPr lang="en-US" dirty="0" smtClean="0"/>
              <a:t> Delicate data folders access rights</a:t>
            </a:r>
          </a:p>
          <a:p>
            <a:pPr lvl="1"/>
            <a:r>
              <a:rPr lang="en-US" dirty="0" smtClean="0"/>
              <a:t>Hiding the delicate data folders</a:t>
            </a:r>
          </a:p>
          <a:p>
            <a:r>
              <a:rPr lang="en-US" dirty="0" smtClean="0"/>
              <a:t>Verification</a:t>
            </a:r>
          </a:p>
          <a:p>
            <a:pPr lvl="1"/>
            <a:r>
              <a:rPr lang="en-US" dirty="0" smtClean="0"/>
              <a:t>True Crypt and Active Directory passwords</a:t>
            </a:r>
          </a:p>
          <a:p>
            <a:pPr lvl="1"/>
            <a:r>
              <a:rPr lang="en-US" dirty="0" smtClean="0"/>
              <a:t>VPN connection</a:t>
            </a:r>
          </a:p>
          <a:p>
            <a:pPr lvl="1"/>
            <a:r>
              <a:rPr lang="en-US" dirty="0" smtClean="0"/>
              <a:t>Interviewers application load, update and synchronization </a:t>
            </a:r>
          </a:p>
          <a:p>
            <a:pPr lvl="1"/>
            <a:endParaRPr lang="en-US" dirty="0" smtClean="0"/>
          </a:p>
        </p:txBody>
      </p:sp>
      <p:sp>
        <p:nvSpPr>
          <p:cNvPr id="27651" name="Footer Placeholder 3"/>
          <p:cNvSpPr>
            <a:spLocks noGrp="1"/>
          </p:cNvSpPr>
          <p:nvPr>
            <p:ph type="ftr" sz="quarter" idx="10"/>
          </p:nvPr>
        </p:nvSpPr>
        <p:spPr>
          <a:noFill/>
        </p:spPr>
        <p:txBody>
          <a:bodyPr/>
          <a:lstStyle/>
          <a:p>
            <a:r>
              <a:rPr lang="en-US" smtClean="0">
                <a:latin typeface="Arial" charset="0"/>
              </a:rPr>
              <a:t>UNECE meeting in Amman 2016</a:t>
            </a:r>
            <a:endParaRPr lang="en-GB">
              <a:latin typeface="Arial" charset="0"/>
            </a:endParaRPr>
          </a:p>
        </p:txBody>
      </p:sp>
      <p:sp>
        <p:nvSpPr>
          <p:cNvPr id="27652" name="Date Placeholder 4"/>
          <p:cNvSpPr>
            <a:spLocks noGrp="1"/>
          </p:cNvSpPr>
          <p:nvPr>
            <p:ph type="dt" sz="quarter" idx="4294967295"/>
          </p:nvPr>
        </p:nvSpPr>
        <p:spPr bwMode="auto">
          <a:xfrm>
            <a:off x="2267744" y="6858000"/>
            <a:ext cx="2133600" cy="365125"/>
          </a:xfrm>
          <a:prstGeom prst="rect">
            <a:avLst/>
          </a:prstGeom>
          <a:noFill/>
          <a:ln>
            <a:miter lim="800000"/>
            <a:headEnd/>
            <a:tailEnd/>
          </a:ln>
        </p:spPr>
        <p:txBody>
          <a:bodyPr wrap="square" numCol="1" anchorCtr="0" compatLnSpc="1">
            <a:prstTxWarp prst="textNoShape">
              <a:avLst/>
            </a:prstTxWarp>
          </a:bodyPr>
          <a:lstStyle/>
          <a:p>
            <a:endParaRPr lang="et-EE" sz="1100" dirty="0">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err="1" smtClean="0"/>
              <a:t>Securit</a:t>
            </a:r>
            <a:r>
              <a:rPr lang="et-EE" dirty="0" smtClean="0"/>
              <a:t>y </a:t>
            </a:r>
            <a:r>
              <a:rPr lang="et-EE" dirty="0" err="1" smtClean="0"/>
              <a:t>of</a:t>
            </a:r>
            <a:r>
              <a:rPr lang="et-EE" dirty="0" smtClean="0"/>
              <a:t> </a:t>
            </a:r>
            <a:r>
              <a:rPr lang="et-EE" dirty="0" err="1" smtClean="0"/>
              <a:t>data</a:t>
            </a:r>
            <a:endParaRPr lang="en-US" dirty="0" smtClean="0"/>
          </a:p>
        </p:txBody>
      </p:sp>
      <p:sp>
        <p:nvSpPr>
          <p:cNvPr id="28674" name="Content Placeholder 2"/>
          <p:cNvSpPr>
            <a:spLocks noGrp="1"/>
          </p:cNvSpPr>
          <p:nvPr>
            <p:ph idx="1"/>
          </p:nvPr>
        </p:nvSpPr>
        <p:spPr/>
        <p:txBody>
          <a:bodyPr/>
          <a:lstStyle/>
          <a:p>
            <a:pPr>
              <a:buFont typeface="Wingdings" pitchFamily="2" charset="2"/>
              <a:buNone/>
            </a:pPr>
            <a:endParaRPr lang="en-US" dirty="0" smtClean="0"/>
          </a:p>
          <a:p>
            <a:r>
              <a:rPr lang="en-US" dirty="0" smtClean="0"/>
              <a:t>Passwords</a:t>
            </a:r>
            <a:endParaRPr lang="et-EE" dirty="0" smtClean="0"/>
          </a:p>
          <a:p>
            <a:pPr lvl="1"/>
            <a:r>
              <a:rPr lang="en-US" dirty="0" smtClean="0"/>
              <a:t>One password for everything</a:t>
            </a:r>
          </a:p>
          <a:p>
            <a:pPr lvl="1"/>
            <a:r>
              <a:rPr lang="en-US" dirty="0" smtClean="0"/>
              <a:t>Predefined and unchangeable passwords</a:t>
            </a:r>
          </a:p>
          <a:p>
            <a:pPr lvl="1"/>
            <a:r>
              <a:rPr lang="en-US" dirty="0" smtClean="0"/>
              <a:t>True Crypt password changed and stored in the process of personalization</a:t>
            </a:r>
          </a:p>
          <a:p>
            <a:pPr lvl="1"/>
            <a:r>
              <a:rPr lang="en-US" dirty="0" smtClean="0"/>
              <a:t>Active Directory authentication for Windows logon and web applications</a:t>
            </a:r>
          </a:p>
          <a:p>
            <a:pPr lvl="1"/>
            <a:endParaRPr lang="en-US" dirty="0" smtClean="0"/>
          </a:p>
          <a:p>
            <a:pPr lvl="1"/>
            <a:endParaRPr lang="en-US" dirty="0" smtClean="0"/>
          </a:p>
        </p:txBody>
      </p:sp>
      <p:sp>
        <p:nvSpPr>
          <p:cNvPr id="28675" name="Footer Placeholder 3"/>
          <p:cNvSpPr>
            <a:spLocks noGrp="1"/>
          </p:cNvSpPr>
          <p:nvPr>
            <p:ph type="ftr" sz="quarter" idx="10"/>
          </p:nvPr>
        </p:nvSpPr>
        <p:spPr>
          <a:noFill/>
        </p:spPr>
        <p:txBody>
          <a:bodyPr/>
          <a:lstStyle/>
          <a:p>
            <a:r>
              <a:rPr lang="en-US" smtClean="0">
                <a:latin typeface="Arial" charset="0"/>
              </a:rPr>
              <a:t>UNECE meeting in Amman 2016</a:t>
            </a:r>
            <a:endParaRPr lang="en-GB">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smtClean="0"/>
              <a:t>Security </a:t>
            </a:r>
            <a:r>
              <a:rPr lang="et-EE" dirty="0" smtClean="0"/>
              <a:t>of c</a:t>
            </a:r>
            <a:r>
              <a:rPr lang="en-GB" dirty="0" err="1" smtClean="0"/>
              <a:t>omputers</a:t>
            </a:r>
            <a:endParaRPr lang="en-GB" dirty="0" smtClean="0"/>
          </a:p>
        </p:txBody>
      </p:sp>
      <p:sp>
        <p:nvSpPr>
          <p:cNvPr id="29698" name="Content Placeholder 2"/>
          <p:cNvSpPr>
            <a:spLocks noGrp="1"/>
          </p:cNvSpPr>
          <p:nvPr>
            <p:ph idx="1"/>
          </p:nvPr>
        </p:nvSpPr>
        <p:spPr/>
        <p:txBody>
          <a:bodyPr/>
          <a:lstStyle/>
          <a:p>
            <a:r>
              <a:rPr lang="en-US" dirty="0" smtClean="0"/>
              <a:t>Fully encrypted hard drive</a:t>
            </a:r>
          </a:p>
          <a:p>
            <a:r>
              <a:rPr lang="en-US" dirty="0" smtClean="0"/>
              <a:t>HTTP/SFTP connection inside encrypted VPN tunnel</a:t>
            </a:r>
          </a:p>
        </p:txBody>
      </p:sp>
      <p:sp>
        <p:nvSpPr>
          <p:cNvPr id="29699" name="Footer Placeholder 3"/>
          <p:cNvSpPr>
            <a:spLocks noGrp="1"/>
          </p:cNvSpPr>
          <p:nvPr>
            <p:ph type="ftr" sz="quarter" idx="10"/>
          </p:nvPr>
        </p:nvSpPr>
        <p:spPr>
          <a:noFill/>
        </p:spPr>
        <p:txBody>
          <a:bodyPr/>
          <a:lstStyle/>
          <a:p>
            <a:r>
              <a:rPr lang="en-US" smtClean="0">
                <a:latin typeface="Arial" charset="0"/>
              </a:rPr>
              <a:t>UNECE meeting in Amman 2016</a:t>
            </a:r>
            <a:endParaRPr lang="en-GB">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GB" dirty="0" smtClean="0"/>
              <a:t>Physical security </a:t>
            </a:r>
          </a:p>
        </p:txBody>
      </p:sp>
      <p:sp>
        <p:nvSpPr>
          <p:cNvPr id="31746" name="Content Placeholder 2"/>
          <p:cNvSpPr>
            <a:spLocks noGrp="1"/>
          </p:cNvSpPr>
          <p:nvPr>
            <p:ph idx="1"/>
          </p:nvPr>
        </p:nvSpPr>
        <p:spPr/>
        <p:txBody>
          <a:bodyPr/>
          <a:lstStyle/>
          <a:p>
            <a:r>
              <a:rPr lang="en-US" dirty="0" smtClean="0"/>
              <a:t>Servers</a:t>
            </a:r>
          </a:p>
          <a:p>
            <a:pPr lvl="1"/>
            <a:r>
              <a:rPr lang="en-US" dirty="0" smtClean="0"/>
              <a:t>Access protected server rooms</a:t>
            </a:r>
          </a:p>
          <a:p>
            <a:r>
              <a:rPr lang="en-US" dirty="0" smtClean="0"/>
              <a:t>Interviewers computer</a:t>
            </a:r>
          </a:p>
          <a:p>
            <a:pPr lvl="1"/>
            <a:r>
              <a:rPr lang="en-US" dirty="0" smtClean="0"/>
              <a:t>Based on interviewers training</a:t>
            </a:r>
            <a:endParaRPr lang="et-EE" dirty="0" smtClean="0"/>
          </a:p>
          <a:p>
            <a:pPr lvl="2"/>
            <a:r>
              <a:rPr lang="en-US" dirty="0" smtClean="0"/>
              <a:t>Handle personal passwords</a:t>
            </a:r>
          </a:p>
          <a:p>
            <a:pPr lvl="2"/>
            <a:r>
              <a:rPr lang="en-US" dirty="0" smtClean="0"/>
              <a:t>Protect computer in bad we</a:t>
            </a:r>
            <a:r>
              <a:rPr lang="et-EE" dirty="0" smtClean="0"/>
              <a:t>at</a:t>
            </a:r>
            <a:r>
              <a:rPr lang="en-US" dirty="0" smtClean="0"/>
              <a:t>her conditions</a:t>
            </a:r>
          </a:p>
          <a:p>
            <a:pPr lvl="2"/>
            <a:r>
              <a:rPr lang="en-US" dirty="0" smtClean="0"/>
              <a:t>Act in case of robbery or computer loss</a:t>
            </a:r>
          </a:p>
          <a:p>
            <a:pPr lvl="2"/>
            <a:r>
              <a:rPr lang="en-US" dirty="0" smtClean="0"/>
              <a:t>Handle unauthorized use</a:t>
            </a:r>
            <a:r>
              <a:rPr lang="et-EE" dirty="0" smtClean="0"/>
              <a:t> </a:t>
            </a:r>
            <a:r>
              <a:rPr lang="en-US" dirty="0" smtClean="0"/>
              <a:t>of computer</a:t>
            </a:r>
          </a:p>
          <a:p>
            <a:pPr lvl="2"/>
            <a:endParaRPr lang="en-US" dirty="0" smtClean="0"/>
          </a:p>
        </p:txBody>
      </p:sp>
      <p:sp>
        <p:nvSpPr>
          <p:cNvPr id="31747" name="Footer Placeholder 3"/>
          <p:cNvSpPr>
            <a:spLocks noGrp="1"/>
          </p:cNvSpPr>
          <p:nvPr>
            <p:ph type="ftr" sz="quarter" idx="10"/>
          </p:nvPr>
        </p:nvSpPr>
        <p:spPr>
          <a:noFill/>
        </p:spPr>
        <p:txBody>
          <a:bodyPr/>
          <a:lstStyle/>
          <a:p>
            <a:r>
              <a:rPr lang="en-US" smtClean="0">
                <a:latin typeface="Arial" charset="0"/>
              </a:rPr>
              <a:t>UNECE meeting in Amman 2016</a:t>
            </a:r>
            <a:endParaRPr lang="en-GB">
              <a:latin typeface="Arial" charset="0"/>
            </a:endParaRPr>
          </a:p>
        </p:txBody>
      </p:sp>
      <p:sp>
        <p:nvSpPr>
          <p:cNvPr id="6" name="Date Placeholder 5"/>
          <p:cNvSpPr>
            <a:spLocks noGrp="1"/>
          </p:cNvSpPr>
          <p:nvPr>
            <p:ph type="dt" sz="half" idx="2"/>
          </p:nvPr>
        </p:nvSpPr>
        <p:spPr/>
        <p:txBody>
          <a:bodyPr/>
          <a:lstStyle/>
          <a:p>
            <a:endParaRPr lang="et-E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62466"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r>
              <a:rPr lang="en-US" sz="1200" dirty="0">
                <a:latin typeface="Arial" pitchFamily="34" charset="0"/>
                <a:cs typeface="Arial" pitchFamily="34" charset="0"/>
                <a:sym typeface="Arial" pitchFamily="34" charset="0"/>
              </a:rPr>
              <a:t>IT-architecture, security, hardware and Census</a:t>
            </a:r>
            <a:endParaRPr lang="en-US" dirty="0"/>
          </a:p>
        </p:txBody>
      </p:sp>
      <p:sp>
        <p:nvSpPr>
          <p:cNvPr id="62468" name="Rectangle 4"/>
          <p:cNvSpPr>
            <a:spLocks noGrp="1" noChangeArrowheads="1"/>
          </p:cNvSpPr>
          <p:nvPr>
            <p:ph type="title"/>
          </p:nvPr>
        </p:nvSpPr>
        <p:spPr>
          <a:xfrm>
            <a:off x="1257971" y="1268016"/>
            <a:ext cx="7489775" cy="647402"/>
          </a:xfrm>
        </p:spPr>
        <p:txBody>
          <a:bodyPr lIns="0" tIns="0" rIns="0" bIns="0"/>
          <a:lstStyle/>
          <a:p>
            <a:pPr defTabSz="914145"/>
            <a:r>
              <a:rPr lang="en-US" dirty="0">
                <a:latin typeface="Arial" pitchFamily="34" charset="0"/>
                <a:cs typeface="Arial" pitchFamily="34" charset="0"/>
                <a:sym typeface="Arial" pitchFamily="34" charset="0"/>
              </a:rPr>
              <a:t>Our partners </a:t>
            </a:r>
            <a:endParaRPr lang="en-US" dirty="0"/>
          </a:p>
        </p:txBody>
      </p:sp>
      <p:pic>
        <p:nvPicPr>
          <p:cNvPr id="62469" name="Picture 5" descr="image36.png"/>
          <p:cNvPicPr>
            <a:picLocks noChangeAspect="1"/>
          </p:cNvPicPr>
          <p:nvPr/>
        </p:nvPicPr>
        <p:blipFill>
          <a:blip r:embed="rId4" cstate="print"/>
          <a:srcRect/>
          <a:stretch>
            <a:fillRect/>
          </a:stretch>
        </p:blipFill>
        <p:spPr bwMode="auto">
          <a:xfrm>
            <a:off x="4319737" y="3932412"/>
            <a:ext cx="1404193" cy="792510"/>
          </a:xfrm>
          <a:prstGeom prst="rect">
            <a:avLst/>
          </a:prstGeom>
          <a:noFill/>
          <a:ln w="12700" cap="flat" cmpd="sng">
            <a:noFill/>
            <a:prstDash val="solid"/>
            <a:miter lim="0"/>
            <a:headEnd type="none" w="med" len="med"/>
            <a:tailEnd type="none" w="med" len="med"/>
          </a:ln>
          <a:effectLst/>
        </p:spPr>
      </p:pic>
      <p:pic>
        <p:nvPicPr>
          <p:cNvPr id="62470" name="Picture 6" descr="image37.png"/>
          <p:cNvPicPr>
            <a:picLocks noChangeAspect="1"/>
          </p:cNvPicPr>
          <p:nvPr/>
        </p:nvPicPr>
        <p:blipFill>
          <a:blip r:embed="rId5" cstate="print"/>
          <a:srcRect/>
          <a:stretch>
            <a:fillRect/>
          </a:stretch>
        </p:blipFill>
        <p:spPr bwMode="auto">
          <a:xfrm>
            <a:off x="6875860" y="2377530"/>
            <a:ext cx="1439912" cy="762372"/>
          </a:xfrm>
          <a:prstGeom prst="rect">
            <a:avLst/>
          </a:prstGeom>
          <a:noFill/>
          <a:ln w="12700" cap="flat" cmpd="sng">
            <a:noFill/>
            <a:prstDash val="solid"/>
            <a:miter lim="0"/>
            <a:headEnd type="none" w="med" len="med"/>
            <a:tailEnd type="none" w="med" len="med"/>
          </a:ln>
          <a:effectLst/>
        </p:spPr>
      </p:pic>
      <p:pic>
        <p:nvPicPr>
          <p:cNvPr id="62471" name="Picture 7" descr="image38.png"/>
          <p:cNvPicPr>
            <a:picLocks noChangeAspect="1"/>
          </p:cNvPicPr>
          <p:nvPr/>
        </p:nvPicPr>
        <p:blipFill>
          <a:blip r:embed="rId6" cstate="print"/>
          <a:srcRect/>
          <a:stretch>
            <a:fillRect/>
          </a:stretch>
        </p:blipFill>
        <p:spPr bwMode="auto">
          <a:xfrm>
            <a:off x="5795367" y="5201543"/>
            <a:ext cx="1800449" cy="387326"/>
          </a:xfrm>
          <a:prstGeom prst="rect">
            <a:avLst/>
          </a:prstGeom>
          <a:noFill/>
          <a:ln w="12700" cap="flat" cmpd="sng">
            <a:noFill/>
            <a:prstDash val="solid"/>
            <a:miter lim="0"/>
            <a:headEnd type="none" w="med" len="med"/>
            <a:tailEnd type="none" w="med" len="med"/>
          </a:ln>
          <a:effectLst/>
        </p:spPr>
      </p:pic>
      <p:pic>
        <p:nvPicPr>
          <p:cNvPr id="62472" name="Picture 8" descr="image39.png"/>
          <p:cNvPicPr>
            <a:picLocks noChangeAspect="1"/>
          </p:cNvPicPr>
          <p:nvPr/>
        </p:nvPicPr>
        <p:blipFill>
          <a:blip r:embed="rId7" cstate="print"/>
          <a:srcRect/>
          <a:stretch>
            <a:fillRect/>
          </a:stretch>
        </p:blipFill>
        <p:spPr bwMode="auto">
          <a:xfrm>
            <a:off x="3923482" y="5228332"/>
            <a:ext cx="1067098" cy="524619"/>
          </a:xfrm>
          <a:prstGeom prst="rect">
            <a:avLst/>
          </a:prstGeom>
          <a:noFill/>
          <a:ln w="12700" cap="flat" cmpd="sng">
            <a:noFill/>
            <a:prstDash val="solid"/>
            <a:miter lim="0"/>
            <a:headEnd type="none" w="med" len="med"/>
            <a:tailEnd type="none" w="med" len="med"/>
          </a:ln>
          <a:effectLst/>
        </p:spPr>
      </p:pic>
      <p:pic>
        <p:nvPicPr>
          <p:cNvPr id="62473" name="Picture 9" descr="image40.jpg"/>
          <p:cNvPicPr>
            <a:picLocks noChangeAspect="1"/>
          </p:cNvPicPr>
          <p:nvPr/>
        </p:nvPicPr>
        <p:blipFill>
          <a:blip r:embed="rId8" cstate="print"/>
          <a:srcRect/>
          <a:stretch>
            <a:fillRect/>
          </a:stretch>
        </p:blipFill>
        <p:spPr bwMode="auto">
          <a:xfrm>
            <a:off x="7883799" y="3574108"/>
            <a:ext cx="648518" cy="431974"/>
          </a:xfrm>
          <a:prstGeom prst="rect">
            <a:avLst/>
          </a:prstGeom>
          <a:noFill/>
          <a:ln w="12700" cap="flat" cmpd="sng">
            <a:noFill/>
            <a:prstDash val="solid"/>
            <a:miter lim="0"/>
            <a:headEnd type="none" w="med" len="med"/>
            <a:tailEnd type="none" w="med" len="med"/>
          </a:ln>
          <a:effectLst/>
        </p:spPr>
      </p:pic>
      <p:pic>
        <p:nvPicPr>
          <p:cNvPr id="62474" name="Picture 10" descr="image41.jpg"/>
          <p:cNvPicPr>
            <a:picLocks noChangeAspect="1"/>
          </p:cNvPicPr>
          <p:nvPr/>
        </p:nvPicPr>
        <p:blipFill>
          <a:blip r:embed="rId9" cstate="print"/>
          <a:srcRect/>
          <a:stretch>
            <a:fillRect/>
          </a:stretch>
        </p:blipFill>
        <p:spPr bwMode="auto">
          <a:xfrm>
            <a:off x="1115095" y="5876851"/>
            <a:ext cx="780231" cy="492249"/>
          </a:xfrm>
          <a:prstGeom prst="rect">
            <a:avLst/>
          </a:prstGeom>
          <a:noFill/>
          <a:ln w="12700" cap="flat" cmpd="sng">
            <a:noFill/>
            <a:prstDash val="solid"/>
            <a:miter lim="0"/>
            <a:headEnd type="none" w="med" len="med"/>
            <a:tailEnd type="none" w="med" len="med"/>
          </a:ln>
          <a:effectLst/>
        </p:spPr>
      </p:pic>
      <p:pic>
        <p:nvPicPr>
          <p:cNvPr id="62475" name="Picture 11" descr="image42.jpg"/>
          <p:cNvPicPr>
            <a:picLocks noChangeAspect="1"/>
          </p:cNvPicPr>
          <p:nvPr/>
        </p:nvPicPr>
        <p:blipFill>
          <a:blip r:embed="rId10" cstate="print"/>
          <a:srcRect/>
          <a:stretch>
            <a:fillRect/>
          </a:stretch>
        </p:blipFill>
        <p:spPr bwMode="auto">
          <a:xfrm>
            <a:off x="2411015" y="5735092"/>
            <a:ext cx="1151930" cy="717724"/>
          </a:xfrm>
          <a:prstGeom prst="rect">
            <a:avLst/>
          </a:prstGeom>
          <a:noFill/>
          <a:ln w="12700" cap="flat" cmpd="sng">
            <a:noFill/>
            <a:prstDash val="solid"/>
            <a:miter lim="0"/>
            <a:headEnd type="none" w="med" len="med"/>
            <a:tailEnd type="none" w="med" len="med"/>
          </a:ln>
          <a:effectLst/>
        </p:spPr>
      </p:pic>
      <p:pic>
        <p:nvPicPr>
          <p:cNvPr id="62476" name="Picture 12" descr="image43.jpg"/>
          <p:cNvPicPr>
            <a:picLocks noChangeAspect="1"/>
          </p:cNvPicPr>
          <p:nvPr/>
        </p:nvPicPr>
        <p:blipFill>
          <a:blip r:embed="rId11" cstate="print"/>
          <a:srcRect/>
          <a:stretch>
            <a:fillRect/>
          </a:stretch>
        </p:blipFill>
        <p:spPr bwMode="auto">
          <a:xfrm>
            <a:off x="4859983" y="5970612"/>
            <a:ext cx="1409775" cy="338212"/>
          </a:xfrm>
          <a:prstGeom prst="rect">
            <a:avLst/>
          </a:prstGeom>
          <a:noFill/>
          <a:ln w="12700" cap="flat" cmpd="sng">
            <a:noFill/>
            <a:prstDash val="solid"/>
            <a:miter lim="0"/>
            <a:headEnd type="none" w="med" len="med"/>
            <a:tailEnd type="none" w="med" len="med"/>
          </a:ln>
          <a:effectLst/>
        </p:spPr>
      </p:pic>
      <p:pic>
        <p:nvPicPr>
          <p:cNvPr id="62477" name="Picture 13" descr="image44.png"/>
          <p:cNvPicPr>
            <a:picLocks noChangeAspect="1"/>
          </p:cNvPicPr>
          <p:nvPr/>
        </p:nvPicPr>
        <p:blipFill>
          <a:blip r:embed="rId12" cstate="print"/>
          <a:srcRect/>
          <a:stretch>
            <a:fillRect/>
          </a:stretch>
        </p:blipFill>
        <p:spPr bwMode="auto">
          <a:xfrm>
            <a:off x="5579939" y="3139902"/>
            <a:ext cx="1583903" cy="856133"/>
          </a:xfrm>
          <a:prstGeom prst="rect">
            <a:avLst/>
          </a:prstGeom>
          <a:noFill/>
          <a:ln w="12700" cap="flat" cmpd="sng">
            <a:noFill/>
            <a:prstDash val="solid"/>
            <a:miter lim="0"/>
            <a:headEnd type="none" w="med" len="med"/>
            <a:tailEnd type="none" w="med" len="med"/>
          </a:ln>
          <a:effectLst/>
        </p:spPr>
      </p:pic>
      <p:pic>
        <p:nvPicPr>
          <p:cNvPr id="62478" name="Picture 14" descr="image45.png"/>
          <p:cNvPicPr>
            <a:picLocks noChangeAspect="1"/>
          </p:cNvPicPr>
          <p:nvPr/>
        </p:nvPicPr>
        <p:blipFill>
          <a:blip r:embed="rId13" cstate="print"/>
          <a:srcRect/>
          <a:stretch>
            <a:fillRect/>
          </a:stretch>
        </p:blipFill>
        <p:spPr bwMode="auto">
          <a:xfrm>
            <a:off x="3059534" y="3260452"/>
            <a:ext cx="1338337" cy="383977"/>
          </a:xfrm>
          <a:prstGeom prst="rect">
            <a:avLst/>
          </a:prstGeom>
          <a:noFill/>
          <a:ln w="12700" cap="flat" cmpd="sng">
            <a:noFill/>
            <a:prstDash val="solid"/>
            <a:miter lim="0"/>
            <a:headEnd type="none" w="med" len="med"/>
            <a:tailEnd type="none" w="med" len="med"/>
          </a:ln>
          <a:effectLst/>
        </p:spPr>
      </p:pic>
      <p:pic>
        <p:nvPicPr>
          <p:cNvPr id="62479" name="Picture 15" descr="image46.png"/>
          <p:cNvPicPr>
            <a:picLocks noChangeAspect="1"/>
          </p:cNvPicPr>
          <p:nvPr/>
        </p:nvPicPr>
        <p:blipFill>
          <a:blip r:embed="rId14" cstate="print"/>
          <a:srcRect/>
          <a:stretch>
            <a:fillRect/>
          </a:stretch>
        </p:blipFill>
        <p:spPr bwMode="auto">
          <a:xfrm>
            <a:off x="1115096" y="2350740"/>
            <a:ext cx="2300510" cy="540246"/>
          </a:xfrm>
          <a:prstGeom prst="rect">
            <a:avLst/>
          </a:prstGeom>
          <a:noFill/>
          <a:ln w="12700" cap="flat" cmpd="sng">
            <a:noFill/>
            <a:prstDash val="solid"/>
            <a:miter lim="0"/>
            <a:headEnd type="none" w="med" len="med"/>
            <a:tailEnd type="none" w="med" len="med"/>
          </a:ln>
          <a:effectLst/>
        </p:spPr>
      </p:pic>
      <p:pic>
        <p:nvPicPr>
          <p:cNvPr id="62480" name="Picture 16" descr="image47.png"/>
          <p:cNvPicPr>
            <a:picLocks noChangeAspect="1"/>
          </p:cNvPicPr>
          <p:nvPr/>
        </p:nvPicPr>
        <p:blipFill>
          <a:blip r:embed="rId15" cstate="print"/>
          <a:srcRect/>
          <a:stretch>
            <a:fillRect/>
          </a:stretch>
        </p:blipFill>
        <p:spPr bwMode="auto">
          <a:xfrm>
            <a:off x="3850928" y="2278187"/>
            <a:ext cx="2297162" cy="495598"/>
          </a:xfrm>
          <a:prstGeom prst="rect">
            <a:avLst/>
          </a:prstGeom>
          <a:noFill/>
          <a:ln w="12700" cap="flat" cmpd="sng">
            <a:noFill/>
            <a:prstDash val="solid"/>
            <a:miter lim="0"/>
            <a:headEnd type="none" w="med" len="med"/>
            <a:tailEnd type="none" w="med" len="med"/>
          </a:ln>
          <a:effectLst/>
        </p:spPr>
      </p:pic>
      <p:pic>
        <p:nvPicPr>
          <p:cNvPr id="62481" name="Picture 17" descr="image48.jpg"/>
          <p:cNvPicPr>
            <a:picLocks noChangeAspect="1"/>
          </p:cNvPicPr>
          <p:nvPr/>
        </p:nvPicPr>
        <p:blipFill>
          <a:blip r:embed="rId16" cstate="print"/>
          <a:srcRect/>
          <a:stretch>
            <a:fillRect/>
          </a:stretch>
        </p:blipFill>
        <p:spPr bwMode="auto">
          <a:xfrm>
            <a:off x="1186533" y="3283893"/>
            <a:ext cx="1153046" cy="1153046"/>
          </a:xfrm>
          <a:prstGeom prst="rect">
            <a:avLst/>
          </a:prstGeom>
          <a:noFill/>
          <a:ln w="12700" cap="flat" cmpd="sng">
            <a:noFill/>
            <a:prstDash val="solid"/>
            <a:miter lim="0"/>
            <a:headEnd type="none" w="med" len="med"/>
            <a:tailEnd type="none" w="med" len="med"/>
          </a:ln>
          <a:effectLst/>
        </p:spPr>
      </p:pic>
      <p:pic>
        <p:nvPicPr>
          <p:cNvPr id="62482" name="Picture 18" descr="image49.png"/>
          <p:cNvPicPr>
            <a:picLocks noChangeAspect="1"/>
          </p:cNvPicPr>
          <p:nvPr/>
        </p:nvPicPr>
        <p:blipFill>
          <a:blip r:embed="rId17" cstate="print"/>
          <a:srcRect/>
          <a:stretch>
            <a:fillRect/>
          </a:stretch>
        </p:blipFill>
        <p:spPr bwMode="auto">
          <a:xfrm>
            <a:off x="2771552" y="4086449"/>
            <a:ext cx="1223367" cy="853901"/>
          </a:xfrm>
          <a:prstGeom prst="rect">
            <a:avLst/>
          </a:prstGeom>
          <a:noFill/>
          <a:ln w="12700" cap="flat" cmpd="sng">
            <a:noFill/>
            <a:prstDash val="solid"/>
            <a:miter lim="0"/>
            <a:headEnd type="none" w="med" len="med"/>
            <a:tailEnd type="none" w="med" len="med"/>
          </a:ln>
          <a:effectLst/>
        </p:spPr>
      </p:pic>
      <p:pic>
        <p:nvPicPr>
          <p:cNvPr id="62483" name="Picture 19" descr="image50.jpg"/>
          <p:cNvPicPr>
            <a:picLocks noChangeAspect="1"/>
          </p:cNvPicPr>
          <p:nvPr/>
        </p:nvPicPr>
        <p:blipFill>
          <a:blip r:embed="rId18" cstate="print"/>
          <a:srcRect/>
          <a:stretch>
            <a:fillRect/>
          </a:stretch>
        </p:blipFill>
        <p:spPr bwMode="auto">
          <a:xfrm>
            <a:off x="6227341" y="4436939"/>
            <a:ext cx="2160984" cy="463227"/>
          </a:xfrm>
          <a:prstGeom prst="rect">
            <a:avLst/>
          </a:prstGeom>
          <a:noFill/>
          <a:ln w="12700" cap="flat" cmpd="sng">
            <a:noFill/>
            <a:prstDash val="solid"/>
            <a:miter lim="0"/>
            <a:headEnd type="none" w="med" len="med"/>
            <a:tailEnd type="none" w="med" len="med"/>
          </a:ln>
          <a:effectLst/>
        </p:spPr>
      </p:pic>
      <p:pic>
        <p:nvPicPr>
          <p:cNvPr id="62484" name="Picture 20" descr="image51.jpg"/>
          <p:cNvPicPr>
            <a:picLocks noChangeAspect="1"/>
          </p:cNvPicPr>
          <p:nvPr/>
        </p:nvPicPr>
        <p:blipFill>
          <a:blip r:embed="rId19" cstate="print"/>
          <a:srcRect/>
          <a:stretch>
            <a:fillRect/>
          </a:stretch>
        </p:blipFill>
        <p:spPr bwMode="auto">
          <a:xfrm>
            <a:off x="7523262" y="5444877"/>
            <a:ext cx="1215554" cy="1101701"/>
          </a:xfrm>
          <a:prstGeom prst="rect">
            <a:avLst/>
          </a:prstGeom>
          <a:noFill/>
          <a:ln w="12700" cap="flat" cmpd="sng">
            <a:noFill/>
            <a:prstDash val="solid"/>
            <a:miter lim="0"/>
            <a:headEnd type="none" w="med" len="med"/>
            <a:tailEnd type="none" w="med" len="med"/>
          </a:ln>
          <a:effectLst/>
        </p:spPr>
      </p:pic>
      <p:pic>
        <p:nvPicPr>
          <p:cNvPr id="62485" name="Picture 21" descr="image52.jpg"/>
          <p:cNvPicPr>
            <a:picLocks noChangeAspect="1"/>
          </p:cNvPicPr>
          <p:nvPr/>
        </p:nvPicPr>
        <p:blipFill>
          <a:blip r:embed="rId20" cstate="print"/>
          <a:srcRect/>
          <a:stretch>
            <a:fillRect/>
          </a:stretch>
        </p:blipFill>
        <p:spPr bwMode="auto">
          <a:xfrm>
            <a:off x="898550" y="4868913"/>
            <a:ext cx="1866305" cy="747861"/>
          </a:xfrm>
          <a:prstGeom prst="rect">
            <a:avLst/>
          </a:prstGeom>
          <a:noFill/>
          <a:ln w="12700" cap="flat" cmpd="sng">
            <a:noFill/>
            <a:prstDash val="solid"/>
            <a:miter lim="0"/>
            <a:headEnd type="none" w="med" len="med"/>
            <a:tailEnd type="none" w="med" len="med"/>
          </a:ln>
          <a:effectLst/>
        </p:spPr>
      </p:pic>
      <p:sp>
        <p:nvSpPr>
          <p:cNvPr id="24" name="Footer Placeholder 23"/>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smtClean="0">
                <a:latin typeface="Arial" pitchFamily="34" charset="0"/>
              </a:rPr>
              <a:t>UNECE meeting in Amman 2016</a:t>
            </a:r>
            <a:endParaRPr lang="en-GB">
              <a:latin typeface="Arial" pitchFamily="34" charset="0"/>
            </a:endParaRPr>
          </a:p>
        </p:txBody>
      </p:sp>
      <p:sp>
        <p:nvSpPr>
          <p:cNvPr id="18435" name="Rectangle 2"/>
          <p:cNvSpPr>
            <a:spLocks noGrp="1" noChangeArrowheads="1"/>
          </p:cNvSpPr>
          <p:nvPr>
            <p:ph type="title"/>
          </p:nvPr>
        </p:nvSpPr>
        <p:spPr/>
        <p:txBody>
          <a:bodyPr/>
          <a:lstStyle/>
          <a:p>
            <a:r>
              <a:rPr lang="en-GB" sz="2800" dirty="0" smtClean="0"/>
              <a:t>Training</a:t>
            </a:r>
          </a:p>
        </p:txBody>
      </p:sp>
      <p:sp>
        <p:nvSpPr>
          <p:cNvPr id="18436" name="Rectangle 3"/>
          <p:cNvSpPr>
            <a:spLocks noGrp="1" noChangeArrowheads="1"/>
          </p:cNvSpPr>
          <p:nvPr>
            <p:ph type="body" idx="1"/>
          </p:nvPr>
        </p:nvSpPr>
        <p:spPr/>
        <p:txBody>
          <a:bodyPr/>
          <a:lstStyle/>
          <a:p>
            <a:pPr>
              <a:buFont typeface="Wingdings" pitchFamily="2" charset="2"/>
              <a:buNone/>
            </a:pPr>
            <a:endParaRPr lang="et-EE" dirty="0" smtClean="0"/>
          </a:p>
          <a:p>
            <a:r>
              <a:rPr lang="et-EE" dirty="0" smtClean="0"/>
              <a:t>A 5-</a:t>
            </a:r>
            <a:r>
              <a:rPr lang="en-GB" dirty="0" smtClean="0"/>
              <a:t>day training for district chiefs</a:t>
            </a:r>
            <a:r>
              <a:rPr lang="et-EE" dirty="0" smtClean="0"/>
              <a:t> and </a:t>
            </a:r>
            <a:r>
              <a:rPr lang="en-GB" dirty="0" smtClean="0"/>
              <a:t>supervisors (</a:t>
            </a:r>
            <a:r>
              <a:rPr lang="et-EE" dirty="0" smtClean="0"/>
              <a:t>15+132</a:t>
            </a:r>
            <a:r>
              <a:rPr lang="en-GB" dirty="0" smtClean="0"/>
              <a:t>)</a:t>
            </a:r>
            <a:r>
              <a:rPr lang="et-EE" dirty="0" smtClean="0"/>
              <a:t>;</a:t>
            </a:r>
          </a:p>
          <a:p>
            <a:endParaRPr lang="et-EE" dirty="0" smtClean="0"/>
          </a:p>
          <a:p>
            <a:r>
              <a:rPr lang="et-EE" dirty="0" smtClean="0"/>
              <a:t>A </a:t>
            </a:r>
            <a:r>
              <a:rPr lang="en-GB" dirty="0" smtClean="0"/>
              <a:t>5</a:t>
            </a:r>
            <a:r>
              <a:rPr lang="et-EE" dirty="0" smtClean="0"/>
              <a:t>-</a:t>
            </a:r>
            <a:r>
              <a:rPr lang="en-GB" dirty="0" smtClean="0"/>
              <a:t>day training for census</a:t>
            </a:r>
            <a:r>
              <a:rPr lang="et-EE" dirty="0" smtClean="0"/>
              <a:t> </a:t>
            </a:r>
            <a:r>
              <a:rPr lang="en-GB" dirty="0" smtClean="0"/>
              <a:t>takers</a:t>
            </a:r>
            <a:r>
              <a:rPr lang="et-EE" dirty="0" smtClean="0"/>
              <a:t> (2,200).</a:t>
            </a:r>
            <a:endParaRPr lang="en-GB"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Pilt.png"/>
          <p:cNvPicPr>
            <a:picLocks noChangeAspect="1"/>
          </p:cNvPicPr>
          <p:nvPr/>
        </p:nvPicPr>
        <p:blipFill>
          <a:blip r:embed="rId3" cstate="print"/>
          <a:srcRect/>
          <a:stretch>
            <a:fillRect/>
          </a:stretch>
        </p:blipFill>
        <p:spPr bwMode="auto">
          <a:xfrm>
            <a:off x="323850" y="1700213"/>
            <a:ext cx="5472113" cy="4518025"/>
          </a:xfrm>
          <a:prstGeom prst="rect">
            <a:avLst/>
          </a:prstGeom>
          <a:noFill/>
          <a:ln w="9525">
            <a:noFill/>
            <a:miter lim="800000"/>
            <a:headEnd/>
            <a:tailEnd/>
          </a:ln>
        </p:spPr>
      </p:pic>
      <p:sp>
        <p:nvSpPr>
          <p:cNvPr id="3075" name="TextBox 4"/>
          <p:cNvSpPr txBox="1">
            <a:spLocks noChangeArrowheads="1"/>
          </p:cNvSpPr>
          <p:nvPr/>
        </p:nvSpPr>
        <p:spPr bwMode="auto">
          <a:xfrm>
            <a:off x="2267744" y="0"/>
            <a:ext cx="6552406" cy="1191095"/>
          </a:xfrm>
          <a:prstGeom prst="rect">
            <a:avLst/>
          </a:prstGeom>
          <a:noFill/>
          <a:ln w="9525">
            <a:noFill/>
            <a:miter lim="800000"/>
            <a:headEnd/>
            <a:tailEnd/>
          </a:ln>
        </p:spPr>
        <p:txBody>
          <a:bodyPr wrap="square">
            <a:spAutoFit/>
          </a:bodyPr>
          <a:lstStyle/>
          <a:p>
            <a:pPr eaLnBrk="0" hangingPunct="0">
              <a:lnSpc>
                <a:spcPct val="85000"/>
              </a:lnSpc>
            </a:pPr>
            <a:r>
              <a:rPr lang="et-EE" sz="2800" b="1" dirty="0" err="1">
                <a:solidFill>
                  <a:srgbClr val="003951"/>
                </a:solidFill>
              </a:rPr>
              <a:t>During</a:t>
            </a:r>
            <a:r>
              <a:rPr lang="et-EE" sz="2800" b="1" dirty="0">
                <a:solidFill>
                  <a:srgbClr val="003951"/>
                </a:solidFill>
              </a:rPr>
              <a:t> </a:t>
            </a:r>
            <a:r>
              <a:rPr lang="et-EE" sz="2800" b="1" dirty="0" err="1">
                <a:solidFill>
                  <a:srgbClr val="003951"/>
                </a:solidFill>
              </a:rPr>
              <a:t>census</a:t>
            </a:r>
            <a:r>
              <a:rPr lang="et-EE" sz="2800" b="1" dirty="0">
                <a:solidFill>
                  <a:srgbClr val="003951"/>
                </a:solidFill>
              </a:rPr>
              <a:t> </a:t>
            </a:r>
            <a:r>
              <a:rPr lang="et-EE" sz="2800" b="1" dirty="0" err="1">
                <a:solidFill>
                  <a:srgbClr val="003951"/>
                </a:solidFill>
              </a:rPr>
              <a:t>spatial-</a:t>
            </a:r>
            <a:r>
              <a:rPr lang="et-EE" sz="2800" b="1" dirty="0">
                <a:solidFill>
                  <a:srgbClr val="003951"/>
                </a:solidFill>
              </a:rPr>
              <a:t> and </a:t>
            </a:r>
            <a:r>
              <a:rPr lang="et-EE" sz="2800" b="1" dirty="0" err="1">
                <a:solidFill>
                  <a:srgbClr val="003951"/>
                </a:solidFill>
              </a:rPr>
              <a:t>attribute</a:t>
            </a:r>
            <a:r>
              <a:rPr lang="et-EE" sz="2800" b="1" dirty="0">
                <a:solidFill>
                  <a:srgbClr val="003951"/>
                </a:solidFill>
              </a:rPr>
              <a:t> </a:t>
            </a:r>
            <a:r>
              <a:rPr lang="et-EE" sz="2800" b="1" dirty="0" err="1">
                <a:solidFill>
                  <a:srgbClr val="003951"/>
                </a:solidFill>
              </a:rPr>
              <a:t>data</a:t>
            </a:r>
            <a:r>
              <a:rPr lang="et-EE" sz="2800" b="1" dirty="0">
                <a:solidFill>
                  <a:srgbClr val="003951"/>
                </a:solidFill>
              </a:rPr>
              <a:t> </a:t>
            </a:r>
            <a:r>
              <a:rPr lang="et-EE" sz="2800" dirty="0" err="1" smtClean="0"/>
              <a:t>were</a:t>
            </a:r>
            <a:r>
              <a:rPr lang="et-EE" sz="2800" b="1" dirty="0" smtClean="0">
                <a:solidFill>
                  <a:srgbClr val="003951"/>
                </a:solidFill>
              </a:rPr>
              <a:t> </a:t>
            </a:r>
            <a:r>
              <a:rPr lang="et-EE" sz="2800" b="1" dirty="0" err="1">
                <a:solidFill>
                  <a:srgbClr val="003951"/>
                </a:solidFill>
              </a:rPr>
              <a:t>renewed</a:t>
            </a:r>
            <a:r>
              <a:rPr lang="et-EE" sz="2800" b="1" dirty="0">
                <a:solidFill>
                  <a:srgbClr val="003951"/>
                </a:solidFill>
              </a:rPr>
              <a:t> </a:t>
            </a:r>
            <a:r>
              <a:rPr lang="et-EE" sz="2800" b="1" dirty="0" err="1">
                <a:solidFill>
                  <a:srgbClr val="003951"/>
                </a:solidFill>
              </a:rPr>
              <a:t>through</a:t>
            </a:r>
            <a:r>
              <a:rPr lang="et-EE" sz="2800" b="1" dirty="0">
                <a:solidFill>
                  <a:srgbClr val="003951"/>
                </a:solidFill>
              </a:rPr>
              <a:t> </a:t>
            </a:r>
            <a:r>
              <a:rPr lang="et-EE" sz="2800" b="1" dirty="0" err="1">
                <a:solidFill>
                  <a:srgbClr val="003951"/>
                </a:solidFill>
              </a:rPr>
              <a:t>enumerator’s</a:t>
            </a:r>
            <a:r>
              <a:rPr lang="et-EE" sz="2800" b="1" dirty="0">
                <a:solidFill>
                  <a:srgbClr val="003951"/>
                </a:solidFill>
              </a:rPr>
              <a:t> </a:t>
            </a:r>
            <a:r>
              <a:rPr lang="et-EE" sz="2800" b="1" dirty="0" err="1">
                <a:solidFill>
                  <a:srgbClr val="003951"/>
                </a:solidFill>
              </a:rPr>
              <a:t>map</a:t>
            </a:r>
            <a:r>
              <a:rPr lang="et-EE" sz="2800" b="1" dirty="0">
                <a:solidFill>
                  <a:srgbClr val="003951"/>
                </a:solidFill>
              </a:rPr>
              <a:t> </a:t>
            </a:r>
            <a:r>
              <a:rPr lang="et-EE" sz="2800" b="1" dirty="0" err="1">
                <a:solidFill>
                  <a:srgbClr val="003951"/>
                </a:solidFill>
              </a:rPr>
              <a:t>application</a:t>
            </a:r>
            <a:endParaRPr lang="et-EE" sz="2800" b="1" dirty="0">
              <a:solidFill>
                <a:srgbClr val="003951"/>
              </a:solidFill>
            </a:endParaRPr>
          </a:p>
        </p:txBody>
      </p:sp>
      <p:sp>
        <p:nvSpPr>
          <p:cNvPr id="3076" name="TextBox 5"/>
          <p:cNvSpPr txBox="1">
            <a:spLocks noChangeArrowheads="1"/>
          </p:cNvSpPr>
          <p:nvPr/>
        </p:nvSpPr>
        <p:spPr bwMode="auto">
          <a:xfrm>
            <a:off x="5940425" y="1595438"/>
            <a:ext cx="3024188" cy="3951287"/>
          </a:xfrm>
          <a:prstGeom prst="rect">
            <a:avLst/>
          </a:prstGeom>
          <a:noFill/>
          <a:ln w="9525">
            <a:noFill/>
            <a:miter lim="800000"/>
            <a:headEnd/>
            <a:tailEnd/>
          </a:ln>
        </p:spPr>
        <p:txBody>
          <a:bodyPr>
            <a:spAutoFit/>
          </a:bodyPr>
          <a:lstStyle/>
          <a:p>
            <a:pPr eaLnBrk="0" hangingPunct="0"/>
            <a:r>
              <a:rPr lang="et-EE" sz="2300">
                <a:solidFill>
                  <a:srgbClr val="003951"/>
                </a:solidFill>
              </a:rPr>
              <a:t>Enumerator’s tasks:</a:t>
            </a:r>
          </a:p>
          <a:p>
            <a:pPr eaLnBrk="0" hangingPunct="0"/>
            <a:endParaRPr lang="et-EE" sz="2300">
              <a:solidFill>
                <a:srgbClr val="003951"/>
              </a:solidFill>
            </a:endParaRPr>
          </a:p>
          <a:p>
            <a:pPr eaLnBrk="0" hangingPunct="0"/>
            <a:r>
              <a:rPr lang="et-EE" sz="2300">
                <a:solidFill>
                  <a:srgbClr val="003951"/>
                </a:solidFill>
              </a:rPr>
              <a:t>Renewing of existing buildings attributes - the type and condition of the building</a:t>
            </a:r>
          </a:p>
          <a:p>
            <a:pPr eaLnBrk="0" hangingPunct="0"/>
            <a:endParaRPr lang="et-EE" sz="2300">
              <a:solidFill>
                <a:srgbClr val="003951"/>
              </a:solidFill>
            </a:endParaRPr>
          </a:p>
          <a:p>
            <a:pPr eaLnBrk="0" hangingPunct="0"/>
            <a:r>
              <a:rPr lang="et-EE" sz="2300">
                <a:solidFill>
                  <a:srgbClr val="003951"/>
                </a:solidFill>
              </a:rPr>
              <a:t>Add new houses to map and add their type and condition</a:t>
            </a:r>
          </a:p>
        </p:txBody>
      </p:sp>
      <p:pic>
        <p:nvPicPr>
          <p:cNvPr id="3077" name="Picture 3" descr="Pilt.png"/>
          <p:cNvPicPr>
            <a:picLocks noChangeAspect="1"/>
          </p:cNvPicPr>
          <p:nvPr/>
        </p:nvPicPr>
        <p:blipFill>
          <a:blip r:embed="rId3" cstate="print"/>
          <a:srcRect/>
          <a:stretch>
            <a:fillRect/>
          </a:stretch>
        </p:blipFill>
        <p:spPr bwMode="auto">
          <a:xfrm>
            <a:off x="323850" y="1700213"/>
            <a:ext cx="5472113" cy="4518025"/>
          </a:xfrm>
          <a:prstGeom prst="rect">
            <a:avLst/>
          </a:prstGeom>
          <a:noFill/>
          <a:ln w="9525">
            <a:noFill/>
            <a:miter lim="800000"/>
            <a:headEnd/>
            <a:tailEnd/>
          </a:ln>
        </p:spPr>
      </p:pic>
      <p:sp>
        <p:nvSpPr>
          <p:cNvPr id="7" name="Footer Placeholder 6"/>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t-EE" sz="4000" smtClean="0"/>
              <a:t>The map data on Enumerator’s map application </a:t>
            </a:r>
          </a:p>
        </p:txBody>
      </p:sp>
      <p:sp>
        <p:nvSpPr>
          <p:cNvPr id="4099" name="Rectangle 3"/>
          <p:cNvSpPr>
            <a:spLocks noGrp="1" noChangeArrowheads="1"/>
          </p:cNvSpPr>
          <p:nvPr>
            <p:ph type="body" idx="1"/>
          </p:nvPr>
        </p:nvSpPr>
        <p:spPr/>
        <p:txBody>
          <a:bodyPr/>
          <a:lstStyle/>
          <a:p>
            <a:pPr eaLnBrk="1" hangingPunct="1"/>
            <a:r>
              <a:rPr lang="et-EE" smtClean="0"/>
              <a:t>Raster data (1:1 - 1:25 000):</a:t>
            </a:r>
          </a:p>
          <a:p>
            <a:pPr lvl="1" eaLnBrk="1" hangingPunct="1"/>
            <a:r>
              <a:rPr lang="et-EE" smtClean="0"/>
              <a:t>Ortophoto – from Estonian Land Board OR</a:t>
            </a:r>
          </a:p>
          <a:p>
            <a:pPr lvl="1" eaLnBrk="1" hangingPunct="1"/>
            <a:r>
              <a:rPr lang="et-EE" smtClean="0"/>
              <a:t>Base Map – topographic data from Estonian Land Board, cartographic work from eGEOStat project – Statistics Estonia</a:t>
            </a:r>
          </a:p>
        </p:txBody>
      </p:sp>
      <p:sp>
        <p:nvSpPr>
          <p:cNvPr id="4" name="Date Placeholder 3"/>
          <p:cNvSpPr>
            <a:spLocks noGrp="1"/>
          </p:cNvSpPr>
          <p:nvPr>
            <p:ph type="dt" sz="half" idx="2"/>
          </p:nvPr>
        </p:nvSpPr>
        <p:spPr/>
        <p:txBody>
          <a:bodyPr/>
          <a:lstStyle/>
          <a:p>
            <a:endParaRPr lang="et-EE" dirty="0"/>
          </a:p>
        </p:txBody>
      </p:sp>
      <p:sp>
        <p:nvSpPr>
          <p:cNvPr id="5" name="Footer Placeholder 4"/>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t-EE" sz="4000" smtClean="0"/>
              <a:t>The map data on Enumerator’s map application</a:t>
            </a:r>
          </a:p>
        </p:txBody>
      </p:sp>
      <p:sp>
        <p:nvSpPr>
          <p:cNvPr id="5123" name="Rectangle 3"/>
          <p:cNvSpPr>
            <a:spLocks noGrp="1" noChangeArrowheads="1"/>
          </p:cNvSpPr>
          <p:nvPr>
            <p:ph type="body" idx="1"/>
          </p:nvPr>
        </p:nvSpPr>
        <p:spPr/>
        <p:txBody>
          <a:bodyPr/>
          <a:lstStyle/>
          <a:p>
            <a:pPr eaLnBrk="1" hangingPunct="1"/>
            <a:r>
              <a:rPr lang="et-EE" smtClean="0"/>
              <a:t>Vector data (1:1 – ...)</a:t>
            </a:r>
          </a:p>
          <a:p>
            <a:pPr lvl="1" eaLnBrk="1" hangingPunct="1"/>
            <a:r>
              <a:rPr lang="et-EE" smtClean="0"/>
              <a:t>District borders</a:t>
            </a:r>
          </a:p>
          <a:p>
            <a:pPr lvl="1" eaLnBrk="1" hangingPunct="1"/>
            <a:r>
              <a:rPr lang="et-EE" smtClean="0"/>
              <a:t>Building numbers from ADS</a:t>
            </a:r>
          </a:p>
          <a:p>
            <a:pPr lvl="1" eaLnBrk="1" hangingPunct="1"/>
            <a:r>
              <a:rPr lang="et-EE" smtClean="0"/>
              <a:t>Cadastral parcels (for agricultural census)</a:t>
            </a:r>
          </a:p>
          <a:p>
            <a:pPr lvl="1" eaLnBrk="1" hangingPunct="1"/>
            <a:r>
              <a:rPr lang="et-EE" smtClean="0"/>
              <a:t>Administrative borders</a:t>
            </a:r>
          </a:p>
          <a:p>
            <a:pPr lvl="1" eaLnBrk="1" hangingPunct="1"/>
            <a:r>
              <a:rPr lang="et-EE" smtClean="0"/>
              <a:t>Bus stops</a:t>
            </a:r>
          </a:p>
          <a:p>
            <a:pPr lvl="1" eaLnBrk="1" hangingPunct="1"/>
            <a:r>
              <a:rPr lang="et-EE" smtClean="0"/>
              <a:t>Topographic data (roads, rivers, forests, etc.)</a:t>
            </a:r>
          </a:p>
          <a:p>
            <a:pPr lvl="1" eaLnBrk="1" hangingPunct="1"/>
            <a:endParaRPr lang="et-EE" smtClean="0"/>
          </a:p>
          <a:p>
            <a:pPr lvl="1" eaLnBrk="1" hangingPunct="1"/>
            <a:endParaRPr lang="et-EE" smtClean="0"/>
          </a:p>
          <a:p>
            <a:pPr eaLnBrk="1" hangingPunct="1"/>
            <a:endParaRPr lang="et-EE" smtClean="0"/>
          </a:p>
        </p:txBody>
      </p:sp>
      <p:sp>
        <p:nvSpPr>
          <p:cNvPr id="5" name="Footer Placeholder 4"/>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t-EE" sz="4000" smtClean="0"/>
              <a:t>Enumerator’s map application building data update</a:t>
            </a:r>
          </a:p>
        </p:txBody>
      </p:sp>
      <p:sp>
        <p:nvSpPr>
          <p:cNvPr id="6147" name="Rectangle 3"/>
          <p:cNvSpPr>
            <a:spLocks noGrp="1" noChangeArrowheads="1"/>
          </p:cNvSpPr>
          <p:nvPr>
            <p:ph type="body" idx="1"/>
          </p:nvPr>
        </p:nvSpPr>
        <p:spPr/>
        <p:txBody>
          <a:bodyPr/>
          <a:lstStyle/>
          <a:p>
            <a:pPr eaLnBrk="1" hangingPunct="1"/>
            <a:r>
              <a:rPr lang="et-EE" smtClean="0"/>
              <a:t>Data syncronisation</a:t>
            </a:r>
          </a:p>
          <a:p>
            <a:pPr lvl="1" eaLnBrk="1" hangingPunct="1"/>
            <a:r>
              <a:rPr lang="et-EE" smtClean="0"/>
              <a:t>The XY coordinates of new buildings and the type and condition of buildings is sent through secure VPN with GPRS connection to the Statistics Estonia server.</a:t>
            </a:r>
          </a:p>
          <a:p>
            <a:pPr lvl="1" eaLnBrk="1" hangingPunct="1"/>
            <a:r>
              <a:rPr lang="et-EE" smtClean="0"/>
              <a:t>This takes place together with the census data syncronisation</a:t>
            </a:r>
          </a:p>
          <a:p>
            <a:pPr eaLnBrk="1" hangingPunct="1"/>
            <a:endParaRPr lang="et-EE" smtClean="0"/>
          </a:p>
        </p:txBody>
      </p:sp>
      <p:sp>
        <p:nvSpPr>
          <p:cNvPr id="5" name="Footer Placeholder 4"/>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t-EE" smtClean="0"/>
              <a:t>E-census map application</a:t>
            </a:r>
          </a:p>
        </p:txBody>
      </p:sp>
      <p:sp>
        <p:nvSpPr>
          <p:cNvPr id="8195" name="Rectangle 3"/>
          <p:cNvSpPr>
            <a:spLocks noGrp="1" noChangeArrowheads="1"/>
          </p:cNvSpPr>
          <p:nvPr>
            <p:ph type="body" idx="1"/>
          </p:nvPr>
        </p:nvSpPr>
        <p:spPr/>
        <p:txBody>
          <a:bodyPr/>
          <a:lstStyle/>
          <a:p>
            <a:pPr eaLnBrk="1" hangingPunct="1"/>
            <a:r>
              <a:rPr lang="et-EE" sz="2800" smtClean="0"/>
              <a:t>Every citizen can come to our web page and e-count themselves.</a:t>
            </a:r>
          </a:p>
          <a:p>
            <a:pPr eaLnBrk="1" hangingPunct="1"/>
            <a:r>
              <a:rPr lang="et-EE" sz="2800" smtClean="0"/>
              <a:t>They search and choose their address from our database (ADS) and connect all their answers to ADS address point and XY coordinates</a:t>
            </a:r>
          </a:p>
          <a:p>
            <a:pPr eaLnBrk="1" hangingPunct="1"/>
            <a:r>
              <a:rPr lang="et-EE" sz="2800" smtClean="0"/>
              <a:t>If we don’t have data on the citizen’s address, they can add their location on a web map and write their own address</a:t>
            </a:r>
          </a:p>
          <a:p>
            <a:pPr eaLnBrk="1" hangingPunct="1"/>
            <a:r>
              <a:rPr lang="et-EE" sz="2800" smtClean="0"/>
              <a:t>The map is similar to enumerator’s map</a:t>
            </a:r>
          </a:p>
        </p:txBody>
      </p:sp>
      <p:sp>
        <p:nvSpPr>
          <p:cNvPr id="5" name="Footer Placeholder 4"/>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t-EE" smtClean="0"/>
              <a:t>Supervisory application’s map</a:t>
            </a:r>
          </a:p>
        </p:txBody>
      </p:sp>
      <p:sp>
        <p:nvSpPr>
          <p:cNvPr id="9219" name="Rectangle 3"/>
          <p:cNvSpPr>
            <a:spLocks noGrp="1" noChangeArrowheads="1"/>
          </p:cNvSpPr>
          <p:nvPr>
            <p:ph type="body" idx="1"/>
          </p:nvPr>
        </p:nvSpPr>
        <p:spPr/>
        <p:txBody>
          <a:bodyPr/>
          <a:lstStyle/>
          <a:p>
            <a:pPr eaLnBrk="1" hangingPunct="1"/>
            <a:r>
              <a:rPr lang="et-EE" smtClean="0"/>
              <a:t>The supervisors can see how their enumerators are working</a:t>
            </a:r>
          </a:p>
          <a:p>
            <a:pPr eaLnBrk="1" hangingPunct="1"/>
            <a:r>
              <a:rPr lang="et-EE" smtClean="0"/>
              <a:t>It is also displayed on a map</a:t>
            </a:r>
          </a:p>
          <a:p>
            <a:pPr eaLnBrk="1" hangingPunct="1"/>
            <a:r>
              <a:rPr lang="et-EE" smtClean="0"/>
              <a:t>The map looks just like enumerator’s map</a:t>
            </a:r>
          </a:p>
          <a:p>
            <a:pPr eaLnBrk="1" hangingPunct="1"/>
            <a:endParaRPr lang="et-EE" smtClean="0"/>
          </a:p>
        </p:txBody>
      </p:sp>
      <p:sp>
        <p:nvSpPr>
          <p:cNvPr id="5" name="Footer Placeholder 4"/>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mtClean="0"/>
              <a:t>What are districts</a:t>
            </a:r>
            <a:r>
              <a:rPr lang="et-EE" smtClean="0"/>
              <a:t>?</a:t>
            </a:r>
          </a:p>
        </p:txBody>
      </p:sp>
      <p:sp>
        <p:nvSpPr>
          <p:cNvPr id="8195" name="Content Placeholder 2"/>
          <p:cNvSpPr>
            <a:spLocks noGrp="1"/>
          </p:cNvSpPr>
          <p:nvPr>
            <p:ph idx="1"/>
          </p:nvPr>
        </p:nvSpPr>
        <p:spPr/>
        <p:txBody>
          <a:bodyPr/>
          <a:lstStyle/>
          <a:p>
            <a:pPr eaLnBrk="1" hangingPunct="1"/>
            <a:r>
              <a:rPr lang="en-GB" dirty="0" smtClean="0"/>
              <a:t>Districts are bordered areas on the Census enumerator’s map where he/she has to collect data.</a:t>
            </a:r>
          </a:p>
          <a:p>
            <a:pPr eaLnBrk="1" hangingPunct="1"/>
            <a:r>
              <a:rPr lang="en-GB" dirty="0" smtClean="0"/>
              <a:t>Districts are NOT the areas by which the Census data are later being presented.</a:t>
            </a:r>
          </a:p>
          <a:p>
            <a:pPr eaLnBrk="1" hangingPunct="1"/>
            <a:r>
              <a:rPr lang="en-GB" dirty="0" smtClean="0"/>
              <a:t>District borders must be easily detectable on the landscape to make the Census enumerator’s work faster and better.</a:t>
            </a:r>
          </a:p>
        </p:txBody>
      </p:sp>
      <p:sp>
        <p:nvSpPr>
          <p:cNvPr id="8196" name="Footer Placeholder 3"/>
          <p:cNvSpPr txBox="1">
            <a:spLocks noGrp="1"/>
          </p:cNvSpPr>
          <p:nvPr/>
        </p:nvSpPr>
        <p:spPr bwMode="auto">
          <a:xfrm>
            <a:off x="4356100" y="6629400"/>
            <a:ext cx="4214813" cy="228600"/>
          </a:xfrm>
          <a:prstGeom prst="rect">
            <a:avLst/>
          </a:prstGeom>
          <a:noFill/>
          <a:ln w="9525">
            <a:noFill/>
            <a:miter lim="800000"/>
            <a:headEnd/>
            <a:tailEnd/>
          </a:ln>
        </p:spPr>
        <p:txBody>
          <a:bodyPr lIns="0" tIns="0" rIns="0" bIns="0"/>
          <a:lstStyle/>
          <a:p>
            <a:pPr algn="r" eaLnBrk="0" hangingPunct="0">
              <a:lnSpc>
                <a:spcPct val="80000"/>
              </a:lnSpc>
              <a:spcBef>
                <a:spcPct val="20000"/>
              </a:spcBef>
            </a:pPr>
            <a:r>
              <a:rPr lang="et-EE" sz="1200" b="0"/>
              <a:t>Kristjan Roosild</a:t>
            </a:r>
            <a:endParaRPr lang="en-GB" sz="1200" b="0"/>
          </a:p>
        </p:txBody>
      </p:sp>
      <p:sp>
        <p:nvSpPr>
          <p:cNvPr id="7" name="Footer Placeholder 6"/>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GIS technology used</a:t>
            </a:r>
            <a:endParaRPr lang="en-GB" dirty="0"/>
          </a:p>
        </p:txBody>
      </p:sp>
      <p:sp>
        <p:nvSpPr>
          <p:cNvPr id="3" name="Content Placeholder 2"/>
          <p:cNvSpPr>
            <a:spLocks noGrp="1"/>
          </p:cNvSpPr>
          <p:nvPr>
            <p:ph idx="1"/>
          </p:nvPr>
        </p:nvSpPr>
        <p:spPr/>
        <p:txBody>
          <a:bodyPr/>
          <a:lstStyle/>
          <a:p>
            <a:r>
              <a:rPr lang="en-GB" dirty="0" smtClean="0"/>
              <a:t>Arc</a:t>
            </a:r>
            <a:r>
              <a:rPr lang="et-EE" dirty="0" smtClean="0"/>
              <a:t> </a:t>
            </a:r>
            <a:r>
              <a:rPr lang="en-GB" dirty="0" smtClean="0"/>
              <a:t>GIS Server for the Java Platform (Advanced/Standard/EDN) 10.0.3 + REST API</a:t>
            </a:r>
          </a:p>
          <a:p>
            <a:r>
              <a:rPr lang="en-GB" dirty="0" smtClean="0"/>
              <a:t>Arc</a:t>
            </a:r>
            <a:r>
              <a:rPr lang="et-EE" dirty="0" smtClean="0"/>
              <a:t> </a:t>
            </a:r>
            <a:r>
              <a:rPr lang="en-GB" dirty="0" smtClean="0"/>
              <a:t>GIS Desktop (Info/Editor) 9.3/10.0</a:t>
            </a:r>
          </a:p>
          <a:p>
            <a:r>
              <a:rPr lang="en-GB" dirty="0" smtClean="0"/>
              <a:t>Arc</a:t>
            </a:r>
            <a:r>
              <a:rPr lang="et-EE" dirty="0" smtClean="0"/>
              <a:t> </a:t>
            </a:r>
            <a:r>
              <a:rPr lang="en-GB" dirty="0" smtClean="0"/>
              <a:t>SDE</a:t>
            </a:r>
          </a:p>
          <a:p>
            <a:endParaRPr lang="en-GB" dirty="0" smtClean="0"/>
          </a:p>
          <a:p>
            <a:r>
              <a:rPr lang="en-GB" dirty="0" smtClean="0"/>
              <a:t>Arc</a:t>
            </a:r>
            <a:r>
              <a:rPr lang="et-EE" dirty="0" smtClean="0"/>
              <a:t> </a:t>
            </a:r>
            <a:r>
              <a:rPr lang="en-GB" dirty="0" smtClean="0"/>
              <a:t>GIS Viewer for Flex</a:t>
            </a:r>
          </a:p>
          <a:p>
            <a:endParaRPr lang="en-GB" dirty="0" smtClean="0"/>
          </a:p>
          <a:p>
            <a:r>
              <a:rPr lang="en-GB" dirty="0" smtClean="0"/>
              <a:t>Districting for Arc</a:t>
            </a:r>
            <a:r>
              <a:rPr lang="et-EE" dirty="0" smtClean="0"/>
              <a:t> </a:t>
            </a:r>
            <a:r>
              <a:rPr lang="en-GB" dirty="0" smtClean="0"/>
              <a:t>GIS</a:t>
            </a:r>
          </a:p>
          <a:p>
            <a:r>
              <a:rPr lang="en-GB" dirty="0" smtClean="0"/>
              <a:t>X</a:t>
            </a:r>
            <a:r>
              <a:rPr lang="et-EE" dirty="0" smtClean="0"/>
              <a:t> </a:t>
            </a:r>
            <a:r>
              <a:rPr lang="en-GB" dirty="0" smtClean="0"/>
              <a:t>tools</a:t>
            </a:r>
            <a:r>
              <a:rPr lang="et-EE" dirty="0" smtClean="0"/>
              <a:t> </a:t>
            </a:r>
            <a:r>
              <a:rPr lang="en-GB" dirty="0" smtClean="0"/>
              <a:t>Pro</a:t>
            </a:r>
          </a:p>
          <a:p>
            <a:pPr>
              <a:buNone/>
            </a:pPr>
            <a:endParaRPr lang="et-EE" dirty="0"/>
          </a:p>
        </p:txBody>
      </p:sp>
      <p:sp>
        <p:nvSpPr>
          <p:cNvPr id="4" name="Footer Placeholder 3"/>
          <p:cNvSpPr>
            <a:spLocks noGrp="1"/>
          </p:cNvSpPr>
          <p:nvPr>
            <p:ph type="ftr" sz="quarter" idx="10"/>
          </p:nvPr>
        </p:nvSpPr>
        <p:spPr/>
        <p:txBody>
          <a:bodyPr/>
          <a:lstStyle/>
          <a:p>
            <a:r>
              <a:rPr lang="en-US" smtClean="0"/>
              <a:t>UNECE meeting in Amman 2016</a:t>
            </a:r>
            <a:endParaRPr lang="en-GB"/>
          </a:p>
        </p:txBody>
      </p:sp>
      <p:sp>
        <p:nvSpPr>
          <p:cNvPr id="5" name="Date Placeholder 4"/>
          <p:cNvSpPr>
            <a:spLocks noGrp="1"/>
          </p:cNvSpPr>
          <p:nvPr>
            <p:ph type="dt" sz="half" idx="2"/>
          </p:nvPr>
        </p:nvSpPr>
        <p:spPr/>
        <p:txBody>
          <a:bodyPr/>
          <a:lstStyle/>
          <a:p>
            <a:endParaRPr lang="et-EE"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UNECE meeting in Amman 2016</a:t>
            </a:r>
            <a:endParaRPr lang="en-GB"/>
          </a:p>
        </p:txBody>
      </p:sp>
      <p:sp>
        <p:nvSpPr>
          <p:cNvPr id="5122" name="Rectangle 2"/>
          <p:cNvSpPr>
            <a:spLocks noGrp="1" noChangeArrowheads="1"/>
          </p:cNvSpPr>
          <p:nvPr>
            <p:ph type="title"/>
          </p:nvPr>
        </p:nvSpPr>
        <p:spPr>
          <a:xfrm>
            <a:off x="2555776" y="188641"/>
            <a:ext cx="6192937" cy="1080120"/>
          </a:xfrm>
        </p:spPr>
        <p:txBody>
          <a:bodyPr/>
          <a:lstStyle/>
          <a:p>
            <a:r>
              <a:rPr lang="en-GB" dirty="0" err="1" smtClean="0"/>
              <a:t>eGEOStat</a:t>
            </a:r>
            <a:endParaRPr lang="en-GB" dirty="0"/>
          </a:p>
        </p:txBody>
      </p:sp>
      <p:sp>
        <p:nvSpPr>
          <p:cNvPr id="5123" name="Rectangle 3"/>
          <p:cNvSpPr>
            <a:spLocks noGrp="1" noChangeArrowheads="1"/>
          </p:cNvSpPr>
          <p:nvPr>
            <p:ph type="body" idx="1"/>
          </p:nvPr>
        </p:nvSpPr>
        <p:spPr>
          <a:xfrm>
            <a:off x="611561" y="1340768"/>
            <a:ext cx="8151440" cy="5060032"/>
          </a:xfrm>
        </p:spPr>
        <p:txBody>
          <a:bodyPr/>
          <a:lstStyle/>
          <a:p>
            <a:r>
              <a:rPr lang="en-GB" dirty="0" err="1" smtClean="0"/>
              <a:t>eGEOStat</a:t>
            </a:r>
            <a:r>
              <a:rPr lang="en-GB" dirty="0" smtClean="0"/>
              <a:t> is the Estonian </a:t>
            </a:r>
            <a:r>
              <a:rPr lang="en-GB" dirty="0" err="1" smtClean="0"/>
              <a:t>geostatistical</a:t>
            </a:r>
            <a:r>
              <a:rPr lang="en-GB" dirty="0" smtClean="0"/>
              <a:t> database</a:t>
            </a:r>
          </a:p>
          <a:p>
            <a:r>
              <a:rPr lang="en-GB" dirty="0" smtClean="0"/>
              <a:t>Enables to collect, manage, process, analyse, visualise and maintain spatial data</a:t>
            </a:r>
          </a:p>
          <a:p>
            <a:r>
              <a:rPr lang="en-GB" dirty="0" smtClean="0"/>
              <a:t>We get data from Estonian Land Board:</a:t>
            </a:r>
          </a:p>
          <a:p>
            <a:pPr lvl="1"/>
            <a:r>
              <a:rPr lang="en-GB" sz="2000" dirty="0" smtClean="0"/>
              <a:t>Topographic data</a:t>
            </a:r>
          </a:p>
          <a:p>
            <a:pPr lvl="1"/>
            <a:r>
              <a:rPr lang="en-GB" sz="2000" dirty="0" smtClean="0"/>
              <a:t>Address data</a:t>
            </a:r>
          </a:p>
          <a:p>
            <a:pPr lvl="1"/>
            <a:r>
              <a:rPr lang="en-GB" sz="2000" dirty="0" smtClean="0"/>
              <a:t>Administrative and settlement units data</a:t>
            </a:r>
          </a:p>
          <a:p>
            <a:pPr lvl="1"/>
            <a:r>
              <a:rPr lang="en-GB" sz="2000" dirty="0" err="1" smtClean="0"/>
              <a:t>Cadastrial</a:t>
            </a:r>
            <a:r>
              <a:rPr lang="en-GB" sz="2000" dirty="0" smtClean="0"/>
              <a:t> information</a:t>
            </a:r>
          </a:p>
          <a:p>
            <a:pPr lvl="1"/>
            <a:r>
              <a:rPr lang="en-GB" sz="2000" dirty="0" err="1" smtClean="0"/>
              <a:t>Ortophotos</a:t>
            </a:r>
            <a:endParaRPr lang="en-GB" sz="2000" dirty="0" smtClean="0"/>
          </a:p>
          <a:p>
            <a:r>
              <a:rPr lang="en-GB" dirty="0" smtClean="0"/>
              <a:t>Is related to data collection system VVIS:</a:t>
            </a:r>
          </a:p>
          <a:p>
            <a:pPr lvl="1">
              <a:lnSpc>
                <a:spcPct val="80000"/>
              </a:lnSpc>
            </a:pPr>
            <a:r>
              <a:rPr lang="en-GB" sz="2000" dirty="0" smtClean="0"/>
              <a:t>Maps</a:t>
            </a:r>
          </a:p>
          <a:p>
            <a:pPr lvl="1">
              <a:lnSpc>
                <a:spcPct val="80000"/>
              </a:lnSpc>
            </a:pPr>
            <a:r>
              <a:rPr lang="en-GB" sz="2000" dirty="0" smtClean="0"/>
              <a:t>Location info of buildings</a:t>
            </a:r>
          </a:p>
          <a:p>
            <a:pPr lvl="1">
              <a:lnSpc>
                <a:spcPct val="80000"/>
              </a:lnSpc>
            </a:pPr>
            <a:r>
              <a:rPr lang="en-GB" sz="2000" dirty="0" smtClean="0"/>
              <a:t>Hierarchy of district division</a:t>
            </a:r>
          </a:p>
          <a:p>
            <a:endParaRPr lang="et-EE" dirty="0"/>
          </a:p>
        </p:txBody>
      </p:sp>
      <p:sp>
        <p:nvSpPr>
          <p:cNvPr id="5" name="Date Placeholder 4"/>
          <p:cNvSpPr>
            <a:spLocks noGrp="1"/>
          </p:cNvSpPr>
          <p:nvPr>
            <p:ph type="dt" sz="half" idx="2"/>
          </p:nvPr>
        </p:nvSpPr>
        <p:spPr/>
        <p:txBody>
          <a:bodyPr/>
          <a:lstStyle/>
          <a:p>
            <a:endParaRPr lang="et-EE"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for data collection system</a:t>
            </a:r>
            <a:endParaRPr lang="en-GB" dirty="0"/>
          </a:p>
        </p:txBody>
      </p:sp>
      <p:sp>
        <p:nvSpPr>
          <p:cNvPr id="3" name="Content Placeholder 2"/>
          <p:cNvSpPr>
            <a:spLocks noGrp="1"/>
          </p:cNvSpPr>
          <p:nvPr>
            <p:ph idx="1"/>
          </p:nvPr>
        </p:nvSpPr>
        <p:spPr/>
        <p:txBody>
          <a:bodyPr/>
          <a:lstStyle/>
          <a:p>
            <a:r>
              <a:rPr lang="en-GB" dirty="0" smtClean="0"/>
              <a:t>Vector data and </a:t>
            </a:r>
            <a:r>
              <a:rPr lang="en-GB" dirty="0" err="1" smtClean="0"/>
              <a:t>basemaps</a:t>
            </a:r>
            <a:r>
              <a:rPr lang="en-GB" dirty="0" smtClean="0"/>
              <a:t> for enumerators desktop and </a:t>
            </a:r>
            <a:r>
              <a:rPr lang="en-GB" dirty="0" err="1" smtClean="0"/>
              <a:t>eCensus</a:t>
            </a:r>
            <a:r>
              <a:rPr lang="en-GB" dirty="0" smtClean="0"/>
              <a:t> application</a:t>
            </a:r>
          </a:p>
          <a:p>
            <a:r>
              <a:rPr lang="en-GB" dirty="0" smtClean="0"/>
              <a:t>Address data</a:t>
            </a:r>
          </a:p>
          <a:p>
            <a:r>
              <a:rPr lang="en-GB" dirty="0" smtClean="0"/>
              <a:t>Address locators</a:t>
            </a:r>
          </a:p>
          <a:p>
            <a:r>
              <a:rPr lang="en-GB" dirty="0" err="1" smtClean="0"/>
              <a:t>ArcGIS</a:t>
            </a:r>
            <a:r>
              <a:rPr lang="en-GB" dirty="0" smtClean="0"/>
              <a:t> services</a:t>
            </a:r>
            <a:endParaRPr lang="en-GB" dirty="0"/>
          </a:p>
        </p:txBody>
      </p:sp>
      <p:sp>
        <p:nvSpPr>
          <p:cNvPr id="4" name="Footer Placeholder 3"/>
          <p:cNvSpPr>
            <a:spLocks noGrp="1"/>
          </p:cNvSpPr>
          <p:nvPr>
            <p:ph type="ftr" sz="quarter" idx="10"/>
          </p:nvPr>
        </p:nvSpPr>
        <p:spPr/>
        <p:txBody>
          <a:bodyPr/>
          <a:lstStyle/>
          <a:p>
            <a:r>
              <a:rPr lang="en-US" smtClean="0"/>
              <a:t>UNECE meeting in Amman 2016</a:t>
            </a:r>
            <a:endParaRPr lang="en-GB"/>
          </a:p>
        </p:txBody>
      </p:sp>
      <p:sp>
        <p:nvSpPr>
          <p:cNvPr id="5" name="Date Placeholder 4"/>
          <p:cNvSpPr>
            <a:spLocks noGrp="1"/>
          </p:cNvSpPr>
          <p:nvPr>
            <p:ph type="dt" sz="half" idx="2"/>
          </p:nvPr>
        </p:nvSpPr>
        <p:spPr/>
        <p:txBody>
          <a:bodyPr/>
          <a:lstStyle/>
          <a:p>
            <a:endParaRPr lang="et-E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image1.pdf"/>
          <p:cNvPicPr>
            <a:picLocks noChangeAspect="1"/>
          </p:cNvPicPr>
          <p:nvPr/>
        </p:nvPicPr>
        <p:blipFill>
          <a:blip r:embed="rId3" cstate="print"/>
          <a:srcRect/>
          <a:stretch>
            <a:fillRect/>
          </a:stretch>
        </p:blipFill>
        <p:spPr bwMode="auto">
          <a:xfrm>
            <a:off x="-47997" y="-29022"/>
            <a:ext cx="9191997" cy="6887022"/>
          </a:xfrm>
          <a:prstGeom prst="rect">
            <a:avLst/>
          </a:prstGeom>
          <a:noFill/>
          <a:ln w="12700" cap="flat" cmpd="sng">
            <a:noFill/>
            <a:prstDash val="solid"/>
            <a:miter lim="0"/>
            <a:headEnd type="none" w="med" len="med"/>
            <a:tailEnd type="none" w="med" len="med"/>
          </a:ln>
          <a:effectLst/>
        </p:spPr>
      </p:pic>
      <p:sp>
        <p:nvSpPr>
          <p:cNvPr id="6148" name="Rectangle 4"/>
          <p:cNvSpPr>
            <a:spLocks noGrp="1" noChangeArrowheads="1"/>
          </p:cNvSpPr>
          <p:nvPr>
            <p:ph type="title"/>
          </p:nvPr>
        </p:nvSpPr>
        <p:spPr>
          <a:xfrm>
            <a:off x="1257971" y="1268016"/>
            <a:ext cx="7489775" cy="647402"/>
          </a:xfrm>
        </p:spPr>
        <p:txBody>
          <a:bodyPr lIns="0" tIns="0" rIns="0" bIns="0"/>
          <a:lstStyle/>
          <a:p>
            <a:pPr defTabSz="914145"/>
            <a:r>
              <a:rPr lang="en-US" dirty="0">
                <a:latin typeface="Arial" pitchFamily="34" charset="0"/>
                <a:cs typeface="Arial" pitchFamily="34" charset="0"/>
                <a:sym typeface="Arial" pitchFamily="34" charset="0"/>
              </a:rPr>
              <a:t>Goals of the information system </a:t>
            </a:r>
            <a:endParaRPr lang="en-US" dirty="0"/>
          </a:p>
        </p:txBody>
      </p:sp>
      <p:sp>
        <p:nvSpPr>
          <p:cNvPr id="6149" name="Rectangle 5"/>
          <p:cNvSpPr>
            <a:spLocks noGrp="1" noChangeArrowheads="1"/>
          </p:cNvSpPr>
          <p:nvPr>
            <p:ph type="body" idx="1"/>
          </p:nvPr>
        </p:nvSpPr>
        <p:spPr>
          <a:xfrm>
            <a:off x="1246808" y="2204517"/>
            <a:ext cx="7515448" cy="3240707"/>
          </a:xfrm>
        </p:spPr>
        <p:txBody>
          <a:bodyPr lIns="0" tIns="0" rIns="0" bIns="0" anchor="t"/>
          <a:lstStyle/>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Universal software useable in all surveys</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Improve the coverage of studies</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Improve quality of raw data</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Improve efficiency of field work management</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Reduce data collection cost</a:t>
            </a:r>
          </a:p>
          <a:p>
            <a:pPr marL="361639" indent="-361639" defTabSz="914145">
              <a:spcBef>
                <a:spcPts val="352"/>
              </a:spcBef>
              <a:buFont typeface="Wingdings" pitchFamily="2" charset="2"/>
              <a:buChar char="ü"/>
            </a:pPr>
            <a:r>
              <a:rPr lang="en-US" dirty="0">
                <a:solidFill>
                  <a:srgbClr val="003951"/>
                </a:solidFill>
                <a:latin typeface="Arial" pitchFamily="34" charset="0"/>
                <a:cs typeface="Arial" pitchFamily="34" charset="0"/>
                <a:sym typeface="Arial" pitchFamily="34" charset="0"/>
              </a:rPr>
              <a:t>Increase speed of post-collection data processing</a:t>
            </a:r>
            <a:endParaRPr lang="en-US" dirty="0"/>
          </a:p>
        </p:txBody>
      </p:sp>
      <p:sp>
        <p:nvSpPr>
          <p:cNvPr id="8" name="Footer Placeholder 7"/>
          <p:cNvSpPr>
            <a:spLocks noGrp="1"/>
          </p:cNvSpPr>
          <p:nvPr>
            <p:ph type="ftr" sz="quarter" idx="10"/>
          </p:nvPr>
        </p:nvSpPr>
        <p:spPr/>
        <p:txBody>
          <a:bodyPr/>
          <a:lstStyle/>
          <a:p>
            <a:pPr algn="r"/>
            <a:r>
              <a:rPr lang="en-US" dirty="0"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UNECE meeting in Amman 2016</a:t>
            </a:r>
            <a:endParaRPr lang="en-GB"/>
          </a:p>
        </p:txBody>
      </p:sp>
      <p:sp>
        <p:nvSpPr>
          <p:cNvPr id="5122" name="Rectangle 2"/>
          <p:cNvSpPr>
            <a:spLocks noGrp="1" noChangeArrowheads="1"/>
          </p:cNvSpPr>
          <p:nvPr>
            <p:ph type="title"/>
          </p:nvPr>
        </p:nvSpPr>
        <p:spPr/>
        <p:txBody>
          <a:bodyPr/>
          <a:lstStyle/>
          <a:p>
            <a:r>
              <a:rPr lang="et-EE" dirty="0" err="1" smtClean="0"/>
              <a:t>Recruiters</a:t>
            </a:r>
            <a:r>
              <a:rPr lang="et-EE" dirty="0" smtClean="0"/>
              <a:t> </a:t>
            </a:r>
            <a:r>
              <a:rPr lang="et-EE" dirty="0" err="1" smtClean="0"/>
              <a:t>map</a:t>
            </a:r>
            <a:r>
              <a:rPr lang="et-EE" dirty="0" smtClean="0"/>
              <a:t> </a:t>
            </a:r>
            <a:r>
              <a:rPr lang="et-EE" dirty="0" err="1" smtClean="0"/>
              <a:t>application</a:t>
            </a:r>
            <a:endParaRPr lang="et-EE" dirty="0"/>
          </a:p>
        </p:txBody>
      </p:sp>
      <p:sp>
        <p:nvSpPr>
          <p:cNvPr id="5123" name="Rectangle 3"/>
          <p:cNvSpPr>
            <a:spLocks noGrp="1" noChangeArrowheads="1"/>
          </p:cNvSpPr>
          <p:nvPr>
            <p:ph type="body" idx="1"/>
          </p:nvPr>
        </p:nvSpPr>
        <p:spPr/>
        <p:txBody>
          <a:bodyPr/>
          <a:lstStyle/>
          <a:p>
            <a:endParaRPr lang="et-EE" dirty="0"/>
          </a:p>
        </p:txBody>
      </p:sp>
      <p:pic>
        <p:nvPicPr>
          <p:cNvPr id="5" name="Picture 2" descr="C:\Users\Lenovo\Google Drive\ettek\FIN\personalikaa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88840"/>
            <a:ext cx="9127087" cy="486916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2"/>
          </p:nvPr>
        </p:nvSpPr>
        <p:spPr/>
        <p:txBody>
          <a:bodyPr/>
          <a:lstStyle/>
          <a:p>
            <a:endParaRPr lang="et-EE"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UNECE meeting in Amman 2016</a:t>
            </a:r>
            <a:endParaRPr lang="en-GB"/>
          </a:p>
        </p:txBody>
      </p:sp>
      <p:sp>
        <p:nvSpPr>
          <p:cNvPr id="5122" name="Rectangle 2"/>
          <p:cNvSpPr>
            <a:spLocks noGrp="1" noChangeArrowheads="1"/>
          </p:cNvSpPr>
          <p:nvPr>
            <p:ph type="title"/>
          </p:nvPr>
        </p:nvSpPr>
        <p:spPr>
          <a:xfrm>
            <a:off x="1187624" y="1268760"/>
            <a:ext cx="7489825" cy="647700"/>
          </a:xfrm>
        </p:spPr>
        <p:txBody>
          <a:bodyPr/>
          <a:lstStyle/>
          <a:p>
            <a:r>
              <a:rPr lang="et-EE" dirty="0" smtClean="0"/>
              <a:t/>
            </a:r>
            <a:br>
              <a:rPr lang="et-EE" dirty="0" smtClean="0"/>
            </a:br>
            <a:r>
              <a:rPr lang="et-EE" dirty="0" err="1" smtClean="0"/>
              <a:t>eCensus</a:t>
            </a:r>
            <a:r>
              <a:rPr lang="et-EE" dirty="0" smtClean="0"/>
              <a:t> </a:t>
            </a:r>
            <a:r>
              <a:rPr lang="et-EE" dirty="0" err="1" smtClean="0"/>
              <a:t>web</a:t>
            </a:r>
            <a:r>
              <a:rPr lang="et-EE" dirty="0" smtClean="0"/>
              <a:t> </a:t>
            </a:r>
            <a:r>
              <a:rPr lang="et-EE" dirty="0" err="1" smtClean="0"/>
              <a:t>map</a:t>
            </a:r>
            <a:r>
              <a:rPr lang="et-EE" dirty="0" smtClean="0"/>
              <a:t> </a:t>
            </a:r>
            <a:r>
              <a:rPr lang="et-EE" dirty="0" err="1" smtClean="0"/>
              <a:t>application</a:t>
            </a:r>
            <a:r>
              <a:rPr lang="et-EE" dirty="0" smtClean="0"/>
              <a:t> </a:t>
            </a:r>
            <a:endParaRPr lang="et-EE" dirty="0"/>
          </a:p>
        </p:txBody>
      </p:sp>
      <p:sp>
        <p:nvSpPr>
          <p:cNvPr id="5123" name="Rectangle 3"/>
          <p:cNvSpPr>
            <a:spLocks noGrp="1" noChangeArrowheads="1"/>
          </p:cNvSpPr>
          <p:nvPr>
            <p:ph type="body" idx="1"/>
          </p:nvPr>
        </p:nvSpPr>
        <p:spPr/>
        <p:txBody>
          <a:bodyPr/>
          <a:lstStyle/>
          <a:p>
            <a:endParaRPr lang="et-EE"/>
          </a:p>
        </p:txBody>
      </p:sp>
      <p:pic>
        <p:nvPicPr>
          <p:cNvPr id="5" name="Picture 2" descr="C:\Users\Lenovo\Google Drive\ettek\FIN\evastaja_ots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1" y="2204864"/>
            <a:ext cx="90027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UNECE meeting in Amman 2016</a:t>
            </a:r>
            <a:endParaRPr lang="en-GB"/>
          </a:p>
        </p:txBody>
      </p:sp>
      <p:sp>
        <p:nvSpPr>
          <p:cNvPr id="5122" name="Rectangle 2"/>
          <p:cNvSpPr>
            <a:spLocks noGrp="1" noChangeArrowheads="1"/>
          </p:cNvSpPr>
          <p:nvPr>
            <p:ph type="title"/>
          </p:nvPr>
        </p:nvSpPr>
        <p:spPr>
          <a:xfrm>
            <a:off x="2483768" y="404664"/>
            <a:ext cx="6264945" cy="576064"/>
          </a:xfrm>
        </p:spPr>
        <p:txBody>
          <a:bodyPr/>
          <a:lstStyle/>
          <a:p>
            <a:r>
              <a:rPr lang="et-EE" dirty="0" smtClean="0"/>
              <a:t> </a:t>
            </a:r>
            <a:r>
              <a:rPr lang="et-EE" dirty="0" err="1" smtClean="0"/>
              <a:t>eCensus</a:t>
            </a:r>
            <a:r>
              <a:rPr lang="et-EE" dirty="0" smtClean="0"/>
              <a:t> </a:t>
            </a:r>
            <a:r>
              <a:rPr lang="et-EE" dirty="0" err="1" smtClean="0"/>
              <a:t>web</a:t>
            </a:r>
            <a:r>
              <a:rPr lang="et-EE" dirty="0" smtClean="0"/>
              <a:t> </a:t>
            </a:r>
            <a:r>
              <a:rPr lang="et-EE" dirty="0" err="1" smtClean="0"/>
              <a:t>map</a:t>
            </a:r>
            <a:r>
              <a:rPr lang="et-EE" dirty="0" smtClean="0"/>
              <a:t> </a:t>
            </a:r>
            <a:r>
              <a:rPr lang="et-EE" dirty="0" err="1" smtClean="0"/>
              <a:t>application</a:t>
            </a:r>
            <a:r>
              <a:rPr lang="et-EE" dirty="0" smtClean="0"/>
              <a:t> </a:t>
            </a:r>
            <a:endParaRPr lang="et-EE" dirty="0"/>
          </a:p>
        </p:txBody>
      </p:sp>
      <p:sp>
        <p:nvSpPr>
          <p:cNvPr id="5123" name="Rectangle 3"/>
          <p:cNvSpPr>
            <a:spLocks noGrp="1" noChangeArrowheads="1"/>
          </p:cNvSpPr>
          <p:nvPr>
            <p:ph type="body" idx="1"/>
          </p:nvPr>
        </p:nvSpPr>
        <p:spPr/>
        <p:txBody>
          <a:bodyPr/>
          <a:lstStyle/>
          <a:p>
            <a:endParaRPr lang="et-EE" dirty="0"/>
          </a:p>
        </p:txBody>
      </p:sp>
      <p:pic>
        <p:nvPicPr>
          <p:cNvPr id="6" name="Picture 2" descr="C:\Users\Lenovo\Google Drive\ettek\FIN\evastaja_otsing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220" y="1484784"/>
            <a:ext cx="8475567" cy="5013201"/>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2"/>
          </p:nvPr>
        </p:nvSpPr>
        <p:spPr/>
        <p:txBody>
          <a:bodyPr/>
          <a:lstStyle/>
          <a:p>
            <a:endParaRPr lang="et-EE"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UNECE meeting in Amman 2016</a:t>
            </a:r>
            <a:endParaRPr lang="en-GB"/>
          </a:p>
        </p:txBody>
      </p:sp>
      <p:sp>
        <p:nvSpPr>
          <p:cNvPr id="5122" name="Rectangle 2"/>
          <p:cNvSpPr>
            <a:spLocks noGrp="1" noChangeArrowheads="1"/>
          </p:cNvSpPr>
          <p:nvPr>
            <p:ph type="title"/>
          </p:nvPr>
        </p:nvSpPr>
        <p:spPr>
          <a:xfrm>
            <a:off x="2555776" y="548680"/>
            <a:ext cx="6192937" cy="808618"/>
          </a:xfrm>
        </p:spPr>
        <p:txBody>
          <a:bodyPr/>
          <a:lstStyle/>
          <a:p>
            <a:r>
              <a:rPr lang="en-GB" dirty="0" err="1" smtClean="0"/>
              <a:t>eCensus</a:t>
            </a:r>
            <a:r>
              <a:rPr lang="en-GB" dirty="0" smtClean="0"/>
              <a:t> web map application </a:t>
            </a:r>
            <a:endParaRPr lang="en-GB" dirty="0"/>
          </a:p>
        </p:txBody>
      </p:sp>
      <p:sp>
        <p:nvSpPr>
          <p:cNvPr id="5123" name="Rectangle 3"/>
          <p:cNvSpPr>
            <a:spLocks noGrp="1" noChangeArrowheads="1"/>
          </p:cNvSpPr>
          <p:nvPr>
            <p:ph type="body" idx="1"/>
          </p:nvPr>
        </p:nvSpPr>
        <p:spPr/>
        <p:txBody>
          <a:bodyPr/>
          <a:lstStyle/>
          <a:p>
            <a:endParaRPr lang="et-EE" dirty="0"/>
          </a:p>
        </p:txBody>
      </p:sp>
      <p:pic>
        <p:nvPicPr>
          <p:cNvPr id="7" name="Picture 2" descr="C:\Users\Lenovo\Google Drive\ettek\FIN\e_vastaja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340791"/>
            <a:ext cx="8798278" cy="5517233"/>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2"/>
          </p:nvPr>
        </p:nvSpPr>
        <p:spPr/>
        <p:txBody>
          <a:bodyPr/>
          <a:lstStyle/>
          <a:p>
            <a:endParaRPr lang="et-EE"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UNECE meeting in Amman 2016</a:t>
            </a:r>
            <a:endParaRPr lang="en-GB"/>
          </a:p>
        </p:txBody>
      </p:sp>
      <p:sp>
        <p:nvSpPr>
          <p:cNvPr id="5122" name="Rectangle 2"/>
          <p:cNvSpPr>
            <a:spLocks noGrp="1" noChangeArrowheads="1"/>
          </p:cNvSpPr>
          <p:nvPr>
            <p:ph type="title"/>
          </p:nvPr>
        </p:nvSpPr>
        <p:spPr>
          <a:xfrm>
            <a:off x="2267744" y="404664"/>
            <a:ext cx="6480969" cy="952634"/>
          </a:xfrm>
        </p:spPr>
        <p:txBody>
          <a:bodyPr/>
          <a:lstStyle/>
          <a:p>
            <a:r>
              <a:rPr lang="en-GB" dirty="0" smtClean="0"/>
              <a:t>Enumerators desktop application</a:t>
            </a:r>
            <a:endParaRPr lang="en-GB" dirty="0"/>
          </a:p>
        </p:txBody>
      </p:sp>
      <p:sp>
        <p:nvSpPr>
          <p:cNvPr id="5123" name="Rectangle 3"/>
          <p:cNvSpPr>
            <a:spLocks noGrp="1" noChangeArrowheads="1"/>
          </p:cNvSpPr>
          <p:nvPr>
            <p:ph type="body" idx="1"/>
          </p:nvPr>
        </p:nvSpPr>
        <p:spPr/>
        <p:txBody>
          <a:bodyPr/>
          <a:lstStyle/>
          <a:p>
            <a:endParaRPr lang="et-EE" dirty="0"/>
          </a:p>
        </p:txBody>
      </p:sp>
      <p:pic>
        <p:nvPicPr>
          <p:cNvPr id="5" name="Picture 2" descr="C:\Users\Lenovo\Google Drive\ettek\FIN\VVIS_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556792"/>
            <a:ext cx="8072494" cy="4886833"/>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2"/>
          </p:nvPr>
        </p:nvSpPr>
        <p:spPr/>
        <p:txBody>
          <a:bodyPr/>
          <a:lstStyle/>
          <a:p>
            <a:endParaRPr lang="et-EE"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UNECE meeting in Amman 2016</a:t>
            </a:r>
            <a:endParaRPr lang="en-GB"/>
          </a:p>
        </p:txBody>
      </p:sp>
      <p:sp>
        <p:nvSpPr>
          <p:cNvPr id="5122" name="Rectangle 2"/>
          <p:cNvSpPr>
            <a:spLocks noGrp="1" noChangeArrowheads="1"/>
          </p:cNvSpPr>
          <p:nvPr>
            <p:ph type="title"/>
          </p:nvPr>
        </p:nvSpPr>
        <p:spPr>
          <a:xfrm>
            <a:off x="2195736" y="332656"/>
            <a:ext cx="7489825" cy="647700"/>
          </a:xfrm>
        </p:spPr>
        <p:txBody>
          <a:bodyPr/>
          <a:lstStyle/>
          <a:p>
            <a:r>
              <a:rPr lang="en-GB" dirty="0" smtClean="0"/>
              <a:t>Management Map Application</a:t>
            </a:r>
            <a:r>
              <a:rPr lang="et-EE" dirty="0" smtClean="0"/>
              <a:t> </a:t>
            </a:r>
            <a:endParaRPr lang="et-EE" dirty="0"/>
          </a:p>
        </p:txBody>
      </p:sp>
      <p:sp>
        <p:nvSpPr>
          <p:cNvPr id="5123" name="Rectangle 3"/>
          <p:cNvSpPr>
            <a:spLocks noGrp="1" noChangeArrowheads="1"/>
          </p:cNvSpPr>
          <p:nvPr>
            <p:ph type="body" idx="1"/>
          </p:nvPr>
        </p:nvSpPr>
        <p:spPr/>
        <p:txBody>
          <a:bodyPr/>
          <a:lstStyle/>
          <a:p>
            <a:endParaRPr lang="et-EE" dirty="0"/>
          </a:p>
        </p:txBody>
      </p:sp>
      <p:pic>
        <p:nvPicPr>
          <p:cNvPr id="5" name="Picture 2" descr="C:\Users\Lenovo\Google Drive\ettek\FIN\juhi_detail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313979"/>
            <a:ext cx="9144001" cy="547260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2"/>
          </p:nvPr>
        </p:nvSpPr>
        <p:spPr/>
        <p:txBody>
          <a:bodyPr/>
          <a:lstStyle/>
          <a:p>
            <a:endParaRPr lang="et-EE"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UNECE meeting in Amman 2016</a:t>
            </a:r>
            <a:endParaRPr lang="en-GB"/>
          </a:p>
        </p:txBody>
      </p:sp>
      <p:sp>
        <p:nvSpPr>
          <p:cNvPr id="5122" name="Rectangle 2"/>
          <p:cNvSpPr>
            <a:spLocks noGrp="1" noChangeArrowheads="1"/>
          </p:cNvSpPr>
          <p:nvPr>
            <p:ph type="title"/>
          </p:nvPr>
        </p:nvSpPr>
        <p:spPr>
          <a:xfrm>
            <a:off x="2339752" y="404664"/>
            <a:ext cx="6408961" cy="881196"/>
          </a:xfrm>
        </p:spPr>
        <p:txBody>
          <a:bodyPr/>
          <a:lstStyle/>
          <a:p>
            <a:r>
              <a:rPr lang="en-GB" dirty="0" smtClean="0"/>
              <a:t>Address operator map application during data processing</a:t>
            </a:r>
            <a:endParaRPr lang="en-GB" dirty="0"/>
          </a:p>
        </p:txBody>
      </p:sp>
      <p:sp>
        <p:nvSpPr>
          <p:cNvPr id="5123" name="Rectangle 3"/>
          <p:cNvSpPr>
            <a:spLocks noGrp="1" noChangeArrowheads="1"/>
          </p:cNvSpPr>
          <p:nvPr>
            <p:ph type="body" idx="1"/>
          </p:nvPr>
        </p:nvSpPr>
        <p:spPr/>
        <p:txBody>
          <a:bodyPr/>
          <a:lstStyle/>
          <a:p>
            <a:endParaRPr lang="et-EE" dirty="0"/>
          </a:p>
        </p:txBody>
      </p:sp>
      <p:pic>
        <p:nvPicPr>
          <p:cNvPr id="10" name="Picture 2" descr="C:\Users\Lenovo\Google Drive\ettek\FIN\AOP_LI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72816"/>
            <a:ext cx="7818124" cy="45965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1"/>
          <p:cNvSpPr>
            <a:spLocks noGrp="1"/>
          </p:cNvSpPr>
          <p:nvPr>
            <p:ph type="ftr" sz="quarter" idx="10"/>
          </p:nvPr>
        </p:nvSpPr>
        <p:spPr>
          <a:noFill/>
        </p:spPr>
        <p:txBody>
          <a:bodyPr/>
          <a:lstStyle/>
          <a:p>
            <a:r>
              <a:rPr lang="en-US" smtClean="0"/>
              <a:t>UNECE meeting in Amman 2016</a:t>
            </a:r>
            <a:endParaRPr lang="en-GB"/>
          </a:p>
        </p:txBody>
      </p:sp>
      <p:sp>
        <p:nvSpPr>
          <p:cNvPr id="37891" name="Rectangle 16"/>
          <p:cNvSpPr>
            <a:spLocks noGrp="1" noChangeArrowheads="1"/>
          </p:cNvSpPr>
          <p:nvPr>
            <p:ph type="title" idx="4294967295"/>
          </p:nvPr>
        </p:nvSpPr>
        <p:spPr>
          <a:xfrm>
            <a:off x="2339752" y="476672"/>
            <a:ext cx="6408961" cy="1439441"/>
          </a:xfrm>
        </p:spPr>
        <p:txBody>
          <a:bodyPr lIns="91440" tIns="45720" rIns="91440" bIns="45720"/>
          <a:lstStyle/>
          <a:p>
            <a:pPr eaLnBrk="1" hangingPunct="1"/>
            <a:r>
              <a:rPr lang="en-GB" dirty="0" smtClean="0"/>
              <a:t>Conclusion</a:t>
            </a:r>
          </a:p>
        </p:txBody>
      </p:sp>
      <p:sp>
        <p:nvSpPr>
          <p:cNvPr id="4099" name="Rectangle 3"/>
          <p:cNvSpPr>
            <a:spLocks noGrp="1" noChangeArrowheads="1"/>
          </p:cNvSpPr>
          <p:nvPr>
            <p:ph type="body" idx="4294967295"/>
          </p:nvPr>
        </p:nvSpPr>
        <p:spPr>
          <a:xfrm>
            <a:off x="1259632" y="1556792"/>
            <a:ext cx="7515225" cy="3979168"/>
          </a:xfrm>
        </p:spPr>
        <p:txBody>
          <a:bodyPr lIns="91440" tIns="45720" rIns="91440" bIns="45720"/>
          <a:lstStyle/>
          <a:p>
            <a:pPr eaLnBrk="1" hangingPunct="1"/>
            <a:r>
              <a:rPr lang="en-GB" dirty="0" smtClean="0"/>
              <a:t>Statistics Estonia  has built an electronic data collection environment</a:t>
            </a:r>
          </a:p>
          <a:p>
            <a:pPr eaLnBrk="1" hangingPunct="1"/>
            <a:r>
              <a:rPr lang="en-GB" dirty="0" smtClean="0"/>
              <a:t>The system supports the whole data collection process, including</a:t>
            </a:r>
          </a:p>
          <a:p>
            <a:pPr lvl="1" eaLnBrk="1" hangingPunct="1"/>
            <a:r>
              <a:rPr lang="en-GB" dirty="0" smtClean="0"/>
              <a:t>Study form creation</a:t>
            </a:r>
          </a:p>
          <a:p>
            <a:pPr lvl="1" eaLnBrk="1" hangingPunct="1"/>
            <a:r>
              <a:rPr lang="en-GB" dirty="0" smtClean="0"/>
              <a:t>Task division between collectors</a:t>
            </a:r>
          </a:p>
          <a:p>
            <a:pPr lvl="1" eaLnBrk="1" hangingPunct="1"/>
            <a:r>
              <a:rPr lang="en-GB" dirty="0" smtClean="0"/>
              <a:t>CAPI module (filling in of study forms in collectors’ laptops)</a:t>
            </a:r>
          </a:p>
          <a:p>
            <a:pPr lvl="1" eaLnBrk="1" hangingPunct="1"/>
            <a:r>
              <a:rPr lang="en-GB" dirty="0" smtClean="0"/>
              <a:t>CAWI module (public e-survey environment)</a:t>
            </a:r>
          </a:p>
          <a:p>
            <a:pPr lvl="1" eaLnBrk="1" hangingPunct="1"/>
            <a:r>
              <a:rPr lang="en-GB" dirty="0" smtClean="0"/>
              <a:t>Preliminary data quality assurance module</a:t>
            </a:r>
          </a:p>
          <a:p>
            <a:pPr eaLnBrk="1" hangingPunct="1"/>
            <a:r>
              <a:rPr lang="en-GB" dirty="0" smtClean="0"/>
              <a:t>Final testing 2 weeks in 2009 , LIVE launch in 3 months in 2010 during a</a:t>
            </a:r>
            <a:r>
              <a:rPr lang="et-EE" dirty="0" smtClean="0"/>
              <a:t>g</a:t>
            </a:r>
            <a:r>
              <a:rPr lang="en-GB" dirty="0" err="1" smtClean="0"/>
              <a:t>ricultural</a:t>
            </a:r>
            <a:r>
              <a:rPr lang="en-GB" dirty="0" smtClean="0"/>
              <a:t> census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88" y="1844824"/>
            <a:ext cx="7489825" cy="2808312"/>
          </a:xfrm>
        </p:spPr>
        <p:txBody>
          <a:bodyPr/>
          <a:lstStyle/>
          <a:p>
            <a:r>
              <a:rPr lang="en-GB" dirty="0" smtClean="0"/>
              <a:t>Thank You!</a:t>
            </a:r>
            <a:r>
              <a:rPr lang="et-EE" dirty="0" smtClean="0"/>
              <a:t/>
            </a:r>
            <a:br>
              <a:rPr lang="et-EE" dirty="0" smtClean="0"/>
            </a:br>
            <a:endParaRPr lang="en-GB" dirty="0"/>
          </a:p>
        </p:txBody>
      </p:sp>
      <p:sp>
        <p:nvSpPr>
          <p:cNvPr id="3" name="Footer Placeholder 2"/>
          <p:cNvSpPr>
            <a:spLocks noGrp="1"/>
          </p:cNvSpPr>
          <p:nvPr>
            <p:ph type="ftr" sz="quarter" idx="10"/>
          </p:nvPr>
        </p:nvSpPr>
        <p:spPr/>
        <p:txBody>
          <a:bodyPr/>
          <a:lstStyle/>
          <a:p>
            <a:r>
              <a:rPr lang="en-US" smtClean="0"/>
              <a:t>UNECE meeting in Amman 2016</a:t>
            </a:r>
            <a:endParaRPr lang="en-GB"/>
          </a:p>
        </p:txBody>
      </p:sp>
      <p:pic>
        <p:nvPicPr>
          <p:cNvPr id="5" name="Picture 4" descr="image2.pdf"/>
          <p:cNvPicPr>
            <a:picLocks noChangeAspect="1"/>
          </p:cNvPicPr>
          <p:nvPr/>
        </p:nvPicPr>
        <p:blipFill>
          <a:blip r:embed="rId3" cstate="print"/>
          <a:srcRect/>
          <a:stretch>
            <a:fillRect/>
          </a:stretch>
        </p:blipFill>
        <p:spPr bwMode="auto">
          <a:xfrm>
            <a:off x="7092280" y="476672"/>
            <a:ext cx="1669852" cy="564803"/>
          </a:xfrm>
          <a:prstGeom prst="rect">
            <a:avLst/>
          </a:prstGeom>
          <a:noFill/>
          <a:ln w="12700" cap="flat" cmpd="sng">
            <a:noFill/>
            <a:prstDash val="solid"/>
            <a:miter lim="0"/>
            <a:headEnd type="none" w="med" len="med"/>
            <a:tailEnd type="none" w="med" len="me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image1.pdf"/>
          <p:cNvPicPr>
            <a:picLocks noChangeAspect="1"/>
          </p:cNvPicPr>
          <p:nvPr/>
        </p:nvPicPr>
        <p:blipFill>
          <a:blip r:embed="rId3" cstate="print"/>
          <a:srcRect/>
          <a:stretch>
            <a:fillRect/>
          </a:stretch>
        </p:blipFill>
        <p:spPr bwMode="auto">
          <a:xfrm>
            <a:off x="0" y="-29022"/>
            <a:ext cx="9191997" cy="6887022"/>
          </a:xfrm>
          <a:prstGeom prst="rect">
            <a:avLst/>
          </a:prstGeom>
          <a:noFill/>
          <a:ln w="12700" cap="flat" cmpd="sng">
            <a:noFill/>
            <a:prstDash val="solid"/>
            <a:miter lim="0"/>
            <a:headEnd type="none" w="med" len="med"/>
            <a:tailEnd type="none" w="med" len="med"/>
          </a:ln>
          <a:effectLst/>
        </p:spPr>
      </p:pic>
      <p:sp>
        <p:nvSpPr>
          <p:cNvPr id="8194"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endParaRPr lang="en-US" dirty="0"/>
          </a:p>
        </p:txBody>
      </p:sp>
      <p:sp>
        <p:nvSpPr>
          <p:cNvPr id="8196" name="Rectangle 4"/>
          <p:cNvSpPr>
            <a:spLocks noGrp="1" noChangeArrowheads="1"/>
          </p:cNvSpPr>
          <p:nvPr>
            <p:ph type="title"/>
          </p:nvPr>
        </p:nvSpPr>
        <p:spPr>
          <a:xfrm>
            <a:off x="1257971" y="1268016"/>
            <a:ext cx="7489775" cy="647402"/>
          </a:xfrm>
        </p:spPr>
        <p:txBody>
          <a:bodyPr lIns="0" tIns="0" rIns="0" bIns="0"/>
          <a:lstStyle/>
          <a:p>
            <a:pPr defTabSz="914145"/>
            <a:r>
              <a:rPr lang="en-US" dirty="0">
                <a:latin typeface="Arial" pitchFamily="34" charset="0"/>
                <a:cs typeface="Arial" pitchFamily="34" charset="0"/>
                <a:sym typeface="Arial" pitchFamily="34" charset="0"/>
              </a:rPr>
              <a:t>Description of the applications </a:t>
            </a:r>
            <a:endParaRPr lang="en-US" dirty="0"/>
          </a:p>
        </p:txBody>
      </p:sp>
      <p:sp>
        <p:nvSpPr>
          <p:cNvPr id="8197" name="Rectangle 5"/>
          <p:cNvSpPr>
            <a:spLocks noGrp="1" noChangeArrowheads="1"/>
          </p:cNvSpPr>
          <p:nvPr>
            <p:ph type="body" idx="1"/>
          </p:nvPr>
        </p:nvSpPr>
        <p:spPr>
          <a:xfrm>
            <a:off x="1246808" y="2204517"/>
            <a:ext cx="7515448" cy="4195837"/>
          </a:xfrm>
        </p:spPr>
        <p:txBody>
          <a:bodyPr lIns="0" tIns="0" rIns="0" bIns="0" anchor="t"/>
          <a:lstStyle/>
          <a:p>
            <a:pPr marL="263416" indent="-263416" defTabSz="914145">
              <a:spcBef>
                <a:spcPts val="352"/>
              </a:spcBef>
              <a:buFont typeface="Wingdings" pitchFamily="2" charset="2"/>
              <a:buChar char="ü"/>
            </a:pPr>
            <a:r>
              <a:rPr lang="en-US" sz="2200" dirty="0">
                <a:solidFill>
                  <a:srgbClr val="003951"/>
                </a:solidFill>
                <a:latin typeface="Arial" pitchFamily="34" charset="0"/>
                <a:cs typeface="Arial" pitchFamily="34" charset="0"/>
                <a:sym typeface="Arial" pitchFamily="34" charset="0"/>
              </a:rPr>
              <a:t>Questionnaire definition </a:t>
            </a:r>
            <a:r>
              <a:rPr lang="en-US" sz="2200" dirty="0" smtClean="0">
                <a:solidFill>
                  <a:srgbClr val="003951"/>
                </a:solidFill>
                <a:latin typeface="Arial" pitchFamily="34" charset="0"/>
                <a:cs typeface="Arial" pitchFamily="34" charset="0"/>
                <a:sym typeface="Arial" pitchFamily="34" charset="0"/>
              </a:rPr>
              <a:t>tool</a:t>
            </a:r>
            <a:endParaRPr lang="en-US" sz="2200" dirty="0">
              <a:solidFill>
                <a:srgbClr val="003951"/>
              </a:solidFill>
              <a:latin typeface="Arial" pitchFamily="34" charset="0"/>
              <a:cs typeface="Arial" pitchFamily="34" charset="0"/>
              <a:sym typeface="Arial" pitchFamily="34" charset="0"/>
            </a:endParaRPr>
          </a:p>
          <a:p>
            <a:pPr marL="263416" indent="-263416" defTabSz="914145">
              <a:spcBef>
                <a:spcPts val="352"/>
              </a:spcBef>
              <a:buFont typeface="Wingdings" pitchFamily="2" charset="2"/>
              <a:buChar char="ü"/>
            </a:pPr>
            <a:r>
              <a:rPr lang="en-US" sz="2200" dirty="0">
                <a:solidFill>
                  <a:srgbClr val="003951"/>
                </a:solidFill>
                <a:latin typeface="Arial" pitchFamily="34" charset="0"/>
                <a:cs typeface="Arial" pitchFamily="34" charset="0"/>
                <a:sym typeface="Arial" pitchFamily="34" charset="0"/>
              </a:rPr>
              <a:t>Enumerators </a:t>
            </a:r>
            <a:r>
              <a:rPr lang="en-US" sz="2200" dirty="0" smtClean="0">
                <a:solidFill>
                  <a:srgbClr val="003951"/>
                </a:solidFill>
                <a:latin typeface="Arial" pitchFamily="34" charset="0"/>
                <a:cs typeface="Arial" pitchFamily="34" charset="0"/>
                <a:sym typeface="Arial" pitchFamily="34" charset="0"/>
              </a:rPr>
              <a:t>application</a:t>
            </a:r>
            <a:endParaRPr lang="en-US" sz="2200" dirty="0">
              <a:solidFill>
                <a:srgbClr val="003951"/>
              </a:solidFill>
              <a:latin typeface="Arial" pitchFamily="34" charset="0"/>
              <a:cs typeface="Arial" pitchFamily="34" charset="0"/>
              <a:sym typeface="Arial" pitchFamily="34" charset="0"/>
            </a:endParaRPr>
          </a:p>
          <a:p>
            <a:pPr marL="263416" indent="-263416" defTabSz="914145">
              <a:spcBef>
                <a:spcPts val="352"/>
              </a:spcBef>
              <a:buFont typeface="Wingdings" pitchFamily="2" charset="2"/>
              <a:buChar char="ü"/>
            </a:pPr>
            <a:r>
              <a:rPr lang="en-US" sz="2200" dirty="0">
                <a:solidFill>
                  <a:srgbClr val="003951"/>
                </a:solidFill>
                <a:latin typeface="Arial" pitchFamily="34" charset="0"/>
                <a:cs typeface="Arial" pitchFamily="34" charset="0"/>
                <a:sym typeface="Arial" pitchFamily="34" charset="0"/>
              </a:rPr>
              <a:t>E-respondent application </a:t>
            </a:r>
          </a:p>
          <a:p>
            <a:pPr marL="263416" indent="-263416" defTabSz="914145">
              <a:spcBef>
                <a:spcPts val="352"/>
              </a:spcBef>
              <a:buFont typeface="Wingdings" pitchFamily="2" charset="2"/>
              <a:buChar char="ü"/>
            </a:pPr>
            <a:r>
              <a:rPr lang="en-US" sz="2200" dirty="0">
                <a:solidFill>
                  <a:srgbClr val="003951"/>
                </a:solidFill>
                <a:latin typeface="Arial" pitchFamily="34" charset="0"/>
                <a:cs typeface="Arial" pitchFamily="34" charset="0"/>
                <a:sym typeface="Arial" pitchFamily="34" charset="0"/>
              </a:rPr>
              <a:t>Management </a:t>
            </a:r>
            <a:r>
              <a:rPr lang="en-US" sz="2200" dirty="0" smtClean="0">
                <a:solidFill>
                  <a:srgbClr val="003951"/>
                </a:solidFill>
                <a:latin typeface="Arial" pitchFamily="34" charset="0"/>
                <a:cs typeface="Arial" pitchFamily="34" charset="0"/>
                <a:sym typeface="Arial" pitchFamily="34" charset="0"/>
              </a:rPr>
              <a:t>application</a:t>
            </a:r>
            <a:endParaRPr lang="en-US" sz="2200" dirty="0">
              <a:solidFill>
                <a:srgbClr val="003951"/>
              </a:solidFill>
              <a:latin typeface="Arial" pitchFamily="34" charset="0"/>
              <a:cs typeface="Arial" pitchFamily="34" charset="0"/>
              <a:sym typeface="Arial" pitchFamily="34" charset="0"/>
            </a:endParaRPr>
          </a:p>
          <a:p>
            <a:pPr marL="263416" indent="-263416" defTabSz="914145">
              <a:spcBef>
                <a:spcPts val="352"/>
              </a:spcBef>
              <a:buFont typeface="Wingdings" pitchFamily="2" charset="2"/>
              <a:buChar char="ü"/>
            </a:pPr>
            <a:r>
              <a:rPr lang="en-US" sz="2200" dirty="0">
                <a:solidFill>
                  <a:srgbClr val="003951"/>
                </a:solidFill>
                <a:latin typeface="Arial" pitchFamily="34" charset="0"/>
                <a:cs typeface="Arial" pitchFamily="34" charset="0"/>
                <a:sym typeface="Arial" pitchFamily="34" charset="0"/>
              </a:rPr>
              <a:t>E-respondent map </a:t>
            </a:r>
            <a:r>
              <a:rPr lang="en-US" sz="2200" dirty="0" smtClean="0">
                <a:solidFill>
                  <a:srgbClr val="003951"/>
                </a:solidFill>
                <a:latin typeface="Arial" pitchFamily="34" charset="0"/>
                <a:cs typeface="Arial" pitchFamily="34" charset="0"/>
                <a:sym typeface="Arial" pitchFamily="34" charset="0"/>
              </a:rPr>
              <a:t>application</a:t>
            </a:r>
            <a:endParaRPr lang="en-US" sz="2200" dirty="0">
              <a:solidFill>
                <a:srgbClr val="003951"/>
              </a:solidFill>
              <a:latin typeface="Arial" pitchFamily="34" charset="0"/>
              <a:cs typeface="Arial" pitchFamily="34" charset="0"/>
              <a:sym typeface="Arial" pitchFamily="34" charset="0"/>
            </a:endParaRPr>
          </a:p>
          <a:p>
            <a:pPr marL="263416" indent="-263416" defTabSz="914145">
              <a:spcBef>
                <a:spcPts val="352"/>
              </a:spcBef>
              <a:buFont typeface="Wingdings" pitchFamily="2" charset="2"/>
              <a:buChar char="ü"/>
            </a:pPr>
            <a:r>
              <a:rPr lang="en-US" sz="2200" dirty="0">
                <a:solidFill>
                  <a:srgbClr val="003951"/>
                </a:solidFill>
                <a:latin typeface="Arial" pitchFamily="34" charset="0"/>
                <a:cs typeface="Arial" pitchFamily="34" charset="0"/>
                <a:sym typeface="Arial" pitchFamily="34" charset="0"/>
              </a:rPr>
              <a:t>Management map </a:t>
            </a:r>
            <a:r>
              <a:rPr lang="en-US" sz="2200" dirty="0" smtClean="0">
                <a:solidFill>
                  <a:srgbClr val="003951"/>
                </a:solidFill>
                <a:latin typeface="Arial" pitchFamily="34" charset="0"/>
                <a:cs typeface="Arial" pitchFamily="34" charset="0"/>
                <a:sym typeface="Arial" pitchFamily="34" charset="0"/>
              </a:rPr>
              <a:t>application</a:t>
            </a:r>
            <a:endParaRPr lang="en-US" sz="2200" dirty="0">
              <a:solidFill>
                <a:srgbClr val="003951"/>
              </a:solidFill>
              <a:latin typeface="Arial" pitchFamily="34" charset="0"/>
              <a:cs typeface="Arial" pitchFamily="34" charset="0"/>
              <a:sym typeface="Arial" pitchFamily="34" charset="0"/>
            </a:endParaRPr>
          </a:p>
          <a:p>
            <a:pPr marL="263416" indent="-263416" defTabSz="914145">
              <a:spcBef>
                <a:spcPts val="352"/>
              </a:spcBef>
              <a:buFont typeface="Wingdings" pitchFamily="2" charset="2"/>
              <a:buChar char="ü"/>
            </a:pPr>
            <a:r>
              <a:rPr lang="en-US" sz="2200" dirty="0">
                <a:solidFill>
                  <a:srgbClr val="003951"/>
                </a:solidFill>
                <a:latin typeface="Arial" pitchFamily="34" charset="0"/>
                <a:cs typeface="Arial" pitchFamily="34" charset="0"/>
                <a:sym typeface="Arial" pitchFamily="34" charset="0"/>
              </a:rPr>
              <a:t>Enumerators map </a:t>
            </a:r>
            <a:r>
              <a:rPr lang="en-US" sz="2200" dirty="0" smtClean="0">
                <a:solidFill>
                  <a:srgbClr val="003951"/>
                </a:solidFill>
                <a:latin typeface="Arial" pitchFamily="34" charset="0"/>
                <a:cs typeface="Arial" pitchFamily="34" charset="0"/>
                <a:sym typeface="Arial" pitchFamily="34" charset="0"/>
              </a:rPr>
              <a:t>application</a:t>
            </a:r>
            <a:endParaRPr lang="en-US" sz="2200" dirty="0">
              <a:solidFill>
                <a:srgbClr val="003951"/>
              </a:solidFill>
              <a:latin typeface="Arial" pitchFamily="34" charset="0"/>
              <a:cs typeface="Arial" pitchFamily="34" charset="0"/>
              <a:sym typeface="Arial" pitchFamily="34" charset="0"/>
            </a:endParaRPr>
          </a:p>
          <a:p>
            <a:pPr marL="263416" indent="-263416" defTabSz="914145">
              <a:spcBef>
                <a:spcPts val="352"/>
              </a:spcBef>
              <a:buNone/>
            </a:pPr>
            <a:endParaRPr lang="en-US" sz="2200" dirty="0">
              <a:solidFill>
                <a:srgbClr val="003951"/>
              </a:solidFill>
              <a:latin typeface="Arial" pitchFamily="34" charset="0"/>
              <a:cs typeface="Arial" pitchFamily="34" charset="0"/>
              <a:sym typeface="Arial" pitchFamily="34" charset="0"/>
            </a:endParaRPr>
          </a:p>
          <a:p>
            <a:pPr marL="263416" indent="-263416" defTabSz="914145">
              <a:spcBef>
                <a:spcPts val="352"/>
              </a:spcBef>
              <a:buNone/>
            </a:pPr>
            <a:endParaRPr lang="en-US" sz="2200" dirty="0">
              <a:solidFill>
                <a:srgbClr val="003951"/>
              </a:solidFill>
              <a:latin typeface="Arial" pitchFamily="34" charset="0"/>
              <a:cs typeface="Arial" pitchFamily="34" charset="0"/>
              <a:sym typeface="Arial" pitchFamily="34" charset="0"/>
            </a:endParaRPr>
          </a:p>
        </p:txBody>
      </p:sp>
      <p:sp>
        <p:nvSpPr>
          <p:cNvPr id="8" name="Footer Placeholder 7"/>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10242"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r>
              <a:rPr lang="en-US" sz="1200" dirty="0">
                <a:latin typeface="Arial" pitchFamily="34" charset="0"/>
                <a:cs typeface="Arial" pitchFamily="34" charset="0"/>
                <a:sym typeface="Arial" pitchFamily="34" charset="0"/>
              </a:rPr>
              <a:t>IT-architecture, security, hardware and Census</a:t>
            </a:r>
            <a:endParaRPr lang="en-US" dirty="0"/>
          </a:p>
        </p:txBody>
      </p:sp>
      <p:sp>
        <p:nvSpPr>
          <p:cNvPr id="10244" name="Rectangle 4"/>
          <p:cNvSpPr>
            <a:spLocks noGrp="1" noChangeArrowheads="1"/>
          </p:cNvSpPr>
          <p:nvPr>
            <p:ph type="title"/>
          </p:nvPr>
        </p:nvSpPr>
        <p:spPr>
          <a:xfrm>
            <a:off x="1257971" y="1268016"/>
            <a:ext cx="7489775" cy="863947"/>
          </a:xfrm>
        </p:spPr>
        <p:txBody>
          <a:bodyPr lIns="0" tIns="0" rIns="0" bIns="0"/>
          <a:lstStyle/>
          <a:p>
            <a:pPr defTabSz="914145"/>
            <a:r>
              <a:rPr lang="en-US" sz="3000" dirty="0">
                <a:latin typeface="Arial" pitchFamily="34" charset="0"/>
                <a:cs typeface="Arial" pitchFamily="34" charset="0"/>
                <a:sym typeface="Arial" pitchFamily="34" charset="0"/>
              </a:rPr>
              <a:t>High level view of the involved </a:t>
            </a:r>
            <a:r>
              <a:rPr lang="en-US" sz="3000" dirty="0" smtClean="0">
                <a:latin typeface="Arial" pitchFamily="34" charset="0"/>
                <a:cs typeface="Arial" pitchFamily="34" charset="0"/>
                <a:sym typeface="Arial" pitchFamily="34" charset="0"/>
              </a:rPr>
              <a:t>applications</a:t>
            </a:r>
            <a:endParaRPr lang="en-US" dirty="0"/>
          </a:p>
        </p:txBody>
      </p:sp>
      <p:pic>
        <p:nvPicPr>
          <p:cNvPr id="10245" name="Picture 5" descr="image12.png"/>
          <p:cNvPicPr>
            <a:picLocks noChangeAspect="1"/>
          </p:cNvPicPr>
          <p:nvPr/>
        </p:nvPicPr>
        <p:blipFill>
          <a:blip r:embed="rId4" cstate="print"/>
          <a:srcRect/>
          <a:stretch>
            <a:fillRect/>
          </a:stretch>
        </p:blipFill>
        <p:spPr bwMode="auto">
          <a:xfrm>
            <a:off x="1331641" y="2146474"/>
            <a:ext cx="6949529" cy="4450333"/>
          </a:xfrm>
          <a:prstGeom prst="rect">
            <a:avLst/>
          </a:prstGeom>
          <a:noFill/>
          <a:ln w="12700" cap="flat" cmpd="sng">
            <a:noFill/>
            <a:prstDash val="solid"/>
            <a:miter lim="0"/>
            <a:headEnd type="none" w="med" len="med"/>
            <a:tailEnd type="none" w="med" len="med"/>
          </a:ln>
          <a:effectLst/>
        </p:spPr>
      </p:pic>
      <p:sp>
        <p:nvSpPr>
          <p:cNvPr id="7" name="Date Placeholder 6"/>
          <p:cNvSpPr>
            <a:spLocks noGrp="1"/>
          </p:cNvSpPr>
          <p:nvPr>
            <p:ph type="dt" sz="half" idx="2"/>
          </p:nvPr>
        </p:nvSpPr>
        <p:spPr/>
        <p:txBody>
          <a:bodyPr/>
          <a:lstStyle/>
          <a:p>
            <a:endParaRPr lang="et-EE" dirty="0"/>
          </a:p>
        </p:txBody>
      </p:sp>
      <p:sp>
        <p:nvSpPr>
          <p:cNvPr id="8" name="Footer Placeholder 7"/>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12290"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r>
              <a:rPr lang="en-US" sz="1200" dirty="0">
                <a:latin typeface="Arial" pitchFamily="34" charset="0"/>
                <a:cs typeface="Arial" pitchFamily="34" charset="0"/>
                <a:sym typeface="Arial" pitchFamily="34" charset="0"/>
              </a:rPr>
              <a:t>IT-architecture, security, hardware and Census</a:t>
            </a:r>
            <a:endParaRPr lang="en-US" dirty="0"/>
          </a:p>
        </p:txBody>
      </p:sp>
      <p:sp>
        <p:nvSpPr>
          <p:cNvPr id="12292" name="Rectangle 4"/>
          <p:cNvSpPr>
            <a:spLocks noGrp="1" noChangeArrowheads="1"/>
          </p:cNvSpPr>
          <p:nvPr>
            <p:ph type="title"/>
          </p:nvPr>
        </p:nvSpPr>
        <p:spPr>
          <a:xfrm>
            <a:off x="1257971" y="1268016"/>
            <a:ext cx="7489775" cy="647402"/>
          </a:xfrm>
        </p:spPr>
        <p:txBody>
          <a:bodyPr lIns="0" tIns="0" rIns="0" bIns="0"/>
          <a:lstStyle/>
          <a:p>
            <a:pPr defTabSz="914145"/>
            <a:r>
              <a:rPr lang="en-US" dirty="0">
                <a:latin typeface="Arial" pitchFamily="34" charset="0"/>
                <a:cs typeface="Arial" pitchFamily="34" charset="0"/>
                <a:sym typeface="Arial" pitchFamily="34" charset="0"/>
              </a:rPr>
              <a:t>E-census data collection process </a:t>
            </a:r>
            <a:endParaRPr lang="en-US" dirty="0"/>
          </a:p>
        </p:txBody>
      </p:sp>
      <p:pic>
        <p:nvPicPr>
          <p:cNvPr id="12293" name="Picture 5" descr="image13.png"/>
          <p:cNvPicPr>
            <a:picLocks noChangeAspect="1"/>
          </p:cNvPicPr>
          <p:nvPr/>
        </p:nvPicPr>
        <p:blipFill>
          <a:blip r:embed="rId4" cstate="print"/>
          <a:srcRect/>
          <a:stretch>
            <a:fillRect/>
          </a:stretch>
        </p:blipFill>
        <p:spPr bwMode="auto">
          <a:xfrm>
            <a:off x="1691060" y="1804913"/>
            <a:ext cx="7477497" cy="4719340"/>
          </a:xfrm>
          <a:prstGeom prst="rect">
            <a:avLst/>
          </a:prstGeom>
          <a:noFill/>
          <a:ln w="12700" cap="flat" cmpd="sng">
            <a:noFill/>
            <a:prstDash val="solid"/>
            <a:miter lim="0"/>
            <a:headEnd type="none" w="med" len="med"/>
            <a:tailEnd type="none" w="med" len="med"/>
          </a:ln>
          <a:effectLst/>
        </p:spPr>
      </p:pic>
      <p:sp>
        <p:nvSpPr>
          <p:cNvPr id="7" name="Date Placeholder 6"/>
          <p:cNvSpPr>
            <a:spLocks noGrp="1"/>
          </p:cNvSpPr>
          <p:nvPr>
            <p:ph type="dt" sz="half" idx="2"/>
          </p:nvPr>
        </p:nvSpPr>
        <p:spPr/>
        <p:txBody>
          <a:bodyPr/>
          <a:lstStyle/>
          <a:p>
            <a:endParaRPr lang="et-EE" dirty="0"/>
          </a:p>
        </p:txBody>
      </p:sp>
      <p:sp>
        <p:nvSpPr>
          <p:cNvPr id="8" name="Footer Placeholder 7"/>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image1.pdf"/>
          <p:cNvPicPr>
            <a:picLocks noChangeAspect="1"/>
          </p:cNvPicPr>
          <p:nvPr/>
        </p:nvPicPr>
        <p:blipFill>
          <a:blip r:embed="rId3" cstate="print"/>
          <a:srcRect/>
          <a:stretch>
            <a:fillRect/>
          </a:stretch>
        </p:blipFill>
        <p:spPr bwMode="auto">
          <a:xfrm>
            <a:off x="-16743" y="-16743"/>
            <a:ext cx="9191997" cy="6887022"/>
          </a:xfrm>
          <a:prstGeom prst="rect">
            <a:avLst/>
          </a:prstGeom>
          <a:noFill/>
          <a:ln w="12700" cap="flat" cmpd="sng">
            <a:noFill/>
            <a:prstDash val="solid"/>
            <a:miter lim="0"/>
            <a:headEnd type="none" w="med" len="med"/>
            <a:tailEnd type="none" w="med" len="med"/>
          </a:ln>
          <a:effectLst/>
        </p:spPr>
      </p:pic>
      <p:sp>
        <p:nvSpPr>
          <p:cNvPr id="14338" name="Rectangle 2"/>
          <p:cNvSpPr>
            <a:spLocks/>
          </p:cNvSpPr>
          <p:nvPr/>
        </p:nvSpPr>
        <p:spPr bwMode="auto">
          <a:xfrm>
            <a:off x="3130972" y="6629177"/>
            <a:ext cx="5631284" cy="232172"/>
          </a:xfrm>
          <a:prstGeom prst="rect">
            <a:avLst/>
          </a:prstGeom>
          <a:noFill/>
          <a:ln w="12700" cap="flat" cmpd="sng">
            <a:noFill/>
            <a:prstDash val="solid"/>
            <a:miter lim="0"/>
            <a:headEnd/>
            <a:tailEnd/>
          </a:ln>
          <a:effectLst/>
        </p:spPr>
        <p:txBody>
          <a:bodyPr lIns="0" tIns="0" rIns="0" bIns="0"/>
          <a:lstStyle/>
          <a:p>
            <a:pPr algn="r" defTabSz="914145">
              <a:lnSpc>
                <a:spcPct val="80000"/>
              </a:lnSpc>
              <a:spcBef>
                <a:spcPts val="281"/>
              </a:spcBef>
            </a:pPr>
            <a:r>
              <a:rPr lang="en-US" sz="1200" dirty="0">
                <a:latin typeface="Arial" pitchFamily="34" charset="0"/>
                <a:cs typeface="Arial" pitchFamily="34" charset="0"/>
                <a:sym typeface="Arial" pitchFamily="34" charset="0"/>
              </a:rPr>
              <a:t>IT-architecture, security, hardware and Census</a:t>
            </a:r>
            <a:endParaRPr lang="en-US" dirty="0"/>
          </a:p>
        </p:txBody>
      </p:sp>
      <p:sp>
        <p:nvSpPr>
          <p:cNvPr id="14340" name="Rectangle 4"/>
          <p:cNvSpPr>
            <a:spLocks noGrp="1" noChangeArrowheads="1"/>
          </p:cNvSpPr>
          <p:nvPr>
            <p:ph type="title"/>
          </p:nvPr>
        </p:nvSpPr>
        <p:spPr>
          <a:xfrm>
            <a:off x="1257971" y="1268016"/>
            <a:ext cx="7489775" cy="647402"/>
          </a:xfrm>
        </p:spPr>
        <p:txBody>
          <a:bodyPr lIns="0" tIns="0" rIns="0" bIns="0"/>
          <a:lstStyle/>
          <a:p>
            <a:pPr defTabSz="914145"/>
            <a:r>
              <a:rPr lang="en-US" dirty="0">
                <a:latin typeface="Arial" pitchFamily="34" charset="0"/>
                <a:cs typeface="Arial" pitchFamily="34" charset="0"/>
                <a:sym typeface="Arial" pitchFamily="34" charset="0"/>
              </a:rPr>
              <a:t>Live environment</a:t>
            </a:r>
            <a:endParaRPr lang="en-US" dirty="0"/>
          </a:p>
        </p:txBody>
      </p:sp>
      <p:sp>
        <p:nvSpPr>
          <p:cNvPr id="14341" name="Rectangle 5"/>
          <p:cNvSpPr>
            <a:spLocks noGrp="1" noChangeArrowheads="1"/>
          </p:cNvSpPr>
          <p:nvPr>
            <p:ph type="body" idx="1"/>
          </p:nvPr>
        </p:nvSpPr>
        <p:spPr>
          <a:xfrm>
            <a:off x="1246808" y="2204517"/>
            <a:ext cx="7515448" cy="4195837"/>
          </a:xfrm>
        </p:spPr>
        <p:txBody>
          <a:bodyPr lIns="0" tIns="0" rIns="0" bIns="0" anchor="t"/>
          <a:lstStyle/>
          <a:p>
            <a:pPr marL="301366" indent="-301366" defTabSz="914145">
              <a:spcBef>
                <a:spcPts val="352"/>
              </a:spcBef>
              <a:buFont typeface="Wingdings" pitchFamily="2" charset="2"/>
              <a:buChar char="ü"/>
            </a:pPr>
            <a:r>
              <a:rPr lang="en-US" sz="2000" dirty="0">
                <a:solidFill>
                  <a:srgbClr val="003951"/>
                </a:solidFill>
                <a:latin typeface="Arial" pitchFamily="34" charset="0"/>
                <a:cs typeface="Arial" pitchFamily="34" charset="0"/>
                <a:sym typeface="Arial" pitchFamily="34" charset="0"/>
              </a:rPr>
              <a:t>6 physical (12 virtual) Oracle </a:t>
            </a:r>
            <a:r>
              <a:rPr lang="en-US" sz="2000" dirty="0" err="1">
                <a:solidFill>
                  <a:srgbClr val="003951"/>
                </a:solidFill>
                <a:latin typeface="Arial" pitchFamily="34" charset="0"/>
                <a:cs typeface="Arial" pitchFamily="34" charset="0"/>
                <a:sym typeface="Arial" pitchFamily="34" charset="0"/>
              </a:rPr>
              <a:t>Weblogic</a:t>
            </a:r>
            <a:r>
              <a:rPr lang="en-US" sz="2000" dirty="0">
                <a:solidFill>
                  <a:srgbClr val="003951"/>
                </a:solidFill>
                <a:latin typeface="Arial" pitchFamily="34" charset="0"/>
                <a:cs typeface="Arial" pitchFamily="34" charset="0"/>
                <a:sym typeface="Arial" pitchFamily="34" charset="0"/>
              </a:rPr>
              <a:t> Java application servers</a:t>
            </a:r>
            <a:endParaRPr lang="en-US" dirty="0">
              <a:solidFill>
                <a:srgbClr val="003951"/>
              </a:solidFill>
              <a:latin typeface="Arial" pitchFamily="34" charset="0"/>
              <a:cs typeface="Arial" pitchFamily="34" charset="0"/>
              <a:sym typeface="Arial" pitchFamily="34" charset="0"/>
            </a:endParaRPr>
          </a:p>
          <a:p>
            <a:pPr marL="301366" indent="-301366" defTabSz="914145">
              <a:spcBef>
                <a:spcPts val="352"/>
              </a:spcBef>
              <a:buFont typeface="Wingdings" pitchFamily="2" charset="2"/>
              <a:buChar char="ü"/>
            </a:pPr>
            <a:r>
              <a:rPr lang="en-US" sz="2000" dirty="0">
                <a:solidFill>
                  <a:srgbClr val="003951"/>
                </a:solidFill>
                <a:latin typeface="Arial" pitchFamily="34" charset="0"/>
                <a:cs typeface="Arial" pitchFamily="34" charset="0"/>
                <a:sym typeface="Arial" pitchFamily="34" charset="0"/>
              </a:rPr>
              <a:t>2 Oracle physical database servers</a:t>
            </a:r>
            <a:endParaRPr lang="en-US" dirty="0">
              <a:solidFill>
                <a:srgbClr val="003951"/>
              </a:solidFill>
              <a:latin typeface="Arial" pitchFamily="34" charset="0"/>
              <a:cs typeface="Arial" pitchFamily="34" charset="0"/>
              <a:sym typeface="Arial" pitchFamily="34" charset="0"/>
            </a:endParaRPr>
          </a:p>
          <a:p>
            <a:pPr marL="301366" indent="-301366" defTabSz="914145">
              <a:spcBef>
                <a:spcPts val="352"/>
              </a:spcBef>
              <a:buFont typeface="Wingdings" pitchFamily="2" charset="2"/>
              <a:buChar char="ü"/>
            </a:pPr>
            <a:r>
              <a:rPr lang="en-US" sz="2000" dirty="0">
                <a:solidFill>
                  <a:srgbClr val="003951"/>
                </a:solidFill>
                <a:latin typeface="Arial" pitchFamily="34" charset="0"/>
                <a:cs typeface="Arial" pitchFamily="34" charset="0"/>
                <a:sym typeface="Arial" pitchFamily="34" charset="0"/>
              </a:rPr>
              <a:t>Apache load balancers</a:t>
            </a:r>
            <a:endParaRPr lang="en-US" dirty="0">
              <a:solidFill>
                <a:srgbClr val="003951"/>
              </a:solidFill>
              <a:latin typeface="Arial" pitchFamily="34" charset="0"/>
              <a:cs typeface="Arial" pitchFamily="34" charset="0"/>
              <a:sym typeface="Arial" pitchFamily="34" charset="0"/>
            </a:endParaRPr>
          </a:p>
          <a:p>
            <a:pPr marL="301366" indent="-301366" defTabSz="914145">
              <a:spcBef>
                <a:spcPts val="352"/>
              </a:spcBef>
              <a:buFont typeface="Wingdings" pitchFamily="2" charset="2"/>
              <a:buChar char="ü"/>
            </a:pPr>
            <a:r>
              <a:rPr lang="en-US" sz="2000" dirty="0">
                <a:solidFill>
                  <a:srgbClr val="003951"/>
                </a:solidFill>
                <a:latin typeface="Arial" pitchFamily="34" charset="0"/>
                <a:cs typeface="Arial" pitchFamily="34" charset="0"/>
                <a:sym typeface="Arial" pitchFamily="34" charset="0"/>
              </a:rPr>
              <a:t>ESRI GIS server</a:t>
            </a:r>
            <a:endParaRPr lang="en-US" dirty="0">
              <a:solidFill>
                <a:srgbClr val="003951"/>
              </a:solidFill>
              <a:latin typeface="Arial" pitchFamily="34" charset="0"/>
              <a:cs typeface="Arial" pitchFamily="34" charset="0"/>
              <a:sym typeface="Arial" pitchFamily="34" charset="0"/>
            </a:endParaRPr>
          </a:p>
          <a:p>
            <a:pPr marL="301366" indent="-301366" defTabSz="914145">
              <a:spcBef>
                <a:spcPts val="352"/>
              </a:spcBef>
              <a:buFont typeface="Wingdings" pitchFamily="2" charset="2"/>
              <a:buChar char="ü"/>
            </a:pPr>
            <a:r>
              <a:rPr lang="en-US" sz="2000" dirty="0">
                <a:solidFill>
                  <a:srgbClr val="003951"/>
                </a:solidFill>
                <a:latin typeface="Arial" pitchFamily="34" charset="0"/>
                <a:cs typeface="Arial" pitchFamily="34" charset="0"/>
                <a:sym typeface="Arial" pitchFamily="34" charset="0"/>
              </a:rPr>
              <a:t>Check Point firewall and VPN software</a:t>
            </a:r>
            <a:endParaRPr lang="en-US" dirty="0">
              <a:solidFill>
                <a:srgbClr val="003951"/>
              </a:solidFill>
              <a:latin typeface="Arial" pitchFamily="34" charset="0"/>
              <a:cs typeface="Arial" pitchFamily="34" charset="0"/>
              <a:sym typeface="Arial" pitchFamily="34" charset="0"/>
            </a:endParaRPr>
          </a:p>
          <a:p>
            <a:pPr marL="301366" indent="-301366" defTabSz="914145">
              <a:spcBef>
                <a:spcPts val="352"/>
              </a:spcBef>
              <a:buFont typeface="Wingdings" pitchFamily="2" charset="2"/>
              <a:buChar char="ü"/>
            </a:pPr>
            <a:r>
              <a:rPr lang="en-US" sz="2000" dirty="0">
                <a:solidFill>
                  <a:srgbClr val="003951"/>
                </a:solidFill>
                <a:latin typeface="Arial" pitchFamily="34" charset="0"/>
                <a:cs typeface="Arial" pitchFamily="34" charset="0"/>
                <a:sym typeface="Arial" pitchFamily="34" charset="0"/>
              </a:rPr>
              <a:t>SAS and VAIS data processing servers</a:t>
            </a:r>
            <a:endParaRPr lang="en-US" dirty="0">
              <a:solidFill>
                <a:srgbClr val="003951"/>
              </a:solidFill>
              <a:latin typeface="Arial" pitchFamily="34" charset="0"/>
              <a:cs typeface="Arial" pitchFamily="34" charset="0"/>
              <a:sym typeface="Arial" pitchFamily="34" charset="0"/>
            </a:endParaRPr>
          </a:p>
          <a:p>
            <a:pPr marL="301366" indent="-301366" defTabSz="914145">
              <a:spcBef>
                <a:spcPts val="352"/>
              </a:spcBef>
              <a:buFont typeface="Wingdings" pitchFamily="2" charset="2"/>
              <a:buChar char="ü"/>
            </a:pPr>
            <a:r>
              <a:rPr lang="en-US" sz="2000" dirty="0" err="1">
                <a:solidFill>
                  <a:srgbClr val="003951"/>
                </a:solidFill>
                <a:latin typeface="Arial" pitchFamily="34" charset="0"/>
                <a:cs typeface="Arial" pitchFamily="34" charset="0"/>
                <a:sym typeface="Arial" pitchFamily="34" charset="0"/>
              </a:rPr>
              <a:t>Suse</a:t>
            </a:r>
            <a:r>
              <a:rPr lang="en-US" sz="2000" dirty="0">
                <a:solidFill>
                  <a:srgbClr val="003951"/>
                </a:solidFill>
                <a:latin typeface="Arial" pitchFamily="34" charset="0"/>
                <a:cs typeface="Arial" pitchFamily="34" charset="0"/>
                <a:sym typeface="Arial" pitchFamily="34" charset="0"/>
              </a:rPr>
              <a:t> Linux Enterprise and MS Windows operating systems used in servers</a:t>
            </a:r>
            <a:endParaRPr lang="en-US" dirty="0">
              <a:solidFill>
                <a:srgbClr val="003951"/>
              </a:solidFill>
              <a:latin typeface="Arial" pitchFamily="34" charset="0"/>
              <a:cs typeface="Arial" pitchFamily="34" charset="0"/>
              <a:sym typeface="Arial" pitchFamily="34" charset="0"/>
            </a:endParaRPr>
          </a:p>
          <a:p>
            <a:pPr marL="301366" indent="-301366" defTabSz="914145">
              <a:spcBef>
                <a:spcPts val="352"/>
              </a:spcBef>
              <a:buFont typeface="Wingdings" pitchFamily="2" charset="2"/>
              <a:buChar char="ü"/>
            </a:pPr>
            <a:r>
              <a:rPr lang="en-US" sz="2000" dirty="0">
                <a:solidFill>
                  <a:srgbClr val="003951"/>
                </a:solidFill>
                <a:latin typeface="Arial" pitchFamily="34" charset="0"/>
                <a:cs typeface="Arial" pitchFamily="34" charset="0"/>
                <a:sym typeface="Arial" pitchFamily="34" charset="0"/>
              </a:rPr>
              <a:t>MS Windows XP operating system used for enumerators laptops</a:t>
            </a:r>
            <a:endParaRPr lang="en-US" dirty="0">
              <a:solidFill>
                <a:srgbClr val="003951"/>
              </a:solidFill>
              <a:latin typeface="Arial" pitchFamily="34" charset="0"/>
              <a:cs typeface="Arial" pitchFamily="34" charset="0"/>
              <a:sym typeface="Arial" pitchFamily="34" charset="0"/>
            </a:endParaRPr>
          </a:p>
          <a:p>
            <a:pPr marL="301366" indent="-301366" defTabSz="914145">
              <a:spcBef>
                <a:spcPts val="352"/>
              </a:spcBef>
              <a:buFont typeface="Wingdings" pitchFamily="2" charset="2"/>
              <a:buChar char="ü"/>
            </a:pPr>
            <a:r>
              <a:rPr lang="en-US" sz="2000" dirty="0">
                <a:solidFill>
                  <a:srgbClr val="003951"/>
                </a:solidFill>
                <a:latin typeface="Arial" pitchFamily="34" charset="0"/>
                <a:cs typeface="Arial" pitchFamily="34" charset="0"/>
                <a:sym typeface="Arial" pitchFamily="34" charset="0"/>
              </a:rPr>
              <a:t>Mainly </a:t>
            </a:r>
            <a:r>
              <a:rPr lang="en-US" sz="2000" dirty="0" err="1">
                <a:solidFill>
                  <a:srgbClr val="003951"/>
                </a:solidFill>
                <a:latin typeface="Arial" pitchFamily="34" charset="0"/>
                <a:cs typeface="Arial" pitchFamily="34" charset="0"/>
                <a:sym typeface="Arial" pitchFamily="34" charset="0"/>
              </a:rPr>
              <a:t>Hewlet</a:t>
            </a:r>
            <a:r>
              <a:rPr lang="en-US" sz="2000" dirty="0">
                <a:solidFill>
                  <a:srgbClr val="003951"/>
                </a:solidFill>
                <a:latin typeface="Arial" pitchFamily="34" charset="0"/>
                <a:cs typeface="Arial" pitchFamily="34" charset="0"/>
                <a:sym typeface="Arial" pitchFamily="34" charset="0"/>
              </a:rPr>
              <a:t> Packard  hardware used</a:t>
            </a:r>
            <a:endParaRPr lang="en-US" dirty="0"/>
          </a:p>
        </p:txBody>
      </p:sp>
      <p:sp>
        <p:nvSpPr>
          <p:cNvPr id="7" name="Date Placeholder 6"/>
          <p:cNvSpPr>
            <a:spLocks noGrp="1"/>
          </p:cNvSpPr>
          <p:nvPr>
            <p:ph type="dt" sz="half" idx="2"/>
          </p:nvPr>
        </p:nvSpPr>
        <p:spPr/>
        <p:txBody>
          <a:bodyPr/>
          <a:lstStyle/>
          <a:p>
            <a:endParaRPr lang="et-EE" dirty="0"/>
          </a:p>
        </p:txBody>
      </p:sp>
      <p:sp>
        <p:nvSpPr>
          <p:cNvPr id="8" name="Footer Placeholder 7"/>
          <p:cNvSpPr>
            <a:spLocks noGrp="1"/>
          </p:cNvSpPr>
          <p:nvPr>
            <p:ph type="ftr" sz="quarter" idx="10"/>
          </p:nvPr>
        </p:nvSpPr>
        <p:spPr/>
        <p:txBody>
          <a:bodyPr/>
          <a:lstStyle/>
          <a:p>
            <a:pPr algn="r"/>
            <a:r>
              <a:rPr lang="en-US" smtClean="0"/>
              <a:t>UNECE meeting in Amman 2016</a:t>
            </a:r>
            <a:endParaRPr lang="en-GB" dirty="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isuslaid suure logoga">
  <a:themeElements>
    <a:clrScheme name="Sisuslaid suure logoga 12">
      <a:dk1>
        <a:srgbClr val="003951"/>
      </a:dk1>
      <a:lt1>
        <a:srgbClr val="FFFFFF"/>
      </a:lt1>
      <a:dk2>
        <a:srgbClr val="003951"/>
      </a:dk2>
      <a:lt2>
        <a:srgbClr val="808080"/>
      </a:lt2>
      <a:accent1>
        <a:srgbClr val="CFEEA0"/>
      </a:accent1>
      <a:accent2>
        <a:srgbClr val="3333CC"/>
      </a:accent2>
      <a:accent3>
        <a:srgbClr val="FFFFFF"/>
      </a:accent3>
      <a:accent4>
        <a:srgbClr val="002F44"/>
      </a:accent4>
      <a:accent5>
        <a:srgbClr val="E4F5CD"/>
      </a:accent5>
      <a:accent6>
        <a:srgbClr val="2D2DB9"/>
      </a:accent6>
      <a:hlink>
        <a:srgbClr val="B3A0A6"/>
      </a:hlink>
      <a:folHlink>
        <a:srgbClr val="B2B2B2"/>
      </a:folHlink>
    </a:clrScheme>
    <a:fontScheme name="Sisuslaid suure logog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lnDef>
  </a:objectDefaults>
  <a:extraClrSchemeLst>
    <a:extraClrScheme>
      <a:clrScheme name="Sisuslaid suure logog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suslaid suure logog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suslaid suure logog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suslaid suure logog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suslaid suure logog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suslaid suure logog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suslaid suure logog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isuslaid suure logoga 8">
        <a:dk1>
          <a:srgbClr val="003951"/>
        </a:dk1>
        <a:lt1>
          <a:srgbClr val="FFFFFF"/>
        </a:lt1>
        <a:dk2>
          <a:srgbClr val="000000"/>
        </a:dk2>
        <a:lt2>
          <a:srgbClr val="808080"/>
        </a:lt2>
        <a:accent1>
          <a:srgbClr val="00CC99"/>
        </a:accent1>
        <a:accent2>
          <a:srgbClr val="3333CC"/>
        </a:accent2>
        <a:accent3>
          <a:srgbClr val="FFFFFF"/>
        </a:accent3>
        <a:accent4>
          <a:srgbClr val="002F44"/>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suslaid suure logoga 9">
        <a:dk1>
          <a:srgbClr val="003951"/>
        </a:dk1>
        <a:lt1>
          <a:srgbClr val="FFFFFF"/>
        </a:lt1>
        <a:dk2>
          <a:srgbClr val="003951"/>
        </a:dk2>
        <a:lt2>
          <a:srgbClr val="808080"/>
        </a:lt2>
        <a:accent1>
          <a:srgbClr val="00CC99"/>
        </a:accent1>
        <a:accent2>
          <a:srgbClr val="3333CC"/>
        </a:accent2>
        <a:accent3>
          <a:srgbClr val="FFFFFF"/>
        </a:accent3>
        <a:accent4>
          <a:srgbClr val="002F44"/>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suslaid suure logoga 10">
        <a:dk1>
          <a:srgbClr val="003951"/>
        </a:dk1>
        <a:lt1>
          <a:srgbClr val="FFFFFF"/>
        </a:lt1>
        <a:dk2>
          <a:srgbClr val="003951"/>
        </a:dk2>
        <a:lt2>
          <a:srgbClr val="808080"/>
        </a:lt2>
        <a:accent1>
          <a:srgbClr val="00CC99"/>
        </a:accent1>
        <a:accent2>
          <a:srgbClr val="3333CC"/>
        </a:accent2>
        <a:accent3>
          <a:srgbClr val="FFFFFF"/>
        </a:accent3>
        <a:accent4>
          <a:srgbClr val="002F44"/>
        </a:accent4>
        <a:accent5>
          <a:srgbClr val="AAE2CA"/>
        </a:accent5>
        <a:accent6>
          <a:srgbClr val="2D2DB9"/>
        </a:accent6>
        <a:hlink>
          <a:srgbClr val="B22F16"/>
        </a:hlink>
        <a:folHlink>
          <a:srgbClr val="B2B2B2"/>
        </a:folHlink>
      </a:clrScheme>
      <a:clrMap bg1="lt1" tx1="dk1" bg2="lt2" tx2="dk2" accent1="accent1" accent2="accent2" accent3="accent3" accent4="accent4" accent5="accent5" accent6="accent6" hlink="hlink" folHlink="folHlink"/>
    </a:extraClrScheme>
    <a:extraClrScheme>
      <a:clrScheme name="Sisuslaid suure logoga 11">
        <a:dk1>
          <a:srgbClr val="003951"/>
        </a:dk1>
        <a:lt1>
          <a:srgbClr val="FFFFFF"/>
        </a:lt1>
        <a:dk2>
          <a:srgbClr val="003951"/>
        </a:dk2>
        <a:lt2>
          <a:srgbClr val="808080"/>
        </a:lt2>
        <a:accent1>
          <a:srgbClr val="00CC99"/>
        </a:accent1>
        <a:accent2>
          <a:srgbClr val="3333CC"/>
        </a:accent2>
        <a:accent3>
          <a:srgbClr val="FFFFFF"/>
        </a:accent3>
        <a:accent4>
          <a:srgbClr val="002F44"/>
        </a:accent4>
        <a:accent5>
          <a:srgbClr val="AAE2CA"/>
        </a:accent5>
        <a:accent6>
          <a:srgbClr val="2D2DB9"/>
        </a:accent6>
        <a:hlink>
          <a:srgbClr val="B3A0A6"/>
        </a:hlink>
        <a:folHlink>
          <a:srgbClr val="B2B2B2"/>
        </a:folHlink>
      </a:clrScheme>
      <a:clrMap bg1="lt1" tx1="dk1" bg2="lt2" tx2="dk2" accent1="accent1" accent2="accent2" accent3="accent3" accent4="accent4" accent5="accent5" accent6="accent6" hlink="hlink" folHlink="folHlink"/>
    </a:extraClrScheme>
    <a:extraClrScheme>
      <a:clrScheme name="Sisuslaid suure logoga 12">
        <a:dk1>
          <a:srgbClr val="003951"/>
        </a:dk1>
        <a:lt1>
          <a:srgbClr val="FFFFFF"/>
        </a:lt1>
        <a:dk2>
          <a:srgbClr val="003951"/>
        </a:dk2>
        <a:lt2>
          <a:srgbClr val="808080"/>
        </a:lt2>
        <a:accent1>
          <a:srgbClr val="CFEEA0"/>
        </a:accent1>
        <a:accent2>
          <a:srgbClr val="3333CC"/>
        </a:accent2>
        <a:accent3>
          <a:srgbClr val="FFFFFF"/>
        </a:accent3>
        <a:accent4>
          <a:srgbClr val="002F44"/>
        </a:accent4>
        <a:accent5>
          <a:srgbClr val="E4F5CD"/>
        </a:accent5>
        <a:accent6>
          <a:srgbClr val="2D2DB9"/>
        </a:accent6>
        <a:hlink>
          <a:srgbClr val="B3A0A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suslaid väikse logoga">
  <a:themeElements>
    <a:clrScheme name="Sisuslaid väikse logoga 12">
      <a:dk1>
        <a:srgbClr val="003951"/>
      </a:dk1>
      <a:lt1>
        <a:srgbClr val="FFFFFF"/>
      </a:lt1>
      <a:dk2>
        <a:srgbClr val="003951"/>
      </a:dk2>
      <a:lt2>
        <a:srgbClr val="808080"/>
      </a:lt2>
      <a:accent1>
        <a:srgbClr val="CFEEA0"/>
      </a:accent1>
      <a:accent2>
        <a:srgbClr val="3333CC"/>
      </a:accent2>
      <a:accent3>
        <a:srgbClr val="FFFFFF"/>
      </a:accent3>
      <a:accent4>
        <a:srgbClr val="002F44"/>
      </a:accent4>
      <a:accent5>
        <a:srgbClr val="E4F5CD"/>
      </a:accent5>
      <a:accent6>
        <a:srgbClr val="2D2DB9"/>
      </a:accent6>
      <a:hlink>
        <a:srgbClr val="B3A0A6"/>
      </a:hlink>
      <a:folHlink>
        <a:srgbClr val="B2B2B2"/>
      </a:folHlink>
    </a:clrScheme>
    <a:fontScheme name="Sisuslaid väikse logog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lnDef>
  </a:objectDefaults>
  <a:extraClrSchemeLst>
    <a:extraClrScheme>
      <a:clrScheme name="Sisuslaid väikse logog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suslaid väikse logog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suslaid väikse logog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suslaid väikse logog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suslaid väikse logog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suslaid väikse logog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suslaid väikse logog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isuslaid väikse logoga 8">
        <a:dk1>
          <a:srgbClr val="003951"/>
        </a:dk1>
        <a:lt1>
          <a:srgbClr val="FFFFFF"/>
        </a:lt1>
        <a:dk2>
          <a:srgbClr val="000000"/>
        </a:dk2>
        <a:lt2>
          <a:srgbClr val="808080"/>
        </a:lt2>
        <a:accent1>
          <a:srgbClr val="00CC99"/>
        </a:accent1>
        <a:accent2>
          <a:srgbClr val="3333CC"/>
        </a:accent2>
        <a:accent3>
          <a:srgbClr val="FFFFFF"/>
        </a:accent3>
        <a:accent4>
          <a:srgbClr val="002F44"/>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suslaid väikse logoga 9">
        <a:dk1>
          <a:srgbClr val="003951"/>
        </a:dk1>
        <a:lt1>
          <a:srgbClr val="FFFFFF"/>
        </a:lt1>
        <a:dk2>
          <a:srgbClr val="003951"/>
        </a:dk2>
        <a:lt2>
          <a:srgbClr val="808080"/>
        </a:lt2>
        <a:accent1>
          <a:srgbClr val="00CC99"/>
        </a:accent1>
        <a:accent2>
          <a:srgbClr val="3333CC"/>
        </a:accent2>
        <a:accent3>
          <a:srgbClr val="FFFFFF"/>
        </a:accent3>
        <a:accent4>
          <a:srgbClr val="002F44"/>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suslaid väikse logoga 10">
        <a:dk1>
          <a:srgbClr val="003951"/>
        </a:dk1>
        <a:lt1>
          <a:srgbClr val="FFFFFF"/>
        </a:lt1>
        <a:dk2>
          <a:srgbClr val="003951"/>
        </a:dk2>
        <a:lt2>
          <a:srgbClr val="808080"/>
        </a:lt2>
        <a:accent1>
          <a:srgbClr val="00CC99"/>
        </a:accent1>
        <a:accent2>
          <a:srgbClr val="3333CC"/>
        </a:accent2>
        <a:accent3>
          <a:srgbClr val="FFFFFF"/>
        </a:accent3>
        <a:accent4>
          <a:srgbClr val="002F44"/>
        </a:accent4>
        <a:accent5>
          <a:srgbClr val="AAE2CA"/>
        </a:accent5>
        <a:accent6>
          <a:srgbClr val="2D2DB9"/>
        </a:accent6>
        <a:hlink>
          <a:srgbClr val="B22F16"/>
        </a:hlink>
        <a:folHlink>
          <a:srgbClr val="B2B2B2"/>
        </a:folHlink>
      </a:clrScheme>
      <a:clrMap bg1="lt1" tx1="dk1" bg2="lt2" tx2="dk2" accent1="accent1" accent2="accent2" accent3="accent3" accent4="accent4" accent5="accent5" accent6="accent6" hlink="hlink" folHlink="folHlink"/>
    </a:extraClrScheme>
    <a:extraClrScheme>
      <a:clrScheme name="Sisuslaid väikse logoga 11">
        <a:dk1>
          <a:srgbClr val="003951"/>
        </a:dk1>
        <a:lt1>
          <a:srgbClr val="FFFFFF"/>
        </a:lt1>
        <a:dk2>
          <a:srgbClr val="003951"/>
        </a:dk2>
        <a:lt2>
          <a:srgbClr val="808080"/>
        </a:lt2>
        <a:accent1>
          <a:srgbClr val="00CC99"/>
        </a:accent1>
        <a:accent2>
          <a:srgbClr val="3333CC"/>
        </a:accent2>
        <a:accent3>
          <a:srgbClr val="FFFFFF"/>
        </a:accent3>
        <a:accent4>
          <a:srgbClr val="002F44"/>
        </a:accent4>
        <a:accent5>
          <a:srgbClr val="AAE2CA"/>
        </a:accent5>
        <a:accent6>
          <a:srgbClr val="2D2DB9"/>
        </a:accent6>
        <a:hlink>
          <a:srgbClr val="B3A0A6"/>
        </a:hlink>
        <a:folHlink>
          <a:srgbClr val="B2B2B2"/>
        </a:folHlink>
      </a:clrScheme>
      <a:clrMap bg1="lt1" tx1="dk1" bg2="lt2" tx2="dk2" accent1="accent1" accent2="accent2" accent3="accent3" accent4="accent4" accent5="accent5" accent6="accent6" hlink="hlink" folHlink="folHlink"/>
    </a:extraClrScheme>
    <a:extraClrScheme>
      <a:clrScheme name="Sisuslaid väikse logoga 12">
        <a:dk1>
          <a:srgbClr val="003951"/>
        </a:dk1>
        <a:lt1>
          <a:srgbClr val="FFFFFF"/>
        </a:lt1>
        <a:dk2>
          <a:srgbClr val="003951"/>
        </a:dk2>
        <a:lt2>
          <a:srgbClr val="808080"/>
        </a:lt2>
        <a:accent1>
          <a:srgbClr val="CFEEA0"/>
        </a:accent1>
        <a:accent2>
          <a:srgbClr val="3333CC"/>
        </a:accent2>
        <a:accent3>
          <a:srgbClr val="FFFFFF"/>
        </a:accent3>
        <a:accent4>
          <a:srgbClr val="002F44"/>
        </a:accent4>
        <a:accent5>
          <a:srgbClr val="E4F5CD"/>
        </a:accent5>
        <a:accent6>
          <a:srgbClr val="2D2DB9"/>
        </a:accent6>
        <a:hlink>
          <a:srgbClr val="B3A0A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aheleht 1">
  <a:themeElements>
    <a:clrScheme name="Vaheleht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heleh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lnDef>
  </a:objectDefaults>
  <a:extraClrSchemeLst>
    <a:extraClrScheme>
      <a:clrScheme name="Vaheleht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heleht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heleht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heleht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heleht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heleht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heleht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heleht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heleht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heleht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heleht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heleht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aheleht 2">
  <a:themeElements>
    <a:clrScheme name="Vaheleht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heleht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lnDef>
  </a:objectDefaults>
  <a:extraClrSchemeLst>
    <a:extraClrScheme>
      <a:clrScheme name="Vaheleht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heleht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heleht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heleht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heleht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heleht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heleht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heleht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heleht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heleht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heleht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heleht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aheleht 3">
  <a:themeElements>
    <a:clrScheme name="Vaheleht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heleht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lnDef>
  </a:objectDefaults>
  <a:extraClrSchemeLst>
    <a:extraClrScheme>
      <a:clrScheme name="Vaheleht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heleht 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heleht 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heleht 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heleht 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heleht 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heleht 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heleht 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heleht 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heleht 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heleht 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heleht 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1369</TotalTime>
  <Words>3902</Words>
  <Application>Microsoft Office PowerPoint</Application>
  <PresentationFormat>On-screen Show (4:3)</PresentationFormat>
  <Paragraphs>530</Paragraphs>
  <Slides>58</Slides>
  <Notes>45</Notes>
  <HiddenSlides>0</HiddenSlides>
  <MMClips>0</MMClips>
  <ScaleCrop>false</ScaleCrop>
  <HeadingPairs>
    <vt:vector size="4" baseType="variant">
      <vt:variant>
        <vt:lpstr>Theme</vt:lpstr>
      </vt:variant>
      <vt:variant>
        <vt:i4>5</vt:i4>
      </vt:variant>
      <vt:variant>
        <vt:lpstr>Slide Titles</vt:lpstr>
      </vt:variant>
      <vt:variant>
        <vt:i4>58</vt:i4>
      </vt:variant>
    </vt:vector>
  </HeadingPairs>
  <TitlesOfParts>
    <vt:vector size="63" baseType="lpstr">
      <vt:lpstr>Sisuslaid suure logoga</vt:lpstr>
      <vt:lpstr>Sisuslaid väikse logoga</vt:lpstr>
      <vt:lpstr>Vaheleht 1</vt:lpstr>
      <vt:lpstr>Vaheleht 2</vt:lpstr>
      <vt:lpstr>Vaheleht 3</vt:lpstr>
      <vt:lpstr>Session 5 Plans and Preparations</vt:lpstr>
      <vt:lpstr>PowerPoint Presentation</vt:lpstr>
      <vt:lpstr>PowerPoint Presentation</vt:lpstr>
      <vt:lpstr>Training</vt:lpstr>
      <vt:lpstr>Goals of the information system </vt:lpstr>
      <vt:lpstr>Description of the applications </vt:lpstr>
      <vt:lpstr>High level view of the involved applications</vt:lpstr>
      <vt:lpstr>E-census data collection process </vt:lpstr>
      <vt:lpstr>Live environment</vt:lpstr>
      <vt:lpstr>PowerPoint Presentation</vt:lpstr>
      <vt:lpstr>External resources</vt:lpstr>
      <vt:lpstr>IT security</vt:lpstr>
      <vt:lpstr>IT related risks </vt:lpstr>
      <vt:lpstr>Data protection </vt:lpstr>
      <vt:lpstr>Hardware and software purchases </vt:lpstr>
      <vt:lpstr>Preparation of  hardware  </vt:lpstr>
      <vt:lpstr>PowerPoint Presentation</vt:lpstr>
      <vt:lpstr>Load tolerance testing </vt:lpstr>
      <vt:lpstr>Load tolerance testing  process </vt:lpstr>
      <vt:lpstr>IT support</vt:lpstr>
      <vt:lpstr>PowerPoint Presentation</vt:lpstr>
      <vt:lpstr>The average time for fulfilling personal questionnaire</vt:lpstr>
      <vt:lpstr>PowerPoint Presentation</vt:lpstr>
      <vt:lpstr>Authentication channels </vt:lpstr>
      <vt:lpstr>Hourly statistics</vt:lpstr>
      <vt:lpstr>Fears and problems during E-census </vt:lpstr>
      <vt:lpstr>Good decisions</vt:lpstr>
      <vt:lpstr>Subsequent knowledge </vt:lpstr>
      <vt:lpstr>Critical competences </vt:lpstr>
      <vt:lpstr>Hardware Infrastructure</vt:lpstr>
      <vt:lpstr>Preparation of hardware</vt:lpstr>
      <vt:lpstr>Preparation of hardware (continues)</vt:lpstr>
      <vt:lpstr>Preparation of hardware (continues)</vt:lpstr>
      <vt:lpstr>Preparation of hardware (continues)</vt:lpstr>
      <vt:lpstr>Preparation of hardware (continues)</vt:lpstr>
      <vt:lpstr>Security of data</vt:lpstr>
      <vt:lpstr>Security of computers</vt:lpstr>
      <vt:lpstr>Physical security </vt:lpstr>
      <vt:lpstr>Our partners </vt:lpstr>
      <vt:lpstr>PowerPoint Presentation</vt:lpstr>
      <vt:lpstr>The map data on Enumerator’s map application </vt:lpstr>
      <vt:lpstr>The map data on Enumerator’s map application</vt:lpstr>
      <vt:lpstr>Enumerator’s map application building data update</vt:lpstr>
      <vt:lpstr>E-census map application</vt:lpstr>
      <vt:lpstr>Supervisory application’s map</vt:lpstr>
      <vt:lpstr>What are districts?</vt:lpstr>
      <vt:lpstr>GIS technology used</vt:lpstr>
      <vt:lpstr>eGEOStat</vt:lpstr>
      <vt:lpstr>Data for data collection system</vt:lpstr>
      <vt:lpstr>Recruiters map application</vt:lpstr>
      <vt:lpstr> eCensus web map application </vt:lpstr>
      <vt:lpstr> eCensus web map application </vt:lpstr>
      <vt:lpstr>eCensus web map application </vt:lpstr>
      <vt:lpstr>Enumerators desktop application</vt:lpstr>
      <vt:lpstr>Management Map Application </vt:lpstr>
      <vt:lpstr>Address operator map application during data processing</vt:lpstr>
      <vt:lpstr>Conclusion</vt:lpstr>
      <vt:lpstr>Thank You! </vt:lpstr>
    </vt:vector>
  </TitlesOfParts>
  <Company>Rahandusministeerium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Andrea De Luka</cp:lastModifiedBy>
  <cp:revision>83</cp:revision>
  <dcterms:created xsi:type="dcterms:W3CDTF">2008-10-03T06:06:14Z</dcterms:created>
  <dcterms:modified xsi:type="dcterms:W3CDTF">2016-12-09T16:39:05Z</dcterms:modified>
</cp:coreProperties>
</file>