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00" r:id="rId3"/>
    <p:sldId id="260" r:id="rId4"/>
    <p:sldId id="269" r:id="rId5"/>
    <p:sldId id="270" r:id="rId6"/>
    <p:sldId id="297" r:id="rId7"/>
    <p:sldId id="298" r:id="rId8"/>
    <p:sldId id="299" r:id="rId9"/>
    <p:sldId id="278" r:id="rId10"/>
    <p:sldId id="293" r:id="rId11"/>
    <p:sldId id="281" r:id="rId12"/>
    <p:sldId id="296" r:id="rId13"/>
    <p:sldId id="301" r:id="rId14"/>
    <p:sldId id="302" r:id="rId15"/>
  </p:sldIdLst>
  <p:sldSz cx="9144000" cy="6858000" type="screen4x3"/>
  <p:notesSz cx="7102475" cy="9388475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C6C"/>
    <a:srgbClr val="98C50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25" autoAdjust="0"/>
    <p:restoredTop sz="99771" autoAdjust="0"/>
  </p:normalViewPr>
  <p:slideViewPr>
    <p:cSldViewPr>
      <p:cViewPr>
        <p:scale>
          <a:sx n="100" d="100"/>
          <a:sy n="100" d="100"/>
        </p:scale>
        <p:origin x="-48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2C0A7-A8F0-4679-8E5E-383886F368D2}" type="doc">
      <dgm:prSet loTypeId="urn:microsoft.com/office/officeart/2005/8/layout/arrow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68FAA-88B2-4A3A-B8D2-0B1F3647E97E}">
      <dgm:prSet phldrT="[Text]" phldr="1"/>
      <dgm:spPr/>
      <dgm:t>
        <a:bodyPr/>
        <a:lstStyle/>
        <a:p>
          <a:endParaRPr lang="en-US" dirty="0"/>
        </a:p>
      </dgm:t>
    </dgm:pt>
    <dgm:pt modelId="{25371F95-3C12-4B79-AF9A-6290B8D9FB79}" type="parTrans" cxnId="{D3274E86-8DDA-4B60-AC2F-EB9E8C915B13}">
      <dgm:prSet/>
      <dgm:spPr/>
      <dgm:t>
        <a:bodyPr/>
        <a:lstStyle/>
        <a:p>
          <a:endParaRPr lang="en-US"/>
        </a:p>
      </dgm:t>
    </dgm:pt>
    <dgm:pt modelId="{80D380BC-89B1-4667-9C6F-3E887F8919E5}" type="sibTrans" cxnId="{D3274E86-8DDA-4B60-AC2F-EB9E8C915B13}">
      <dgm:prSet/>
      <dgm:spPr/>
      <dgm:t>
        <a:bodyPr/>
        <a:lstStyle/>
        <a:p>
          <a:endParaRPr lang="en-US"/>
        </a:p>
      </dgm:t>
    </dgm:pt>
    <dgm:pt modelId="{F3BF96B7-F7CF-47D9-8BDB-2704041A7799}" type="pres">
      <dgm:prSet presAssocID="{7C92C0A7-A8F0-4679-8E5E-383886F36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A2F0E-D0FA-4EAC-9DFB-024AFD9F48B1}" type="pres">
      <dgm:prSet presAssocID="{F5168FAA-88B2-4A3A-B8D2-0B1F3647E97E}" presName="arrow" presStyleLbl="node1" presStyleIdx="0" presStyleCnt="1" custAng="5400000" custScaleX="94719" custScaleY="100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74E86-8DDA-4B60-AC2F-EB9E8C915B13}" srcId="{7C92C0A7-A8F0-4679-8E5E-383886F368D2}" destId="{F5168FAA-88B2-4A3A-B8D2-0B1F3647E97E}" srcOrd="0" destOrd="0" parTransId="{25371F95-3C12-4B79-AF9A-6290B8D9FB79}" sibTransId="{80D380BC-89B1-4667-9C6F-3E887F8919E5}"/>
    <dgm:cxn modelId="{B4D1CCE1-3DF6-421E-A88D-6AC762C4A966}" type="presOf" srcId="{7C92C0A7-A8F0-4679-8E5E-383886F368D2}" destId="{F3BF96B7-F7CF-47D9-8BDB-2704041A7799}" srcOrd="0" destOrd="0" presId="urn:microsoft.com/office/officeart/2005/8/layout/arrow5"/>
    <dgm:cxn modelId="{5BFCBBE4-C57C-4467-A35C-17287FB76D2C}" type="presOf" srcId="{F5168FAA-88B2-4A3A-B8D2-0B1F3647E97E}" destId="{3AAA2F0E-D0FA-4EAC-9DFB-024AFD9F48B1}" srcOrd="0" destOrd="0" presId="urn:microsoft.com/office/officeart/2005/8/layout/arrow5"/>
    <dgm:cxn modelId="{C5BD3173-4CB1-44D1-AE61-6FF2AB61054A}" type="presParOf" srcId="{F3BF96B7-F7CF-47D9-8BDB-2704041A7799}" destId="{3AAA2F0E-D0FA-4EAC-9DFB-024AFD9F48B1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2C0A7-A8F0-4679-8E5E-383886F368D2}" type="doc">
      <dgm:prSet loTypeId="urn:microsoft.com/office/officeart/2005/8/layout/arrow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68FAA-88B2-4A3A-B8D2-0B1F3647E97E}">
      <dgm:prSet phldrT="[Text]" phldr="1"/>
      <dgm:spPr/>
      <dgm:t>
        <a:bodyPr/>
        <a:lstStyle/>
        <a:p>
          <a:endParaRPr lang="en-US" dirty="0"/>
        </a:p>
      </dgm:t>
    </dgm:pt>
    <dgm:pt modelId="{25371F95-3C12-4B79-AF9A-6290B8D9FB79}" type="parTrans" cxnId="{D3274E86-8DDA-4B60-AC2F-EB9E8C915B13}">
      <dgm:prSet/>
      <dgm:spPr/>
      <dgm:t>
        <a:bodyPr/>
        <a:lstStyle/>
        <a:p>
          <a:endParaRPr lang="en-US"/>
        </a:p>
      </dgm:t>
    </dgm:pt>
    <dgm:pt modelId="{80D380BC-89B1-4667-9C6F-3E887F8919E5}" type="sibTrans" cxnId="{D3274E86-8DDA-4B60-AC2F-EB9E8C915B13}">
      <dgm:prSet/>
      <dgm:spPr/>
      <dgm:t>
        <a:bodyPr/>
        <a:lstStyle/>
        <a:p>
          <a:endParaRPr lang="en-US"/>
        </a:p>
      </dgm:t>
    </dgm:pt>
    <dgm:pt modelId="{F3BF96B7-F7CF-47D9-8BDB-2704041A7799}" type="pres">
      <dgm:prSet presAssocID="{7C92C0A7-A8F0-4679-8E5E-383886F36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A2F0E-D0FA-4EAC-9DFB-024AFD9F48B1}" type="pres">
      <dgm:prSet presAssocID="{F5168FAA-88B2-4A3A-B8D2-0B1F3647E97E}" presName="arrow" presStyleLbl="node1" presStyleIdx="0" presStyleCnt="1" custAng="5400000" custScaleX="94719" custScaleY="100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74E86-8DDA-4B60-AC2F-EB9E8C915B13}" srcId="{7C92C0A7-A8F0-4679-8E5E-383886F368D2}" destId="{F5168FAA-88B2-4A3A-B8D2-0B1F3647E97E}" srcOrd="0" destOrd="0" parTransId="{25371F95-3C12-4B79-AF9A-6290B8D9FB79}" sibTransId="{80D380BC-89B1-4667-9C6F-3E887F8919E5}"/>
    <dgm:cxn modelId="{6B4CEBF0-D736-4782-A4DD-E397D1323488}" type="presOf" srcId="{F5168FAA-88B2-4A3A-B8D2-0B1F3647E97E}" destId="{3AAA2F0E-D0FA-4EAC-9DFB-024AFD9F48B1}" srcOrd="0" destOrd="0" presId="urn:microsoft.com/office/officeart/2005/8/layout/arrow5"/>
    <dgm:cxn modelId="{83267033-5954-4521-9492-35791B747A7E}" type="presOf" srcId="{7C92C0A7-A8F0-4679-8E5E-383886F368D2}" destId="{F3BF96B7-F7CF-47D9-8BDB-2704041A7799}" srcOrd="0" destOrd="0" presId="urn:microsoft.com/office/officeart/2005/8/layout/arrow5"/>
    <dgm:cxn modelId="{0DB885B3-5A2B-4C2D-A260-37C8301331AF}" type="presParOf" srcId="{F3BF96B7-F7CF-47D9-8BDB-2704041A7799}" destId="{3AAA2F0E-D0FA-4EAC-9DFB-024AFD9F48B1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2C0A7-A8F0-4679-8E5E-383886F368D2}" type="doc">
      <dgm:prSet loTypeId="urn:microsoft.com/office/officeart/2005/8/layout/arrow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68FAA-88B2-4A3A-B8D2-0B1F3647E97E}">
      <dgm:prSet phldrT="[Text]" phldr="1"/>
      <dgm:spPr/>
      <dgm:t>
        <a:bodyPr/>
        <a:lstStyle/>
        <a:p>
          <a:endParaRPr lang="en-US" dirty="0"/>
        </a:p>
      </dgm:t>
    </dgm:pt>
    <dgm:pt modelId="{25371F95-3C12-4B79-AF9A-6290B8D9FB79}" type="parTrans" cxnId="{D3274E86-8DDA-4B60-AC2F-EB9E8C915B13}">
      <dgm:prSet/>
      <dgm:spPr/>
      <dgm:t>
        <a:bodyPr/>
        <a:lstStyle/>
        <a:p>
          <a:endParaRPr lang="en-US"/>
        </a:p>
      </dgm:t>
    </dgm:pt>
    <dgm:pt modelId="{80D380BC-89B1-4667-9C6F-3E887F8919E5}" type="sibTrans" cxnId="{D3274E86-8DDA-4B60-AC2F-EB9E8C915B13}">
      <dgm:prSet/>
      <dgm:spPr/>
      <dgm:t>
        <a:bodyPr/>
        <a:lstStyle/>
        <a:p>
          <a:endParaRPr lang="en-US"/>
        </a:p>
      </dgm:t>
    </dgm:pt>
    <dgm:pt modelId="{F3BF96B7-F7CF-47D9-8BDB-2704041A7799}" type="pres">
      <dgm:prSet presAssocID="{7C92C0A7-A8F0-4679-8E5E-383886F36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A2F0E-D0FA-4EAC-9DFB-024AFD9F48B1}" type="pres">
      <dgm:prSet presAssocID="{F5168FAA-88B2-4A3A-B8D2-0B1F3647E97E}" presName="arrow" presStyleLbl="node1" presStyleIdx="0" presStyleCnt="1" custAng="5400000" custScaleX="94719" custScaleY="100970" custRadScaleRad="434506" custRadScaleInc="-2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74E86-8DDA-4B60-AC2F-EB9E8C915B13}" srcId="{7C92C0A7-A8F0-4679-8E5E-383886F368D2}" destId="{F5168FAA-88B2-4A3A-B8D2-0B1F3647E97E}" srcOrd="0" destOrd="0" parTransId="{25371F95-3C12-4B79-AF9A-6290B8D9FB79}" sibTransId="{80D380BC-89B1-4667-9C6F-3E887F8919E5}"/>
    <dgm:cxn modelId="{6A444881-E381-4FFF-8E98-FB9447316EC2}" type="presOf" srcId="{F5168FAA-88B2-4A3A-B8D2-0B1F3647E97E}" destId="{3AAA2F0E-D0FA-4EAC-9DFB-024AFD9F48B1}" srcOrd="0" destOrd="0" presId="urn:microsoft.com/office/officeart/2005/8/layout/arrow5"/>
    <dgm:cxn modelId="{869BAE11-55F9-4504-B804-6B32E904F39B}" type="presOf" srcId="{7C92C0A7-A8F0-4679-8E5E-383886F368D2}" destId="{F3BF96B7-F7CF-47D9-8BDB-2704041A7799}" srcOrd="0" destOrd="0" presId="urn:microsoft.com/office/officeart/2005/8/layout/arrow5"/>
    <dgm:cxn modelId="{7946158B-31A9-4A48-9EE1-56F1FA814BDE}" type="presParOf" srcId="{F3BF96B7-F7CF-47D9-8BDB-2704041A7799}" destId="{3AAA2F0E-D0FA-4EAC-9DFB-024AFD9F48B1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A2F0E-D0FA-4EAC-9DFB-024AFD9F48B1}">
      <dsp:nvSpPr>
        <dsp:cNvPr id="0" name=""/>
        <dsp:cNvSpPr/>
      </dsp:nvSpPr>
      <dsp:spPr>
        <a:xfrm rot="5400000">
          <a:off x="469552" y="0"/>
          <a:ext cx="489645" cy="52195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34807" y="42844"/>
        <a:ext cx="244823" cy="436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A2F0E-D0FA-4EAC-9DFB-024AFD9F48B1}">
      <dsp:nvSpPr>
        <dsp:cNvPr id="0" name=""/>
        <dsp:cNvSpPr/>
      </dsp:nvSpPr>
      <dsp:spPr>
        <a:xfrm rot="5400000">
          <a:off x="469552" y="0"/>
          <a:ext cx="489645" cy="52195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34807" y="42844"/>
        <a:ext cx="244823" cy="436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A2F0E-D0FA-4EAC-9DFB-024AFD9F48B1}">
      <dsp:nvSpPr>
        <dsp:cNvPr id="0" name=""/>
        <dsp:cNvSpPr/>
      </dsp:nvSpPr>
      <dsp:spPr>
        <a:xfrm rot="5400000">
          <a:off x="16157" y="16157"/>
          <a:ext cx="489645" cy="52195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1412" y="59001"/>
        <a:ext cx="244823" cy="436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847" y="0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63" y="0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/>
          <a:lstStyle>
            <a:lvl1pPr algn="l">
              <a:defRPr sz="1200"/>
            </a:lvl1pPr>
          </a:lstStyle>
          <a:p>
            <a:fld id="{BB2945DA-36A4-47EF-A32A-19E0B1FFB9F1}" type="datetimeFigureOut">
              <a:rPr lang="ar-JO" smtClean="0"/>
              <a:t>10/03/1438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4847" y="8917547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63" y="8917547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 anchor="b"/>
          <a:lstStyle>
            <a:lvl1pPr algn="l">
              <a:defRPr sz="1200"/>
            </a:lvl1pPr>
          </a:lstStyle>
          <a:p>
            <a:fld id="{99600C3F-DB2F-4B9E-90A3-3A4C85B1202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742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847" y="0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63" y="0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/>
          <a:lstStyle>
            <a:lvl1pPr algn="l">
              <a:defRPr sz="1200"/>
            </a:lvl1pPr>
          </a:lstStyle>
          <a:p>
            <a:fld id="{9C4CDBDD-D0F8-401A-B786-42C25689CD7D}" type="datetimeFigureOut">
              <a:rPr lang="ar-JO" smtClean="0"/>
              <a:t>10/03/1438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84" y="4459526"/>
            <a:ext cx="5683310" cy="4224814"/>
          </a:xfrm>
          <a:prstGeom prst="rect">
            <a:avLst/>
          </a:prstGeom>
        </p:spPr>
        <p:txBody>
          <a:bodyPr vert="horz" lIns="93159" tIns="46580" rIns="93159" bIns="4658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847" y="8917547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63" y="8917547"/>
            <a:ext cx="3077629" cy="469424"/>
          </a:xfrm>
          <a:prstGeom prst="rect">
            <a:avLst/>
          </a:prstGeom>
        </p:spPr>
        <p:txBody>
          <a:bodyPr vert="horz" lIns="93159" tIns="46580" rIns="93159" bIns="46580" rtlCol="1" anchor="b"/>
          <a:lstStyle>
            <a:lvl1pPr algn="l">
              <a:defRPr sz="1200"/>
            </a:lvl1pPr>
          </a:lstStyle>
          <a:p>
            <a:fld id="{C4E913F1-7D5E-4C3A-9A36-CBB45BA7E13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508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63381" indent="-293608">
              <a:defRPr b="1">
                <a:solidFill>
                  <a:schemeClr val="tx2"/>
                </a:solidFill>
                <a:latin typeface="Arial" charset="0"/>
              </a:defRPr>
            </a:lvl2pPr>
            <a:lvl3pPr marL="1174433" indent="-234887">
              <a:defRPr b="1">
                <a:solidFill>
                  <a:schemeClr val="tx2"/>
                </a:solidFill>
                <a:latin typeface="Arial" charset="0"/>
              </a:defRPr>
            </a:lvl3pPr>
            <a:lvl4pPr marL="1644206" indent="-234887">
              <a:defRPr b="1">
                <a:solidFill>
                  <a:schemeClr val="tx2"/>
                </a:solidFill>
                <a:latin typeface="Arial" charset="0"/>
              </a:defRPr>
            </a:lvl4pPr>
            <a:lvl5pPr marL="2113979" indent="-234887">
              <a:defRPr b="1">
                <a:solidFill>
                  <a:schemeClr val="tx2"/>
                </a:solidFill>
                <a:latin typeface="Arial" charset="0"/>
              </a:defRPr>
            </a:lvl5pPr>
            <a:lvl6pPr marL="2583752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3053525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523298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993071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altLang="en-US" b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63381" indent="-293608">
              <a:defRPr b="1">
                <a:solidFill>
                  <a:schemeClr val="tx2"/>
                </a:solidFill>
                <a:latin typeface="Arial" charset="0"/>
              </a:defRPr>
            </a:lvl2pPr>
            <a:lvl3pPr marL="1174433" indent="-234887">
              <a:defRPr b="1">
                <a:solidFill>
                  <a:schemeClr val="tx2"/>
                </a:solidFill>
                <a:latin typeface="Arial" charset="0"/>
              </a:defRPr>
            </a:lvl3pPr>
            <a:lvl4pPr marL="1644206" indent="-234887">
              <a:defRPr b="1">
                <a:solidFill>
                  <a:schemeClr val="tx2"/>
                </a:solidFill>
                <a:latin typeface="Arial" charset="0"/>
              </a:defRPr>
            </a:lvl4pPr>
            <a:lvl5pPr marL="2113979" indent="-234887">
              <a:defRPr b="1">
                <a:solidFill>
                  <a:schemeClr val="tx2"/>
                </a:solidFill>
                <a:latin typeface="Arial" charset="0"/>
              </a:defRPr>
            </a:lvl5pPr>
            <a:lvl6pPr marL="2583752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3053525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523298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993071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altLang="en-US" b="0" smtClean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63381" indent="-293608">
              <a:defRPr b="1">
                <a:solidFill>
                  <a:schemeClr val="tx2"/>
                </a:solidFill>
                <a:latin typeface="Arial" charset="0"/>
              </a:defRPr>
            </a:lvl2pPr>
            <a:lvl3pPr marL="1174433" indent="-234887">
              <a:defRPr b="1">
                <a:solidFill>
                  <a:schemeClr val="tx2"/>
                </a:solidFill>
                <a:latin typeface="Arial" charset="0"/>
              </a:defRPr>
            </a:lvl3pPr>
            <a:lvl4pPr marL="1644206" indent="-234887">
              <a:defRPr b="1">
                <a:solidFill>
                  <a:schemeClr val="tx2"/>
                </a:solidFill>
                <a:latin typeface="Arial" charset="0"/>
              </a:defRPr>
            </a:lvl4pPr>
            <a:lvl5pPr marL="2113979" indent="-234887">
              <a:defRPr b="1">
                <a:solidFill>
                  <a:schemeClr val="tx2"/>
                </a:solidFill>
                <a:latin typeface="Arial" charset="0"/>
              </a:defRPr>
            </a:lvl5pPr>
            <a:lvl6pPr marL="2583752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3053525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523298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993071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altLang="en-US" b="0" smtClean="0"/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63381" indent="-293608">
              <a:defRPr b="1">
                <a:solidFill>
                  <a:schemeClr val="tx2"/>
                </a:solidFill>
                <a:latin typeface="Arial" charset="0"/>
              </a:defRPr>
            </a:lvl2pPr>
            <a:lvl3pPr marL="1174433" indent="-234887">
              <a:defRPr b="1">
                <a:solidFill>
                  <a:schemeClr val="tx2"/>
                </a:solidFill>
                <a:latin typeface="Arial" charset="0"/>
              </a:defRPr>
            </a:lvl3pPr>
            <a:lvl4pPr marL="1644206" indent="-234887">
              <a:defRPr b="1">
                <a:solidFill>
                  <a:schemeClr val="tx2"/>
                </a:solidFill>
                <a:latin typeface="Arial" charset="0"/>
              </a:defRPr>
            </a:lvl4pPr>
            <a:lvl5pPr marL="2113979" indent="-234887">
              <a:defRPr b="1">
                <a:solidFill>
                  <a:schemeClr val="tx2"/>
                </a:solidFill>
                <a:latin typeface="Arial" charset="0"/>
              </a:defRPr>
            </a:lvl5pPr>
            <a:lvl6pPr marL="2583752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3053525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523298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993071" indent="-234887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60D3B8B-D244-48C1-BF66-A441BDD1AD0F}" type="slidenum">
              <a:rPr lang="fr-FR" altLang="en-US" b="0" smtClean="0"/>
              <a:pPr/>
              <a:t>1</a:t>
            </a:fld>
            <a:endParaRPr lang="fr-FR" altLang="en-US" b="0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13F1-7D5E-4C3A-9A36-CBB45BA7E132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53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34F-77E3-4014-B200-A0C592F47059}" type="datetime1">
              <a:rPr lang="en-US" smtClean="0"/>
              <a:t>09/12/2016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646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5571-BECE-4BBD-BA82-5E9A57B041F9}" type="datetime1">
              <a:rPr lang="en-US" smtClean="0"/>
              <a:t>09/12/2016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507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8B0A-B2E1-4066-81F1-F8308D790134}" type="datetime1">
              <a:rPr lang="en-US" smtClean="0"/>
              <a:t>09/12/2016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14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B34F-77E3-4014-B200-A0C592F47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0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BC56-D6F9-4F11-999E-C4C6A6B4C7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CF73-A7AA-48C2-8827-6C1D2BAA0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2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A64-4789-474E-AC05-5BE2450B38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5D2B-FCE8-4100-AFF9-EA8C1DC4B6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0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E58C-6CF7-4855-BA20-FC12991D9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EB83-550F-4E89-907D-FC20E4D38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CCE3-9C98-471C-87CB-B6003F452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9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BC56-D6F9-4F11-999E-C4C6A6B4C724}" type="datetime1">
              <a:rPr lang="en-US" smtClean="0"/>
              <a:t>09/12/2016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4473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0DC-386E-45B0-8151-196E76475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9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B5571-BECE-4BBD-BA82-5E9A57B041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7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8B0A-B2E1-4066-81F1-F8308D7901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1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CF73-A7AA-48C2-8827-6C1D2BAA0EB8}" type="datetime1">
              <a:rPr lang="en-US" smtClean="0"/>
              <a:t>09/12/2016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679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A64-4789-474E-AC05-5BE2450B38D7}" type="datetime1">
              <a:rPr lang="en-US" smtClean="0"/>
              <a:t>09/12/2016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80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5D2B-FCE8-4100-AFF9-EA8C1DC4B604}" type="datetime1">
              <a:rPr lang="en-US" smtClean="0"/>
              <a:t>09/12/2016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56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E58C-6CF7-4855-BA20-FC12991D9006}" type="datetime1">
              <a:rPr lang="en-US" smtClean="0"/>
              <a:t>09/12/2016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94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EB83-550F-4E89-907D-FC20E4D38997}" type="datetime1">
              <a:rPr lang="en-US" smtClean="0"/>
              <a:t>09/12/2016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94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CCE3-9C98-471C-87CB-B6003F4525B0}" type="datetime1">
              <a:rPr lang="en-US" smtClean="0"/>
              <a:t>09/12/2016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401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10DC-386E-45B0-8151-196E764759AE}" type="datetime1">
              <a:rPr lang="en-US" smtClean="0"/>
              <a:t>09/12/2016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459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098F-32B0-40F2-9FD8-A8AABC9F9FFD}" type="datetime1">
              <a:rPr lang="en-US" smtClean="0"/>
              <a:t>09/12/2016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دائرة الاحصاءات العامة - فريق الدعم الفني</a:t>
            </a:r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EDBE-84AE-45E0-842F-C79AB09A39B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329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098F-32B0-40F2-9FD8-A8AABC9F9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09/12/2016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>
                <a:solidFill>
                  <a:prstClr val="black">
                    <a:tint val="75000"/>
                  </a:prstClr>
                </a:solidFill>
              </a:rPr>
              <a:t>دائرة الاحصاءات العامة - فريق الدعم الفني</a:t>
            </a:r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EDBE-84AE-45E0-842F-C79AB09A39B1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10" Type="http://schemas.openxmlformats.org/officeDocument/2006/relationships/image" Target="../media/image22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k00042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0"/>
            <a:ext cx="411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4435475" y="64008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en-US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Prepared by: Mohammad Sakhreyah</a:t>
            </a: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981200"/>
            <a:ext cx="31734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0388" y="4138613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Technical Meeting on Use of Technology in Population and Housing Censuses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28 November - 1 December 2016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Amman, Jordan</a:t>
            </a:r>
          </a:p>
          <a:p>
            <a:pPr algn="ctr"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UNSD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546258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22700" y="228600"/>
            <a:ext cx="533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Jordan Population and Housing Census </a:t>
            </a: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2015</a:t>
            </a:r>
            <a:endParaRPr lang="en-US" altLang="en-US" sz="3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Offices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endParaRPr lang="ar-JO" sz="2200" b="1" dirty="0" smtClean="0"/>
          </a:p>
          <a:p>
            <a:pPr algn="just" rtl="0"/>
            <a:r>
              <a:rPr lang="en-US" sz="2200" b="1" dirty="0" smtClean="0"/>
              <a:t>Sub-Processes offices, </a:t>
            </a:r>
            <a:r>
              <a:rPr lang="en-US" sz="2200" b="1" dirty="0"/>
              <a:t>Distributed in all areas </a:t>
            </a:r>
            <a:r>
              <a:rPr lang="en-US" sz="2200" b="1" dirty="0" smtClean="0"/>
              <a:t>according to administrative </a:t>
            </a:r>
            <a:r>
              <a:rPr lang="en-US" sz="2200" b="1" dirty="0"/>
              <a:t>divisions, Where </a:t>
            </a:r>
            <a:r>
              <a:rPr lang="en-US" sz="2200" b="1" dirty="0" smtClean="0"/>
              <a:t>Provide the following tasks:</a:t>
            </a:r>
          </a:p>
          <a:p>
            <a:pPr lvl="1" algn="just" rtl="0"/>
            <a:r>
              <a:rPr lang="en-US" sz="1800" b="1" dirty="0" smtClean="0"/>
              <a:t>Statistical support to enumerators.</a:t>
            </a:r>
          </a:p>
          <a:p>
            <a:pPr lvl="1" algn="just" rtl="0"/>
            <a:r>
              <a:rPr lang="en-US" sz="1800" b="1" dirty="0" smtClean="0"/>
              <a:t>Administrative tasks, where coordinators </a:t>
            </a:r>
            <a:r>
              <a:rPr lang="en-US" sz="1800" b="1" dirty="0"/>
              <a:t>and</a:t>
            </a:r>
            <a:r>
              <a:rPr lang="en-US" sz="1800" b="1" dirty="0" smtClean="0"/>
              <a:t> </a:t>
            </a:r>
            <a:r>
              <a:rPr lang="en-US" sz="1800" b="1" dirty="0"/>
              <a:t>supervisors </a:t>
            </a:r>
            <a:r>
              <a:rPr lang="en-US" sz="1800" b="1" dirty="0" smtClean="0"/>
              <a:t>assign tasks to enumerators using specialized software applications, monitor and control work  minute by minute.</a:t>
            </a:r>
          </a:p>
          <a:p>
            <a:pPr lvl="1" algn="just" rtl="0"/>
            <a:r>
              <a:rPr lang="en-US" sz="1800" b="1" dirty="0" smtClean="0"/>
              <a:t>IT Technical support on office components and tablets. </a:t>
            </a:r>
          </a:p>
          <a:p>
            <a:pPr lvl="1" algn="just" rtl="0"/>
            <a:endParaRPr lang="en-US" sz="1800" b="1" dirty="0" smtClean="0"/>
          </a:p>
          <a:p>
            <a:pPr algn="l" rtl="0"/>
            <a:r>
              <a:rPr lang="en-US" sz="2200" b="1" dirty="0" smtClean="0"/>
              <a:t>More than 100 Regional Offices all around Jordan.</a:t>
            </a:r>
          </a:p>
          <a:p>
            <a:pPr algn="l" rtl="0"/>
            <a:endParaRPr lang="en-US" sz="2200" b="1" dirty="0"/>
          </a:p>
          <a:p>
            <a:pPr algn="l" rtl="0"/>
            <a:r>
              <a:rPr lang="en-US" sz="2200" b="1" dirty="0" smtClean="0"/>
              <a:t>Regional Offices main Components:</a:t>
            </a:r>
            <a:endParaRPr lang="ar-JO" sz="2200" b="1" dirty="0" smtClean="0"/>
          </a:p>
          <a:p>
            <a:pPr lvl="1" algn="l" rtl="0"/>
            <a:r>
              <a:rPr lang="en-US" sz="1800" b="1" dirty="0" smtClean="0"/>
              <a:t>Personal Computers.</a:t>
            </a:r>
            <a:endParaRPr lang="ar-JO" sz="1800" b="1" dirty="0" smtClean="0"/>
          </a:p>
          <a:p>
            <a:pPr lvl="1" algn="l" rtl="0"/>
            <a:r>
              <a:rPr lang="en-US" sz="1800" b="1" dirty="0" smtClean="0"/>
              <a:t>Network Access Points. </a:t>
            </a:r>
          </a:p>
          <a:p>
            <a:pPr lvl="1" algn="l" rtl="0"/>
            <a:r>
              <a:rPr lang="en-US" sz="1800" b="1" dirty="0" smtClean="0"/>
              <a:t>Data Transmission Lines (Private Network)</a:t>
            </a:r>
            <a:endParaRPr lang="ar-JO" sz="1800" b="1" dirty="0" smtClean="0"/>
          </a:p>
          <a:p>
            <a:pPr lvl="1" algn="l" rtl="0"/>
            <a:r>
              <a:rPr lang="en-US" sz="1800" b="1" dirty="0" smtClean="0"/>
              <a:t>Laser Printers.</a:t>
            </a:r>
            <a:endParaRPr lang="ar-JO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9291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3" y="228600"/>
            <a:ext cx="8215313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Technical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levels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Methodologies</a:t>
            </a:r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28600" y="1692240"/>
            <a:ext cx="8520113" cy="4403760"/>
            <a:chOff x="228600" y="2057400"/>
            <a:chExt cx="8520113" cy="4114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057400"/>
              <a:ext cx="835342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553200" y="22098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Technical Support Mechanism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5288" y="2649379"/>
              <a:ext cx="152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Call Center Manager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5543" y="2944584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Tech Support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3657599"/>
              <a:ext cx="295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Call Center and 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Quality Control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25908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System Eng.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2548" y="3284764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Network Eng.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48098" y="3252108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Data Base Eng.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25908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Network Eng.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6364" y="296357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</a:rPr>
                <a:t>Head of Tech Support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32004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Central Tech. Support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2100" y="4171500"/>
              <a:ext cx="1333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Tech. Support Supervisor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4171500"/>
              <a:ext cx="1333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Tech. Support Supervisor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198" y="4171500"/>
              <a:ext cx="13335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Tech. Support Supervisor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9000" y="40502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Field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34313" y="4784272"/>
              <a:ext cx="7762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Supervisor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34313" y="5619748"/>
              <a:ext cx="7762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Supervisor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313" y="4776108"/>
              <a:ext cx="7762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Supervisor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7313" y="5600700"/>
              <a:ext cx="7762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Supervisor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6600" y="4529573"/>
              <a:ext cx="8953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Enumerators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0212" y="5339932"/>
              <a:ext cx="8953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Enumerators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138" y="4516453"/>
              <a:ext cx="8953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Enumerators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4242" y="5344888"/>
              <a:ext cx="8953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Enumerators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6000" y="5015104"/>
              <a:ext cx="1143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Field Tech. Support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55872" y="5459184"/>
              <a:ext cx="1143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Field Tech. Support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7514" y="5089681"/>
              <a:ext cx="1143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Field Tech. Support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12472" y="5550090"/>
              <a:ext cx="1143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</a:rPr>
                <a:t>Field Tech. Support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5360118"/>
              <a:ext cx="703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C00000"/>
                  </a:solidFill>
                </a:rPr>
                <a:t>Office Tech. </a:t>
              </a:r>
            </a:p>
            <a:p>
              <a:pPr algn="ctr"/>
              <a:r>
                <a:rPr lang="en-US" sz="800" b="1" dirty="0" smtClean="0">
                  <a:solidFill>
                    <a:srgbClr val="C00000"/>
                  </a:solidFill>
                </a:rPr>
                <a:t>Support</a:t>
              </a:r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54333" y="5807040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Regional Office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5278" y="5827676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Regional Office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5027836" y="5660568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Coordinator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84020" y="5636568"/>
              <a:ext cx="76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C00000"/>
                  </a:solidFill>
                </a:rPr>
                <a:t>Coordinator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00895" y="4976324"/>
              <a:ext cx="922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00000"/>
                  </a:solidFill>
                </a:rPr>
                <a:t>Coordinator Assistant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25102" y="4955599"/>
              <a:ext cx="922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C00000"/>
                  </a:solidFill>
                </a:rPr>
                <a:t>Coordinator Assistant</a:t>
              </a:r>
              <a:endParaRPr lang="en-US" sz="9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just" rtl="0">
              <a:lnSpc>
                <a:spcPct val="90000"/>
              </a:lnSpc>
            </a:pPr>
            <a:endParaRPr lang="en-US" sz="2000" b="1" dirty="0" smtClean="0"/>
          </a:p>
          <a:p>
            <a:pPr algn="just" rtl="0">
              <a:lnSpc>
                <a:spcPct val="90000"/>
              </a:lnSpc>
            </a:pPr>
            <a:r>
              <a:rPr lang="en-US" sz="2000" b="1" dirty="0" smtClean="0"/>
              <a:t>Specified </a:t>
            </a:r>
            <a:r>
              <a:rPr lang="en-US" sz="2000" b="1" dirty="0"/>
              <a:t>User name and password for each user on tablets.</a:t>
            </a:r>
          </a:p>
          <a:p>
            <a:pPr algn="just" rtl="0">
              <a:lnSpc>
                <a:spcPct val="90000"/>
              </a:lnSpc>
            </a:pPr>
            <a:r>
              <a:rPr lang="en-US" sz="2000" b="1" dirty="0" smtClean="0"/>
              <a:t>Data </a:t>
            </a:r>
            <a:r>
              <a:rPr lang="en-US" sz="2000" b="1" dirty="0"/>
              <a:t>Encryption (Software and Application Levels).</a:t>
            </a:r>
          </a:p>
          <a:p>
            <a:pPr algn="just" rtl="0">
              <a:lnSpc>
                <a:spcPct val="90000"/>
              </a:lnSpc>
            </a:pPr>
            <a:r>
              <a:rPr lang="en-US" sz="2000" b="1" dirty="0"/>
              <a:t>Data Encryption (Data Transmission Level)</a:t>
            </a:r>
          </a:p>
          <a:p>
            <a:pPr algn="just" rtl="0">
              <a:lnSpc>
                <a:spcPct val="90000"/>
              </a:lnSpc>
            </a:pPr>
            <a:r>
              <a:rPr lang="en-US" sz="2000" b="1" dirty="0"/>
              <a:t>Private Network with no Internet </a:t>
            </a:r>
            <a:r>
              <a:rPr lang="en-US" sz="2000" b="1" dirty="0" smtClean="0"/>
              <a:t>access (Private Network) </a:t>
            </a:r>
            <a:r>
              <a:rPr lang="en-US" sz="2000" b="1" dirty="0"/>
              <a:t>for census data transmission from field and regional offices</a:t>
            </a:r>
            <a:r>
              <a:rPr lang="en-US" sz="2000" b="1" dirty="0" smtClean="0"/>
              <a:t>.</a:t>
            </a:r>
          </a:p>
          <a:p>
            <a:pPr algn="just" rtl="0"/>
            <a:r>
              <a:rPr lang="en-US" sz="2000" b="1" dirty="0" smtClean="0"/>
              <a:t>Using </a:t>
            </a:r>
            <a:r>
              <a:rPr lang="en-US" sz="2000" b="1" dirty="0"/>
              <a:t>Firewalls and load Balancers.</a:t>
            </a:r>
          </a:p>
          <a:p>
            <a:pPr algn="just" rtl="0"/>
            <a:r>
              <a:rPr lang="en-US" sz="2000" b="1" dirty="0"/>
              <a:t>Central Database was secured with authentication and </a:t>
            </a:r>
            <a:r>
              <a:rPr lang="en-US" sz="2000" b="1" dirty="0" smtClean="0"/>
              <a:t>authorization techniques, </a:t>
            </a:r>
            <a:r>
              <a:rPr lang="en-US" sz="2000" b="1" dirty="0"/>
              <a:t>data encryption as needed.</a:t>
            </a:r>
          </a:p>
          <a:p>
            <a:pPr algn="just" rtl="0"/>
            <a:r>
              <a:rPr lang="en-US" sz="2000" b="1" dirty="0"/>
              <a:t>Stress test and vulnerable tests. </a:t>
            </a:r>
          </a:p>
        </p:txBody>
      </p:sp>
    </p:spTree>
    <p:extLst>
      <p:ext uri="{BB962C8B-B14F-4D97-AF65-F5344CB8AC3E}">
        <p14:creationId xmlns:p14="http://schemas.microsoft.com/office/powerpoint/2010/main" val="30542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68140" y="1217474"/>
            <a:ext cx="4660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Jordan Population and Housing Census</a:t>
            </a:r>
          </a:p>
          <a:p>
            <a:pPr algn="ctr">
              <a:defRPr/>
            </a:pP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2015</a:t>
            </a:r>
          </a:p>
        </p:txBody>
      </p:sp>
      <p:pic>
        <p:nvPicPr>
          <p:cNvPr id="6" name="Picture 7" descr="k00042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56100" y="5732463"/>
            <a:ext cx="449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Comic Sans MS" pitchFamily="66" charset="0"/>
              </a:rPr>
              <a:t>Thanks a lot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971800"/>
            <a:ext cx="33766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Infrastructure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Components</a:t>
            </a:r>
            <a:endParaRPr lang="ar-JO" sz="28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3301092" y="2133600"/>
            <a:ext cx="1221924" cy="1143000"/>
            <a:chOff x="2126790" y="1143000"/>
            <a:chExt cx="3054810" cy="2998694"/>
          </a:xfrm>
        </p:grpSpPr>
        <p:sp>
          <p:nvSpPr>
            <p:cNvPr id="66" name="Hexagon 65"/>
            <p:cNvSpPr/>
            <p:nvPr/>
          </p:nvSpPr>
          <p:spPr>
            <a:xfrm>
              <a:off x="2133600" y="1143000"/>
              <a:ext cx="3048000" cy="2998694"/>
            </a:xfrm>
            <a:prstGeom prst="hexagon">
              <a:avLst/>
            </a:prstGeom>
            <a:gradFill>
              <a:gsLst>
                <a:gs pos="9000">
                  <a:schemeClr val="tx1">
                    <a:lumMod val="85000"/>
                    <a:lumOff val="15000"/>
                  </a:schemeClr>
                </a:gs>
                <a:gs pos="43800">
                  <a:srgbClr val="FFFFFF"/>
                </a:gs>
                <a:gs pos="100000">
                  <a:schemeClr val="tx1"/>
                </a:gs>
                <a:gs pos="6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>
              <a:off x="2286000" y="1295400"/>
              <a:ext cx="2743200" cy="2693894"/>
            </a:xfrm>
            <a:prstGeom prst="hexagon">
              <a:avLst/>
            </a:prstGeom>
            <a:gradFill flip="none" rotWithShape="1">
              <a:gsLst>
                <a:gs pos="0">
                  <a:srgbClr val="FFFF00"/>
                </a:gs>
                <a:gs pos="45000">
                  <a:schemeClr val="accent6"/>
                </a:gs>
                <a:gs pos="64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>
              <a:hlinkClick r:id="rId3" action="ppaction://hlinksldjump"/>
            </p:cNvPr>
            <p:cNvSpPr/>
            <p:nvPr/>
          </p:nvSpPr>
          <p:spPr>
            <a:xfrm>
              <a:off x="2126790" y="1295401"/>
              <a:ext cx="3054810" cy="2693895"/>
            </a:xfrm>
            <a:prstGeom prst="hexagon">
              <a:avLst/>
            </a:prstGeom>
            <a:gradFill flip="none" rotWithShape="1">
              <a:gsLst>
                <a:gs pos="10000">
                  <a:srgbClr val="F0EBD5">
                    <a:alpha val="4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Data Center and Disaster Recovery</a:t>
              </a:r>
              <a:endParaRPr lang="en-US" sz="12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37660" y="2666999"/>
            <a:ext cx="1447800" cy="1143001"/>
            <a:chOff x="1870980" y="1142997"/>
            <a:chExt cx="3619500" cy="2998697"/>
          </a:xfrm>
        </p:grpSpPr>
        <p:sp>
          <p:nvSpPr>
            <p:cNvPr id="70" name="Hexagon 69"/>
            <p:cNvSpPr/>
            <p:nvPr/>
          </p:nvSpPr>
          <p:spPr>
            <a:xfrm>
              <a:off x="2133600" y="1143000"/>
              <a:ext cx="3048000" cy="2998694"/>
            </a:xfrm>
            <a:prstGeom prst="hexagon">
              <a:avLst/>
            </a:prstGeom>
            <a:gradFill>
              <a:gsLst>
                <a:gs pos="9000">
                  <a:schemeClr val="tx1">
                    <a:lumMod val="85000"/>
                    <a:lumOff val="15000"/>
                  </a:schemeClr>
                </a:gs>
                <a:gs pos="43800">
                  <a:srgbClr val="FFFFFF"/>
                </a:gs>
                <a:gs pos="100000">
                  <a:schemeClr val="tx1"/>
                </a:gs>
                <a:gs pos="6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>
              <a:off x="2286000" y="1295400"/>
              <a:ext cx="2743200" cy="2693894"/>
            </a:xfrm>
            <a:prstGeom prst="hexagon">
              <a:avLst/>
            </a:prstGeom>
            <a:gradFill flip="none" rotWithShape="1">
              <a:gsLst>
                <a:gs pos="0">
                  <a:srgbClr val="FFFF00"/>
                </a:gs>
                <a:gs pos="45000">
                  <a:schemeClr val="accent6"/>
                </a:gs>
                <a:gs pos="64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>
              <a:hlinkClick r:id="rId4" action="ppaction://hlinksldjump"/>
            </p:cNvPr>
            <p:cNvSpPr/>
            <p:nvPr/>
          </p:nvSpPr>
          <p:spPr>
            <a:xfrm>
              <a:off x="1870980" y="1142997"/>
              <a:ext cx="3619500" cy="2846296"/>
            </a:xfrm>
            <a:prstGeom prst="hexagon">
              <a:avLst/>
            </a:prstGeom>
            <a:gradFill flip="none" rotWithShape="1">
              <a:gsLst>
                <a:gs pos="10000">
                  <a:srgbClr val="F0EBD5">
                    <a:alpha val="4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Data Transmission</a:t>
              </a: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301092" y="3258490"/>
            <a:ext cx="1219200" cy="1143000"/>
            <a:chOff x="2133600" y="1143000"/>
            <a:chExt cx="3048000" cy="2998694"/>
          </a:xfrm>
        </p:grpSpPr>
        <p:sp>
          <p:nvSpPr>
            <p:cNvPr id="74" name="Hexagon 73"/>
            <p:cNvSpPr/>
            <p:nvPr/>
          </p:nvSpPr>
          <p:spPr>
            <a:xfrm>
              <a:off x="2133600" y="1143000"/>
              <a:ext cx="3048000" cy="2998694"/>
            </a:xfrm>
            <a:prstGeom prst="hexagon">
              <a:avLst/>
            </a:prstGeom>
            <a:gradFill>
              <a:gsLst>
                <a:gs pos="9000">
                  <a:schemeClr val="tx1">
                    <a:lumMod val="85000"/>
                    <a:lumOff val="15000"/>
                  </a:schemeClr>
                </a:gs>
                <a:gs pos="43800">
                  <a:srgbClr val="FFFFFF"/>
                </a:gs>
                <a:gs pos="100000">
                  <a:schemeClr val="tx1"/>
                </a:gs>
                <a:gs pos="6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/>
            <p:cNvSpPr/>
            <p:nvPr/>
          </p:nvSpPr>
          <p:spPr>
            <a:xfrm>
              <a:off x="2286000" y="1295400"/>
              <a:ext cx="2743200" cy="2693894"/>
            </a:xfrm>
            <a:prstGeom prst="hexagon">
              <a:avLst/>
            </a:prstGeom>
            <a:gradFill flip="none" rotWithShape="1">
              <a:gsLst>
                <a:gs pos="0">
                  <a:srgbClr val="FFFF00"/>
                </a:gs>
                <a:gs pos="45000">
                  <a:schemeClr val="accent6"/>
                </a:gs>
                <a:gs pos="64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Hexagon 75">
              <a:hlinkClick r:id="" action="ppaction://noaction"/>
            </p:cNvPr>
            <p:cNvSpPr/>
            <p:nvPr/>
          </p:nvSpPr>
          <p:spPr>
            <a:xfrm>
              <a:off x="2286000" y="1295400"/>
              <a:ext cx="2743200" cy="2693894"/>
            </a:xfrm>
            <a:prstGeom prst="hexagon">
              <a:avLst/>
            </a:prstGeom>
            <a:gradFill flip="none" rotWithShape="1">
              <a:gsLst>
                <a:gs pos="10000">
                  <a:srgbClr val="F0EBD5">
                    <a:alpha val="4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Call Center</a:t>
              </a:r>
              <a:endParaRPr lang="en-US" sz="1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91000" y="3801836"/>
            <a:ext cx="1447800" cy="1143000"/>
            <a:chOff x="1943100" y="1143000"/>
            <a:chExt cx="3619500" cy="2998694"/>
          </a:xfrm>
        </p:grpSpPr>
        <p:sp>
          <p:nvSpPr>
            <p:cNvPr id="78" name="Hexagon 77"/>
            <p:cNvSpPr/>
            <p:nvPr/>
          </p:nvSpPr>
          <p:spPr>
            <a:xfrm>
              <a:off x="2133600" y="1143000"/>
              <a:ext cx="3048000" cy="2998694"/>
            </a:xfrm>
            <a:prstGeom prst="hexagon">
              <a:avLst/>
            </a:prstGeom>
            <a:gradFill>
              <a:gsLst>
                <a:gs pos="9000">
                  <a:schemeClr val="tx1">
                    <a:lumMod val="85000"/>
                    <a:lumOff val="15000"/>
                  </a:schemeClr>
                </a:gs>
                <a:gs pos="43800">
                  <a:srgbClr val="FFFFFF"/>
                </a:gs>
                <a:gs pos="100000">
                  <a:schemeClr val="tx1"/>
                </a:gs>
                <a:gs pos="6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2286000" y="1295400"/>
              <a:ext cx="2743200" cy="2693894"/>
            </a:xfrm>
            <a:prstGeom prst="hexagon">
              <a:avLst/>
            </a:prstGeom>
            <a:gradFill flip="none" rotWithShape="1">
              <a:gsLst>
                <a:gs pos="0">
                  <a:srgbClr val="FFFF00"/>
                </a:gs>
                <a:gs pos="45000">
                  <a:schemeClr val="accent6"/>
                </a:gs>
                <a:gs pos="64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Hexagon 79"/>
            <p:cNvSpPr/>
            <p:nvPr/>
          </p:nvSpPr>
          <p:spPr>
            <a:xfrm>
              <a:off x="1943100" y="1187991"/>
              <a:ext cx="3619500" cy="2693895"/>
            </a:xfrm>
            <a:prstGeom prst="hexagon">
              <a:avLst/>
            </a:prstGeom>
            <a:gradFill flip="none" rotWithShape="1">
              <a:gsLst>
                <a:gs pos="10000">
                  <a:srgbClr val="F0EBD5">
                    <a:alpha val="4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Operation Room</a:t>
              </a:r>
              <a:endParaRPr lang="en-US" sz="14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81600" y="3258490"/>
            <a:ext cx="1219200" cy="1143000"/>
            <a:chOff x="2133600" y="1143000"/>
            <a:chExt cx="3048000" cy="2998694"/>
          </a:xfrm>
        </p:grpSpPr>
        <p:sp>
          <p:nvSpPr>
            <p:cNvPr id="82" name="Hexagon 81"/>
            <p:cNvSpPr/>
            <p:nvPr/>
          </p:nvSpPr>
          <p:spPr>
            <a:xfrm>
              <a:off x="2133600" y="1143000"/>
              <a:ext cx="3048000" cy="2998694"/>
            </a:xfrm>
            <a:prstGeom prst="hexagon">
              <a:avLst/>
            </a:prstGeom>
            <a:gradFill>
              <a:gsLst>
                <a:gs pos="9000">
                  <a:schemeClr val="tx1">
                    <a:lumMod val="85000"/>
                    <a:lumOff val="15000"/>
                  </a:schemeClr>
                </a:gs>
                <a:gs pos="43800">
                  <a:srgbClr val="FFFFFF"/>
                </a:gs>
                <a:gs pos="100000">
                  <a:schemeClr val="tx1"/>
                </a:gs>
                <a:gs pos="6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2286000" y="1295400"/>
              <a:ext cx="2743200" cy="2693894"/>
            </a:xfrm>
            <a:prstGeom prst="hexagon">
              <a:avLst/>
            </a:prstGeom>
            <a:gradFill flip="none" rotWithShape="1">
              <a:gsLst>
                <a:gs pos="0">
                  <a:srgbClr val="FFFF00"/>
                </a:gs>
                <a:gs pos="45000">
                  <a:schemeClr val="accent6"/>
                </a:gs>
                <a:gs pos="64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2286000" y="1295401"/>
              <a:ext cx="2895600" cy="2693895"/>
            </a:xfrm>
            <a:prstGeom prst="hexagon">
              <a:avLst/>
            </a:prstGeom>
            <a:gradFill flip="none" rotWithShape="1">
              <a:gsLst>
                <a:gs pos="10000">
                  <a:srgbClr val="F0EBD5">
                    <a:alpha val="44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Technical Support</a:t>
              </a:r>
              <a:endParaRPr lang="en-US" sz="12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4904" y="461552"/>
            <a:ext cx="403392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Census Network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Topology</a:t>
            </a:r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AutoShape 4" descr="data:image/jpeg;base64,/9j/4AAQSkZJRgABAQAAAQABAAD/2wCEAAkGBxQSEhUUEhQUFBUXFhYZGRgXFBYUGBcVFBQXFxQYFRQYHCggGBolHBQVITEhJSkrLi8uGCAzODMsOCgtLisBCgoKDg0OGhAQGiwkHxwsLCwsLCwsLSwsLCwsLCwsLCwsLCwsLCwsLCwsLCwsLCwsLCwsLCwsLCwsLCwsMCwsLP/AABEIALMBGQMBIgACEQEDEQH/xAAcAAABBQEBAQAAAAAAAAAAAAAAAwQFBgcCAQj/xABJEAACAQIDBAcDBwgJAwUAAAABAgADEQQSIQUxQVEGBxMiYXGBMpGhI0JScrGywRQzYoKSotHwFSQ0Q1ODs8LhY3N0FhfS4vH/xAAYAQEBAQEBAAAAAAAAAAAAAAAAAgEDBP/EAB0RAQEBAQADAQEBAAAAAAAAAAABEQIhMUESA1H/2gAMAwEAAhEDEQA/ANxhCEAhCEAhCEAnmac1KgUEkgAC5J4Ab7yLNSpWNk7icWI/28TbhuHG5uoA230nwmE/tOIpUiRcKzDMRruQa8DKxiutfBobLSxlXxTDPb9+0sibLw6P2nZrVrZcpqOAzhb3y5iO6t/mrYeEedoTx92kCrbN6yaNc/J4PaRF7Fhg3dQfEoTaWrAbSWqLhaqeFSlUpH0zgX9IEwgPbwjIG27+fSLU63AwF4QhAIQhAIQhAIQhAIQhAIQhAIQhAIQhAIQhAIQhAIQhAIQhAIQhAJ4Z7I7bmM7KkTmyliFBtcgtfUDiQAT6awIrb22Lh1prn7MMxBOVGampZVLAEhQw1Nt4G/WNOjnSdsSmQ01o1BYkI/aKKbi6EEgHMdQQRpbebxntOqmHwz0SbVa9MKf0EbR2J4WVj6gRDoWEeriqtNQKYdKKW3MtFLlgeOtQj0gXFBO7xJTOwYHd4XnF4Xmju88JnBM8Jm4w8wtW+h4fZHEiRVykHl9nGSomWYPYQhMaIQhAIQhAIQhAIQhAIQhAIQhAIQhAIQhAIQhAIQhAIQhAJWOnOMWhSStUVmp0yxIUX7+Q9nm5C9xc8xzlnjPbGzkxNCpQqXyVFKnKbEX4qeBG8eUDEOm2PqCrUQtnZimTdmam4BpLppqSq+IXXfNJ6LbO/JsNSpb2Vbud2ao/eqN6sTIpuh1FMRQdmeq+FpLSu9hmsvyNVgNCwVmS/gDLBSe0B+GnWaNledh4C955eJZ4Z5UjChaclpwWnBaXIx0zSVwL3RfK3u0kIzyQ2fiVWlcncW+8Y7ngiSZrC5mc7R2ztHFYo0qF8JhRmyVVFKpVq5TbOQ5IppxAK5iPH2bDtfHNURgAdbADwJ1J5m14lgUCFtOOX9nf8SZyUT6P7PxtBg1faDYoWGZHw1NBexvkdGBHrfdLKMUeXxjBcQIqtQHcZuCQp1Qd0UkbmjzD1sw8RvjAtCEJgIQhAIQhAIQhAIQhAIQhAIQhAIQhAIQhAIQhArW2wVrEi1yoOu5hqGVvA2HlYHhGnaBhmW9r2IPtKw3o3iL+RFiJL9JcPdBUHzL3+o1rn0IB98q9YNfPTID2tZr5KijXJUA18mGqnw0gSlPERYVpC08RmBIBUj2ka2ZT420I5MNDOlxUqMTQrT3tZDjFzoYudJGWpQ1Ik+I5RgcVeeCrLkScPUvHbtanTX6XePlvA95HukdSUuwUb2NvTifdeSG0tKyjcAin0zNw9Jz/AKf4rkxpq1Qh8zBdQiqSLjUZ2tvLWuOQtxJidXZgphq9EZambv2JAqFjclx84knU79b77SNwHSHD06XY4rMlSgezK5Cyvk/NspGneXK1jz5RntHa74hCuGJzgqWRvayFgBUFrhlvlzEE5bcjpEmtq4UawZQw3EAjyIuIoGiGHo5VCg6AAegFp0TNwO6eI5x3hatmHjp/CROadpV4c5WMIdMek+IoNTo4Kh29Woe85v2dFb2DORvJN7C43a8LvdhYvFgH8rOHqGwsaKuljxBDk3HiLSHOJpIxq1KtNQXyKS4y91SDdhoO8La8ZPpOeKSNPGA77jz/AIiOAZE3hV2pTw9N6lZglJFLMxucoG/dry0jBLwkLsTpNQxQzU+1VbAhqtCrRVg17FGqKA404X3jnJhXB3EHy1mDqEIQCEIQCEIQCEIQCEI0r4qzZd1h9sB3CNsJiM1xxFvcf/yOYBCEIHLLfQ7pTNq7PNB/+mx7p5foHxHDmJdYliaCupVwCp3iBQKg3HiNx4j/AI8IhUAPgefD15SexmxmRrC7rwO8+RHPx4yKxWGZdSpHmplRlQYxxKl8r9n/AImW6b95I1A8SAItSxN5CVdmVqD5sJVHAZKhNgvK4BuNNLi/nJTDUyFANr63sLC5JJsOA1tO3O/U3D9K8WWrG+FwrObIpY+H4ncPWW3Y3RrIQ9azMNQo1UHmfpH4fbKvU59sy0t0a2eVHaOLMw7oO8LzPidPQRv0pGWojcGUr6qbj7xllYgC8hNu4c16ZUaMDmT6w5nxBI9Z5r1t1cmKZtbZFHE/nAb2tdWZGsNQMyEG3hunGyOj+HwxvSUhvp5mL+jsSZ1TxBvY3BBsQd4I3gxcVpUEhhto94JUsHPssNEq/V+i/NPUXG5/2l98r1RgRYgEHgdYrSxZXRiSv0jqR9Y/OHj77750kTUwxtOC8Zfln8+HCIYu1RHpkmzqQbGxsfGXecmslTWECU+6yBUAy2sLFAu7np6fjG/RvGK9K9Mk0xUqKhO/IrafHMPSVP8AojElh/W2AUgqwzGott2UsxHwseXCWfA10TLSAVN+QKMqNvJCjcr7zk46kaAgcJF1N55xiKS1EZHAZXUqykAgqwsQQdDEFqX/AJ+yddp750nKdd4Ud0eXDw00jmm2U3Gh/nfILZuJpmtWWiCEHZEi1k7SopZzT8CChNuJksHnP8q1OYetmF/f5xWRmy6neI8L+42/GScmzK2CEITAQhCAQhCASodIMWyVmA8PuiW4ytbZw2eqxtfd8AIC3RiqWLk8l+0ywSK6PUAlP9Isc3nw9LWkrNvsghE6tULvjZqxPG3l/GYHl5xUrKN5H8+EYM0TLiV+WaVGIBvm08fm28+HrOm8D8Y0ZpGVMQ2He63akx71PkT86n9E8xuPhvmzmmnW1sMHAzC+pAPEXHA+kg8DhVtTuLs4J11A7uZQBu3R10j6RUlw9OrSdaq1WIplCGH5tjmI5DS401Ilf2Xt6niHpKjZWpZSyG4Y5bKSLjVbcid8uVLRNnqDlsABa9gLD3CSIldw+JZGOUi2mhFxJKltIEd4ZT53F/wkXiqlKYipc+AiMIvhUub8pDURtbo2K/fB7Opb2t4bkHHHz3iVets6tSOWohHiNVP1W/jY+E0oyIx1Q5xlyuOOpUKPMXuSfCbKKUUiLA3AFyTuAFyT4Ab5dcTWpgfKWUbrsAVHm1tPM2EYY/DdmC9MBWALBlVdRa9t2oM7yoqvYnoziuyLUlQsGDdkXKMy6lgrr7BJtoDrruMZvh8TRppWxFJ6YckEMVZqZBsM5S4Cngbnx1IvoWz8TnRHHEA/DUfbJR0VlIIBBGoIuCDzHKcb1aqRmVHF3itSqCCCLg7wfeJJbW6O0qb/ACbdmCfZPsKDuyknTXS0Y7Uw35NSNZirBdwF+81u6PK9h6yubPrLEditsUwxRkV2SyGo4V2ZvaYBiNAui+JBJuYrR2ylrBnXS2jEWuLaA3A90pVSqeJudSTzY6sfU3ngryNql62PXShTWlRYdmosqte41vfPe/E308fOYpbUHEEeIIYfgfhMwXFEcY5obQe4CkkkqoHNmIVR6kgTZ1YzGw7BqZnLDUBbftH/AOsnZXuhHaDDAVqD0KisVYOQS7ADM9wSLE3AsbaaXFo96R7UGGoM5JF7KMts2ZtBa+l+OvKOrtIlITN8L0+cb2VhwzLrbh3kt9ks/R3pSmKcoFysFLaMGFgyjfYG/eHCS1YYRvicYlMgO6qWvbMQL2te1/MRdWBFwbjwgewhCAniKmVSf58JHiqoG+L7V9i17XZR8ZAVdlVCdMSo/wAkn/fAl1qqtyCdfGdUcddrb7g/CV/+hMRf+2U8ttR+TNcm+8N22gtbS3CO9n4M0mJapn0sO7lsSd+/XlKk1lTBPE75wxiIxGtonVxAEqcmuqjxstWNsVjwOMa7PxoqXINxc28ry8yJS94lWS/88oK0UiDDq2zRhsdi6O4LUzLw+Tqd9PgwF/CTPQugGxgPKnUPwC/7x7pIdaeyV7ShiUbLVYGiRY2dEBcMTwK3I8cw5Rbq3wQC1apcM9xTygEBF9okk7y3d8ssiTy34utDQRTPcGJBrXvy+ydYUXGvH8Z2+JPsBW+afT8RO9q9IsPgaYfEuUDMQLI9Qmw17qAm3j4iMUNiPAzLutHFs9UE39o6clUaffE4dTyuNWwvSCljFD4dmalcgko9O7C2hDgGwB+PhPalc8JSeqvFZsMy8VqH3Oqkfj7pcWjkrvtAw8DoRzB3zPtp9Jq+zsY+GyK+Gaj2lMahlYqRdWJsRnUgqLaWO/fesOLXlN609mhqdHEhgrUWambgkNTrjcbC/dZLj6x8J169Jntdtj1wO6PZbvL4FwGI8iSSPOS52zh0OSpXoo43q1VFYcRdSbjQiVnZqZEpjNmCpTGYaZgqKAw87X9Zj/StmXGV0Y5nQBSx1uSoYG536MvuE5dz6qNyxeI7U3PsjUD7CfG3uvKL1gY7VKQ0A77DyuFHlfX9SWfZuMDUhU4ZQfhMt6QY/tajPe+Ykj6o0X37/WT8aZtUh2ka555nmB32ktfVlsz8oxoc3yYde0PI1GBWkDpb6bcDdFlINWad1OOU/KFfRjUoEpaxVKuGWpSYnm1yLcMvjNk0apMr61ts3qrRU6Uxc/Xcfgv2zTMfjFo0nqP7KKWPoJ84bZ2m1as9RjqzEnzP/Fh6TB2K01nql2aVwzYhgc1du7ff2VMlUPkTnbyImPbMwj4mtTw9M2aq4QHflB1drfoqGb0m/dIscmAwLMllFOmEpjkbZU92/wBIGddYPSJqmKZEY5KZygA6ErcE253La8gJPdB8Q2HwFbF1dA5PZg3AKp3VJH6TltfogTJsIlTFV0pIT2lZwoO8jNva3HKoZj9UzROtTaKUKdDAUdEp0wzAa5URcq39L3v9K8Ca6u+kOJxdaqHN6NNLm6i4aox7NQ/Gyq1734c5fpWurnYpwuCphxarUvVqeDVNVU/VTIvoZZssBnthfk78mU/G34ysY+piFPdoVWHNQrX8rN9suOIp5lZTxBHv0lOx3SD8nbs6q1M/IU3bN4rlBzA+EBjT2njToMFXA+k/ZJb0apeLUalfNlqoaYtfMKik+GXKSb3jl9t1GVSuGxXe3fIOP2gQCvraLLsZ8Smesa2H3qEBQOQSN7WbLc8tfKXzZPbKiau2MhYlywW4zNlG7fcgAb7yp7W6xKKkqjGo3JNR6ue77iZG9a2EpU6tOjSWyIrkgszFm7TICxYm5+TNuV5nNrGVe/8AGSNEw23KmLJDnKundUncfpNvO7wHhL3sBMqgCZT0Vq/KqOYP4TXtjroJG3WpqkIsImk7vOkrKoPWu9hhT/1Kv3FifVxV72JXmtFh6GorfeWc9bjaYUfpVfuiR3Vri/6wy86L/uuhH4zPovu1KhWlUIBNlJ05D2j6C59Its/EhlBjjBa1F/W+6ZBmicLWNL5h71I/oX1XzUm3kVPGVvnGYsLC8ynrL0xirw7FG9XeoGP7lvSahh6t5TOtHorXxYoVcIhqVULU2UMqsabd9W7xAOVgw3/P85nfoiP6uawWrUQaZ6at6oxH2VJoqgmZz0W6FbToYilVdKeQKQwNdM1mHLmCAd80ynUK92ooVrbsyk+dgb2kT2qkk3mQHT9M2Cq/omm/7NVb/AmWNinC1zyiO0Nm061N6bg5XUq1mINiNbHhOl62YmRXuimMz4WjrqECHzpkp9iiZ11i0rbTxA+nTw7e/D00PxQmarszoyuGRuxeoyhswV8rG5sCAwA5X3RfH7Fo1iDWoUajWADOgZgBewzWuAMx48ZPXmNntSKG0yuAy8WIQeRW59wv8JScXXzMeW4eksPTLFU0c0qICpTuFUEkZmtmOpJ3BR4Sol5yUcJdiAu8mw8zuvHO18OlJwtN2qDKCSyBLNc6ABjcWF9Y22fiVR8zcAbeZ0+y/viGKxGd2bmdPAblHutAlOjuzfyvFUqHzWa9Q77UU71XTxAy+bCbLs/Y7LjKuLV0y1EoqadiDmoMbNmGnsta1pQerGrQw1OrisRVRDUPZUwW72RDeoQo1N3su7+7l42d0mo1rlFrqoNszUWAPAMFF2yGx7xFtJfMZTHra6QlMMtEDK1Q3Ot701v8C1h6TIMDUAYu4VgilsrAMHY6KpU6EXN/SSXT/bX5Ti3IN1Q5F8k0+28rLPJrWrdR2x89Wri217MdjT3e2yq1Vh4hSgv+k0OvDb96lPCIdEGd/rMO6D+r96I9FekuHw9KlhmynKtwVdC2cjNWOXQi7XI32HE2mZ7Z2s2JrVK7m5di2p4cB7rTbJntjTepzAK1StjqotSwtPs6ZNjZyhau/gcp3j/EI5yE6NltsbYLPqjMarjlh6LKVTXgzdkp5gmPcdtZhspdlYGlUq1mFMVWpA1A3aHtK5GVdFJuLncpF5eOp/olUwFCo+JULXrMO7cMUpIO4rEaXuXOhO8SbMa0ET2EIBCEIBEMUbAfWX4MD+EXjTaQ7vkb+5TAwHp9V7SqjfSw9Nv2y7/7pQq41l36Wb6X/jYf/TlKxW+aJnom/wDWKY8/sm37JHdEwrogf63T/W+7N42WO6IEos9gonpEuJrNutxv7MPGp9i/xlb6BVrbRww4OaqH9ahUt+8Fk91wNZsP/mf7ZTuiuIy47CNyxFL95sp+DSp6K3bBD5Zf1vumOdu7MGIpZb5XU5qbfRcA2v4G5BHIxHZn9oQHk/3ZPVMORu1kd+2xRtlYo3K1BkdDZ14gjx4g7weIN5MbPx97k8/4Q6TbKWohqXKVVXR14ga5XB9pd/iL6ETPKXSnsGC1dLqjXUEjvqCPHcY0xpuM2llpsR7WgHIMxAB9L39JAf8Ap2gxFSziqSGNUVGDsTxa9wfdIdekCVwtNXF6joFJvbNnGl5L9KdqHD0c6DO2dFCjebk7vd8JsusqQGEF75m968N/DjHSMSZAbJ2btCoQ7vQXS+S4sL8CyliSD4CTtd+z7tbKGAvdSbG+4qTYzefNwpXFYvJTJCk2tuF+OptvkDj+k1MUalQMpy02busDoNOHiQPMiSFPaI0zXAa+RyLBspsQDzBvp6zPOsvFUkbLSSmtStZqrqoBdaZuuYjecxGvHLK/pzk1nNUjG4ouxZt5JJ8ybn4xsWiTPPM84LK5oBWYhUGZ2IVRzZiAo95ESzSd6HIwxArLRq1hSBICUa1UCowyrc0lNiAWOttwiDQa2zKIoJTwxqUqlNQgbs3CVsvtGoDTa2Y3OcC+ut5XMea+HQ1axw5C3sFUM5ciyAdphlIGbKSQb6SZfb5H5yi9K/GpSroP2Wpi49ZCYnYm1NqBFXCmkgZjnqfI07aAGzXc8TuO+de7xnhM1QWqXNydZYOguyq+IxIehQav2FqjKGpqMxuKVzUdR7QLWv8AMmh7B6kqS2bG13qHeadH5NOFwXILsN+oy8N00zYmxKGEp9nhqSUkvchR7TWtmY72NhvM5KZhjeie1cYGp9nTw1NlszVWQvcnvZBRd8wsLasp7x5Sb6KdUmGwjrVrO+KqoQy5gEpKwJsRSBNyND3idRfSaKJ7Ntt9kmEqFBUFlVVB4KoH2RWewmAhCEAhCEAjTafsftfcaO4y2u1qZPg3+m0D596T+0n/AI9D/TEpWN3y6dJT31/7NH/TEpuN3zRKdBkvi18Eb4lRN22YO6JiPV6B+Utc2sg+Lf8AE3LZCkgZQW8gT8RMEis9Mc08E54W8yBFhs08WA8hf7ZcrGLddla1TCjmlU/GmP4zPdl4vLiKBva1aifdVU/hPpTbXQPB4uolTEo1U0wQoLsq2Jubqtr3038pSelHQlKFe+G2calNgMpoAZkIFmDguDqbkHXfM/RixUtvUKeJUvVpoqmpcswAAyMBv3km2ke4zrJwSey1Wqf0KTAHyZ8ombYjAmnYPg8al+VCq/xQtGGLehTF6gxFLT+8o1aYPIZnpWHmTFspGj4vp5RrqUzJRVgRmdK9VgCPoLTCg/rmVgbG2WxBq401CFVe85oLZAFGgS99OcqibQwx/vCP83Ct8BUBj3BV6Aa5PaDk6tlvffejUuf+Y8CbxHRnZh/N4+nTvwTFKzEjUWW+YnThG+O6MCswY4namJtoDlSigB458RlBHiAxjrA9IERrUqFBSbfm6Felp41eyPH9LlJEbdbeaIve5tUcDXeRdL/GVPyzyrlPoFUJu1alTTk1MYip6sqU0+31knR6KZBZKtuenZ3/AFV/jJFtvD/BfjuqUv8A5An3z3+nEse5VHLSm1z4ZXFvUy+fwy6a/wBDOEymqMo1yspI03EAnf4zNOkWOFWs5X2BZUHAIgsPebt+tLftvperU6yUwFYDKO9dszG25RlAGp3k7pn+Dw1TEP2eHpvVb6NNS5HDW24eJ0kf0s3I3nfpItOC8v8AsPqjxlazYlkwqn5txWq2+qhyr6t6TRNhdV+z8PYtS/KX+liLVB6UrBB7vfOamG7E2FisYbYahUqj6YFqY86rWUbjxvpPorq76NjZ2EWkxBquxqVSCSDUYAWUn5oVVUc7X4ydp0rAACwG4DQDyA3RZUgK5oTwLOrQC09hPLwPYTy89gEIQgEIQgEIQgEZbWos9MqlrkMNTYaowFz5kR7CBllTqtq1mDVsRTQZUUrTRnPdUDR2IG8fRj7A9TmAWxqmvXNtc1Xs1J52pBT8ZosIELsnongsLrQw1GmdO8EBbTddjrJmewgeWhPYQPLTwidQgcwtOoQEa+HVxZ1VhyYBh8ZH1ejeEYWbC4cj/s0/4SVhArFXq92YwscDh9eVMKfQjdGf/tds0Xy0Ki3+jicQtvICpYS5wgUVuqzC3utfHJ4DElh++pjat1XC/cx+LUcmFF/iUmiTy0DPtm9UWBQl6/a4moSCTUcqpsb/AJunlUjwNxLngdl06KBKSLTQblRQi+4eUfWhASFETxbXt4A/Ej8J1iUupFyOdt9r67o0PsuUBACZV0IJOu4b+I1gPgJ6BGmIpAAZTlC3toSLncSBvtrv5zwhcqm7lVvwa7EbieJ19ID2EZvc6a27TxGgF/de88G++utTx3Bfs3wHhMQxK5l425W3+FpxTAdy1jYABbgjXW5APmNZzQUBgAtyM2ZiCLX3WvvJ8IHWDB5WFgBf+Hv98dxlQX83e+gY8RrcWv7zDDXGTfqrk3vvJW178YD2EYUFAbVmNhyYC59osTvJ4cp0+KIBNhoTpr45R5mw98B7CNExBzWtxtx+k4H3PjHMDqEIQCEIQCEIQCEIQCEIQCEIQCEIQCEIQCEIQCEIQCEIQCeQhAIQhAIQhAIQhA8nsIQAzyEIHsIQg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3" name="AutoShape 12" descr="data:image/jpeg;base64,/9j/4AAQSkZJRgABAQAAAQABAAD/2wCEAAkGBxQQEhQUEBQUFRQUFBUUFBUVFhUVFBQVFBQWFxQVFBUYHiggGBolHBQUITEhJSkrLi4uFx8zODMsNygtLisBCgoKDg0OGhAQGiwkHCQsLCwsLCwsLCwsLCwsLCwsLSwsLCwsLCwsLCwsLCwsLCwsLCwsLCwsLCwsLCwsLCwsLf/AABEIAMkAyAMBEQACEQEDEQH/xAAcAAABBQEBAQAAAAAAAAAAAAABAAIDBAUGBwj/xABAEAABAwIEAgcFBgMHBQAAAAABAAIRAwQFEiExQVEGE2FxgZGhBxQiMsEVQlJisfAjcpI0NWOCstHhJDNDU8P/xAAbAQACAwEBAQAAAAAAAAAAAAAAAQIDBAUGB//EADYRAAICAQMCBAMHAwQDAQAAAAABAhEDBBIhMVEFE0FhIjJxFCMzgZHR8EKhsQY0weFSYoIV/9oADAMBAAIRAxEAPwCx0w6TVLuo/K9zaTXFrGNcQHAGMzwPmJiddlys2ZzfXg974b4bj0+NNpOb5bfp7LtRzlR8kTos51qIg/KTlEoJJEDiMszrvHCeUJE0gVKmYifh34pEqGtqlpMaoJUR6ZZnXeOHkgK4HOqZiJ0QOg06paTGqBUIEZZnXeOHdCBUTGpmIn4d0EWiSlUguAE9qZFoIjLM68vpCZBomL8xE6JkWh9N8EgCUCoAjKDOvL6QmRolc6SJ0QITHEEwJQAIGUGdeX0hAh7jJE6IATHRMCUAMgZQZ15fSEAPcZInTdACY6JgSgDf6J9JKlpUZL3OpOc1r2OcSGgmMzJ+WJnTdX4czg/Y5niPh2PUY20qmujXr7PvZyTnCPzesrMdlDaztRniPr2pE0iEPMnJEfXsSJpFcuEfm9ZQSA98kZkidV1Gh28I+o17DdPFBHivcc480fQk+vxCa46wgF/6gkR2oI8V7kmeSM2yYNV1JaTzrliPr2IINBa9sfm9ZTItE5fqM8R9UyDQ+m865Ij97JkaCHiNPm9ZQRomc7UZ4hAqHU3HXJEfvZMVABEafN6ygQ951GeIQAmE65Ij97IAbIjT5vWUAOedRniPqgAsJ1yRH72QIbIgR831QBQfUGWI158J5yomhIjqugiTKRYkQF0kkaJE4qyKdEDvihwYSdAT3BCV9AlJRdyZM2yqHZpHfp+qex9ir7Rjt/FRIMNqRsPMJ+XKyD1WPbQfs2pyB8UeWw+1Y75Yw2FT8P6I2PsSWoxt8SogfSc0atI7wf1S2tE1khJUmNOiiWPhqwtO8GExdbHCp8MIIEueCJMpkWh9N8zBhMjQ5tUREa8/+UEaJy+CJMpiaHsMzBhBGhCoMoEa8/rKBUSOMETqmFCYZmDCBUDOMoEa8/8AlAD3GCJ1QILNZgwgBufQCNef/KAM2pUOWI02n6qBpSIahgiDKRYiM6kygklfUltyAJIn9FZCKfJh1WeUUootNxADZXHPcm+oftFAWL7RQFi+0UBYPtHtQFgOJIHZBUrB+oGo4j6qEopo0YM8ozSIKQBPxEgTrAkx2AkT5qg6bt3XU9R6KdB8OuqYeyvUrxGdsinlJ2zMEuHHiuhi02KStOzyPiHjOvwS2Sgo9n1v6Pp/Y6Vvs8w8f+E+NSofKTor/suLscr/APd13/n/AGX7GbivsutqgJoPqUXRpr1jPEO18ioS0cH8vBpwf6j1EX96lJfo/wC3H9jzbpFgNewcKdduh+So3VjwOR57aLDkxSxumep0Wuw6uG7G+nVeqM8PgiNVWbGiRjpJkwgjQ4VfhiNOaBUSTBEapioTTJM6IFQusOWI05oFRJMERqgAt1mdExCz/CBGnNAjKe45ez1hVmtETonRBP14G96PoHF/EXcL+ZXYzl67qvodJWwui9suptnmND5hXHOi3Zzt5hbGn4S4eM/qos3wxRkiqcOH4neiVkvs67lq3wNrt6jvIJlM8e006PRalxfUPi0fRSozObRRvcMp0z8I8ySos24IKS5LuOMDabQ0ACNhoOCJdCjD+Kvqc73rN9Dt8W9x1fsyxE0L1kuDWPa5tQkw0NAzS47aFoWjTS25Dj+OYHl0b4tpprv2O2xn2q0KbsttSdXiZcXdWzw0JPkFqnrIrorODpv9N5sivJJR9ur/AD6FfDva3Tc6Lig6mNPiY/rO8lsNIHdKUdan1RPN/pnJFfd5E32ar/lnZVmW2KWxaHCpSqAwREtcNj2OC0vblj7HFi8+gzptVJf3X7M8FxDDn0Lh9CCalNxaYBMgbEAcxB8Vx5QcZOJ9Ew6jHlxRyxfDVlZrxrm3US+h4qHLrt6wgVEgqCRkjtQKhzXiTm3/AHsmKhwccuu3rCCNDw4SMkdqYqHBw1zb/vZBEdJy67esIEZTpjfTkoGpEZMoJN2+ASgV0+S3htQNPxGB6K2EkuDBq8UpJSR2bD8C0HKj1Ofv/mVbOri6FX9/vmkWmjZKSMuU2qWykYJdTAxY6qDOlpugOkFZuVrZGaNuI7+SU5JIp0+KUsl+lnPgqg6qdXYuCA5oUoHdvgdSbLgCQJIEnYTxPYnVkXLam3ye3eznos+xa55uG1G1mtIZTBNORqHh866EjZdTT4Xj5vqeD8Y8RjqmoqDTjfL6/Sjcx5rKFvc1g1of1TyXgAOJyQJO/JW5KjFyMOj35c2PE3xa49Op86tdG64p9N+oc2m+nJIK4sk6ySI0QKhzKsTOqBNDw45d9OSZFomD5IjRMi0Pa+JnVBFjhMb6ckyJlnZQNXoNJQDdvkEpiuuhYstNQJPn5BWwRg1U2qVlkYo5ukkdm3orDHwxj8QzboJxyyXQZ74EUT8+RLTxfLtCCEpuRKekT+BA7gnZXsRTq4rmMkyoliddBtSo57ZLTH4iI8id0pLgtxTqSSZXBVJ0U6uhcEB6WEpDfL5AExJ1dHV9C+m1XDzldNSgTrTnVnM052PZsfVX4dQ8br0OR4l4Ti1cd64n37+zPRum2OUq2FVatB4c2oGM03GZwBBG4I5LbnyJ4m4nm/DNHkx+IRx5VTVv9EeHgrlHvU66CQHpY6UiV2+QtdCBBB0QKuCYVJInRMi0S03xMapkGh7dplBBmcfVI0cUA9qAfuLuQL6F7CN1djObrOqOtfQa9nxNB7wCrjnx6nNX1hTB0aB3SFBnSx44tcopmwZyPmUrJ+RAuW2DUnbh39RTKJwS6GrQwC3GvVz3lx+qlRkk2ZmJWrGH4WtHcFBnR00VRY6Qn4G9w+iJdDLi/E/M50HkqDqp9hIDivcJPNA2+4AeSAT7CAnbdBG1XuWWOqhpYM+RxBc0TlJbsSOYkpq6pEZbHJSlVoYLd/Bjv6SimSWSPo0NNFw+67yKVMe+NdeQO7Uid88gB5IGn2EgXFDw7XVIb9yWk865dkyDRK1wjTdMgykSkW3wIoB+4EyPXoWsMq5XbHwEqyDox6nHuSaO0pvBZoQe5XnLSafJg3/zKtnVxdCokXGjZqSMuU2KWykYJdTnsY3UGdTTdCLH7ppDWgzoJjbzSkyjDje7czECqNy56ClAXxRJSbJAJTSsjknsVvk0aXVt2E9p1ViijFLPJ+pOLwDaFIr3B9+QFh9/QFh+0O1ArA69B3goHuaKtYU3cIPMaeii4JlsdROPqUHiNFS1TOhCalFMCRPp1HMPIwgOpMx+kIIMrkoJXwApg+AII9S3h4JkNiVbAw6qVNE9cVqerqbx2gEjzCsMqkmVXYgePqkSU2ujGnEEUT82fcc3F3DY/ogTm31A7HKh++5HJGokDrx7uDj5pMsjb6KyWvbVWNDqgyg7Dif9kmuCUJ/FRXVZs6ilAXwTWvzBSj1KdR8p01DBqVVsmWnm0x6HRXUcxzaZmX2C5PlqE94H0SZoxw3lA2T/AMQ9UrLfs77j6WG1Hfeb6oISxNF6h0bqO3qNHgSnRRKVDrnAOrGtQnuAH6oZPF8bLdhh1MUi+JdJ1Jn02Qugs62zpHO3B+I96ol1Onhf3aGqJd0YkhkjX6IEyMph6AQH0AmR+poYPurIGDV9Udk35FcYI9TnsQaCdQFWzqYlwUDSb+EeQ/YSLdkexftLZn4G+QUkZskUbVGiwDRrfIKRifU5/Gjr+/2FXI6ul6B6Qn4Gdw+iJdDHj+f8zA71WbePUSA5oltnAOClHqVZVceDuMK+VXI5UupTxVJm/TmSoGwtWm6aKchu2imjnZCti+yUi7TdSG0MW57yhdBan8Q5Gs6XGNpVD6nRx2oJMaEi1ewUiX1HApB6AcExAQAExE9lc9WZiQpRlRnzYd6Oqt8aoubGfKeTgR67K5TRg+z5IvoZl7VBOhB7iCotm/EqRTL1E0UXrSopIzZImuyuANSB3kKVmGUXZzeLXDXHQg9xlVSZ08HwrkixXEBVyhoMDieKGyiGKpWzOUS4CYvQkoNDnAHbsTSK8k6Vo2rXE+qEMMDlv+qsXBjlUuWGvimf5o8EMnCezoVveGpUXfaPYmo3zWpkJZb9C9Tx8N2b6p2Z5RsgusZ6zcADxQyUPg6FWpdhzch1HLVKie93u9TKqNgkclU1ybYSuKYAolthCB2FIY5wSEhqYwJiAgiJAATEBBEIk7Tpv2Jib7jUBYkAFIBIACYiW0+cKUSrN8p2FrYU6rf4jAe3Y+YVpznJp8GXiODU2/JmHjP6pM1YoKfUzDh/5j6KNl/2ddyWjhGb758gmVyw16mlb9GGu3qv8AFKjNKVBvMBpUxoXu73f7QkyzD8b5LWH27W0SQ0AydePmhdCOoSU6Rylx8zu9UvqbsXyIYkXBCRJBQMlcokURuTRICYgIEJAATEAoIs9E9jFg2tWuTUaHsFEMIcAQesdsQexpWvSxTbs894/llCENrp3f6DOnfs5dbTWsw59HUup/M+l2ji5vqEZtPt5j0Dw7xlZfu83Eu/o/2Z55KynesUoHYZQFgQIfbvyuBKkivIm0d3g7w5kgyOxWo5s1TKmKpM3acyFA2Fu03TRTkN20U0c7IVsX2SkXabqVqFVrLclxAEndC6BqIt5KRyFV8uJHEqpmyCqKQFEtHBIkhIGTlIgRkIJWNKYwIEJAATEAoIs9f9h9tloXNU/eqsZr/htJ/+q6GkXwtnkv8AUM7ywh2Tf6v/AKO5x/F22du6u9rntYASGAEmSBPKNd1pnLarOJpsDz5VjTpvufPPSfE6N1XdVoUBQa7UtDpBP4oiGk8guZkkpO0qPcaTDkw41CctxlSqzXYkDEgCS2EuE6porm6Rre/Pp/ib6BTMzaYKmKl3zGUEozcehF76EUWfaJElPEsuwCBSytlpvSFw2DfIn6p2UOKfUhr405/zEeQCCUfh6DaVZ1QQ1pcOOmnidkgcu5lVxDiBzVbNkHcUNCiWoKCSCkMnKRAaUDsYUDsBTGBAATEAoIsstxKsKXUio8UpJLASGknckDfxU1J1V8GeWDG5+Y4rd3PcvZ7jlPELIU35XPpMFKsx0HM2IaSOLSB6FdHDNThR4zxPSz02ocl0btM57HfZEx7i6zq9WDr1dSXNHY128d8quelT+VmzT+PSiqyxv3XBkWfsguS7+NWotbzZme6O4gR6qC0svVmqfj+JL4Itv34/cXtH6H0sPtKBt2k/xHCrUdq9xLRkmNh8LtBpr2pZ8ShFUPwvxCepzS8x+nC9Pc85WU75JbH4gmiE+h3WFAFmonvVqOdLqZuLWNP8DfAR+iTNuGKa5Mg2LOXqVGzR5MOxNb4XTO4P9RTKp4orobFrgFud2T3uf/upUY5troDEMOpUx8FNo8PqUmW6fl8kll/2D3lC6C1P4hx9z87u9VPqa8fyojCRahyRISBlhRKwFAxpQOwEIHY0hMLGpjEgQ0pkWXMIxWraVRVt3ljx4gji1w4jsU4TcXaM2o08M8Nk1aPXOj/tWtqrQLsGg/iQ1z6Z7soLh3QtsNVF/NweW1PgeaD+6+Jfo/2OoZ0tsXCRd2/jUa0+RIKu82HdHOeh1K4eOX6My8d6X4W+m6lcV2VGPBBawPfPc5g0PIyFCeXE1TZp0+g1sZKeOLTXel/k8RxxtsKh9zdVdT/xQA4dgjcLBPbfwnrtM8zj98lu9ijTdBBUEXyVo7PA7+m5sBwnkdD5HdWpo5+THJPoDFChmvTmQoGwt2iaKchu2imjnZCtjGyTLtN1M1mJ06dEguBcSfhGp8eSW5JE8+OU8nBzFR8knmVWzTFUqAEiYUhhQMsJFYEDAkAEDBCAsBamOxhTGBAgFMiwQgQITFQoQFCQAkAJAqHis4bOPmUWL1CLl4+8U7HbHtvqg2cfRFidsk+1a3/sd4GP0RbIeXF+hBUuHu+Zzj3klFklFIjSJhSGFAwpEhIGWZ1SKwIABQAkACEAIhAWAhA7IyEyVgKBATACCIkAKUBYJTFaFKBWhSgLAgVoSA4FKAvkQQFoKB2gykSsUoC0GUDtBBSHZYnySIAHYmAj2oAP6JAAdiAEe1AC49iAGxyQOxjhzQOyJ510U0iuU3dIApHmjchrDL1Yep7Ubg8h9wdUeaNweS+4up7UbheQ+4DR7U9wvIfcXUnmjcHkPuDqe1G4XkPuLqe1G8Ps77h6k80bkHkPuLqe1G4PIfcXU9qNw/IfcPVHmluH5L7iFHtRuH5D7h6ntRuDyX3CKZ5pbh+S+5Y4pCADyQAieaADxQAAeSAETzQAeKAGg8kDGVXQNU0iE5UgMak2XYobVb6jki06HoLhFO8u2Ua2bIWuJymDoNNVbhgpzpnP8T1M9Pp3kh14OkZ0ewu5rvtaNS4o12vfTHWBrmPewuBykbjSdYV3l4pS2q0zmvWa/DiWeajKDSfHVJ/z3Mvov0SD8RdZ3gPwNeTkdEwAWlpjYgqGPF95skadb4i46NajD6tdQdF+iVO7uLrrHuZQtS4uy6vIDn5QPBjkY8SlJ30QazxCeDFj2q5zr6en7mZ0i9wLWmw94Dph7awbERuCCeKhk8v+izTpPtabWo216NGv7Pei9C7bVq3hc2k11Okwh2XNVqOiJ8Wj/OFZgxRlbl0Mniuuy4HGGH5nbf0X8f6HO9JcJNnc1aJ2Y45TzYdWHyI8ZVWSGyTR0NHqFnwxyL1XP19Tr8R6M4fhzaTL91w6tVZnJpBuRmsEaxOs89u5Xyx48dKd2cnFrdZq3KWnUVFOuerMjovQw6o7qrkXLqlSuKdF1PKG5HlrWF8nQySTooY1jfEr6mrWy1sFvxOKSjbvurbo0+mOF4ZZmrQa2594DAWGWmnmIkSZmPBTyxxQtc2Z9Bn1+o25G47L57lvE8CwuypWzrpt0XV6Qqfw3NInKwumSI1cnKGKCW6+SrDqvENROaxONRdc/n+xQ6IYDZ393ctAre7sp56YLgKmhaDmiRxco4scJzfYv1+r1WlwY22t7dPt6k7OjdhfW1xVw91dj7dudza2WCCHEaiRqGO2PBPy8c4twvgg9brNNmhDUqLUnVr+e55+sh6Afx+iZmADPYgBExHFAB4/RAABkckAImI4oAMa/RADM2h4IE2RjU9gUnwiONb5eyJFA2CQB2Hsp/vGn/I//StGm/EOR45/tH9UW8O6PXFbF3ObTe1jLx9Vz3NLW5G1i7QneYgRzUo45PLdepTl1mHH4eouStwSr1uqOlw2+ZW6QPNMghtF1MkbFzWjNr36eCujJPPx2ObmxSx+EpS9ZJ/qcVheJ3dreXNSza58VHiqwNL2lpqOjMBrvxCzRlOM24nZzYNPm0+OOZ1wqd16G902w+jWw9l6bcWtw6oGlgGXrJJBlsDWBmmJ0KtzRTx76pmHw7Nkx6t6ZT3wrr2/nQ1r/BKVLD7ezqXlK0qS2vUzn4nO1OnxAiHcfyhWOCWNQcq9TJj1U56ueojic18qr0/s/T/Jme1ixbWpUL2i5lQR1VWpT1a4j5XCOE5xvyChqY2lNGrwPK8c56eaa9Un/PoT9FcRuLp1OzxKz66kWw2q+mQWNyy0l0RtAkEFPFKUqhONor1uHDgUtRpsu2XZPrz2/iOS9xZb4uylSdmYy8pNad9Otb8JPMGR4LPtUctLudbzZZfD3OapuD/w/wDJa9q3941P5Gf6VLU/iFXgn+0X1Z2vSTEepoWP/Q07zNbt1fTz9XDKeg+ExM+i05JVGPw3wcXR4fMy5fvnj+J9HV8v3Rkey+pN9euNIUpoud1WXKGAvacuWBA8FXp/nlxRs8ZVabElLdz178dSdt+3EMKufc6bLV9I5q1KiGhtRkTrDQYIDv6DwT3eZie1V9CDwvSa7H58nNPo5Xw/1/lnlSwnqRmYzsp8GH4+ws5O6KQfH2EXkbIpB8fYWbXZHAfH2AHk7opB8fYJeRsikHx9hSZRwFT7AgndFpdBrFOXzcD2gDZRfJqilFUgpE7FKBWXMKxSra1BVoPyPAIDoa7Q76OBClGTi7RVnw488NmRWv52NW96cX9Zpa+5flOhyhlMme1gBVjz5Hw2ZMfhejxvdHGr97f+bMvCMWq2lTrbd+R8EZoa7Q76OBCrhOUHaNWfT4s8NmRWv52JsN6QXFtUfVoVXMfUJLyA2HEmdWkRuTwTjklF2mQzaTBmgoTjaXQ6BtlieJNpXJeKoDiaWd9FozMdrlpEgEyNo1V23LkqRz3m0GjcsKVd6T6P3/7ILjBcQxFzq9bK5zXmi41H0aRDqe7Msgaa8FF48mTllkdVo9Gljhwmr4TfX19SPB6GIV6NW1oa27HkVA7qhTa+eFV+xkTof1RBZGnFdB556PHkjnn87XFXdfRf8o0LXEMYe59rTqvPVAB5DqQDGkfDNfgI/MpKWZ/Cn/PqUTxeGxSzyiuenXn/AOf+jJpdG72lcsDWRWANem7Mxwf1ZDi5jiS15BjTVQWKal79TXLXaWeFtv4flfXi+/qitXFziJq3FQh5p9WKjzkZ85LaYAEAkkHYKL3ZLkyyLwaRRxR4u6XL6cs6u9v8ZsqbQ+sxrWllJrQbVzhs1ggAnlqVe5Z4Lr/g5WPF4XqJtxi23b/qX1Kt5bYtaVK105zQ9+Vld7TbvgGAM7RIYNBrA2SazRbl+vQtx5PDs8I4UuFzFfEv07mfg9piFnc1Le3/AIdV1OagPVOpmkBmzFz5blgnXtKhCOSEnFdTRqMui1GGOXJzFPjrd/lycrKoOpZHnU6KN4s6KDeLOig3izooN4s6KDeLOig3izooN4s6KDeLMig3izJUG8GdFBvFnRQbxZ06DeLOig3izIoN56j0aq24s8L96a4k3Vbqnh2VrKgqAtLx94Tl4ha4bdsb7nnNV5rz5/Lf9Ktd1XoW24a+taVWXVtVuagxGq57KDurh2Q/GJB+CDoPzBS2txakr5K3njDPGWKaitipvn8vqc9Qsal1hjbe1E1qFzUNxQBAqOzSGOj72WI8DyVW1yx7Y9U+Tc88MOseXJ8sora/Rd1+YcJw6q6xu7Jjct22tSqPpEgPqUsoho11ymTH5kRg9jh6hm1EFqceobvHTSfon3/Msuv3YXb4e240r07p1YskF9K3IyvY6Ns0yB2dilbxxjfW/wCxVsjq8uZw+Vxq+8vR/kP6XWrcPZTtqREXN465OXbqWuaKDO1vxE/5UZI7FtXq7DR5nqZPLP8Apjt/P1ZL7RcMAuTWFrWaTcUs1w54NJ4IAhrI01jyKeeHxXXr1IeF6h+V5bmmtr+GuV+Ze6WPY77Wbatc2u3qfeMxzCpRjU0x92NJ34c1LJXx7evqUaJyX2d5XcOdvs/fuYl1jbzgzakDrXVBZOq/fNBrXVA2fABVuT8q/Xp+Rshgite4/wBKW+vTd0OAzrLR3N5qdL8AqYfcPpVGkNLnGk77r2ToQecESOBV+TG4ujmaTVxz41JPn1+piZ1CjTuFnRQbhZ0UG4WdFBuFnRQbhZ0UG4WdFBuFnRQbhZ0UG4WZFBvFmRQbxZkUG8WZFBvFmRQbh3XGAJMDUCTA7ggVq7JBe1Bs9+up+I6lPkjth2RGyu4GQ4g8wSD5pEnTVMPXunNmObnJnzQHFV6DX1S4ySSTxOpRQJpKkF9dzolxMaCSTHcgFS6D33j3aOe4jtcSnyJKK6JDfeXSTmdLtCZMkdvNHI/h6UDrjESYmYnSecJDtXfqbPRDAKmIXDKVNpLczTVdwYyfiJPOAYHEqePG5OjNq9XHBjcm+fT6ns/ta/sLv5gtub5TzHhn46PnpYD1gkAJACQAkAJACQAkAJACQAkAJACQAkAJACQAkAJACQAkAJACQAkAfQnsk/sI/mP6Lfg+U8n4p+Oz/9k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grpSp>
        <p:nvGrpSpPr>
          <p:cNvPr id="8" name="Group 7"/>
          <p:cNvGrpSpPr/>
          <p:nvPr/>
        </p:nvGrpSpPr>
        <p:grpSpPr>
          <a:xfrm>
            <a:off x="401894" y="1577908"/>
            <a:ext cx="8361106" cy="4441892"/>
            <a:chOff x="586951" y="1806508"/>
            <a:chExt cx="8361106" cy="44418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151" y="1806508"/>
              <a:ext cx="1676400" cy="167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flipH="1" flipV="1">
              <a:off x="1998314" y="3374302"/>
              <a:ext cx="3099" cy="117246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49151" y="2713137"/>
              <a:ext cx="301293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39676" y="5372743"/>
              <a:ext cx="7350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4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548" y="3951698"/>
              <a:ext cx="1045134" cy="74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43" name="Straight Connector 1042"/>
            <p:cNvCxnSpPr>
              <a:endCxn id="1041" idx="0"/>
            </p:cNvCxnSpPr>
            <p:nvPr/>
          </p:nvCxnSpPr>
          <p:spPr>
            <a:xfrm>
              <a:off x="6527115" y="3101908"/>
              <a:ext cx="0" cy="8497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 flipV="1">
              <a:off x="6464404" y="4523764"/>
              <a:ext cx="0" cy="2467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flipH="1" flipV="1">
              <a:off x="6920593" y="4465737"/>
              <a:ext cx="609600" cy="38099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flipH="1" flipV="1">
              <a:off x="2949151" y="2949508"/>
              <a:ext cx="3209442" cy="121142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4" name="TextBox 1053"/>
            <p:cNvSpPr txBox="1"/>
            <p:nvPr/>
          </p:nvSpPr>
          <p:spPr>
            <a:xfrm>
              <a:off x="6055434" y="4069861"/>
              <a:ext cx="89618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Private Network</a:t>
              </a:r>
              <a:endParaRPr lang="ar-JO" sz="11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6951" y="1882708"/>
              <a:ext cx="2238375" cy="1480810"/>
              <a:chOff x="586951" y="1882708"/>
              <a:chExt cx="2238375" cy="148081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951" y="1882708"/>
                <a:ext cx="2238375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72059" y="3101908"/>
                <a:ext cx="990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FF0000"/>
                    </a:solidFill>
                  </a:rPr>
                  <a:t>Data Center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038850" y="1882708"/>
              <a:ext cx="15547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Disaster Recovery Site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08" y="4465737"/>
              <a:ext cx="2676525" cy="170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339551" y="5949109"/>
              <a:ext cx="962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Call Center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519057" y="4792208"/>
              <a:ext cx="1524000" cy="1456192"/>
              <a:chOff x="5519057" y="4792208"/>
              <a:chExt cx="1524000" cy="1456192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2351" y="4792208"/>
                <a:ext cx="12954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519057" y="5971401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Field Enumerators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319" y="4875312"/>
              <a:ext cx="1038969" cy="103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80456" y="4502347"/>
              <a:ext cx="1146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Households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195457" y="4846987"/>
              <a:ext cx="1752600" cy="1295400"/>
              <a:chOff x="7195457" y="4846987"/>
              <a:chExt cx="1752600" cy="12954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457" y="4846987"/>
                <a:ext cx="17526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368751" y="5717142"/>
                <a:ext cx="1299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FF0000"/>
                    </a:solidFill>
                  </a:rPr>
                  <a:t>Regional</a:t>
                </a:r>
              </a:p>
              <a:p>
                <a:pPr algn="ctr"/>
                <a:r>
                  <a:rPr lang="en-US" sz="1000" b="1" dirty="0" smtClean="0">
                    <a:solidFill>
                      <a:srgbClr val="FF0000"/>
                    </a:solidFill>
                  </a:rPr>
                  <a:t>Offices</a:t>
                </a:r>
                <a:endParaRPr lang="en-US" sz="10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3212764" y="5946324"/>
              <a:ext cx="309463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86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-228600" y="457200"/>
            <a:ext cx="792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Data</a:t>
            </a:r>
            <a:r>
              <a:rPr lang="en-US" sz="2800" b="1" dirty="0" smtClean="0"/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Center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Disaster Recovery Design</a:t>
            </a:r>
            <a:endParaRPr lang="ar-J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696200" cy="45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7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715125" cy="498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Center</a:t>
            </a:r>
          </a:p>
        </p:txBody>
      </p:sp>
    </p:spTree>
    <p:extLst>
      <p:ext uri="{BB962C8B-B14F-4D97-AF65-F5344CB8AC3E}">
        <p14:creationId xmlns:p14="http://schemas.microsoft.com/office/powerpoint/2010/main" val="28917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21163"/>
          </a:xfrm>
        </p:spPr>
        <p:txBody>
          <a:bodyPr>
            <a:normAutofit fontScale="77500" lnSpcReduction="20000"/>
          </a:bodyPr>
          <a:lstStyle/>
          <a:p>
            <a:pPr algn="just" rtl="0"/>
            <a:endParaRPr lang="en-US" sz="1800" b="1" dirty="0" smtClean="0"/>
          </a:p>
          <a:p>
            <a:pPr algn="just" rtl="0"/>
            <a:r>
              <a:rPr lang="en-US" sz="1800" b="1" dirty="0" smtClean="0"/>
              <a:t>integrated and centralized </a:t>
            </a:r>
            <a:r>
              <a:rPr lang="en-US" sz="1800" b="1" dirty="0"/>
              <a:t>contact management, to manage and record incoming and outgoing telephone calls with the ability to retrieve these calls as needed</a:t>
            </a:r>
            <a:r>
              <a:rPr lang="en-US" sz="1800" b="1" dirty="0" smtClean="0"/>
              <a:t>.</a:t>
            </a:r>
          </a:p>
          <a:p>
            <a:pPr marL="0" indent="0" algn="just" rtl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pPr algn="just" rtl="0"/>
            <a:r>
              <a:rPr lang="en-US" sz="1800" b="1" dirty="0" smtClean="0"/>
              <a:t>Call Center main Functions:</a:t>
            </a:r>
          </a:p>
          <a:p>
            <a:pPr lvl="1" algn="just" rtl="0"/>
            <a:r>
              <a:rPr lang="en-US" sz="1600" b="1" dirty="0"/>
              <a:t>Receive and reply </a:t>
            </a:r>
            <a:r>
              <a:rPr lang="en-US" sz="1600" b="1" dirty="0" smtClean="0"/>
              <a:t>citizen (households) </a:t>
            </a:r>
            <a:r>
              <a:rPr lang="en-US" sz="1600" b="1" dirty="0"/>
              <a:t>calls about all subjects related to census.</a:t>
            </a:r>
          </a:p>
          <a:p>
            <a:pPr lvl="1" algn="just" rtl="0"/>
            <a:r>
              <a:rPr lang="en-US" sz="1600" b="1" dirty="0"/>
              <a:t>Provide statistical support for workers in field and regional offices.</a:t>
            </a:r>
          </a:p>
          <a:p>
            <a:pPr lvl="1" algn="just" rtl="0"/>
            <a:r>
              <a:rPr lang="en-US" sz="1600" b="1" dirty="0"/>
              <a:t>Provide </a:t>
            </a:r>
            <a:r>
              <a:rPr lang="en-US" sz="1600" b="1" dirty="0" smtClean="0"/>
              <a:t>IT technical </a:t>
            </a:r>
            <a:r>
              <a:rPr lang="en-US" sz="1600" b="1" dirty="0"/>
              <a:t>support for workers in field and regional offices</a:t>
            </a:r>
            <a:r>
              <a:rPr lang="en-US" sz="1600" b="1" dirty="0" smtClean="0"/>
              <a:t>.</a:t>
            </a:r>
          </a:p>
          <a:p>
            <a:pPr lvl="1" algn="just" rtl="0"/>
            <a:endParaRPr lang="en-US" sz="1800" b="1" dirty="0"/>
          </a:p>
          <a:p>
            <a:pPr algn="just" rtl="0"/>
            <a:r>
              <a:rPr lang="en-US" sz="1800" b="1" dirty="0" smtClean="0"/>
              <a:t>Call center play a vital role during census 2015, we received about 3000 daily calls in the first 4 days , most of them was for IT technical support, with census progress number of IT technical support calls degrade while the calls from households increased.</a:t>
            </a:r>
          </a:p>
          <a:p>
            <a:pPr marL="0" indent="0" algn="just" rtl="0">
              <a:buNone/>
            </a:pPr>
            <a:endParaRPr lang="en-US" sz="1800" b="1" dirty="0" smtClean="0"/>
          </a:p>
          <a:p>
            <a:pPr algn="just" rtl="0"/>
            <a:r>
              <a:rPr lang="en-US" sz="1800" b="1" dirty="0"/>
              <a:t>Call center Technical support team solve a lot of IT Problems by connect to Tablets remotely from call center while talking to enumerators.</a:t>
            </a:r>
          </a:p>
          <a:p>
            <a:pPr algn="just" rtl="0"/>
            <a:endParaRPr lang="en-US" sz="1800" b="1" dirty="0" smtClean="0"/>
          </a:p>
          <a:p>
            <a:pPr marL="0" indent="0" algn="just" rtl="0">
              <a:buNone/>
            </a:pPr>
            <a:r>
              <a:rPr lang="en-US" sz="1800" b="1" dirty="0" smtClean="0"/>
              <a:t>  </a:t>
            </a:r>
          </a:p>
          <a:p>
            <a:pPr algn="just" rtl="0"/>
            <a:r>
              <a:rPr lang="en-US" sz="1800" b="1" dirty="0" smtClean="0"/>
              <a:t>Call center Integrated with specialized software applications related to census called  (call center system), that provide ability to agents to work with census data according to them privileges and needs.</a:t>
            </a:r>
          </a:p>
          <a:p>
            <a:pPr algn="l" rtl="0"/>
            <a:endParaRPr lang="en-US" sz="1700" b="1" dirty="0" smtClean="0"/>
          </a:p>
          <a:p>
            <a:pPr lvl="1" algn="l" rtl="0"/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8387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just" rtl="0"/>
            <a:r>
              <a:rPr lang="en-US" sz="1900" b="1" dirty="0"/>
              <a:t>Main control room, Equipped with specialized devices to enable census </a:t>
            </a:r>
            <a:r>
              <a:rPr lang="en-US" sz="1900" b="1" dirty="0" smtClean="0"/>
              <a:t>top mangers </a:t>
            </a:r>
            <a:r>
              <a:rPr lang="en-US" sz="1900" b="1" dirty="0"/>
              <a:t>to monitor and control work flow minute by minute through dynamic reports and dashboards using BI applications</a:t>
            </a:r>
            <a:r>
              <a:rPr lang="en-US" sz="1900" b="1" dirty="0" smtClean="0"/>
              <a:t>.</a:t>
            </a:r>
          </a:p>
          <a:p>
            <a:pPr algn="just" rtl="0"/>
            <a:endParaRPr lang="en-US" sz="1900" b="1" dirty="0"/>
          </a:p>
          <a:p>
            <a:pPr algn="just" rtl="0"/>
            <a:r>
              <a:rPr lang="en-US" sz="1900" b="1" dirty="0" smtClean="0"/>
              <a:t>Operation Room components:</a:t>
            </a:r>
          </a:p>
          <a:p>
            <a:pPr lvl="1" algn="just" rtl="0"/>
            <a:r>
              <a:rPr lang="en-US" sz="1700" b="1" dirty="0" smtClean="0"/>
              <a:t>Telephone lines.</a:t>
            </a:r>
          </a:p>
          <a:p>
            <a:pPr lvl="1" algn="just" rtl="0"/>
            <a:r>
              <a:rPr lang="en-US" sz="1700" b="1" dirty="0" smtClean="0"/>
              <a:t>Personal computers connected through computer network with specialized software applications to monitor and control field work (Operation Room System).</a:t>
            </a:r>
          </a:p>
          <a:p>
            <a:pPr lvl="1" algn="just" rtl="0"/>
            <a:r>
              <a:rPr lang="en-US" sz="1700" b="1" dirty="0" smtClean="0"/>
              <a:t>Smart screens connected to network to view the dynamic reports and dashboards using BI applications.</a:t>
            </a:r>
          </a:p>
          <a:p>
            <a:pPr lvl="1" algn="just" rtl="0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372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696200" cy="12954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Transmission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1219200"/>
          </a:xfrm>
        </p:spPr>
        <p:txBody>
          <a:bodyPr>
            <a:normAutofit fontScale="77500" lnSpcReduction="20000"/>
          </a:bodyPr>
          <a:lstStyle/>
          <a:p>
            <a:pPr marL="342900" indent="-342900" algn="just" rtl="0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tx1"/>
                </a:solidFill>
              </a:rPr>
              <a:t>Provide mechanisms for data transmission from field and regional offices to main data center.</a:t>
            </a:r>
          </a:p>
          <a:p>
            <a:pPr marL="342900" indent="-342900" algn="just" rtl="0">
              <a:buFont typeface="Wingdings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</a:rPr>
              <a:t>Providing alternative data transmission lines, as backup to main lines by </a:t>
            </a:r>
            <a:r>
              <a:rPr lang="en-US" sz="2200" b="1" dirty="0" smtClean="0">
                <a:solidFill>
                  <a:schemeClr val="tx1"/>
                </a:solidFill>
              </a:rPr>
              <a:t>deal with </a:t>
            </a:r>
            <a:r>
              <a:rPr lang="en-US" sz="2200" b="1" dirty="0">
                <a:solidFill>
                  <a:schemeClr val="tx1"/>
                </a:solidFill>
              </a:rPr>
              <a:t>specialized telecommunications companies and national </a:t>
            </a:r>
            <a:r>
              <a:rPr lang="en-US" sz="2200" b="1" dirty="0" smtClean="0">
                <a:solidFill>
                  <a:schemeClr val="tx1"/>
                </a:solidFill>
              </a:rPr>
              <a:t>information </a:t>
            </a:r>
            <a:r>
              <a:rPr lang="en-US" sz="2200" b="1" dirty="0">
                <a:solidFill>
                  <a:schemeClr val="tx1"/>
                </a:solidFill>
              </a:rPr>
              <a:t>technology center. </a:t>
            </a:r>
            <a:endParaRPr lang="ar-JO" sz="2200" b="1" dirty="0">
              <a:solidFill>
                <a:schemeClr val="tx1"/>
              </a:solidFill>
            </a:endParaRPr>
          </a:p>
          <a:p>
            <a:pPr algn="l" rtl="0"/>
            <a:endParaRPr lang="ar-JO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2425" y="3929390"/>
            <a:ext cx="2238375" cy="1480810"/>
            <a:chOff x="586951" y="1882708"/>
            <a:chExt cx="2238375" cy="148081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951" y="1882708"/>
              <a:ext cx="223837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72059" y="3101908"/>
              <a:ext cx="990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Data Center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71293" y="4876800"/>
            <a:ext cx="1524000" cy="1456192"/>
            <a:chOff x="5547293" y="4792208"/>
            <a:chExt cx="1524000" cy="145619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351" y="4792208"/>
              <a:ext cx="12954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547293" y="59714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smtClean="0">
                  <a:solidFill>
                    <a:srgbClr val="FF0000"/>
                  </a:solidFill>
                </a:rPr>
                <a:t>Field Enumerators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0400" y="3505200"/>
            <a:ext cx="1752600" cy="1295400"/>
            <a:chOff x="7195457" y="4846987"/>
            <a:chExt cx="1752600" cy="1295400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457" y="4846987"/>
              <a:ext cx="17526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368751" y="5717142"/>
              <a:ext cx="1299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Regional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Offices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3998568"/>
              </p:ext>
            </p:extLst>
          </p:nvPr>
        </p:nvGraphicFramePr>
        <p:xfrm>
          <a:off x="5657849" y="3962400"/>
          <a:ext cx="1428751" cy="5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769302315"/>
              </p:ext>
            </p:extLst>
          </p:nvPr>
        </p:nvGraphicFramePr>
        <p:xfrm>
          <a:off x="5642542" y="5161285"/>
          <a:ext cx="1428751" cy="5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611758865"/>
              </p:ext>
            </p:extLst>
          </p:nvPr>
        </p:nvGraphicFramePr>
        <p:xfrm>
          <a:off x="2838449" y="4473446"/>
          <a:ext cx="1428751" cy="5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1858963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5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352528"/>
            <a:ext cx="351424" cy="4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40" y="3826012"/>
            <a:ext cx="351424" cy="4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00268"/>
            <a:ext cx="351424" cy="4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1676400" y="4038077"/>
            <a:ext cx="175260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7600" y="2971800"/>
            <a:ext cx="149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Enumerators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45507" y="3312864"/>
            <a:ext cx="762000" cy="1259136"/>
            <a:chOff x="7345507" y="2491198"/>
            <a:chExt cx="762000" cy="125913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7345507" y="2767423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7345507" y="3293134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345507" y="3750334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43800" y="3483054"/>
              <a:ext cx="533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Data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43800" y="3009570"/>
              <a:ext cx="533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Data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74107" y="2491198"/>
              <a:ext cx="5333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Data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65" y="2231153"/>
            <a:ext cx="490442" cy="71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32" y="2133601"/>
            <a:ext cx="629907" cy="7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65619"/>
            <a:ext cx="786909" cy="88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352800" y="3230773"/>
            <a:ext cx="3509115" cy="1493627"/>
            <a:chOff x="3429000" y="2468773"/>
            <a:chExt cx="3509115" cy="1493627"/>
          </a:xfrm>
        </p:grpSpPr>
        <p:grpSp>
          <p:nvGrpSpPr>
            <p:cNvPr id="34" name="Group 33"/>
            <p:cNvGrpSpPr/>
            <p:nvPr/>
          </p:nvGrpSpPr>
          <p:grpSpPr>
            <a:xfrm>
              <a:off x="4899659" y="2468773"/>
              <a:ext cx="2038456" cy="1493627"/>
              <a:chOff x="6114197" y="4407932"/>
              <a:chExt cx="2645681" cy="1862959"/>
            </a:xfrm>
          </p:grpSpPr>
          <p:sp>
            <p:nvSpPr>
              <p:cNvPr id="29" name="Rectangle 28">
                <a:hlinkClick r:id="rId5" action="ppaction://hlinksldjump"/>
              </p:cNvPr>
              <p:cNvSpPr/>
              <p:nvPr/>
            </p:nvSpPr>
            <p:spPr>
              <a:xfrm>
                <a:off x="6480121" y="4899291"/>
                <a:ext cx="2279757" cy="1371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2304" y="5550932"/>
                <a:ext cx="658813" cy="566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691" y="5517595"/>
                <a:ext cx="658813" cy="566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1988" y="4919900"/>
                <a:ext cx="668278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114197" y="4407932"/>
                <a:ext cx="2500049" cy="422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</a:rPr>
                  <a:t>Regional Office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 flipH="1" flipV="1">
              <a:off x="3429000" y="3276600"/>
              <a:ext cx="1752600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200400" y="2935069"/>
            <a:ext cx="1334580" cy="1493534"/>
            <a:chOff x="3276600" y="2173069"/>
            <a:chExt cx="1334580" cy="149353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784752"/>
              <a:ext cx="1314450" cy="88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352800" y="2173069"/>
              <a:ext cx="125838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Private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Network</a:t>
              </a:r>
              <a:endParaRPr lang="ar-JO" sz="16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1714043" y="4221035"/>
            <a:ext cx="1483633" cy="98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828800" y="3962041"/>
            <a:ext cx="224933" cy="120620"/>
            <a:chOff x="685800" y="2667000"/>
            <a:chExt cx="968070" cy="120214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85800" y="2667000"/>
              <a:ext cx="968070" cy="1166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07695" y="2702257"/>
              <a:ext cx="844322" cy="11668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67" y="4304720"/>
            <a:ext cx="278019" cy="29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12174" y="1827634"/>
            <a:ext cx="1264226" cy="4039766"/>
            <a:chOff x="412174" y="1827634"/>
            <a:chExt cx="1264226" cy="3344442"/>
          </a:xfrm>
        </p:grpSpPr>
        <p:sp>
          <p:nvSpPr>
            <p:cNvPr id="5" name="Rectangle 4"/>
            <p:cNvSpPr/>
            <p:nvPr/>
          </p:nvSpPr>
          <p:spPr>
            <a:xfrm>
              <a:off x="412174" y="1827634"/>
              <a:ext cx="1264226" cy="33444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785197" y="3216671"/>
              <a:ext cx="3131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Department of Statistics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 DOS Data Center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905000"/>
              <a:ext cx="750667" cy="755773"/>
            </a:xfrm>
            <a:prstGeom prst="rect">
              <a:avLst/>
            </a:prstGeom>
          </p:spPr>
        </p:pic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Transmission Scenarios</a:t>
            </a:r>
          </a:p>
        </p:txBody>
      </p:sp>
    </p:spTree>
    <p:extLst>
      <p:ext uri="{BB962C8B-B14F-4D97-AF65-F5344CB8AC3E}">
        <p14:creationId xmlns:p14="http://schemas.microsoft.com/office/powerpoint/2010/main" val="14266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61997 0.0030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2361 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61997 0.0030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61997 0.0030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8315</TotalTime>
  <Words>659</Words>
  <Application>Microsoft Office PowerPoint</Application>
  <PresentationFormat>On-screen Show (4:3)</PresentationFormat>
  <Paragraphs>129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Census Infrastructure Main Components</vt:lpstr>
      <vt:lpstr>PowerPoint Presentation</vt:lpstr>
      <vt:lpstr>PowerPoint Presentation</vt:lpstr>
      <vt:lpstr>Call Center</vt:lpstr>
      <vt:lpstr>Call Center (2)</vt:lpstr>
      <vt:lpstr>Operation Room</vt:lpstr>
      <vt:lpstr>Data Transmission</vt:lpstr>
      <vt:lpstr>Data Transmission Scenarios</vt:lpstr>
      <vt:lpstr>Regional Offices</vt:lpstr>
      <vt:lpstr>IT Technical Support levels  and Methodologies</vt:lpstr>
      <vt:lpstr>Data Security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dossupport</dc:creator>
  <cp:lastModifiedBy>Andrea De Luka</cp:lastModifiedBy>
  <cp:revision>354</cp:revision>
  <cp:lastPrinted>2016-11-08T11:21:55Z</cp:lastPrinted>
  <dcterms:created xsi:type="dcterms:W3CDTF">2014-07-14T07:59:01Z</dcterms:created>
  <dcterms:modified xsi:type="dcterms:W3CDTF">2016-12-09T16:35:07Z</dcterms:modified>
</cp:coreProperties>
</file>