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5"/>
  </p:notesMasterIdLst>
  <p:sldIdLst>
    <p:sldId id="256" r:id="rId2"/>
    <p:sldId id="257" r:id="rId3"/>
    <p:sldId id="344" r:id="rId4"/>
    <p:sldId id="346" r:id="rId5"/>
    <p:sldId id="347" r:id="rId6"/>
    <p:sldId id="336" r:id="rId7"/>
    <p:sldId id="337" r:id="rId8"/>
    <p:sldId id="338" r:id="rId9"/>
    <p:sldId id="339" r:id="rId10"/>
    <p:sldId id="341" r:id="rId11"/>
    <p:sldId id="340" r:id="rId12"/>
    <p:sldId id="345" r:id="rId13"/>
    <p:sldId id="288" r:id="rId14"/>
  </p:sldIdLst>
  <p:sldSz cx="9144000" cy="6858000" type="screen4x3"/>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17" autoAdjust="0"/>
    <p:restoredTop sz="98757" autoAdjust="0"/>
  </p:normalViewPr>
  <p:slideViewPr>
    <p:cSldViewPr>
      <p:cViewPr>
        <p:scale>
          <a:sx n="75" d="100"/>
          <a:sy n="75" d="100"/>
        </p:scale>
        <p:origin x="-1170" y="-864"/>
      </p:cViewPr>
      <p:guideLst>
        <p:guide orient="horz" pos="2160"/>
        <p:guide pos="2880"/>
      </p:guideLst>
    </p:cSldViewPr>
  </p:slideViewPr>
  <p:outlineViewPr>
    <p:cViewPr>
      <p:scale>
        <a:sx n="33" d="100"/>
        <a:sy n="33" d="100"/>
      </p:scale>
      <p:origin x="0" y="1453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BADE12-DEA7-4F84-9C20-EC4012C64448}" type="datetimeFigureOut">
              <a:rPr lang="en-US" smtClean="0"/>
              <a:t>09/12/2016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489F9B-F96B-44CB-A55A-D3E42CE21137}" type="slidenum">
              <a:rPr lang="en-US" smtClean="0"/>
              <a:t>‹#›</a:t>
            </a:fld>
            <a:endParaRPr lang="en-US" dirty="0"/>
          </a:p>
        </p:txBody>
      </p:sp>
    </p:spTree>
    <p:extLst>
      <p:ext uri="{BB962C8B-B14F-4D97-AF65-F5344CB8AC3E}">
        <p14:creationId xmlns:p14="http://schemas.microsoft.com/office/powerpoint/2010/main" val="389109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DAB3B1-3CD8-4667-98EF-EA116D2745EB}"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Large scale device procurement</a:t>
            </a:r>
            <a:r>
              <a:rPr lang="en-US" baseline="0" dirty="0" smtClean="0"/>
              <a:t>  needs advance notice to the vendor – same configuration </a:t>
            </a:r>
            <a:endParaRPr lang="en-US" dirty="0" smtClean="0"/>
          </a:p>
          <a:p>
            <a:r>
              <a:rPr lang="en-US" dirty="0" smtClean="0"/>
              <a:t>(Lenovo, xTouch, Click)</a:t>
            </a:r>
          </a:p>
          <a:p>
            <a:r>
              <a:rPr lang="en-US" dirty="0" smtClean="0"/>
              <a:t>Ethiopia</a:t>
            </a:r>
            <a:r>
              <a:rPr lang="en-US" baseline="0" dirty="0" smtClean="0"/>
              <a:t> National security agency approval for devices and storage.</a:t>
            </a:r>
          </a:p>
          <a:p>
            <a:r>
              <a:rPr lang="en-US" baseline="0" dirty="0" smtClean="0"/>
              <a:t>Work is front loaded</a:t>
            </a:r>
            <a:endParaRPr lang="en-US" dirty="0"/>
          </a:p>
        </p:txBody>
      </p:sp>
      <p:sp>
        <p:nvSpPr>
          <p:cNvPr id="4" name="Slide Number Placeholder 3"/>
          <p:cNvSpPr>
            <a:spLocks noGrp="1"/>
          </p:cNvSpPr>
          <p:nvPr>
            <p:ph type="sldNum" sz="quarter" idx="10"/>
          </p:nvPr>
        </p:nvSpPr>
        <p:spPr/>
        <p:txBody>
          <a:bodyPr/>
          <a:lstStyle/>
          <a:p>
            <a:fld id="{69489F9B-F96B-44CB-A55A-D3E42CE21137}" type="slidenum">
              <a:rPr lang="en-US" smtClean="0"/>
              <a:t>7</a:t>
            </a:fld>
            <a:endParaRPr lang="en-US" dirty="0"/>
          </a:p>
        </p:txBody>
      </p:sp>
    </p:spTree>
    <p:extLst>
      <p:ext uri="{BB962C8B-B14F-4D97-AF65-F5344CB8AC3E}">
        <p14:creationId xmlns:p14="http://schemas.microsoft.com/office/powerpoint/2010/main" val="1976922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489F9B-F96B-44CB-A55A-D3E42CE21137}" type="slidenum">
              <a:rPr lang="en-US" smtClean="0"/>
              <a:t>11</a:t>
            </a:fld>
            <a:endParaRPr lang="en-US" dirty="0"/>
          </a:p>
        </p:txBody>
      </p:sp>
    </p:spTree>
    <p:extLst>
      <p:ext uri="{BB962C8B-B14F-4D97-AF65-F5344CB8AC3E}">
        <p14:creationId xmlns:p14="http://schemas.microsoft.com/office/powerpoint/2010/main" val="2875594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lvl1pPr>
          </a:lstStyle>
          <a:p>
            <a:r>
              <a:rPr lang="en-US" dirty="0"/>
              <a:t>Click to add title</a:t>
            </a:r>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a:t>
            </a:r>
          </a:p>
        </p:txBody>
      </p:sp>
      <p:sp>
        <p:nvSpPr>
          <p:cNvPr id="6" name="Slide Number Placeholder 5"/>
          <p:cNvSpPr>
            <a:spLocks noGrp="1"/>
          </p:cNvSpPr>
          <p:nvPr>
            <p:ph type="sldNum" sz="quarter" idx="12"/>
          </p:nvPr>
        </p:nvSpPr>
        <p:spPr/>
        <p:txBody>
          <a:bodyPr/>
          <a:lstStyle/>
          <a:p>
            <a:fld id="{5212C905-FF40-4437-BDDD-7BDE312C732D}" type="slidenum">
              <a:rPr lang="en-US" smtClean="0"/>
              <a:t>‹#›</a:t>
            </a:fld>
            <a:endParaRPr lang="en-US" dirty="0"/>
          </a:p>
        </p:txBody>
      </p:sp>
    </p:spTree>
    <p:extLst>
      <p:ext uri="{BB962C8B-B14F-4D97-AF65-F5344CB8AC3E}">
        <p14:creationId xmlns:p14="http://schemas.microsoft.com/office/powerpoint/2010/main" val="2573290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add title</a:t>
            </a:r>
          </a:p>
        </p:txBody>
      </p:sp>
      <p:sp>
        <p:nvSpPr>
          <p:cNvPr id="3" name="Content Placeholder 2"/>
          <p:cNvSpPr>
            <a:spLocks noGrp="1"/>
          </p:cNvSpPr>
          <p:nvPr>
            <p:ph idx="1" hasCustomPrompt="1"/>
          </p:nvPr>
        </p:nvSpPr>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5212C905-FF40-4437-BDDD-7BDE312C732D}" type="slidenum">
              <a:rPr lang="en-US" smtClean="0"/>
              <a:t>‹#›</a:t>
            </a:fld>
            <a:endParaRPr lang="en-US" dirty="0"/>
          </a:p>
        </p:txBody>
      </p:sp>
    </p:spTree>
    <p:extLst>
      <p:ext uri="{BB962C8B-B14F-4D97-AF65-F5344CB8AC3E}">
        <p14:creationId xmlns:p14="http://schemas.microsoft.com/office/powerpoint/2010/main" val="130320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add title</a:t>
            </a:r>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5212C905-FF40-4437-BDDD-7BDE312C732D}" type="slidenum">
              <a:rPr lang="en-US" smtClean="0"/>
              <a:t>‹#›</a:t>
            </a:fld>
            <a:endParaRPr lang="en-US" dirty="0"/>
          </a:p>
        </p:txBody>
      </p:sp>
    </p:spTree>
    <p:extLst>
      <p:ext uri="{BB962C8B-B14F-4D97-AF65-F5344CB8AC3E}">
        <p14:creationId xmlns:p14="http://schemas.microsoft.com/office/powerpoint/2010/main" val="1455085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add title</a:t>
            </a:r>
          </a:p>
        </p:txBody>
      </p:sp>
      <p:sp>
        <p:nvSpPr>
          <p:cNvPr id="5" name="Slide Number Placeholder 4"/>
          <p:cNvSpPr>
            <a:spLocks noGrp="1"/>
          </p:cNvSpPr>
          <p:nvPr>
            <p:ph type="sldNum" sz="quarter" idx="12"/>
          </p:nvPr>
        </p:nvSpPr>
        <p:spPr/>
        <p:txBody>
          <a:bodyPr/>
          <a:lstStyle/>
          <a:p>
            <a:fld id="{5212C905-FF40-4437-BDDD-7BDE312C732D}" type="slidenum">
              <a:rPr lang="en-US" smtClean="0"/>
              <a:t>‹#›</a:t>
            </a:fld>
            <a:endParaRPr lang="en-US" dirty="0"/>
          </a:p>
        </p:txBody>
      </p:sp>
    </p:spTree>
    <p:extLst>
      <p:ext uri="{BB962C8B-B14F-4D97-AF65-F5344CB8AC3E}">
        <p14:creationId xmlns:p14="http://schemas.microsoft.com/office/powerpoint/2010/main" val="2382800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212C905-FF40-4437-BDDD-7BDE312C732D}" type="slidenum">
              <a:rPr lang="en-US" smtClean="0"/>
              <a:t>‹#›</a:t>
            </a:fld>
            <a:endParaRPr lang="en-US" dirty="0"/>
          </a:p>
        </p:txBody>
      </p:sp>
    </p:spTree>
    <p:extLst>
      <p:ext uri="{BB962C8B-B14F-4D97-AF65-F5344CB8AC3E}">
        <p14:creationId xmlns:p14="http://schemas.microsoft.com/office/powerpoint/2010/main" val="3236328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add title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3505200" y="6356350"/>
            <a:ext cx="2133600" cy="365125"/>
          </a:xfrm>
          <a:prstGeom prst="rect">
            <a:avLst/>
          </a:prstGeom>
        </p:spPr>
        <p:txBody>
          <a:bodyPr vert="horz" lIns="91440" tIns="45720" rIns="91440" bIns="45720" rtlCol="0" anchor="ctr"/>
          <a:lstStyle>
            <a:lvl1pPr algn="ctr">
              <a:defRPr sz="1200" b="1">
                <a:solidFill>
                  <a:schemeClr val="tx2"/>
                </a:solidFill>
              </a:defRPr>
            </a:lvl1pPr>
          </a:lstStyle>
          <a:p>
            <a:fld id="{5212C905-FF40-4437-BDDD-7BDE312C732D}" type="slidenum">
              <a:rPr lang="en-US" smtClean="0"/>
              <a:pPr/>
              <a:t>‹#›</a:t>
            </a:fld>
            <a:endParaRPr lang="en-US" dirty="0"/>
          </a:p>
        </p:txBody>
      </p:sp>
    </p:spTree>
    <p:extLst>
      <p:ext uri="{BB962C8B-B14F-4D97-AF65-F5344CB8AC3E}">
        <p14:creationId xmlns:p14="http://schemas.microsoft.com/office/powerpoint/2010/main" val="416463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ftr="0" dt="0"/>
  <p:txStyles>
    <p:titleStyle>
      <a:lvl1pPr algn="ctr" defTabSz="914400" rtl="0" eaLnBrk="1" latinLnBrk="0" hangingPunct="1">
        <a:spcBef>
          <a:spcPct val="0"/>
        </a:spcBef>
        <a:buNone/>
        <a:defRPr sz="4400" b="1" i="0" kern="1200" baseline="0">
          <a:solidFill>
            <a:schemeClr val="tx2"/>
          </a:solidFill>
          <a:latin typeface="Arial" panose="020B0604020202020204" pitchFamily="34" charset="0"/>
          <a:ea typeface="+mj-ea"/>
          <a:cs typeface="+mj-cs"/>
        </a:defRPr>
      </a:lvl1pPr>
    </p:titleStyle>
    <p:bodyStyle>
      <a:lvl1pPr marL="342900" indent="-342900" algn="l" defTabSz="914400" rtl="0" eaLnBrk="1" latinLnBrk="0" hangingPunct="1">
        <a:spcBef>
          <a:spcPct val="20000"/>
        </a:spcBef>
        <a:buFont typeface="Wingdings" panose="05000000000000000000" pitchFamily="2" charset="2"/>
        <a:buChar char="§"/>
        <a:defRPr sz="3200" kern="1200" baseline="0">
          <a:solidFill>
            <a:schemeClr val="tx2"/>
          </a:solidFill>
          <a:latin typeface="+mn-lt"/>
          <a:ea typeface="+mn-ea"/>
          <a:cs typeface="+mn-cs"/>
        </a:defRPr>
      </a:lvl1pPr>
      <a:lvl2pPr marL="742950" indent="-285750" algn="l" defTabSz="914400" rtl="0" eaLnBrk="1" latinLnBrk="0" hangingPunct="1">
        <a:spcBef>
          <a:spcPct val="20000"/>
        </a:spcBef>
        <a:buFont typeface="Wingdings" panose="05000000000000000000" pitchFamily="2" charset="2"/>
        <a:buChar char="§"/>
        <a:defRPr sz="2800" kern="1200" baseline="0">
          <a:solidFill>
            <a:schemeClr val="tx2"/>
          </a:solidFill>
          <a:latin typeface="+mn-lt"/>
          <a:ea typeface="+mn-ea"/>
          <a:cs typeface="+mn-cs"/>
        </a:defRPr>
      </a:lvl2pPr>
      <a:lvl3pPr marL="1143000" indent="-228600" algn="l" defTabSz="914400" rtl="0" eaLnBrk="1" latinLnBrk="0" hangingPunct="1">
        <a:spcBef>
          <a:spcPct val="20000"/>
        </a:spcBef>
        <a:buFont typeface="Wingdings" panose="05000000000000000000" pitchFamily="2" charset="2"/>
        <a:buChar char="§"/>
        <a:defRPr sz="2400" kern="1200" baseline="0">
          <a:solidFill>
            <a:schemeClr val="tx2"/>
          </a:solidFill>
          <a:latin typeface="+mn-lt"/>
          <a:ea typeface="+mn-ea"/>
          <a:cs typeface="+mn-cs"/>
        </a:defRPr>
      </a:lvl3pPr>
      <a:lvl4pPr marL="1600200" indent="-228600" algn="l" defTabSz="914400" rtl="0" eaLnBrk="1" latinLnBrk="0" hangingPunct="1">
        <a:spcBef>
          <a:spcPct val="20000"/>
        </a:spcBef>
        <a:buFont typeface="Wingdings" panose="05000000000000000000" pitchFamily="2" charset="2"/>
        <a:buChar char="§"/>
        <a:defRPr sz="2000" kern="1200" baseline="0">
          <a:solidFill>
            <a:schemeClr val="tx2"/>
          </a:solidFill>
          <a:latin typeface="+mn-lt"/>
          <a:ea typeface="+mn-ea"/>
          <a:cs typeface="+mn-cs"/>
        </a:defRPr>
      </a:lvl4pPr>
      <a:lvl5pPr marL="2057400" indent="-228600" algn="l" defTabSz="914400" rtl="0" eaLnBrk="1" latinLnBrk="0" hangingPunct="1">
        <a:spcBef>
          <a:spcPct val="20000"/>
        </a:spcBef>
        <a:buFont typeface="Wingdings" panose="05000000000000000000" pitchFamily="2" charset="2"/>
        <a:buChar char="§"/>
        <a:defRPr sz="2000" kern="1200" baseline="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census.gov/population/international/training/select-topics.html" TargetMode="External"/><Relationship Id="rId2" Type="http://schemas.openxmlformats.org/officeDocument/2006/relationships/hyperlink" Target="https://www.census.gov/population/internationa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0400" y="914400"/>
            <a:ext cx="7772400" cy="1470025"/>
          </a:xfrm>
        </p:spPr>
        <p:txBody>
          <a:bodyPr/>
          <a:lstStyle/>
          <a:p>
            <a:r>
              <a:rPr lang="en-US" dirty="0" smtClean="0"/>
              <a:t>Census Mobile Data Capture</a:t>
            </a:r>
            <a:endParaRPr lang="en-US" dirty="0"/>
          </a:p>
        </p:txBody>
      </p:sp>
      <p:sp>
        <p:nvSpPr>
          <p:cNvPr id="3" name="Subtitle 2"/>
          <p:cNvSpPr>
            <a:spLocks noGrp="1"/>
          </p:cNvSpPr>
          <p:nvPr>
            <p:ph type="subTitle" idx="1"/>
          </p:nvPr>
        </p:nvSpPr>
        <p:spPr>
          <a:xfrm>
            <a:off x="1295400" y="2438400"/>
            <a:ext cx="6400800" cy="1752600"/>
          </a:xfrm>
        </p:spPr>
        <p:txBody>
          <a:bodyPr>
            <a:normAutofit fontScale="85000" lnSpcReduction="20000"/>
          </a:bodyPr>
          <a:lstStyle/>
          <a:p>
            <a:r>
              <a:rPr lang="en-US" dirty="0" smtClean="0">
                <a:solidFill>
                  <a:schemeClr val="tx1"/>
                </a:solidFill>
              </a:rPr>
              <a:t>Glenn </a:t>
            </a:r>
            <a:r>
              <a:rPr lang="en-US" dirty="0" err="1" smtClean="0">
                <a:solidFill>
                  <a:schemeClr val="tx1"/>
                </a:solidFill>
              </a:rPr>
              <a:t>Ferri</a:t>
            </a:r>
            <a:endParaRPr lang="en-US" dirty="0">
              <a:solidFill>
                <a:schemeClr val="tx1"/>
              </a:solidFill>
            </a:endParaRPr>
          </a:p>
          <a:p>
            <a:r>
              <a:rPr lang="en-US" dirty="0" smtClean="0">
                <a:solidFill>
                  <a:schemeClr val="tx1"/>
                </a:solidFill>
              </a:rPr>
              <a:t>International </a:t>
            </a:r>
            <a:r>
              <a:rPr lang="en-US" dirty="0">
                <a:solidFill>
                  <a:schemeClr val="tx1"/>
                </a:solidFill>
              </a:rPr>
              <a:t>Programs</a:t>
            </a:r>
          </a:p>
          <a:p>
            <a:r>
              <a:rPr lang="en-US" dirty="0">
                <a:solidFill>
                  <a:schemeClr val="tx1"/>
                </a:solidFill>
              </a:rPr>
              <a:t>Population Division</a:t>
            </a:r>
          </a:p>
          <a:p>
            <a:r>
              <a:rPr lang="en-US" dirty="0">
                <a:solidFill>
                  <a:schemeClr val="tx1"/>
                </a:solidFill>
              </a:rPr>
              <a:t>U.S. Census Bureau</a:t>
            </a:r>
          </a:p>
        </p:txBody>
      </p:sp>
      <p:sp>
        <p:nvSpPr>
          <p:cNvPr id="4" name="Slide Number Placeholder 3"/>
          <p:cNvSpPr>
            <a:spLocks noGrp="1"/>
          </p:cNvSpPr>
          <p:nvPr>
            <p:ph type="sldNum" sz="quarter" idx="12"/>
          </p:nvPr>
        </p:nvSpPr>
        <p:spPr/>
        <p:txBody>
          <a:bodyPr/>
          <a:lstStyle/>
          <a:p>
            <a:fld id="{5212C905-FF40-4437-BDDD-7BDE312C732D}" type="slidenum">
              <a:rPr lang="en-US" smtClean="0"/>
              <a:t>1</a:t>
            </a:fld>
            <a:endParaRPr lang="en-US" dirty="0"/>
          </a:p>
        </p:txBody>
      </p:sp>
      <p:sp>
        <p:nvSpPr>
          <p:cNvPr id="5" name="TextBox 4"/>
          <p:cNvSpPr txBox="1"/>
          <p:nvPr/>
        </p:nvSpPr>
        <p:spPr>
          <a:xfrm>
            <a:off x="685800" y="4648200"/>
            <a:ext cx="8001000" cy="738664"/>
          </a:xfrm>
          <a:prstGeom prst="rect">
            <a:avLst/>
          </a:prstGeom>
          <a:noFill/>
        </p:spPr>
        <p:txBody>
          <a:bodyPr wrap="square" rtlCol="0">
            <a:spAutoFit/>
          </a:bodyPr>
          <a:lstStyle/>
          <a:p>
            <a:r>
              <a:rPr lang="en-US" sz="1400" i="1" dirty="0">
                <a:solidFill>
                  <a:schemeClr val="tx2"/>
                </a:solidFill>
              </a:rPr>
              <a:t>This presentation is intended to inform interested parties of ongoing work at the U.S. Census Bureau. Any views expressed on statistical, methodological, technical, or operational issues are those of the presenter and not necessarily those of the U.S. Census Bureau</a:t>
            </a:r>
            <a:r>
              <a:rPr lang="en-US" sz="1400" i="1" dirty="0"/>
              <a:t>. </a:t>
            </a:r>
            <a:endParaRPr lang="en-US" sz="1400" dirty="0"/>
          </a:p>
        </p:txBody>
      </p:sp>
    </p:spTree>
    <p:extLst>
      <p:ext uri="{BB962C8B-B14F-4D97-AF65-F5344CB8AC3E}">
        <p14:creationId xmlns:p14="http://schemas.microsoft.com/office/powerpoint/2010/main" val="12559397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resources</a:t>
            </a:r>
            <a:endParaRPr lang="en-US" dirty="0"/>
          </a:p>
        </p:txBody>
      </p:sp>
      <p:sp>
        <p:nvSpPr>
          <p:cNvPr id="3" name="Content Placeholder 2"/>
          <p:cNvSpPr>
            <a:spLocks noGrp="1"/>
          </p:cNvSpPr>
          <p:nvPr>
            <p:ph idx="1"/>
          </p:nvPr>
        </p:nvSpPr>
        <p:spPr>
          <a:xfrm>
            <a:off x="1066800" y="1371600"/>
            <a:ext cx="5410200" cy="4525963"/>
          </a:xfrm>
        </p:spPr>
        <p:txBody>
          <a:bodyPr/>
          <a:lstStyle/>
          <a:p>
            <a:r>
              <a:rPr lang="en-US" dirty="0" smtClean="0"/>
              <a:t>Programmer resources</a:t>
            </a:r>
          </a:p>
          <a:p>
            <a:r>
              <a:rPr lang="en-US" dirty="0" smtClean="0"/>
              <a:t>NSO IT Infrastructure</a:t>
            </a:r>
          </a:p>
          <a:p>
            <a:pPr lvl="1"/>
            <a:r>
              <a:rPr lang="en-US" dirty="0" smtClean="0"/>
              <a:t>Servers </a:t>
            </a:r>
          </a:p>
          <a:p>
            <a:pPr lvl="1"/>
            <a:r>
              <a:rPr lang="en-US" dirty="0" smtClean="0"/>
              <a:t>Bandwidth</a:t>
            </a:r>
          </a:p>
          <a:p>
            <a:r>
              <a:rPr lang="en-US" dirty="0" smtClean="0"/>
              <a:t>Data Storage </a:t>
            </a:r>
          </a:p>
          <a:p>
            <a:pPr lvl="1"/>
            <a:r>
              <a:rPr lang="en-US" dirty="0" smtClean="0"/>
              <a:t>Cloud</a:t>
            </a:r>
          </a:p>
          <a:p>
            <a:r>
              <a:rPr lang="en-US" dirty="0" smtClean="0"/>
              <a:t>Backup Plans </a:t>
            </a:r>
          </a:p>
          <a:p>
            <a:r>
              <a:rPr lang="en-US" dirty="0" smtClean="0"/>
              <a:t>Security</a:t>
            </a:r>
          </a:p>
          <a:p>
            <a:endParaRPr lang="en-US" dirty="0"/>
          </a:p>
        </p:txBody>
      </p:sp>
      <p:sp>
        <p:nvSpPr>
          <p:cNvPr id="4" name="Slide Number Placeholder 3"/>
          <p:cNvSpPr>
            <a:spLocks noGrp="1"/>
          </p:cNvSpPr>
          <p:nvPr>
            <p:ph type="sldNum" sz="quarter" idx="12"/>
          </p:nvPr>
        </p:nvSpPr>
        <p:spPr/>
        <p:txBody>
          <a:bodyPr/>
          <a:lstStyle/>
          <a:p>
            <a:fld id="{5212C905-FF40-4437-BDDD-7BDE312C732D}" type="slidenum">
              <a:rPr lang="en-US" smtClean="0"/>
              <a:t>10</a:t>
            </a:fld>
            <a:endParaRPr lang="en-US" dirty="0"/>
          </a:p>
        </p:txBody>
      </p:sp>
    </p:spTree>
    <p:extLst>
      <p:ext uri="{BB962C8B-B14F-4D97-AF65-F5344CB8AC3E}">
        <p14:creationId xmlns:p14="http://schemas.microsoft.com/office/powerpoint/2010/main" val="2478133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Questionnaire design</a:t>
            </a:r>
            <a:endParaRPr lang="en-US" dirty="0"/>
          </a:p>
        </p:txBody>
      </p:sp>
      <p:sp>
        <p:nvSpPr>
          <p:cNvPr id="4" name="Slide Number Placeholder 3"/>
          <p:cNvSpPr>
            <a:spLocks noGrp="1"/>
          </p:cNvSpPr>
          <p:nvPr>
            <p:ph type="sldNum" sz="quarter" idx="12"/>
          </p:nvPr>
        </p:nvSpPr>
        <p:spPr/>
        <p:txBody>
          <a:bodyPr/>
          <a:lstStyle/>
          <a:p>
            <a:fld id="{5212C905-FF40-4437-BDDD-7BDE312C732D}" type="slidenum">
              <a:rPr lang="en-US" smtClean="0"/>
              <a:t>11</a:t>
            </a:fld>
            <a:endParaRPr lang="en-US" dirty="0"/>
          </a:p>
        </p:txBody>
      </p:sp>
      <p:pic>
        <p:nvPicPr>
          <p:cNvPr id="1027"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43573" y="1752600"/>
            <a:ext cx="8243227" cy="380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566558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Considerations	</a:t>
            </a:r>
            <a:endParaRPr lang="en-US" dirty="0"/>
          </a:p>
        </p:txBody>
      </p:sp>
      <p:sp>
        <p:nvSpPr>
          <p:cNvPr id="3" name="Content Placeholder 2"/>
          <p:cNvSpPr>
            <a:spLocks noGrp="1"/>
          </p:cNvSpPr>
          <p:nvPr>
            <p:ph idx="1"/>
          </p:nvPr>
        </p:nvSpPr>
        <p:spPr>
          <a:xfrm>
            <a:off x="1066800" y="1371600"/>
            <a:ext cx="7467600" cy="4525963"/>
          </a:xfrm>
        </p:spPr>
        <p:txBody>
          <a:bodyPr>
            <a:normAutofit/>
          </a:bodyPr>
          <a:lstStyle/>
          <a:p>
            <a:r>
              <a:rPr lang="en-US" dirty="0" smtClean="0"/>
              <a:t>Cost</a:t>
            </a:r>
          </a:p>
          <a:p>
            <a:r>
              <a:rPr lang="en-US" dirty="0"/>
              <a:t>Platform/operating system</a:t>
            </a:r>
          </a:p>
          <a:p>
            <a:r>
              <a:rPr lang="en-US" dirty="0" smtClean="0"/>
              <a:t>Hardware requirements</a:t>
            </a:r>
          </a:p>
          <a:p>
            <a:r>
              <a:rPr lang="en-US" dirty="0" smtClean="0"/>
              <a:t>Ease of Use for Enumerators</a:t>
            </a:r>
          </a:p>
          <a:p>
            <a:r>
              <a:rPr lang="en-US" dirty="0" smtClean="0"/>
              <a:t>Output data format</a:t>
            </a:r>
          </a:p>
          <a:p>
            <a:r>
              <a:rPr lang="en-US" dirty="0" smtClean="0"/>
              <a:t>Work with existing systems</a:t>
            </a:r>
          </a:p>
          <a:p>
            <a:r>
              <a:rPr lang="en-US" dirty="0" smtClean="0"/>
              <a:t>Technical assistance/training</a:t>
            </a:r>
          </a:p>
          <a:p>
            <a:endParaRPr lang="en-US" dirty="0"/>
          </a:p>
        </p:txBody>
      </p:sp>
      <p:sp>
        <p:nvSpPr>
          <p:cNvPr id="4" name="Slide Number Placeholder 3"/>
          <p:cNvSpPr>
            <a:spLocks noGrp="1"/>
          </p:cNvSpPr>
          <p:nvPr>
            <p:ph type="sldNum" sz="quarter" idx="12"/>
          </p:nvPr>
        </p:nvSpPr>
        <p:spPr/>
        <p:txBody>
          <a:bodyPr/>
          <a:lstStyle/>
          <a:p>
            <a:fld id="{5212C905-FF40-4437-BDDD-7BDE312C732D}" type="slidenum">
              <a:rPr lang="en-US" smtClean="0"/>
              <a:t>12</a:t>
            </a:fld>
            <a:endParaRPr lang="en-US" dirty="0"/>
          </a:p>
        </p:txBody>
      </p:sp>
    </p:spTree>
    <p:extLst>
      <p:ext uri="{BB962C8B-B14F-4D97-AF65-F5344CB8AC3E}">
        <p14:creationId xmlns:p14="http://schemas.microsoft.com/office/powerpoint/2010/main" val="10596408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130425"/>
            <a:ext cx="7848600" cy="2593975"/>
          </a:xfrm>
        </p:spPr>
        <p:txBody>
          <a:bodyPr>
            <a:normAutofit fontScale="90000"/>
          </a:bodyPr>
          <a:lstStyle/>
          <a:p>
            <a:r>
              <a:rPr lang="en-US" b="0" dirty="0" smtClean="0"/>
              <a:t>Thank you</a:t>
            </a:r>
            <a:br>
              <a:rPr lang="en-US" b="0" dirty="0" smtClean="0"/>
            </a:br>
            <a:r>
              <a:rPr lang="en-US" b="0" dirty="0"/>
              <a:t/>
            </a:r>
            <a:br>
              <a:rPr lang="en-US" b="0" dirty="0"/>
            </a:br>
            <a:r>
              <a:rPr lang="en-US" sz="3100" b="0" dirty="0" smtClean="0">
                <a:hlinkClick r:id="rId2"/>
              </a:rPr>
              <a:t>https</a:t>
            </a:r>
            <a:r>
              <a:rPr lang="en-US" sz="3100" b="0" dirty="0">
                <a:hlinkClick r:id="rId2"/>
              </a:rPr>
              <a:t>://</a:t>
            </a:r>
            <a:r>
              <a:rPr lang="en-US" sz="3100" b="0" dirty="0" smtClean="0">
                <a:hlinkClick r:id="rId2"/>
              </a:rPr>
              <a:t>www.census.gov/population/international</a:t>
            </a:r>
            <a:r>
              <a:rPr lang="en-US" sz="3100" b="0" dirty="0" smtClean="0"/>
              <a:t/>
            </a:r>
            <a:br>
              <a:rPr lang="en-US" sz="3100" b="0" dirty="0" smtClean="0"/>
            </a:br>
            <a:r>
              <a:rPr lang="en-US" sz="3100" b="0" dirty="0" smtClean="0"/>
              <a:t/>
            </a:r>
            <a:br>
              <a:rPr lang="en-US" sz="3100" b="0" dirty="0" smtClean="0"/>
            </a:br>
            <a:r>
              <a:rPr lang="en-US" sz="3100" b="0" dirty="0" smtClean="0">
                <a:hlinkClick r:id="rId3"/>
              </a:rPr>
              <a:t>https://www.census.gov/population/international/training/select-topics.html</a:t>
            </a:r>
            <a:r>
              <a:rPr lang="en-US" sz="3100" b="0" dirty="0" smtClean="0"/>
              <a:t/>
            </a:r>
            <a:br>
              <a:rPr lang="en-US" sz="3100" b="0" dirty="0" smtClean="0"/>
            </a:br>
            <a:endParaRPr lang="en-US" sz="3100" dirty="0"/>
          </a:p>
        </p:txBody>
      </p:sp>
      <p:sp>
        <p:nvSpPr>
          <p:cNvPr id="4" name="Slide Number Placeholder 3"/>
          <p:cNvSpPr>
            <a:spLocks noGrp="1"/>
          </p:cNvSpPr>
          <p:nvPr>
            <p:ph type="sldNum" sz="quarter" idx="12"/>
          </p:nvPr>
        </p:nvSpPr>
        <p:spPr/>
        <p:txBody>
          <a:bodyPr/>
          <a:lstStyle/>
          <a:p>
            <a:fld id="{5212C905-FF40-4437-BDDD-7BDE312C732D}" type="slidenum">
              <a:rPr lang="en-US" smtClean="0"/>
              <a:t>13</a:t>
            </a:fld>
            <a:endParaRPr lang="en-US" dirty="0"/>
          </a:p>
        </p:txBody>
      </p:sp>
    </p:spTree>
    <p:extLst>
      <p:ext uri="{BB962C8B-B14F-4D97-AF65-F5344CB8AC3E}">
        <p14:creationId xmlns:p14="http://schemas.microsoft.com/office/powerpoint/2010/main" val="2452123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U.S. Census Bureau</a:t>
            </a:r>
            <a:br>
              <a:rPr lang="en-US" dirty="0"/>
            </a:br>
            <a:r>
              <a:rPr lang="en-US" dirty="0"/>
              <a:t>International Programs</a:t>
            </a:r>
          </a:p>
        </p:txBody>
      </p:sp>
      <p:sp>
        <p:nvSpPr>
          <p:cNvPr id="3" name="Content Placeholder 2"/>
          <p:cNvSpPr>
            <a:spLocks noGrp="1"/>
          </p:cNvSpPr>
          <p:nvPr>
            <p:ph idx="1"/>
          </p:nvPr>
        </p:nvSpPr>
        <p:spPr/>
        <p:txBody>
          <a:bodyPr>
            <a:normAutofit/>
          </a:bodyPr>
          <a:lstStyle/>
          <a:p>
            <a:r>
              <a:rPr lang="en-US" dirty="0">
                <a:latin typeface="Arial" charset="0"/>
              </a:rPr>
              <a:t>Promote international development and capacity building on a reimbursable basis through:</a:t>
            </a:r>
          </a:p>
          <a:p>
            <a:pPr lvl="1"/>
            <a:r>
              <a:rPr lang="en-US" dirty="0"/>
              <a:t>Technical assistance</a:t>
            </a:r>
          </a:p>
          <a:p>
            <a:pPr lvl="1"/>
            <a:r>
              <a:rPr lang="en-US" dirty="0"/>
              <a:t>Training</a:t>
            </a:r>
          </a:p>
          <a:p>
            <a:pPr lvl="1"/>
            <a:r>
              <a:rPr lang="en-US" dirty="0"/>
              <a:t>Software and methodological </a:t>
            </a:r>
            <a:r>
              <a:rPr lang="en-US" dirty="0" smtClean="0"/>
              <a:t>tools</a:t>
            </a:r>
          </a:p>
        </p:txBody>
      </p:sp>
      <p:sp>
        <p:nvSpPr>
          <p:cNvPr id="4" name="Slide Number Placeholder 3"/>
          <p:cNvSpPr>
            <a:spLocks noGrp="1"/>
          </p:cNvSpPr>
          <p:nvPr>
            <p:ph type="sldNum" sz="quarter" idx="12"/>
          </p:nvPr>
        </p:nvSpPr>
        <p:spPr/>
        <p:txBody>
          <a:bodyPr/>
          <a:lstStyle/>
          <a:p>
            <a:fld id="{5212C905-FF40-4437-BDDD-7BDE312C732D}" type="slidenum">
              <a:rPr lang="en-US" smtClean="0"/>
              <a:t>2</a:t>
            </a:fld>
            <a:endParaRPr lang="en-US" dirty="0"/>
          </a:p>
        </p:txBody>
      </p:sp>
    </p:spTree>
    <p:extLst>
      <p:ext uri="{BB962C8B-B14F-4D97-AF65-F5344CB8AC3E}">
        <p14:creationId xmlns:p14="http://schemas.microsoft.com/office/powerpoint/2010/main" val="22710246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2"/>
                </a:solidFill>
              </a:rPr>
              <a:t>Where We Have Worked</a:t>
            </a:r>
            <a:endParaRPr lang="en-US" dirty="0">
              <a:solidFill>
                <a:schemeClr val="tx2"/>
              </a:solidFill>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1696924"/>
            <a:ext cx="8229600" cy="4332514"/>
          </a:xfrm>
        </p:spPr>
      </p:pic>
    </p:spTree>
    <p:extLst>
      <p:ext uri="{BB962C8B-B14F-4D97-AF65-F5344CB8AC3E}">
        <p14:creationId xmlns:p14="http://schemas.microsoft.com/office/powerpoint/2010/main" val="2918548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dirty="0" smtClean="0"/>
              <a:t>Mobile Data Capture</a:t>
            </a:r>
            <a:br>
              <a:rPr lang="en-US" dirty="0" smtClean="0"/>
            </a:br>
            <a:r>
              <a:rPr lang="en-US" dirty="0" smtClean="0"/>
              <a:t>Advantages</a:t>
            </a:r>
            <a:br>
              <a:rPr lang="en-US" dirty="0" smtClean="0"/>
            </a:br>
            <a:endParaRPr lang="en-US" dirty="0"/>
          </a:p>
        </p:txBody>
      </p:sp>
      <p:sp>
        <p:nvSpPr>
          <p:cNvPr id="3" name="Content Placeholder 2"/>
          <p:cNvSpPr>
            <a:spLocks noGrp="1"/>
          </p:cNvSpPr>
          <p:nvPr>
            <p:ph idx="1"/>
          </p:nvPr>
        </p:nvSpPr>
        <p:spPr>
          <a:xfrm>
            <a:off x="1066800" y="1524000"/>
            <a:ext cx="7620000" cy="4525963"/>
          </a:xfrm>
        </p:spPr>
        <p:txBody>
          <a:bodyPr>
            <a:normAutofit/>
          </a:bodyPr>
          <a:lstStyle/>
          <a:p>
            <a:r>
              <a:rPr lang="en-US" dirty="0" smtClean="0"/>
              <a:t>Enumeration and data capture in one step</a:t>
            </a:r>
          </a:p>
          <a:p>
            <a:r>
              <a:rPr lang="en-US" dirty="0" smtClean="0"/>
              <a:t>Decreased </a:t>
            </a:r>
            <a:r>
              <a:rPr lang="en-US" dirty="0"/>
              <a:t>time between data collection and release of </a:t>
            </a:r>
            <a:r>
              <a:rPr lang="en-US" dirty="0" smtClean="0"/>
              <a:t>results</a:t>
            </a:r>
          </a:p>
          <a:p>
            <a:r>
              <a:rPr lang="en-US" dirty="0"/>
              <a:t>Improved data quality</a:t>
            </a:r>
          </a:p>
          <a:p>
            <a:r>
              <a:rPr lang="en-US" dirty="0" smtClean="0"/>
              <a:t>Improved </a:t>
            </a:r>
            <a:r>
              <a:rPr lang="en-US" dirty="0"/>
              <a:t>field management and real time monitoring of enumeration </a:t>
            </a:r>
            <a:r>
              <a:rPr lang="en-US" dirty="0" smtClean="0"/>
              <a:t>activities</a:t>
            </a:r>
            <a:endParaRPr lang="en-US" dirty="0"/>
          </a:p>
          <a:p>
            <a:r>
              <a:rPr lang="en-US" dirty="0" smtClean="0"/>
              <a:t>Can </a:t>
            </a:r>
            <a:r>
              <a:rPr lang="en-US" dirty="0"/>
              <a:t>utilize GPS features and digital mapping capabilities </a:t>
            </a:r>
          </a:p>
          <a:p>
            <a:endParaRPr lang="en-US" dirty="0"/>
          </a:p>
        </p:txBody>
      </p:sp>
      <p:sp>
        <p:nvSpPr>
          <p:cNvPr id="4" name="Slide Number Placeholder 3"/>
          <p:cNvSpPr>
            <a:spLocks noGrp="1"/>
          </p:cNvSpPr>
          <p:nvPr>
            <p:ph type="sldNum" sz="quarter" idx="12"/>
          </p:nvPr>
        </p:nvSpPr>
        <p:spPr/>
        <p:txBody>
          <a:bodyPr/>
          <a:lstStyle/>
          <a:p>
            <a:fld id="{5212C905-FF40-4437-BDDD-7BDE312C732D}" type="slidenum">
              <a:rPr lang="en-US" smtClean="0"/>
              <a:t>4</a:t>
            </a:fld>
            <a:endParaRPr lang="en-US" dirty="0"/>
          </a:p>
        </p:txBody>
      </p:sp>
    </p:spTree>
    <p:extLst>
      <p:ext uri="{BB962C8B-B14F-4D97-AF65-F5344CB8AC3E}">
        <p14:creationId xmlns:p14="http://schemas.microsoft.com/office/powerpoint/2010/main" val="18411786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dirty="0" smtClean="0"/>
              <a:t>Mobile Data Capture</a:t>
            </a:r>
            <a:br>
              <a:rPr lang="en-US" dirty="0" smtClean="0"/>
            </a:br>
            <a:r>
              <a:rPr lang="en-US" dirty="0" smtClean="0"/>
              <a:t>Disadvantages</a:t>
            </a:r>
            <a:br>
              <a:rPr lang="en-US" dirty="0" smtClean="0"/>
            </a:br>
            <a:endParaRPr lang="en-US" dirty="0"/>
          </a:p>
        </p:txBody>
      </p:sp>
      <p:sp>
        <p:nvSpPr>
          <p:cNvPr id="3" name="Content Placeholder 2"/>
          <p:cNvSpPr>
            <a:spLocks noGrp="1"/>
          </p:cNvSpPr>
          <p:nvPr>
            <p:ph idx="1"/>
          </p:nvPr>
        </p:nvSpPr>
        <p:spPr>
          <a:xfrm>
            <a:off x="1066800" y="1524000"/>
            <a:ext cx="7620000" cy="4525963"/>
          </a:xfrm>
        </p:spPr>
        <p:txBody>
          <a:bodyPr>
            <a:normAutofit/>
          </a:bodyPr>
          <a:lstStyle/>
          <a:p>
            <a:r>
              <a:rPr lang="en-US" dirty="0"/>
              <a:t>High equipment cost</a:t>
            </a:r>
          </a:p>
          <a:p>
            <a:r>
              <a:rPr lang="en-US" dirty="0" smtClean="0"/>
              <a:t>Technological problems could interfere with enumeration</a:t>
            </a:r>
          </a:p>
          <a:p>
            <a:r>
              <a:rPr lang="en-US" dirty="0" smtClean="0"/>
              <a:t>More time needed during preparation phase</a:t>
            </a:r>
          </a:p>
          <a:p>
            <a:r>
              <a:rPr lang="en-US" dirty="0" smtClean="0"/>
              <a:t>Higher programmer skills required</a:t>
            </a:r>
          </a:p>
          <a:p>
            <a:r>
              <a:rPr lang="en-US" dirty="0" smtClean="0"/>
              <a:t>Infrastructure constraints (electricity, connectivity)</a:t>
            </a:r>
          </a:p>
          <a:p>
            <a:endParaRPr lang="en-US" dirty="0"/>
          </a:p>
        </p:txBody>
      </p:sp>
      <p:sp>
        <p:nvSpPr>
          <p:cNvPr id="4" name="Slide Number Placeholder 3"/>
          <p:cNvSpPr>
            <a:spLocks noGrp="1"/>
          </p:cNvSpPr>
          <p:nvPr>
            <p:ph type="sldNum" sz="quarter" idx="12"/>
          </p:nvPr>
        </p:nvSpPr>
        <p:spPr/>
        <p:txBody>
          <a:bodyPr/>
          <a:lstStyle/>
          <a:p>
            <a:fld id="{5212C905-FF40-4437-BDDD-7BDE312C732D}" type="slidenum">
              <a:rPr lang="en-US" smtClean="0"/>
              <a:t>5</a:t>
            </a:fld>
            <a:endParaRPr lang="en-US" dirty="0"/>
          </a:p>
        </p:txBody>
      </p:sp>
    </p:spTree>
    <p:extLst>
      <p:ext uri="{BB962C8B-B14F-4D97-AF65-F5344CB8AC3E}">
        <p14:creationId xmlns:p14="http://schemas.microsoft.com/office/powerpoint/2010/main" val="11746254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dirty="0" smtClean="0"/>
              <a:t>Planning Considerations for Mobile Data Capture</a:t>
            </a:r>
            <a:br>
              <a:rPr lang="en-US" dirty="0" smtClean="0"/>
            </a:br>
            <a:endParaRPr lang="en-US" dirty="0"/>
          </a:p>
        </p:txBody>
      </p:sp>
      <p:sp>
        <p:nvSpPr>
          <p:cNvPr id="3" name="Content Placeholder 2"/>
          <p:cNvSpPr>
            <a:spLocks noGrp="1"/>
          </p:cNvSpPr>
          <p:nvPr>
            <p:ph idx="1"/>
          </p:nvPr>
        </p:nvSpPr>
        <p:spPr>
          <a:xfrm>
            <a:off x="1066800" y="1874837"/>
            <a:ext cx="6019800" cy="4525963"/>
          </a:xfrm>
        </p:spPr>
        <p:txBody>
          <a:bodyPr/>
          <a:lstStyle/>
          <a:p>
            <a:r>
              <a:rPr lang="en-US" dirty="0" smtClean="0"/>
              <a:t>Census Timetable </a:t>
            </a:r>
          </a:p>
          <a:p>
            <a:r>
              <a:rPr lang="en-US" dirty="0" smtClean="0"/>
              <a:t>Budget</a:t>
            </a:r>
          </a:p>
          <a:p>
            <a:r>
              <a:rPr lang="en-US" dirty="0" smtClean="0"/>
              <a:t>Infrastructure</a:t>
            </a:r>
          </a:p>
          <a:p>
            <a:r>
              <a:rPr lang="en-US" dirty="0" smtClean="0"/>
              <a:t>IT resources</a:t>
            </a:r>
          </a:p>
          <a:p>
            <a:r>
              <a:rPr lang="en-US" dirty="0"/>
              <a:t>Questionnaire design</a:t>
            </a:r>
          </a:p>
          <a:p>
            <a:r>
              <a:rPr lang="en-US" dirty="0" smtClean="0"/>
              <a:t>Software</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5212C905-FF40-4437-BDDD-7BDE312C732D}" type="slidenum">
              <a:rPr lang="en-US" smtClean="0"/>
              <a:t>6</a:t>
            </a:fld>
            <a:endParaRPr lang="en-US" dirty="0"/>
          </a:p>
        </p:txBody>
      </p:sp>
    </p:spTree>
    <p:extLst>
      <p:ext uri="{BB962C8B-B14F-4D97-AF65-F5344CB8AC3E}">
        <p14:creationId xmlns:p14="http://schemas.microsoft.com/office/powerpoint/2010/main" val="14421600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Census Timetable</a:t>
            </a:r>
            <a:endParaRPr lang="en-US" dirty="0"/>
          </a:p>
        </p:txBody>
      </p:sp>
      <p:sp>
        <p:nvSpPr>
          <p:cNvPr id="3" name="Content Placeholder 2"/>
          <p:cNvSpPr>
            <a:spLocks noGrp="1"/>
          </p:cNvSpPr>
          <p:nvPr>
            <p:ph idx="1"/>
          </p:nvPr>
        </p:nvSpPr>
        <p:spPr>
          <a:xfrm>
            <a:off x="1066800" y="1600200"/>
            <a:ext cx="8229600" cy="4525963"/>
          </a:xfrm>
        </p:spPr>
        <p:txBody>
          <a:bodyPr>
            <a:normAutofit/>
          </a:bodyPr>
          <a:lstStyle/>
          <a:p>
            <a:r>
              <a:rPr lang="en-US" dirty="0" smtClean="0"/>
              <a:t>Procurement </a:t>
            </a:r>
          </a:p>
          <a:p>
            <a:r>
              <a:rPr lang="en-US" dirty="0" smtClean="0"/>
              <a:t>Telecom Agreements</a:t>
            </a:r>
          </a:p>
          <a:p>
            <a:r>
              <a:rPr lang="en-US" dirty="0" smtClean="0"/>
              <a:t>National IT agencies approvals</a:t>
            </a:r>
          </a:p>
          <a:p>
            <a:r>
              <a:rPr lang="en-US" dirty="0" smtClean="0"/>
              <a:t>Instrument and Operational Control Systems</a:t>
            </a:r>
          </a:p>
          <a:p>
            <a:r>
              <a:rPr lang="en-US" dirty="0" smtClean="0"/>
              <a:t>Pilot Testing</a:t>
            </a:r>
          </a:p>
          <a:p>
            <a:r>
              <a:rPr lang="en-US" dirty="0" smtClean="0"/>
              <a:t>Enumerator Training</a:t>
            </a:r>
            <a:endParaRPr lang="en-US" dirty="0"/>
          </a:p>
        </p:txBody>
      </p:sp>
      <p:sp>
        <p:nvSpPr>
          <p:cNvPr id="4" name="Slide Number Placeholder 3"/>
          <p:cNvSpPr>
            <a:spLocks noGrp="1"/>
          </p:cNvSpPr>
          <p:nvPr>
            <p:ph type="sldNum" sz="quarter" idx="12"/>
          </p:nvPr>
        </p:nvSpPr>
        <p:spPr/>
        <p:txBody>
          <a:bodyPr/>
          <a:lstStyle/>
          <a:p>
            <a:fld id="{5212C905-FF40-4437-BDDD-7BDE312C732D}" type="slidenum">
              <a:rPr lang="en-US" smtClean="0"/>
              <a:t>7</a:t>
            </a:fld>
            <a:endParaRPr lang="en-US" dirty="0"/>
          </a:p>
        </p:txBody>
      </p:sp>
    </p:spTree>
    <p:extLst>
      <p:ext uri="{BB962C8B-B14F-4D97-AF65-F5344CB8AC3E}">
        <p14:creationId xmlns:p14="http://schemas.microsoft.com/office/powerpoint/2010/main" val="9341504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a:t>
            </a:r>
            <a:endParaRPr lang="en-US" dirty="0"/>
          </a:p>
        </p:txBody>
      </p:sp>
      <p:sp>
        <p:nvSpPr>
          <p:cNvPr id="3" name="Content Placeholder 2"/>
          <p:cNvSpPr>
            <a:spLocks noGrp="1"/>
          </p:cNvSpPr>
          <p:nvPr>
            <p:ph idx="1"/>
          </p:nvPr>
        </p:nvSpPr>
        <p:spPr>
          <a:xfrm>
            <a:off x="1066800" y="1447800"/>
            <a:ext cx="8229600" cy="4525963"/>
          </a:xfrm>
        </p:spPr>
        <p:txBody>
          <a:bodyPr/>
          <a:lstStyle/>
          <a:p>
            <a:r>
              <a:rPr lang="en-US" dirty="0" smtClean="0"/>
              <a:t>Devices </a:t>
            </a:r>
          </a:p>
          <a:p>
            <a:pPr lvl="1"/>
            <a:r>
              <a:rPr lang="en-US" dirty="0"/>
              <a:t>Lesotho – </a:t>
            </a:r>
            <a:r>
              <a:rPr lang="en-US" dirty="0" smtClean="0"/>
              <a:t>6,000 </a:t>
            </a:r>
            <a:r>
              <a:rPr lang="en-US" dirty="0"/>
              <a:t>Android tablets</a:t>
            </a:r>
          </a:p>
          <a:p>
            <a:pPr lvl="1"/>
            <a:r>
              <a:rPr lang="en-US" dirty="0"/>
              <a:t>Ethiopia – </a:t>
            </a:r>
            <a:r>
              <a:rPr lang="en-US" dirty="0" smtClean="0"/>
              <a:t>180,000 Android tablets</a:t>
            </a:r>
          </a:p>
          <a:p>
            <a:r>
              <a:rPr lang="en-US" dirty="0" smtClean="0"/>
              <a:t>Accessories </a:t>
            </a:r>
          </a:p>
          <a:p>
            <a:pPr lvl="1"/>
            <a:r>
              <a:rPr lang="en-US" dirty="0" smtClean="0"/>
              <a:t>SIM card,  Backup Battery , Solar chargers, Protective cases</a:t>
            </a:r>
          </a:p>
          <a:p>
            <a:r>
              <a:rPr lang="en-US" dirty="0" smtClean="0"/>
              <a:t>Cellular data plans</a:t>
            </a:r>
          </a:p>
          <a:p>
            <a:r>
              <a:rPr lang="en-US" dirty="0" smtClean="0"/>
              <a:t>Backup paper questionnaires</a:t>
            </a:r>
          </a:p>
          <a:p>
            <a:endParaRPr lang="en-US" dirty="0"/>
          </a:p>
          <a:p>
            <a:pPr lvl="1"/>
            <a:endParaRPr lang="en-US" dirty="0"/>
          </a:p>
        </p:txBody>
      </p:sp>
      <p:sp>
        <p:nvSpPr>
          <p:cNvPr id="4" name="Slide Number Placeholder 3"/>
          <p:cNvSpPr>
            <a:spLocks noGrp="1"/>
          </p:cNvSpPr>
          <p:nvPr>
            <p:ph type="sldNum" sz="quarter" idx="12"/>
          </p:nvPr>
        </p:nvSpPr>
        <p:spPr/>
        <p:txBody>
          <a:bodyPr/>
          <a:lstStyle/>
          <a:p>
            <a:fld id="{5212C905-FF40-4437-BDDD-7BDE312C732D}" type="slidenum">
              <a:rPr lang="en-US" smtClean="0"/>
              <a:t>8</a:t>
            </a:fld>
            <a:endParaRPr lang="en-US" dirty="0"/>
          </a:p>
        </p:txBody>
      </p:sp>
    </p:spTree>
    <p:extLst>
      <p:ext uri="{BB962C8B-B14F-4D97-AF65-F5344CB8AC3E}">
        <p14:creationId xmlns:p14="http://schemas.microsoft.com/office/powerpoint/2010/main" val="3140887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Infrastructure</a:t>
            </a:r>
            <a:endParaRPr lang="en-US" dirty="0"/>
          </a:p>
        </p:txBody>
      </p:sp>
      <p:sp>
        <p:nvSpPr>
          <p:cNvPr id="3" name="Content Placeholder 2"/>
          <p:cNvSpPr>
            <a:spLocks noGrp="1"/>
          </p:cNvSpPr>
          <p:nvPr>
            <p:ph idx="1"/>
          </p:nvPr>
        </p:nvSpPr>
        <p:spPr>
          <a:xfrm>
            <a:off x="1066800" y="1600200"/>
            <a:ext cx="6477000" cy="4525963"/>
          </a:xfrm>
        </p:spPr>
        <p:txBody>
          <a:bodyPr/>
          <a:lstStyle/>
          <a:p>
            <a:r>
              <a:rPr lang="en-US" dirty="0" smtClean="0"/>
              <a:t>Electricity </a:t>
            </a:r>
          </a:p>
          <a:p>
            <a:r>
              <a:rPr lang="en-US" dirty="0" smtClean="0"/>
              <a:t>Cellular network</a:t>
            </a:r>
          </a:p>
          <a:p>
            <a:r>
              <a:rPr lang="en-US" dirty="0" smtClean="0"/>
              <a:t>Transportation </a:t>
            </a:r>
            <a:endParaRPr lang="en-US" dirty="0"/>
          </a:p>
        </p:txBody>
      </p:sp>
      <p:sp>
        <p:nvSpPr>
          <p:cNvPr id="4" name="Slide Number Placeholder 3"/>
          <p:cNvSpPr>
            <a:spLocks noGrp="1"/>
          </p:cNvSpPr>
          <p:nvPr>
            <p:ph type="sldNum" sz="quarter" idx="12"/>
          </p:nvPr>
        </p:nvSpPr>
        <p:spPr/>
        <p:txBody>
          <a:bodyPr/>
          <a:lstStyle/>
          <a:p>
            <a:fld id="{5212C905-FF40-4437-BDDD-7BDE312C732D}" type="slidenum">
              <a:rPr lang="en-US" smtClean="0"/>
              <a:t>9</a:t>
            </a:fld>
            <a:endParaRPr lang="en-US" dirty="0"/>
          </a:p>
        </p:txBody>
      </p:sp>
    </p:spTree>
    <p:extLst>
      <p:ext uri="{BB962C8B-B14F-4D97-AF65-F5344CB8AC3E}">
        <p14:creationId xmlns:p14="http://schemas.microsoft.com/office/powerpoint/2010/main" val="398526268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AMO_REPORTCONTROLSVISIBLE" val="Empty"/>
  <p:tag name="_AMO_UNIQUEIDENTIFIER" val="4fd6c5a0-68b6-4f40-9227-5a751c2519bb"/>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314</Words>
  <Application>Microsoft Office PowerPoint</Application>
  <PresentationFormat>On-screen Show (4:3)</PresentationFormat>
  <Paragraphs>88</Paragraphs>
  <Slides>13</Slides>
  <Notes>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Census Mobile Data Capture</vt:lpstr>
      <vt:lpstr>U.S. Census Bureau International Programs</vt:lpstr>
      <vt:lpstr>Where We Have Worked</vt:lpstr>
      <vt:lpstr>Mobile Data Capture Advantages </vt:lpstr>
      <vt:lpstr>Mobile Data Capture Disadvantages </vt:lpstr>
      <vt:lpstr>Planning Considerations for Mobile Data Capture </vt:lpstr>
      <vt:lpstr>Census Timetable</vt:lpstr>
      <vt:lpstr>Budget</vt:lpstr>
      <vt:lpstr>Infrastructure</vt:lpstr>
      <vt:lpstr>IT resources</vt:lpstr>
      <vt:lpstr>Questionnaire design</vt:lpstr>
      <vt:lpstr>Software Considerations </vt:lpstr>
      <vt:lpstr>Thank you  https://www.census.gov/population/international  https://www.census.gov/population/international/training/select-topics.html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2016-04-27T17:45:45Z</dcterms:created>
  <dcterms:modified xsi:type="dcterms:W3CDTF">2016-12-09T16:26:04Z</dcterms:modified>
</cp:coreProperties>
</file>