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0" r:id="rId4"/>
    <p:sldId id="264" r:id="rId5"/>
    <p:sldId id="261" r:id="rId6"/>
    <p:sldId id="262" r:id="rId7"/>
    <p:sldId id="263" r:id="rId8"/>
    <p:sldId id="266" r:id="rId9"/>
    <p:sldId id="265" r:id="rId10"/>
    <p:sldId id="272" r:id="rId11"/>
    <p:sldId id="267" r:id="rId12"/>
    <p:sldId id="269" r:id="rId13"/>
    <p:sldId id="270" r:id="rId14"/>
    <p:sldId id="268" r:id="rId15"/>
    <p:sldId id="275" r:id="rId16"/>
    <p:sldId id="271" r:id="rId17"/>
    <p:sldId id="276" r:id="rId18"/>
    <p:sldId id="274" r:id="rId19"/>
    <p:sldId id="279" r:id="rId20"/>
    <p:sldId id="277" r:id="rId21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AAB"/>
    <a:srgbClr val="FFD1A3"/>
    <a:srgbClr val="CCCC00"/>
    <a:srgbClr val="FF9933"/>
    <a:srgbClr val="FFFF00"/>
    <a:srgbClr val="3A6486"/>
    <a:srgbClr val="FF99CC"/>
    <a:srgbClr val="00FFCC"/>
    <a:srgbClr val="82EAD9"/>
    <a:srgbClr val="8F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8A2D8-F0D4-4197-82E6-01F4295C9516}" type="doc">
      <dgm:prSet loTypeId="urn:microsoft.com/office/officeart/2005/8/layout/default#1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5594C7-B235-4FA8-B980-F5144C3C11F9}">
      <dgm:prSet phldrT="[Text]" custT="1"/>
      <dgm:spPr>
        <a:solidFill>
          <a:srgbClr val="F7CAAB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solidFill>
                <a:schemeClr val="tx1"/>
              </a:solidFill>
              <a:latin typeface="Calibri" pitchFamily="34" charset="0"/>
            </a:rPr>
            <a:t>Scanning of Schedules </a:t>
          </a:r>
        </a:p>
      </dgm:t>
    </dgm:pt>
    <dgm:pt modelId="{D829EE67-15C3-4337-AA36-3E19FFE953B7}" type="parTrans" cxnId="{E2447033-1B3C-46CF-A499-E46A7881E3B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2853857-C432-400C-98F1-2E91A55DCC5D}" type="sibTrans" cxnId="{E2447033-1B3C-46CF-A499-E46A7881E3B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4E06D09-2DDA-42A5-85BF-F89AB80B5CA6}" type="pres">
      <dgm:prSet presAssocID="{A2E8A2D8-F0D4-4197-82E6-01F4295C95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B2CC7-098A-4534-A578-C57235B59CBD}" type="pres">
      <dgm:prSet presAssocID="{7C5594C7-B235-4FA8-B980-F5144C3C11F9}" presName="node" presStyleLbl="node1" presStyleIdx="0" presStyleCnt="1" custScaleX="107338" custLinFactNeighborX="1000" custLinFactNeighborY="4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447033-1B3C-46CF-A499-E46A7881E3B2}" srcId="{A2E8A2D8-F0D4-4197-82E6-01F4295C9516}" destId="{7C5594C7-B235-4FA8-B980-F5144C3C11F9}" srcOrd="0" destOrd="0" parTransId="{D829EE67-15C3-4337-AA36-3E19FFE953B7}" sibTransId="{72853857-C432-400C-98F1-2E91A55DCC5D}"/>
    <dgm:cxn modelId="{BF4C8FA8-2E5C-48E0-B573-BCA2B8FFC480}" type="presOf" srcId="{7C5594C7-B235-4FA8-B980-F5144C3C11F9}" destId="{8D0B2CC7-098A-4534-A578-C57235B59CBD}" srcOrd="0" destOrd="0" presId="urn:microsoft.com/office/officeart/2005/8/layout/default#12"/>
    <dgm:cxn modelId="{928C2ED0-3D0C-40AB-BE2C-EA4C2F4A2EC3}" type="presOf" srcId="{A2E8A2D8-F0D4-4197-82E6-01F4295C9516}" destId="{E4E06D09-2DDA-42A5-85BF-F89AB80B5CA6}" srcOrd="0" destOrd="0" presId="urn:microsoft.com/office/officeart/2005/8/layout/default#12"/>
    <dgm:cxn modelId="{832DA2AB-679D-4DF1-9F65-ADF765D421B7}" type="presParOf" srcId="{E4E06D09-2DDA-42A5-85BF-F89AB80B5CA6}" destId="{8D0B2CC7-098A-4534-A578-C57235B59CBD}" srcOrd="0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8A2D8-F0D4-4197-82E6-01F4295C9516}" type="doc">
      <dgm:prSet loTypeId="urn:microsoft.com/office/officeart/2005/8/layout/default#13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5594C7-B235-4FA8-B980-F5144C3C11F9}">
      <dgm:prSet phldrT="[Text]" custT="1"/>
      <dgm:spPr>
        <a:solidFill>
          <a:srgbClr val="F7CAAB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smtClean="0">
              <a:solidFill>
                <a:schemeClr val="tx1"/>
              </a:solidFill>
              <a:latin typeface="Calibri" pitchFamily="34" charset="0"/>
            </a:rPr>
            <a:t>Processing of </a:t>
          </a: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chemeClr val="tx1"/>
              </a:solidFill>
              <a:latin typeface="Calibri" pitchFamily="34" charset="0"/>
            </a:rPr>
            <a:t>Images using </a:t>
          </a: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chemeClr val="tx1"/>
              </a:solidFill>
              <a:latin typeface="Calibri" pitchFamily="34" charset="0"/>
            </a:rPr>
            <a:t>ICR technology</a:t>
          </a:r>
          <a:endParaRPr lang="en-US" sz="1600" dirty="0">
            <a:solidFill>
              <a:schemeClr val="tx1"/>
            </a:solidFill>
          </a:endParaRPr>
        </a:p>
      </dgm:t>
    </dgm:pt>
    <dgm:pt modelId="{D829EE67-15C3-4337-AA36-3E19FFE953B7}" type="parTrans" cxnId="{E2447033-1B3C-46CF-A499-E46A7881E3B2}">
      <dgm:prSet/>
      <dgm:spPr/>
      <dgm:t>
        <a:bodyPr/>
        <a:lstStyle/>
        <a:p>
          <a:endParaRPr lang="en-US" sz="1400"/>
        </a:p>
      </dgm:t>
    </dgm:pt>
    <dgm:pt modelId="{72853857-C432-400C-98F1-2E91A55DCC5D}" type="sibTrans" cxnId="{E2447033-1B3C-46CF-A499-E46A7881E3B2}">
      <dgm:prSet/>
      <dgm:spPr/>
      <dgm:t>
        <a:bodyPr/>
        <a:lstStyle/>
        <a:p>
          <a:endParaRPr lang="en-US" sz="1400"/>
        </a:p>
      </dgm:t>
    </dgm:pt>
    <dgm:pt modelId="{E4E06D09-2DDA-42A5-85BF-F89AB80B5CA6}" type="pres">
      <dgm:prSet presAssocID="{A2E8A2D8-F0D4-4197-82E6-01F4295C95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B2CC7-098A-4534-A578-C57235B59CBD}" type="pres">
      <dgm:prSet presAssocID="{7C5594C7-B235-4FA8-B980-F5144C3C11F9}" presName="node" presStyleLbl="node1" presStyleIdx="0" presStyleCnt="1" custScaleX="107338" custLinFactNeighborX="-56" custLinFactNeighborY="10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447033-1B3C-46CF-A499-E46A7881E3B2}" srcId="{A2E8A2D8-F0D4-4197-82E6-01F4295C9516}" destId="{7C5594C7-B235-4FA8-B980-F5144C3C11F9}" srcOrd="0" destOrd="0" parTransId="{D829EE67-15C3-4337-AA36-3E19FFE953B7}" sibTransId="{72853857-C432-400C-98F1-2E91A55DCC5D}"/>
    <dgm:cxn modelId="{7D806D25-D8E3-4A64-ABAF-8B882AF7C5FB}" type="presOf" srcId="{A2E8A2D8-F0D4-4197-82E6-01F4295C9516}" destId="{E4E06D09-2DDA-42A5-85BF-F89AB80B5CA6}" srcOrd="0" destOrd="0" presId="urn:microsoft.com/office/officeart/2005/8/layout/default#13"/>
    <dgm:cxn modelId="{A04624CE-289A-4F91-95F5-0AA732B9183C}" type="presOf" srcId="{7C5594C7-B235-4FA8-B980-F5144C3C11F9}" destId="{8D0B2CC7-098A-4534-A578-C57235B59CBD}" srcOrd="0" destOrd="0" presId="urn:microsoft.com/office/officeart/2005/8/layout/default#13"/>
    <dgm:cxn modelId="{E20F2CFD-A078-4847-92C2-94A58727D4EC}" type="presParOf" srcId="{E4E06D09-2DDA-42A5-85BF-F89AB80B5CA6}" destId="{8D0B2CC7-098A-4534-A578-C57235B59CBD}" srcOrd="0" destOrd="0" presId="urn:microsoft.com/office/officeart/2005/8/layout/default#1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8A2D8-F0D4-4197-82E6-01F4295C9516}" type="doc">
      <dgm:prSet loTypeId="urn:microsoft.com/office/officeart/2005/8/layout/default#14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5594C7-B235-4FA8-B980-F5144C3C11F9}">
      <dgm:prSet phldrT="[Text]" custT="1"/>
      <dgm:spPr>
        <a:solidFill>
          <a:srgbClr val="F7CAAB"/>
        </a:solidFill>
      </dgm:spPr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Calibri" pitchFamily="34" charset="0"/>
            </a:rPr>
            <a:t>Automatic Data Capture of Numeric Entries</a:t>
          </a:r>
          <a:endParaRPr lang="en-US" sz="1500" dirty="0">
            <a:solidFill>
              <a:schemeClr val="tx1"/>
            </a:solidFill>
          </a:endParaRPr>
        </a:p>
      </dgm:t>
    </dgm:pt>
    <dgm:pt modelId="{D829EE67-15C3-4337-AA36-3E19FFE953B7}" type="parTrans" cxnId="{E2447033-1B3C-46CF-A499-E46A7881E3B2}">
      <dgm:prSet/>
      <dgm:spPr/>
      <dgm:t>
        <a:bodyPr/>
        <a:lstStyle/>
        <a:p>
          <a:endParaRPr lang="en-US"/>
        </a:p>
      </dgm:t>
    </dgm:pt>
    <dgm:pt modelId="{72853857-C432-400C-98F1-2E91A55DCC5D}" type="sibTrans" cxnId="{E2447033-1B3C-46CF-A499-E46A7881E3B2}">
      <dgm:prSet/>
      <dgm:spPr/>
      <dgm:t>
        <a:bodyPr/>
        <a:lstStyle/>
        <a:p>
          <a:endParaRPr lang="en-US"/>
        </a:p>
      </dgm:t>
    </dgm:pt>
    <dgm:pt modelId="{E4E06D09-2DDA-42A5-85BF-F89AB80B5CA6}" type="pres">
      <dgm:prSet presAssocID="{A2E8A2D8-F0D4-4197-82E6-01F4295C95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B2CC7-098A-4534-A578-C57235B59CBD}" type="pres">
      <dgm:prSet presAssocID="{7C5594C7-B235-4FA8-B980-F5144C3C11F9}" presName="node" presStyleLbl="node1" presStyleIdx="0" presStyleCnt="1" custScaleX="107338" custLinFactNeighborX="-92995" custLinFactNeighborY="-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447033-1B3C-46CF-A499-E46A7881E3B2}" srcId="{A2E8A2D8-F0D4-4197-82E6-01F4295C9516}" destId="{7C5594C7-B235-4FA8-B980-F5144C3C11F9}" srcOrd="0" destOrd="0" parTransId="{D829EE67-15C3-4337-AA36-3E19FFE953B7}" sibTransId="{72853857-C432-400C-98F1-2E91A55DCC5D}"/>
    <dgm:cxn modelId="{E0DA781C-DD64-4E81-8849-148CEB6CBB67}" type="presOf" srcId="{7C5594C7-B235-4FA8-B980-F5144C3C11F9}" destId="{8D0B2CC7-098A-4534-A578-C57235B59CBD}" srcOrd="0" destOrd="0" presId="urn:microsoft.com/office/officeart/2005/8/layout/default#14"/>
    <dgm:cxn modelId="{6B2E6B72-11F1-4AC7-8349-8A54414FBAA4}" type="presOf" srcId="{A2E8A2D8-F0D4-4197-82E6-01F4295C9516}" destId="{E4E06D09-2DDA-42A5-85BF-F89AB80B5CA6}" srcOrd="0" destOrd="0" presId="urn:microsoft.com/office/officeart/2005/8/layout/default#14"/>
    <dgm:cxn modelId="{F39278A2-9F0E-4C82-914F-234F504DF185}" type="presParOf" srcId="{E4E06D09-2DDA-42A5-85BF-F89AB80B5CA6}" destId="{8D0B2CC7-098A-4534-A578-C57235B59CBD}" srcOrd="0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2CC7-098A-4534-A578-C57235B59CBD}">
      <dsp:nvSpPr>
        <dsp:cNvPr id="0" name=""/>
        <dsp:cNvSpPr/>
      </dsp:nvSpPr>
      <dsp:spPr>
        <a:xfrm>
          <a:off x="2073" y="109083"/>
          <a:ext cx="1984133" cy="1109094"/>
        </a:xfrm>
        <a:prstGeom prst="rect">
          <a:avLst/>
        </a:prstGeom>
        <a:solidFill>
          <a:srgbClr val="F7CAA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Scanning of Schedules </a:t>
          </a:r>
        </a:p>
      </dsp:txBody>
      <dsp:txXfrm>
        <a:off x="2073" y="109083"/>
        <a:ext cx="1984133" cy="1109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2CC7-098A-4534-A578-C57235B59CBD}">
      <dsp:nvSpPr>
        <dsp:cNvPr id="0" name=""/>
        <dsp:cNvSpPr/>
      </dsp:nvSpPr>
      <dsp:spPr>
        <a:xfrm>
          <a:off x="1" y="72909"/>
          <a:ext cx="1917795" cy="1072012"/>
        </a:xfrm>
        <a:prstGeom prst="rect">
          <a:avLst/>
        </a:prstGeom>
        <a:solidFill>
          <a:srgbClr val="F7CAA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Processing of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Images using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ICR technology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" y="72909"/>
        <a:ext cx="1917795" cy="1072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2CC7-098A-4534-A578-C57235B59CBD}">
      <dsp:nvSpPr>
        <dsp:cNvPr id="0" name=""/>
        <dsp:cNvSpPr/>
      </dsp:nvSpPr>
      <dsp:spPr>
        <a:xfrm>
          <a:off x="0" y="91768"/>
          <a:ext cx="1921327" cy="1073987"/>
        </a:xfrm>
        <a:prstGeom prst="rect">
          <a:avLst/>
        </a:prstGeom>
        <a:solidFill>
          <a:srgbClr val="F7CAA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Calibri" pitchFamily="34" charset="0"/>
            </a:rPr>
            <a:t>Automatic Data Capture of Numeric Entries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91768"/>
        <a:ext cx="1921327" cy="107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200C66A7-8E6E-40BA-8D33-8023B0A4D824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DC8670D4-B5AC-412D-989E-005FD4C618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793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229ABB24-408B-4C78-848E-9152DB8D2BD2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A645D631-B10E-4779-93D0-4C0D6764C4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946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03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221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0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25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30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99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9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0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51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737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52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59CF-EE49-4A06-8B8D-B8629FC0CF11}" type="datetimeFigureOut">
              <a:rPr lang="en-IN" smtClean="0"/>
              <a:t>09-12-2016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B6EF-BB70-4725-A664-B45F12D26C2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23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43000" y="1636248"/>
            <a:ext cx="11049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Technology For Census 2021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Issues &amp; Possibilities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5400" dirty="0" smtClean="0">
                <a:solidFill>
                  <a:srgbClr val="FFFF00"/>
                </a:solidFill>
              </a:rPr>
              <a:t>INDIA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957482"/>
            <a:ext cx="1104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Office of the Registrar General &amp; Census Commissioner, India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Ministry of Home Affairs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Delhi</a:t>
            </a:r>
            <a:endParaRPr lang="en-IN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8453"/>
            <a:ext cx="615315" cy="896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12" y="1434543"/>
            <a:ext cx="3431887" cy="39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Flow of Filled-in Materials (2011)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337057" y="1424153"/>
            <a:ext cx="1550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Charge Officer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4999" y="2041436"/>
            <a:ext cx="2015250" cy="2059559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708542" y="2041437"/>
            <a:ext cx="2403537" cy="3488319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92690" y="2985399"/>
            <a:ext cx="2569074" cy="2262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Set-I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690" y="3211691"/>
            <a:ext cx="256907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85725" indent="-85725">
              <a:buAutoNum type="romanLcPeriod"/>
            </a:pPr>
            <a:r>
              <a:rPr lang="en-US" sz="1200" dirty="0" smtClean="0">
                <a:solidFill>
                  <a:schemeClr val="tx1"/>
                </a:solidFill>
              </a:rPr>
              <a:t>Enumerator’s Abstract  (1</a:t>
            </a:r>
            <a:r>
              <a:rPr lang="en-US" sz="1200" baseline="30000" dirty="0" smtClean="0">
                <a:solidFill>
                  <a:schemeClr val="tx1"/>
                </a:solidFill>
              </a:rPr>
              <a:t>st</a:t>
            </a:r>
            <a:r>
              <a:rPr lang="en-US" sz="1200" dirty="0" smtClean="0">
                <a:solidFill>
                  <a:schemeClr val="tx1"/>
                </a:solidFill>
              </a:rPr>
              <a:t> copy)</a:t>
            </a:r>
          </a:p>
          <a:p>
            <a:pPr marL="85725" indent="-85725">
              <a:buAutoNum type="romanLcPeriod"/>
            </a:pPr>
            <a:r>
              <a:rPr lang="en-US" sz="1200" dirty="0" smtClean="0">
                <a:solidFill>
                  <a:schemeClr val="tx1"/>
                </a:solidFill>
              </a:rPr>
              <a:t>Working Sheet</a:t>
            </a:r>
            <a:endParaRPr lang="en-IN" sz="12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2690" y="3939988"/>
            <a:ext cx="2563388" cy="693081"/>
            <a:chOff x="2214546" y="3411898"/>
            <a:chExt cx="1357322" cy="693081"/>
          </a:xfrm>
        </p:grpSpPr>
        <p:sp>
          <p:nvSpPr>
            <p:cNvPr id="41" name="Rectangle 40"/>
            <p:cNvSpPr/>
            <p:nvPr/>
          </p:nvSpPr>
          <p:spPr>
            <a:xfrm>
              <a:off x="2214546" y="3411898"/>
              <a:ext cx="1357322" cy="23141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Set-II</a:t>
              </a:r>
              <a:endParaRPr lang="en-IN" b="1" dirty="0">
                <a:solidFill>
                  <a:srgbClr val="FFFF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214546" y="3643314"/>
              <a:ext cx="1357322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marL="85725" indent="-85725">
                <a:buAutoNum type="romanLcPeriod"/>
              </a:pPr>
              <a:r>
                <a:rPr kumimoji="0" lang="en-I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Layout Sketch</a:t>
              </a:r>
            </a:p>
            <a:p>
              <a:pPr marL="85725" indent="-85725">
                <a:buAutoNum type="romanLcPeriod"/>
              </a:pPr>
              <a:r>
                <a:rPr kumimoji="0" lang="en-I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filled-in updated AHL</a:t>
              </a:r>
              <a:endParaRPr lang="en-IN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690" y="4893433"/>
            <a:ext cx="2563388" cy="718781"/>
            <a:chOff x="3714744" y="3386198"/>
            <a:chExt cx="1357322" cy="718781"/>
          </a:xfrm>
        </p:grpSpPr>
        <p:sp>
          <p:nvSpPr>
            <p:cNvPr id="39" name="Rectangle 38"/>
            <p:cNvSpPr/>
            <p:nvPr/>
          </p:nvSpPr>
          <p:spPr>
            <a:xfrm>
              <a:off x="3714744" y="3386198"/>
              <a:ext cx="1357322" cy="25711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Set-III</a:t>
              </a:r>
              <a:endParaRPr lang="en-IN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14744" y="3643314"/>
              <a:ext cx="1357322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pPr marL="85725" indent="-85725">
                <a:buFontTx/>
                <a:buAutoNum type="romanLcPeriod"/>
              </a:pPr>
              <a:r>
                <a:rPr kumimoji="0" lang="en-I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Enumerator’s Abstract  (2</a:t>
              </a:r>
              <a:r>
                <a:rPr lang="en-US" sz="12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sz="1200" dirty="0" smtClean="0">
                  <a:solidFill>
                    <a:schemeClr val="tx1"/>
                  </a:solidFill>
                </a:rPr>
                <a:t> copy)</a:t>
              </a:r>
            </a:p>
            <a:p>
              <a:pPr marL="85725" indent="-85725">
                <a:buAutoNum type="romanLcPeriod"/>
              </a:pPr>
              <a:r>
                <a:rPr kumimoji="0" lang="en-I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lang="en-IN" sz="1200" dirty="0">
                  <a:solidFill>
                    <a:schemeClr val="tx1"/>
                  </a:solidFill>
                  <a:latin typeface="Calibri" pitchFamily="34" charset="0"/>
                  <a:ea typeface="Arial" pitchFamily="34" charset="0"/>
                  <a:cs typeface="Arial" pitchFamily="34" charset="0"/>
                </a:rPr>
                <a:t>L</a:t>
              </a:r>
              <a:r>
                <a:rPr kumimoji="0" lang="en-I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oose filled-in Household Schedules</a:t>
              </a:r>
              <a:endParaRPr lang="en-IN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9680" y="2053290"/>
            <a:ext cx="2964259" cy="3742392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For each EB, separately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</a:rPr>
              <a:t>On Top:  </a:t>
            </a:r>
          </a:p>
          <a:p>
            <a:pPr lvl="0"/>
            <a:r>
              <a:rPr kumimoji="0" lang="en-IN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</a:t>
            </a:r>
            <a:r>
              <a:rPr kumimoji="0" lang="en-I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. Certificate of Complete Coverage </a:t>
            </a:r>
          </a:p>
          <a:p>
            <a:pPr lvl="0"/>
            <a:r>
              <a:rPr kumimoji="0" lang="en-I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ii. Inventory of used/unused material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2718" y="1438115"/>
            <a:ext cx="131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Enumerator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4869" y="1424075"/>
            <a:ext cx="120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Supervisor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6806" y="2181106"/>
            <a:ext cx="15716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85725" indent="-85725">
              <a:buAutoNum type="romanLcPeriod"/>
            </a:pPr>
            <a:r>
              <a:rPr lang="en-US" sz="1200" dirty="0" smtClean="0">
                <a:solidFill>
                  <a:schemeClr val="tx1"/>
                </a:solidFill>
              </a:rPr>
              <a:t>Certificate of complete coverage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15137" y="2110792"/>
            <a:ext cx="2193372" cy="2955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Set-I &amp; II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09611" y="2196165"/>
            <a:ext cx="1842402" cy="96470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Set-III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Enumerator’s Abstract &amp; Filled-in Schedules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(Duly packed in boxes)</a:t>
            </a:r>
            <a:endParaRPr lang="en-IN" sz="10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910310" y="5531450"/>
            <a:ext cx="0" cy="1411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08541" y="5672632"/>
            <a:ext cx="2403537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Census Directorate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09611" y="5461707"/>
            <a:ext cx="1946790" cy="568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Storage-cum-Scanning  Center</a:t>
            </a:r>
            <a:endParaRPr lang="en-IN" sz="16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0430812" y="4365742"/>
            <a:ext cx="4622" cy="1080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815137" y="2885287"/>
            <a:ext cx="2193372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Un-used/spoiled materials along with the inventory</a:t>
            </a:r>
            <a:endParaRPr lang="en-IN" sz="13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15137" y="2481644"/>
            <a:ext cx="219337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Charge Register </a:t>
            </a:r>
          </a:p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of</a:t>
            </a:r>
            <a:r>
              <a:rPr lang="en-US" sz="1200" dirty="0" smtClean="0">
                <a:solidFill>
                  <a:schemeClr val="tx1"/>
                </a:solidFill>
              </a:rPr>
              <a:t> HLO and PE</a:t>
            </a:r>
            <a:endParaRPr lang="en-IN" sz="12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6" idx="2"/>
            <a:endCxn id="9" idx="0"/>
          </p:cNvCxnSpPr>
          <p:nvPr/>
        </p:nvCxnSpPr>
        <p:spPr>
          <a:xfrm flipH="1">
            <a:off x="7910311" y="1793485"/>
            <a:ext cx="1201767" cy="2479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2"/>
          </p:cNvCxnSpPr>
          <p:nvPr/>
        </p:nvCxnSpPr>
        <p:spPr>
          <a:xfrm>
            <a:off x="9112078" y="1793485"/>
            <a:ext cx="1201766" cy="2243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679125" y="1594582"/>
            <a:ext cx="1080000" cy="18748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815137" y="3516691"/>
            <a:ext cx="2193372" cy="900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I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Certificate of Complete Coverage from </a:t>
            </a:r>
            <a:r>
              <a:rPr lang="en-US" sz="13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Charge Officer, all Enumerators and Supervisors</a:t>
            </a:r>
            <a:endParaRPr lang="en-IN" sz="13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92861" y="2759189"/>
            <a:ext cx="1857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Along with materials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Received from the Enumerator(s) under his Supervisory Circle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15137" y="4467699"/>
            <a:ext cx="2193372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Inventory of Dispatch </a:t>
            </a:r>
          </a:p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(Annex-B)</a:t>
            </a:r>
            <a:endParaRPr lang="en-IN" sz="13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09611" y="3196304"/>
            <a:ext cx="1842402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Inventory of Dispatch </a:t>
            </a:r>
          </a:p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(Annex-A)</a:t>
            </a:r>
            <a:endParaRPr lang="en-IN" sz="1300" dirty="0" smtClean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78514" y="2053289"/>
            <a:ext cx="1913840" cy="2296487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9509611" y="3839244"/>
            <a:ext cx="1842402" cy="440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Box inventory (Annex-C)</a:t>
            </a:r>
            <a:endParaRPr lang="en-IN" sz="13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15137" y="4890179"/>
            <a:ext cx="2193372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Box Inventory </a:t>
            </a:r>
          </a:p>
          <a:p>
            <a:pPr algn="ctr"/>
            <a:r>
              <a:rPr lang="en-US" sz="1300" dirty="0" smtClean="0">
                <a:solidFill>
                  <a:schemeClr val="tx1"/>
                </a:solidFill>
              </a:rPr>
              <a:t>(Annex-D)</a:t>
            </a:r>
            <a:endParaRPr lang="en-IN" sz="13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050011" y="1613407"/>
            <a:ext cx="1080000" cy="18748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031808" y="1739730"/>
            <a:ext cx="2" cy="288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42622" y="1745046"/>
            <a:ext cx="2" cy="2880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12077" y="648343"/>
            <a:ext cx="276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Return Collection</a:t>
            </a:r>
            <a:endParaRPr lang="en-I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Data Processing (2011)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5857518" y="2298762"/>
            <a:ext cx="360000" cy="232851"/>
          </a:xfrm>
          <a:prstGeom prst="rightArrow">
            <a:avLst>
              <a:gd name="adj1" fmla="val 50000"/>
              <a:gd name="adj2" fmla="val 62086"/>
            </a:avLst>
          </a:prstGeom>
          <a:solidFill>
            <a:schemeClr val="bg1"/>
          </a:solidFill>
          <a:ln w="12700" cap="sq">
            <a:solidFill>
              <a:srgbClr val="FF993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Calibri" charset="0"/>
              <a:ea typeface="ＭＳ Ｐゴシック" charset="-128"/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 rot="5400000">
            <a:off x="9483311" y="3452755"/>
            <a:ext cx="900000" cy="260817"/>
          </a:xfrm>
          <a:prstGeom prst="rightArrow">
            <a:avLst>
              <a:gd name="adj1" fmla="val 50000"/>
              <a:gd name="adj2" fmla="val 62089"/>
            </a:avLst>
          </a:prstGeom>
          <a:solidFill>
            <a:schemeClr val="bg1"/>
          </a:solidFill>
          <a:ln w="12700" cap="sq">
            <a:solidFill>
              <a:srgbClr val="FF9933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234593674"/>
              </p:ext>
            </p:extLst>
          </p:nvPr>
        </p:nvGraphicFramePr>
        <p:xfrm>
          <a:off x="6353938" y="1700059"/>
          <a:ext cx="1986207" cy="123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4092386945"/>
              </p:ext>
            </p:extLst>
          </p:nvPr>
        </p:nvGraphicFramePr>
        <p:xfrm>
          <a:off x="8950580" y="1789413"/>
          <a:ext cx="1919799" cy="114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780231799"/>
              </p:ext>
            </p:extLst>
          </p:nvPr>
        </p:nvGraphicFramePr>
        <p:xfrm>
          <a:off x="8917855" y="4204260"/>
          <a:ext cx="1923335" cy="12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57" name="Group 33"/>
          <p:cNvGrpSpPr/>
          <p:nvPr/>
        </p:nvGrpSpPr>
        <p:grpSpPr>
          <a:xfrm>
            <a:off x="6353938" y="4303365"/>
            <a:ext cx="1877891" cy="1098122"/>
            <a:chOff x="0" y="190966"/>
            <a:chExt cx="1567837" cy="8763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8" name="Rectangle 57"/>
            <p:cNvSpPr/>
            <p:nvPr/>
          </p:nvSpPr>
          <p:spPr>
            <a:xfrm>
              <a:off x="0" y="190966"/>
              <a:ext cx="1567837" cy="876392"/>
            </a:xfrm>
            <a:prstGeom prst="rect">
              <a:avLst/>
            </a:prstGeom>
            <a:solidFill>
              <a:srgbClr val="F7CAAB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0" y="190966"/>
              <a:ext cx="1567837" cy="87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 eaLnBrk="1" fontAlgn="auto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sz="1500" b="1" dirty="0">
                  <a:solidFill>
                    <a:schemeClr val="tx1"/>
                  </a:solidFill>
                  <a:latin typeface="Calibri" pitchFamily="34" charset="0"/>
                </a:rPr>
                <a:t>Manual Processing </a:t>
              </a:r>
              <a:endParaRPr lang="en-US" sz="1500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 defTabSz="666750" eaLnBrk="1" fontAlgn="auto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sz="1500" b="1" dirty="0" smtClean="0">
                  <a:solidFill>
                    <a:schemeClr val="tx1"/>
                  </a:solidFill>
                  <a:latin typeface="Calibri" pitchFamily="34" charset="0"/>
                </a:rPr>
                <a:t>of </a:t>
              </a:r>
              <a:r>
                <a:rPr lang="en-US" sz="1500" b="1" dirty="0">
                  <a:solidFill>
                    <a:schemeClr val="tx1"/>
                  </a:solidFill>
                  <a:latin typeface="Calibri" pitchFamily="34" charset="0"/>
                </a:rPr>
                <a:t>unrecognized </a:t>
              </a:r>
              <a:r>
                <a:rPr lang="en-US" sz="1500" b="1" dirty="0" smtClean="0">
                  <a:solidFill>
                    <a:schemeClr val="tx1"/>
                  </a:solidFill>
                  <a:latin typeface="Calibri" pitchFamily="34" charset="0"/>
                </a:rPr>
                <a:t>Numeric Entries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39"/>
          <p:cNvGrpSpPr/>
          <p:nvPr/>
        </p:nvGrpSpPr>
        <p:grpSpPr>
          <a:xfrm>
            <a:off x="3595973" y="4312622"/>
            <a:ext cx="1923335" cy="1098802"/>
            <a:chOff x="0" y="190966"/>
            <a:chExt cx="1567837" cy="8763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1" name="Rectangle 60"/>
            <p:cNvSpPr/>
            <p:nvPr/>
          </p:nvSpPr>
          <p:spPr>
            <a:xfrm>
              <a:off x="0" y="190966"/>
              <a:ext cx="1567837" cy="876392"/>
            </a:xfrm>
            <a:prstGeom prst="rect">
              <a:avLst/>
            </a:prstGeom>
            <a:solidFill>
              <a:srgbClr val="F7CAAB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0" y="190966"/>
              <a:ext cx="1567837" cy="87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1500" b="1" dirty="0" smtClean="0">
                  <a:solidFill>
                    <a:schemeClr val="tx1"/>
                  </a:solidFill>
                  <a:latin typeface="Calibri" pitchFamily="34" charset="0"/>
                </a:rPr>
                <a:t>Computer Assisted Coding of Alphanumeric Entries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27"/>
          <p:cNvGrpSpPr/>
          <p:nvPr/>
        </p:nvGrpSpPr>
        <p:grpSpPr>
          <a:xfrm>
            <a:off x="3705859" y="1815536"/>
            <a:ext cx="1984133" cy="1109094"/>
            <a:chOff x="2073" y="182345"/>
            <a:chExt cx="1984133" cy="1109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5" name="Rectangle 64"/>
            <p:cNvSpPr/>
            <p:nvPr/>
          </p:nvSpPr>
          <p:spPr>
            <a:xfrm>
              <a:off x="2073" y="182345"/>
              <a:ext cx="1984133" cy="1109094"/>
            </a:xfrm>
            <a:prstGeom prst="rect">
              <a:avLst/>
            </a:prstGeom>
            <a:solidFill>
              <a:srgbClr val="F7CAAB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ectangle 65"/>
            <p:cNvSpPr/>
            <p:nvPr/>
          </p:nvSpPr>
          <p:spPr>
            <a:xfrm>
              <a:off x="2073" y="182345"/>
              <a:ext cx="1984133" cy="11090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 eaLnBrk="1" hangingPunct="1">
                <a:lnSpc>
                  <a:spcPct val="90000"/>
                </a:lnSpc>
                <a:defRPr/>
              </a:pPr>
              <a:r>
                <a:rPr lang="en-US" sz="1500" b="1" dirty="0">
                  <a:solidFill>
                    <a:schemeClr val="tx1"/>
                  </a:solidFill>
                  <a:latin typeface="Calibri" pitchFamily="34" charset="0"/>
                </a:rPr>
                <a:t>Collection of Household </a:t>
              </a:r>
              <a:r>
                <a:rPr lang="en-US" sz="1500" b="1" dirty="0" smtClean="0">
                  <a:solidFill>
                    <a:schemeClr val="tx1"/>
                  </a:solidFill>
                  <a:latin typeface="Calibri" pitchFamily="34" charset="0"/>
                </a:rPr>
                <a:t>Schedules</a:t>
              </a:r>
            </a:p>
            <a:p>
              <a:pPr algn="ctr" defTabSz="666750" eaLnBrk="1" hangingPunct="1">
                <a:lnSpc>
                  <a:spcPct val="90000"/>
                </a:lnSpc>
                <a:defRPr/>
              </a:pPr>
              <a:r>
                <a:rPr lang="en-US" sz="1500" b="1" dirty="0" smtClean="0">
                  <a:solidFill>
                    <a:schemeClr val="tx1"/>
                  </a:solidFill>
                  <a:latin typeface="Calibri" pitchFamily="34" charset="0"/>
                </a:rPr>
                <a:t>At scanning center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67" name="AutoShape 6"/>
          <p:cNvSpPr>
            <a:spLocks noChangeArrowheads="1"/>
          </p:cNvSpPr>
          <p:nvPr/>
        </p:nvSpPr>
        <p:spPr bwMode="auto">
          <a:xfrm>
            <a:off x="8501829" y="2298762"/>
            <a:ext cx="360000" cy="232851"/>
          </a:xfrm>
          <a:prstGeom prst="rightArrow">
            <a:avLst>
              <a:gd name="adj1" fmla="val 50000"/>
              <a:gd name="adj2" fmla="val 62086"/>
            </a:avLst>
          </a:prstGeom>
          <a:solidFill>
            <a:schemeClr val="bg1"/>
          </a:solidFill>
          <a:ln w="12700" cap="sq">
            <a:solidFill>
              <a:srgbClr val="FF993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Calibri" charset="0"/>
              <a:ea typeface="ＭＳ Ｐゴシック" charset="-128"/>
            </a:endParaRPr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auto">
          <a:xfrm flipH="1">
            <a:off x="8362170" y="4733839"/>
            <a:ext cx="360000" cy="237177"/>
          </a:xfrm>
          <a:prstGeom prst="rightArrow">
            <a:avLst>
              <a:gd name="adj1" fmla="val 50000"/>
              <a:gd name="adj2" fmla="val 62086"/>
            </a:avLst>
          </a:prstGeom>
          <a:solidFill>
            <a:schemeClr val="bg1"/>
          </a:solidFill>
          <a:ln w="12700" cap="sq">
            <a:solidFill>
              <a:srgbClr val="FF993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Calibri" charset="0"/>
              <a:ea typeface="ＭＳ Ｐゴシック" charset="-128"/>
            </a:endParaRPr>
          </a:p>
        </p:txBody>
      </p:sp>
      <p:sp>
        <p:nvSpPr>
          <p:cNvPr id="69" name="AutoShape 6"/>
          <p:cNvSpPr>
            <a:spLocks noChangeArrowheads="1"/>
          </p:cNvSpPr>
          <p:nvPr/>
        </p:nvSpPr>
        <p:spPr bwMode="auto">
          <a:xfrm flipH="1">
            <a:off x="5742965" y="4733839"/>
            <a:ext cx="360000" cy="237177"/>
          </a:xfrm>
          <a:prstGeom prst="rightArrow">
            <a:avLst>
              <a:gd name="adj1" fmla="val 50000"/>
              <a:gd name="adj2" fmla="val 62086"/>
            </a:avLst>
          </a:prstGeom>
          <a:solidFill>
            <a:schemeClr val="bg1"/>
          </a:solidFill>
          <a:ln w="12700" cap="sq">
            <a:solidFill>
              <a:srgbClr val="FF993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Calibri" charset="0"/>
              <a:ea typeface="ＭＳ Ｐゴシック" charset="-128"/>
            </a:endParaRPr>
          </a:p>
        </p:txBody>
      </p:sp>
      <p:grpSp>
        <p:nvGrpSpPr>
          <p:cNvPr id="71" name="Group 39"/>
          <p:cNvGrpSpPr/>
          <p:nvPr/>
        </p:nvGrpSpPr>
        <p:grpSpPr>
          <a:xfrm>
            <a:off x="991726" y="4312622"/>
            <a:ext cx="1923335" cy="1098802"/>
            <a:chOff x="0" y="190966"/>
            <a:chExt cx="1567837" cy="8763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Rectangle 71"/>
            <p:cNvSpPr/>
            <p:nvPr/>
          </p:nvSpPr>
          <p:spPr>
            <a:xfrm>
              <a:off x="0" y="190966"/>
              <a:ext cx="1567837" cy="876392"/>
            </a:xfrm>
            <a:prstGeom prst="rect">
              <a:avLst/>
            </a:prstGeom>
            <a:solidFill>
              <a:srgbClr val="F7CAAB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ectangle 72"/>
            <p:cNvSpPr/>
            <p:nvPr/>
          </p:nvSpPr>
          <p:spPr>
            <a:xfrm>
              <a:off x="0" y="190966"/>
              <a:ext cx="1567837" cy="87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 eaLnBrk="1" fontAlgn="auto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sz="1500" b="1" dirty="0" smtClean="0">
                  <a:solidFill>
                    <a:schemeClr val="tx1"/>
                  </a:solidFill>
                  <a:latin typeface="Calibri" pitchFamily="34" charset="0"/>
                </a:rPr>
                <a:t>Finalization </a:t>
              </a:r>
            </a:p>
            <a:p>
              <a:pPr algn="ctr" defTabSz="666750" eaLnBrk="1" fontAlgn="auto" hangingPunct="1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sz="1500" b="1" dirty="0" smtClean="0">
                  <a:solidFill>
                    <a:schemeClr val="tx1"/>
                  </a:solidFill>
                  <a:latin typeface="Calibri" pitchFamily="34" charset="0"/>
                </a:rPr>
                <a:t>of </a:t>
              </a:r>
              <a:r>
                <a:rPr lang="en-US" sz="1500" b="1" dirty="0">
                  <a:solidFill>
                    <a:schemeClr val="tx1"/>
                  </a:solidFill>
                  <a:latin typeface="Calibri" pitchFamily="34" charset="0"/>
                </a:rPr>
                <a:t>Results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AutoShape 6"/>
          <p:cNvSpPr>
            <a:spLocks noChangeArrowheads="1"/>
          </p:cNvSpPr>
          <p:nvPr/>
        </p:nvSpPr>
        <p:spPr bwMode="auto">
          <a:xfrm flipH="1">
            <a:off x="3057212" y="4733839"/>
            <a:ext cx="360000" cy="237177"/>
          </a:xfrm>
          <a:prstGeom prst="rightArrow">
            <a:avLst>
              <a:gd name="adj1" fmla="val 50000"/>
              <a:gd name="adj2" fmla="val 62086"/>
            </a:avLst>
          </a:prstGeom>
          <a:solidFill>
            <a:schemeClr val="bg1"/>
          </a:solidFill>
          <a:ln w="12700" cap="sq">
            <a:solidFill>
              <a:srgbClr val="FF9933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latin typeface="Calibri" charset="0"/>
              <a:ea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143172" y="660792"/>
            <a:ext cx="1143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Stages</a:t>
            </a:r>
            <a:endParaRPr lang="en-I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Data Processing (2011)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51472" y="660591"/>
            <a:ext cx="118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e-Flow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125" name="AutoShape 3"/>
          <p:cNvSpPr>
            <a:spLocks noChangeArrowheads="1"/>
          </p:cNvSpPr>
          <p:nvPr/>
        </p:nvSpPr>
        <p:spPr bwMode="auto">
          <a:xfrm rot="9494294" flipH="1" flipV="1">
            <a:off x="8430917" y="1711281"/>
            <a:ext cx="1435629" cy="954903"/>
          </a:xfrm>
          <a:prstGeom prst="rightArrow">
            <a:avLst>
              <a:gd name="adj1" fmla="val 50000"/>
              <a:gd name="adj2" fmla="val 39171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ObliqueTopLeft"/>
            <a:lightRig rig="legacyFlat3" dir="l"/>
          </a:scene3d>
          <a:sp3d extrusionH="430200" prstMaterial="legacyPlastic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defTabSz="762000" eaLnBrk="0" hangingPunct="0"/>
            <a:r>
              <a:rPr lang="en-US" sz="1600" b="1" dirty="0">
                <a:solidFill>
                  <a:schemeClr val="bg2"/>
                </a:solidFill>
                <a:ea typeface="ＭＳ Ｐゴシック" pitchFamily="34" charset="-128"/>
              </a:rPr>
              <a:t> ASCII FILE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44558" y="1546692"/>
            <a:ext cx="1412993" cy="1462327"/>
            <a:chOff x="7923172" y="1663009"/>
            <a:chExt cx="1412993" cy="1462327"/>
          </a:xfrm>
        </p:grpSpPr>
        <p:pic>
          <p:nvPicPr>
            <p:cNvPr id="124" name="Picture 82" descr="vomp0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1683" y="1663009"/>
              <a:ext cx="71120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" name="Picture 81" descr="Mainfram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94699" y="1679157"/>
              <a:ext cx="581026" cy="694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" name="Text Box 74"/>
            <p:cNvSpPr txBox="1">
              <a:spLocks noChangeArrowheads="1"/>
            </p:cNvSpPr>
            <p:nvPr/>
          </p:nvSpPr>
          <p:spPr bwMode="auto">
            <a:xfrm>
              <a:off x="7923172" y="2386672"/>
              <a:ext cx="141299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State 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Data Center Server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7552" y="4701504"/>
            <a:ext cx="3085024" cy="1377760"/>
            <a:chOff x="1918029" y="4751641"/>
            <a:chExt cx="3085024" cy="1377760"/>
          </a:xfrm>
        </p:grpSpPr>
        <p:grpSp>
          <p:nvGrpSpPr>
            <p:cNvPr id="17" name="Group 16"/>
            <p:cNvGrpSpPr/>
            <p:nvPr/>
          </p:nvGrpSpPr>
          <p:grpSpPr>
            <a:xfrm>
              <a:off x="1918029" y="4864246"/>
              <a:ext cx="3085024" cy="1265155"/>
              <a:chOff x="1918029" y="4864246"/>
              <a:chExt cx="3085024" cy="1265155"/>
            </a:xfrm>
          </p:grpSpPr>
          <p:sp>
            <p:nvSpPr>
              <p:cNvPr id="127" name="AutoShape 5"/>
              <p:cNvSpPr>
                <a:spLocks noChangeArrowheads="1"/>
              </p:cNvSpPr>
              <p:nvPr/>
            </p:nvSpPr>
            <p:spPr bwMode="auto">
              <a:xfrm>
                <a:off x="1918029" y="4864246"/>
                <a:ext cx="2346449" cy="106045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l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defTabSz="762000" eaLnBrk="0" hangingPunct="0">
                  <a:defRPr/>
                </a:pPr>
                <a:r>
                  <a:rPr lang="en-US" sz="2000" b="1" dirty="0">
                    <a:ea typeface="ＭＳ Ｐゴシック" charset="-128"/>
                  </a:rPr>
                  <a:t>Scanning</a:t>
                </a:r>
                <a:endParaRPr lang="en-US" sz="2000" dirty="0">
                  <a:ea typeface="ＭＳ Ｐゴシック" charset="-128"/>
                </a:endParaRPr>
              </a:p>
            </p:txBody>
          </p:sp>
          <p:pic>
            <p:nvPicPr>
              <p:cNvPr id="189" name="Picture 188" descr="scanner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02476" y="5419788"/>
                <a:ext cx="622556" cy="612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3" name="Group 11"/>
              <p:cNvGrpSpPr>
                <a:grpSpLocks/>
              </p:cNvGrpSpPr>
              <p:nvPr/>
            </p:nvGrpSpPr>
            <p:grpSpPr bwMode="auto">
              <a:xfrm>
                <a:off x="4347976" y="5726175"/>
                <a:ext cx="655077" cy="403226"/>
                <a:chOff x="82" y="1850"/>
                <a:chExt cx="689" cy="761"/>
              </a:xfrm>
            </p:grpSpPr>
            <p:grpSp>
              <p:nvGrpSpPr>
                <p:cNvPr id="134" name="Group 12"/>
                <p:cNvGrpSpPr>
                  <a:grpSpLocks/>
                </p:cNvGrpSpPr>
                <p:nvPr/>
              </p:nvGrpSpPr>
              <p:grpSpPr bwMode="auto">
                <a:xfrm>
                  <a:off x="82" y="2330"/>
                  <a:ext cx="689" cy="281"/>
                  <a:chOff x="82" y="2330"/>
                  <a:chExt cx="689" cy="281"/>
                </a:xfrm>
              </p:grpSpPr>
              <p:sp>
                <p:nvSpPr>
                  <p:cNvPr id="177" name="Freeform 13"/>
                  <p:cNvSpPr>
                    <a:spLocks/>
                  </p:cNvSpPr>
                  <p:nvPr/>
                </p:nvSpPr>
                <p:spPr bwMode="auto">
                  <a:xfrm>
                    <a:off x="82" y="2330"/>
                    <a:ext cx="689" cy="281"/>
                  </a:xfrm>
                  <a:custGeom>
                    <a:avLst/>
                    <a:gdLst>
                      <a:gd name="T0" fmla="*/ 400 w 689"/>
                      <a:gd name="T1" fmla="*/ 0 h 281"/>
                      <a:gd name="T2" fmla="*/ 688 w 689"/>
                      <a:gd name="T3" fmla="*/ 96 h 281"/>
                      <a:gd name="T4" fmla="*/ 289 w 689"/>
                      <a:gd name="T5" fmla="*/ 280 h 281"/>
                      <a:gd name="T6" fmla="*/ 0 w 689"/>
                      <a:gd name="T7" fmla="*/ 179 h 281"/>
                      <a:gd name="T8" fmla="*/ 400 w 689"/>
                      <a:gd name="T9" fmla="*/ 0 h 2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81"/>
                      <a:gd name="T17" fmla="*/ 689 w 689"/>
                      <a:gd name="T18" fmla="*/ 281 h 2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81">
                        <a:moveTo>
                          <a:pt x="400" y="0"/>
                        </a:moveTo>
                        <a:lnTo>
                          <a:pt x="688" y="96"/>
                        </a:lnTo>
                        <a:lnTo>
                          <a:pt x="289" y="280"/>
                        </a:lnTo>
                        <a:lnTo>
                          <a:pt x="0" y="179"/>
                        </a:lnTo>
                        <a:lnTo>
                          <a:pt x="40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6" y="2372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7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33" y="2400"/>
                    <a:ext cx="174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8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68" y="242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8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06" y="2451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8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5" y="248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35" name="Group 19"/>
                <p:cNvGrpSpPr>
                  <a:grpSpLocks/>
                </p:cNvGrpSpPr>
                <p:nvPr/>
              </p:nvGrpSpPr>
              <p:grpSpPr bwMode="auto">
                <a:xfrm>
                  <a:off x="82" y="2250"/>
                  <a:ext cx="689" cy="281"/>
                  <a:chOff x="82" y="2250"/>
                  <a:chExt cx="689" cy="281"/>
                </a:xfrm>
              </p:grpSpPr>
              <p:sp>
                <p:nvSpPr>
                  <p:cNvPr id="171" name="Freeform 20"/>
                  <p:cNvSpPr>
                    <a:spLocks/>
                  </p:cNvSpPr>
                  <p:nvPr/>
                </p:nvSpPr>
                <p:spPr bwMode="auto">
                  <a:xfrm>
                    <a:off x="82" y="2250"/>
                    <a:ext cx="689" cy="281"/>
                  </a:xfrm>
                  <a:custGeom>
                    <a:avLst/>
                    <a:gdLst>
                      <a:gd name="T0" fmla="*/ 400 w 689"/>
                      <a:gd name="T1" fmla="*/ 0 h 281"/>
                      <a:gd name="T2" fmla="*/ 688 w 689"/>
                      <a:gd name="T3" fmla="*/ 96 h 281"/>
                      <a:gd name="T4" fmla="*/ 289 w 689"/>
                      <a:gd name="T5" fmla="*/ 280 h 281"/>
                      <a:gd name="T6" fmla="*/ 0 w 689"/>
                      <a:gd name="T7" fmla="*/ 179 h 281"/>
                      <a:gd name="T8" fmla="*/ 400 w 689"/>
                      <a:gd name="T9" fmla="*/ 0 h 2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81"/>
                      <a:gd name="T17" fmla="*/ 689 w 689"/>
                      <a:gd name="T18" fmla="*/ 281 h 2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81">
                        <a:moveTo>
                          <a:pt x="400" y="0"/>
                        </a:moveTo>
                        <a:lnTo>
                          <a:pt x="688" y="96"/>
                        </a:lnTo>
                        <a:lnTo>
                          <a:pt x="289" y="280"/>
                        </a:lnTo>
                        <a:lnTo>
                          <a:pt x="0" y="179"/>
                        </a:lnTo>
                        <a:lnTo>
                          <a:pt x="40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86" y="2292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7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33" y="2320"/>
                    <a:ext cx="174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7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68" y="234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7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06" y="2371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7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35" y="240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36" name="Group 26"/>
                <p:cNvGrpSpPr>
                  <a:grpSpLocks/>
                </p:cNvGrpSpPr>
                <p:nvPr/>
              </p:nvGrpSpPr>
              <p:grpSpPr bwMode="auto">
                <a:xfrm>
                  <a:off x="82" y="2170"/>
                  <a:ext cx="689" cy="281"/>
                  <a:chOff x="82" y="2170"/>
                  <a:chExt cx="689" cy="281"/>
                </a:xfrm>
              </p:grpSpPr>
              <p:sp>
                <p:nvSpPr>
                  <p:cNvPr id="165" name="Freeform 27"/>
                  <p:cNvSpPr>
                    <a:spLocks/>
                  </p:cNvSpPr>
                  <p:nvPr/>
                </p:nvSpPr>
                <p:spPr bwMode="auto">
                  <a:xfrm>
                    <a:off x="82" y="2170"/>
                    <a:ext cx="689" cy="281"/>
                  </a:xfrm>
                  <a:custGeom>
                    <a:avLst/>
                    <a:gdLst>
                      <a:gd name="T0" fmla="*/ 400 w 689"/>
                      <a:gd name="T1" fmla="*/ 0 h 281"/>
                      <a:gd name="T2" fmla="*/ 688 w 689"/>
                      <a:gd name="T3" fmla="*/ 96 h 281"/>
                      <a:gd name="T4" fmla="*/ 289 w 689"/>
                      <a:gd name="T5" fmla="*/ 280 h 281"/>
                      <a:gd name="T6" fmla="*/ 0 w 689"/>
                      <a:gd name="T7" fmla="*/ 179 h 281"/>
                      <a:gd name="T8" fmla="*/ 400 w 689"/>
                      <a:gd name="T9" fmla="*/ 0 h 2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81"/>
                      <a:gd name="T17" fmla="*/ 689 w 689"/>
                      <a:gd name="T18" fmla="*/ 281 h 2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81">
                        <a:moveTo>
                          <a:pt x="400" y="0"/>
                        </a:moveTo>
                        <a:lnTo>
                          <a:pt x="688" y="96"/>
                        </a:lnTo>
                        <a:lnTo>
                          <a:pt x="289" y="280"/>
                        </a:lnTo>
                        <a:lnTo>
                          <a:pt x="0" y="179"/>
                        </a:lnTo>
                        <a:lnTo>
                          <a:pt x="40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86" y="2212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6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33" y="2240"/>
                    <a:ext cx="174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6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68" y="226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6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06" y="2291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7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35" y="232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37" name="Group 33"/>
                <p:cNvGrpSpPr>
                  <a:grpSpLocks/>
                </p:cNvGrpSpPr>
                <p:nvPr/>
              </p:nvGrpSpPr>
              <p:grpSpPr bwMode="auto">
                <a:xfrm>
                  <a:off x="82" y="2090"/>
                  <a:ext cx="689" cy="281"/>
                  <a:chOff x="82" y="2090"/>
                  <a:chExt cx="689" cy="281"/>
                </a:xfrm>
              </p:grpSpPr>
              <p:sp>
                <p:nvSpPr>
                  <p:cNvPr id="159" name="Freeform 34"/>
                  <p:cNvSpPr>
                    <a:spLocks/>
                  </p:cNvSpPr>
                  <p:nvPr/>
                </p:nvSpPr>
                <p:spPr bwMode="auto">
                  <a:xfrm>
                    <a:off x="82" y="2090"/>
                    <a:ext cx="689" cy="281"/>
                  </a:xfrm>
                  <a:custGeom>
                    <a:avLst/>
                    <a:gdLst>
                      <a:gd name="T0" fmla="*/ 400 w 689"/>
                      <a:gd name="T1" fmla="*/ 0 h 281"/>
                      <a:gd name="T2" fmla="*/ 688 w 689"/>
                      <a:gd name="T3" fmla="*/ 96 h 281"/>
                      <a:gd name="T4" fmla="*/ 289 w 689"/>
                      <a:gd name="T5" fmla="*/ 280 h 281"/>
                      <a:gd name="T6" fmla="*/ 0 w 689"/>
                      <a:gd name="T7" fmla="*/ 179 h 281"/>
                      <a:gd name="T8" fmla="*/ 400 w 689"/>
                      <a:gd name="T9" fmla="*/ 0 h 2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81"/>
                      <a:gd name="T17" fmla="*/ 689 w 689"/>
                      <a:gd name="T18" fmla="*/ 281 h 2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81">
                        <a:moveTo>
                          <a:pt x="400" y="0"/>
                        </a:moveTo>
                        <a:lnTo>
                          <a:pt x="688" y="96"/>
                        </a:lnTo>
                        <a:lnTo>
                          <a:pt x="289" y="280"/>
                        </a:lnTo>
                        <a:lnTo>
                          <a:pt x="0" y="179"/>
                        </a:lnTo>
                        <a:lnTo>
                          <a:pt x="40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86" y="2132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6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33" y="2160"/>
                    <a:ext cx="174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6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68" y="218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63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06" y="2211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6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35" y="224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38" name="Group 40"/>
                <p:cNvGrpSpPr>
                  <a:grpSpLocks/>
                </p:cNvGrpSpPr>
                <p:nvPr/>
              </p:nvGrpSpPr>
              <p:grpSpPr bwMode="auto">
                <a:xfrm>
                  <a:off x="82" y="2010"/>
                  <a:ext cx="689" cy="281"/>
                  <a:chOff x="82" y="2010"/>
                  <a:chExt cx="689" cy="281"/>
                </a:xfrm>
              </p:grpSpPr>
              <p:sp>
                <p:nvSpPr>
                  <p:cNvPr id="153" name="Freeform 41"/>
                  <p:cNvSpPr>
                    <a:spLocks/>
                  </p:cNvSpPr>
                  <p:nvPr/>
                </p:nvSpPr>
                <p:spPr bwMode="auto">
                  <a:xfrm>
                    <a:off x="82" y="2010"/>
                    <a:ext cx="689" cy="281"/>
                  </a:xfrm>
                  <a:custGeom>
                    <a:avLst/>
                    <a:gdLst>
                      <a:gd name="T0" fmla="*/ 400 w 689"/>
                      <a:gd name="T1" fmla="*/ 0 h 281"/>
                      <a:gd name="T2" fmla="*/ 688 w 689"/>
                      <a:gd name="T3" fmla="*/ 96 h 281"/>
                      <a:gd name="T4" fmla="*/ 289 w 689"/>
                      <a:gd name="T5" fmla="*/ 280 h 281"/>
                      <a:gd name="T6" fmla="*/ 0 w 689"/>
                      <a:gd name="T7" fmla="*/ 179 h 281"/>
                      <a:gd name="T8" fmla="*/ 400 w 689"/>
                      <a:gd name="T9" fmla="*/ 0 h 2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81"/>
                      <a:gd name="T17" fmla="*/ 689 w 689"/>
                      <a:gd name="T18" fmla="*/ 281 h 2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81">
                        <a:moveTo>
                          <a:pt x="400" y="0"/>
                        </a:moveTo>
                        <a:lnTo>
                          <a:pt x="688" y="96"/>
                        </a:lnTo>
                        <a:lnTo>
                          <a:pt x="289" y="280"/>
                        </a:lnTo>
                        <a:lnTo>
                          <a:pt x="0" y="179"/>
                        </a:lnTo>
                        <a:lnTo>
                          <a:pt x="40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86" y="2052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33" y="2080"/>
                    <a:ext cx="174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68" y="210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6" y="2131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35" y="216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39" name="Group 47"/>
                <p:cNvGrpSpPr>
                  <a:grpSpLocks/>
                </p:cNvGrpSpPr>
                <p:nvPr/>
              </p:nvGrpSpPr>
              <p:grpSpPr bwMode="auto">
                <a:xfrm>
                  <a:off x="82" y="1930"/>
                  <a:ext cx="689" cy="281"/>
                  <a:chOff x="82" y="1930"/>
                  <a:chExt cx="689" cy="281"/>
                </a:xfrm>
              </p:grpSpPr>
              <p:sp>
                <p:nvSpPr>
                  <p:cNvPr id="147" name="Freeform 48"/>
                  <p:cNvSpPr>
                    <a:spLocks/>
                  </p:cNvSpPr>
                  <p:nvPr/>
                </p:nvSpPr>
                <p:spPr bwMode="auto">
                  <a:xfrm>
                    <a:off x="82" y="1930"/>
                    <a:ext cx="689" cy="281"/>
                  </a:xfrm>
                  <a:custGeom>
                    <a:avLst/>
                    <a:gdLst>
                      <a:gd name="T0" fmla="*/ 400 w 689"/>
                      <a:gd name="T1" fmla="*/ 0 h 281"/>
                      <a:gd name="T2" fmla="*/ 688 w 689"/>
                      <a:gd name="T3" fmla="*/ 96 h 281"/>
                      <a:gd name="T4" fmla="*/ 289 w 689"/>
                      <a:gd name="T5" fmla="*/ 280 h 281"/>
                      <a:gd name="T6" fmla="*/ 0 w 689"/>
                      <a:gd name="T7" fmla="*/ 179 h 281"/>
                      <a:gd name="T8" fmla="*/ 400 w 689"/>
                      <a:gd name="T9" fmla="*/ 0 h 2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81"/>
                      <a:gd name="T17" fmla="*/ 689 w 689"/>
                      <a:gd name="T18" fmla="*/ 281 h 2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81">
                        <a:moveTo>
                          <a:pt x="400" y="0"/>
                        </a:moveTo>
                        <a:lnTo>
                          <a:pt x="688" y="96"/>
                        </a:lnTo>
                        <a:lnTo>
                          <a:pt x="289" y="280"/>
                        </a:lnTo>
                        <a:lnTo>
                          <a:pt x="0" y="179"/>
                        </a:lnTo>
                        <a:lnTo>
                          <a:pt x="40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86" y="1972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33" y="2000"/>
                    <a:ext cx="174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68" y="202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1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06" y="2051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52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35" y="208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140" name="Group 54"/>
                <p:cNvGrpSpPr>
                  <a:grpSpLocks/>
                </p:cNvGrpSpPr>
                <p:nvPr/>
              </p:nvGrpSpPr>
              <p:grpSpPr bwMode="auto">
                <a:xfrm>
                  <a:off x="82" y="1850"/>
                  <a:ext cx="689" cy="281"/>
                  <a:chOff x="82" y="1850"/>
                  <a:chExt cx="689" cy="281"/>
                </a:xfrm>
              </p:grpSpPr>
              <p:sp>
                <p:nvSpPr>
                  <p:cNvPr id="141" name="Freeform 55"/>
                  <p:cNvSpPr>
                    <a:spLocks/>
                  </p:cNvSpPr>
                  <p:nvPr/>
                </p:nvSpPr>
                <p:spPr bwMode="auto">
                  <a:xfrm>
                    <a:off x="82" y="1850"/>
                    <a:ext cx="689" cy="281"/>
                  </a:xfrm>
                  <a:custGeom>
                    <a:avLst/>
                    <a:gdLst>
                      <a:gd name="T0" fmla="*/ 400 w 689"/>
                      <a:gd name="T1" fmla="*/ 0 h 281"/>
                      <a:gd name="T2" fmla="*/ 688 w 689"/>
                      <a:gd name="T3" fmla="*/ 96 h 281"/>
                      <a:gd name="T4" fmla="*/ 289 w 689"/>
                      <a:gd name="T5" fmla="*/ 280 h 281"/>
                      <a:gd name="T6" fmla="*/ 0 w 689"/>
                      <a:gd name="T7" fmla="*/ 179 h 281"/>
                      <a:gd name="T8" fmla="*/ 400 w 689"/>
                      <a:gd name="T9" fmla="*/ 0 h 2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9"/>
                      <a:gd name="T16" fmla="*/ 0 h 281"/>
                      <a:gd name="T17" fmla="*/ 689 w 689"/>
                      <a:gd name="T18" fmla="*/ 281 h 2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9" h="281">
                        <a:moveTo>
                          <a:pt x="400" y="0"/>
                        </a:moveTo>
                        <a:lnTo>
                          <a:pt x="688" y="96"/>
                        </a:lnTo>
                        <a:lnTo>
                          <a:pt x="289" y="280"/>
                        </a:lnTo>
                        <a:lnTo>
                          <a:pt x="0" y="179"/>
                        </a:lnTo>
                        <a:lnTo>
                          <a:pt x="40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86" y="1892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3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3" y="1920"/>
                    <a:ext cx="174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68" y="194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5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06" y="1971"/>
                    <a:ext cx="175" cy="56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14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35" y="2005"/>
                    <a:ext cx="175" cy="55"/>
                  </a:xfrm>
                  <a:prstGeom prst="line">
                    <a:avLst/>
                  </a:prstGeom>
                  <a:noFill/>
                  <a:ln w="25400">
                    <a:solidFill>
                      <a:srgbClr val="11111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</p:grpSp>
        </p:grpSp>
        <p:sp>
          <p:nvSpPr>
            <p:cNvPr id="16" name="Oval 15"/>
            <p:cNvSpPr/>
            <p:nvPr/>
          </p:nvSpPr>
          <p:spPr>
            <a:xfrm>
              <a:off x="2254318" y="4751641"/>
              <a:ext cx="268941" cy="39355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tx1"/>
                  </a:solidFill>
                </a:rPr>
                <a:t>1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3148" y="4113980"/>
            <a:ext cx="3152337" cy="1434350"/>
            <a:chOff x="2953625" y="4164117"/>
            <a:chExt cx="3152337" cy="1434350"/>
          </a:xfrm>
        </p:grpSpPr>
        <p:grpSp>
          <p:nvGrpSpPr>
            <p:cNvPr id="13" name="Group 12"/>
            <p:cNvGrpSpPr/>
            <p:nvPr/>
          </p:nvGrpSpPr>
          <p:grpSpPr>
            <a:xfrm>
              <a:off x="2953625" y="4282430"/>
              <a:ext cx="3152337" cy="1316037"/>
              <a:chOff x="2049463" y="4484688"/>
              <a:chExt cx="3271837" cy="1316037"/>
            </a:xfrm>
          </p:grpSpPr>
          <p:sp>
            <p:nvSpPr>
              <p:cNvPr id="128" name="AutoShape 6"/>
              <p:cNvSpPr>
                <a:spLocks noChangeArrowheads="1"/>
              </p:cNvSpPr>
              <p:nvPr/>
            </p:nvSpPr>
            <p:spPr bwMode="auto">
              <a:xfrm>
                <a:off x="2049463" y="4484688"/>
                <a:ext cx="2590800" cy="1087437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l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defTabSz="762000" eaLnBrk="0" hangingPunct="0">
                  <a:defRPr/>
                </a:pPr>
                <a:r>
                  <a:rPr lang="en-US" sz="2000" b="1">
                    <a:ea typeface="ＭＳ Ｐゴシック" charset="-128"/>
                  </a:rPr>
                  <a:t>Recognition</a:t>
                </a:r>
                <a:endParaRPr lang="en-US" sz="2000">
                  <a:ea typeface="ＭＳ Ｐゴシック" charset="-128"/>
                </a:endParaRPr>
              </a:p>
            </p:txBody>
          </p:sp>
          <p:pic>
            <p:nvPicPr>
              <p:cNvPr id="190" name="Picture 189" descr="vomp01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335463" y="4891088"/>
                <a:ext cx="985837" cy="909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0" name="Oval 199"/>
            <p:cNvSpPr/>
            <p:nvPr/>
          </p:nvSpPr>
          <p:spPr>
            <a:xfrm>
              <a:off x="3335826" y="4164117"/>
              <a:ext cx="268941" cy="39355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tx1"/>
                  </a:solidFill>
                </a:rPr>
                <a:t>2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78468" y="3582806"/>
            <a:ext cx="2997481" cy="1515298"/>
            <a:chOff x="3958945" y="3632943"/>
            <a:chExt cx="2997481" cy="1515298"/>
          </a:xfrm>
        </p:grpSpPr>
        <p:grpSp>
          <p:nvGrpSpPr>
            <p:cNvPr id="12" name="Group 11"/>
            <p:cNvGrpSpPr/>
            <p:nvPr/>
          </p:nvGrpSpPr>
          <p:grpSpPr>
            <a:xfrm>
              <a:off x="3958945" y="3743303"/>
              <a:ext cx="2997481" cy="1404938"/>
              <a:chOff x="2659063" y="3971925"/>
              <a:chExt cx="3127375" cy="1404938"/>
            </a:xfrm>
          </p:grpSpPr>
          <p:sp>
            <p:nvSpPr>
              <p:cNvPr id="129" name="AutoShape 7"/>
              <p:cNvSpPr>
                <a:spLocks noChangeArrowheads="1"/>
              </p:cNvSpPr>
              <p:nvPr/>
            </p:nvSpPr>
            <p:spPr bwMode="auto">
              <a:xfrm>
                <a:off x="2659063" y="3971925"/>
                <a:ext cx="2590800" cy="106045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l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defTabSz="762000" eaLnBrk="0" hangingPunct="0">
                  <a:defRPr/>
                </a:pPr>
                <a:r>
                  <a:rPr lang="en-US" sz="2000" b="1">
                    <a:ea typeface="ＭＳ Ｐゴシック" charset="-128"/>
                  </a:rPr>
                  <a:t>Tiling</a:t>
                </a:r>
                <a:endParaRPr lang="en-US" sz="2000">
                  <a:ea typeface="ＭＳ Ｐゴシック" charset="-128"/>
                </a:endParaRPr>
              </a:p>
            </p:txBody>
          </p:sp>
          <p:pic>
            <p:nvPicPr>
              <p:cNvPr id="193" name="Picture 192" descr="computer-animated2.gif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21263" y="4403725"/>
                <a:ext cx="765175" cy="973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1" name="Oval 200"/>
            <p:cNvSpPr/>
            <p:nvPr/>
          </p:nvSpPr>
          <p:spPr>
            <a:xfrm>
              <a:off x="4348951" y="3632943"/>
              <a:ext cx="268941" cy="39355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tx1"/>
                  </a:solidFill>
                </a:rPr>
                <a:t>3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02511" y="2995951"/>
            <a:ext cx="2858342" cy="1467642"/>
            <a:chOff x="5082988" y="3046088"/>
            <a:chExt cx="2858342" cy="1467642"/>
          </a:xfrm>
        </p:grpSpPr>
        <p:grpSp>
          <p:nvGrpSpPr>
            <p:cNvPr id="11" name="Group 10"/>
            <p:cNvGrpSpPr/>
            <p:nvPr/>
          </p:nvGrpSpPr>
          <p:grpSpPr>
            <a:xfrm>
              <a:off x="5082988" y="3189755"/>
              <a:ext cx="2858342" cy="1323975"/>
              <a:chOff x="3255963" y="3476625"/>
              <a:chExt cx="3122612" cy="1323975"/>
            </a:xfrm>
          </p:grpSpPr>
          <p:sp>
            <p:nvSpPr>
              <p:cNvPr id="130" name="AutoShape 8"/>
              <p:cNvSpPr>
                <a:spLocks noChangeArrowheads="1"/>
              </p:cNvSpPr>
              <p:nvPr/>
            </p:nvSpPr>
            <p:spPr bwMode="auto">
              <a:xfrm>
                <a:off x="3255963" y="3476625"/>
                <a:ext cx="2590800" cy="106045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l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defTabSz="762000" eaLnBrk="0" hangingPunct="0">
                  <a:defRPr/>
                </a:pPr>
                <a:r>
                  <a:rPr lang="en-US" sz="2000" b="1" dirty="0">
                    <a:ea typeface="ＭＳ Ｐゴシック" charset="-128"/>
                  </a:rPr>
                  <a:t>Completion</a:t>
                </a:r>
                <a:endParaRPr lang="en-US" sz="2000" dirty="0">
                  <a:ea typeface="ＭＳ Ｐゴシック" charset="-128"/>
                </a:endParaRPr>
              </a:p>
            </p:txBody>
          </p:sp>
          <p:pic>
            <p:nvPicPr>
              <p:cNvPr id="196" name="Picture 195" descr="computer-animated2.gif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13400" y="3827463"/>
                <a:ext cx="765175" cy="97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2" name="Oval 201"/>
            <p:cNvSpPr/>
            <p:nvPr/>
          </p:nvSpPr>
          <p:spPr>
            <a:xfrm>
              <a:off x="5433782" y="3046088"/>
              <a:ext cx="268941" cy="39355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tx1"/>
                  </a:solidFill>
                </a:rPr>
                <a:t>4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8881" y="2448485"/>
            <a:ext cx="2906374" cy="1467538"/>
            <a:chOff x="6119358" y="2498622"/>
            <a:chExt cx="2906374" cy="1467538"/>
          </a:xfrm>
        </p:grpSpPr>
        <p:grpSp>
          <p:nvGrpSpPr>
            <p:cNvPr id="9" name="Group 8"/>
            <p:cNvGrpSpPr/>
            <p:nvPr/>
          </p:nvGrpSpPr>
          <p:grpSpPr>
            <a:xfrm>
              <a:off x="6119358" y="2637423"/>
              <a:ext cx="2906374" cy="1328737"/>
              <a:chOff x="3903663" y="2944813"/>
              <a:chExt cx="3117850" cy="1328737"/>
            </a:xfrm>
          </p:grpSpPr>
          <p:sp>
            <p:nvSpPr>
              <p:cNvPr id="131" name="AutoShape 9"/>
              <p:cNvSpPr>
                <a:spLocks noChangeArrowheads="1"/>
              </p:cNvSpPr>
              <p:nvPr/>
            </p:nvSpPr>
            <p:spPr bwMode="auto">
              <a:xfrm>
                <a:off x="3903663" y="2944813"/>
                <a:ext cx="2590800" cy="106045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l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defTabSz="762000" eaLnBrk="0" hangingPunct="0">
                  <a:defRPr/>
                </a:pPr>
                <a:r>
                  <a:rPr lang="en-US" sz="2000" b="1">
                    <a:ea typeface="ＭＳ Ｐゴシック" charset="-128"/>
                  </a:rPr>
                  <a:t>Exception</a:t>
                </a:r>
                <a:endParaRPr lang="en-US" sz="2000" i="1">
                  <a:ea typeface="ＭＳ Ｐゴシック" charset="-128"/>
                </a:endParaRPr>
              </a:p>
            </p:txBody>
          </p:sp>
          <p:pic>
            <p:nvPicPr>
              <p:cNvPr id="195" name="Picture 194" descr="computer-animated2.gif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56338" y="3300413"/>
                <a:ext cx="765175" cy="97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3" name="Oval 202"/>
            <p:cNvSpPr/>
            <p:nvPr/>
          </p:nvSpPr>
          <p:spPr>
            <a:xfrm>
              <a:off x="6505362" y="2498622"/>
              <a:ext cx="268941" cy="39355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tx1"/>
                  </a:solidFill>
                </a:rPr>
                <a:t>5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50658" y="1900690"/>
            <a:ext cx="2892204" cy="1427918"/>
            <a:chOff x="7131135" y="1950827"/>
            <a:chExt cx="2892204" cy="1427918"/>
          </a:xfrm>
        </p:grpSpPr>
        <p:grpSp>
          <p:nvGrpSpPr>
            <p:cNvPr id="7" name="Group 6"/>
            <p:cNvGrpSpPr/>
            <p:nvPr/>
          </p:nvGrpSpPr>
          <p:grpSpPr>
            <a:xfrm>
              <a:off x="7131135" y="2096045"/>
              <a:ext cx="2892204" cy="1282700"/>
              <a:chOff x="4573588" y="2419350"/>
              <a:chExt cx="3141662" cy="1282700"/>
            </a:xfrm>
          </p:grpSpPr>
          <p:sp>
            <p:nvSpPr>
              <p:cNvPr id="132" name="AutoShape 10"/>
              <p:cNvSpPr>
                <a:spLocks noChangeArrowheads="1"/>
              </p:cNvSpPr>
              <p:nvPr/>
            </p:nvSpPr>
            <p:spPr bwMode="auto">
              <a:xfrm>
                <a:off x="4573588" y="2419350"/>
                <a:ext cx="2590800" cy="106045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l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9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defTabSz="762000" eaLnBrk="0" hangingPunct="0">
                  <a:defRPr/>
                </a:pPr>
                <a:r>
                  <a:rPr lang="en-US" sz="2000" b="1" dirty="0">
                    <a:ea typeface="ＭＳ Ｐゴシック" charset="-128"/>
                  </a:rPr>
                  <a:t>Export</a:t>
                </a:r>
                <a:r>
                  <a:rPr lang="en-US" b="1" i="1" dirty="0">
                    <a:ea typeface="ＭＳ Ｐゴシック" charset="-128"/>
                  </a:rPr>
                  <a:t>/</a:t>
                </a:r>
                <a:r>
                  <a:rPr lang="en-US" sz="2000" b="1" dirty="0">
                    <a:ea typeface="ＭＳ Ｐゴシック" charset="-128"/>
                  </a:rPr>
                  <a:t>Archival</a:t>
                </a:r>
              </a:p>
            </p:txBody>
          </p:sp>
          <p:pic>
            <p:nvPicPr>
              <p:cNvPr id="194" name="Picture 193" descr="computer-animated2.gif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50075" y="2728913"/>
                <a:ext cx="765175" cy="97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4" name="Oval 203"/>
            <p:cNvSpPr/>
            <p:nvPr/>
          </p:nvSpPr>
          <p:spPr>
            <a:xfrm>
              <a:off x="7507424" y="1950827"/>
              <a:ext cx="268941" cy="393554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tx1"/>
                  </a:solidFill>
                </a:rPr>
                <a:t>6</a:t>
              </a:r>
              <a:endParaRPr lang="en-IN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05" name="Straight Arrow Connector 204"/>
          <p:cNvCxnSpPr>
            <a:stCxn id="192" idx="2"/>
          </p:cNvCxnSpPr>
          <p:nvPr/>
        </p:nvCxnSpPr>
        <p:spPr>
          <a:xfrm flipH="1">
            <a:off x="10427224" y="3009018"/>
            <a:ext cx="23831" cy="1980000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9795705" y="3976360"/>
            <a:ext cx="1337128" cy="466125"/>
            <a:chOff x="9747517" y="4406672"/>
            <a:chExt cx="1337128" cy="466125"/>
          </a:xfrm>
        </p:grpSpPr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517" y="4406672"/>
              <a:ext cx="675881" cy="466125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3123" y="4425687"/>
              <a:ext cx="671522" cy="447110"/>
            </a:xfrm>
            <a:prstGeom prst="rect">
              <a:avLst/>
            </a:prstGeom>
          </p:spPr>
        </p:pic>
      </p:grpSp>
      <p:sp>
        <p:nvSpPr>
          <p:cNvPr id="210" name="Rounded Rectangle 209"/>
          <p:cNvSpPr/>
          <p:nvPr/>
        </p:nvSpPr>
        <p:spPr>
          <a:xfrm>
            <a:off x="9244615" y="4997301"/>
            <a:ext cx="2347027" cy="9266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Central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Data Processing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Division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9406583" y="3353430"/>
            <a:ext cx="105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dirty="0" smtClean="0">
                <a:solidFill>
                  <a:schemeClr val="bg1"/>
                </a:solidFill>
              </a:rPr>
              <a:t>ASCII Files </a:t>
            </a:r>
          </a:p>
          <a:p>
            <a:pPr algn="r"/>
            <a:r>
              <a:rPr lang="en-IN" sz="1200" dirty="0" smtClean="0">
                <a:solidFill>
                  <a:schemeClr val="bg1"/>
                </a:solidFill>
              </a:rPr>
              <a:t>through </a:t>
            </a:r>
          </a:p>
          <a:p>
            <a:pPr algn="r"/>
            <a:r>
              <a:rPr lang="en-IN" sz="1200" dirty="0" smtClean="0">
                <a:solidFill>
                  <a:schemeClr val="bg1"/>
                </a:solidFill>
              </a:rPr>
              <a:t>DLT/HDD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Data Processing (2011)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025711" y="1413060"/>
            <a:ext cx="9860383" cy="4705438"/>
            <a:chOff x="783665" y="1413060"/>
            <a:chExt cx="9860383" cy="4705438"/>
          </a:xfrm>
        </p:grpSpPr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2585571" y="2684648"/>
              <a:ext cx="1272894" cy="7008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 flipV="1">
              <a:off x="2597665" y="4161023"/>
              <a:ext cx="1186375" cy="5596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7" name="Line 41"/>
            <p:cNvSpPr>
              <a:spLocks noChangeShapeType="1"/>
            </p:cNvSpPr>
            <p:nvPr/>
          </p:nvSpPr>
          <p:spPr bwMode="auto">
            <a:xfrm flipH="1">
              <a:off x="5436440" y="2684648"/>
              <a:ext cx="46784" cy="3119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8" name="Rectangle 42"/>
            <p:cNvSpPr>
              <a:spLocks noChangeArrowheads="1"/>
            </p:cNvSpPr>
            <p:nvPr/>
          </p:nvSpPr>
          <p:spPr bwMode="auto">
            <a:xfrm>
              <a:off x="4648200" y="1413060"/>
              <a:ext cx="22098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  <a:latin typeface="Calibri" pitchFamily="34" charset="0"/>
                  <a:ea typeface="ＭＳ Ｐゴシック" pitchFamily="34" charset="-128"/>
                </a:rPr>
                <a:t>Controller station</a:t>
              </a:r>
            </a:p>
          </p:txBody>
        </p:sp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4241241" y="4365810"/>
              <a:ext cx="2573896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  <a:latin typeface="Calibri" pitchFamily="34" charset="0"/>
                  <a:ea typeface="ＭＳ Ｐゴシック" pitchFamily="34" charset="-128"/>
                </a:rPr>
                <a:t>Tiling &amp; Completion stations</a:t>
              </a:r>
            </a:p>
          </p:txBody>
        </p:sp>
        <p:sp>
          <p:nvSpPr>
            <p:cNvPr id="30" name="Line 44"/>
            <p:cNvSpPr>
              <a:spLocks noChangeShapeType="1"/>
            </p:cNvSpPr>
            <p:nvPr/>
          </p:nvSpPr>
          <p:spPr bwMode="auto">
            <a:xfrm>
              <a:off x="5943600" y="2408513"/>
              <a:ext cx="687388" cy="3593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7115175" y="4058759"/>
              <a:ext cx="904875" cy="4138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>
              <a:off x="5486400" y="4161023"/>
              <a:ext cx="0" cy="2047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1093274" y="1443547"/>
              <a:ext cx="19812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00"/>
                  </a:solidFill>
                  <a:latin typeface="Calibri" pitchFamily="34" charset="0"/>
                  <a:ea typeface="ＭＳ Ｐゴシック" pitchFamily="34" charset="-128"/>
                </a:rPr>
                <a:t>Export  station</a:t>
              </a:r>
            </a:p>
          </p:txBody>
        </p:sp>
        <p:sp>
          <p:nvSpPr>
            <p:cNvPr id="34" name="Rectangle 48"/>
            <p:cNvSpPr>
              <a:spLocks noChangeArrowheads="1"/>
            </p:cNvSpPr>
            <p:nvPr/>
          </p:nvSpPr>
          <p:spPr bwMode="auto">
            <a:xfrm>
              <a:off x="8020050" y="1452748"/>
              <a:ext cx="22098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FF00"/>
                  </a:solidFill>
                  <a:latin typeface="Calibri" pitchFamily="34" charset="0"/>
                  <a:ea typeface="ＭＳ Ｐゴシック" pitchFamily="34" charset="-128"/>
                </a:rPr>
                <a:t>Scanning station</a:t>
              </a:r>
            </a:p>
          </p:txBody>
        </p: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>
              <a:off x="8129448" y="3750033"/>
              <a:ext cx="2514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  <a:latin typeface="Calibri" pitchFamily="34" charset="0"/>
                  <a:ea typeface="ＭＳ Ｐゴシック" pitchFamily="34" charset="-128"/>
                </a:rPr>
                <a:t>Recognition stations</a:t>
              </a:r>
            </a:p>
          </p:txBody>
        </p:sp>
        <p:sp>
          <p:nvSpPr>
            <p:cNvPr id="36" name="Rectangle 50"/>
            <p:cNvSpPr>
              <a:spLocks noChangeArrowheads="1"/>
            </p:cNvSpPr>
            <p:nvPr/>
          </p:nvSpPr>
          <p:spPr bwMode="auto">
            <a:xfrm>
              <a:off x="1139504" y="3594194"/>
              <a:ext cx="1688071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  <a:latin typeface="Calibri" pitchFamily="34" charset="0"/>
                  <a:ea typeface="ＭＳ Ｐゴシック" pitchFamily="34" charset="-128"/>
                </a:rPr>
                <a:t>QC &amp; Exception </a:t>
              </a:r>
            </a:p>
          </p:txBody>
        </p:sp>
        <p:sp>
          <p:nvSpPr>
            <p:cNvPr id="38" name="Rectangle 53" descr="Stationery"/>
            <p:cNvSpPr>
              <a:spLocks noChangeArrowheads="1"/>
            </p:cNvSpPr>
            <p:nvPr/>
          </p:nvSpPr>
          <p:spPr bwMode="auto">
            <a:xfrm>
              <a:off x="7493656" y="1711888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Forms are fed thru scanners  </a:t>
              </a:r>
              <a:endParaRPr lang="en-US" sz="12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batch </a:t>
              </a: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by batch</a:t>
              </a:r>
            </a:p>
          </p:txBody>
        </p:sp>
        <p:sp>
          <p:nvSpPr>
            <p:cNvPr id="39" name="Rectangle 54" descr="Stationery"/>
            <p:cNvSpPr>
              <a:spLocks noChangeArrowheads="1"/>
            </p:cNvSpPr>
            <p:nvPr/>
          </p:nvSpPr>
          <p:spPr bwMode="auto">
            <a:xfrm>
              <a:off x="7671355" y="3986514"/>
              <a:ext cx="2685490" cy="50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 Field by field character images are  automatically </a:t>
              </a: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recognized</a:t>
              </a:r>
              <a:endParaRPr lang="en-US" sz="12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40" name="Rectangle 56" descr="Stationery"/>
            <p:cNvSpPr>
              <a:spLocks noChangeArrowheads="1"/>
            </p:cNvSpPr>
            <p:nvPr/>
          </p:nvSpPr>
          <p:spPr bwMode="auto">
            <a:xfrm>
              <a:off x="783665" y="3829937"/>
              <a:ext cx="2209800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  <a:ea typeface="ＭＳ Ｐゴシック" pitchFamily="34" charset="-128"/>
                </a:rPr>
                <a:t>Supervisors Handle Quality check /Exceptional cases</a:t>
              </a:r>
            </a:p>
          </p:txBody>
        </p:sp>
        <p:sp>
          <p:nvSpPr>
            <p:cNvPr id="41" name="Rectangle 55" descr="Stationery"/>
            <p:cNvSpPr>
              <a:spLocks noChangeArrowheads="1"/>
            </p:cNvSpPr>
            <p:nvPr/>
          </p:nvSpPr>
          <p:spPr bwMode="auto">
            <a:xfrm>
              <a:off x="3802718" y="4650195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charset="0"/>
                  <a:ea typeface="ＭＳ Ｐゴシック" charset="-128"/>
                </a:rPr>
                <a:t>Tile/Correction station - </a:t>
              </a:r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ＭＳ Ｐゴシック" charset="-128"/>
                </a:rPr>
                <a:t>Un-recognized </a:t>
              </a:r>
              <a:r>
                <a:rPr lang="en-US" sz="1100" dirty="0">
                  <a:solidFill>
                    <a:schemeClr val="bg1"/>
                  </a:solidFill>
                  <a:latin typeface="Calibri" charset="0"/>
                  <a:ea typeface="ＭＳ Ｐゴシック" charset="-128"/>
                </a:rPr>
                <a:t>Characters are corrected by OPERATORS</a:t>
              </a:r>
            </a:p>
          </p:txBody>
        </p:sp>
        <p:sp>
          <p:nvSpPr>
            <p:cNvPr id="42" name="Rectangle 57" descr="Stationery"/>
            <p:cNvSpPr>
              <a:spLocks noChangeArrowheads="1"/>
            </p:cNvSpPr>
            <p:nvPr/>
          </p:nvSpPr>
          <p:spPr bwMode="auto">
            <a:xfrm>
              <a:off x="788427" y="1673810"/>
              <a:ext cx="24003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charset="0"/>
                  <a:ea typeface="ＭＳ Ｐゴシック" charset="-128"/>
                </a:rPr>
                <a:t> </a:t>
              </a:r>
              <a:r>
                <a:rPr lang="en-US" sz="1100" dirty="0">
                  <a:solidFill>
                    <a:schemeClr val="bg1"/>
                  </a:solidFill>
                  <a:latin typeface="Calibri" charset="0"/>
                  <a:ea typeface="ＭＳ Ｐゴシック" charset="-128"/>
                </a:rPr>
                <a:t>Supervisor Export completed batches as  ASCII file for further processing </a:t>
              </a:r>
            </a:p>
          </p:txBody>
        </p:sp>
        <p:sp>
          <p:nvSpPr>
            <p:cNvPr id="45" name="Rectangle 58" descr="Stationery"/>
            <p:cNvSpPr>
              <a:spLocks noChangeArrowheads="1"/>
            </p:cNvSpPr>
            <p:nvPr/>
          </p:nvSpPr>
          <p:spPr bwMode="auto">
            <a:xfrm>
              <a:off x="5729288" y="1668648"/>
              <a:ext cx="15621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/>
                  </a:solidFill>
                  <a:latin typeface="Calibri" charset="0"/>
                  <a:ea typeface="ＭＳ Ｐゴシック" charset="-128"/>
                </a:rPr>
                <a:t>Copying Data to Media/complete monitoring</a:t>
              </a:r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V="1">
              <a:off x="6819385" y="2754496"/>
              <a:ext cx="946665" cy="8068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6437313" y="2489197"/>
              <a:ext cx="447675" cy="673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V="1">
              <a:off x="6496050" y="2541772"/>
              <a:ext cx="447675" cy="64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3886200" y="3183122"/>
              <a:ext cx="3200400" cy="1049337"/>
            </a:xfrm>
            <a:prstGeom prst="ellipse">
              <a:avLst/>
            </a:prstGeom>
            <a:solidFill>
              <a:srgbClr val="F7CAAB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endParaRPr lang="en-US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53" name="Rectangle 59" descr="Stationery"/>
            <p:cNvSpPr>
              <a:spLocks noChangeArrowheads="1"/>
            </p:cNvSpPr>
            <p:nvPr/>
          </p:nvSpPr>
          <p:spPr bwMode="auto">
            <a:xfrm>
              <a:off x="4251041" y="3222128"/>
              <a:ext cx="95390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 b="1" dirty="0">
                  <a:latin typeface="Calibri" pitchFamily="34" charset="0"/>
                  <a:ea typeface="ＭＳ Ｐゴシック" pitchFamily="34" charset="-128"/>
                </a:rPr>
                <a:t>Form IMAGES  stored in Network  DISK</a:t>
              </a:r>
            </a:p>
          </p:txBody>
        </p:sp>
        <p:pic>
          <p:nvPicPr>
            <p:cNvPr id="54" name="Picture 69" descr="computer-animated2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1600" y="1701985"/>
              <a:ext cx="765175" cy="9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70" descr="computer-animated2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1093" y="2008276"/>
              <a:ext cx="765175" cy="9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71" descr="computer-animated2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8705" y="4271165"/>
              <a:ext cx="524264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8020050" y="2165715"/>
              <a:ext cx="1625600" cy="973137"/>
              <a:chOff x="7843838" y="1744848"/>
              <a:chExt cx="1625600" cy="973137"/>
            </a:xfrm>
          </p:grpSpPr>
          <p:pic>
            <p:nvPicPr>
              <p:cNvPr id="37" name="Picture 52" descr="scanner7520_Lr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43838" y="1781360"/>
                <a:ext cx="766762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95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704263" y="1744848"/>
                <a:ext cx="765175" cy="973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7" name="Picture 82" descr="vomp0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2899" y="3043348"/>
              <a:ext cx="941387" cy="86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81" descr="Mainframe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3660" y="2960867"/>
              <a:ext cx="839788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6186487" y="3535167"/>
              <a:ext cx="1066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Calibri" pitchFamily="34" charset="0"/>
                  <a:ea typeface="ＭＳ Ｐゴシック" pitchFamily="34" charset="-128"/>
                </a:rPr>
                <a:t>Server</a:t>
              </a:r>
            </a:p>
          </p:txBody>
        </p:sp>
        <p:pic>
          <p:nvPicPr>
            <p:cNvPr id="100" name="Picture 98" descr="vomp0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58011" y="4419959"/>
              <a:ext cx="70008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99" descr="vomp0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86661" y="4429484"/>
              <a:ext cx="70008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100" descr="vomp0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386748" y="4419959"/>
              <a:ext cx="700088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01" descr="vomp0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358048" y="4920021"/>
              <a:ext cx="70008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102" descr="vomp0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86698" y="4929546"/>
              <a:ext cx="70008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71" descr="computer-animated2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2785" y="4271165"/>
              <a:ext cx="524264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71" descr="computer-animated2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7899" y="4965973"/>
              <a:ext cx="524264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4011233" y="4994548"/>
              <a:ext cx="981464" cy="1123950"/>
              <a:chOff x="3406901" y="4804325"/>
              <a:chExt cx="981464" cy="1123950"/>
            </a:xfrm>
          </p:grpSpPr>
          <p:pic>
            <p:nvPicPr>
              <p:cNvPr id="110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06901" y="48043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59301" y="49567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11701" y="51091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64101" y="52615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4889830" y="4994548"/>
              <a:ext cx="981464" cy="1123950"/>
              <a:chOff x="3406901" y="4804325"/>
              <a:chExt cx="981464" cy="1123950"/>
            </a:xfrm>
          </p:grpSpPr>
          <p:pic>
            <p:nvPicPr>
              <p:cNvPr id="115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06901" y="48043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59301" y="49567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11701" y="51091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64101" y="52615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5877247" y="4994548"/>
              <a:ext cx="981464" cy="1123950"/>
              <a:chOff x="3406901" y="4804325"/>
              <a:chExt cx="981464" cy="1123950"/>
            </a:xfrm>
          </p:grpSpPr>
          <p:pic>
            <p:nvPicPr>
              <p:cNvPr id="120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06901" y="48043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59301" y="49567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11701" y="51091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71" descr="computer-animated2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64101" y="5261525"/>
                <a:ext cx="524264" cy="666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7913401" y="750160"/>
            <a:ext cx="250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chemeClr val="bg1"/>
                </a:solidFill>
              </a:rPr>
              <a:t>Data </a:t>
            </a:r>
            <a:r>
              <a:rPr lang="en-IN" sz="2400" b="1" dirty="0" err="1" smtClean="0">
                <a:solidFill>
                  <a:schemeClr val="bg1"/>
                </a:solidFill>
              </a:rPr>
              <a:t>Center</a:t>
            </a:r>
            <a:r>
              <a:rPr lang="en-IN" sz="2400" b="1" dirty="0" smtClean="0">
                <a:solidFill>
                  <a:schemeClr val="bg1"/>
                </a:solidFill>
              </a:rPr>
              <a:t> Setup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Learnings from Census 2011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02770" y="1662735"/>
            <a:ext cx="4960035" cy="40951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Hand drawn layout sketch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May be made scientific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Printing &amp; Mobilizing the materials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Cost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Logistics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Safety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Inadequacy / Over supply</a:t>
            </a:r>
          </a:p>
          <a:p>
            <a:pPr marL="471488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Return collection of filled-in materials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87273" y="1677021"/>
            <a:ext cx="4931144" cy="3903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Hand written alphanumeric responses on questionnaire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Capturing issues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Time consumed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 scanning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Capturing, Processing, Editing etc.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Data Transfer (Through DLT/HDD)</a:t>
            </a:r>
          </a:p>
        </p:txBody>
      </p:sp>
    </p:spTree>
    <p:extLst>
      <p:ext uri="{BB962C8B-B14F-4D97-AF65-F5344CB8AC3E}">
        <p14:creationId xmlns:p14="http://schemas.microsoft.com/office/powerpoint/2010/main" val="12322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15153"/>
            <a:ext cx="12192000" cy="1102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Learnings from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Socio-Economic &amp; Caste Census (SECC) 2011-14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02770" y="1541712"/>
            <a:ext cx="5922465" cy="40951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Data Collection through Handheld Devices across India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Time vs. Resources – Trade off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640,000 devices for 2.7 million EAs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Took four years for completion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Two persons per device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000" dirty="0" smtClean="0">
                <a:solidFill>
                  <a:schemeClr val="bg1"/>
                </a:solidFill>
              </a:rPr>
              <a:t>Enumerator</a:t>
            </a:r>
          </a:p>
          <a:p>
            <a:pPr marL="971550" lvl="1" indent="-514350">
              <a:lnSpc>
                <a:spcPct val="100000"/>
              </a:lnSpc>
              <a:spcBef>
                <a:spcPts val="600"/>
              </a:spcBef>
              <a:buFont typeface="+mj-lt"/>
              <a:buAutoNum type="romanLcPeriod"/>
            </a:pPr>
            <a:r>
              <a:rPr lang="en-US" sz="2000" dirty="0" smtClean="0">
                <a:solidFill>
                  <a:schemeClr val="bg1"/>
                </a:solidFill>
              </a:rPr>
              <a:t>Device operator</a:t>
            </a:r>
          </a:p>
          <a:p>
            <a:pPr marL="365125" lvl="1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Power backup issue in rural areas</a:t>
            </a:r>
          </a:p>
          <a:p>
            <a:pPr marL="365125" lvl="1" indent="-3651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Reusability of the devices after operation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19" y="1893826"/>
            <a:ext cx="241935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0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Preparing For Census 2021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0246" y="1784982"/>
            <a:ext cx="638631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National Database of Usual Residents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Data collection: 2010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Database for about 1199.6 million records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Unique ID numbers with biometric details: About 1044 million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Database updated: 2015-16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Linkages with Unique ID Numbers (</a:t>
            </a:r>
            <a:r>
              <a:rPr lang="en-IN" sz="2400" dirty="0" err="1" smtClean="0">
                <a:solidFill>
                  <a:schemeClr val="bg1"/>
                </a:solidFill>
              </a:rPr>
              <a:t>Aadhaar</a:t>
            </a:r>
            <a:r>
              <a:rPr lang="en-IN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76611" y="720023"/>
            <a:ext cx="2251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To Begin With</a:t>
            </a:r>
            <a:endParaRPr lang="en-IN" sz="2800" b="1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969" y="1647290"/>
            <a:ext cx="3794236" cy="41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69262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Technology Options For Census 2021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850" y="2005962"/>
            <a:ext cx="4580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Technology for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Data collection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Data processing</a:t>
            </a:r>
          </a:p>
          <a:p>
            <a:pPr marL="363538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Optimum accuracy from field</a:t>
            </a:r>
          </a:p>
          <a:p>
            <a:pPr marL="363538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Minimum hassle at desk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850" y="812735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Issues &amp; Concerns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21261" y="6022453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i="1" dirty="0" smtClean="0"/>
              <a:t>Image courtesy: Internet</a:t>
            </a:r>
            <a:endParaRPr lang="en-IN" sz="8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24" y="1577802"/>
            <a:ext cx="2872895" cy="19072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90" y="3802169"/>
            <a:ext cx="2248097" cy="23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Technology Options For Census 2021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Contd.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564" y="1529489"/>
            <a:ext cx="7193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Paperless data collection/Handheld Devices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Optimally structured questionnaire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Dropdown menus/options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Real time data collection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000" dirty="0" err="1" smtClean="0">
                <a:solidFill>
                  <a:schemeClr val="bg1"/>
                </a:solidFill>
              </a:rPr>
              <a:t>Updation</a:t>
            </a:r>
            <a:r>
              <a:rPr lang="en-IN" sz="2000" dirty="0" smtClean="0">
                <a:solidFill>
                  <a:schemeClr val="bg1"/>
                </a:solidFill>
              </a:rPr>
              <a:t> of preloaded (Available) information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chemeClr val="bg1"/>
                </a:solidFill>
              </a:rPr>
              <a:t>Addition/Deletion</a:t>
            </a:r>
          </a:p>
          <a:p>
            <a:pPr marL="363538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On site basic data validation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chemeClr val="bg1"/>
                </a:solidFill>
              </a:rPr>
              <a:t>Automatic jumps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Online transfer of encrypted data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94756" y="726224"/>
            <a:ext cx="192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Possibilities</a:t>
            </a:r>
            <a:endParaRPr lang="en-IN" sz="2800" b="1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8698" y="1757144"/>
            <a:ext cx="2956951" cy="3601431"/>
            <a:chOff x="7628698" y="1757144"/>
            <a:chExt cx="2956951" cy="360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89">
              <a:off x="7628698" y="3306673"/>
              <a:ext cx="2564878" cy="205190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884">
              <a:off x="9119679" y="1757144"/>
              <a:ext cx="1465970" cy="237688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221261" y="6022453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i="1" dirty="0" smtClean="0"/>
              <a:t>Image courtesy: Internet</a:t>
            </a:r>
            <a:endParaRPr lang="en-IN" sz="800" i="1" dirty="0"/>
          </a:p>
        </p:txBody>
      </p:sp>
    </p:spTree>
    <p:extLst>
      <p:ext uri="{BB962C8B-B14F-4D97-AF65-F5344CB8AC3E}">
        <p14:creationId xmlns:p14="http://schemas.microsoft.com/office/powerpoint/2010/main" val="195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69262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Technology Options For Census 2021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Contd.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464" y="1434462"/>
            <a:ext cx="70170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Huge number of Handheld Devices (HDDs) required for a period of 3 weeks only.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Cost of HHDs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Reusability of HHDs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Power backup in rural areas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Internet penetration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For online geo-referencing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For online data transfer</a:t>
            </a:r>
          </a:p>
          <a:p>
            <a:pPr marL="363538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Skilled &amp; adequate Enumerators for HDDs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850" y="812735"/>
            <a:ext cx="286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Issues &amp; Concerns</a:t>
            </a:r>
            <a:endParaRPr lang="en-IN" sz="2800" b="1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8393" y="2085486"/>
            <a:ext cx="2956951" cy="3601431"/>
            <a:chOff x="7628698" y="1757144"/>
            <a:chExt cx="2956951" cy="36014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89">
              <a:off x="7628698" y="3306673"/>
              <a:ext cx="2564878" cy="20519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884">
              <a:off x="9119679" y="1757144"/>
              <a:ext cx="1465970" cy="237688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0221261" y="6022453"/>
            <a:ext cx="1212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800" i="1" dirty="0" smtClean="0"/>
              <a:t>Image courtesy: Internet</a:t>
            </a:r>
            <a:endParaRPr lang="en-IN" sz="800" i="1" dirty="0"/>
          </a:p>
        </p:txBody>
      </p:sp>
    </p:spTree>
    <p:extLst>
      <p:ext uri="{BB962C8B-B14F-4D97-AF65-F5344CB8AC3E}">
        <p14:creationId xmlns:p14="http://schemas.microsoft.com/office/powerpoint/2010/main" val="39294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Census 2011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645023"/>
            <a:ext cx="6597316" cy="42582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Conducted in two phases</a:t>
            </a:r>
          </a:p>
          <a:p>
            <a:pPr marL="649796" lvl="1" indent="-357188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Houselisting (April to Sept 2010)</a:t>
            </a:r>
          </a:p>
          <a:p>
            <a:pPr marL="1171575" lvl="2" indent="-400050" defTabSz="12509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dirty="0" smtClean="0">
                <a:solidFill>
                  <a:schemeClr val="bg1"/>
                </a:solidFill>
              </a:rPr>
              <a:t>Information on housing, household amenities and assets</a:t>
            </a:r>
          </a:p>
          <a:p>
            <a:pPr marL="1171575" lvl="2" indent="-400050" defTabSz="12509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dirty="0" smtClean="0">
                <a:solidFill>
                  <a:schemeClr val="bg1"/>
                </a:solidFill>
              </a:rPr>
              <a:t>Frame for Population Census</a:t>
            </a:r>
          </a:p>
          <a:p>
            <a:pPr marL="1171575" lvl="2" indent="-400050" defTabSz="12509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dirty="0" smtClean="0">
                <a:solidFill>
                  <a:schemeClr val="bg1"/>
                </a:solidFill>
              </a:rPr>
              <a:t>Enabled equitable work distribution in the second phase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Population Enumeration (Feb 2011)</a:t>
            </a:r>
          </a:p>
          <a:p>
            <a:pPr marL="363538" lvl="1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Face to face canvasser method</a:t>
            </a:r>
          </a:p>
          <a:p>
            <a:pPr marL="363538" lvl="1" indent="-357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Paper questionnaire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census enumerator in in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97" y="1990680"/>
            <a:ext cx="208013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08" y="3959293"/>
            <a:ext cx="208013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400813" y="647341"/>
            <a:ext cx="2017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</a:rPr>
              <a:t>Overview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7882" y="2286321"/>
            <a:ext cx="11134165" cy="22453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Brainstorming Continues . . .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2800" b="1" i="1" dirty="0" smtClean="0">
                <a:solidFill>
                  <a:schemeClr val="bg1"/>
                </a:solidFill>
                <a:latin typeface="+mn-lt"/>
              </a:rPr>
              <a:t>.  .  .  Thank You</a:t>
            </a:r>
            <a:endParaRPr lang="en-US" sz="2800" b="1" i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Census 2011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Contd.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371475" y="1600200"/>
            <a:ext cx="6984144" cy="440345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Provinces/States - 35</a:t>
            </a:r>
            <a:endParaRPr lang="en-IN" dirty="0" smtClean="0">
              <a:solidFill>
                <a:schemeClr val="bg1"/>
              </a:solidFill>
            </a:endParaRP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Districts - 640</a:t>
            </a:r>
            <a:endParaRPr lang="en-IN" dirty="0" smtClean="0">
              <a:solidFill>
                <a:schemeClr val="bg1"/>
              </a:solidFill>
            </a:endParaRP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Sub-districts - 5,924</a:t>
            </a:r>
            <a:endParaRPr lang="en-IN" dirty="0" smtClean="0">
              <a:solidFill>
                <a:schemeClr val="bg1"/>
              </a:solidFill>
            </a:endParaRP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Towns/Cities - 7,933</a:t>
            </a:r>
            <a:endParaRPr lang="en-IN" dirty="0" smtClean="0">
              <a:solidFill>
                <a:schemeClr val="bg1"/>
              </a:solidFill>
            </a:endParaRP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Villages - 640,930</a:t>
            </a:r>
            <a:endParaRPr lang="en-IN" dirty="0" smtClean="0">
              <a:solidFill>
                <a:schemeClr val="bg1"/>
              </a:solidFill>
            </a:endParaRP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Enumeration Areas  (In million) - 2.47</a:t>
            </a:r>
            <a:endParaRPr lang="en-IN" dirty="0" smtClean="0">
              <a:solidFill>
                <a:schemeClr val="bg1"/>
              </a:solidFill>
            </a:endParaRP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Households (in million) – 249</a:t>
            </a: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Population (in million) – 1,211</a:t>
            </a: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Enumerators &amp; Supervisors (in million) – 2.7</a:t>
            </a:r>
          </a:p>
          <a:p>
            <a:pPr marL="542925" indent="-371475" fontAlgn="base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Ethnic groups - 4,635; Mother tongues – 6,661</a:t>
            </a:r>
          </a:p>
          <a:p>
            <a:pPr marL="1171575" indent="-371475" fontAlgn="base">
              <a:spcBef>
                <a:spcPts val="0"/>
              </a:spcBef>
              <a:spcAft>
                <a:spcPts val="1200"/>
              </a:spcAft>
            </a:pPr>
            <a:endParaRPr lang="en-IN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2970" y="711821"/>
            <a:ext cx="187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FFFF00"/>
                </a:solidFill>
              </a:rPr>
              <a:t>Diversity</a:t>
            </a:r>
            <a:endParaRPr lang="en-IN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29061"/>
              </p:ext>
            </p:extLst>
          </p:nvPr>
        </p:nvGraphicFramePr>
        <p:xfrm>
          <a:off x="7975580" y="1914024"/>
          <a:ext cx="3200400" cy="3720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  <a:gridCol w="177800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F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F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FC7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F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F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V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2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u="none" strike="noStrike" dirty="0">
                          <a:effectLst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Administrative Setup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900387" y="1672036"/>
            <a:ext cx="2228296" cy="564658"/>
          </a:xfrm>
          <a:prstGeom prst="roundRect">
            <a:avLst/>
          </a:prstGeom>
          <a:solidFill>
            <a:srgbClr val="FFD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IN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Central </a:t>
            </a:r>
          </a:p>
          <a:p>
            <a:pPr algn="ctr">
              <a:spcAft>
                <a:spcPts val="0"/>
              </a:spcAft>
            </a:pPr>
            <a:r>
              <a:rPr lang="en-IN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Government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405746" y="3807016"/>
            <a:ext cx="3326772" cy="606263"/>
          </a:xfrm>
          <a:prstGeom prst="roundRect">
            <a:avLst/>
          </a:prstGeom>
          <a:solidFill>
            <a:srgbClr val="FFD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IN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Principal Census Officer</a:t>
            </a:r>
            <a:endParaRPr lang="en-IN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N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(At District/City level)</a:t>
            </a:r>
            <a:endParaRPr lang="en-IN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430116" y="4513167"/>
            <a:ext cx="3326772" cy="606263"/>
          </a:xfrm>
          <a:prstGeom prst="roundRect">
            <a:avLst/>
          </a:prstGeom>
          <a:solidFill>
            <a:srgbClr val="FFD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IN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Charge Officer</a:t>
            </a:r>
            <a:endParaRPr lang="en-IN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N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(At Sub-District/Town level)</a:t>
            </a:r>
            <a:endParaRPr lang="en-IN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430116" y="5216710"/>
            <a:ext cx="3326772" cy="606263"/>
          </a:xfrm>
          <a:prstGeom prst="roundRect">
            <a:avLst/>
          </a:prstGeom>
          <a:solidFill>
            <a:srgbClr val="FFD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IN" sz="1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Enumerators and </a:t>
            </a:r>
            <a:r>
              <a:rPr lang="en-IN" sz="1400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Supervisors</a:t>
            </a:r>
          </a:p>
          <a:p>
            <a:pPr algn="ctr">
              <a:spcAft>
                <a:spcPts val="0"/>
              </a:spcAft>
            </a:pPr>
            <a:r>
              <a:rPr lang="en-IN" sz="1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(For Enumeration Areas)</a:t>
            </a:r>
            <a:endParaRPr lang="en-IN" sz="2000" b="1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014535" y="2255142"/>
            <a:ext cx="0" cy="2880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011169" y="3165205"/>
            <a:ext cx="0" cy="2376000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181676" y="1481495"/>
            <a:ext cx="5828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N" dirty="0" smtClean="0">
                <a:solidFill>
                  <a:schemeClr val="bg1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Registrar General &amp; Census Commissioner (At </a:t>
            </a:r>
            <a:r>
              <a:rPr lang="en-IN" dirty="0">
                <a:solidFill>
                  <a:schemeClr val="bg1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n</a:t>
            </a:r>
            <a:r>
              <a:rPr lang="en-IN" dirty="0" smtClean="0">
                <a:solidFill>
                  <a:schemeClr val="bg1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ational level)</a:t>
            </a:r>
            <a:endParaRPr lang="en-IN" sz="28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N" dirty="0" smtClean="0">
                <a:solidFill>
                  <a:schemeClr val="bg1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Directorate of Census Operations (At Province/State level)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00387" y="2550063"/>
            <a:ext cx="2228296" cy="615142"/>
          </a:xfrm>
          <a:prstGeom prst="roundRect">
            <a:avLst/>
          </a:prstGeom>
          <a:solidFill>
            <a:srgbClr val="FFD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IN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Province/State</a:t>
            </a:r>
          </a:p>
          <a:p>
            <a:pPr algn="ctr">
              <a:spcAft>
                <a:spcPts val="0"/>
              </a:spcAft>
            </a:pPr>
            <a:r>
              <a:rPr lang="en-IN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Government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000246" y="3397081"/>
            <a:ext cx="1418947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000246" y="4087365"/>
            <a:ext cx="1418947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011169" y="4791094"/>
            <a:ext cx="1418947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403222" y="3109871"/>
            <a:ext cx="3326772" cy="606263"/>
          </a:xfrm>
          <a:prstGeom prst="roundRect">
            <a:avLst/>
          </a:prstGeom>
          <a:solidFill>
            <a:srgbClr val="FFD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IN" sz="1400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State Nodal Officer</a:t>
            </a:r>
            <a:endParaRPr lang="en-IN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N" sz="1400" b="1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(For overall coordination)</a:t>
            </a:r>
            <a:endParaRPr lang="en-IN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011169" y="5538130"/>
            <a:ext cx="1418947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Brief Methodology 2011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71075" y="1764631"/>
            <a:ext cx="92883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Unambiguous list of Administrative Units</a:t>
            </a:r>
          </a:p>
          <a:p>
            <a:pPr marL="444500" indent="-444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Estimated population of areas collected from local authority</a:t>
            </a:r>
          </a:p>
          <a:p>
            <a:pPr marL="444500" indent="-444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Carving out the Enumeration Areas (EAs)</a:t>
            </a:r>
          </a:p>
          <a:p>
            <a:pPr marL="444500" indent="-444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Each enumerator assigned with 1 or more EA with a total workload of about 150 Census houses/ 600 to 750 population</a:t>
            </a:r>
          </a:p>
          <a:p>
            <a:pPr marL="444500" indent="-444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An EA may be a complete village or part thereof in rural areas and a well demarcated area in the urban locations.</a:t>
            </a:r>
          </a:p>
          <a:p>
            <a:pPr marL="444500" indent="-444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Data collection through paper questionnaire; door-to-door visit</a:t>
            </a:r>
          </a:p>
          <a:p>
            <a:pPr marL="444500" indent="-4445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A supervisor appointed for every six contiguous 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Brief Methodology 2011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Contd.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8674" y="1636295"/>
            <a:ext cx="50773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For complete coverage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Prepared </a:t>
            </a:r>
            <a:r>
              <a:rPr lang="en-IN" sz="2400" dirty="0">
                <a:solidFill>
                  <a:schemeClr val="bg1"/>
                </a:solidFill>
              </a:rPr>
              <a:t>by the </a:t>
            </a:r>
            <a:r>
              <a:rPr lang="en-IN" sz="2400" dirty="0" smtClean="0">
                <a:solidFill>
                  <a:schemeClr val="bg1"/>
                </a:solidFill>
              </a:rPr>
              <a:t>enumerator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Free hand drawing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Not drawn to scale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No Latitude/Longitude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Shows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Boundary of the EA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Indicative locations of dwellings</a:t>
            </a:r>
            <a:endParaRPr lang="en-IN" sz="2400" dirty="0" smtClean="0">
              <a:solidFill>
                <a:schemeClr val="bg1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Important features &amp; landmarks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5371" y="720023"/>
            <a:ext cx="224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Layout Sketch</a:t>
            </a:r>
            <a:endParaRPr lang="en-IN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43102" y="996664"/>
            <a:ext cx="4105795" cy="54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Issues in EB Formation (2011)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18673" y="1427749"/>
            <a:ext cx="737134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Huge, in number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Exact population not known (Only approximation)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EBs should not cut across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Villages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Panchayats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Electoral poll booths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Identified Slums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SRS Units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Difficulty in urban areas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solidFill>
                  <a:schemeClr val="bg1"/>
                </a:solidFill>
              </a:rPr>
              <a:t>Disproportionate work distribution (1</a:t>
            </a:r>
            <a:r>
              <a:rPr lang="en-IN" sz="2400" baseline="30000" dirty="0" smtClean="0">
                <a:solidFill>
                  <a:schemeClr val="bg1"/>
                </a:solidFill>
              </a:rPr>
              <a:t>st</a:t>
            </a:r>
            <a:r>
              <a:rPr lang="en-IN" sz="2400" dirty="0" smtClean="0">
                <a:solidFill>
                  <a:schemeClr val="bg1"/>
                </a:solidFill>
              </a:rPr>
              <a:t> phase)</a:t>
            </a:r>
          </a:p>
        </p:txBody>
      </p:sp>
      <p:sp>
        <p:nvSpPr>
          <p:cNvPr id="5" name="Freeform 4"/>
          <p:cNvSpPr/>
          <p:nvPr/>
        </p:nvSpPr>
        <p:spPr>
          <a:xfrm>
            <a:off x="6656290" y="1734671"/>
            <a:ext cx="5056098" cy="3953435"/>
          </a:xfrm>
          <a:custGeom>
            <a:avLst/>
            <a:gdLst>
              <a:gd name="connsiteX0" fmla="*/ 1559863 w 5056098"/>
              <a:gd name="connsiteY0" fmla="*/ 3039035 h 3953435"/>
              <a:gd name="connsiteX1" fmla="*/ 1492628 w 5056098"/>
              <a:gd name="connsiteY1" fmla="*/ 3025588 h 3953435"/>
              <a:gd name="connsiteX2" fmla="*/ 1411945 w 5056098"/>
              <a:gd name="connsiteY2" fmla="*/ 2998694 h 3953435"/>
              <a:gd name="connsiteX3" fmla="*/ 1371604 w 5056098"/>
              <a:gd name="connsiteY3" fmla="*/ 2985247 h 3953435"/>
              <a:gd name="connsiteX4" fmla="*/ 1277475 w 5056098"/>
              <a:gd name="connsiteY4" fmla="*/ 2971800 h 3953435"/>
              <a:gd name="connsiteX5" fmla="*/ 1237134 w 5056098"/>
              <a:gd name="connsiteY5" fmla="*/ 2958353 h 3953435"/>
              <a:gd name="connsiteX6" fmla="*/ 1183345 w 5056098"/>
              <a:gd name="connsiteY6" fmla="*/ 2931458 h 3953435"/>
              <a:gd name="connsiteX7" fmla="*/ 1075769 w 5056098"/>
              <a:gd name="connsiteY7" fmla="*/ 2918011 h 3953435"/>
              <a:gd name="connsiteX8" fmla="*/ 995086 w 5056098"/>
              <a:gd name="connsiteY8" fmla="*/ 2904564 h 3953435"/>
              <a:gd name="connsiteX9" fmla="*/ 806828 w 5056098"/>
              <a:gd name="connsiteY9" fmla="*/ 2891117 h 3953435"/>
              <a:gd name="connsiteX10" fmla="*/ 632016 w 5056098"/>
              <a:gd name="connsiteY10" fmla="*/ 2864223 h 3953435"/>
              <a:gd name="connsiteX11" fmla="*/ 578228 w 5056098"/>
              <a:gd name="connsiteY11" fmla="*/ 2850776 h 3953435"/>
              <a:gd name="connsiteX12" fmla="*/ 389969 w 5056098"/>
              <a:gd name="connsiteY12" fmla="*/ 2823882 h 3953435"/>
              <a:gd name="connsiteX13" fmla="*/ 242051 w 5056098"/>
              <a:gd name="connsiteY13" fmla="*/ 2783541 h 3953435"/>
              <a:gd name="connsiteX14" fmla="*/ 134475 w 5056098"/>
              <a:gd name="connsiteY14" fmla="*/ 2756647 h 3953435"/>
              <a:gd name="connsiteX15" fmla="*/ 94134 w 5056098"/>
              <a:gd name="connsiteY15" fmla="*/ 2729753 h 3953435"/>
              <a:gd name="connsiteX16" fmla="*/ 26898 w 5056098"/>
              <a:gd name="connsiteY16" fmla="*/ 2662517 h 3953435"/>
              <a:gd name="connsiteX17" fmla="*/ 13451 w 5056098"/>
              <a:gd name="connsiteY17" fmla="*/ 2595282 h 3953435"/>
              <a:gd name="connsiteX18" fmla="*/ 4 w 5056098"/>
              <a:gd name="connsiteY18" fmla="*/ 2554941 h 3953435"/>
              <a:gd name="connsiteX19" fmla="*/ 13451 w 5056098"/>
              <a:gd name="connsiteY19" fmla="*/ 2339788 h 3953435"/>
              <a:gd name="connsiteX20" fmla="*/ 53792 w 5056098"/>
              <a:gd name="connsiteY20" fmla="*/ 2286000 h 3953435"/>
              <a:gd name="connsiteX21" fmla="*/ 121028 w 5056098"/>
              <a:gd name="connsiteY21" fmla="*/ 2205317 h 3953435"/>
              <a:gd name="connsiteX22" fmla="*/ 161369 w 5056098"/>
              <a:gd name="connsiteY22" fmla="*/ 2151529 h 3953435"/>
              <a:gd name="connsiteX23" fmla="*/ 242051 w 5056098"/>
              <a:gd name="connsiteY23" fmla="*/ 2111188 h 3953435"/>
              <a:gd name="connsiteX24" fmla="*/ 309286 w 5056098"/>
              <a:gd name="connsiteY24" fmla="*/ 2084294 h 3953435"/>
              <a:gd name="connsiteX25" fmla="*/ 403416 w 5056098"/>
              <a:gd name="connsiteY25" fmla="*/ 2030505 h 3953435"/>
              <a:gd name="connsiteX26" fmla="*/ 470651 w 5056098"/>
              <a:gd name="connsiteY26" fmla="*/ 1976717 h 3953435"/>
              <a:gd name="connsiteX27" fmla="*/ 524439 w 5056098"/>
              <a:gd name="connsiteY27" fmla="*/ 1949823 h 3953435"/>
              <a:gd name="connsiteX28" fmla="*/ 591675 w 5056098"/>
              <a:gd name="connsiteY28" fmla="*/ 1882588 h 3953435"/>
              <a:gd name="connsiteX29" fmla="*/ 793381 w 5056098"/>
              <a:gd name="connsiteY29" fmla="*/ 1680882 h 3953435"/>
              <a:gd name="connsiteX30" fmla="*/ 887510 w 5056098"/>
              <a:gd name="connsiteY30" fmla="*/ 1586753 h 3953435"/>
              <a:gd name="connsiteX31" fmla="*/ 927851 w 5056098"/>
              <a:gd name="connsiteY31" fmla="*/ 1559858 h 3953435"/>
              <a:gd name="connsiteX32" fmla="*/ 995086 w 5056098"/>
              <a:gd name="connsiteY32" fmla="*/ 1506070 h 3953435"/>
              <a:gd name="connsiteX33" fmla="*/ 1048875 w 5056098"/>
              <a:gd name="connsiteY33" fmla="*/ 1438835 h 3953435"/>
              <a:gd name="connsiteX34" fmla="*/ 1102663 w 5056098"/>
              <a:gd name="connsiteY34" fmla="*/ 1411941 h 3953435"/>
              <a:gd name="connsiteX35" fmla="*/ 1183345 w 5056098"/>
              <a:gd name="connsiteY35" fmla="*/ 1385047 h 3953435"/>
              <a:gd name="connsiteX36" fmla="*/ 1694334 w 5056098"/>
              <a:gd name="connsiteY36" fmla="*/ 1358153 h 3953435"/>
              <a:gd name="connsiteX37" fmla="*/ 1721228 w 5056098"/>
              <a:gd name="connsiteY37" fmla="*/ 1331258 h 3953435"/>
              <a:gd name="connsiteX38" fmla="*/ 1748122 w 5056098"/>
              <a:gd name="connsiteY38" fmla="*/ 1250576 h 3953435"/>
              <a:gd name="connsiteX39" fmla="*/ 1775016 w 5056098"/>
              <a:gd name="connsiteY39" fmla="*/ 1156447 h 3953435"/>
              <a:gd name="connsiteX40" fmla="*/ 1748122 w 5056098"/>
              <a:gd name="connsiteY40" fmla="*/ 699247 h 3953435"/>
              <a:gd name="connsiteX41" fmla="*/ 1721228 w 5056098"/>
              <a:gd name="connsiteY41" fmla="*/ 645458 h 3953435"/>
              <a:gd name="connsiteX42" fmla="*/ 1694334 w 5056098"/>
              <a:gd name="connsiteY42" fmla="*/ 537882 h 3953435"/>
              <a:gd name="connsiteX43" fmla="*/ 1667439 w 5056098"/>
              <a:gd name="connsiteY43" fmla="*/ 510988 h 3953435"/>
              <a:gd name="connsiteX44" fmla="*/ 1653992 w 5056098"/>
              <a:gd name="connsiteY44" fmla="*/ 443753 h 3953435"/>
              <a:gd name="connsiteX45" fmla="*/ 1640545 w 5056098"/>
              <a:gd name="connsiteY45" fmla="*/ 336176 h 3953435"/>
              <a:gd name="connsiteX46" fmla="*/ 1506075 w 5056098"/>
              <a:gd name="connsiteY46" fmla="*/ 295835 h 3953435"/>
              <a:gd name="connsiteX47" fmla="*/ 1438839 w 5056098"/>
              <a:gd name="connsiteY47" fmla="*/ 268941 h 3953435"/>
              <a:gd name="connsiteX48" fmla="*/ 1398498 w 5056098"/>
              <a:gd name="connsiteY48" fmla="*/ 228600 h 3953435"/>
              <a:gd name="connsiteX49" fmla="*/ 1411945 w 5056098"/>
              <a:gd name="connsiteY49" fmla="*/ 94129 h 3953435"/>
              <a:gd name="connsiteX50" fmla="*/ 1479181 w 5056098"/>
              <a:gd name="connsiteY50" fmla="*/ 67235 h 3953435"/>
              <a:gd name="connsiteX51" fmla="*/ 1559863 w 5056098"/>
              <a:gd name="connsiteY51" fmla="*/ 26894 h 3953435"/>
              <a:gd name="connsiteX52" fmla="*/ 1680886 w 5056098"/>
              <a:gd name="connsiteY52" fmla="*/ 0 h 3953435"/>
              <a:gd name="connsiteX53" fmla="*/ 2178428 w 5056098"/>
              <a:gd name="connsiteY53" fmla="*/ 13447 h 3953435"/>
              <a:gd name="connsiteX54" fmla="*/ 2702863 w 5056098"/>
              <a:gd name="connsiteY54" fmla="*/ 40341 h 3953435"/>
              <a:gd name="connsiteX55" fmla="*/ 2971804 w 5056098"/>
              <a:gd name="connsiteY55" fmla="*/ 94129 h 3953435"/>
              <a:gd name="connsiteX56" fmla="*/ 3106275 w 5056098"/>
              <a:gd name="connsiteY56" fmla="*/ 134470 h 3953435"/>
              <a:gd name="connsiteX57" fmla="*/ 3173510 w 5056098"/>
              <a:gd name="connsiteY57" fmla="*/ 147917 h 3953435"/>
              <a:gd name="connsiteX58" fmla="*/ 3240745 w 5056098"/>
              <a:gd name="connsiteY58" fmla="*/ 188258 h 3953435"/>
              <a:gd name="connsiteX59" fmla="*/ 3442451 w 5056098"/>
              <a:gd name="connsiteY59" fmla="*/ 255494 h 3953435"/>
              <a:gd name="connsiteX60" fmla="*/ 3536581 w 5056098"/>
              <a:gd name="connsiteY60" fmla="*/ 295835 h 3953435"/>
              <a:gd name="connsiteX61" fmla="*/ 3576922 w 5056098"/>
              <a:gd name="connsiteY61" fmla="*/ 322729 h 3953435"/>
              <a:gd name="connsiteX62" fmla="*/ 3684498 w 5056098"/>
              <a:gd name="connsiteY62" fmla="*/ 389964 h 3953435"/>
              <a:gd name="connsiteX63" fmla="*/ 3724839 w 5056098"/>
              <a:gd name="connsiteY63" fmla="*/ 443753 h 3953435"/>
              <a:gd name="connsiteX64" fmla="*/ 3765181 w 5056098"/>
              <a:gd name="connsiteY64" fmla="*/ 578223 h 3953435"/>
              <a:gd name="connsiteX65" fmla="*/ 3792075 w 5056098"/>
              <a:gd name="connsiteY65" fmla="*/ 618564 h 3953435"/>
              <a:gd name="connsiteX66" fmla="*/ 3805522 w 5056098"/>
              <a:gd name="connsiteY66" fmla="*/ 658905 h 3953435"/>
              <a:gd name="connsiteX67" fmla="*/ 3899651 w 5056098"/>
              <a:gd name="connsiteY67" fmla="*/ 766482 h 3953435"/>
              <a:gd name="connsiteX68" fmla="*/ 3939992 w 5056098"/>
              <a:gd name="connsiteY68" fmla="*/ 793376 h 3953435"/>
              <a:gd name="connsiteX69" fmla="*/ 4141698 w 5056098"/>
              <a:gd name="connsiteY69" fmla="*/ 887505 h 3953435"/>
              <a:gd name="connsiteX70" fmla="*/ 4303063 w 5056098"/>
              <a:gd name="connsiteY70" fmla="*/ 927847 h 3953435"/>
              <a:gd name="connsiteX71" fmla="*/ 4491322 w 5056098"/>
              <a:gd name="connsiteY71" fmla="*/ 968188 h 3953435"/>
              <a:gd name="connsiteX72" fmla="*/ 4625792 w 5056098"/>
              <a:gd name="connsiteY72" fmla="*/ 1035423 h 3953435"/>
              <a:gd name="connsiteX73" fmla="*/ 4706475 w 5056098"/>
              <a:gd name="connsiteY73" fmla="*/ 1129553 h 3953435"/>
              <a:gd name="connsiteX74" fmla="*/ 4719922 w 5056098"/>
              <a:gd name="connsiteY74" fmla="*/ 1169894 h 3953435"/>
              <a:gd name="connsiteX75" fmla="*/ 4746816 w 5056098"/>
              <a:gd name="connsiteY75" fmla="*/ 1237129 h 3953435"/>
              <a:gd name="connsiteX76" fmla="*/ 4760263 w 5056098"/>
              <a:gd name="connsiteY76" fmla="*/ 1290917 h 3953435"/>
              <a:gd name="connsiteX77" fmla="*/ 4787157 w 5056098"/>
              <a:gd name="connsiteY77" fmla="*/ 1425388 h 3953435"/>
              <a:gd name="connsiteX78" fmla="*/ 4773710 w 5056098"/>
              <a:gd name="connsiteY78" fmla="*/ 2164976 h 3953435"/>
              <a:gd name="connsiteX79" fmla="*/ 4746816 w 5056098"/>
              <a:gd name="connsiteY79" fmla="*/ 2312894 h 3953435"/>
              <a:gd name="connsiteX80" fmla="*/ 4773710 w 5056098"/>
              <a:gd name="connsiteY80" fmla="*/ 2675964 h 3953435"/>
              <a:gd name="connsiteX81" fmla="*/ 4787157 w 5056098"/>
              <a:gd name="connsiteY81" fmla="*/ 2756647 h 3953435"/>
              <a:gd name="connsiteX82" fmla="*/ 4840945 w 5056098"/>
              <a:gd name="connsiteY82" fmla="*/ 2837329 h 3953435"/>
              <a:gd name="connsiteX83" fmla="*/ 4894734 w 5056098"/>
              <a:gd name="connsiteY83" fmla="*/ 2958353 h 3953435"/>
              <a:gd name="connsiteX84" fmla="*/ 4948522 w 5056098"/>
              <a:gd name="connsiteY84" fmla="*/ 3065929 h 3953435"/>
              <a:gd name="connsiteX85" fmla="*/ 4961969 w 5056098"/>
              <a:gd name="connsiteY85" fmla="*/ 3119717 h 3953435"/>
              <a:gd name="connsiteX86" fmla="*/ 4988863 w 5056098"/>
              <a:gd name="connsiteY86" fmla="*/ 3173505 h 3953435"/>
              <a:gd name="connsiteX87" fmla="*/ 5015757 w 5056098"/>
              <a:gd name="connsiteY87" fmla="*/ 3240741 h 3953435"/>
              <a:gd name="connsiteX88" fmla="*/ 5042651 w 5056098"/>
              <a:gd name="connsiteY88" fmla="*/ 3334870 h 3953435"/>
              <a:gd name="connsiteX89" fmla="*/ 5056098 w 5056098"/>
              <a:gd name="connsiteY89" fmla="*/ 3375211 h 3953435"/>
              <a:gd name="connsiteX90" fmla="*/ 5042651 w 5056098"/>
              <a:gd name="connsiteY90" fmla="*/ 3590364 h 3953435"/>
              <a:gd name="connsiteX91" fmla="*/ 5015757 w 5056098"/>
              <a:gd name="connsiteY91" fmla="*/ 3630705 h 3953435"/>
              <a:gd name="connsiteX92" fmla="*/ 4935075 w 5056098"/>
              <a:gd name="connsiteY92" fmla="*/ 3711388 h 3953435"/>
              <a:gd name="connsiteX93" fmla="*/ 4854392 w 5056098"/>
              <a:gd name="connsiteY93" fmla="*/ 3751729 h 3953435"/>
              <a:gd name="connsiteX94" fmla="*/ 4760263 w 5056098"/>
              <a:gd name="connsiteY94" fmla="*/ 3792070 h 3953435"/>
              <a:gd name="connsiteX95" fmla="*/ 3872757 w 5056098"/>
              <a:gd name="connsiteY95" fmla="*/ 3778623 h 3953435"/>
              <a:gd name="connsiteX96" fmla="*/ 3738286 w 5056098"/>
              <a:gd name="connsiteY96" fmla="*/ 3751729 h 3953435"/>
              <a:gd name="connsiteX97" fmla="*/ 3697945 w 5056098"/>
              <a:gd name="connsiteY97" fmla="*/ 3738282 h 3953435"/>
              <a:gd name="connsiteX98" fmla="*/ 3617263 w 5056098"/>
              <a:gd name="connsiteY98" fmla="*/ 3697941 h 3953435"/>
              <a:gd name="connsiteX99" fmla="*/ 3523134 w 5056098"/>
              <a:gd name="connsiteY99" fmla="*/ 3590364 h 3953435"/>
              <a:gd name="connsiteX100" fmla="*/ 3509686 w 5056098"/>
              <a:gd name="connsiteY100" fmla="*/ 3550023 h 3953435"/>
              <a:gd name="connsiteX101" fmla="*/ 3496239 w 5056098"/>
              <a:gd name="connsiteY101" fmla="*/ 3442447 h 3953435"/>
              <a:gd name="connsiteX102" fmla="*/ 3160063 w 5056098"/>
              <a:gd name="connsiteY102" fmla="*/ 3415553 h 3953435"/>
              <a:gd name="connsiteX103" fmla="*/ 3065934 w 5056098"/>
              <a:gd name="connsiteY103" fmla="*/ 3455894 h 3953435"/>
              <a:gd name="connsiteX104" fmla="*/ 3012145 w 5056098"/>
              <a:gd name="connsiteY104" fmla="*/ 3496235 h 3953435"/>
              <a:gd name="connsiteX105" fmla="*/ 2958357 w 5056098"/>
              <a:gd name="connsiteY105" fmla="*/ 3523129 h 3953435"/>
              <a:gd name="connsiteX106" fmla="*/ 2864228 w 5056098"/>
              <a:gd name="connsiteY106" fmla="*/ 3590364 h 3953435"/>
              <a:gd name="connsiteX107" fmla="*/ 2810439 w 5056098"/>
              <a:gd name="connsiteY107" fmla="*/ 3644153 h 3953435"/>
              <a:gd name="connsiteX108" fmla="*/ 2689416 w 5056098"/>
              <a:gd name="connsiteY108" fmla="*/ 3724835 h 3953435"/>
              <a:gd name="connsiteX109" fmla="*/ 2568392 w 5056098"/>
              <a:gd name="connsiteY109" fmla="*/ 3818964 h 3953435"/>
              <a:gd name="connsiteX110" fmla="*/ 2514604 w 5056098"/>
              <a:gd name="connsiteY110" fmla="*/ 3845858 h 3953435"/>
              <a:gd name="connsiteX111" fmla="*/ 2447369 w 5056098"/>
              <a:gd name="connsiteY111" fmla="*/ 3886200 h 3953435"/>
              <a:gd name="connsiteX112" fmla="*/ 2407028 w 5056098"/>
              <a:gd name="connsiteY112" fmla="*/ 3899647 h 3953435"/>
              <a:gd name="connsiteX113" fmla="*/ 2339792 w 5056098"/>
              <a:gd name="connsiteY113" fmla="*/ 3926541 h 3953435"/>
              <a:gd name="connsiteX114" fmla="*/ 2232216 w 5056098"/>
              <a:gd name="connsiteY114" fmla="*/ 3953435 h 3953435"/>
              <a:gd name="connsiteX115" fmla="*/ 1949828 w 5056098"/>
              <a:gd name="connsiteY115" fmla="*/ 3926541 h 3953435"/>
              <a:gd name="connsiteX116" fmla="*/ 1896039 w 5056098"/>
              <a:gd name="connsiteY116" fmla="*/ 3899647 h 3953435"/>
              <a:gd name="connsiteX117" fmla="*/ 1815357 w 5056098"/>
              <a:gd name="connsiteY117" fmla="*/ 3845858 h 3953435"/>
              <a:gd name="connsiteX118" fmla="*/ 1761569 w 5056098"/>
              <a:gd name="connsiteY118" fmla="*/ 3765176 h 3953435"/>
              <a:gd name="connsiteX119" fmla="*/ 1734675 w 5056098"/>
              <a:gd name="connsiteY119" fmla="*/ 3684494 h 3953435"/>
              <a:gd name="connsiteX120" fmla="*/ 1748122 w 5056098"/>
              <a:gd name="connsiteY120" fmla="*/ 3496235 h 3953435"/>
              <a:gd name="connsiteX121" fmla="*/ 1761569 w 5056098"/>
              <a:gd name="connsiteY121" fmla="*/ 3455894 h 3953435"/>
              <a:gd name="connsiteX122" fmla="*/ 1788463 w 5056098"/>
              <a:gd name="connsiteY122" fmla="*/ 3361764 h 3953435"/>
              <a:gd name="connsiteX123" fmla="*/ 1775016 w 5056098"/>
              <a:gd name="connsiteY123" fmla="*/ 3200400 h 3953435"/>
              <a:gd name="connsiteX124" fmla="*/ 1734675 w 5056098"/>
              <a:gd name="connsiteY124" fmla="*/ 3186953 h 3953435"/>
              <a:gd name="connsiteX125" fmla="*/ 1680886 w 5056098"/>
              <a:gd name="connsiteY125" fmla="*/ 3133164 h 3953435"/>
              <a:gd name="connsiteX126" fmla="*/ 1600204 w 5056098"/>
              <a:gd name="connsiteY126" fmla="*/ 3092823 h 3953435"/>
              <a:gd name="connsiteX127" fmla="*/ 1559863 w 5056098"/>
              <a:gd name="connsiteY127" fmla="*/ 3039035 h 39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5056098" h="3953435">
                <a:moveTo>
                  <a:pt x="1559863" y="3039035"/>
                </a:moveTo>
                <a:cubicBezTo>
                  <a:pt x="1541934" y="3027829"/>
                  <a:pt x="1514678" y="3031602"/>
                  <a:pt x="1492628" y="3025588"/>
                </a:cubicBezTo>
                <a:cubicBezTo>
                  <a:pt x="1465278" y="3018129"/>
                  <a:pt x="1438839" y="3007659"/>
                  <a:pt x="1411945" y="2998694"/>
                </a:cubicBezTo>
                <a:cubicBezTo>
                  <a:pt x="1398498" y="2994212"/>
                  <a:pt x="1385636" y="2987252"/>
                  <a:pt x="1371604" y="2985247"/>
                </a:cubicBezTo>
                <a:lnTo>
                  <a:pt x="1277475" y="2971800"/>
                </a:lnTo>
                <a:cubicBezTo>
                  <a:pt x="1264028" y="2967318"/>
                  <a:pt x="1250162" y="2963937"/>
                  <a:pt x="1237134" y="2958353"/>
                </a:cubicBezTo>
                <a:cubicBezTo>
                  <a:pt x="1218709" y="2950456"/>
                  <a:pt x="1202793" y="2936320"/>
                  <a:pt x="1183345" y="2931458"/>
                </a:cubicBezTo>
                <a:cubicBezTo>
                  <a:pt x="1148286" y="2922693"/>
                  <a:pt x="1111544" y="2923122"/>
                  <a:pt x="1075769" y="2918011"/>
                </a:cubicBezTo>
                <a:cubicBezTo>
                  <a:pt x="1048778" y="2914155"/>
                  <a:pt x="1022216" y="2907277"/>
                  <a:pt x="995086" y="2904564"/>
                </a:cubicBezTo>
                <a:cubicBezTo>
                  <a:pt x="932486" y="2898304"/>
                  <a:pt x="869482" y="2896813"/>
                  <a:pt x="806828" y="2891117"/>
                </a:cubicBezTo>
                <a:cubicBezTo>
                  <a:pt x="737860" y="2884847"/>
                  <a:pt x="695926" y="2878425"/>
                  <a:pt x="632016" y="2864223"/>
                </a:cubicBezTo>
                <a:cubicBezTo>
                  <a:pt x="613975" y="2860214"/>
                  <a:pt x="596350" y="2854400"/>
                  <a:pt x="578228" y="2850776"/>
                </a:cubicBezTo>
                <a:cubicBezTo>
                  <a:pt x="482431" y="2831617"/>
                  <a:pt x="497386" y="2840408"/>
                  <a:pt x="389969" y="2823882"/>
                </a:cubicBezTo>
                <a:cubicBezTo>
                  <a:pt x="289759" y="2808465"/>
                  <a:pt x="350838" y="2813210"/>
                  <a:pt x="242051" y="2783541"/>
                </a:cubicBezTo>
                <a:cubicBezTo>
                  <a:pt x="208295" y="2774335"/>
                  <a:pt x="167116" y="2772967"/>
                  <a:pt x="134475" y="2756647"/>
                </a:cubicBezTo>
                <a:cubicBezTo>
                  <a:pt x="120020" y="2749419"/>
                  <a:pt x="106297" y="2740395"/>
                  <a:pt x="94134" y="2729753"/>
                </a:cubicBezTo>
                <a:cubicBezTo>
                  <a:pt x="70281" y="2708881"/>
                  <a:pt x="26898" y="2662517"/>
                  <a:pt x="26898" y="2662517"/>
                </a:cubicBezTo>
                <a:cubicBezTo>
                  <a:pt x="22416" y="2640105"/>
                  <a:pt x="18994" y="2617455"/>
                  <a:pt x="13451" y="2595282"/>
                </a:cubicBezTo>
                <a:cubicBezTo>
                  <a:pt x="10013" y="2581531"/>
                  <a:pt x="4" y="2569115"/>
                  <a:pt x="4" y="2554941"/>
                </a:cubicBezTo>
                <a:cubicBezTo>
                  <a:pt x="4" y="2483083"/>
                  <a:pt x="-641" y="2410250"/>
                  <a:pt x="13451" y="2339788"/>
                </a:cubicBezTo>
                <a:cubicBezTo>
                  <a:pt x="17846" y="2317812"/>
                  <a:pt x="40766" y="2304237"/>
                  <a:pt x="53792" y="2286000"/>
                </a:cubicBezTo>
                <a:cubicBezTo>
                  <a:pt x="138707" y="2167118"/>
                  <a:pt x="13398" y="2330884"/>
                  <a:pt x="121028" y="2205317"/>
                </a:cubicBezTo>
                <a:cubicBezTo>
                  <a:pt x="135613" y="2188301"/>
                  <a:pt x="145522" y="2167376"/>
                  <a:pt x="161369" y="2151529"/>
                </a:cubicBezTo>
                <a:cubicBezTo>
                  <a:pt x="189930" y="2122968"/>
                  <a:pt x="207053" y="2124312"/>
                  <a:pt x="242051" y="2111188"/>
                </a:cubicBezTo>
                <a:cubicBezTo>
                  <a:pt x="264652" y="2102713"/>
                  <a:pt x="288185" y="2096016"/>
                  <a:pt x="309286" y="2084294"/>
                </a:cubicBezTo>
                <a:cubicBezTo>
                  <a:pt x="431407" y="2016450"/>
                  <a:pt x="305768" y="2063057"/>
                  <a:pt x="403416" y="2030505"/>
                </a:cubicBezTo>
                <a:cubicBezTo>
                  <a:pt x="425828" y="2012576"/>
                  <a:pt x="446770" y="1992637"/>
                  <a:pt x="470651" y="1976717"/>
                </a:cubicBezTo>
                <a:cubicBezTo>
                  <a:pt x="487330" y="1965598"/>
                  <a:pt x="508616" y="1962130"/>
                  <a:pt x="524439" y="1949823"/>
                </a:cubicBezTo>
                <a:cubicBezTo>
                  <a:pt x="549458" y="1930364"/>
                  <a:pt x="569263" y="1905000"/>
                  <a:pt x="591675" y="1882588"/>
                </a:cubicBezTo>
                <a:lnTo>
                  <a:pt x="793381" y="1680882"/>
                </a:lnTo>
                <a:lnTo>
                  <a:pt x="887510" y="1586753"/>
                </a:lnTo>
                <a:lnTo>
                  <a:pt x="927851" y="1559858"/>
                </a:lnTo>
                <a:cubicBezTo>
                  <a:pt x="981415" y="1479512"/>
                  <a:pt x="922918" y="1549370"/>
                  <a:pt x="995086" y="1506070"/>
                </a:cubicBezTo>
                <a:cubicBezTo>
                  <a:pt x="1043759" y="1476867"/>
                  <a:pt x="1001755" y="1478101"/>
                  <a:pt x="1048875" y="1438835"/>
                </a:cubicBezTo>
                <a:cubicBezTo>
                  <a:pt x="1064274" y="1426002"/>
                  <a:pt x="1084051" y="1419386"/>
                  <a:pt x="1102663" y="1411941"/>
                </a:cubicBezTo>
                <a:cubicBezTo>
                  <a:pt x="1128984" y="1401413"/>
                  <a:pt x="1156451" y="1394012"/>
                  <a:pt x="1183345" y="1385047"/>
                </a:cubicBezTo>
                <a:cubicBezTo>
                  <a:pt x="1372579" y="1321969"/>
                  <a:pt x="1209517" y="1372005"/>
                  <a:pt x="1694334" y="1358153"/>
                </a:cubicBezTo>
                <a:cubicBezTo>
                  <a:pt x="1703299" y="1349188"/>
                  <a:pt x="1715558" y="1342598"/>
                  <a:pt x="1721228" y="1331258"/>
                </a:cubicBezTo>
                <a:cubicBezTo>
                  <a:pt x="1733906" y="1305902"/>
                  <a:pt x="1739157" y="1277470"/>
                  <a:pt x="1748122" y="1250576"/>
                </a:cubicBezTo>
                <a:cubicBezTo>
                  <a:pt x="1767413" y="1192702"/>
                  <a:pt x="1758131" y="1223986"/>
                  <a:pt x="1775016" y="1156447"/>
                </a:cubicBezTo>
                <a:cubicBezTo>
                  <a:pt x="1774207" y="1131359"/>
                  <a:pt x="1804198" y="830091"/>
                  <a:pt x="1748122" y="699247"/>
                </a:cubicBezTo>
                <a:cubicBezTo>
                  <a:pt x="1740226" y="680822"/>
                  <a:pt x="1730193" y="663388"/>
                  <a:pt x="1721228" y="645458"/>
                </a:cubicBezTo>
                <a:cubicBezTo>
                  <a:pt x="1718336" y="630999"/>
                  <a:pt x="1706739" y="558556"/>
                  <a:pt x="1694334" y="537882"/>
                </a:cubicBezTo>
                <a:cubicBezTo>
                  <a:pt x="1687811" y="527011"/>
                  <a:pt x="1676404" y="519953"/>
                  <a:pt x="1667439" y="510988"/>
                </a:cubicBezTo>
                <a:cubicBezTo>
                  <a:pt x="1662957" y="488576"/>
                  <a:pt x="1657467" y="466343"/>
                  <a:pt x="1653992" y="443753"/>
                </a:cubicBezTo>
                <a:cubicBezTo>
                  <a:pt x="1648497" y="408035"/>
                  <a:pt x="1661269" y="365782"/>
                  <a:pt x="1640545" y="336176"/>
                </a:cubicBezTo>
                <a:cubicBezTo>
                  <a:pt x="1631058" y="322622"/>
                  <a:pt x="1529522" y="303651"/>
                  <a:pt x="1506075" y="295835"/>
                </a:cubicBezTo>
                <a:cubicBezTo>
                  <a:pt x="1483175" y="288202"/>
                  <a:pt x="1461251" y="277906"/>
                  <a:pt x="1438839" y="268941"/>
                </a:cubicBezTo>
                <a:cubicBezTo>
                  <a:pt x="1425392" y="255494"/>
                  <a:pt x="1401390" y="247396"/>
                  <a:pt x="1398498" y="228600"/>
                </a:cubicBezTo>
                <a:cubicBezTo>
                  <a:pt x="1391648" y="184077"/>
                  <a:pt x="1391799" y="134420"/>
                  <a:pt x="1411945" y="94129"/>
                </a:cubicBezTo>
                <a:cubicBezTo>
                  <a:pt x="1422740" y="72539"/>
                  <a:pt x="1457206" y="77223"/>
                  <a:pt x="1479181" y="67235"/>
                </a:cubicBezTo>
                <a:cubicBezTo>
                  <a:pt x="1506554" y="54793"/>
                  <a:pt x="1532386" y="39106"/>
                  <a:pt x="1559863" y="26894"/>
                </a:cubicBezTo>
                <a:cubicBezTo>
                  <a:pt x="1599587" y="9239"/>
                  <a:pt x="1637163" y="7287"/>
                  <a:pt x="1680886" y="0"/>
                </a:cubicBezTo>
                <a:lnTo>
                  <a:pt x="2178428" y="13447"/>
                </a:lnTo>
                <a:cubicBezTo>
                  <a:pt x="2617917" y="26373"/>
                  <a:pt x="2460841" y="10089"/>
                  <a:pt x="2702863" y="40341"/>
                </a:cubicBezTo>
                <a:cubicBezTo>
                  <a:pt x="2908038" y="91635"/>
                  <a:pt x="2708039" y="44673"/>
                  <a:pt x="2971804" y="94129"/>
                </a:cubicBezTo>
                <a:cubicBezTo>
                  <a:pt x="3039010" y="106730"/>
                  <a:pt x="3029664" y="113576"/>
                  <a:pt x="3106275" y="134470"/>
                </a:cubicBezTo>
                <a:cubicBezTo>
                  <a:pt x="3128325" y="140484"/>
                  <a:pt x="3151098" y="143435"/>
                  <a:pt x="3173510" y="147917"/>
                </a:cubicBezTo>
                <a:cubicBezTo>
                  <a:pt x="3195922" y="161364"/>
                  <a:pt x="3216478" y="178551"/>
                  <a:pt x="3240745" y="188258"/>
                </a:cubicBezTo>
                <a:cubicBezTo>
                  <a:pt x="3306548" y="214579"/>
                  <a:pt x="3383482" y="216181"/>
                  <a:pt x="3442451" y="255494"/>
                </a:cubicBezTo>
                <a:cubicBezTo>
                  <a:pt x="3498170" y="292640"/>
                  <a:pt x="3467113" y="278468"/>
                  <a:pt x="3536581" y="295835"/>
                </a:cubicBezTo>
                <a:cubicBezTo>
                  <a:pt x="3550028" y="304800"/>
                  <a:pt x="3562890" y="314711"/>
                  <a:pt x="3576922" y="322729"/>
                </a:cubicBezTo>
                <a:cubicBezTo>
                  <a:pt x="3626629" y="351133"/>
                  <a:pt x="3641647" y="347113"/>
                  <a:pt x="3684498" y="389964"/>
                </a:cubicBezTo>
                <a:cubicBezTo>
                  <a:pt x="3700346" y="405812"/>
                  <a:pt x="3711392" y="425823"/>
                  <a:pt x="3724839" y="443753"/>
                </a:cubicBezTo>
                <a:cubicBezTo>
                  <a:pt x="3737437" y="506742"/>
                  <a:pt x="3735694" y="519250"/>
                  <a:pt x="3765181" y="578223"/>
                </a:cubicBezTo>
                <a:cubicBezTo>
                  <a:pt x="3772409" y="592678"/>
                  <a:pt x="3784847" y="604109"/>
                  <a:pt x="3792075" y="618564"/>
                </a:cubicBezTo>
                <a:cubicBezTo>
                  <a:pt x="3798414" y="631242"/>
                  <a:pt x="3798490" y="646598"/>
                  <a:pt x="3805522" y="658905"/>
                </a:cubicBezTo>
                <a:cubicBezTo>
                  <a:pt x="3825304" y="693524"/>
                  <a:pt x="3870487" y="741484"/>
                  <a:pt x="3899651" y="766482"/>
                </a:cubicBezTo>
                <a:cubicBezTo>
                  <a:pt x="3911922" y="777000"/>
                  <a:pt x="3926287" y="784811"/>
                  <a:pt x="3939992" y="793376"/>
                </a:cubicBezTo>
                <a:cubicBezTo>
                  <a:pt x="4007006" y="835259"/>
                  <a:pt x="4059834" y="867039"/>
                  <a:pt x="4141698" y="887505"/>
                </a:cubicBezTo>
                <a:cubicBezTo>
                  <a:pt x="4195486" y="900952"/>
                  <a:pt x="4249752" y="912615"/>
                  <a:pt x="4303063" y="927847"/>
                </a:cubicBezTo>
                <a:cubicBezTo>
                  <a:pt x="4427668" y="963448"/>
                  <a:pt x="4364888" y="950126"/>
                  <a:pt x="4491322" y="968188"/>
                </a:cubicBezTo>
                <a:cubicBezTo>
                  <a:pt x="4548020" y="990867"/>
                  <a:pt x="4575543" y="997737"/>
                  <a:pt x="4625792" y="1035423"/>
                </a:cubicBezTo>
                <a:cubicBezTo>
                  <a:pt x="4657903" y="1059506"/>
                  <a:pt x="4683100" y="1098386"/>
                  <a:pt x="4706475" y="1129553"/>
                </a:cubicBezTo>
                <a:cubicBezTo>
                  <a:pt x="4710957" y="1143000"/>
                  <a:pt x="4714945" y="1156622"/>
                  <a:pt x="4719922" y="1169894"/>
                </a:cubicBezTo>
                <a:cubicBezTo>
                  <a:pt x="4728397" y="1192495"/>
                  <a:pt x="4739183" y="1214230"/>
                  <a:pt x="4746816" y="1237129"/>
                </a:cubicBezTo>
                <a:cubicBezTo>
                  <a:pt x="4752660" y="1254662"/>
                  <a:pt x="4756391" y="1272846"/>
                  <a:pt x="4760263" y="1290917"/>
                </a:cubicBezTo>
                <a:cubicBezTo>
                  <a:pt x="4769841" y="1335614"/>
                  <a:pt x="4787157" y="1425388"/>
                  <a:pt x="4787157" y="1425388"/>
                </a:cubicBezTo>
                <a:cubicBezTo>
                  <a:pt x="4782675" y="1671917"/>
                  <a:pt x="4781790" y="1918538"/>
                  <a:pt x="4773710" y="2164976"/>
                </a:cubicBezTo>
                <a:cubicBezTo>
                  <a:pt x="4773035" y="2185552"/>
                  <a:pt x="4751753" y="2288207"/>
                  <a:pt x="4746816" y="2312894"/>
                </a:cubicBezTo>
                <a:cubicBezTo>
                  <a:pt x="4755781" y="2433917"/>
                  <a:pt x="4762723" y="2555107"/>
                  <a:pt x="4773710" y="2675964"/>
                </a:cubicBezTo>
                <a:cubicBezTo>
                  <a:pt x="4776178" y="2703117"/>
                  <a:pt x="4776670" y="2731479"/>
                  <a:pt x="4787157" y="2756647"/>
                </a:cubicBezTo>
                <a:cubicBezTo>
                  <a:pt x="4799589" y="2786483"/>
                  <a:pt x="4825734" y="2808809"/>
                  <a:pt x="4840945" y="2837329"/>
                </a:cubicBezTo>
                <a:cubicBezTo>
                  <a:pt x="4861720" y="2876282"/>
                  <a:pt x="4875937" y="2918409"/>
                  <a:pt x="4894734" y="2958353"/>
                </a:cubicBezTo>
                <a:cubicBezTo>
                  <a:pt x="4911805" y="2994628"/>
                  <a:pt x="4933102" y="3028922"/>
                  <a:pt x="4948522" y="3065929"/>
                </a:cubicBezTo>
                <a:cubicBezTo>
                  <a:pt x="4955630" y="3082989"/>
                  <a:pt x="4955480" y="3102413"/>
                  <a:pt x="4961969" y="3119717"/>
                </a:cubicBezTo>
                <a:cubicBezTo>
                  <a:pt x="4969007" y="3138486"/>
                  <a:pt x="4980722" y="3155187"/>
                  <a:pt x="4988863" y="3173505"/>
                </a:cubicBezTo>
                <a:cubicBezTo>
                  <a:pt x="4998666" y="3195563"/>
                  <a:pt x="5007282" y="3218139"/>
                  <a:pt x="5015757" y="3240741"/>
                </a:cubicBezTo>
                <a:cubicBezTo>
                  <a:pt x="5035102" y="3292329"/>
                  <a:pt x="5025696" y="3275526"/>
                  <a:pt x="5042651" y="3334870"/>
                </a:cubicBezTo>
                <a:cubicBezTo>
                  <a:pt x="5046545" y="3348499"/>
                  <a:pt x="5051616" y="3361764"/>
                  <a:pt x="5056098" y="3375211"/>
                </a:cubicBezTo>
                <a:cubicBezTo>
                  <a:pt x="5051616" y="3446929"/>
                  <a:pt x="5053858" y="3519386"/>
                  <a:pt x="5042651" y="3590364"/>
                </a:cubicBezTo>
                <a:cubicBezTo>
                  <a:pt x="5040130" y="3606328"/>
                  <a:pt x="5026494" y="3618626"/>
                  <a:pt x="5015757" y="3630705"/>
                </a:cubicBezTo>
                <a:cubicBezTo>
                  <a:pt x="4990489" y="3659132"/>
                  <a:pt x="4966721" y="3690290"/>
                  <a:pt x="4935075" y="3711388"/>
                </a:cubicBezTo>
                <a:cubicBezTo>
                  <a:pt x="4857549" y="3763072"/>
                  <a:pt x="4932336" y="3718325"/>
                  <a:pt x="4854392" y="3751729"/>
                </a:cubicBezTo>
                <a:cubicBezTo>
                  <a:pt x="4738071" y="3801580"/>
                  <a:pt x="4854874" y="3760533"/>
                  <a:pt x="4760263" y="3792070"/>
                </a:cubicBezTo>
                <a:cubicBezTo>
                  <a:pt x="4464428" y="3787588"/>
                  <a:pt x="4168396" y="3790293"/>
                  <a:pt x="3872757" y="3778623"/>
                </a:cubicBezTo>
                <a:cubicBezTo>
                  <a:pt x="3827081" y="3776820"/>
                  <a:pt x="3781652" y="3766184"/>
                  <a:pt x="3738286" y="3751729"/>
                </a:cubicBezTo>
                <a:cubicBezTo>
                  <a:pt x="3724839" y="3747247"/>
                  <a:pt x="3710623" y="3744621"/>
                  <a:pt x="3697945" y="3738282"/>
                </a:cubicBezTo>
                <a:cubicBezTo>
                  <a:pt x="3593675" y="3686147"/>
                  <a:pt x="3718661" y="3731740"/>
                  <a:pt x="3617263" y="3697941"/>
                </a:cubicBezTo>
                <a:cubicBezTo>
                  <a:pt x="3582211" y="3662888"/>
                  <a:pt x="3545372" y="3634840"/>
                  <a:pt x="3523134" y="3590364"/>
                </a:cubicBezTo>
                <a:cubicBezTo>
                  <a:pt x="3516795" y="3577686"/>
                  <a:pt x="3514169" y="3563470"/>
                  <a:pt x="3509686" y="3550023"/>
                </a:cubicBezTo>
                <a:cubicBezTo>
                  <a:pt x="3505204" y="3514164"/>
                  <a:pt x="3505747" y="3477311"/>
                  <a:pt x="3496239" y="3442447"/>
                </a:cubicBezTo>
                <a:cubicBezTo>
                  <a:pt x="3461238" y="3314108"/>
                  <a:pt x="3171785" y="3415043"/>
                  <a:pt x="3160063" y="3415553"/>
                </a:cubicBezTo>
                <a:cubicBezTo>
                  <a:pt x="3120847" y="3428625"/>
                  <a:pt x="3103915" y="3432156"/>
                  <a:pt x="3065934" y="3455894"/>
                </a:cubicBezTo>
                <a:cubicBezTo>
                  <a:pt x="3046929" y="3467772"/>
                  <a:pt x="3031150" y="3484357"/>
                  <a:pt x="3012145" y="3496235"/>
                </a:cubicBezTo>
                <a:cubicBezTo>
                  <a:pt x="2995146" y="3506859"/>
                  <a:pt x="2975761" y="3513184"/>
                  <a:pt x="2958357" y="3523129"/>
                </a:cubicBezTo>
                <a:cubicBezTo>
                  <a:pt x="2937685" y="3534942"/>
                  <a:pt x="2877810" y="3578480"/>
                  <a:pt x="2864228" y="3590364"/>
                </a:cubicBezTo>
                <a:cubicBezTo>
                  <a:pt x="2845145" y="3607061"/>
                  <a:pt x="2829522" y="3627456"/>
                  <a:pt x="2810439" y="3644153"/>
                </a:cubicBezTo>
                <a:cubicBezTo>
                  <a:pt x="2721481" y="3721992"/>
                  <a:pt x="2792500" y="3647522"/>
                  <a:pt x="2689416" y="3724835"/>
                </a:cubicBezTo>
                <a:cubicBezTo>
                  <a:pt x="2600873" y="3791242"/>
                  <a:pt x="2707979" y="3749171"/>
                  <a:pt x="2568392" y="3818964"/>
                </a:cubicBezTo>
                <a:cubicBezTo>
                  <a:pt x="2550463" y="3827929"/>
                  <a:pt x="2532127" y="3836123"/>
                  <a:pt x="2514604" y="3845858"/>
                </a:cubicBezTo>
                <a:cubicBezTo>
                  <a:pt x="2491757" y="3858551"/>
                  <a:pt x="2470746" y="3874511"/>
                  <a:pt x="2447369" y="3886200"/>
                </a:cubicBezTo>
                <a:cubicBezTo>
                  <a:pt x="2434691" y="3892539"/>
                  <a:pt x="2420300" y="3894670"/>
                  <a:pt x="2407028" y="3899647"/>
                </a:cubicBezTo>
                <a:cubicBezTo>
                  <a:pt x="2384426" y="3908122"/>
                  <a:pt x="2362863" y="3919442"/>
                  <a:pt x="2339792" y="3926541"/>
                </a:cubicBezTo>
                <a:cubicBezTo>
                  <a:pt x="2304464" y="3937411"/>
                  <a:pt x="2232216" y="3953435"/>
                  <a:pt x="2232216" y="3953435"/>
                </a:cubicBezTo>
                <a:cubicBezTo>
                  <a:pt x="2146311" y="3948663"/>
                  <a:pt x="2036957" y="3963882"/>
                  <a:pt x="1949828" y="3926541"/>
                </a:cubicBezTo>
                <a:cubicBezTo>
                  <a:pt x="1931403" y="3918645"/>
                  <a:pt x="1913228" y="3909961"/>
                  <a:pt x="1896039" y="3899647"/>
                </a:cubicBezTo>
                <a:cubicBezTo>
                  <a:pt x="1868323" y="3883017"/>
                  <a:pt x="1815357" y="3845858"/>
                  <a:pt x="1815357" y="3845858"/>
                </a:cubicBezTo>
                <a:cubicBezTo>
                  <a:pt x="1797428" y="3818964"/>
                  <a:pt x="1771790" y="3795840"/>
                  <a:pt x="1761569" y="3765176"/>
                </a:cubicBezTo>
                <a:lnTo>
                  <a:pt x="1734675" y="3684494"/>
                </a:lnTo>
                <a:cubicBezTo>
                  <a:pt x="1739157" y="3621741"/>
                  <a:pt x="1740771" y="3558717"/>
                  <a:pt x="1748122" y="3496235"/>
                </a:cubicBezTo>
                <a:cubicBezTo>
                  <a:pt x="1749778" y="3482158"/>
                  <a:pt x="1757675" y="3469523"/>
                  <a:pt x="1761569" y="3455894"/>
                </a:cubicBezTo>
                <a:cubicBezTo>
                  <a:pt x="1795338" y="3337700"/>
                  <a:pt x="1756222" y="3458487"/>
                  <a:pt x="1788463" y="3361764"/>
                </a:cubicBezTo>
                <a:cubicBezTo>
                  <a:pt x="1783981" y="3307976"/>
                  <a:pt x="1790889" y="3251988"/>
                  <a:pt x="1775016" y="3200400"/>
                </a:cubicBezTo>
                <a:cubicBezTo>
                  <a:pt x="1770848" y="3186852"/>
                  <a:pt x="1746209" y="3195192"/>
                  <a:pt x="1734675" y="3186953"/>
                </a:cubicBezTo>
                <a:cubicBezTo>
                  <a:pt x="1714042" y="3172215"/>
                  <a:pt x="1704941" y="3141182"/>
                  <a:pt x="1680886" y="3133164"/>
                </a:cubicBezTo>
                <a:cubicBezTo>
                  <a:pt x="1579488" y="3099365"/>
                  <a:pt x="1704474" y="3144958"/>
                  <a:pt x="1600204" y="3092823"/>
                </a:cubicBezTo>
                <a:cubicBezTo>
                  <a:pt x="1538398" y="3061920"/>
                  <a:pt x="1577792" y="3050241"/>
                  <a:pt x="1559863" y="3039035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7866529" y="2729753"/>
            <a:ext cx="726142" cy="2971800"/>
          </a:xfrm>
          <a:custGeom>
            <a:avLst/>
            <a:gdLst>
              <a:gd name="connsiteX0" fmla="*/ 0 w 726142"/>
              <a:gd name="connsiteY0" fmla="*/ 0 h 2971800"/>
              <a:gd name="connsiteX1" fmla="*/ 53789 w 726142"/>
              <a:gd name="connsiteY1" fmla="*/ 67235 h 2971800"/>
              <a:gd name="connsiteX2" fmla="*/ 94130 w 726142"/>
              <a:gd name="connsiteY2" fmla="*/ 107576 h 2971800"/>
              <a:gd name="connsiteX3" fmla="*/ 147918 w 726142"/>
              <a:gd name="connsiteY3" fmla="*/ 174812 h 2971800"/>
              <a:gd name="connsiteX4" fmla="*/ 201706 w 726142"/>
              <a:gd name="connsiteY4" fmla="*/ 255494 h 2971800"/>
              <a:gd name="connsiteX5" fmla="*/ 268942 w 726142"/>
              <a:gd name="connsiteY5" fmla="*/ 309282 h 2971800"/>
              <a:gd name="connsiteX6" fmla="*/ 322730 w 726142"/>
              <a:gd name="connsiteY6" fmla="*/ 389965 h 2971800"/>
              <a:gd name="connsiteX7" fmla="*/ 349624 w 726142"/>
              <a:gd name="connsiteY7" fmla="*/ 430306 h 2971800"/>
              <a:gd name="connsiteX8" fmla="*/ 389965 w 726142"/>
              <a:gd name="connsiteY8" fmla="*/ 484094 h 2971800"/>
              <a:gd name="connsiteX9" fmla="*/ 430306 w 726142"/>
              <a:gd name="connsiteY9" fmla="*/ 578223 h 2971800"/>
              <a:gd name="connsiteX10" fmla="*/ 457200 w 726142"/>
              <a:gd name="connsiteY10" fmla="*/ 618565 h 2971800"/>
              <a:gd name="connsiteX11" fmla="*/ 484095 w 726142"/>
              <a:gd name="connsiteY11" fmla="*/ 712694 h 2971800"/>
              <a:gd name="connsiteX12" fmla="*/ 510989 w 726142"/>
              <a:gd name="connsiteY12" fmla="*/ 753035 h 2971800"/>
              <a:gd name="connsiteX13" fmla="*/ 551330 w 726142"/>
              <a:gd name="connsiteY13" fmla="*/ 847165 h 2971800"/>
              <a:gd name="connsiteX14" fmla="*/ 564777 w 726142"/>
              <a:gd name="connsiteY14" fmla="*/ 887506 h 2971800"/>
              <a:gd name="connsiteX15" fmla="*/ 591671 w 726142"/>
              <a:gd name="connsiteY15" fmla="*/ 941294 h 2971800"/>
              <a:gd name="connsiteX16" fmla="*/ 632012 w 726142"/>
              <a:gd name="connsiteY16" fmla="*/ 1089212 h 2971800"/>
              <a:gd name="connsiteX17" fmla="*/ 672353 w 726142"/>
              <a:gd name="connsiteY17" fmla="*/ 1210235 h 2971800"/>
              <a:gd name="connsiteX18" fmla="*/ 699247 w 726142"/>
              <a:gd name="connsiteY18" fmla="*/ 1290918 h 2971800"/>
              <a:gd name="connsiteX19" fmla="*/ 726142 w 726142"/>
              <a:gd name="connsiteY19" fmla="*/ 1425388 h 2971800"/>
              <a:gd name="connsiteX20" fmla="*/ 712695 w 726142"/>
              <a:gd name="connsiteY20" fmla="*/ 1842247 h 2971800"/>
              <a:gd name="connsiteX21" fmla="*/ 699247 w 726142"/>
              <a:gd name="connsiteY21" fmla="*/ 1909482 h 2971800"/>
              <a:gd name="connsiteX22" fmla="*/ 672353 w 726142"/>
              <a:gd name="connsiteY22" fmla="*/ 2138082 h 2971800"/>
              <a:gd name="connsiteX23" fmla="*/ 645459 w 726142"/>
              <a:gd name="connsiteY23" fmla="*/ 2245659 h 2971800"/>
              <a:gd name="connsiteX24" fmla="*/ 605118 w 726142"/>
              <a:gd name="connsiteY24" fmla="*/ 2380129 h 2971800"/>
              <a:gd name="connsiteX25" fmla="*/ 564777 w 726142"/>
              <a:gd name="connsiteY25" fmla="*/ 2460812 h 2971800"/>
              <a:gd name="connsiteX26" fmla="*/ 537883 w 726142"/>
              <a:gd name="connsiteY26" fmla="*/ 2541494 h 2971800"/>
              <a:gd name="connsiteX27" fmla="*/ 524436 w 726142"/>
              <a:gd name="connsiteY27" fmla="*/ 2581835 h 2971800"/>
              <a:gd name="connsiteX28" fmla="*/ 510989 w 726142"/>
              <a:gd name="connsiteY28" fmla="*/ 2622176 h 2971800"/>
              <a:gd name="connsiteX29" fmla="*/ 484095 w 726142"/>
              <a:gd name="connsiteY29" fmla="*/ 2675965 h 2971800"/>
              <a:gd name="connsiteX30" fmla="*/ 457200 w 726142"/>
              <a:gd name="connsiteY30" fmla="*/ 2756647 h 2971800"/>
              <a:gd name="connsiteX31" fmla="*/ 403412 w 726142"/>
              <a:gd name="connsiteY31" fmla="*/ 2837329 h 2971800"/>
              <a:gd name="connsiteX32" fmla="*/ 376518 w 726142"/>
              <a:gd name="connsiteY32" fmla="*/ 2931459 h 2971800"/>
              <a:gd name="connsiteX33" fmla="*/ 349624 w 726142"/>
              <a:gd name="connsiteY3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6142" h="2971800">
                <a:moveTo>
                  <a:pt x="0" y="0"/>
                </a:moveTo>
                <a:cubicBezTo>
                  <a:pt x="17930" y="22412"/>
                  <a:pt x="34889" y="45635"/>
                  <a:pt x="53789" y="67235"/>
                </a:cubicBezTo>
                <a:cubicBezTo>
                  <a:pt x="66312" y="81547"/>
                  <a:pt x="83581" y="91753"/>
                  <a:pt x="94130" y="107576"/>
                </a:cubicBezTo>
                <a:cubicBezTo>
                  <a:pt x="146092" y="185519"/>
                  <a:pt x="57697" y="114665"/>
                  <a:pt x="147918" y="174812"/>
                </a:cubicBezTo>
                <a:cubicBezTo>
                  <a:pt x="165847" y="201706"/>
                  <a:pt x="174812" y="237565"/>
                  <a:pt x="201706" y="255494"/>
                </a:cubicBezTo>
                <a:cubicBezTo>
                  <a:pt x="228168" y="273135"/>
                  <a:pt x="249783" y="283736"/>
                  <a:pt x="268942" y="309282"/>
                </a:cubicBezTo>
                <a:cubicBezTo>
                  <a:pt x="288336" y="335140"/>
                  <a:pt x="304801" y="363071"/>
                  <a:pt x="322730" y="389965"/>
                </a:cubicBezTo>
                <a:cubicBezTo>
                  <a:pt x="331695" y="403412"/>
                  <a:pt x="339927" y="417377"/>
                  <a:pt x="349624" y="430306"/>
                </a:cubicBezTo>
                <a:cubicBezTo>
                  <a:pt x="363071" y="448235"/>
                  <a:pt x="378087" y="465089"/>
                  <a:pt x="389965" y="484094"/>
                </a:cubicBezTo>
                <a:cubicBezTo>
                  <a:pt x="459915" y="596014"/>
                  <a:pt x="384557" y="486724"/>
                  <a:pt x="430306" y="578223"/>
                </a:cubicBezTo>
                <a:cubicBezTo>
                  <a:pt x="437534" y="592678"/>
                  <a:pt x="448235" y="605118"/>
                  <a:pt x="457200" y="618565"/>
                </a:cubicBezTo>
                <a:cubicBezTo>
                  <a:pt x="461510" y="635806"/>
                  <a:pt x="474447" y="693398"/>
                  <a:pt x="484095" y="712694"/>
                </a:cubicBezTo>
                <a:cubicBezTo>
                  <a:pt x="491323" y="727149"/>
                  <a:pt x="502024" y="739588"/>
                  <a:pt x="510989" y="753035"/>
                </a:cubicBezTo>
                <a:cubicBezTo>
                  <a:pt x="538975" y="864978"/>
                  <a:pt x="504898" y="754301"/>
                  <a:pt x="551330" y="847165"/>
                </a:cubicBezTo>
                <a:cubicBezTo>
                  <a:pt x="557669" y="859843"/>
                  <a:pt x="559193" y="874478"/>
                  <a:pt x="564777" y="887506"/>
                </a:cubicBezTo>
                <a:cubicBezTo>
                  <a:pt x="572673" y="905931"/>
                  <a:pt x="583775" y="922869"/>
                  <a:pt x="591671" y="941294"/>
                </a:cubicBezTo>
                <a:cubicBezTo>
                  <a:pt x="620951" y="1009614"/>
                  <a:pt x="590872" y="986363"/>
                  <a:pt x="632012" y="1089212"/>
                </a:cubicBezTo>
                <a:cubicBezTo>
                  <a:pt x="685936" y="1224022"/>
                  <a:pt x="637612" y="1094429"/>
                  <a:pt x="672353" y="1210235"/>
                </a:cubicBezTo>
                <a:cubicBezTo>
                  <a:pt x="680499" y="1237389"/>
                  <a:pt x="692371" y="1263415"/>
                  <a:pt x="699247" y="1290918"/>
                </a:cubicBezTo>
                <a:cubicBezTo>
                  <a:pt x="719308" y="1371157"/>
                  <a:pt x="709657" y="1326476"/>
                  <a:pt x="726142" y="1425388"/>
                </a:cubicBezTo>
                <a:cubicBezTo>
                  <a:pt x="721660" y="1564341"/>
                  <a:pt x="720407" y="1703436"/>
                  <a:pt x="712695" y="1842247"/>
                </a:cubicBezTo>
                <a:cubicBezTo>
                  <a:pt x="711427" y="1865067"/>
                  <a:pt x="702479" y="1886856"/>
                  <a:pt x="699247" y="1909482"/>
                </a:cubicBezTo>
                <a:cubicBezTo>
                  <a:pt x="694096" y="1945540"/>
                  <a:pt x="679896" y="2097854"/>
                  <a:pt x="672353" y="2138082"/>
                </a:cubicBezTo>
                <a:cubicBezTo>
                  <a:pt x="665541" y="2174412"/>
                  <a:pt x="654424" y="2209800"/>
                  <a:pt x="645459" y="2245659"/>
                </a:cubicBezTo>
                <a:cubicBezTo>
                  <a:pt x="625136" y="2326950"/>
                  <a:pt x="637856" y="2281913"/>
                  <a:pt x="605118" y="2380129"/>
                </a:cubicBezTo>
                <a:cubicBezTo>
                  <a:pt x="556076" y="2527256"/>
                  <a:pt x="634291" y="2304406"/>
                  <a:pt x="564777" y="2460812"/>
                </a:cubicBezTo>
                <a:cubicBezTo>
                  <a:pt x="553263" y="2486717"/>
                  <a:pt x="546848" y="2514600"/>
                  <a:pt x="537883" y="2541494"/>
                </a:cubicBezTo>
                <a:lnTo>
                  <a:pt x="524436" y="2581835"/>
                </a:lnTo>
                <a:cubicBezTo>
                  <a:pt x="519954" y="2595282"/>
                  <a:pt x="517328" y="2609498"/>
                  <a:pt x="510989" y="2622176"/>
                </a:cubicBezTo>
                <a:cubicBezTo>
                  <a:pt x="502024" y="2640106"/>
                  <a:pt x="491540" y="2657353"/>
                  <a:pt x="484095" y="2675965"/>
                </a:cubicBezTo>
                <a:cubicBezTo>
                  <a:pt x="473566" y="2702286"/>
                  <a:pt x="472925" y="2733059"/>
                  <a:pt x="457200" y="2756647"/>
                </a:cubicBezTo>
                <a:lnTo>
                  <a:pt x="403412" y="2837329"/>
                </a:lnTo>
                <a:cubicBezTo>
                  <a:pt x="399103" y="2854564"/>
                  <a:pt x="386164" y="2912167"/>
                  <a:pt x="376518" y="2931459"/>
                </a:cubicBezTo>
                <a:cubicBezTo>
                  <a:pt x="369290" y="2945914"/>
                  <a:pt x="349624" y="2971800"/>
                  <a:pt x="349624" y="2971800"/>
                </a:cubicBezTo>
              </a:path>
            </a:pathLst>
          </a:cu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8364071" y="3079376"/>
            <a:ext cx="3079376" cy="1292508"/>
          </a:xfrm>
          <a:custGeom>
            <a:avLst/>
            <a:gdLst>
              <a:gd name="connsiteX0" fmla="*/ 0 w 3079376"/>
              <a:gd name="connsiteY0" fmla="*/ 0 h 1292508"/>
              <a:gd name="connsiteX1" fmla="*/ 13447 w 3079376"/>
              <a:gd name="connsiteY1" fmla="*/ 80683 h 1292508"/>
              <a:gd name="connsiteX2" fmla="*/ 147917 w 3079376"/>
              <a:gd name="connsiteY2" fmla="*/ 228600 h 1292508"/>
              <a:gd name="connsiteX3" fmla="*/ 215153 w 3079376"/>
              <a:gd name="connsiteY3" fmla="*/ 295836 h 1292508"/>
              <a:gd name="connsiteX4" fmla="*/ 268941 w 3079376"/>
              <a:gd name="connsiteY4" fmla="*/ 349624 h 1292508"/>
              <a:gd name="connsiteX5" fmla="*/ 336176 w 3079376"/>
              <a:gd name="connsiteY5" fmla="*/ 389965 h 1292508"/>
              <a:gd name="connsiteX6" fmla="*/ 349623 w 3079376"/>
              <a:gd name="connsiteY6" fmla="*/ 430306 h 1292508"/>
              <a:gd name="connsiteX7" fmla="*/ 389964 w 3079376"/>
              <a:gd name="connsiteY7" fmla="*/ 457200 h 1292508"/>
              <a:gd name="connsiteX8" fmla="*/ 470647 w 3079376"/>
              <a:gd name="connsiteY8" fmla="*/ 510989 h 1292508"/>
              <a:gd name="connsiteX9" fmla="*/ 524435 w 3079376"/>
              <a:gd name="connsiteY9" fmla="*/ 564777 h 1292508"/>
              <a:gd name="connsiteX10" fmla="*/ 605117 w 3079376"/>
              <a:gd name="connsiteY10" fmla="*/ 618565 h 1292508"/>
              <a:gd name="connsiteX11" fmla="*/ 685800 w 3079376"/>
              <a:gd name="connsiteY11" fmla="*/ 672353 h 1292508"/>
              <a:gd name="connsiteX12" fmla="*/ 712694 w 3079376"/>
              <a:gd name="connsiteY12" fmla="*/ 699248 h 1292508"/>
              <a:gd name="connsiteX13" fmla="*/ 820270 w 3079376"/>
              <a:gd name="connsiteY13" fmla="*/ 739589 h 1292508"/>
              <a:gd name="connsiteX14" fmla="*/ 887505 w 3079376"/>
              <a:gd name="connsiteY14" fmla="*/ 779930 h 1292508"/>
              <a:gd name="connsiteX15" fmla="*/ 941294 w 3079376"/>
              <a:gd name="connsiteY15" fmla="*/ 793377 h 1292508"/>
              <a:gd name="connsiteX16" fmla="*/ 1008529 w 3079376"/>
              <a:gd name="connsiteY16" fmla="*/ 820271 h 1292508"/>
              <a:gd name="connsiteX17" fmla="*/ 1062317 w 3079376"/>
              <a:gd name="connsiteY17" fmla="*/ 833718 h 1292508"/>
              <a:gd name="connsiteX18" fmla="*/ 1143000 w 3079376"/>
              <a:gd name="connsiteY18" fmla="*/ 860612 h 1292508"/>
              <a:gd name="connsiteX19" fmla="*/ 1264023 w 3079376"/>
              <a:gd name="connsiteY19" fmla="*/ 887506 h 1292508"/>
              <a:gd name="connsiteX20" fmla="*/ 1304364 w 3079376"/>
              <a:gd name="connsiteY20" fmla="*/ 900953 h 1292508"/>
              <a:gd name="connsiteX21" fmla="*/ 1425388 w 3079376"/>
              <a:gd name="connsiteY21" fmla="*/ 914400 h 1292508"/>
              <a:gd name="connsiteX22" fmla="*/ 1492623 w 3079376"/>
              <a:gd name="connsiteY22" fmla="*/ 927848 h 1292508"/>
              <a:gd name="connsiteX23" fmla="*/ 1627094 w 3079376"/>
              <a:gd name="connsiteY23" fmla="*/ 941295 h 1292508"/>
              <a:gd name="connsiteX24" fmla="*/ 1680882 w 3079376"/>
              <a:gd name="connsiteY24" fmla="*/ 954742 h 1292508"/>
              <a:gd name="connsiteX25" fmla="*/ 1775011 w 3079376"/>
              <a:gd name="connsiteY25" fmla="*/ 968189 h 1292508"/>
              <a:gd name="connsiteX26" fmla="*/ 1855694 w 3079376"/>
              <a:gd name="connsiteY26" fmla="*/ 981636 h 1292508"/>
              <a:gd name="connsiteX27" fmla="*/ 1922929 w 3079376"/>
              <a:gd name="connsiteY27" fmla="*/ 995083 h 1292508"/>
              <a:gd name="connsiteX28" fmla="*/ 1963270 w 3079376"/>
              <a:gd name="connsiteY28" fmla="*/ 1008530 h 1292508"/>
              <a:gd name="connsiteX29" fmla="*/ 2057400 w 3079376"/>
              <a:gd name="connsiteY29" fmla="*/ 1021977 h 1292508"/>
              <a:gd name="connsiteX30" fmla="*/ 2178423 w 3079376"/>
              <a:gd name="connsiteY30" fmla="*/ 1062318 h 1292508"/>
              <a:gd name="connsiteX31" fmla="*/ 2218764 w 3079376"/>
              <a:gd name="connsiteY31" fmla="*/ 1075765 h 1292508"/>
              <a:gd name="connsiteX32" fmla="*/ 2326341 w 3079376"/>
              <a:gd name="connsiteY32" fmla="*/ 1102659 h 1292508"/>
              <a:gd name="connsiteX33" fmla="*/ 2366682 w 3079376"/>
              <a:gd name="connsiteY33" fmla="*/ 1116106 h 1292508"/>
              <a:gd name="connsiteX34" fmla="*/ 2433917 w 3079376"/>
              <a:gd name="connsiteY34" fmla="*/ 1129553 h 1292508"/>
              <a:gd name="connsiteX35" fmla="*/ 2514600 w 3079376"/>
              <a:gd name="connsiteY35" fmla="*/ 1156448 h 1292508"/>
              <a:gd name="connsiteX36" fmla="*/ 2568388 w 3079376"/>
              <a:gd name="connsiteY36" fmla="*/ 1169895 h 1292508"/>
              <a:gd name="connsiteX37" fmla="*/ 2662517 w 3079376"/>
              <a:gd name="connsiteY37" fmla="*/ 1196789 h 1292508"/>
              <a:gd name="connsiteX38" fmla="*/ 2702858 w 3079376"/>
              <a:gd name="connsiteY38" fmla="*/ 1223683 h 1292508"/>
              <a:gd name="connsiteX39" fmla="*/ 2783541 w 3079376"/>
              <a:gd name="connsiteY39" fmla="*/ 1250577 h 1292508"/>
              <a:gd name="connsiteX40" fmla="*/ 2877670 w 3079376"/>
              <a:gd name="connsiteY40" fmla="*/ 1277471 h 1292508"/>
              <a:gd name="connsiteX41" fmla="*/ 2918011 w 3079376"/>
              <a:gd name="connsiteY41" fmla="*/ 1290918 h 1292508"/>
              <a:gd name="connsiteX42" fmla="*/ 3079376 w 3079376"/>
              <a:gd name="connsiteY42" fmla="*/ 1290918 h 129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79376" h="1292508">
                <a:moveTo>
                  <a:pt x="0" y="0"/>
                </a:moveTo>
                <a:cubicBezTo>
                  <a:pt x="4482" y="26894"/>
                  <a:pt x="3321" y="55368"/>
                  <a:pt x="13447" y="80683"/>
                </a:cubicBezTo>
                <a:cubicBezTo>
                  <a:pt x="28328" y="117885"/>
                  <a:pt x="141061" y="221744"/>
                  <a:pt x="147917" y="228600"/>
                </a:cubicBezTo>
                <a:lnTo>
                  <a:pt x="215153" y="295836"/>
                </a:lnTo>
                <a:cubicBezTo>
                  <a:pt x="233082" y="313765"/>
                  <a:pt x="247198" y="336578"/>
                  <a:pt x="268941" y="349624"/>
                </a:cubicBezTo>
                <a:lnTo>
                  <a:pt x="336176" y="389965"/>
                </a:lnTo>
                <a:cubicBezTo>
                  <a:pt x="340658" y="403412"/>
                  <a:pt x="340768" y="419238"/>
                  <a:pt x="349623" y="430306"/>
                </a:cubicBezTo>
                <a:cubicBezTo>
                  <a:pt x="359719" y="442926"/>
                  <a:pt x="377549" y="446854"/>
                  <a:pt x="389964" y="457200"/>
                </a:cubicBezTo>
                <a:cubicBezTo>
                  <a:pt x="457116" y="513161"/>
                  <a:pt x="399750" y="487357"/>
                  <a:pt x="470647" y="510989"/>
                </a:cubicBezTo>
                <a:cubicBezTo>
                  <a:pt x="488576" y="528918"/>
                  <a:pt x="504635" y="548937"/>
                  <a:pt x="524435" y="564777"/>
                </a:cubicBezTo>
                <a:cubicBezTo>
                  <a:pt x="549675" y="584969"/>
                  <a:pt x="582261" y="595709"/>
                  <a:pt x="605117" y="618565"/>
                </a:cubicBezTo>
                <a:cubicBezTo>
                  <a:pt x="655481" y="668929"/>
                  <a:pt x="627417" y="652892"/>
                  <a:pt x="685800" y="672353"/>
                </a:cubicBezTo>
                <a:cubicBezTo>
                  <a:pt x="694765" y="681318"/>
                  <a:pt x="702145" y="692215"/>
                  <a:pt x="712694" y="699248"/>
                </a:cubicBezTo>
                <a:cubicBezTo>
                  <a:pt x="754884" y="727375"/>
                  <a:pt x="772968" y="727764"/>
                  <a:pt x="820270" y="739589"/>
                </a:cubicBezTo>
                <a:cubicBezTo>
                  <a:pt x="842682" y="753036"/>
                  <a:pt x="863621" y="769315"/>
                  <a:pt x="887505" y="779930"/>
                </a:cubicBezTo>
                <a:cubicBezTo>
                  <a:pt x="904394" y="787436"/>
                  <a:pt x="923761" y="787533"/>
                  <a:pt x="941294" y="793377"/>
                </a:cubicBezTo>
                <a:cubicBezTo>
                  <a:pt x="964193" y="801010"/>
                  <a:pt x="985630" y="812638"/>
                  <a:pt x="1008529" y="820271"/>
                </a:cubicBezTo>
                <a:cubicBezTo>
                  <a:pt x="1026062" y="826115"/>
                  <a:pt x="1044615" y="828408"/>
                  <a:pt x="1062317" y="833718"/>
                </a:cubicBezTo>
                <a:cubicBezTo>
                  <a:pt x="1089471" y="841864"/>
                  <a:pt x="1115201" y="855052"/>
                  <a:pt x="1143000" y="860612"/>
                </a:cubicBezTo>
                <a:cubicBezTo>
                  <a:pt x="1189215" y="869855"/>
                  <a:pt x="1219712" y="874846"/>
                  <a:pt x="1264023" y="887506"/>
                </a:cubicBezTo>
                <a:cubicBezTo>
                  <a:pt x="1277652" y="891400"/>
                  <a:pt x="1290382" y="898623"/>
                  <a:pt x="1304364" y="900953"/>
                </a:cubicBezTo>
                <a:cubicBezTo>
                  <a:pt x="1344401" y="907626"/>
                  <a:pt x="1385206" y="908660"/>
                  <a:pt x="1425388" y="914400"/>
                </a:cubicBezTo>
                <a:cubicBezTo>
                  <a:pt x="1448014" y="917632"/>
                  <a:pt x="1469968" y="924827"/>
                  <a:pt x="1492623" y="927848"/>
                </a:cubicBezTo>
                <a:cubicBezTo>
                  <a:pt x="1537275" y="933802"/>
                  <a:pt x="1582270" y="936813"/>
                  <a:pt x="1627094" y="941295"/>
                </a:cubicBezTo>
                <a:cubicBezTo>
                  <a:pt x="1645023" y="945777"/>
                  <a:pt x="1662699" y="951436"/>
                  <a:pt x="1680882" y="954742"/>
                </a:cubicBezTo>
                <a:cubicBezTo>
                  <a:pt x="1712066" y="960412"/>
                  <a:pt x="1743685" y="963370"/>
                  <a:pt x="1775011" y="968189"/>
                </a:cubicBezTo>
                <a:cubicBezTo>
                  <a:pt x="1801959" y="972335"/>
                  <a:pt x="1828868" y="976759"/>
                  <a:pt x="1855694" y="981636"/>
                </a:cubicBezTo>
                <a:cubicBezTo>
                  <a:pt x="1878181" y="985724"/>
                  <a:pt x="1900756" y="989540"/>
                  <a:pt x="1922929" y="995083"/>
                </a:cubicBezTo>
                <a:cubicBezTo>
                  <a:pt x="1936680" y="998521"/>
                  <a:pt x="1949371" y="1005750"/>
                  <a:pt x="1963270" y="1008530"/>
                </a:cubicBezTo>
                <a:cubicBezTo>
                  <a:pt x="1994350" y="1014746"/>
                  <a:pt x="2026023" y="1017495"/>
                  <a:pt x="2057400" y="1021977"/>
                </a:cubicBezTo>
                <a:lnTo>
                  <a:pt x="2178423" y="1062318"/>
                </a:lnTo>
                <a:cubicBezTo>
                  <a:pt x="2191870" y="1066800"/>
                  <a:pt x="2205013" y="1072327"/>
                  <a:pt x="2218764" y="1075765"/>
                </a:cubicBezTo>
                <a:cubicBezTo>
                  <a:pt x="2254623" y="1084730"/>
                  <a:pt x="2291275" y="1090970"/>
                  <a:pt x="2326341" y="1102659"/>
                </a:cubicBezTo>
                <a:cubicBezTo>
                  <a:pt x="2339788" y="1107141"/>
                  <a:pt x="2352931" y="1112668"/>
                  <a:pt x="2366682" y="1116106"/>
                </a:cubicBezTo>
                <a:cubicBezTo>
                  <a:pt x="2388855" y="1121649"/>
                  <a:pt x="2411867" y="1123539"/>
                  <a:pt x="2433917" y="1129553"/>
                </a:cubicBezTo>
                <a:cubicBezTo>
                  <a:pt x="2461267" y="1137012"/>
                  <a:pt x="2487097" y="1149572"/>
                  <a:pt x="2514600" y="1156448"/>
                </a:cubicBezTo>
                <a:cubicBezTo>
                  <a:pt x="2532529" y="1160930"/>
                  <a:pt x="2550618" y="1164818"/>
                  <a:pt x="2568388" y="1169895"/>
                </a:cubicBezTo>
                <a:cubicBezTo>
                  <a:pt x="2703427" y="1208477"/>
                  <a:pt x="2494367" y="1154751"/>
                  <a:pt x="2662517" y="1196789"/>
                </a:cubicBezTo>
                <a:cubicBezTo>
                  <a:pt x="2675964" y="1205754"/>
                  <a:pt x="2688090" y="1217119"/>
                  <a:pt x="2702858" y="1223683"/>
                </a:cubicBezTo>
                <a:cubicBezTo>
                  <a:pt x="2728764" y="1235197"/>
                  <a:pt x="2756647" y="1241612"/>
                  <a:pt x="2783541" y="1250577"/>
                </a:cubicBezTo>
                <a:cubicBezTo>
                  <a:pt x="2880270" y="1282820"/>
                  <a:pt x="2759469" y="1243699"/>
                  <a:pt x="2877670" y="1277471"/>
                </a:cubicBezTo>
                <a:cubicBezTo>
                  <a:pt x="2891299" y="1281365"/>
                  <a:pt x="2903868" y="1289975"/>
                  <a:pt x="2918011" y="1290918"/>
                </a:cubicBezTo>
                <a:cubicBezTo>
                  <a:pt x="2971680" y="1294496"/>
                  <a:pt x="3025588" y="1290918"/>
                  <a:pt x="3079376" y="1290918"/>
                </a:cubicBezTo>
              </a:path>
            </a:pathLst>
          </a:custGeom>
          <a:noFill/>
          <a:ln w="28575">
            <a:solidFill>
              <a:srgbClr val="FF99C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0139083" y="1624732"/>
            <a:ext cx="141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>
                <a:solidFill>
                  <a:schemeClr val="bg1"/>
                </a:solidFill>
              </a:rPr>
              <a:t>Village boundary</a:t>
            </a:r>
            <a:endParaRPr lang="en-IN" sz="1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endCxn id="9" idx="2"/>
          </p:cNvCxnSpPr>
          <p:nvPr/>
        </p:nvCxnSpPr>
        <p:spPr>
          <a:xfrm flipV="1">
            <a:off x="10448365" y="1932509"/>
            <a:ext cx="399117" cy="2368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31114" y="3445017"/>
            <a:ext cx="157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rgbClr val="FF99CC"/>
                </a:solidFill>
              </a:rPr>
              <a:t>SRS Unit boundary</a:t>
            </a:r>
            <a:endParaRPr lang="en-IN" sz="1400" b="1" dirty="0">
              <a:solidFill>
                <a:srgbClr val="FF99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002465" y="3734088"/>
            <a:ext cx="399117" cy="236873"/>
          </a:xfrm>
          <a:prstGeom prst="straightConnector1">
            <a:avLst/>
          </a:prstGeom>
          <a:ln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21498" y="4371884"/>
            <a:ext cx="94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smtClean="0">
                <a:solidFill>
                  <a:srgbClr val="FFC000"/>
                </a:solidFill>
              </a:rPr>
              <a:t>Panchayat</a:t>
            </a:r>
          </a:p>
          <a:p>
            <a:r>
              <a:rPr lang="en-IN" sz="1400" b="1" dirty="0" smtClean="0">
                <a:solidFill>
                  <a:srgbClr val="FFC000"/>
                </a:solidFill>
              </a:rPr>
              <a:t>boundary</a:t>
            </a:r>
            <a:endParaRPr lang="en-IN" sz="1400" b="1" dirty="0">
              <a:solidFill>
                <a:srgbClr val="FFC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595931" y="4643506"/>
            <a:ext cx="353588" cy="1291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Training Cascade (2011)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917729" y="1479179"/>
            <a:ext cx="6553200" cy="4305300"/>
            <a:chOff x="2305050" y="1479179"/>
            <a:chExt cx="6553200" cy="4305300"/>
          </a:xfrm>
        </p:grpSpPr>
        <p:sp>
          <p:nvSpPr>
            <p:cNvPr id="3" name="Isosceles Triangle 2"/>
            <p:cNvSpPr/>
            <p:nvPr/>
          </p:nvSpPr>
          <p:spPr>
            <a:xfrm>
              <a:off x="2305050" y="1479179"/>
              <a:ext cx="5172075" cy="4305300"/>
            </a:xfrm>
            <a:prstGeom prst="triangle">
              <a:avLst/>
            </a:prstGeom>
            <a:solidFill>
              <a:srgbClr val="FF99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891087" y="1828800"/>
              <a:ext cx="3967163" cy="62865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National Trainers (NTs) </a:t>
              </a:r>
              <a:r>
                <a:rPr lang="en-IN" b="1" dirty="0" smtClean="0">
                  <a:solidFill>
                    <a:srgbClr val="FF0000"/>
                  </a:solidFill>
                </a:rPr>
                <a:t>90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891086" y="2807071"/>
              <a:ext cx="3967163" cy="62865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Master Trainer Facilitators (MTFs) </a:t>
              </a:r>
              <a:r>
                <a:rPr lang="en-IN" b="1" dirty="0" smtClean="0">
                  <a:solidFill>
                    <a:srgbClr val="FF0000"/>
                  </a:solidFill>
                </a:rPr>
                <a:t>725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891086" y="3785342"/>
              <a:ext cx="3967163" cy="62865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Master Trainers (MTs) </a:t>
              </a:r>
              <a:r>
                <a:rPr lang="en-IN" b="1" dirty="0" smtClean="0">
                  <a:solidFill>
                    <a:srgbClr val="FF0000"/>
                  </a:solidFill>
                </a:rPr>
                <a:t>54,000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891086" y="4784910"/>
              <a:ext cx="3967163" cy="62865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Enumerators &amp; Supervisors </a:t>
              </a:r>
              <a:r>
                <a:rPr lang="en-IN" b="1" dirty="0" smtClean="0">
                  <a:solidFill>
                    <a:srgbClr val="FF0000"/>
                  </a:solidFill>
                </a:rPr>
                <a:t>2.7 Million</a:t>
              </a:r>
              <a:endParaRPr lang="en-IN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5" y="1481411"/>
            <a:ext cx="2142004" cy="1706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645457"/>
            <a:ext cx="12192000" cy="6723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	Flow of Materials (2011)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98494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18417" y="618564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India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00043" y="645457"/>
            <a:ext cx="234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FF00"/>
                </a:solidFill>
              </a:rPr>
              <a:t>For Field Work</a:t>
            </a:r>
            <a:endParaRPr lang="en-IN" sz="2800" b="1" dirty="0">
              <a:solidFill>
                <a:srgbClr val="FFFF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600194" y="1648479"/>
            <a:ext cx="8843551" cy="4124514"/>
            <a:chOff x="1600194" y="1548463"/>
            <a:chExt cx="8843551" cy="4124514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2846765" y="1578302"/>
              <a:ext cx="1944687" cy="684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sz="1400" b="1" dirty="0">
                  <a:ea typeface="ＭＳ Ｐゴシック" pitchFamily="34" charset="-128"/>
                </a:rPr>
                <a:t>Schedules Printed </a:t>
              </a:r>
            </a:p>
            <a:p>
              <a:pPr algn="ctr"/>
              <a:r>
                <a:rPr lang="en-US" sz="1400" b="1" dirty="0">
                  <a:ea typeface="ＭＳ Ｐゴシック" pitchFamily="34" charset="-128"/>
                </a:rPr>
                <a:t>At</a:t>
              </a:r>
            </a:p>
            <a:p>
              <a:pPr algn="ctr"/>
              <a:r>
                <a:rPr lang="en-US" sz="1400" b="1" dirty="0">
                  <a:ea typeface="ＭＳ Ｐゴシック" pitchFamily="34" charset="-128"/>
                </a:rPr>
                <a:t> High-end Presses</a:t>
              </a:r>
            </a:p>
          </p:txBody>
        </p:sp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5223252" y="2981652"/>
              <a:ext cx="1981200" cy="53975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sz="2000" b="1" dirty="0">
                  <a:ea typeface="ＭＳ Ｐゴシック" pitchFamily="34" charset="-128"/>
                </a:rPr>
                <a:t>Charge Officer</a:t>
              </a:r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auto">
            <a:xfrm rot="2056964">
              <a:off x="4250115" y="2441902"/>
              <a:ext cx="900112" cy="6477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D1A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7526714" y="1548463"/>
              <a:ext cx="1944687" cy="684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sz="1400" b="1">
                  <a:ea typeface="ＭＳ Ｐゴシック" pitchFamily="34" charset="-128"/>
                </a:rPr>
                <a:t>Materials supplied</a:t>
              </a:r>
            </a:p>
            <a:p>
              <a:pPr algn="ctr"/>
              <a:r>
                <a:rPr lang="en-US" sz="1400" b="1">
                  <a:ea typeface="ＭＳ Ｐゴシック" pitchFamily="34" charset="-128"/>
                </a:rPr>
                <a:t> by DCO</a:t>
              </a:r>
            </a:p>
          </p:txBody>
        </p:sp>
        <p:sp>
          <p:nvSpPr>
            <p:cNvPr id="48" name="AutoShape 8"/>
            <p:cNvSpPr>
              <a:spLocks noChangeArrowheads="1"/>
            </p:cNvSpPr>
            <p:nvPr/>
          </p:nvSpPr>
          <p:spPr bwMode="auto">
            <a:xfrm rot="8504957">
              <a:off x="7235301" y="2382136"/>
              <a:ext cx="900113" cy="6477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D1A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>
              <a:off x="5972177" y="3630940"/>
              <a:ext cx="511549" cy="755650"/>
            </a:xfrm>
            <a:prstGeom prst="upDownArrow">
              <a:avLst>
                <a:gd name="adj1" fmla="val 50000"/>
                <a:gd name="adj2" fmla="val 22088"/>
              </a:avLst>
            </a:prstGeom>
            <a:solidFill>
              <a:srgbClr val="FFD1A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8499058" y="4988764"/>
              <a:ext cx="1944687" cy="684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sz="1400" b="1">
                  <a:ea typeface="ＭＳ Ｐゴシック" pitchFamily="34" charset="-128"/>
                </a:rPr>
                <a:t>Enumerator</a:t>
              </a:r>
            </a:p>
          </p:txBody>
        </p:sp>
        <p:sp>
          <p:nvSpPr>
            <p:cNvPr id="54" name="Rectangle 11"/>
            <p:cNvSpPr>
              <a:spLocks noChangeArrowheads="1"/>
            </p:cNvSpPr>
            <p:nvPr/>
          </p:nvSpPr>
          <p:spPr bwMode="auto">
            <a:xfrm>
              <a:off x="5186740" y="4494540"/>
              <a:ext cx="1944687" cy="6842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sz="1400" b="1" dirty="0">
                  <a:ea typeface="ＭＳ Ｐゴシック" pitchFamily="34" charset="-128"/>
                </a:rPr>
                <a:t>Charge Register</a:t>
              </a:r>
            </a:p>
          </p:txBody>
        </p:sp>
        <p:sp>
          <p:nvSpPr>
            <p:cNvPr id="55" name="AutoShape 12"/>
            <p:cNvSpPr>
              <a:spLocks noChangeArrowheads="1"/>
            </p:cNvSpPr>
            <p:nvPr/>
          </p:nvSpPr>
          <p:spPr bwMode="auto">
            <a:xfrm rot="1513146">
              <a:off x="7417423" y="4848292"/>
              <a:ext cx="795640" cy="64109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D1A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ea typeface="ＭＳ Ｐゴシック" pitchFamily="34" charset="-128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61538" y="4396921"/>
              <a:ext cx="1422000" cy="815107"/>
              <a:chOff x="1640057" y="4130885"/>
              <a:chExt cx="1422000" cy="815107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846488" y="4765992"/>
                <a:ext cx="864000" cy="180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846488" y="4130885"/>
                <a:ext cx="864000" cy="180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057" y="4149587"/>
                <a:ext cx="1422000" cy="753215"/>
              </a:xfrm>
              <a:prstGeom prst="rect">
                <a:avLst/>
              </a:prstGeom>
            </p:spPr>
          </p:pic>
        </p:grp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1600194" y="3599707"/>
              <a:ext cx="1944687" cy="684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sz="1400" b="1" dirty="0" smtClean="0">
                  <a:ea typeface="ＭＳ Ｐゴシック" pitchFamily="34" charset="-128"/>
                </a:rPr>
                <a:t>Department of Post</a:t>
              </a:r>
              <a:endParaRPr lang="en-US" sz="1400" b="1" dirty="0">
                <a:ea typeface="ＭＳ Ｐゴシック" pitchFamily="34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634951" y="3560554"/>
              <a:ext cx="0" cy="7625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33081" y="2966381"/>
              <a:ext cx="927110" cy="9601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7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1105</Words>
  <Application>Microsoft Office PowerPoint</Application>
  <PresentationFormat>Custom</PresentationFormat>
  <Paragraphs>461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P. Rath</dc:creator>
  <cp:lastModifiedBy>Andrea De Luka</cp:lastModifiedBy>
  <cp:revision>102</cp:revision>
  <cp:lastPrinted>2016-11-21T06:30:59Z</cp:lastPrinted>
  <dcterms:created xsi:type="dcterms:W3CDTF">2016-11-09T11:11:35Z</dcterms:created>
  <dcterms:modified xsi:type="dcterms:W3CDTF">2016-12-09T16:12:53Z</dcterms:modified>
</cp:coreProperties>
</file>