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handoutMasterIdLst>
    <p:handoutMasterId r:id="rId36"/>
  </p:handoutMasterIdLst>
  <p:sldIdLst>
    <p:sldId id="256" r:id="rId2"/>
    <p:sldId id="416" r:id="rId3"/>
    <p:sldId id="258" r:id="rId4"/>
    <p:sldId id="260" r:id="rId5"/>
    <p:sldId id="334" r:id="rId6"/>
    <p:sldId id="360" r:id="rId7"/>
    <p:sldId id="326" r:id="rId8"/>
    <p:sldId id="327" r:id="rId9"/>
    <p:sldId id="411" r:id="rId10"/>
    <p:sldId id="413" r:id="rId11"/>
    <p:sldId id="330" r:id="rId12"/>
    <p:sldId id="332" r:id="rId13"/>
    <p:sldId id="338" r:id="rId14"/>
    <p:sldId id="340" r:id="rId15"/>
    <p:sldId id="342" r:id="rId16"/>
    <p:sldId id="352" r:id="rId17"/>
    <p:sldId id="377" r:id="rId18"/>
    <p:sldId id="354" r:id="rId19"/>
    <p:sldId id="358" r:id="rId20"/>
    <p:sldId id="364" r:id="rId21"/>
    <p:sldId id="379" r:id="rId22"/>
    <p:sldId id="406" r:id="rId23"/>
    <p:sldId id="393" r:id="rId24"/>
    <p:sldId id="399" r:id="rId25"/>
    <p:sldId id="384" r:id="rId26"/>
    <p:sldId id="408" r:id="rId27"/>
    <p:sldId id="409" r:id="rId28"/>
    <p:sldId id="401" r:id="rId29"/>
    <p:sldId id="403" r:id="rId30"/>
    <p:sldId id="366" r:id="rId31"/>
    <p:sldId id="415" r:id="rId32"/>
    <p:sldId id="385" r:id="rId33"/>
    <p:sldId id="31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17" autoAdjust="0"/>
    <p:restoredTop sz="94660"/>
  </p:normalViewPr>
  <p:slideViewPr>
    <p:cSldViewPr>
      <p:cViewPr varScale="1">
        <p:scale>
          <a:sx n="111" d="100"/>
          <a:sy n="111" d="100"/>
        </p:scale>
        <p:origin x="-12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1CB8A1-0CEF-4667-87D4-1EEA33640059}" type="datetimeFigureOut">
              <a:rPr lang="en-US" smtClean="0"/>
              <a:pPr/>
              <a:t>09/12/2016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28A065-CD5D-4DFE-AEDC-3B669315966C}" type="slidenum">
              <a:rPr lang="en-US" smtClean="0"/>
              <a:pPr/>
              <a:t>‹#›</a:t>
            </a:fld>
            <a:endParaRPr lang="en-US"/>
          </a:p>
        </p:txBody>
      </p:sp>
    </p:spTree>
    <p:extLst>
      <p:ext uri="{BB962C8B-B14F-4D97-AF65-F5344CB8AC3E}">
        <p14:creationId xmlns:p14="http://schemas.microsoft.com/office/powerpoint/2010/main" val="192664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3A047-D352-4CEE-8110-64A102C10233}" type="datetimeFigureOut">
              <a:rPr lang="en-US" smtClean="0"/>
              <a:pPr/>
              <a:t>09/12/2016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CD82B-10B9-423D-B35E-3312F22CAC21}" type="slidenum">
              <a:rPr lang="en-US" smtClean="0"/>
              <a:pPr/>
              <a:t>‹#›</a:t>
            </a:fld>
            <a:endParaRPr lang="en-US"/>
          </a:p>
        </p:txBody>
      </p:sp>
    </p:spTree>
    <p:extLst>
      <p:ext uri="{BB962C8B-B14F-4D97-AF65-F5344CB8AC3E}">
        <p14:creationId xmlns:p14="http://schemas.microsoft.com/office/powerpoint/2010/main" val="800793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6CD82B-10B9-423D-B35E-3312F22CAC21}"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349CF-8379-4234-96EB-74B0893C872C}" type="datetimeFigureOut">
              <a:rPr lang="en-US" smtClean="0"/>
              <a:pPr/>
              <a:t>09/12/2016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16234-7ECA-4B16-8C01-6B82B63709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49CF-8379-4234-96EB-74B0893C872C}" type="datetimeFigureOut">
              <a:rPr lang="en-US" smtClean="0"/>
              <a:pPr/>
              <a:t>09/12/2016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616234-7ECA-4B16-8C01-6B82B63709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
            <a:ext cx="7086600" cy="6553200"/>
          </a:xfrm>
        </p:spPr>
        <p:txBody>
          <a:bodyPr>
            <a:normAutofit fontScale="90000"/>
          </a:bodyPr>
          <a:lstStyle/>
          <a:p>
            <a:pPr>
              <a:spcBef>
                <a:spcPts val="600"/>
              </a:spcBef>
              <a:spcAft>
                <a:spcPts val="600"/>
              </a:spcAft>
            </a:pP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2017  ETHIOPIAN POPULATION AND HOUSING CENSUS </a:t>
            </a: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3800" b="1" dirty="0" smtClean="0">
                <a:solidFill>
                  <a:srgbClr val="0070C0"/>
                </a:solidFill>
              </a:rPr>
              <a:t>DATA  CAPTURING AND PROCESSING   IMPLEMENTATION  STRATEGY</a:t>
            </a:r>
            <a:r>
              <a:rPr lang="en-US" sz="3800" b="1" dirty="0">
                <a:solidFill>
                  <a:srgbClr val="0070C0"/>
                </a:solidFill>
              </a:rPr>
              <a:t/>
            </a:r>
            <a:br>
              <a:rPr lang="en-US" sz="3800" b="1" dirty="0">
                <a:solidFill>
                  <a:srgbClr val="0070C0"/>
                </a:solidFill>
              </a:rPr>
            </a:b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November</a:t>
            </a:r>
            <a:r>
              <a:rPr lang="en-US" sz="3200" b="1" dirty="0" smtClean="0">
                <a:solidFill>
                  <a:srgbClr val="0070C0"/>
                </a:solidFill>
              </a:rPr>
              <a:t>, 2016</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
            </a:r>
            <a:br>
              <a:rPr lang="en-US" sz="4000" b="1" dirty="0" smtClean="0">
                <a:solidFill>
                  <a:srgbClr val="0070C0"/>
                </a:solidFill>
              </a:rPr>
            </a:br>
            <a:endParaRPr lang="en-US" sz="4000" dirty="0">
              <a:solidFill>
                <a:srgbClr val="0070C0"/>
              </a:solidFill>
            </a:endParaRPr>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7696200" y="152400"/>
            <a:ext cx="1143001" cy="91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762000"/>
          </a:xfrm>
        </p:spPr>
        <p:txBody>
          <a:bodyPr>
            <a:noAutofit/>
          </a:bodyPr>
          <a:lstStyle/>
          <a:p>
            <a:pPr lvl="2" algn="l" rtl="0">
              <a:spcBef>
                <a:spcPts val="600"/>
              </a:spcBef>
            </a:pPr>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Factors used in Analyzing Benefits (Digital Devices) </a:t>
            </a:r>
            <a:r>
              <a:rPr lang="en-US" sz="2900" b="1" dirty="0" smtClean="0">
                <a:solidFill>
                  <a:srgbClr val="0070C0"/>
                </a:solidFill>
                <a:latin typeface="+mj-lt"/>
              </a:rPr>
              <a:t>. . </a:t>
            </a:r>
            <a:r>
              <a:rPr lang="en-US" sz="4400" dirty="0" smtClean="0">
                <a:solidFill>
                  <a:srgbClr val="0070C0"/>
                </a:solidFill>
                <a:latin typeface="+mn-lt"/>
              </a:rPr>
              <a:t/>
            </a:r>
            <a:br>
              <a:rPr lang="en-US" sz="4400" dirty="0" smtClean="0">
                <a:solidFill>
                  <a:srgbClr val="0070C0"/>
                </a:solidFill>
                <a:latin typeface="+mn-lt"/>
              </a:rPr>
            </a:br>
            <a:endParaRPr lang="en-US" sz="4400" dirty="0">
              <a:solidFill>
                <a:srgbClr val="0070C0"/>
              </a:solidFill>
              <a:latin typeface="+mn-lt"/>
            </a:endParaRPr>
          </a:p>
        </p:txBody>
      </p:sp>
      <p:sp>
        <p:nvSpPr>
          <p:cNvPr id="3" name="Content Placeholder 2"/>
          <p:cNvSpPr>
            <a:spLocks noGrp="1"/>
          </p:cNvSpPr>
          <p:nvPr>
            <p:ph idx="1"/>
          </p:nvPr>
        </p:nvSpPr>
        <p:spPr>
          <a:xfrm>
            <a:off x="609600" y="914400"/>
            <a:ext cx="8382000" cy="5791200"/>
          </a:xfrm>
        </p:spPr>
        <p:txBody>
          <a:bodyPr>
            <a:noAutofit/>
          </a:bodyPr>
          <a:lstStyle/>
          <a:p>
            <a:pPr algn="just">
              <a:spcBef>
                <a:spcPts val="0"/>
              </a:spcBef>
            </a:pPr>
            <a:r>
              <a:rPr lang="en-US" sz="2700" dirty="0" smtClean="0"/>
              <a:t>Simplicity of adapting the new technology for </a:t>
            </a:r>
            <a:r>
              <a:rPr lang="en-US" sz="2700" b="1" dirty="0" smtClean="0">
                <a:solidFill>
                  <a:srgbClr val="0070C0"/>
                </a:solidFill>
              </a:rPr>
              <a:t>subsequent statistical initiatives </a:t>
            </a:r>
            <a:r>
              <a:rPr lang="en-US" sz="2700" dirty="0" smtClean="0"/>
              <a:t>which are, among others: </a:t>
            </a:r>
          </a:p>
          <a:p>
            <a:pPr lvl="2" algn="just">
              <a:spcBef>
                <a:spcPts val="400"/>
              </a:spcBef>
              <a:buFont typeface="Wingdings" pitchFamily="2" charset="2"/>
              <a:buChar char="Ø"/>
            </a:pPr>
            <a:r>
              <a:rPr lang="en-US" sz="2700" dirty="0" smtClean="0"/>
              <a:t> PES, Inter-</a:t>
            </a:r>
            <a:r>
              <a:rPr lang="en-US" sz="2700" dirty="0" err="1" smtClean="0"/>
              <a:t>Censal</a:t>
            </a:r>
            <a:r>
              <a:rPr lang="en-US" sz="2700" dirty="0" smtClean="0"/>
              <a:t> Survey</a:t>
            </a:r>
          </a:p>
          <a:p>
            <a:pPr lvl="2" algn="just">
              <a:spcBef>
                <a:spcPts val="400"/>
              </a:spcBef>
              <a:buFont typeface="Wingdings" pitchFamily="2" charset="2"/>
              <a:buChar char="Ø"/>
            </a:pPr>
            <a:r>
              <a:rPr lang="en-US" sz="2700" dirty="0" smtClean="0"/>
              <a:t> 2018 Agricultural Census </a:t>
            </a:r>
          </a:p>
          <a:p>
            <a:pPr lvl="2" algn="just">
              <a:spcBef>
                <a:spcPts val="400"/>
              </a:spcBef>
              <a:buFont typeface="Wingdings" pitchFamily="2" charset="2"/>
              <a:buChar char="Ø"/>
            </a:pPr>
            <a:r>
              <a:rPr lang="en-US" sz="2700" dirty="0" smtClean="0"/>
              <a:t> Newly established Vital Events Registration Agency </a:t>
            </a:r>
          </a:p>
          <a:p>
            <a:pPr lvl="2" algn="just">
              <a:spcBef>
                <a:spcPts val="400"/>
              </a:spcBef>
              <a:buFont typeface="Wingdings" pitchFamily="2" charset="2"/>
              <a:buChar char="Ø"/>
            </a:pPr>
            <a:r>
              <a:rPr lang="en-US" sz="2700" dirty="0" smtClean="0"/>
              <a:t> Ministry of Health (extension workers)</a:t>
            </a:r>
          </a:p>
          <a:p>
            <a:pPr lvl="2" algn="just">
              <a:spcBef>
                <a:spcPts val="400"/>
              </a:spcBef>
              <a:buFont typeface="Wingdings" pitchFamily="2" charset="2"/>
              <a:buChar char="Ø"/>
            </a:pPr>
            <a:r>
              <a:rPr lang="en-US" sz="2700" dirty="0" smtClean="0"/>
              <a:t> Ministry of Agricultural (extension workers) </a:t>
            </a:r>
          </a:p>
          <a:p>
            <a:pPr lvl="2" algn="just">
              <a:spcBef>
                <a:spcPts val="0"/>
              </a:spcBef>
              <a:buFont typeface="Wingdings" pitchFamily="2" charset="2"/>
              <a:buChar char="Ø"/>
            </a:pPr>
            <a:r>
              <a:rPr lang="en-US" sz="2700" dirty="0" smtClean="0"/>
              <a:t> Possibility of sharing the devices with other African countries (through regional center of excellence) on win-win basis</a:t>
            </a:r>
          </a:p>
          <a:p>
            <a:pPr algn="just">
              <a:spcBef>
                <a:spcPts val="400"/>
              </a:spcBef>
            </a:pPr>
            <a:endParaRPr lang="en-US" sz="2550" dirty="0" smtClean="0"/>
          </a:p>
          <a:p>
            <a:pPr algn="just">
              <a:spcBef>
                <a:spcPts val="400"/>
              </a:spcBef>
            </a:pPr>
            <a:endParaRPr lang="en-US" sz="2550" dirty="0" smtClean="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53440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838200"/>
          </a:xfrm>
        </p:spPr>
        <p:txBody>
          <a:bodyPr>
            <a:noAutofit/>
          </a:bodyPr>
          <a:lstStyle/>
          <a:p>
            <a:pPr lvl="2" algn="l" rtl="0"/>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 5.  Key Issues that need Consideration in  </a:t>
            </a:r>
            <a:br>
              <a:rPr lang="en-US" sz="3000" b="1" dirty="0" smtClean="0">
                <a:solidFill>
                  <a:srgbClr val="0070C0"/>
                </a:solidFill>
                <a:latin typeface="+mj-lt"/>
              </a:rPr>
            </a:br>
            <a:r>
              <a:rPr lang="en-US" sz="3000" b="1" dirty="0">
                <a:solidFill>
                  <a:srgbClr val="0070C0"/>
                </a:solidFill>
                <a:latin typeface="+mj-lt"/>
              </a:rPr>
              <a:t> </a:t>
            </a:r>
            <a:r>
              <a:rPr lang="en-US" sz="3000" b="1" dirty="0" smtClean="0">
                <a:solidFill>
                  <a:srgbClr val="0070C0"/>
                </a:solidFill>
                <a:latin typeface="+mj-lt"/>
              </a:rPr>
              <a:t>     Deciding to Undertake Digital Enumeration</a:t>
            </a:r>
            <a:r>
              <a:rPr lang="en-US" sz="4400" dirty="0" smtClean="0">
                <a:solidFill>
                  <a:srgbClr val="0070C0"/>
                </a:solidFill>
                <a:latin typeface="+mn-lt"/>
              </a:rPr>
              <a:t/>
            </a:r>
            <a:br>
              <a:rPr lang="en-US" sz="4400" dirty="0" smtClean="0">
                <a:solidFill>
                  <a:srgbClr val="0070C0"/>
                </a:solidFill>
                <a:latin typeface="+mn-lt"/>
              </a:rPr>
            </a:br>
            <a:endParaRPr lang="en-US" sz="4400" dirty="0">
              <a:solidFill>
                <a:srgbClr val="0070C0"/>
              </a:solidFill>
              <a:latin typeface="+mn-lt"/>
            </a:endParaRPr>
          </a:p>
        </p:txBody>
      </p:sp>
      <p:sp>
        <p:nvSpPr>
          <p:cNvPr id="3" name="Content Placeholder 2"/>
          <p:cNvSpPr>
            <a:spLocks noGrp="1"/>
          </p:cNvSpPr>
          <p:nvPr>
            <p:ph idx="1"/>
          </p:nvPr>
        </p:nvSpPr>
        <p:spPr>
          <a:xfrm>
            <a:off x="533400" y="1219200"/>
            <a:ext cx="8229600" cy="5410200"/>
          </a:xfrm>
        </p:spPr>
        <p:txBody>
          <a:bodyPr>
            <a:noAutofit/>
          </a:bodyPr>
          <a:lstStyle/>
          <a:p>
            <a:pPr algn="just">
              <a:spcBef>
                <a:spcPts val="400"/>
              </a:spcBef>
            </a:pPr>
            <a:r>
              <a:rPr lang="en-US" sz="2500" dirty="0" smtClean="0"/>
              <a:t>Acquisition of digital enumeration technology and accessories (hardware, software) requires high initial investment. </a:t>
            </a:r>
          </a:p>
          <a:p>
            <a:pPr algn="just">
              <a:spcBef>
                <a:spcPts val="400"/>
              </a:spcBef>
            </a:pPr>
            <a:r>
              <a:rPr lang="en-US" sz="2500" dirty="0" smtClean="0"/>
              <a:t>Choice and procurement of technology, testing devices and systems (pre-tests, pilot tests), and personnel training require sufficient lead time. </a:t>
            </a:r>
          </a:p>
          <a:p>
            <a:pPr algn="just">
              <a:spcBef>
                <a:spcPts val="400"/>
              </a:spcBef>
            </a:pPr>
            <a:r>
              <a:rPr lang="en-US" sz="2500" dirty="0" smtClean="0"/>
              <a:t>A large and well-organized warehouse to store and manage Tablets (180,000) and power banks will be required. </a:t>
            </a:r>
          </a:p>
          <a:p>
            <a:pPr algn="just">
              <a:spcBef>
                <a:spcPts val="400"/>
              </a:spcBef>
            </a:pPr>
            <a:r>
              <a:rPr lang="en-US" sz="2500" dirty="0" smtClean="0"/>
              <a:t>Support infrastructure and systems must be made available: telecom, connectivity and network coverage, electricity, device maintenance. A reliable power backup system for the devices including a powerful automatic generator at the HQ (Servers) is required.</a:t>
            </a:r>
          </a:p>
          <a:p>
            <a:pPr algn="just">
              <a:spcBef>
                <a:spcPts val="400"/>
              </a:spcBef>
            </a:pPr>
            <a:endParaRPr lang="en-US" sz="2500" dirty="0" smtClean="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229600" y="1"/>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609600"/>
          </a:xfrm>
        </p:spPr>
        <p:txBody>
          <a:bodyPr>
            <a:noAutofit/>
          </a:bodyPr>
          <a:lstStyle/>
          <a:p>
            <a:pPr lvl="2" algn="l" rtl="0"/>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 Key Issues that need Consideration   cont . . .</a:t>
            </a:r>
            <a:r>
              <a:rPr lang="en-US" sz="4400" dirty="0" smtClean="0">
                <a:solidFill>
                  <a:srgbClr val="0070C0"/>
                </a:solidFill>
                <a:latin typeface="+mn-lt"/>
              </a:rPr>
              <a:t/>
            </a:r>
            <a:br>
              <a:rPr lang="en-US" sz="4400" dirty="0" smtClean="0">
                <a:solidFill>
                  <a:srgbClr val="0070C0"/>
                </a:solidFill>
                <a:latin typeface="+mn-lt"/>
              </a:rPr>
            </a:br>
            <a:endParaRPr lang="en-US" sz="4400" dirty="0">
              <a:solidFill>
                <a:srgbClr val="0070C0"/>
              </a:solidFill>
              <a:latin typeface="+mn-lt"/>
            </a:endParaRPr>
          </a:p>
        </p:txBody>
      </p:sp>
      <p:sp>
        <p:nvSpPr>
          <p:cNvPr id="3" name="Content Placeholder 2"/>
          <p:cNvSpPr>
            <a:spLocks noGrp="1"/>
          </p:cNvSpPr>
          <p:nvPr>
            <p:ph idx="1"/>
          </p:nvPr>
        </p:nvSpPr>
        <p:spPr>
          <a:xfrm>
            <a:off x="609600" y="914400"/>
            <a:ext cx="8229600" cy="5638800"/>
          </a:xfrm>
        </p:spPr>
        <p:txBody>
          <a:bodyPr>
            <a:noAutofit/>
          </a:bodyPr>
          <a:lstStyle/>
          <a:p>
            <a:pPr algn="just">
              <a:spcBef>
                <a:spcPts val="400"/>
              </a:spcBef>
            </a:pPr>
            <a:r>
              <a:rPr lang="en-US" sz="2800" dirty="0" smtClean="0"/>
              <a:t>Reliable systems to secure, transfer and manage the census data should be established in time (data insecurity and loss).</a:t>
            </a:r>
            <a:endParaRPr lang="en-US" sz="2600" dirty="0" smtClean="0"/>
          </a:p>
          <a:p>
            <a:pPr algn="just">
              <a:spcBef>
                <a:spcPts val="400"/>
              </a:spcBef>
            </a:pPr>
            <a:r>
              <a:rPr lang="en-US" sz="2600" dirty="0" smtClean="0"/>
              <a:t>Linking digital maps with census enumeration system,  if possible, requires time and compatibility checking.</a:t>
            </a:r>
          </a:p>
          <a:p>
            <a:pPr algn="just">
              <a:spcBef>
                <a:spcPts val="400"/>
              </a:spcBef>
            </a:pPr>
            <a:r>
              <a:rPr lang="en-US" sz="2600" dirty="0" smtClean="0"/>
              <a:t>Digital enumeration-oriented technical assistances are required prior to/and during the Pilot and Main Census in the following areas: </a:t>
            </a:r>
          </a:p>
          <a:p>
            <a:pPr lvl="1" algn="just">
              <a:spcBef>
                <a:spcPts val="400"/>
              </a:spcBef>
            </a:pPr>
            <a:r>
              <a:rPr lang="en-US" sz="2600" dirty="0" smtClean="0"/>
              <a:t>Data capturing, transfer, security, management and processing</a:t>
            </a:r>
          </a:p>
          <a:p>
            <a:pPr lvl="1" algn="just">
              <a:spcBef>
                <a:spcPts val="400"/>
              </a:spcBef>
            </a:pPr>
            <a:r>
              <a:rPr lang="en-US" sz="2600" dirty="0" smtClean="0"/>
              <a:t>Network and database administration. </a:t>
            </a:r>
          </a:p>
          <a:p>
            <a:pPr algn="just">
              <a:spcBef>
                <a:spcPts val="400"/>
              </a:spcBef>
            </a:pPr>
            <a:r>
              <a:rPr lang="en-US" sz="2600" dirty="0" smtClean="0"/>
              <a:t>Availing and refurbishing of census data center and processing premises. </a:t>
            </a:r>
          </a:p>
          <a:p>
            <a:pPr lvl="1" algn="just">
              <a:spcBef>
                <a:spcPts val="400"/>
              </a:spcBef>
            </a:pPr>
            <a:endParaRPr lang="en-US" sz="2600" dirty="0" smtClean="0"/>
          </a:p>
          <a:p>
            <a:pPr algn="just">
              <a:spcBef>
                <a:spcPts val="400"/>
              </a:spcBef>
            </a:pPr>
            <a:endParaRPr lang="en-US" sz="2550" dirty="0" smtClean="0"/>
          </a:p>
          <a:p>
            <a:pPr algn="just">
              <a:spcBef>
                <a:spcPts val="400"/>
              </a:spcBef>
            </a:pPr>
            <a:endParaRPr lang="en-US" sz="26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229600" y="1"/>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884238"/>
          </a:xfrm>
        </p:spPr>
        <p:txBody>
          <a:bodyPr>
            <a:noAutofit/>
          </a:bodyPr>
          <a:lstStyle/>
          <a:p>
            <a:pPr lvl="2" algn="l" rtl="0">
              <a:spcBef>
                <a:spcPct val="0"/>
              </a:spcBef>
            </a:pPr>
            <a:r>
              <a:rPr lang="en-US" sz="3200" b="1" dirty="0" smtClean="0">
                <a:solidFill>
                  <a:srgbClr val="0070C0"/>
                </a:solidFill>
                <a:latin typeface="+mj-lt"/>
              </a:rPr>
              <a:t> 6</a:t>
            </a:r>
            <a:r>
              <a:rPr lang="en-US" sz="3000" b="1" dirty="0" smtClean="0">
                <a:solidFill>
                  <a:srgbClr val="0070C0"/>
                </a:solidFill>
                <a:latin typeface="+mj-lt"/>
              </a:rPr>
              <a:t>. Data Capturing &amp; Processing Preparatory </a:t>
            </a:r>
            <a:br>
              <a:rPr lang="en-US" sz="3000" b="1" dirty="0" smtClean="0">
                <a:solidFill>
                  <a:srgbClr val="0070C0"/>
                </a:solidFill>
                <a:latin typeface="+mj-lt"/>
              </a:rPr>
            </a:br>
            <a:r>
              <a:rPr lang="en-US" sz="3000" b="1" dirty="0">
                <a:solidFill>
                  <a:srgbClr val="0070C0"/>
                </a:solidFill>
                <a:latin typeface="+mj-lt"/>
              </a:rPr>
              <a:t> </a:t>
            </a:r>
            <a:r>
              <a:rPr lang="en-US" sz="3000" b="1" dirty="0" smtClean="0">
                <a:solidFill>
                  <a:srgbClr val="0070C0"/>
                </a:solidFill>
                <a:latin typeface="+mj-lt"/>
              </a:rPr>
              <a:t>    Activities Currently Underway at the CSA</a:t>
            </a:r>
            <a:endParaRPr lang="en-US" sz="3000" dirty="0">
              <a:solidFill>
                <a:srgbClr val="0070C0"/>
              </a:solidFill>
              <a:latin typeface="+mn-lt"/>
            </a:endParaRPr>
          </a:p>
        </p:txBody>
      </p:sp>
      <p:sp>
        <p:nvSpPr>
          <p:cNvPr id="3" name="Content Placeholder 2"/>
          <p:cNvSpPr>
            <a:spLocks noGrp="1"/>
          </p:cNvSpPr>
          <p:nvPr>
            <p:ph idx="1"/>
          </p:nvPr>
        </p:nvSpPr>
        <p:spPr>
          <a:xfrm>
            <a:off x="457200" y="1371600"/>
            <a:ext cx="8229600" cy="5334000"/>
          </a:xfrm>
        </p:spPr>
        <p:txBody>
          <a:bodyPr>
            <a:noAutofit/>
          </a:bodyPr>
          <a:lstStyle/>
          <a:p>
            <a:pPr algn="just">
              <a:spcBef>
                <a:spcPts val="600"/>
              </a:spcBef>
            </a:pPr>
            <a:r>
              <a:rPr lang="en-US" sz="2600" dirty="0" smtClean="0"/>
              <a:t>Following the decision to use digital enumeration for the 2017 Census, the CSA immediately initiated the preparatory undertakings related to data capturing and processing.</a:t>
            </a:r>
          </a:p>
          <a:p>
            <a:pPr algn="just">
              <a:spcBef>
                <a:spcPts val="600"/>
              </a:spcBef>
            </a:pPr>
            <a:r>
              <a:rPr lang="en-US" sz="2600" dirty="0" smtClean="0"/>
              <a:t>As a result a Census Data Capturing and Processing Technical Working Group (TWG) was formed to carry out the preparatory activities of the digital enumeration.</a:t>
            </a:r>
          </a:p>
          <a:p>
            <a:pPr algn="just">
              <a:spcBef>
                <a:spcPts val="600"/>
              </a:spcBef>
            </a:pPr>
            <a:r>
              <a:rPr lang="en-US" sz="2600" dirty="0" smtClean="0"/>
              <a:t>The TWG comprises about 25 IT and Data Processing (DP)  experts from the Agency. </a:t>
            </a:r>
          </a:p>
          <a:p>
            <a:pPr algn="just">
              <a:spcBef>
                <a:spcPts val="600"/>
              </a:spcBef>
            </a:pPr>
            <a:r>
              <a:rPr lang="en-US" sz="2600" dirty="0" smtClean="0"/>
              <a:t>And it was divided into 2 sub-groups, namely: The Data Capturing and Processing Team (Programers), and the Infrastructure, Device Testing and Configuration Team   (IT experts).</a:t>
            </a:r>
          </a:p>
          <a:p>
            <a:pPr algn="just">
              <a:spcBef>
                <a:spcPts val="600"/>
              </a:spcBef>
            </a:pPr>
            <a:endParaRPr lang="en-US" sz="2600" dirty="0" smtClean="0"/>
          </a:p>
          <a:p>
            <a:pPr algn="just">
              <a:spcBef>
                <a:spcPts val="600"/>
              </a:spcBef>
            </a:pPr>
            <a:endParaRPr lang="en-US" sz="2600" dirty="0" smtClean="0"/>
          </a:p>
          <a:p>
            <a:endParaRPr lang="en-US" sz="26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62000"/>
          </a:xfrm>
        </p:spPr>
        <p:txBody>
          <a:bodyPr>
            <a:noAutofit/>
          </a:bodyPr>
          <a:lstStyle/>
          <a:p>
            <a:pPr lvl="2" algn="l" rtl="0">
              <a:spcBef>
                <a:spcPct val="0"/>
              </a:spcBef>
            </a:pPr>
            <a:r>
              <a:rPr lang="en-US" sz="2800" b="1" dirty="0" smtClean="0">
                <a:solidFill>
                  <a:srgbClr val="0070C0"/>
                </a:solidFill>
                <a:latin typeface="+mj-lt"/>
              </a:rPr>
              <a:t>  6</a:t>
            </a:r>
            <a:r>
              <a:rPr lang="en-US" sz="3000" b="1" dirty="0" smtClean="0">
                <a:solidFill>
                  <a:srgbClr val="0070C0"/>
                </a:solidFill>
                <a:latin typeface="+mj-lt"/>
              </a:rPr>
              <a:t>.1  Major </a:t>
            </a:r>
            <a:r>
              <a:rPr lang="en-US" sz="3000" b="1" dirty="0" smtClean="0">
                <a:solidFill>
                  <a:srgbClr val="0070C0"/>
                </a:solidFill>
              </a:rPr>
              <a:t>Activities of the </a:t>
            </a:r>
            <a:r>
              <a:rPr lang="en-US" sz="3000" b="1" dirty="0" smtClean="0">
                <a:solidFill>
                  <a:srgbClr val="0070C0"/>
                </a:solidFill>
                <a:latin typeface="+mj-lt"/>
              </a:rPr>
              <a:t>DP &amp; IT Experts</a:t>
            </a:r>
            <a:endParaRPr lang="en-US" sz="3000" dirty="0">
              <a:solidFill>
                <a:srgbClr val="0070C0"/>
              </a:solidFill>
              <a:latin typeface="+mn-lt"/>
            </a:endParaRPr>
          </a:p>
        </p:txBody>
      </p:sp>
      <p:sp>
        <p:nvSpPr>
          <p:cNvPr id="3" name="Content Placeholder 2"/>
          <p:cNvSpPr>
            <a:spLocks noGrp="1"/>
          </p:cNvSpPr>
          <p:nvPr>
            <p:ph idx="1"/>
          </p:nvPr>
        </p:nvSpPr>
        <p:spPr>
          <a:xfrm>
            <a:off x="533400" y="914400"/>
            <a:ext cx="8458200" cy="5791200"/>
          </a:xfrm>
        </p:spPr>
        <p:txBody>
          <a:bodyPr>
            <a:noAutofit/>
          </a:bodyPr>
          <a:lstStyle/>
          <a:p>
            <a:pPr marL="514350" indent="-514350" algn="just">
              <a:spcBef>
                <a:spcPts val="0"/>
              </a:spcBef>
              <a:buAutoNum type="arabicPeriod"/>
            </a:pPr>
            <a:r>
              <a:rPr lang="en-GB" sz="2700" dirty="0" smtClean="0"/>
              <a:t>Identify digital handheld devices and accessories   (Tablets, Power banks ... )</a:t>
            </a:r>
          </a:p>
          <a:p>
            <a:pPr marL="514350" indent="-514350" algn="just">
              <a:spcBef>
                <a:spcPts val="400"/>
              </a:spcBef>
              <a:buAutoNum type="arabicPeriod"/>
            </a:pPr>
            <a:r>
              <a:rPr lang="en-GB" sz="2700" dirty="0" smtClean="0"/>
              <a:t>Prepare technical specifications for the digital devices  used in data collection</a:t>
            </a:r>
          </a:p>
          <a:p>
            <a:pPr marL="514350" indent="-514350" algn="just">
              <a:spcBef>
                <a:spcPts val="400"/>
              </a:spcBef>
              <a:buNone/>
            </a:pPr>
            <a:r>
              <a:rPr lang="en-GB" sz="2700" dirty="0" smtClean="0"/>
              <a:t>3. Configure, install, and test devices to ensure functionalities </a:t>
            </a:r>
          </a:p>
          <a:p>
            <a:pPr marL="514350" indent="-514350" algn="just">
              <a:spcBef>
                <a:spcPts val="400"/>
              </a:spcBef>
              <a:buNone/>
            </a:pPr>
            <a:r>
              <a:rPr lang="en-GB" sz="2700" dirty="0" smtClean="0"/>
              <a:t>4.   Identify software to be used for data capturing and  </a:t>
            </a:r>
          </a:p>
          <a:p>
            <a:pPr marL="514350" indent="-514350" algn="just">
              <a:spcBef>
                <a:spcPts val="0"/>
              </a:spcBef>
              <a:buNone/>
            </a:pPr>
            <a:r>
              <a:rPr lang="en-GB" sz="2700" dirty="0" smtClean="0"/>
              <a:t>       processing</a:t>
            </a:r>
          </a:p>
          <a:p>
            <a:pPr marL="514350" indent="-514350" algn="just">
              <a:spcBef>
                <a:spcPts val="0"/>
              </a:spcBef>
              <a:buAutoNum type="arabicPeriod" startAt="4"/>
            </a:pPr>
            <a:r>
              <a:rPr lang="en-GB" sz="2700" dirty="0" smtClean="0"/>
              <a:t>Design and test data capturing applications</a:t>
            </a:r>
            <a:endParaRPr lang="en-US" sz="2700" dirty="0" smtClean="0"/>
          </a:p>
          <a:p>
            <a:pPr algn="just">
              <a:spcBef>
                <a:spcPts val="400"/>
              </a:spcBef>
              <a:buNone/>
            </a:pPr>
            <a:r>
              <a:rPr lang="en-GB" sz="2700" dirty="0" smtClean="0"/>
              <a:t>5.   Identify, design, and test data transfer and backup  </a:t>
            </a:r>
          </a:p>
          <a:p>
            <a:pPr algn="just">
              <a:spcBef>
                <a:spcPts val="400"/>
              </a:spcBef>
              <a:buNone/>
            </a:pPr>
            <a:r>
              <a:rPr lang="en-GB" sz="2700" dirty="0" smtClean="0"/>
              <a:t>      mechanisms</a:t>
            </a:r>
          </a:p>
          <a:p>
            <a:pPr algn="just">
              <a:spcBef>
                <a:spcPts val="400"/>
              </a:spcBef>
              <a:buNone/>
            </a:pPr>
            <a:r>
              <a:rPr lang="en-GB" sz="2700" dirty="0" smtClean="0"/>
              <a:t>6.  Design, test, and automate data file organization   </a:t>
            </a:r>
          </a:p>
          <a:p>
            <a:pPr algn="just">
              <a:spcBef>
                <a:spcPts val="400"/>
              </a:spcBef>
              <a:buNone/>
            </a:pPr>
            <a:r>
              <a:rPr lang="en-GB" sz="2700" dirty="0" smtClean="0"/>
              <a:t>      mechanisms.</a:t>
            </a:r>
          </a:p>
          <a:p>
            <a:pPr algn="just">
              <a:spcBef>
                <a:spcPts val="400"/>
              </a:spcBef>
              <a:buNone/>
            </a:pPr>
            <a:endParaRPr lang="en-US" sz="2800" dirty="0" smtClean="0"/>
          </a:p>
          <a:p>
            <a:endParaRPr lang="en-US" sz="2600" dirty="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884238"/>
          </a:xfrm>
        </p:spPr>
        <p:txBody>
          <a:bodyPr>
            <a:noAutofit/>
          </a:bodyPr>
          <a:lstStyle/>
          <a:p>
            <a:pPr lvl="2" algn="l" rtl="0">
              <a:spcBef>
                <a:spcPct val="0"/>
              </a:spcBef>
            </a:pPr>
            <a:r>
              <a:rPr lang="en-US" sz="3000" b="1" dirty="0">
                <a:solidFill>
                  <a:srgbClr val="0070C0"/>
                </a:solidFill>
                <a:latin typeface="+mj-lt"/>
              </a:rPr>
              <a:t>Major </a:t>
            </a:r>
            <a:r>
              <a:rPr lang="en-US" sz="3000" b="1" dirty="0" smtClean="0">
                <a:solidFill>
                  <a:srgbClr val="0070C0"/>
                </a:solidFill>
                <a:latin typeface="+mj-lt"/>
              </a:rPr>
              <a:t>Activities of the </a:t>
            </a:r>
            <a:r>
              <a:rPr lang="en-US" sz="3000" b="1" dirty="0">
                <a:solidFill>
                  <a:srgbClr val="0070C0"/>
                </a:solidFill>
                <a:latin typeface="+mj-lt"/>
              </a:rPr>
              <a:t>DP &amp; IT Experts</a:t>
            </a:r>
            <a:r>
              <a:rPr lang="en-US" sz="3000" b="1" dirty="0" smtClean="0">
                <a:solidFill>
                  <a:srgbClr val="0070C0"/>
                </a:solidFill>
                <a:latin typeface="+mj-lt"/>
              </a:rPr>
              <a:t>  . . .</a:t>
            </a:r>
            <a:endParaRPr lang="en-US" sz="3000" dirty="0">
              <a:solidFill>
                <a:srgbClr val="0070C0"/>
              </a:solidFill>
              <a:latin typeface="+mj-lt"/>
            </a:endParaRPr>
          </a:p>
        </p:txBody>
      </p:sp>
      <p:sp>
        <p:nvSpPr>
          <p:cNvPr id="3" name="Content Placeholder 2"/>
          <p:cNvSpPr>
            <a:spLocks noGrp="1"/>
          </p:cNvSpPr>
          <p:nvPr>
            <p:ph idx="1"/>
          </p:nvPr>
        </p:nvSpPr>
        <p:spPr>
          <a:xfrm>
            <a:off x="533400" y="990600"/>
            <a:ext cx="8458200" cy="5638800"/>
          </a:xfrm>
        </p:spPr>
        <p:txBody>
          <a:bodyPr>
            <a:noAutofit/>
          </a:bodyPr>
          <a:lstStyle/>
          <a:p>
            <a:pPr algn="just">
              <a:spcBef>
                <a:spcPts val="400"/>
              </a:spcBef>
              <a:buNone/>
            </a:pPr>
            <a:r>
              <a:rPr lang="en-GB" sz="2800" dirty="0" smtClean="0"/>
              <a:t>7. Setup and prepare digital devices for pre-tests, Pilot Census and the main Census</a:t>
            </a:r>
          </a:p>
          <a:p>
            <a:pPr algn="just">
              <a:spcBef>
                <a:spcPts val="400"/>
              </a:spcBef>
              <a:buNone/>
            </a:pPr>
            <a:r>
              <a:rPr lang="en-GB" sz="2800" dirty="0" smtClean="0"/>
              <a:t>8. Prepare power backup systems for charging mobile  devices (power banks)</a:t>
            </a:r>
          </a:p>
          <a:p>
            <a:pPr algn="just">
              <a:spcBef>
                <a:spcPts val="400"/>
              </a:spcBef>
              <a:buNone/>
            </a:pPr>
            <a:r>
              <a:rPr lang="en-GB" sz="2800" dirty="0" smtClean="0"/>
              <a:t>9. Ensure the availability of uninterrupted power     backup system at the HQ during data collection</a:t>
            </a:r>
          </a:p>
          <a:p>
            <a:pPr algn="just">
              <a:spcBef>
                <a:spcPts val="400"/>
              </a:spcBef>
              <a:buNone/>
            </a:pPr>
            <a:r>
              <a:rPr lang="en-GB" sz="2800" dirty="0" smtClean="0"/>
              <a:t>10. Prepare and load manuals for device and entry </a:t>
            </a:r>
          </a:p>
          <a:p>
            <a:pPr algn="just">
              <a:spcBef>
                <a:spcPts val="400"/>
              </a:spcBef>
              <a:buNone/>
            </a:pPr>
            <a:r>
              <a:rPr lang="en-GB" sz="2800" dirty="0" smtClean="0"/>
              <a:t>      application trainings</a:t>
            </a:r>
          </a:p>
          <a:p>
            <a:pPr algn="just">
              <a:spcBef>
                <a:spcPts val="600"/>
              </a:spcBef>
              <a:buNone/>
            </a:pPr>
            <a:r>
              <a:rPr lang="en-GB" sz="2800" dirty="0" smtClean="0"/>
              <a:t>11. Conduct trainings</a:t>
            </a:r>
          </a:p>
          <a:p>
            <a:pPr algn="just">
              <a:spcBef>
                <a:spcPts val="0"/>
              </a:spcBef>
              <a:buNone/>
            </a:pPr>
            <a:endParaRPr lang="en-GB" sz="2800" dirty="0" smtClean="0"/>
          </a:p>
          <a:p>
            <a:pPr marL="514350" indent="-514350" algn="just">
              <a:spcBef>
                <a:spcPts val="400"/>
              </a:spcBef>
              <a:buNone/>
            </a:pPr>
            <a:endParaRPr lang="en-GB" sz="2800" dirty="0" smtClean="0"/>
          </a:p>
          <a:p>
            <a:pPr marL="514350" indent="-514350" algn="just">
              <a:spcBef>
                <a:spcPts val="0"/>
              </a:spcBef>
              <a:buNone/>
            </a:pPr>
            <a:endParaRPr lang="en-GB" sz="2800" dirty="0" smtClean="0"/>
          </a:p>
          <a:p>
            <a:pPr algn="just">
              <a:spcBef>
                <a:spcPts val="0"/>
              </a:spcBef>
              <a:buNone/>
            </a:pPr>
            <a:endParaRPr lang="en-GB" sz="2800" dirty="0" smtClean="0"/>
          </a:p>
          <a:p>
            <a:pPr algn="just">
              <a:spcBef>
                <a:spcPts val="0"/>
              </a:spcBef>
              <a:buNone/>
            </a:pPr>
            <a:endParaRPr lang="en-GB" sz="2800" dirty="0" smtClean="0"/>
          </a:p>
          <a:p>
            <a:pPr algn="just">
              <a:spcBef>
                <a:spcPts val="0"/>
              </a:spcBef>
              <a:buNone/>
            </a:pPr>
            <a:endParaRPr lang="en-GB" sz="2800" dirty="0" smtClean="0"/>
          </a:p>
          <a:p>
            <a:pPr algn="just">
              <a:spcBef>
                <a:spcPts val="400"/>
              </a:spcBef>
              <a:buNone/>
            </a:pPr>
            <a:endParaRPr lang="en-GB" sz="28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09600"/>
          </a:xfrm>
        </p:spPr>
        <p:txBody>
          <a:bodyPr>
            <a:noAutofit/>
          </a:bodyPr>
          <a:lstStyle/>
          <a:p>
            <a:pPr lvl="2" algn="l" rtl="0">
              <a:spcBef>
                <a:spcPct val="0"/>
              </a:spcBef>
            </a:pPr>
            <a:r>
              <a:rPr lang="en-US" sz="3000" b="1" dirty="0" smtClean="0">
                <a:solidFill>
                  <a:srgbClr val="0070C0"/>
                </a:solidFill>
                <a:latin typeface="+mj-lt"/>
              </a:rPr>
              <a:t> 7. 2017 Census Pre-tests</a:t>
            </a:r>
            <a:endParaRPr lang="en-US" sz="3000" dirty="0">
              <a:solidFill>
                <a:srgbClr val="0070C0"/>
              </a:solidFill>
              <a:latin typeface="+mj-lt"/>
            </a:endParaRPr>
          </a:p>
        </p:txBody>
      </p:sp>
      <p:sp>
        <p:nvSpPr>
          <p:cNvPr id="3" name="Content Placeholder 2"/>
          <p:cNvSpPr>
            <a:spLocks noGrp="1"/>
          </p:cNvSpPr>
          <p:nvPr>
            <p:ph idx="1"/>
          </p:nvPr>
        </p:nvSpPr>
        <p:spPr>
          <a:xfrm>
            <a:off x="381000" y="685800"/>
            <a:ext cx="8382000" cy="5943600"/>
          </a:xfrm>
        </p:spPr>
        <p:txBody>
          <a:bodyPr>
            <a:noAutofit/>
          </a:bodyPr>
          <a:lstStyle/>
          <a:p>
            <a:pPr algn="just">
              <a:spcBef>
                <a:spcPts val="0"/>
              </a:spcBef>
            </a:pPr>
            <a:r>
              <a:rPr lang="en-GB" sz="2550" dirty="0" smtClean="0"/>
              <a:t>After identifying the data capturing and processing preparatory activities, corresponding work plan was prepared to carry out the 2017 census pre-tests.</a:t>
            </a:r>
          </a:p>
          <a:p>
            <a:pPr algn="just">
              <a:spcBef>
                <a:spcPts val="600"/>
              </a:spcBef>
            </a:pPr>
            <a:r>
              <a:rPr lang="en-GB" sz="2550" dirty="0" smtClean="0"/>
              <a:t>Two pre-tests were carried out, the first in July 2016 and the second in early October 2016   </a:t>
            </a:r>
          </a:p>
          <a:p>
            <a:pPr algn="just">
              <a:spcBef>
                <a:spcPts val="600"/>
              </a:spcBef>
              <a:spcAft>
                <a:spcPts val="300"/>
              </a:spcAft>
            </a:pPr>
            <a:r>
              <a:rPr lang="en-GB" sz="2550" dirty="0" smtClean="0"/>
              <a:t>The main objective of conducting the pre-tests has been to test the overall operations of data capturing activities, while the specific objectives are testing:</a:t>
            </a:r>
          </a:p>
          <a:p>
            <a:pPr lvl="1">
              <a:spcBef>
                <a:spcPts val="0"/>
              </a:spcBef>
            </a:pPr>
            <a:r>
              <a:rPr lang="it-IT" sz="2500" dirty="0" smtClean="0"/>
              <a:t>Mobile device suitability</a:t>
            </a:r>
            <a:endParaRPr lang="en-GB" sz="2500" dirty="0" smtClean="0"/>
          </a:p>
          <a:p>
            <a:pPr lvl="1">
              <a:spcBef>
                <a:spcPts val="0"/>
              </a:spcBef>
            </a:pPr>
            <a:r>
              <a:rPr lang="it-IT" sz="2500" dirty="0" smtClean="0"/>
              <a:t>Software suitability</a:t>
            </a:r>
          </a:p>
          <a:p>
            <a:pPr lvl="1">
              <a:spcBef>
                <a:spcPts val="0"/>
              </a:spcBef>
            </a:pPr>
            <a:r>
              <a:rPr lang="it-IT" sz="2500" dirty="0" smtClean="0"/>
              <a:t>Power backup systems</a:t>
            </a:r>
            <a:endParaRPr lang="en-GB" sz="2500" dirty="0" smtClean="0"/>
          </a:p>
          <a:p>
            <a:pPr lvl="1">
              <a:spcBef>
                <a:spcPts val="0"/>
              </a:spcBef>
            </a:pPr>
            <a:r>
              <a:rPr lang="it-IT" sz="2500" dirty="0" smtClean="0"/>
              <a:t>Network coverage</a:t>
            </a:r>
          </a:p>
          <a:p>
            <a:pPr lvl="1">
              <a:spcBef>
                <a:spcPts val="0"/>
              </a:spcBef>
            </a:pPr>
            <a:r>
              <a:rPr lang="it-IT" sz="2500" dirty="0" smtClean="0"/>
              <a:t>Data transfer modalities</a:t>
            </a:r>
            <a:endParaRPr lang="en-GB" sz="2500" dirty="0" smtClean="0"/>
          </a:p>
          <a:p>
            <a:pPr lvl="1">
              <a:spcBef>
                <a:spcPts val="0"/>
              </a:spcBef>
            </a:pPr>
            <a:r>
              <a:rPr lang="it-IT" sz="2500" dirty="0" smtClean="0"/>
              <a:t>Data security</a:t>
            </a:r>
            <a:endParaRPr lang="en-GB" sz="2500" dirty="0" smtClean="0"/>
          </a:p>
          <a:p>
            <a:pPr lvl="1">
              <a:spcBef>
                <a:spcPts val="0"/>
              </a:spcBef>
            </a:pPr>
            <a:r>
              <a:rPr lang="it-IT" sz="2500" dirty="0" smtClean="0"/>
              <a:t>Enumerators’ performance, accuracy of responses</a:t>
            </a:r>
          </a:p>
          <a:p>
            <a:pPr algn="just">
              <a:spcBef>
                <a:spcPts val="600"/>
              </a:spcBef>
            </a:pPr>
            <a:endParaRPr lang="en-GB" sz="2550" dirty="0" smtClean="0"/>
          </a:p>
          <a:p>
            <a:pPr algn="just">
              <a:spcBef>
                <a:spcPts val="600"/>
              </a:spcBef>
            </a:pPr>
            <a:endParaRPr lang="en-GB" sz="255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563562"/>
          </a:xfrm>
        </p:spPr>
        <p:txBody>
          <a:bodyPr>
            <a:normAutofit/>
          </a:bodyPr>
          <a:lstStyle/>
          <a:p>
            <a:pPr algn="l"/>
            <a:r>
              <a:rPr lang="en-US" sz="3000" b="1" dirty="0" smtClean="0">
                <a:solidFill>
                  <a:srgbClr val="0070C0"/>
                </a:solidFill>
              </a:rPr>
              <a:t> 2017 Census Pre-tests   . . .</a:t>
            </a:r>
            <a:endParaRPr lang="en-GB" sz="3000" dirty="0"/>
          </a:p>
        </p:txBody>
      </p:sp>
      <p:sp>
        <p:nvSpPr>
          <p:cNvPr id="3" name="Content Placeholder 2"/>
          <p:cNvSpPr>
            <a:spLocks noGrp="1"/>
          </p:cNvSpPr>
          <p:nvPr>
            <p:ph idx="1"/>
          </p:nvPr>
        </p:nvSpPr>
        <p:spPr>
          <a:xfrm>
            <a:off x="304800" y="838200"/>
            <a:ext cx="8686800" cy="5715000"/>
          </a:xfrm>
        </p:spPr>
        <p:txBody>
          <a:bodyPr>
            <a:normAutofit fontScale="85000" lnSpcReduction="20000"/>
          </a:bodyPr>
          <a:lstStyle/>
          <a:p>
            <a:pPr algn="just">
              <a:spcBef>
                <a:spcPts val="0"/>
              </a:spcBef>
            </a:pPr>
            <a:r>
              <a:rPr lang="en-GB" sz="3100" dirty="0" smtClean="0"/>
              <a:t>During the fist pre-test 10 EAs in different parts of the country (6 rural, 4 urban) were selected from the ones for which cartographic work has been completed.</a:t>
            </a:r>
          </a:p>
          <a:p>
            <a:pPr algn="just">
              <a:spcBef>
                <a:spcPts val="600"/>
              </a:spcBef>
            </a:pPr>
            <a:r>
              <a:rPr lang="en-GB" sz="3100" dirty="0" smtClean="0"/>
              <a:t>To carry out the pre-test mobile devices available at the Agency (Tablets, Mini-laptops) were used.</a:t>
            </a:r>
          </a:p>
          <a:p>
            <a:pPr algn="just">
              <a:spcBef>
                <a:spcPts val="600"/>
              </a:spcBef>
            </a:pPr>
            <a:r>
              <a:rPr lang="en-GB" sz="3100" dirty="0" smtClean="0"/>
              <a:t>The purpose of using the two types of digital devices simultaneously was to identify which technology better fits the existing situations of the country.</a:t>
            </a:r>
          </a:p>
          <a:p>
            <a:pPr algn="just">
              <a:spcBef>
                <a:spcPts val="600"/>
              </a:spcBef>
            </a:pPr>
            <a:r>
              <a:rPr lang="en-GB" sz="3100" dirty="0" smtClean="0"/>
              <a:t>Entry application for Tablets was developed using </a:t>
            </a:r>
            <a:r>
              <a:rPr lang="en-GB" sz="3100" dirty="0" err="1" smtClean="0"/>
              <a:t>CSPro</a:t>
            </a:r>
            <a:r>
              <a:rPr lang="en-GB" sz="3100" dirty="0" smtClean="0"/>
              <a:t> Android, while the application for Mini-laptops was developed using the Windows version of </a:t>
            </a:r>
            <a:r>
              <a:rPr lang="en-GB" sz="3100" dirty="0" err="1" smtClean="0"/>
              <a:t>CSPro</a:t>
            </a:r>
            <a:r>
              <a:rPr lang="en-GB" sz="3100" dirty="0" smtClean="0"/>
              <a:t>.</a:t>
            </a:r>
          </a:p>
          <a:p>
            <a:pPr algn="just">
              <a:spcBef>
                <a:spcPts val="600"/>
              </a:spcBef>
            </a:pPr>
            <a:r>
              <a:rPr lang="en-GB" sz="3100" dirty="0" smtClean="0"/>
              <a:t>Following the preparation of the data capturing system a 4-day  training on data entry application and digital devices was given to enumerators and technical supervisors.</a:t>
            </a:r>
          </a:p>
          <a:p>
            <a:pPr algn="just">
              <a:spcBef>
                <a:spcPts val="600"/>
              </a:spcBef>
            </a:pPr>
            <a:r>
              <a:rPr lang="en-GB" sz="3100" dirty="0" smtClean="0"/>
              <a:t>The data collectors and supervisors were all university graduates</a:t>
            </a:r>
          </a:p>
          <a:p>
            <a:pPr algn="just">
              <a:spcBef>
                <a:spcPts val="600"/>
              </a:spcBef>
            </a:pPr>
            <a:endParaRPr lang="en-GB" sz="2600" dirty="0" smtClean="0"/>
          </a:p>
          <a:p>
            <a:pPr algn="just">
              <a:spcBef>
                <a:spcPts val="600"/>
              </a:spcBef>
            </a:pPr>
            <a:endParaRPr lang="en-GB" sz="2600" dirty="0" smtClean="0"/>
          </a:p>
          <a:p>
            <a:pPr algn="just">
              <a:spcBef>
                <a:spcPts val="0"/>
              </a:spcBef>
            </a:pPr>
            <a:endParaRPr lang="en-GB" sz="2800" dirty="0" smtClean="0"/>
          </a:p>
          <a:p>
            <a:pPr>
              <a:spcBef>
                <a:spcPts val="0"/>
              </a:spcBef>
            </a:pPr>
            <a:endParaRPr lang="it-IT" sz="2950" dirty="0" smtClean="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85800"/>
          </a:xfrm>
        </p:spPr>
        <p:txBody>
          <a:bodyPr>
            <a:noAutofit/>
          </a:bodyPr>
          <a:lstStyle/>
          <a:p>
            <a:pPr lvl="2" algn="l" rtl="0">
              <a:spcBef>
                <a:spcPct val="0"/>
              </a:spcBef>
            </a:pPr>
            <a:r>
              <a:rPr lang="en-US" sz="3000" b="1" dirty="0" smtClean="0">
                <a:solidFill>
                  <a:srgbClr val="0070C0"/>
                </a:solidFill>
                <a:latin typeface="+mj-lt"/>
              </a:rPr>
              <a:t>2017 Census Pre-tests …</a:t>
            </a:r>
            <a:endParaRPr lang="en-US" sz="3000" dirty="0">
              <a:solidFill>
                <a:srgbClr val="0070C0"/>
              </a:solidFill>
              <a:latin typeface="+mj-lt"/>
            </a:endParaRPr>
          </a:p>
        </p:txBody>
      </p:sp>
      <p:sp>
        <p:nvSpPr>
          <p:cNvPr id="3" name="Content Placeholder 2"/>
          <p:cNvSpPr>
            <a:spLocks noGrp="1"/>
          </p:cNvSpPr>
          <p:nvPr>
            <p:ph idx="1"/>
          </p:nvPr>
        </p:nvSpPr>
        <p:spPr>
          <a:xfrm>
            <a:off x="228600" y="762000"/>
            <a:ext cx="8763000" cy="6096000"/>
          </a:xfrm>
        </p:spPr>
        <p:txBody>
          <a:bodyPr>
            <a:noAutofit/>
          </a:bodyPr>
          <a:lstStyle/>
          <a:p>
            <a:pPr algn="just">
              <a:spcBef>
                <a:spcPts val="0"/>
              </a:spcBef>
            </a:pPr>
            <a:r>
              <a:rPr lang="en-GB" sz="2700" dirty="0" smtClean="0"/>
              <a:t>Both devices (Tablets, Mini-laptops) were used side by side in the same EA (by 2 enumerators) to collect data.</a:t>
            </a:r>
          </a:p>
          <a:p>
            <a:pPr algn="just">
              <a:spcBef>
                <a:spcPts val="0"/>
              </a:spcBef>
            </a:pPr>
            <a:r>
              <a:rPr lang="en-GB" sz="2700" dirty="0" smtClean="0"/>
              <a:t>Regarding the power backup system, once charged the battery life for Tablets lasted for about 1 day.</a:t>
            </a:r>
          </a:p>
          <a:p>
            <a:pPr algn="just">
              <a:spcBef>
                <a:spcPts val="0"/>
              </a:spcBef>
            </a:pPr>
            <a:r>
              <a:rPr lang="en-GB" sz="2700" dirty="0" smtClean="0"/>
              <a:t>Power banks were used to recharge the Tablets.</a:t>
            </a:r>
          </a:p>
          <a:p>
            <a:pPr algn="just">
              <a:spcBef>
                <a:spcPts val="0"/>
              </a:spcBef>
              <a:buNone/>
            </a:pPr>
            <a:r>
              <a:rPr lang="en-GB" sz="2700" dirty="0" smtClean="0"/>
              <a:t>     (2 Tablets at a time)</a:t>
            </a:r>
            <a:endParaRPr lang="en-US" sz="2700" dirty="0" smtClean="0"/>
          </a:p>
          <a:p>
            <a:pPr algn="just">
              <a:spcBef>
                <a:spcPts val="0"/>
              </a:spcBef>
            </a:pPr>
            <a:r>
              <a:rPr lang="en-GB" sz="2700" dirty="0" smtClean="0"/>
              <a:t>Mini-laptops were recharged through their built-in batteries. The battery life  of the Mini-laptops was found to be only half a day.</a:t>
            </a:r>
          </a:p>
          <a:p>
            <a:pPr algn="just">
              <a:spcBef>
                <a:spcPts val="0"/>
              </a:spcBef>
            </a:pPr>
            <a:r>
              <a:rPr lang="en-GB" sz="2700" dirty="0" smtClean="0"/>
              <a:t>For the 1</a:t>
            </a:r>
            <a:r>
              <a:rPr lang="en-GB" sz="2700" baseline="30000" dirty="0" smtClean="0"/>
              <a:t>st</a:t>
            </a:r>
            <a:r>
              <a:rPr lang="en-GB" sz="2700" dirty="0" smtClean="0"/>
              <a:t> pre-test, questionnaires of the 2007 census were used, as the 2017 questionnaires were not finalized by then.</a:t>
            </a:r>
          </a:p>
          <a:p>
            <a:pPr algn="just">
              <a:spcBef>
                <a:spcPts val="0"/>
              </a:spcBef>
            </a:pPr>
            <a:r>
              <a:rPr lang="en-GB" sz="2700" dirty="0" smtClean="0"/>
              <a:t>The data collected using Tablets were easily transferred to the FTP Server at the HQ online. (SIM card, airtime used)</a:t>
            </a:r>
          </a:p>
          <a:p>
            <a:pPr algn="just">
              <a:spcBef>
                <a:spcPts val="0"/>
              </a:spcBef>
            </a:pPr>
            <a:endParaRPr lang="en-GB" sz="2700" dirty="0" smtClean="0"/>
          </a:p>
          <a:p>
            <a:pPr algn="just">
              <a:spcBef>
                <a:spcPts val="0"/>
              </a:spcBef>
            </a:pPr>
            <a:endParaRPr lang="en-GB" sz="27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62000"/>
          </a:xfrm>
        </p:spPr>
        <p:txBody>
          <a:bodyPr>
            <a:noAutofit/>
          </a:bodyPr>
          <a:lstStyle/>
          <a:p>
            <a:pPr lvl="2" algn="l" rtl="0">
              <a:spcBef>
                <a:spcPct val="0"/>
              </a:spcBef>
            </a:pPr>
            <a:r>
              <a:rPr lang="en-US" sz="3000" b="1" dirty="0" smtClean="0">
                <a:solidFill>
                  <a:srgbClr val="0070C0"/>
                </a:solidFill>
                <a:latin typeface="+mj-lt"/>
              </a:rPr>
              <a:t> 2017 Census Pre-tests  . . .</a:t>
            </a:r>
            <a:endParaRPr lang="en-US" sz="3000" dirty="0">
              <a:solidFill>
                <a:srgbClr val="0070C0"/>
              </a:solidFill>
              <a:latin typeface="+mj-lt"/>
            </a:endParaRPr>
          </a:p>
        </p:txBody>
      </p:sp>
      <p:sp>
        <p:nvSpPr>
          <p:cNvPr id="3" name="Content Placeholder 2"/>
          <p:cNvSpPr>
            <a:spLocks noGrp="1"/>
          </p:cNvSpPr>
          <p:nvPr>
            <p:ph idx="1"/>
          </p:nvPr>
        </p:nvSpPr>
        <p:spPr>
          <a:xfrm>
            <a:off x="304800" y="838200"/>
            <a:ext cx="8686800" cy="5715000"/>
          </a:xfrm>
        </p:spPr>
        <p:txBody>
          <a:bodyPr>
            <a:noAutofit/>
          </a:bodyPr>
          <a:lstStyle/>
          <a:p>
            <a:pPr algn="just">
              <a:spcBef>
                <a:spcPts val="0"/>
              </a:spcBef>
            </a:pPr>
            <a:r>
              <a:rPr lang="en-GB" sz="2600" dirty="0" smtClean="0"/>
              <a:t>The data collected using Mini-laptops was not  transferred to the HQ online, as the transfer mechanism was not ready.</a:t>
            </a:r>
          </a:p>
          <a:p>
            <a:pPr algn="just">
              <a:spcBef>
                <a:spcPts val="0"/>
              </a:spcBef>
            </a:pPr>
            <a:r>
              <a:rPr lang="en-GB" sz="2600" dirty="0" smtClean="0"/>
              <a:t>The 2</a:t>
            </a:r>
            <a:r>
              <a:rPr lang="en-GB" sz="2600" baseline="30000" dirty="0" smtClean="0"/>
              <a:t>nd</a:t>
            </a:r>
            <a:r>
              <a:rPr lang="en-GB" sz="2600" dirty="0" smtClean="0"/>
              <a:t> pre-test was conducted using similar procedures in  7 EAs.</a:t>
            </a:r>
          </a:p>
          <a:p>
            <a:pPr algn="just">
              <a:spcBef>
                <a:spcPts val="0"/>
              </a:spcBef>
            </a:pPr>
            <a:r>
              <a:rPr lang="en-GB" sz="2600" dirty="0" smtClean="0"/>
              <a:t>But it was conducted using data entry applications developed for the new 2017 Census questionnaires.</a:t>
            </a:r>
          </a:p>
          <a:p>
            <a:pPr algn="just">
              <a:spcBef>
                <a:spcPts val="0"/>
              </a:spcBef>
            </a:pPr>
            <a:r>
              <a:rPr lang="en-GB" sz="2600" dirty="0" smtClean="0"/>
              <a:t>For the 2</a:t>
            </a:r>
            <a:r>
              <a:rPr lang="en-GB" sz="2600" baseline="30000" dirty="0" smtClean="0"/>
              <a:t>nd</a:t>
            </a:r>
            <a:r>
              <a:rPr lang="en-GB" sz="2600" dirty="0" smtClean="0"/>
              <a:t> pre-test only Tablets were used, and the collected data was transferred online.</a:t>
            </a:r>
          </a:p>
          <a:p>
            <a:pPr algn="just">
              <a:spcBef>
                <a:spcPts val="600"/>
              </a:spcBef>
            </a:pPr>
            <a:r>
              <a:rPr lang="en-GB" sz="2600" dirty="0" smtClean="0"/>
              <a:t>After the completion of the field work in both pre-tests, a half day evaluation of the overall operations of the census pre-tests was carried out at the HQ.</a:t>
            </a:r>
          </a:p>
          <a:p>
            <a:pPr algn="just">
              <a:spcBef>
                <a:spcPts val="400"/>
              </a:spcBef>
            </a:pPr>
            <a:endParaRPr lang="en-GB" sz="26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609600"/>
          </a:xfrm>
        </p:spPr>
        <p:txBody>
          <a:bodyPr>
            <a:normAutofit fontScale="90000"/>
          </a:bodyPr>
          <a:lstStyle/>
          <a:p>
            <a:pPr algn="l"/>
            <a:r>
              <a:rPr lang="en-US" sz="4800" b="1" dirty="0" smtClean="0">
                <a:solidFill>
                  <a:srgbClr val="0070C0"/>
                </a:solidFill>
              </a:rPr>
              <a:t> </a:t>
            </a:r>
            <a:r>
              <a:rPr lang="en-US" b="1" dirty="0" smtClean="0">
                <a:solidFill>
                  <a:srgbClr val="0070C0"/>
                </a:solidFill>
              </a:rPr>
              <a:t/>
            </a:r>
            <a:br>
              <a:rPr lang="en-US" b="1" dirty="0" smtClean="0">
                <a:solidFill>
                  <a:srgbClr val="0070C0"/>
                </a:solidFill>
              </a:rPr>
            </a:br>
            <a:endParaRPr lang="en-GB" dirty="0"/>
          </a:p>
        </p:txBody>
      </p:sp>
      <p:sp>
        <p:nvSpPr>
          <p:cNvPr id="3" name="Content Placeholder 2"/>
          <p:cNvSpPr>
            <a:spLocks noGrp="1"/>
          </p:cNvSpPr>
          <p:nvPr>
            <p:ph idx="1"/>
          </p:nvPr>
        </p:nvSpPr>
        <p:spPr>
          <a:xfrm>
            <a:off x="457200" y="609600"/>
            <a:ext cx="8305800" cy="6019800"/>
          </a:xfrm>
        </p:spPr>
        <p:txBody>
          <a:bodyPr>
            <a:noAutofit/>
          </a:bodyPr>
          <a:lstStyle/>
          <a:p>
            <a:pPr>
              <a:spcBef>
                <a:spcPts val="0"/>
              </a:spcBef>
              <a:buNone/>
            </a:pPr>
            <a:endParaRPr lang="en-US" sz="2400" dirty="0" smtClean="0"/>
          </a:p>
          <a:p>
            <a:pPr>
              <a:spcBef>
                <a:spcPts val="0"/>
              </a:spcBef>
              <a:buNone/>
            </a:pPr>
            <a:r>
              <a:rPr lang="en-US" sz="2400" dirty="0" smtClean="0"/>
              <a:t>1. Background </a:t>
            </a:r>
            <a:endParaRPr lang="en-GB" sz="2400" dirty="0" smtClean="0"/>
          </a:p>
          <a:p>
            <a:pPr>
              <a:spcBef>
                <a:spcPts val="0"/>
              </a:spcBef>
              <a:buNone/>
            </a:pPr>
            <a:r>
              <a:rPr lang="en-US" sz="2400" dirty="0" smtClean="0"/>
              <a:t>2. The Agency’s Experience in Using Digital Technology</a:t>
            </a:r>
            <a:endParaRPr lang="en-GB" sz="2400" dirty="0" smtClean="0"/>
          </a:p>
          <a:p>
            <a:pPr>
              <a:spcBef>
                <a:spcPts val="0"/>
              </a:spcBef>
              <a:buNone/>
            </a:pPr>
            <a:r>
              <a:rPr lang="en-US" sz="2400" dirty="0" smtClean="0"/>
              <a:t>3. Merits of Digital Enumeration </a:t>
            </a:r>
            <a:endParaRPr lang="en-GB" sz="2400" dirty="0" smtClean="0"/>
          </a:p>
          <a:p>
            <a:pPr>
              <a:spcBef>
                <a:spcPts val="0"/>
              </a:spcBef>
              <a:buNone/>
            </a:pPr>
            <a:r>
              <a:rPr lang="en-US" sz="2400" dirty="0" smtClean="0"/>
              <a:t>4. Factors used in Analyzing Benefits of Digital Enumeration </a:t>
            </a:r>
            <a:endParaRPr lang="en-GB" sz="2400" dirty="0" smtClean="0"/>
          </a:p>
          <a:p>
            <a:pPr>
              <a:spcBef>
                <a:spcPts val="0"/>
              </a:spcBef>
              <a:buNone/>
            </a:pPr>
            <a:r>
              <a:rPr lang="en-US" sz="2400" dirty="0" smtClean="0"/>
              <a:t>5. Key Issues that Need Consideration in Deciding to Implement Digital   Technology</a:t>
            </a:r>
            <a:endParaRPr lang="en-GB" sz="2400" dirty="0" smtClean="0"/>
          </a:p>
          <a:p>
            <a:pPr>
              <a:spcBef>
                <a:spcPts val="0"/>
              </a:spcBef>
              <a:buNone/>
            </a:pPr>
            <a:r>
              <a:rPr lang="en-US" sz="2400" dirty="0" smtClean="0"/>
              <a:t>6. Data Capturing &amp; Processing Preparatory Activities Currently Underway at the CSA</a:t>
            </a:r>
            <a:endParaRPr lang="en-GB" sz="2400" dirty="0" smtClean="0"/>
          </a:p>
          <a:p>
            <a:pPr>
              <a:spcBef>
                <a:spcPts val="0"/>
              </a:spcBef>
              <a:buNone/>
            </a:pPr>
            <a:r>
              <a:rPr lang="en-US" sz="2400" dirty="0" smtClean="0"/>
              <a:t>6.1 Major Activities of the Data Processing and IT Experts</a:t>
            </a:r>
            <a:endParaRPr lang="en-GB" sz="2400" dirty="0" smtClean="0"/>
          </a:p>
          <a:p>
            <a:pPr>
              <a:spcBef>
                <a:spcPts val="0"/>
              </a:spcBef>
              <a:buNone/>
            </a:pPr>
            <a:r>
              <a:rPr lang="en-US" sz="2400" dirty="0" smtClean="0"/>
              <a:t>7. 2017 Census Pre-tests</a:t>
            </a:r>
            <a:endParaRPr lang="en-GB" sz="2400" dirty="0" smtClean="0"/>
          </a:p>
          <a:p>
            <a:pPr>
              <a:spcBef>
                <a:spcPts val="0"/>
              </a:spcBef>
              <a:buNone/>
            </a:pPr>
            <a:r>
              <a:rPr lang="en-US" sz="2400" dirty="0" smtClean="0"/>
              <a:t>8. Problems Encountered during the Pre-tests</a:t>
            </a:r>
            <a:endParaRPr lang="en-GB" sz="2400" dirty="0" smtClean="0"/>
          </a:p>
          <a:p>
            <a:pPr>
              <a:spcBef>
                <a:spcPts val="0"/>
              </a:spcBef>
              <a:buNone/>
            </a:pPr>
            <a:r>
              <a:rPr lang="en-US" sz="2400" dirty="0" smtClean="0"/>
              <a:t>9. The 2016 Pilot Census</a:t>
            </a:r>
            <a:endParaRPr lang="en-GB" sz="2400" dirty="0" smtClean="0"/>
          </a:p>
          <a:p>
            <a:pPr>
              <a:spcBef>
                <a:spcPts val="0"/>
              </a:spcBef>
              <a:buNone/>
            </a:pPr>
            <a:r>
              <a:rPr lang="en-US" sz="2400" dirty="0" smtClean="0"/>
              <a:t>10. The 2017 Census Data Processing Strategy</a:t>
            </a:r>
            <a:endParaRPr lang="en-GB" sz="2400" dirty="0" smtClean="0"/>
          </a:p>
          <a:p>
            <a:pPr>
              <a:spcBef>
                <a:spcPts val="0"/>
              </a:spcBef>
              <a:buNone/>
            </a:pPr>
            <a:r>
              <a:rPr lang="en-US" sz="2400" dirty="0" smtClean="0"/>
              <a:t>11. Stakeholder Collaboration</a:t>
            </a:r>
            <a:endParaRPr lang="en-GB" sz="2400" dirty="0" smtClean="0"/>
          </a:p>
          <a:p>
            <a:pPr>
              <a:spcBef>
                <a:spcPts val="0"/>
              </a:spcBef>
              <a:buNone/>
            </a:pPr>
            <a:r>
              <a:rPr lang="en-US" sz="2400" dirty="0" smtClean="0"/>
              <a:t>12. The Way Forward</a:t>
            </a:r>
            <a:endParaRPr lang="en-GB" sz="2400" dirty="0" smtClean="0"/>
          </a:p>
          <a:p>
            <a:pPr>
              <a:buNone/>
            </a:pPr>
            <a:endParaRPr lang="en-GB" sz="2200" dirty="0"/>
          </a:p>
        </p:txBody>
      </p:sp>
      <p:sp>
        <p:nvSpPr>
          <p:cNvPr id="5" name="Rectangle 4"/>
          <p:cNvSpPr/>
          <p:nvPr/>
        </p:nvSpPr>
        <p:spPr>
          <a:xfrm>
            <a:off x="228600" y="152400"/>
            <a:ext cx="4572000" cy="1246495"/>
          </a:xfrm>
          <a:prstGeom prst="rect">
            <a:avLst/>
          </a:prstGeom>
        </p:spPr>
        <p:txBody>
          <a:bodyPr wrap="square">
            <a:spAutoFit/>
          </a:bodyPr>
          <a:lstStyle/>
          <a:p>
            <a:r>
              <a:rPr lang="en-US" b="1" dirty="0" smtClean="0">
                <a:solidFill>
                  <a:srgbClr val="0070C0"/>
                </a:solidFill>
              </a:rPr>
              <a:t> </a:t>
            </a:r>
          </a:p>
          <a:p>
            <a:r>
              <a:rPr lang="en-US" sz="3000" b="1" dirty="0" smtClean="0">
                <a:solidFill>
                  <a:srgbClr val="0070C0"/>
                </a:solidFill>
              </a:rPr>
              <a:t>Outline:</a:t>
            </a:r>
            <a:r>
              <a:rPr lang="en-US" sz="2700" dirty="0" smtClean="0">
                <a:solidFill>
                  <a:srgbClr val="0070C0"/>
                </a:solidFill>
              </a:rPr>
              <a:t/>
            </a:r>
            <a:br>
              <a:rPr lang="en-US" sz="2700" dirty="0" smtClean="0">
                <a:solidFill>
                  <a:srgbClr val="0070C0"/>
                </a:solidFill>
              </a:rPr>
            </a:br>
            <a:endParaRPr lang="en-GB" sz="2700" dirty="0"/>
          </a:p>
        </p:txBody>
      </p:sp>
      <p:pic>
        <p:nvPicPr>
          <p:cNvPr id="6"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762000"/>
          </a:xfrm>
        </p:spPr>
        <p:txBody>
          <a:bodyPr>
            <a:noAutofit/>
          </a:bodyPr>
          <a:lstStyle/>
          <a:p>
            <a:pPr lvl="2" algn="l" rtl="0">
              <a:spcBef>
                <a:spcPct val="0"/>
              </a:spcBef>
            </a:pPr>
            <a:r>
              <a:rPr lang="en-US" sz="2800" b="1" dirty="0" smtClean="0">
                <a:solidFill>
                  <a:srgbClr val="0070C0"/>
                </a:solidFill>
              </a:rPr>
              <a:t>8. Problems Encountered during the Pre-Tests</a:t>
            </a:r>
            <a:endParaRPr lang="en-US" sz="2800" dirty="0">
              <a:solidFill>
                <a:srgbClr val="0070C0"/>
              </a:solidFill>
              <a:latin typeface="+mn-lt"/>
            </a:endParaRPr>
          </a:p>
        </p:txBody>
      </p:sp>
      <p:sp>
        <p:nvSpPr>
          <p:cNvPr id="3" name="Content Placeholder 2"/>
          <p:cNvSpPr>
            <a:spLocks noGrp="1"/>
          </p:cNvSpPr>
          <p:nvPr>
            <p:ph idx="1"/>
          </p:nvPr>
        </p:nvSpPr>
        <p:spPr>
          <a:xfrm>
            <a:off x="609600" y="838200"/>
            <a:ext cx="8229600" cy="5867400"/>
          </a:xfrm>
        </p:spPr>
        <p:txBody>
          <a:bodyPr>
            <a:noAutofit/>
          </a:bodyPr>
          <a:lstStyle/>
          <a:p>
            <a:pPr algn="just">
              <a:spcBef>
                <a:spcPts val="0"/>
              </a:spcBef>
            </a:pPr>
            <a:r>
              <a:rPr lang="en-GB" sz="2600" dirty="0" smtClean="0"/>
              <a:t>Network connectivity problems were encountered in some parts of the areas covered.</a:t>
            </a:r>
            <a:endParaRPr lang="en-US" sz="2600" dirty="0" smtClean="0"/>
          </a:p>
          <a:p>
            <a:pPr algn="just">
              <a:spcBef>
                <a:spcPts val="0"/>
              </a:spcBef>
            </a:pPr>
            <a:r>
              <a:rPr lang="en-GB" sz="2600" dirty="0" smtClean="0"/>
              <a:t>A power interruption of about 2 days in the week of the 1</a:t>
            </a:r>
            <a:r>
              <a:rPr lang="en-GB" sz="2600" baseline="30000" dirty="0" smtClean="0"/>
              <a:t>st</a:t>
            </a:r>
            <a:r>
              <a:rPr lang="en-GB" sz="2600" dirty="0" smtClean="0"/>
              <a:t> pre-test was reported in one area.</a:t>
            </a:r>
          </a:p>
          <a:p>
            <a:pPr algn="just">
              <a:spcBef>
                <a:spcPts val="400"/>
              </a:spcBef>
            </a:pPr>
            <a:r>
              <a:rPr lang="en-GB" sz="2600" dirty="0" smtClean="0"/>
              <a:t>Mismatches between some EA maps and corresponding descriptions were reported. </a:t>
            </a:r>
          </a:p>
          <a:p>
            <a:pPr algn="just">
              <a:spcBef>
                <a:spcPts val="400"/>
              </a:spcBef>
            </a:pPr>
            <a:r>
              <a:rPr lang="en-GB" sz="2600" dirty="0" smtClean="0"/>
              <a:t>Difficulty of viewing mobile devices’ screens during high sunlight was encountered and that was resolved through increasing the display light.</a:t>
            </a:r>
          </a:p>
          <a:p>
            <a:pPr algn="just">
              <a:spcBef>
                <a:spcPts val="0"/>
              </a:spcBef>
            </a:pPr>
            <a:r>
              <a:rPr lang="en-GB" sz="2600" dirty="0" smtClean="0"/>
              <a:t>The FTP Server was down/not accessible at times during the pr-tests mainly due to power failure.</a:t>
            </a:r>
          </a:p>
          <a:p>
            <a:pPr algn="just">
              <a:spcBef>
                <a:spcPts val="0"/>
              </a:spcBef>
            </a:pPr>
            <a:endParaRPr lang="en-GB" sz="26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2296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09600"/>
          </a:xfrm>
        </p:spPr>
        <p:txBody>
          <a:bodyPr>
            <a:noAutofit/>
          </a:bodyPr>
          <a:lstStyle/>
          <a:p>
            <a:pPr lvl="2" algn="l" rtl="0">
              <a:spcBef>
                <a:spcPct val="0"/>
              </a:spcBef>
            </a:pPr>
            <a:r>
              <a:rPr lang="en-US" sz="3000" b="1" dirty="0" smtClean="0">
                <a:solidFill>
                  <a:srgbClr val="0070C0"/>
                </a:solidFill>
                <a:latin typeface="+mj-lt"/>
              </a:rPr>
              <a:t>9. The 2016 Pilot Census</a:t>
            </a:r>
            <a:endParaRPr lang="en-US" sz="3000" dirty="0">
              <a:solidFill>
                <a:srgbClr val="0070C0"/>
              </a:solidFill>
              <a:latin typeface="+mj-lt"/>
            </a:endParaRPr>
          </a:p>
        </p:txBody>
      </p:sp>
      <p:sp>
        <p:nvSpPr>
          <p:cNvPr id="3" name="Content Placeholder 2"/>
          <p:cNvSpPr>
            <a:spLocks noGrp="1"/>
          </p:cNvSpPr>
          <p:nvPr>
            <p:ph idx="1"/>
          </p:nvPr>
        </p:nvSpPr>
        <p:spPr>
          <a:xfrm>
            <a:off x="381000" y="685800"/>
            <a:ext cx="8382000" cy="5943600"/>
          </a:xfrm>
        </p:spPr>
        <p:txBody>
          <a:bodyPr>
            <a:noAutofit/>
          </a:bodyPr>
          <a:lstStyle/>
          <a:p>
            <a:pPr algn="just">
              <a:spcBef>
                <a:spcPts val="0"/>
              </a:spcBef>
            </a:pPr>
            <a:r>
              <a:rPr lang="en-GB" sz="2800" b="1" dirty="0" smtClean="0"/>
              <a:t>Duration and coverage</a:t>
            </a:r>
          </a:p>
          <a:p>
            <a:pPr lvl="1" algn="just">
              <a:spcBef>
                <a:spcPts val="0"/>
              </a:spcBef>
              <a:buFont typeface="Calibri" pitchFamily="34" charset="0"/>
              <a:buChar char="–"/>
            </a:pPr>
            <a:r>
              <a:rPr lang="en-US" sz="2700" dirty="0" smtClean="0"/>
              <a:t>Two Census Pilot Surveys will be conducted instead of one (Tablet-based and Paper-based)</a:t>
            </a:r>
            <a:endParaRPr lang="en-GB" sz="2700" dirty="0" smtClean="0"/>
          </a:p>
          <a:p>
            <a:pPr lvl="1" algn="just">
              <a:spcBef>
                <a:spcPts val="0"/>
              </a:spcBef>
              <a:buFont typeface="Calibri" pitchFamily="34" charset="0"/>
              <a:buChar char="–"/>
            </a:pPr>
            <a:r>
              <a:rPr lang="en-GB" sz="2700" dirty="0" smtClean="0"/>
              <a:t>The first pilot census will be conducted during the last week of Nov 2016</a:t>
            </a:r>
          </a:p>
          <a:p>
            <a:pPr lvl="1" algn="just">
              <a:spcBef>
                <a:spcPts val="0"/>
              </a:spcBef>
              <a:buFont typeface="Calibri" pitchFamily="34" charset="0"/>
              <a:buChar char="–"/>
            </a:pPr>
            <a:r>
              <a:rPr lang="en-US" sz="2700" dirty="0" smtClean="0"/>
              <a:t>The second pilot is planned to be conducted in February/March 2017 and it will be only </a:t>
            </a:r>
            <a:r>
              <a:rPr lang="en-US" sz="2700" b="1" dirty="0" smtClean="0"/>
              <a:t>tablet-based</a:t>
            </a:r>
            <a:r>
              <a:rPr lang="en-US" sz="2700" dirty="0" smtClean="0"/>
              <a:t>.</a:t>
            </a:r>
            <a:endParaRPr lang="en-GB" sz="2700" dirty="0" smtClean="0"/>
          </a:p>
          <a:p>
            <a:pPr lvl="1" algn="just">
              <a:spcBef>
                <a:spcPts val="0"/>
              </a:spcBef>
              <a:buFont typeface="Calibri" pitchFamily="34" charset="0"/>
              <a:buChar char="–"/>
            </a:pPr>
            <a:r>
              <a:rPr lang="en-GB" sz="2700" dirty="0" smtClean="0"/>
              <a:t>During the first pilot, 260 EAs are covered, and out of these, the data for 220 EAs will be captured using Tablets, while data for the remaining 40 EAs (extreme areas) will be collected using printed questionnaires.</a:t>
            </a:r>
          </a:p>
          <a:p>
            <a:pPr lvl="1" algn="just">
              <a:spcBef>
                <a:spcPts val="0"/>
              </a:spcBef>
              <a:buFont typeface="Calibri" pitchFamily="34" charset="0"/>
              <a:buChar char="–"/>
            </a:pPr>
            <a:r>
              <a:rPr lang="en-GB" sz="2700" dirty="0" smtClean="0"/>
              <a:t>Extreme areas are places with no power supply and network connectivity</a:t>
            </a:r>
            <a:r>
              <a:rPr lang="en-GB" sz="2700" b="1" dirty="0" smtClean="0"/>
              <a:t> </a:t>
            </a:r>
            <a:endParaRPr lang="en-GB" sz="27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09600"/>
          </a:xfrm>
        </p:spPr>
        <p:txBody>
          <a:bodyPr>
            <a:noAutofit/>
          </a:bodyPr>
          <a:lstStyle/>
          <a:p>
            <a:pPr lvl="2" algn="l" rtl="0">
              <a:spcBef>
                <a:spcPct val="0"/>
              </a:spcBef>
            </a:pPr>
            <a:r>
              <a:rPr lang="en-US" sz="2800" b="1" dirty="0" smtClean="0">
                <a:solidFill>
                  <a:srgbClr val="0070C0"/>
                </a:solidFill>
                <a:latin typeface="+mj-lt"/>
              </a:rPr>
              <a:t> </a:t>
            </a:r>
            <a:r>
              <a:rPr lang="en-US" sz="3000" b="1" dirty="0" smtClean="0">
                <a:solidFill>
                  <a:srgbClr val="0070C0"/>
                </a:solidFill>
                <a:latin typeface="+mj-lt"/>
              </a:rPr>
              <a:t>The 2016 Pilot Census . . .</a:t>
            </a:r>
            <a:endParaRPr lang="en-US" sz="3000" dirty="0">
              <a:solidFill>
                <a:srgbClr val="0070C0"/>
              </a:solidFill>
              <a:latin typeface="+mj-lt"/>
            </a:endParaRPr>
          </a:p>
        </p:txBody>
      </p:sp>
      <p:sp>
        <p:nvSpPr>
          <p:cNvPr id="3" name="Content Placeholder 2"/>
          <p:cNvSpPr>
            <a:spLocks noGrp="1"/>
          </p:cNvSpPr>
          <p:nvPr>
            <p:ph idx="1"/>
          </p:nvPr>
        </p:nvSpPr>
        <p:spPr>
          <a:xfrm>
            <a:off x="381000" y="838200"/>
            <a:ext cx="8382000" cy="6019800"/>
          </a:xfrm>
        </p:spPr>
        <p:txBody>
          <a:bodyPr>
            <a:noAutofit/>
          </a:bodyPr>
          <a:lstStyle/>
          <a:p>
            <a:pPr algn="just">
              <a:spcBef>
                <a:spcPts val="0"/>
              </a:spcBef>
            </a:pPr>
            <a:r>
              <a:rPr lang="en-GB" sz="2800" b="1" dirty="0" smtClean="0"/>
              <a:t>Census questionnaires and forms to be administered</a:t>
            </a:r>
          </a:p>
          <a:p>
            <a:pPr lvl="1" algn="just">
              <a:spcBef>
                <a:spcPts val="0"/>
              </a:spcBef>
            </a:pPr>
            <a:r>
              <a:rPr lang="en-GB" sz="2700" dirty="0" smtClean="0"/>
              <a:t>HH Listing Form</a:t>
            </a:r>
          </a:p>
          <a:p>
            <a:pPr lvl="1" algn="just">
              <a:spcBef>
                <a:spcPts val="0"/>
              </a:spcBef>
            </a:pPr>
            <a:r>
              <a:rPr lang="en-GB" sz="2700" dirty="0" smtClean="0"/>
              <a:t>Population Questionnaire</a:t>
            </a:r>
          </a:p>
          <a:p>
            <a:pPr lvl="1" algn="just">
              <a:spcBef>
                <a:spcPts val="0"/>
              </a:spcBef>
            </a:pPr>
            <a:r>
              <a:rPr lang="en-GB" sz="2700" dirty="0" smtClean="0"/>
              <a:t>Housing Questionnaire</a:t>
            </a:r>
          </a:p>
          <a:p>
            <a:pPr lvl="1" algn="just">
              <a:spcBef>
                <a:spcPts val="600"/>
              </a:spcBef>
            </a:pPr>
            <a:r>
              <a:rPr lang="en-GB" sz="2700" dirty="0" smtClean="0"/>
              <a:t>Summary Form</a:t>
            </a:r>
            <a:endParaRPr lang="en-GB" sz="255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295400"/>
          </a:xfrm>
        </p:spPr>
        <p:txBody>
          <a:bodyPr>
            <a:normAutofit/>
          </a:bodyPr>
          <a:lstStyle/>
          <a:p>
            <a:pPr algn="just"/>
            <a:r>
              <a:rPr lang="en-US" sz="3000" b="1" dirty="0" smtClean="0">
                <a:solidFill>
                  <a:srgbClr val="0070C0"/>
                </a:solidFill>
              </a:rPr>
              <a:t>The 2016 Pilot Census  . . .</a:t>
            </a:r>
            <a:endParaRPr lang="en-GB" sz="3000" dirty="0"/>
          </a:p>
        </p:txBody>
      </p:sp>
      <p:sp>
        <p:nvSpPr>
          <p:cNvPr id="3" name="Content Placeholder 2"/>
          <p:cNvSpPr>
            <a:spLocks noGrp="1"/>
          </p:cNvSpPr>
          <p:nvPr>
            <p:ph idx="1"/>
          </p:nvPr>
        </p:nvSpPr>
        <p:spPr>
          <a:xfrm>
            <a:off x="457200" y="990600"/>
            <a:ext cx="8229600" cy="4983163"/>
          </a:xfrm>
        </p:spPr>
        <p:txBody>
          <a:bodyPr/>
          <a:lstStyle/>
          <a:p>
            <a:pPr algn="just">
              <a:spcBef>
                <a:spcPts val="0"/>
              </a:spcBef>
            </a:pPr>
            <a:r>
              <a:rPr lang="en-GB" sz="2800" b="1" dirty="0" smtClean="0"/>
              <a:t>Devices used </a:t>
            </a:r>
          </a:p>
          <a:p>
            <a:pPr lvl="1" algn="just">
              <a:spcBef>
                <a:spcPts val="0"/>
              </a:spcBef>
              <a:buFont typeface="Calibri" pitchFamily="34" charset="0"/>
              <a:buChar char="–"/>
            </a:pPr>
            <a:r>
              <a:rPr lang="en-GB" sz="2700" dirty="0" smtClean="0"/>
              <a:t>Tablets</a:t>
            </a:r>
          </a:p>
          <a:p>
            <a:pPr lvl="1" algn="just">
              <a:spcBef>
                <a:spcPts val="0"/>
              </a:spcBef>
              <a:buFont typeface="Calibri" pitchFamily="34" charset="0"/>
              <a:buChar char="–"/>
            </a:pPr>
            <a:r>
              <a:rPr lang="en-GB" sz="2700" dirty="0" smtClean="0"/>
              <a:t>Power banks for charging Tablets</a:t>
            </a:r>
          </a:p>
          <a:p>
            <a:pPr algn="just">
              <a:buNone/>
            </a:pPr>
            <a:endParaRPr lang="en-GB" sz="3600" b="1" dirty="0" smtClean="0">
              <a:solidFill>
                <a:srgbClr val="7030A0"/>
              </a:solidFill>
            </a:endParaRPr>
          </a:p>
          <a:p>
            <a:pPr algn="just"/>
            <a:endParaRPr lang="en-GB" dirty="0"/>
          </a:p>
        </p:txBody>
      </p:sp>
      <p:pic>
        <p:nvPicPr>
          <p:cNvPr id="4" name="Picture 3"/>
          <p:cNvPicPr/>
          <p:nvPr/>
        </p:nvPicPr>
        <p:blipFill>
          <a:blip r:embed="rId2"/>
          <a:srcRect l="30618" t="32831" r="32807" b="32229"/>
          <a:stretch>
            <a:fillRect/>
          </a:stretch>
        </p:blipFill>
        <p:spPr bwMode="auto">
          <a:xfrm>
            <a:off x="838200" y="2590800"/>
            <a:ext cx="6553200" cy="3124200"/>
          </a:xfrm>
          <a:prstGeom prst="rect">
            <a:avLst/>
          </a:prstGeom>
          <a:noFill/>
          <a:ln w="9525">
            <a:noFill/>
            <a:miter lim="800000"/>
            <a:headEnd/>
            <a:tailEnd/>
          </a:ln>
        </p:spPr>
      </p:pic>
      <p:pic>
        <p:nvPicPr>
          <p:cNvPr id="5"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srcRect/>
          <a:stretch>
            <a:fillRect/>
          </a:stretch>
        </p:blipFill>
        <p:spPr bwMode="auto">
          <a:xfrm>
            <a:off x="914400" y="3505200"/>
            <a:ext cx="1676401"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09600"/>
          </a:xfrm>
        </p:spPr>
        <p:txBody>
          <a:bodyPr>
            <a:noAutofit/>
          </a:bodyPr>
          <a:lstStyle/>
          <a:p>
            <a:pPr lvl="2" algn="l" rtl="0">
              <a:spcBef>
                <a:spcPct val="0"/>
              </a:spcBef>
            </a:pPr>
            <a:r>
              <a:rPr lang="en-US" sz="2800" b="1" dirty="0" smtClean="0">
                <a:solidFill>
                  <a:srgbClr val="0070C0"/>
                </a:solidFill>
                <a:latin typeface="+mj-lt"/>
              </a:rPr>
              <a:t> </a:t>
            </a:r>
            <a:r>
              <a:rPr lang="en-US" sz="3000" b="1" dirty="0" smtClean="0">
                <a:solidFill>
                  <a:srgbClr val="0070C0"/>
                </a:solidFill>
                <a:latin typeface="+mj-lt"/>
              </a:rPr>
              <a:t>The 2016 Pilot Census  . . .</a:t>
            </a:r>
            <a:endParaRPr lang="en-US" sz="3000" dirty="0">
              <a:solidFill>
                <a:srgbClr val="0070C0"/>
              </a:solidFill>
              <a:latin typeface="+mj-lt"/>
            </a:endParaRPr>
          </a:p>
        </p:txBody>
      </p:sp>
      <p:sp>
        <p:nvSpPr>
          <p:cNvPr id="3" name="Content Placeholder 2"/>
          <p:cNvSpPr>
            <a:spLocks noGrp="1"/>
          </p:cNvSpPr>
          <p:nvPr>
            <p:ph idx="1"/>
          </p:nvPr>
        </p:nvSpPr>
        <p:spPr>
          <a:xfrm>
            <a:off x="381000" y="685800"/>
            <a:ext cx="8382000" cy="5943600"/>
          </a:xfrm>
        </p:spPr>
        <p:txBody>
          <a:bodyPr>
            <a:noAutofit/>
          </a:bodyPr>
          <a:lstStyle/>
          <a:p>
            <a:pPr algn="just">
              <a:spcBef>
                <a:spcPts val="0"/>
              </a:spcBef>
            </a:pPr>
            <a:r>
              <a:rPr lang="en-GB" sz="2800" b="1" dirty="0" smtClean="0"/>
              <a:t>Trainings</a:t>
            </a:r>
          </a:p>
          <a:p>
            <a:pPr lvl="1" algn="just">
              <a:spcBef>
                <a:spcPts val="0"/>
              </a:spcBef>
            </a:pPr>
            <a:r>
              <a:rPr lang="en-GB" sz="2700" dirty="0" smtClean="0"/>
              <a:t>Training of trainers (</a:t>
            </a:r>
            <a:r>
              <a:rPr lang="en-GB" sz="2700" dirty="0" err="1" smtClean="0"/>
              <a:t>ToT</a:t>
            </a:r>
            <a:r>
              <a:rPr lang="en-GB" sz="2700" dirty="0" smtClean="0"/>
              <a:t>)</a:t>
            </a:r>
          </a:p>
          <a:p>
            <a:pPr lvl="1" algn="just">
              <a:spcBef>
                <a:spcPts val="0"/>
              </a:spcBef>
              <a:spcAft>
                <a:spcPts val="600"/>
              </a:spcAft>
            </a:pPr>
            <a:r>
              <a:rPr lang="en-GB" sz="2700" dirty="0" smtClean="0"/>
              <a:t>Training of Enumerators and Supervisors</a:t>
            </a:r>
          </a:p>
          <a:p>
            <a:pPr lvl="1" algn="just">
              <a:spcBef>
                <a:spcPts val="600"/>
              </a:spcBef>
            </a:pPr>
            <a:r>
              <a:rPr lang="en-GB" sz="2700" dirty="0" smtClean="0"/>
              <a:t>The trainings constitute</a:t>
            </a:r>
          </a:p>
          <a:p>
            <a:pPr lvl="2" algn="just">
              <a:spcBef>
                <a:spcPts val="0"/>
              </a:spcBef>
              <a:buFont typeface="Wingdings" pitchFamily="2" charset="2"/>
              <a:buChar char="v"/>
            </a:pPr>
            <a:r>
              <a:rPr lang="en-GB" sz="2700" dirty="0" smtClean="0"/>
              <a:t>Questionnaire contents</a:t>
            </a:r>
          </a:p>
          <a:p>
            <a:pPr lvl="2" algn="just">
              <a:spcBef>
                <a:spcPts val="0"/>
              </a:spcBef>
              <a:buFont typeface="Wingdings" pitchFamily="2" charset="2"/>
              <a:buChar char="v"/>
            </a:pPr>
            <a:r>
              <a:rPr lang="en-GB" sz="2700" dirty="0" smtClean="0"/>
              <a:t>Device use</a:t>
            </a:r>
          </a:p>
          <a:p>
            <a:pPr lvl="2" algn="just">
              <a:spcBef>
                <a:spcPts val="0"/>
              </a:spcBef>
              <a:buFont typeface="Wingdings" pitchFamily="2" charset="2"/>
              <a:buChar char="v"/>
            </a:pPr>
            <a:r>
              <a:rPr lang="en-GB" sz="2700" dirty="0" smtClean="0"/>
              <a:t>Data entry application</a:t>
            </a:r>
          </a:p>
          <a:p>
            <a:pPr algn="just">
              <a:spcBef>
                <a:spcPts val="600"/>
              </a:spcBef>
            </a:pPr>
            <a:r>
              <a:rPr lang="en-GB" sz="2800" b="1" dirty="0" smtClean="0"/>
              <a:t>Data quality assurance procedures</a:t>
            </a:r>
          </a:p>
          <a:p>
            <a:pPr lvl="1" algn="just">
              <a:spcBef>
                <a:spcPts val="0"/>
              </a:spcBef>
              <a:buFont typeface="Calibri" pitchFamily="34" charset="0"/>
              <a:buChar char="–"/>
            </a:pPr>
            <a:r>
              <a:rPr lang="en-GB" sz="2700" dirty="0" smtClean="0"/>
              <a:t>Built-in validity checks and skip patterns</a:t>
            </a:r>
          </a:p>
          <a:p>
            <a:pPr lvl="1" algn="just">
              <a:spcBef>
                <a:spcPts val="0"/>
              </a:spcBef>
              <a:buFont typeface="Calibri" pitchFamily="34" charset="0"/>
              <a:buChar char="–"/>
            </a:pPr>
            <a:r>
              <a:rPr lang="en-GB" sz="2700" dirty="0" smtClean="0"/>
              <a:t>Progress and completeness checks through automated summary reports</a:t>
            </a:r>
            <a:endParaRPr lang="en-GB" sz="3500" dirty="0" smtClean="0"/>
          </a:p>
          <a:p>
            <a:pPr lvl="1" algn="just">
              <a:spcBef>
                <a:spcPts val="600"/>
              </a:spcBef>
              <a:buNone/>
            </a:pPr>
            <a:endParaRPr lang="en-GB" sz="27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9600"/>
          </a:xfrm>
        </p:spPr>
        <p:txBody>
          <a:bodyPr>
            <a:noAutofit/>
          </a:bodyPr>
          <a:lstStyle/>
          <a:p>
            <a:pPr lvl="2" algn="l" rtl="0">
              <a:spcBef>
                <a:spcPct val="0"/>
              </a:spcBef>
            </a:pPr>
            <a:r>
              <a:rPr lang="en-US" sz="2800" b="1" dirty="0" smtClean="0">
                <a:solidFill>
                  <a:srgbClr val="0070C0"/>
                </a:solidFill>
                <a:latin typeface="+mj-lt"/>
              </a:rPr>
              <a:t> </a:t>
            </a:r>
            <a:r>
              <a:rPr lang="en-US" sz="3000" b="1" dirty="0" smtClean="0">
                <a:solidFill>
                  <a:srgbClr val="0070C0"/>
                </a:solidFill>
                <a:latin typeface="+mj-lt"/>
              </a:rPr>
              <a:t>The 2016 Pilot Census  . . .</a:t>
            </a:r>
            <a:endParaRPr lang="en-US" sz="3000" dirty="0">
              <a:solidFill>
                <a:srgbClr val="0070C0"/>
              </a:solidFill>
              <a:latin typeface="+mj-lt"/>
            </a:endParaRPr>
          </a:p>
        </p:txBody>
      </p:sp>
      <p:sp>
        <p:nvSpPr>
          <p:cNvPr id="3" name="Content Placeholder 2"/>
          <p:cNvSpPr>
            <a:spLocks noGrp="1"/>
          </p:cNvSpPr>
          <p:nvPr>
            <p:ph idx="1"/>
          </p:nvPr>
        </p:nvSpPr>
        <p:spPr>
          <a:xfrm>
            <a:off x="381000" y="914400"/>
            <a:ext cx="8382000" cy="5943600"/>
          </a:xfrm>
        </p:spPr>
        <p:txBody>
          <a:bodyPr>
            <a:noAutofit/>
          </a:bodyPr>
          <a:lstStyle/>
          <a:p>
            <a:pPr algn="just">
              <a:spcBef>
                <a:spcPts val="0"/>
              </a:spcBef>
            </a:pPr>
            <a:r>
              <a:rPr lang="en-GB" sz="2800" b="1" dirty="0" smtClean="0"/>
              <a:t>Summary reports (during data capturing)</a:t>
            </a:r>
          </a:p>
          <a:p>
            <a:pPr lvl="1" algn="just">
              <a:spcBef>
                <a:spcPts val="0"/>
              </a:spcBef>
              <a:buFont typeface="Calibri" pitchFamily="34" charset="0"/>
              <a:buChar char="–"/>
            </a:pPr>
            <a:r>
              <a:rPr lang="en-GB" sz="2700" dirty="0" smtClean="0"/>
              <a:t>Total population by sex</a:t>
            </a:r>
          </a:p>
          <a:p>
            <a:pPr lvl="1" algn="just">
              <a:spcBef>
                <a:spcPts val="0"/>
              </a:spcBef>
              <a:buFont typeface="Calibri" pitchFamily="34" charset="0"/>
              <a:buChar char="–"/>
            </a:pPr>
            <a:r>
              <a:rPr lang="en-GB" sz="2700" dirty="0" smtClean="0"/>
              <a:t>Age by sex</a:t>
            </a:r>
          </a:p>
          <a:p>
            <a:pPr lvl="1" algn="just">
              <a:spcBef>
                <a:spcPts val="0"/>
              </a:spcBef>
              <a:buFont typeface="Calibri" pitchFamily="34" charset="0"/>
              <a:buChar char="–"/>
            </a:pPr>
            <a:r>
              <a:rPr lang="en-GB" sz="2700" dirty="0" smtClean="0"/>
              <a:t>Population pyramid</a:t>
            </a:r>
          </a:p>
          <a:p>
            <a:pPr lvl="1" algn="just">
              <a:spcBef>
                <a:spcPts val="0"/>
              </a:spcBef>
              <a:buFont typeface="Calibri" pitchFamily="34" charset="0"/>
              <a:buChar char="–"/>
            </a:pPr>
            <a:r>
              <a:rPr lang="en-GB" sz="2700" dirty="0" smtClean="0"/>
              <a:t>Enumerator status report</a:t>
            </a:r>
          </a:p>
          <a:p>
            <a:pPr algn="just">
              <a:spcBef>
                <a:spcPts val="600"/>
              </a:spcBef>
            </a:pPr>
            <a:r>
              <a:rPr lang="en-GB" sz="2800" b="1" dirty="0" smtClean="0"/>
              <a:t>Data transfer Mechanism</a:t>
            </a:r>
          </a:p>
          <a:p>
            <a:pPr lvl="1" algn="just">
              <a:spcBef>
                <a:spcPts val="0"/>
              </a:spcBef>
            </a:pPr>
            <a:r>
              <a:rPr lang="en-GB" sz="2700" dirty="0" smtClean="0"/>
              <a:t>Enumerators send collected data to the Supervisor’s Tablet through Bluetooth</a:t>
            </a:r>
          </a:p>
          <a:p>
            <a:pPr lvl="1" algn="just">
              <a:spcBef>
                <a:spcPts val="0"/>
              </a:spcBef>
            </a:pPr>
            <a:r>
              <a:rPr lang="en-GB" sz="2700" dirty="0" smtClean="0"/>
              <a:t>The supervisor checks and transfers data online to the HQ (Server)</a:t>
            </a:r>
          </a:p>
          <a:p>
            <a:pPr lvl="1" algn="just">
              <a:spcBef>
                <a:spcPts val="0"/>
              </a:spcBef>
            </a:pPr>
            <a:r>
              <a:rPr lang="en-GB" sz="2700" dirty="0" smtClean="0"/>
              <a:t>SIM card, Airtime provided to supervisors</a:t>
            </a:r>
          </a:p>
          <a:p>
            <a:pPr lvl="1" algn="just">
              <a:spcBef>
                <a:spcPts val="0"/>
              </a:spcBef>
            </a:pPr>
            <a:r>
              <a:rPr lang="en-GB" sz="2700" dirty="0" smtClean="0"/>
              <a:t>The tasks of the supervisors and enumerators during data capture will be as follows</a:t>
            </a:r>
          </a:p>
          <a:p>
            <a:pPr lvl="1" algn="just">
              <a:spcBef>
                <a:spcPts val="0"/>
              </a:spcBef>
            </a:pPr>
            <a:endParaRPr lang="en-GB" sz="2700" dirty="0" smtClean="0"/>
          </a:p>
          <a:p>
            <a:pPr algn="just">
              <a:spcBef>
                <a:spcPts val="0"/>
              </a:spcBef>
            </a:pPr>
            <a:endParaRPr lang="en-GB" sz="2700" dirty="0" smtClean="0"/>
          </a:p>
          <a:p>
            <a:pPr algn="just">
              <a:spcBef>
                <a:spcPts val="0"/>
              </a:spcBef>
              <a:buNone/>
            </a:pPr>
            <a:r>
              <a:rPr lang="en-GB" sz="3100" dirty="0" smtClean="0"/>
              <a:t> </a:t>
            </a:r>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it-IT" sz="3600" b="1" dirty="0" smtClean="0">
                <a:solidFill>
                  <a:srgbClr val="7030A0"/>
                </a:solidFill>
              </a:rPr>
              <a:t>Pilot Census Data Capturing Process</a:t>
            </a:r>
            <a:endParaRPr lang="en-GB" sz="3600" dirty="0">
              <a:solidFill>
                <a:srgbClr val="7030A0"/>
              </a:solidFill>
            </a:endParaRPr>
          </a:p>
        </p:txBody>
      </p:sp>
      <p:sp>
        <p:nvSpPr>
          <p:cNvPr id="3" name="Content Placeholder 2"/>
          <p:cNvSpPr>
            <a:spLocks noGrp="1"/>
          </p:cNvSpPr>
          <p:nvPr>
            <p:ph idx="1"/>
          </p:nvPr>
        </p:nvSpPr>
        <p:spPr>
          <a:xfrm>
            <a:off x="457200" y="990600"/>
            <a:ext cx="8229600" cy="5715000"/>
          </a:xfrm>
        </p:spPr>
        <p:txBody>
          <a:bodyPr/>
          <a:lstStyle/>
          <a:p>
            <a:pPr>
              <a:buNone/>
            </a:pPr>
            <a:r>
              <a:rPr lang="en-GB" dirty="0" smtClean="0">
                <a:solidFill>
                  <a:srgbClr val="0070C0"/>
                </a:solidFill>
              </a:rPr>
              <a:t>			</a:t>
            </a:r>
            <a:r>
              <a:rPr lang="en-GB" sz="3000" b="1" dirty="0" smtClean="0">
                <a:solidFill>
                  <a:srgbClr val="0070C0"/>
                </a:solidFill>
              </a:rPr>
              <a:t>Supervisor Main Menu</a:t>
            </a:r>
            <a:endParaRPr lang="en-GB" sz="3000" b="1" dirty="0">
              <a:solidFill>
                <a:srgbClr val="0070C0"/>
              </a:solidFill>
            </a:endParaRPr>
          </a:p>
        </p:txBody>
      </p:sp>
      <p:pic>
        <p:nvPicPr>
          <p:cNvPr id="4" name="Picture 3"/>
          <p:cNvPicPr/>
          <p:nvPr/>
        </p:nvPicPr>
        <p:blipFill>
          <a:blip r:embed="rId2" cstate="print"/>
          <a:srcRect r="60464"/>
          <a:stretch>
            <a:fillRect/>
          </a:stretch>
        </p:blipFill>
        <p:spPr bwMode="auto">
          <a:xfrm>
            <a:off x="1676400" y="1524000"/>
            <a:ext cx="50292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just"/>
            <a:r>
              <a:rPr lang="it-IT" sz="3600" b="1" dirty="0" smtClean="0">
                <a:solidFill>
                  <a:srgbClr val="7030A0"/>
                </a:solidFill>
              </a:rPr>
              <a:t>   Census Data Capturing Process . . .</a:t>
            </a:r>
            <a:endParaRPr lang="en-GB" sz="3600" dirty="0"/>
          </a:p>
        </p:txBody>
      </p:sp>
      <p:sp>
        <p:nvSpPr>
          <p:cNvPr id="3" name="Content Placeholder 2"/>
          <p:cNvSpPr>
            <a:spLocks noGrp="1"/>
          </p:cNvSpPr>
          <p:nvPr>
            <p:ph idx="1"/>
          </p:nvPr>
        </p:nvSpPr>
        <p:spPr>
          <a:xfrm>
            <a:off x="381000" y="1219200"/>
            <a:ext cx="8229600" cy="5029200"/>
          </a:xfrm>
        </p:spPr>
        <p:txBody>
          <a:bodyPr/>
          <a:lstStyle/>
          <a:p>
            <a:pPr>
              <a:buNone/>
            </a:pPr>
            <a:r>
              <a:rPr lang="en-GB" b="1" dirty="0" smtClean="0">
                <a:solidFill>
                  <a:srgbClr val="17365D"/>
                </a:solidFill>
                <a:latin typeface="Calibri" pitchFamily="34" charset="0"/>
                <a:cs typeface="Arial" pitchFamily="34" charset="0"/>
              </a:rPr>
              <a:t>                </a:t>
            </a:r>
            <a:r>
              <a:rPr lang="en-GB" b="1" dirty="0" smtClean="0">
                <a:solidFill>
                  <a:srgbClr val="0070C0"/>
                </a:solidFill>
                <a:latin typeface="Calibri" pitchFamily="34" charset="0"/>
                <a:cs typeface="Arial" pitchFamily="34" charset="0"/>
              </a:rPr>
              <a:t>Enumerator Main Menu</a:t>
            </a:r>
          </a:p>
          <a:p>
            <a:pPr>
              <a:buNone/>
            </a:pPr>
            <a:endParaRPr lang="en-GB" dirty="0">
              <a:solidFill>
                <a:srgbClr val="0070C0"/>
              </a:solidFill>
            </a:endParaRPr>
          </a:p>
        </p:txBody>
      </p:sp>
      <p:sp>
        <p:nvSpPr>
          <p:cNvPr id="1026" name="Text Box 2"/>
          <p:cNvSpPr txBox="1">
            <a:spLocks noChangeArrowheads="1"/>
          </p:cNvSpPr>
          <p:nvPr/>
        </p:nvSpPr>
        <p:spPr bwMode="auto">
          <a:xfrm>
            <a:off x="1676400" y="2133600"/>
            <a:ext cx="5105400" cy="3810000"/>
          </a:xfrm>
          <a:prstGeom prst="rect">
            <a:avLst/>
          </a:prstGeom>
          <a:solidFill>
            <a:srgbClr val="FFFFFF"/>
          </a:solidFill>
          <a:ln w="31750">
            <a:solidFill>
              <a:srgbClr val="4F81B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800"/>
              </a:spcBef>
              <a:spcAft>
                <a:spcPts val="600"/>
              </a:spcAft>
              <a:buClrTx/>
              <a:buSzTx/>
              <a:buFontTx/>
              <a:buNone/>
              <a:tabLst/>
            </a:pPr>
            <a:r>
              <a:rPr kumimoji="0" lang="en-GB" sz="3000" b="1" i="1" u="none" strike="noStrike" cap="none" normalizeH="0" baseline="0" dirty="0" smtClean="0">
                <a:ln>
                  <a:noFill/>
                </a:ln>
                <a:solidFill>
                  <a:srgbClr val="17365D"/>
                </a:solidFill>
                <a:effectLst/>
                <a:latin typeface="Calibri" pitchFamily="34" charset="0"/>
                <a:cs typeface="Arial" pitchFamily="34" charset="0"/>
              </a:rPr>
              <a:t>  Enumerator Menu</a:t>
            </a:r>
          </a:p>
          <a:p>
            <a:pPr marL="0" marR="0" lvl="0" indent="0" algn="l" defTabSz="914400" rtl="0" eaLnBrk="1" fontAlgn="base" latinLnBrk="0" hangingPunct="1">
              <a:lnSpc>
                <a:spcPct val="100000"/>
              </a:lnSpc>
              <a:spcBef>
                <a:spcPts val="1200"/>
              </a:spcBef>
              <a:spcAft>
                <a:spcPct val="0"/>
              </a:spcAft>
              <a:buClrTx/>
              <a:buSzTx/>
              <a:buFont typeface="Courier New" pitchFamily="49" charset="0"/>
              <a:buChar char="o"/>
              <a:tabLst/>
            </a:pPr>
            <a:r>
              <a:rPr kumimoji="0" lang="en-GB" sz="2400" b="0" i="1" u="none" strike="noStrike" cap="none" normalizeH="0" baseline="0" dirty="0" smtClean="0">
                <a:ln>
                  <a:noFill/>
                </a:ln>
                <a:solidFill>
                  <a:srgbClr val="17365D"/>
                </a:solidFill>
                <a:effectLst/>
                <a:latin typeface="Calibri" pitchFamily="34" charset="0"/>
                <a:cs typeface="Arial" pitchFamily="34" charset="0"/>
              </a:rPr>
              <a:t> 1    Launch Listing Form</a:t>
            </a:r>
          </a:p>
          <a:p>
            <a:pPr marL="0" marR="0" lvl="0" indent="0" algn="l" defTabSz="914400" rtl="0" eaLnBrk="1" fontAlgn="base" latinLnBrk="0" hangingPunct="1">
              <a:lnSpc>
                <a:spcPct val="100000"/>
              </a:lnSpc>
              <a:spcBef>
                <a:spcPts val="1200"/>
              </a:spcBef>
              <a:spcAft>
                <a:spcPct val="0"/>
              </a:spcAft>
              <a:buClrTx/>
              <a:buSzTx/>
              <a:buFont typeface="Courier New" pitchFamily="49" charset="0"/>
              <a:buChar char="o"/>
              <a:tabLst/>
            </a:pPr>
            <a:r>
              <a:rPr kumimoji="0" lang="en-GB" sz="2400" b="0" i="1" u="none" strike="noStrike" cap="none" normalizeH="0" baseline="0" dirty="0" smtClean="0">
                <a:ln>
                  <a:noFill/>
                </a:ln>
                <a:solidFill>
                  <a:srgbClr val="17365D"/>
                </a:solidFill>
                <a:effectLst/>
                <a:latin typeface="Calibri" pitchFamily="34" charset="0"/>
                <a:cs typeface="Arial" pitchFamily="34" charset="0"/>
              </a:rPr>
              <a:t> 2   Launch Household Questionnaire</a:t>
            </a:r>
          </a:p>
          <a:p>
            <a:pPr marL="0" marR="0" lvl="0" indent="0" algn="l" defTabSz="914400" rtl="0" eaLnBrk="1" fontAlgn="base" latinLnBrk="0" hangingPunct="1">
              <a:lnSpc>
                <a:spcPct val="100000"/>
              </a:lnSpc>
              <a:spcBef>
                <a:spcPts val="1200"/>
              </a:spcBef>
              <a:spcAft>
                <a:spcPct val="0"/>
              </a:spcAft>
              <a:buClrTx/>
              <a:buSzTx/>
              <a:buFont typeface="Courier New" pitchFamily="49" charset="0"/>
              <a:buChar char="o"/>
              <a:tabLst/>
            </a:pPr>
            <a:r>
              <a:rPr kumimoji="0" lang="en-GB" sz="2400" b="0" i="1" u="none" strike="noStrike" cap="none" normalizeH="0" baseline="0" dirty="0" smtClean="0">
                <a:ln>
                  <a:noFill/>
                </a:ln>
                <a:solidFill>
                  <a:srgbClr val="17365D"/>
                </a:solidFill>
                <a:effectLst/>
                <a:latin typeface="Calibri" pitchFamily="34" charset="0"/>
                <a:cs typeface="Arial" pitchFamily="34" charset="0"/>
              </a:rPr>
              <a:t> 3   Synchronize with Supervisor</a:t>
            </a:r>
          </a:p>
          <a:p>
            <a:pPr marL="0" marR="0" lvl="0" indent="0" algn="l" defTabSz="914400" rtl="0" eaLnBrk="1" fontAlgn="base" latinLnBrk="0" hangingPunct="1">
              <a:lnSpc>
                <a:spcPct val="100000"/>
              </a:lnSpc>
              <a:spcBef>
                <a:spcPts val="1200"/>
              </a:spcBef>
              <a:spcAft>
                <a:spcPct val="0"/>
              </a:spcAft>
              <a:buClrTx/>
              <a:buSzTx/>
              <a:buFont typeface="Courier New" pitchFamily="49" charset="0"/>
              <a:buChar char="o"/>
              <a:tabLst/>
            </a:pPr>
            <a:r>
              <a:rPr kumimoji="0" lang="en-GB" sz="2400" b="0" i="1" u="none" strike="noStrike" cap="none" normalizeH="0" baseline="0" dirty="0" smtClean="0">
                <a:ln>
                  <a:noFill/>
                </a:ln>
                <a:solidFill>
                  <a:srgbClr val="17365D"/>
                </a:solidFill>
                <a:effectLst/>
                <a:latin typeface="Calibri" pitchFamily="34" charset="0"/>
                <a:cs typeface="Arial" pitchFamily="34" charset="0"/>
              </a:rPr>
              <a:t> 4   View Manuals</a:t>
            </a:r>
          </a:p>
          <a:p>
            <a:pPr marL="0" marR="0" lvl="0" indent="0" algn="l" defTabSz="914400" rtl="0" eaLnBrk="1" fontAlgn="base" latinLnBrk="0" hangingPunct="1">
              <a:lnSpc>
                <a:spcPct val="100000"/>
              </a:lnSpc>
              <a:spcBef>
                <a:spcPts val="1200"/>
              </a:spcBef>
              <a:spcAft>
                <a:spcPct val="0"/>
              </a:spcAft>
              <a:buClrTx/>
              <a:buSzTx/>
              <a:buFont typeface="Courier New" pitchFamily="49" charset="0"/>
              <a:buChar char="o"/>
              <a:tabLst/>
            </a:pPr>
            <a:r>
              <a:rPr kumimoji="0" lang="en-GB" sz="2400" b="0" i="1" u="none" strike="noStrike" cap="none" normalizeH="0" baseline="0" noProof="1" smtClean="0">
                <a:ln>
                  <a:noFill/>
                </a:ln>
                <a:solidFill>
                  <a:srgbClr val="17365D"/>
                </a:solidFill>
                <a:effectLst/>
                <a:latin typeface="Calibri" pitchFamily="34" charset="0"/>
                <a:cs typeface="Arial" pitchFamily="34" charset="0"/>
              </a:rPr>
              <a:t> 5 </a:t>
            </a:r>
            <a:r>
              <a:rPr kumimoji="0" lang="en-GB" sz="2400" b="0" i="1" u="none" strike="noStrike" cap="none" normalizeH="0" baseline="0" dirty="0" smtClean="0">
                <a:ln>
                  <a:noFill/>
                </a:ln>
                <a:solidFill>
                  <a:srgbClr val="17365D"/>
                </a:solidFill>
                <a:effectLst/>
                <a:latin typeface="Calibri" pitchFamily="34" charset="0"/>
                <a:cs typeface="Arial" pitchFamily="34" charset="0"/>
              </a:rPr>
              <a:t>  Summary Reports</a:t>
            </a:r>
          </a:p>
          <a:p>
            <a:pPr marL="0" marR="0" lvl="0" indent="0" algn="l" defTabSz="914400" rtl="0" eaLnBrk="1" fontAlgn="base" latinLnBrk="0" hangingPunct="1">
              <a:lnSpc>
                <a:spcPct val="100000"/>
              </a:lnSpc>
              <a:spcBef>
                <a:spcPts val="1200"/>
              </a:spcBef>
              <a:spcAft>
                <a:spcPct val="0"/>
              </a:spcAft>
              <a:buClrTx/>
              <a:buSzTx/>
              <a:buFont typeface="Courier New" pitchFamily="49" charset="0"/>
              <a:buChar char="o"/>
              <a:tabLst/>
            </a:pPr>
            <a:r>
              <a:rPr kumimoji="0" lang="en-GB" sz="2400" b="0" i="1" u="none" strike="noStrike" cap="none" normalizeH="0" baseline="0" dirty="0" smtClean="0">
                <a:ln>
                  <a:noFill/>
                </a:ln>
                <a:solidFill>
                  <a:srgbClr val="17365D"/>
                </a:solidFill>
                <a:effectLst/>
                <a:latin typeface="Calibri" pitchFamily="34" charset="0"/>
                <a:cs typeface="Arial" pitchFamily="34" charset="0"/>
              </a:rPr>
              <a:t> 6   Exit</a:t>
            </a:r>
          </a:p>
          <a:p>
            <a:pPr marL="0" marR="0" lvl="0" indent="0" algn="l" defTabSz="914400" rtl="0" eaLnBrk="1" fontAlgn="base" latinLnBrk="0" hangingPunct="1">
              <a:lnSpc>
                <a:spcPct val="100000"/>
              </a:lnSpc>
              <a:spcBef>
                <a:spcPts val="1200"/>
              </a:spcBef>
              <a:spcAft>
                <a:spcPct val="0"/>
              </a:spcAft>
              <a:buClrTx/>
              <a:buSzTx/>
              <a:buFontTx/>
              <a:buNone/>
              <a:tabLst/>
            </a:pPr>
            <a:endParaRPr kumimoji="0" lang="en-GB" sz="2000" b="0" i="1" u="none" strike="noStrike" cap="none" normalizeH="0" baseline="0" dirty="0" smtClean="0">
              <a:ln>
                <a:noFill/>
              </a:ln>
              <a:solidFill>
                <a:srgbClr val="17365D"/>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2"/>
          <p:cNvGrpSpPr/>
          <p:nvPr/>
        </p:nvGrpSpPr>
        <p:grpSpPr>
          <a:xfrm>
            <a:off x="6705600" y="1371600"/>
            <a:ext cx="2209800" cy="1676400"/>
            <a:chOff x="5196312" y="1532443"/>
            <a:chExt cx="3745981" cy="3196596"/>
          </a:xfrm>
        </p:grpSpPr>
        <p:pic>
          <p:nvPicPr>
            <p:cNvPr id="16" name="Picture 23"/>
            <p:cNvPicPr>
              <a:picLocks noChangeAspect="1" noChangeArrowheads="1"/>
            </p:cNvPicPr>
            <p:nvPr/>
          </p:nvPicPr>
          <p:blipFill rotWithShape="1">
            <a:blip r:embed="rId2">
              <a:extLst>
                <a:ext uri="{28A0092B-C50C-407E-A947-70E740481C1C}">
                  <a14:useLocalDpi xmlns:a14="http://schemas.microsoft.com/office/drawing/2010/main" val="0"/>
                </a:ext>
              </a:extLst>
            </a:blip>
            <a:srcRect l="5037" t="5900" r="4853" b="4635"/>
            <a:stretch/>
          </p:blipFill>
          <p:spPr bwMode="auto">
            <a:xfrm>
              <a:off x="5196312" y="1532443"/>
              <a:ext cx="3745981" cy="319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0659" y="2004891"/>
              <a:ext cx="981336" cy="835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05488" y="3135752"/>
              <a:ext cx="851677" cy="72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0312" y="3359699"/>
              <a:ext cx="864096" cy="73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 name="Gruppo 3"/>
          <p:cNvGrpSpPr/>
          <p:nvPr/>
        </p:nvGrpSpPr>
        <p:grpSpPr>
          <a:xfrm>
            <a:off x="4038600" y="1524000"/>
            <a:ext cx="1500411" cy="1789828"/>
            <a:chOff x="3795470" y="1339008"/>
            <a:chExt cx="1500411" cy="1789828"/>
          </a:xfrm>
        </p:grpSpPr>
        <p:pic>
          <p:nvPicPr>
            <p:cNvPr id="22"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337" y="1339008"/>
              <a:ext cx="1031798" cy="137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CasellaDiTesto 23"/>
            <p:cNvSpPr txBox="1"/>
            <p:nvPr/>
          </p:nvSpPr>
          <p:spPr>
            <a:xfrm>
              <a:off x="3795470" y="2728726"/>
              <a:ext cx="1500411" cy="400110"/>
            </a:xfrm>
            <a:prstGeom prst="rect">
              <a:avLst/>
            </a:prstGeom>
            <a:noFill/>
          </p:spPr>
          <p:txBody>
            <a:bodyPr wrap="none" rtlCol="0">
              <a:spAutoFit/>
            </a:bodyPr>
            <a:lstStyle/>
            <a:p>
              <a:r>
                <a:rPr lang="it-IT" sz="2000" dirty="0" smtClean="0"/>
                <a:t>SUPERVISOR</a:t>
              </a:r>
              <a:endParaRPr lang="it-IT" sz="2000" dirty="0"/>
            </a:p>
          </p:txBody>
        </p:sp>
      </p:grpSp>
      <p:sp>
        <p:nvSpPr>
          <p:cNvPr id="17" name="Freccia in giù 16"/>
          <p:cNvSpPr/>
          <p:nvPr/>
        </p:nvSpPr>
        <p:spPr>
          <a:xfrm>
            <a:off x="1321457" y="3047999"/>
            <a:ext cx="493389" cy="11724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57200" y="152400"/>
            <a:ext cx="8229600" cy="1143000"/>
          </a:xfrm>
        </p:spPr>
        <p:txBody>
          <a:bodyPr>
            <a:normAutofit/>
          </a:bodyPr>
          <a:lstStyle/>
          <a:p>
            <a:r>
              <a:rPr lang="it-IT" b="1" dirty="0" smtClean="0">
                <a:solidFill>
                  <a:srgbClr val="7030A0"/>
                </a:solidFill>
              </a:rPr>
              <a:t>Census Data Capturing &amp; Transfer</a:t>
            </a:r>
            <a:endParaRPr lang="it-IT" b="1" dirty="0">
              <a:solidFill>
                <a:srgbClr val="7030A0"/>
              </a:solidFill>
            </a:endParaRPr>
          </a:p>
        </p:txBody>
      </p:sp>
      <p:sp>
        <p:nvSpPr>
          <p:cNvPr id="8" name="CasellaDiTesto 7"/>
          <p:cNvSpPr txBox="1"/>
          <p:nvPr/>
        </p:nvSpPr>
        <p:spPr>
          <a:xfrm>
            <a:off x="1849003" y="3244914"/>
            <a:ext cx="1493229" cy="400110"/>
          </a:xfrm>
          <a:prstGeom prst="rect">
            <a:avLst/>
          </a:prstGeom>
          <a:noFill/>
        </p:spPr>
        <p:txBody>
          <a:bodyPr wrap="none" rtlCol="0">
            <a:spAutoFit/>
          </a:bodyPr>
          <a:lstStyle/>
          <a:p>
            <a:r>
              <a:rPr lang="it-IT" sz="2000" dirty="0" smtClean="0"/>
              <a:t>RAW DATA</a:t>
            </a:r>
          </a:p>
        </p:txBody>
      </p:sp>
      <p:pic>
        <p:nvPicPr>
          <p:cNvPr id="2062" name="Picture 14"/>
          <p:cNvPicPr>
            <a:picLocks noChangeAspect="1" noChangeArrowheads="1"/>
          </p:cNvPicPr>
          <p:nvPr/>
        </p:nvPicPr>
        <p:blipFill rotWithShape="1">
          <a:blip r:embed="rId7">
            <a:extLst>
              <a:ext uri="{28A0092B-C50C-407E-A947-70E740481C1C}">
                <a14:useLocalDpi xmlns:a14="http://schemas.microsoft.com/office/drawing/2010/main" val="0"/>
              </a:ext>
            </a:extLst>
          </a:blip>
          <a:srcRect l="42328" r="44000"/>
          <a:stretch/>
        </p:blipFill>
        <p:spPr bwMode="auto">
          <a:xfrm>
            <a:off x="669254" y="1300450"/>
            <a:ext cx="1797793" cy="140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Freccia a destra 18"/>
          <p:cNvSpPr/>
          <p:nvPr/>
        </p:nvSpPr>
        <p:spPr>
          <a:xfrm rot="10800000">
            <a:off x="2590800" y="2057400"/>
            <a:ext cx="1150714"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5" name="Gruppo 4"/>
          <p:cNvGrpSpPr/>
          <p:nvPr/>
        </p:nvGrpSpPr>
        <p:grpSpPr>
          <a:xfrm>
            <a:off x="804960" y="4383808"/>
            <a:ext cx="1526380" cy="1677550"/>
            <a:chOff x="804960" y="4383808"/>
            <a:chExt cx="1526380" cy="1677550"/>
          </a:xfrm>
        </p:grpSpPr>
        <p:pic>
          <p:nvPicPr>
            <p:cNvPr id="2069"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1598" y="4383808"/>
              <a:ext cx="1093106" cy="109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asellaDiTesto 14"/>
            <p:cNvSpPr txBox="1"/>
            <p:nvPr/>
          </p:nvSpPr>
          <p:spPr>
            <a:xfrm>
              <a:off x="804960" y="5661248"/>
              <a:ext cx="1526380" cy="400110"/>
            </a:xfrm>
            <a:prstGeom prst="rect">
              <a:avLst/>
            </a:prstGeom>
            <a:noFill/>
          </p:spPr>
          <p:txBody>
            <a:bodyPr wrap="none" rtlCol="0">
              <a:spAutoFit/>
            </a:bodyPr>
            <a:lstStyle/>
            <a:p>
              <a:r>
                <a:rPr lang="it-IT" sz="2000" dirty="0" smtClean="0"/>
                <a:t>CSPRO DB</a:t>
              </a:r>
            </a:p>
          </p:txBody>
        </p:sp>
      </p:grpSp>
      <p:grpSp>
        <p:nvGrpSpPr>
          <p:cNvPr id="9" name="Gruppo 22"/>
          <p:cNvGrpSpPr/>
          <p:nvPr/>
        </p:nvGrpSpPr>
        <p:grpSpPr>
          <a:xfrm>
            <a:off x="2701205" y="4433776"/>
            <a:ext cx="1757597" cy="1587512"/>
            <a:chOff x="7151699" y="4437112"/>
            <a:chExt cx="1757597" cy="1587512"/>
          </a:xfrm>
        </p:grpSpPr>
        <p:pic>
          <p:nvPicPr>
            <p:cNvPr id="25" name="Picture 2" descr="Immagine correlat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8986" y="4437112"/>
              <a:ext cx="993454" cy="993454"/>
            </a:xfrm>
            <a:prstGeom prst="rect">
              <a:avLst/>
            </a:prstGeom>
            <a:noFill/>
            <a:extLst>
              <a:ext uri="{909E8E84-426E-40DD-AFC4-6F175D3DCCD1}">
                <a14:hiddenFill xmlns:a14="http://schemas.microsoft.com/office/drawing/2010/main">
                  <a:solidFill>
                    <a:srgbClr val="FFFFFF"/>
                  </a:solidFill>
                </a14:hiddenFill>
              </a:ext>
            </a:extLst>
          </p:spPr>
        </p:pic>
        <p:sp>
          <p:nvSpPr>
            <p:cNvPr id="26" name="CasellaDiTesto 25"/>
            <p:cNvSpPr txBox="1"/>
            <p:nvPr/>
          </p:nvSpPr>
          <p:spPr>
            <a:xfrm>
              <a:off x="7151699" y="5624514"/>
              <a:ext cx="1757597" cy="400110"/>
            </a:xfrm>
            <a:prstGeom prst="rect">
              <a:avLst/>
            </a:prstGeom>
            <a:noFill/>
          </p:spPr>
          <p:txBody>
            <a:bodyPr wrap="none" rtlCol="0">
              <a:spAutoFit/>
            </a:bodyPr>
            <a:lstStyle/>
            <a:p>
              <a:r>
                <a:rPr lang="it-IT" sz="2000" dirty="0" smtClean="0"/>
                <a:t>MICRO DATA</a:t>
              </a:r>
            </a:p>
          </p:txBody>
        </p:sp>
      </p:grpSp>
      <p:sp>
        <p:nvSpPr>
          <p:cNvPr id="27" name="Freccia in giù 26"/>
          <p:cNvSpPr/>
          <p:nvPr/>
        </p:nvSpPr>
        <p:spPr>
          <a:xfrm rot="16200000">
            <a:off x="2238643" y="4534118"/>
            <a:ext cx="493389" cy="69877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AutoShape 2" descr="Risultati immagini per char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4975" y="4220475"/>
            <a:ext cx="2012562" cy="1509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Freccia in giù 27"/>
          <p:cNvSpPr/>
          <p:nvPr/>
        </p:nvSpPr>
        <p:spPr>
          <a:xfrm rot="16200000">
            <a:off x="4323680" y="4580976"/>
            <a:ext cx="493389" cy="69877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5373916" y="5621178"/>
            <a:ext cx="1390317" cy="400110"/>
          </a:xfrm>
          <a:prstGeom prst="rect">
            <a:avLst/>
          </a:prstGeom>
        </p:spPr>
        <p:txBody>
          <a:bodyPr wrap="none">
            <a:spAutoFit/>
          </a:bodyPr>
          <a:lstStyle/>
          <a:p>
            <a:r>
              <a:rPr lang="it-IT" sz="2000" dirty="0"/>
              <a:t>MONITOR</a:t>
            </a:r>
          </a:p>
        </p:txBody>
      </p:sp>
      <p:sp>
        <p:nvSpPr>
          <p:cNvPr id="29" name="Freccia a destra 18"/>
          <p:cNvSpPr/>
          <p:nvPr/>
        </p:nvSpPr>
        <p:spPr>
          <a:xfrm rot="10800000">
            <a:off x="5410200" y="2133600"/>
            <a:ext cx="1226914"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CasellaDiTesto 23"/>
          <p:cNvSpPr txBox="1"/>
          <p:nvPr/>
        </p:nvSpPr>
        <p:spPr>
          <a:xfrm>
            <a:off x="6934200" y="2971800"/>
            <a:ext cx="1795428" cy="400110"/>
          </a:xfrm>
          <a:prstGeom prst="rect">
            <a:avLst/>
          </a:prstGeom>
          <a:noFill/>
        </p:spPr>
        <p:txBody>
          <a:bodyPr wrap="none" rtlCol="0">
            <a:spAutoFit/>
          </a:bodyPr>
          <a:lstStyle/>
          <a:p>
            <a:r>
              <a:rPr lang="it-IT" sz="2000" dirty="0" smtClean="0"/>
              <a:t>ENUMERATORS</a:t>
            </a:r>
            <a:endParaRPr lang="it-IT" sz="2000" dirty="0"/>
          </a:p>
        </p:txBody>
      </p:sp>
      <p:sp>
        <p:nvSpPr>
          <p:cNvPr id="31" name="CasellaDiTesto 23"/>
          <p:cNvSpPr txBox="1"/>
          <p:nvPr/>
        </p:nvSpPr>
        <p:spPr>
          <a:xfrm>
            <a:off x="1066800" y="2590800"/>
            <a:ext cx="974626" cy="400110"/>
          </a:xfrm>
          <a:prstGeom prst="rect">
            <a:avLst/>
          </a:prstGeom>
          <a:noFill/>
        </p:spPr>
        <p:txBody>
          <a:bodyPr wrap="none" rtlCol="0">
            <a:spAutoFit/>
          </a:bodyPr>
          <a:lstStyle/>
          <a:p>
            <a:r>
              <a:rPr lang="it-IT" sz="2000" dirty="0" smtClean="0"/>
              <a:t>SERVER</a:t>
            </a:r>
            <a:endParaRPr lang="it-IT" sz="2000" dirty="0"/>
          </a:p>
        </p:txBody>
      </p:sp>
      <p:sp>
        <p:nvSpPr>
          <p:cNvPr id="32" name="Freccia in giù 26"/>
          <p:cNvSpPr/>
          <p:nvPr/>
        </p:nvSpPr>
        <p:spPr>
          <a:xfrm rot="16200000">
            <a:off x="5943603" y="2285999"/>
            <a:ext cx="381000" cy="11430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Freccia in giù 26"/>
          <p:cNvSpPr/>
          <p:nvPr/>
        </p:nvSpPr>
        <p:spPr>
          <a:xfrm rot="16200000">
            <a:off x="3048001" y="2209799"/>
            <a:ext cx="381000" cy="11430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52773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9600"/>
          </a:xfrm>
        </p:spPr>
        <p:txBody>
          <a:bodyPr>
            <a:noAutofit/>
          </a:bodyPr>
          <a:lstStyle/>
          <a:p>
            <a:pPr lvl="2" algn="l" rtl="0">
              <a:spcBef>
                <a:spcPct val="0"/>
              </a:spcBef>
            </a:pPr>
            <a:r>
              <a:rPr lang="en-US" sz="2800" b="1" dirty="0" smtClean="0">
                <a:solidFill>
                  <a:srgbClr val="0070C0"/>
                </a:solidFill>
                <a:latin typeface="+mj-lt"/>
              </a:rPr>
              <a:t> </a:t>
            </a:r>
            <a:r>
              <a:rPr lang="en-US" sz="3000" b="1" dirty="0" smtClean="0">
                <a:solidFill>
                  <a:srgbClr val="0070C0"/>
                </a:solidFill>
                <a:latin typeface="+mj-lt"/>
              </a:rPr>
              <a:t>The 2016 Pilot Census  . . .</a:t>
            </a:r>
            <a:endParaRPr lang="en-US" sz="3000" dirty="0">
              <a:solidFill>
                <a:srgbClr val="0070C0"/>
              </a:solidFill>
              <a:latin typeface="+mj-lt"/>
            </a:endParaRPr>
          </a:p>
        </p:txBody>
      </p:sp>
      <p:sp>
        <p:nvSpPr>
          <p:cNvPr id="3" name="Content Placeholder 2"/>
          <p:cNvSpPr>
            <a:spLocks noGrp="1"/>
          </p:cNvSpPr>
          <p:nvPr>
            <p:ph idx="1"/>
          </p:nvPr>
        </p:nvSpPr>
        <p:spPr>
          <a:xfrm>
            <a:off x="381000" y="990600"/>
            <a:ext cx="8382000" cy="5486400"/>
          </a:xfrm>
        </p:spPr>
        <p:txBody>
          <a:bodyPr>
            <a:noAutofit/>
          </a:bodyPr>
          <a:lstStyle/>
          <a:p>
            <a:pPr algn="just">
              <a:spcBef>
                <a:spcPts val="0"/>
              </a:spcBef>
            </a:pPr>
            <a:r>
              <a:rPr lang="en-GB" sz="2800" b="1" dirty="0" smtClean="0"/>
              <a:t>Paper-based pilot data entry</a:t>
            </a:r>
          </a:p>
          <a:p>
            <a:pPr lvl="1" algn="just">
              <a:spcBef>
                <a:spcPts val="0"/>
              </a:spcBef>
              <a:buFont typeface="Calibri" pitchFamily="34" charset="0"/>
              <a:buChar char="–"/>
            </a:pPr>
            <a:r>
              <a:rPr lang="en-GB" sz="2700" dirty="0" smtClean="0"/>
              <a:t>Keyboard data entry method will be used to capture data collected using printed questionnaires</a:t>
            </a:r>
          </a:p>
          <a:p>
            <a:pPr lvl="1" algn="just">
              <a:spcBef>
                <a:spcPts val="0"/>
              </a:spcBef>
              <a:buFont typeface="Calibri" pitchFamily="34" charset="0"/>
              <a:buChar char="–"/>
            </a:pPr>
            <a:r>
              <a:rPr lang="en-GB" sz="2400" dirty="0" smtClean="0"/>
              <a:t>Entry application developed using the Windows version of </a:t>
            </a:r>
            <a:r>
              <a:rPr lang="en-GB" sz="2400" dirty="0" err="1" smtClean="0"/>
              <a:t>CSPro</a:t>
            </a:r>
            <a:r>
              <a:rPr lang="en-GB" sz="2400" dirty="0" smtClean="0"/>
              <a:t> will be used to capture the data from the filled-in hard copy </a:t>
            </a:r>
            <a:r>
              <a:rPr lang="en-GB" sz="2700" dirty="0" smtClean="0"/>
              <a:t>questionnaires.</a:t>
            </a:r>
          </a:p>
          <a:p>
            <a:pPr algn="just">
              <a:spcBef>
                <a:spcPts val="0"/>
              </a:spcBef>
              <a:buNone/>
            </a:pPr>
            <a:r>
              <a:rPr lang="en-GB" sz="3100" dirty="0" smtClean="0"/>
              <a:t> </a:t>
            </a:r>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Autofit/>
          </a:bodyPr>
          <a:lstStyle/>
          <a:p>
            <a:pPr lvl="2" algn="l" rtl="0">
              <a:spcBef>
                <a:spcPct val="0"/>
              </a:spcBef>
            </a:pPr>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1. Background</a:t>
            </a:r>
            <a:r>
              <a:rPr lang="en-US" sz="4400" dirty="0" smtClean="0">
                <a:solidFill>
                  <a:srgbClr val="0070C0"/>
                </a:solidFill>
                <a:latin typeface="+mn-lt"/>
              </a:rPr>
              <a:t/>
            </a:r>
            <a:br>
              <a:rPr lang="en-US" sz="4400" dirty="0" smtClean="0">
                <a:solidFill>
                  <a:srgbClr val="0070C0"/>
                </a:solidFill>
                <a:latin typeface="+mn-lt"/>
              </a:rPr>
            </a:br>
            <a:endParaRPr lang="en-US" sz="4400" dirty="0">
              <a:solidFill>
                <a:srgbClr val="0070C0"/>
              </a:solidFill>
              <a:latin typeface="+mn-lt"/>
            </a:endParaRPr>
          </a:p>
        </p:txBody>
      </p:sp>
      <p:sp>
        <p:nvSpPr>
          <p:cNvPr id="3" name="Content Placeholder 2"/>
          <p:cNvSpPr>
            <a:spLocks noGrp="1"/>
          </p:cNvSpPr>
          <p:nvPr>
            <p:ph idx="1"/>
          </p:nvPr>
        </p:nvSpPr>
        <p:spPr>
          <a:xfrm>
            <a:off x="457200" y="914400"/>
            <a:ext cx="8229600" cy="5791200"/>
          </a:xfrm>
        </p:spPr>
        <p:txBody>
          <a:bodyPr>
            <a:noAutofit/>
          </a:bodyPr>
          <a:lstStyle/>
          <a:p>
            <a:pPr algn="just">
              <a:spcBef>
                <a:spcPts val="600"/>
              </a:spcBef>
            </a:pPr>
            <a:r>
              <a:rPr lang="en-US" sz="2600" dirty="0" smtClean="0"/>
              <a:t>Population and Housing Census data are indispensable for effective planning and monitoring of socio-economic and demographic development policies and programs.</a:t>
            </a:r>
          </a:p>
          <a:p>
            <a:pPr algn="just">
              <a:spcBef>
                <a:spcPts val="600"/>
              </a:spcBef>
            </a:pPr>
            <a:r>
              <a:rPr lang="en-US" sz="2600" dirty="0" smtClean="0"/>
              <a:t>To this end, Ethiopia has so far conducted 3 Population and Housing Censuses (PHC) in 1984, 1994, and 2007.</a:t>
            </a:r>
          </a:p>
          <a:p>
            <a:pPr algn="just">
              <a:spcBef>
                <a:spcPts val="600"/>
              </a:spcBef>
            </a:pPr>
            <a:r>
              <a:rPr lang="en-US" sz="2600" dirty="0" smtClean="0"/>
              <a:t>The preparations to conduct the 2017 PHC (4</a:t>
            </a:r>
            <a:r>
              <a:rPr lang="en-US" sz="2600" baseline="30000" dirty="0" smtClean="0"/>
              <a:t>th</a:t>
            </a:r>
            <a:r>
              <a:rPr lang="en-US" sz="2600" dirty="0" smtClean="0"/>
              <a:t> Census) are currently underway, and one of these major undertakings is related to Census data capturing and processing.</a:t>
            </a:r>
          </a:p>
          <a:p>
            <a:pPr algn="just">
              <a:spcBef>
                <a:spcPts val="600"/>
              </a:spcBef>
            </a:pPr>
            <a:r>
              <a:rPr lang="en-US" sz="2600" dirty="0" smtClean="0"/>
              <a:t>Even though census data capturing is considered to be a small part of a national census project, it is one of the most critical, costly and time consuming operations of a PHC.</a:t>
            </a:r>
          </a:p>
          <a:p>
            <a:pPr algn="just">
              <a:spcBef>
                <a:spcPts val="600"/>
              </a:spcBef>
            </a:pPr>
            <a:endParaRPr lang="en-US" sz="2600" dirty="0" smtClean="0"/>
          </a:p>
          <a:p>
            <a:endParaRPr lang="en-US" sz="26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77200" y="1"/>
            <a:ext cx="1066800" cy="85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609600"/>
          </a:xfrm>
        </p:spPr>
        <p:txBody>
          <a:bodyPr>
            <a:noAutofit/>
          </a:bodyPr>
          <a:lstStyle/>
          <a:p>
            <a:pPr lvl="2" algn="l" rtl="0">
              <a:spcBef>
                <a:spcPct val="0"/>
              </a:spcBef>
            </a:pPr>
            <a:r>
              <a:rPr lang="en-US" sz="3000" b="1" dirty="0" smtClean="0">
                <a:solidFill>
                  <a:srgbClr val="0070C0"/>
                </a:solidFill>
                <a:latin typeface="+mj-lt"/>
              </a:rPr>
              <a:t>10. 2017 Census Data Processing Strategy</a:t>
            </a:r>
            <a:endParaRPr lang="en-US" sz="3000" dirty="0">
              <a:solidFill>
                <a:srgbClr val="0070C0"/>
              </a:solidFill>
              <a:latin typeface="+mj-lt"/>
            </a:endParaRPr>
          </a:p>
        </p:txBody>
      </p:sp>
      <p:sp>
        <p:nvSpPr>
          <p:cNvPr id="3" name="Content Placeholder 2"/>
          <p:cNvSpPr>
            <a:spLocks noGrp="1"/>
          </p:cNvSpPr>
          <p:nvPr>
            <p:ph idx="1"/>
          </p:nvPr>
        </p:nvSpPr>
        <p:spPr>
          <a:xfrm>
            <a:off x="457200" y="685800"/>
            <a:ext cx="8686800" cy="6172200"/>
          </a:xfrm>
        </p:spPr>
        <p:txBody>
          <a:bodyPr>
            <a:noAutofit/>
          </a:bodyPr>
          <a:lstStyle/>
          <a:p>
            <a:pPr algn="just">
              <a:spcBef>
                <a:spcPts val="0"/>
              </a:spcBef>
            </a:pPr>
            <a:r>
              <a:rPr lang="en-GB" sz="2600" dirty="0" smtClean="0"/>
              <a:t>The data from the Pilot, Main Census, and subsequent PES will be processed using the Census and Survey Processing System (CSPro).</a:t>
            </a:r>
          </a:p>
          <a:p>
            <a:pPr algn="just">
              <a:spcBef>
                <a:spcPts val="0"/>
              </a:spcBef>
            </a:pPr>
            <a:r>
              <a:rPr lang="en-GB" sz="2600" dirty="0" smtClean="0"/>
              <a:t>CSPro is the main data processing tool at the Agency.</a:t>
            </a:r>
          </a:p>
          <a:p>
            <a:pPr algn="just">
              <a:spcBef>
                <a:spcPts val="0"/>
              </a:spcBef>
            </a:pPr>
            <a:r>
              <a:rPr lang="en-GB" sz="2600" dirty="0" smtClean="0"/>
              <a:t>The 2007 Census data was processed using CSPro.</a:t>
            </a:r>
          </a:p>
          <a:p>
            <a:pPr algn="just">
              <a:spcBef>
                <a:spcPts val="0"/>
              </a:spcBef>
            </a:pPr>
            <a:r>
              <a:rPr lang="en-GB" sz="2600" dirty="0" smtClean="0"/>
              <a:t>Other surveys conducted by the CSA are also </a:t>
            </a:r>
          </a:p>
          <a:p>
            <a:pPr algn="just">
              <a:spcBef>
                <a:spcPts val="0"/>
              </a:spcBef>
              <a:buNone/>
            </a:pPr>
            <a:r>
              <a:rPr lang="en-GB" sz="2400" dirty="0" smtClean="0"/>
              <a:t>     </a:t>
            </a:r>
            <a:r>
              <a:rPr lang="en-GB" sz="2600" dirty="0" smtClean="0"/>
              <a:t>processed using this software</a:t>
            </a:r>
          </a:p>
          <a:p>
            <a:pPr algn="just">
              <a:spcBef>
                <a:spcPts val="0"/>
              </a:spcBef>
            </a:pPr>
            <a:r>
              <a:rPr lang="en-GB" sz="2600" dirty="0" smtClean="0"/>
              <a:t>In general terms, the processing of the Census data (after data capture) includes:</a:t>
            </a:r>
          </a:p>
          <a:p>
            <a:pPr marL="720000" lvl="1" algn="just">
              <a:spcBef>
                <a:spcPts val="0"/>
              </a:spcBef>
            </a:pPr>
            <a:r>
              <a:rPr lang="en-GB" sz="2000" dirty="0" smtClean="0"/>
              <a:t>Data file Organization</a:t>
            </a:r>
          </a:p>
          <a:p>
            <a:pPr marL="720000" lvl="1" algn="just">
              <a:spcBef>
                <a:spcPts val="0"/>
              </a:spcBef>
            </a:pPr>
            <a:r>
              <a:rPr lang="en-GB" sz="2000" dirty="0" smtClean="0"/>
              <a:t>Electronic editing of the census data using the Batch Editing component of CSPro </a:t>
            </a:r>
          </a:p>
          <a:p>
            <a:pPr marL="720000" lvl="1" algn="just">
              <a:spcBef>
                <a:spcPts val="0"/>
              </a:spcBef>
            </a:pPr>
            <a:r>
              <a:rPr lang="en-GB" sz="2000" dirty="0" smtClean="0"/>
              <a:t>Generating census reports using the Tabulation System of the same software.</a:t>
            </a:r>
          </a:p>
          <a:p>
            <a:pPr marL="720000" lvl="1" algn="just">
              <a:spcBef>
                <a:spcPts val="0"/>
              </a:spcBef>
            </a:pPr>
            <a:r>
              <a:rPr lang="en-GB" sz="2000" dirty="0" smtClean="0"/>
              <a:t>The data in </a:t>
            </a:r>
            <a:r>
              <a:rPr lang="en-GB" sz="2000" dirty="0" err="1" smtClean="0"/>
              <a:t>CSPro</a:t>
            </a:r>
            <a:r>
              <a:rPr lang="en-GB" sz="2000" dirty="0" smtClean="0"/>
              <a:t> format will also be migrated to Relational Database to facilitate alternative  backups, data security, integrity, monitoring &amp; report generation purposes. </a:t>
            </a:r>
          </a:p>
          <a:p>
            <a:pPr algn="just">
              <a:spcBef>
                <a:spcPts val="0"/>
              </a:spcBef>
            </a:pPr>
            <a:endParaRPr lang="en-GB" sz="2600" dirty="0" smtClean="0"/>
          </a:p>
          <a:p>
            <a:pPr>
              <a:spcBef>
                <a:spcPts val="400"/>
              </a:spcBef>
            </a:pPr>
            <a:endParaRPr lang="en-GB" sz="26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010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noAutofit/>
          </a:bodyPr>
          <a:lstStyle/>
          <a:p>
            <a:pPr lvl="2" algn="l" rtl="0">
              <a:spcBef>
                <a:spcPct val="0"/>
              </a:spcBef>
            </a:pPr>
            <a:r>
              <a:rPr lang="en-US" sz="3200" b="1" dirty="0" smtClean="0">
                <a:solidFill>
                  <a:srgbClr val="0070C0"/>
                </a:solidFill>
                <a:latin typeface="+mj-lt"/>
              </a:rPr>
              <a:t>11. Stakeholder Collaboration</a:t>
            </a:r>
            <a:endParaRPr lang="en-US" sz="3200" dirty="0">
              <a:solidFill>
                <a:srgbClr val="0070C0"/>
              </a:solidFill>
              <a:latin typeface="+mj-lt"/>
            </a:endParaRPr>
          </a:p>
        </p:txBody>
      </p:sp>
      <p:sp>
        <p:nvSpPr>
          <p:cNvPr id="3" name="Content Placeholder 2"/>
          <p:cNvSpPr>
            <a:spLocks noGrp="1"/>
          </p:cNvSpPr>
          <p:nvPr>
            <p:ph idx="1"/>
          </p:nvPr>
        </p:nvSpPr>
        <p:spPr>
          <a:xfrm>
            <a:off x="457200" y="838200"/>
            <a:ext cx="8382000" cy="5791200"/>
          </a:xfrm>
        </p:spPr>
        <p:txBody>
          <a:bodyPr>
            <a:noAutofit/>
          </a:bodyPr>
          <a:lstStyle/>
          <a:p>
            <a:pPr algn="just">
              <a:spcBef>
                <a:spcPts val="0"/>
              </a:spcBef>
              <a:buNone/>
            </a:pPr>
            <a:r>
              <a:rPr lang="en-GB" sz="2700" b="1" dirty="0" smtClean="0">
                <a:solidFill>
                  <a:srgbClr val="0070C0"/>
                </a:solidFill>
              </a:rPr>
              <a:t>Internal Stakeholders/Partners</a:t>
            </a:r>
          </a:p>
          <a:p>
            <a:pPr lvl="1" algn="just">
              <a:spcBef>
                <a:spcPts val="0"/>
              </a:spcBef>
              <a:buFont typeface="Wingdings" pitchFamily="2" charset="2"/>
              <a:buChar char="Ø"/>
            </a:pPr>
            <a:r>
              <a:rPr lang="en-GB" sz="2900" dirty="0" smtClean="0"/>
              <a:t> </a:t>
            </a:r>
            <a:r>
              <a:rPr lang="en-GB" sz="2500" dirty="0" smtClean="0"/>
              <a:t>Information</a:t>
            </a:r>
            <a:r>
              <a:rPr lang="en-GB" sz="2500" b="1" dirty="0" smtClean="0"/>
              <a:t> </a:t>
            </a:r>
            <a:r>
              <a:rPr lang="en-GB" sz="2500" dirty="0" smtClean="0"/>
              <a:t>Network Security Agency (INSA) of Ethiopia</a:t>
            </a:r>
          </a:p>
          <a:p>
            <a:pPr lvl="1" algn="just">
              <a:spcBef>
                <a:spcPts val="0"/>
              </a:spcBef>
              <a:buFont typeface="Wingdings" pitchFamily="2" charset="2"/>
              <a:buChar char="Ø"/>
            </a:pPr>
            <a:r>
              <a:rPr lang="en-GB" sz="2500" dirty="0" smtClean="0"/>
              <a:t> </a:t>
            </a:r>
            <a:r>
              <a:rPr lang="en-GB" sz="2500" dirty="0" err="1" smtClean="0"/>
              <a:t>Ethio</a:t>
            </a:r>
            <a:r>
              <a:rPr lang="en-GB" sz="2500" dirty="0" smtClean="0"/>
              <a:t> Telecom</a:t>
            </a:r>
          </a:p>
          <a:p>
            <a:pPr lvl="1" algn="just">
              <a:spcBef>
                <a:spcPts val="0"/>
              </a:spcBef>
              <a:buFont typeface="Wingdings" pitchFamily="2" charset="2"/>
              <a:buChar char="Ø"/>
            </a:pPr>
            <a:r>
              <a:rPr lang="en-GB" sz="2500" dirty="0" smtClean="0"/>
              <a:t> Ethiopian Electric Power Agency</a:t>
            </a:r>
          </a:p>
          <a:p>
            <a:pPr lvl="1">
              <a:spcBef>
                <a:spcPts val="0"/>
              </a:spcBef>
              <a:buFont typeface="Wingdings" pitchFamily="2" charset="2"/>
              <a:buChar char="Ø"/>
            </a:pPr>
            <a:r>
              <a:rPr lang="en-GB" sz="2500" dirty="0" smtClean="0"/>
              <a:t> Ministry of Information and Communication Technology</a:t>
            </a:r>
          </a:p>
          <a:p>
            <a:pPr lvl="1">
              <a:spcBef>
                <a:spcPts val="0"/>
              </a:spcBef>
              <a:buFont typeface="Wingdings" pitchFamily="2" charset="2"/>
              <a:buChar char="Ø"/>
            </a:pPr>
            <a:r>
              <a:rPr lang="en-GB" sz="2500" dirty="0" smtClean="0"/>
              <a:t> Ethiopian Mapping Agency</a:t>
            </a:r>
          </a:p>
          <a:p>
            <a:pPr lvl="1">
              <a:spcBef>
                <a:spcPts val="0"/>
              </a:spcBef>
              <a:buFont typeface="Wingdings" pitchFamily="2" charset="2"/>
              <a:buChar char="Ø"/>
            </a:pPr>
            <a:r>
              <a:rPr lang="en-GB" sz="2500" dirty="0" smtClean="0"/>
              <a:t> Addis Ababa University  (Institute of Population Studies)</a:t>
            </a:r>
          </a:p>
          <a:p>
            <a:pPr algn="just">
              <a:spcBef>
                <a:spcPts val="1200"/>
              </a:spcBef>
              <a:buNone/>
            </a:pPr>
            <a:r>
              <a:rPr lang="en-GB" sz="2700" b="1" dirty="0" smtClean="0">
                <a:solidFill>
                  <a:srgbClr val="0070C0"/>
                </a:solidFill>
              </a:rPr>
              <a:t>External Stakeholders/Partners</a:t>
            </a:r>
          </a:p>
          <a:p>
            <a:pPr lvl="1" algn="just">
              <a:spcBef>
                <a:spcPts val="0"/>
              </a:spcBef>
              <a:buFont typeface="Wingdings" pitchFamily="2" charset="2"/>
              <a:buChar char="Ø"/>
            </a:pPr>
            <a:r>
              <a:rPr lang="en-GB" sz="2900" dirty="0" smtClean="0"/>
              <a:t> United Nations Population Fund </a:t>
            </a:r>
            <a:r>
              <a:rPr lang="en-GB" sz="2500" dirty="0" smtClean="0"/>
              <a:t>(UNFPA)</a:t>
            </a:r>
          </a:p>
          <a:p>
            <a:pPr lvl="1" algn="just">
              <a:spcBef>
                <a:spcPts val="0"/>
              </a:spcBef>
              <a:buFont typeface="Wingdings" pitchFamily="2" charset="2"/>
              <a:buChar char="Ø"/>
            </a:pPr>
            <a:r>
              <a:rPr lang="en-GB" sz="2500" dirty="0" smtClean="0"/>
              <a:t> USAID/US Bureau of the Census  </a:t>
            </a:r>
          </a:p>
          <a:p>
            <a:pPr lvl="1" algn="just">
              <a:spcBef>
                <a:spcPts val="0"/>
              </a:spcBef>
              <a:buFont typeface="Wingdings" pitchFamily="2" charset="2"/>
              <a:buChar char="Ø"/>
            </a:pPr>
            <a:r>
              <a:rPr lang="en-GB" sz="2500" dirty="0" smtClean="0"/>
              <a:t> UNICEF</a:t>
            </a:r>
          </a:p>
          <a:p>
            <a:pPr lvl="1">
              <a:spcBef>
                <a:spcPts val="0"/>
              </a:spcBef>
              <a:buFont typeface="Wingdings" pitchFamily="2" charset="2"/>
              <a:buChar char="Ø"/>
            </a:pPr>
            <a:r>
              <a:rPr lang="en-GB" sz="2500" dirty="0" smtClean="0"/>
              <a:t> Italian Development Cooperation/</a:t>
            </a:r>
            <a:r>
              <a:rPr lang="en-GB" sz="2400" dirty="0" smtClean="0"/>
              <a:t> </a:t>
            </a:r>
            <a:r>
              <a:rPr lang="en-GB" sz="2500" dirty="0" smtClean="0"/>
              <a:t>Italian National Institute of Statistics (</a:t>
            </a:r>
            <a:r>
              <a:rPr lang="en-GB" sz="2500" dirty="0" err="1" smtClean="0"/>
              <a:t>Istat</a:t>
            </a:r>
            <a:r>
              <a:rPr lang="en-GB" sz="2500" dirty="0" smtClean="0"/>
              <a:t>)</a:t>
            </a:r>
          </a:p>
          <a:p>
            <a:pPr lvl="1">
              <a:spcBef>
                <a:spcPts val="0"/>
              </a:spcBef>
              <a:buFont typeface="Wingdings" pitchFamily="2" charset="2"/>
              <a:buChar char="Ø"/>
            </a:pPr>
            <a:r>
              <a:rPr lang="en-GB" sz="2500" dirty="0" smtClean="0"/>
              <a:t> The World bank</a:t>
            </a:r>
          </a:p>
          <a:p>
            <a:pPr lvl="1">
              <a:spcBef>
                <a:spcPts val="0"/>
              </a:spcBef>
              <a:buNone/>
            </a:pPr>
            <a:r>
              <a:rPr lang="en-GB" sz="2500" dirty="0" smtClean="0"/>
              <a:t>   </a:t>
            </a:r>
          </a:p>
          <a:p>
            <a:pPr algn="just">
              <a:spcBef>
                <a:spcPts val="0"/>
              </a:spcBef>
            </a:pPr>
            <a:endParaRPr lang="en-GB" sz="27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229600" y="0"/>
            <a:ext cx="914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533400"/>
          </a:xfrm>
        </p:spPr>
        <p:txBody>
          <a:bodyPr>
            <a:noAutofit/>
          </a:bodyPr>
          <a:lstStyle/>
          <a:p>
            <a:pPr lvl="2" algn="l" rtl="0">
              <a:spcBef>
                <a:spcPct val="0"/>
              </a:spcBef>
            </a:pPr>
            <a:r>
              <a:rPr lang="en-US" sz="2800" b="1" dirty="0" smtClean="0">
                <a:solidFill>
                  <a:srgbClr val="0070C0"/>
                </a:solidFill>
              </a:rPr>
              <a:t>12. The Way Forward</a:t>
            </a:r>
            <a:endParaRPr lang="en-US" sz="2800" dirty="0">
              <a:solidFill>
                <a:srgbClr val="0070C0"/>
              </a:solidFill>
              <a:latin typeface="+mn-lt"/>
            </a:endParaRPr>
          </a:p>
        </p:txBody>
      </p:sp>
      <p:sp>
        <p:nvSpPr>
          <p:cNvPr id="3" name="Content Placeholder 2"/>
          <p:cNvSpPr>
            <a:spLocks noGrp="1"/>
          </p:cNvSpPr>
          <p:nvPr>
            <p:ph idx="1"/>
          </p:nvPr>
        </p:nvSpPr>
        <p:spPr>
          <a:xfrm>
            <a:off x="457200" y="609600"/>
            <a:ext cx="8458200" cy="6019800"/>
          </a:xfrm>
        </p:spPr>
        <p:txBody>
          <a:bodyPr>
            <a:noAutofit/>
          </a:bodyPr>
          <a:lstStyle/>
          <a:p>
            <a:pPr marL="342900" lvl="1" indent="-342900" algn="just">
              <a:spcBef>
                <a:spcPts val="0"/>
              </a:spcBef>
              <a:buFont typeface="Arial" pitchFamily="34" charset="0"/>
              <a:buChar char="•"/>
            </a:pPr>
            <a:r>
              <a:rPr lang="en-GB" sz="2400" dirty="0" smtClean="0"/>
              <a:t>Data entry application for the 2017 Census questionnaires will be further reviewed and finalized</a:t>
            </a:r>
          </a:p>
          <a:p>
            <a:pPr marL="342900" lvl="1" indent="-342900" algn="just">
              <a:spcBef>
                <a:spcPts val="0"/>
              </a:spcBef>
              <a:buFont typeface="Arial" pitchFamily="34" charset="0"/>
              <a:buChar char="•"/>
            </a:pPr>
            <a:r>
              <a:rPr lang="en-GB" sz="2400" dirty="0" smtClean="0"/>
              <a:t>The data capturing system for the Summary Form will be developed</a:t>
            </a:r>
          </a:p>
          <a:p>
            <a:pPr marL="342900" lvl="1" indent="-342900" algn="just">
              <a:spcBef>
                <a:spcPts val="0"/>
              </a:spcBef>
              <a:buFont typeface="Arial" pitchFamily="34" charset="0"/>
              <a:buChar char="•"/>
            </a:pPr>
            <a:r>
              <a:rPr lang="en-GB" sz="2400" dirty="0" smtClean="0"/>
              <a:t>Data security and confidentiality control mechanisms will be developed and tested</a:t>
            </a:r>
            <a:endParaRPr lang="en-US" sz="2400" dirty="0" smtClean="0"/>
          </a:p>
          <a:p>
            <a:pPr algn="just">
              <a:spcBef>
                <a:spcPts val="0"/>
              </a:spcBef>
            </a:pPr>
            <a:r>
              <a:rPr lang="en-GB" sz="2400" dirty="0" smtClean="0"/>
              <a:t>Census data collection is planned to be integrated with GIS to facilitate field tracking and monitoring </a:t>
            </a:r>
          </a:p>
          <a:p>
            <a:pPr algn="just">
              <a:spcBef>
                <a:spcPts val="0"/>
              </a:spcBef>
            </a:pPr>
            <a:r>
              <a:rPr lang="en-GB" sz="2400" dirty="0" smtClean="0"/>
              <a:t>The  two phases of the 2016 Pilot Census data capturing will be conducted</a:t>
            </a:r>
          </a:p>
          <a:p>
            <a:pPr algn="just">
              <a:spcBef>
                <a:spcPts val="0"/>
              </a:spcBef>
            </a:pPr>
            <a:r>
              <a:rPr lang="en-GB" sz="2400" dirty="0" smtClean="0"/>
              <a:t>Procurement of Tablets and related accessories (Power banks) will be processed (about 180,000 Tablets)</a:t>
            </a:r>
          </a:p>
          <a:p>
            <a:pPr algn="just">
              <a:spcBef>
                <a:spcPts val="0"/>
              </a:spcBef>
            </a:pPr>
            <a:r>
              <a:rPr lang="en-GB" sz="2400" dirty="0" smtClean="0"/>
              <a:t>A warehouse for storing the Tablets will be organized</a:t>
            </a:r>
          </a:p>
          <a:p>
            <a:pPr algn="just">
              <a:spcBef>
                <a:spcPts val="0"/>
              </a:spcBef>
            </a:pPr>
            <a:r>
              <a:rPr lang="en-GB" sz="2400" dirty="0" smtClean="0"/>
              <a:t>The setup and cloning of the Tablets will be carried out</a:t>
            </a:r>
          </a:p>
          <a:p>
            <a:pPr algn="just">
              <a:spcBef>
                <a:spcPts val="0"/>
              </a:spcBef>
            </a:pPr>
            <a:r>
              <a:rPr lang="en-GB" sz="2400" dirty="0" smtClean="0"/>
              <a:t>Various census data capturing and processing staff trainings will be conducted</a:t>
            </a:r>
          </a:p>
          <a:p>
            <a:pPr algn="just">
              <a:spcBef>
                <a:spcPts val="0"/>
              </a:spcBef>
            </a:pPr>
            <a:r>
              <a:rPr lang="en-GB" sz="2400" dirty="0" smtClean="0"/>
              <a:t>Census data processing center will be organized</a:t>
            </a:r>
          </a:p>
          <a:p>
            <a:pPr algn="just">
              <a:spcBef>
                <a:spcPts val="0"/>
              </a:spcBef>
            </a:pPr>
            <a:endParaRPr lang="en-GB" sz="2700" dirty="0" smtClean="0"/>
          </a:p>
          <a:p>
            <a:pPr>
              <a:spcBef>
                <a:spcPts val="0"/>
              </a:spcBef>
            </a:pPr>
            <a:endParaRPr lang="en-GB" sz="2600" dirty="0" smtClean="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077200" y="0"/>
            <a:ext cx="8382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lstStyle/>
          <a:p>
            <a:pPr algn="ctr">
              <a:buNone/>
            </a:pPr>
            <a:endParaRPr lang="en-US" dirty="0" smtClean="0">
              <a:latin typeface="Book Antiqua" pitchFamily="18" charset="0"/>
            </a:endParaRPr>
          </a:p>
          <a:p>
            <a:pPr algn="ctr">
              <a:buNone/>
            </a:pPr>
            <a:endParaRPr lang="en-US" dirty="0" smtClean="0">
              <a:latin typeface="Book Antiqua" pitchFamily="18" charset="0"/>
            </a:endParaRPr>
          </a:p>
          <a:p>
            <a:pPr algn="ctr">
              <a:buNone/>
            </a:pPr>
            <a:endParaRPr lang="en-US" dirty="0" smtClean="0">
              <a:latin typeface="Book Antiqua" pitchFamily="18" charset="0"/>
            </a:endParaRPr>
          </a:p>
          <a:p>
            <a:pPr algn="ctr">
              <a:buNone/>
            </a:pPr>
            <a:r>
              <a:rPr lang="en-US" sz="4000" b="1" i="1" dirty="0" smtClean="0">
                <a:latin typeface="Book Antiqua" pitchFamily="18" charset="0"/>
              </a:rPr>
              <a:t>THANK  YOU </a:t>
            </a:r>
            <a:endParaRPr lang="en-US" sz="4000" b="1" i="1" dirty="0">
              <a:latin typeface="Book Antiqua" pitchFamily="18" charset="0"/>
            </a:endParaRPr>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7696200" y="152400"/>
            <a:ext cx="1143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Autofit/>
          </a:bodyPr>
          <a:lstStyle/>
          <a:p>
            <a:pPr lvl="2" algn="l" rtl="0">
              <a:spcBef>
                <a:spcPct val="0"/>
              </a:spcBef>
            </a:pPr>
            <a:r>
              <a:rPr lang="en-US" sz="3200" b="1" dirty="0" smtClean="0">
                <a:solidFill>
                  <a:srgbClr val="0070C0"/>
                </a:solidFill>
                <a:latin typeface="+mj-lt"/>
              </a:rPr>
              <a:t> </a:t>
            </a:r>
            <a:r>
              <a:rPr lang="en-US" sz="3000" b="1" dirty="0" smtClean="0">
                <a:solidFill>
                  <a:srgbClr val="0070C0"/>
                </a:solidFill>
                <a:latin typeface="+mj-lt"/>
              </a:rPr>
              <a:t>Background  cont . . . </a:t>
            </a:r>
            <a:r>
              <a:rPr lang="en-US" sz="3200" dirty="0" smtClean="0">
                <a:solidFill>
                  <a:srgbClr val="0070C0"/>
                </a:solidFill>
                <a:latin typeface="+mn-lt"/>
              </a:rPr>
              <a:t/>
            </a:r>
            <a:br>
              <a:rPr lang="en-US" sz="3200" dirty="0" smtClean="0">
                <a:solidFill>
                  <a:srgbClr val="0070C0"/>
                </a:solidFill>
                <a:latin typeface="+mn-lt"/>
              </a:rPr>
            </a:br>
            <a:endParaRPr lang="en-US" sz="3200" dirty="0">
              <a:solidFill>
                <a:srgbClr val="0070C0"/>
              </a:solidFill>
              <a:latin typeface="+mn-lt"/>
            </a:endParaRPr>
          </a:p>
        </p:txBody>
      </p:sp>
      <p:sp>
        <p:nvSpPr>
          <p:cNvPr id="3" name="Content Placeholder 2"/>
          <p:cNvSpPr>
            <a:spLocks noGrp="1"/>
          </p:cNvSpPr>
          <p:nvPr>
            <p:ph idx="1"/>
          </p:nvPr>
        </p:nvSpPr>
        <p:spPr>
          <a:xfrm>
            <a:off x="457200" y="762000"/>
            <a:ext cx="8229600" cy="5943600"/>
          </a:xfrm>
        </p:spPr>
        <p:txBody>
          <a:bodyPr>
            <a:noAutofit/>
          </a:bodyPr>
          <a:lstStyle/>
          <a:p>
            <a:pPr algn="just">
              <a:spcBef>
                <a:spcPts val="1200"/>
              </a:spcBef>
            </a:pPr>
            <a:r>
              <a:rPr lang="en-US" sz="2600" dirty="0" smtClean="0"/>
              <a:t>For instance, </a:t>
            </a:r>
            <a:r>
              <a:rPr lang="da-DK" sz="2600" dirty="0" smtClean="0"/>
              <a:t>the data capturing process of the 1984 Ethiopian PHC took about 24 months. The 1994 PHC data entry activities took around 18 months, while the 2007 PHC data capturing process took only about 5 months.</a:t>
            </a:r>
          </a:p>
          <a:p>
            <a:pPr algn="just">
              <a:spcBef>
                <a:spcPts val="600"/>
              </a:spcBef>
            </a:pPr>
            <a:r>
              <a:rPr lang="en-US" sz="2600" dirty="0" smtClean="0"/>
              <a:t>Data capturing for the 1984 and 1994 Censuses was carried out using the traditional keyboard-based data entry method.</a:t>
            </a:r>
          </a:p>
          <a:p>
            <a:pPr algn="just">
              <a:spcBef>
                <a:spcPts val="600"/>
              </a:spcBef>
            </a:pPr>
            <a:r>
              <a:rPr lang="en-US" sz="2600" dirty="0" smtClean="0"/>
              <a:t>For the capture of the 2007 PHC data, the Central Statistical Agency (CSA) of Ethiopia used the Optical Mark Reader (OMR) Scanning Technology.</a:t>
            </a:r>
          </a:p>
          <a:p>
            <a:pPr algn="just">
              <a:spcBef>
                <a:spcPts val="600"/>
              </a:spcBef>
            </a:pPr>
            <a:r>
              <a:rPr lang="en-US" sz="2600" dirty="0" smtClean="0"/>
              <a:t>OMR scanning technology did reduce the time taken to capture the data significantly, but it had its own drawbacks as it took a long time to resolve Enumeration Area (EA) identification mismatches.</a:t>
            </a:r>
          </a:p>
          <a:p>
            <a:pPr algn="just">
              <a:spcBef>
                <a:spcPts val="1200"/>
              </a:spcBef>
            </a:pPr>
            <a:endParaRPr lang="en-US" sz="2550" dirty="0" smtClean="0"/>
          </a:p>
          <a:p>
            <a:pPr algn="just">
              <a:spcBef>
                <a:spcPts val="1200"/>
              </a:spcBef>
            </a:pPr>
            <a:endParaRPr lang="en-US" sz="2700" dirty="0" smtClean="0"/>
          </a:p>
          <a:p>
            <a:pPr algn="just">
              <a:spcBef>
                <a:spcPts val="1200"/>
              </a:spcBef>
            </a:pPr>
            <a:endParaRPr lang="en-US" sz="30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7924800" y="0"/>
            <a:ext cx="990600" cy="79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txBody>
          <a:bodyPr>
            <a:noAutofit/>
          </a:bodyPr>
          <a:lstStyle/>
          <a:p>
            <a:pPr lvl="2" algn="l" rtl="0">
              <a:spcBef>
                <a:spcPct val="0"/>
              </a:spcBef>
            </a:pPr>
            <a:r>
              <a:rPr lang="en-US" sz="3000" b="1" dirty="0" smtClean="0">
                <a:solidFill>
                  <a:srgbClr val="0070C0"/>
                </a:solidFill>
                <a:latin typeface="+mj-lt"/>
              </a:rPr>
              <a:t>   Background  cont . . . </a:t>
            </a:r>
            <a:r>
              <a:rPr lang="en-US" sz="3000" dirty="0" smtClean="0">
                <a:solidFill>
                  <a:srgbClr val="0070C0"/>
                </a:solidFill>
                <a:latin typeface="+mn-lt"/>
              </a:rPr>
              <a:t/>
            </a:r>
            <a:br>
              <a:rPr lang="en-US" sz="3000" dirty="0" smtClean="0">
                <a:solidFill>
                  <a:srgbClr val="0070C0"/>
                </a:solidFill>
                <a:latin typeface="+mn-lt"/>
              </a:rPr>
            </a:br>
            <a:endParaRPr lang="en-US" sz="3000" dirty="0">
              <a:solidFill>
                <a:srgbClr val="0070C0"/>
              </a:solidFill>
              <a:latin typeface="+mn-lt"/>
            </a:endParaRPr>
          </a:p>
        </p:txBody>
      </p:sp>
      <p:sp>
        <p:nvSpPr>
          <p:cNvPr id="3" name="Content Placeholder 2"/>
          <p:cNvSpPr>
            <a:spLocks noGrp="1"/>
          </p:cNvSpPr>
          <p:nvPr>
            <p:ph idx="1"/>
          </p:nvPr>
        </p:nvSpPr>
        <p:spPr>
          <a:xfrm>
            <a:off x="533400" y="838200"/>
            <a:ext cx="8229600" cy="5791200"/>
          </a:xfrm>
        </p:spPr>
        <p:txBody>
          <a:bodyPr>
            <a:noAutofit/>
          </a:bodyPr>
          <a:lstStyle/>
          <a:p>
            <a:pPr algn="just">
              <a:spcBef>
                <a:spcPts val="1200"/>
              </a:spcBef>
            </a:pPr>
            <a:r>
              <a:rPr lang="en-US" sz="2600" dirty="0" smtClean="0"/>
              <a:t>The Agency could not also benefit much from this system as it could not be used for other surveys after the Census, as there was no proper knowledge transfer. </a:t>
            </a:r>
          </a:p>
          <a:p>
            <a:pPr algn="just">
              <a:spcBef>
                <a:spcPts val="1200"/>
              </a:spcBef>
            </a:pPr>
            <a:r>
              <a:rPr lang="en-US" sz="2600" dirty="0" smtClean="0"/>
              <a:t>The Central Statistical Agency now, therefore,  wants to take advantage of the great strides made in ICT to capture, process and produce: timely, accurate and complete census data and reports of the upcoming 2017 Population &amp; Housing Census of Ethiopia.</a:t>
            </a:r>
          </a:p>
          <a:p>
            <a:pPr algn="just">
              <a:spcAft>
                <a:spcPts val="300"/>
              </a:spcAft>
            </a:pPr>
            <a:r>
              <a:rPr lang="en-US" sz="2600" dirty="0" smtClean="0"/>
              <a:t>Accordingly, the Agency is planning to use digital devices (Tablets) to capture the 2017 Census data . </a:t>
            </a:r>
            <a:r>
              <a:rPr lang="en-US" sz="2700" dirty="0" smtClean="0"/>
              <a:t> </a:t>
            </a:r>
          </a:p>
          <a:p>
            <a:pPr algn="just">
              <a:spcBef>
                <a:spcPts val="1200"/>
              </a:spcBef>
            </a:pPr>
            <a:endParaRPr lang="en-US" sz="30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01000" y="0"/>
            <a:ext cx="914400" cy="91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884238"/>
          </a:xfrm>
        </p:spPr>
        <p:txBody>
          <a:bodyPr>
            <a:noAutofit/>
          </a:bodyPr>
          <a:lstStyle/>
          <a:p>
            <a:pPr lvl="2" algn="l" rtl="0">
              <a:spcBef>
                <a:spcPct val="0"/>
              </a:spcBef>
            </a:pPr>
            <a:r>
              <a:rPr lang="en-US" sz="3200" b="1" dirty="0" smtClean="0">
                <a:solidFill>
                  <a:srgbClr val="0070C0"/>
                </a:solidFill>
                <a:latin typeface="+mj-lt"/>
              </a:rPr>
              <a:t> </a:t>
            </a:r>
            <a:r>
              <a:rPr lang="en-US" sz="3000" b="1" dirty="0" smtClean="0">
                <a:solidFill>
                  <a:srgbClr val="0070C0"/>
                </a:solidFill>
                <a:latin typeface="+mj-lt"/>
              </a:rPr>
              <a:t>2. CSA’s Experience in Using Digital Technology</a:t>
            </a:r>
            <a:r>
              <a:rPr lang="en-US" sz="4400" dirty="0" smtClean="0">
                <a:solidFill>
                  <a:srgbClr val="0070C0"/>
                </a:solidFill>
                <a:latin typeface="+mn-lt"/>
              </a:rPr>
              <a:t/>
            </a:r>
            <a:br>
              <a:rPr lang="en-US" sz="4400" dirty="0" smtClean="0">
                <a:solidFill>
                  <a:srgbClr val="0070C0"/>
                </a:solidFill>
                <a:latin typeface="+mn-lt"/>
              </a:rPr>
            </a:br>
            <a:endParaRPr lang="en-US" sz="4400" dirty="0">
              <a:solidFill>
                <a:srgbClr val="0070C0"/>
              </a:solidFill>
              <a:latin typeface="+mn-lt"/>
            </a:endParaRPr>
          </a:p>
        </p:txBody>
      </p:sp>
      <p:sp>
        <p:nvSpPr>
          <p:cNvPr id="3" name="Content Placeholder 2"/>
          <p:cNvSpPr>
            <a:spLocks noGrp="1"/>
          </p:cNvSpPr>
          <p:nvPr>
            <p:ph idx="1"/>
          </p:nvPr>
        </p:nvSpPr>
        <p:spPr>
          <a:xfrm>
            <a:off x="457200" y="762000"/>
            <a:ext cx="8458200" cy="5943600"/>
          </a:xfrm>
        </p:spPr>
        <p:txBody>
          <a:bodyPr>
            <a:noAutofit/>
          </a:bodyPr>
          <a:lstStyle/>
          <a:p>
            <a:pPr algn="just">
              <a:spcBef>
                <a:spcPts val="0"/>
              </a:spcBef>
            </a:pPr>
            <a:r>
              <a:rPr lang="en-US" sz="2500" dirty="0" smtClean="0"/>
              <a:t>The Agency has introduced handheld devices in some of its statistical operations such as: </a:t>
            </a:r>
          </a:p>
          <a:p>
            <a:pPr lvl="1" algn="just">
              <a:spcBef>
                <a:spcPts val="0"/>
              </a:spcBef>
            </a:pPr>
            <a:r>
              <a:rPr lang="en-US" sz="2450" dirty="0" smtClean="0"/>
              <a:t>Price data collection in 110 market places (PDAs)</a:t>
            </a:r>
          </a:p>
          <a:p>
            <a:pPr lvl="1" algn="just">
              <a:spcBef>
                <a:spcPts val="0"/>
              </a:spcBef>
            </a:pPr>
            <a:r>
              <a:rPr lang="en-US" sz="2450" dirty="0" smtClean="0"/>
              <a:t>Delineation of part of the EAs (30%) of the 2007 PHC using GIS-based technology</a:t>
            </a:r>
          </a:p>
          <a:p>
            <a:pPr lvl="1" algn="just">
              <a:spcBef>
                <a:spcPts val="0"/>
              </a:spcBef>
            </a:pPr>
            <a:r>
              <a:rPr lang="en-US" sz="2450" dirty="0" smtClean="0"/>
              <a:t>For the upcoming 2017 Census PDA-based design of EAs   using ARC GIS is currently underway</a:t>
            </a:r>
          </a:p>
          <a:p>
            <a:pPr lvl="1" algn="just">
              <a:spcBef>
                <a:spcPts val="0"/>
              </a:spcBef>
            </a:pPr>
            <a:r>
              <a:rPr lang="en-US" sz="2450" dirty="0" smtClean="0"/>
              <a:t>Complete data collection of the 2015/16 Welfare Monitoring Survey, and Household Consumption and Expenditure Survey (Mini-laptops) </a:t>
            </a:r>
          </a:p>
          <a:p>
            <a:pPr lvl="1" algn="just">
              <a:spcBef>
                <a:spcPts val="0"/>
              </a:spcBef>
            </a:pPr>
            <a:r>
              <a:rPr lang="en-US" sz="2450" dirty="0" smtClean="0"/>
              <a:t>Productivity Safety Net Program  Survey (Mini-laptops)</a:t>
            </a:r>
          </a:p>
          <a:p>
            <a:pPr lvl="1" algn="just">
              <a:spcBef>
                <a:spcPts val="0"/>
              </a:spcBef>
            </a:pPr>
            <a:r>
              <a:rPr lang="en-US" sz="2450" dirty="0" smtClean="0"/>
              <a:t>Socio-economic Surveys (Mini-laptops)</a:t>
            </a:r>
          </a:p>
          <a:p>
            <a:pPr lvl="1" algn="just">
              <a:spcBef>
                <a:spcPts val="0"/>
              </a:spcBef>
            </a:pPr>
            <a:r>
              <a:rPr lang="en-US" sz="2450" dirty="0" smtClean="0"/>
              <a:t>Feed the Future Survey (Mini-laptops)</a:t>
            </a:r>
          </a:p>
          <a:p>
            <a:pPr lvl="1" algn="just">
              <a:spcBef>
                <a:spcPts val="0"/>
              </a:spcBef>
            </a:pPr>
            <a:r>
              <a:rPr lang="en-US" sz="2450" dirty="0" smtClean="0"/>
              <a:t>2016 Demographic and Health Survey (Mini-laptops)</a:t>
            </a:r>
          </a:p>
          <a:p>
            <a:pPr lvl="1" algn="just">
              <a:spcBef>
                <a:spcPts val="0"/>
              </a:spcBef>
            </a:pPr>
            <a:r>
              <a:rPr lang="en-US" sz="2450" dirty="0" smtClean="0"/>
              <a:t>Online price data collection pilot survey (Tablets)                  </a:t>
            </a:r>
          </a:p>
          <a:p>
            <a:pPr lvl="1" algn="just">
              <a:spcBef>
                <a:spcPts val="0"/>
              </a:spcBef>
              <a:buNone/>
            </a:pPr>
            <a:r>
              <a:rPr lang="en-US" sz="2450" dirty="0" smtClean="0"/>
              <a:t>          - in collaboration with ESA and UNECA                        </a:t>
            </a:r>
          </a:p>
          <a:p>
            <a:pPr algn="just">
              <a:spcBef>
                <a:spcPts val="600"/>
              </a:spcBef>
            </a:pPr>
            <a:endParaRPr lang="en-US" sz="2600" dirty="0" smtClean="0"/>
          </a:p>
          <a:p>
            <a:endParaRPr lang="en-US" sz="2600" dirty="0"/>
          </a:p>
        </p:txBody>
      </p:sp>
      <p:pic>
        <p:nvPicPr>
          <p:cNvPr id="4"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l="42328" r="44000"/>
          <a:stretch/>
        </p:blipFill>
        <p:spPr bwMode="auto">
          <a:xfrm>
            <a:off x="8153400" y="0"/>
            <a:ext cx="838200" cy="838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82000" cy="609600"/>
          </a:xfrm>
        </p:spPr>
        <p:txBody>
          <a:bodyPr>
            <a:noAutofit/>
          </a:bodyPr>
          <a:lstStyle/>
          <a:p>
            <a:pPr lvl="2" algn="l" rtl="0">
              <a:spcBef>
                <a:spcPts val="600"/>
              </a:spcBef>
            </a:pPr>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3. Merits of Digital Enumeration</a:t>
            </a:r>
            <a:r>
              <a:rPr lang="en-US" sz="4400" dirty="0" smtClean="0">
                <a:solidFill>
                  <a:srgbClr val="0070C0"/>
                </a:solidFill>
                <a:latin typeface="+mn-lt"/>
              </a:rPr>
              <a:t/>
            </a:r>
            <a:br>
              <a:rPr lang="en-US" sz="4400" dirty="0" smtClean="0">
                <a:solidFill>
                  <a:srgbClr val="0070C0"/>
                </a:solidFill>
                <a:latin typeface="+mn-lt"/>
              </a:rPr>
            </a:br>
            <a:endParaRPr lang="en-US" sz="4400" dirty="0">
              <a:solidFill>
                <a:srgbClr val="0070C0"/>
              </a:solidFill>
              <a:latin typeface="+mn-lt"/>
            </a:endParaRPr>
          </a:p>
        </p:txBody>
      </p:sp>
      <p:sp>
        <p:nvSpPr>
          <p:cNvPr id="3" name="Content Placeholder 2"/>
          <p:cNvSpPr>
            <a:spLocks noGrp="1"/>
          </p:cNvSpPr>
          <p:nvPr>
            <p:ph idx="1"/>
          </p:nvPr>
        </p:nvSpPr>
        <p:spPr>
          <a:xfrm>
            <a:off x="533400" y="914400"/>
            <a:ext cx="8229600" cy="5791200"/>
          </a:xfrm>
        </p:spPr>
        <p:txBody>
          <a:bodyPr>
            <a:noAutofit/>
          </a:bodyPr>
          <a:lstStyle/>
          <a:p>
            <a:pPr algn="just">
              <a:spcBef>
                <a:spcPts val="400"/>
              </a:spcBef>
            </a:pPr>
            <a:r>
              <a:rPr lang="en-US" sz="2550" dirty="0" smtClean="0"/>
              <a:t>High savings on printing of enumeration materials, logistics, material storage, and data quality assurance validation.</a:t>
            </a:r>
          </a:p>
          <a:p>
            <a:pPr algn="just">
              <a:spcBef>
                <a:spcPts val="400"/>
              </a:spcBef>
            </a:pPr>
            <a:r>
              <a:rPr lang="en-US" sz="2550" dirty="0" smtClean="0"/>
              <a:t>Relatively much less labor requirement compared to paper-based Census.</a:t>
            </a:r>
          </a:p>
          <a:p>
            <a:pPr algn="just">
              <a:spcBef>
                <a:spcPts val="400"/>
              </a:spcBef>
            </a:pPr>
            <a:r>
              <a:rPr lang="en-US" sz="2550" dirty="0" smtClean="0"/>
              <a:t>Faster data collection and superior quality assurance procedures through built-in data validity checks and skip patterns.</a:t>
            </a:r>
          </a:p>
          <a:p>
            <a:pPr algn="just">
              <a:spcBef>
                <a:spcPts val="400"/>
              </a:spcBef>
            </a:pPr>
            <a:r>
              <a:rPr lang="en-US" sz="2550" dirty="0" smtClean="0"/>
              <a:t>Improved data quality and timeliness i.e. faster, better, and more detailed census results can be released within a few months of the completion of enumeration.</a:t>
            </a:r>
          </a:p>
          <a:p>
            <a:pPr algn="just">
              <a:spcBef>
                <a:spcPts val="400"/>
              </a:spcBef>
            </a:pPr>
            <a:r>
              <a:rPr lang="en-US" sz="2550" dirty="0" smtClean="0"/>
              <a:t>Digital enumeration facilitates the integration of data collection with GIS leading to improved field monitoring and data quality assurance checks.  </a:t>
            </a:r>
            <a:endParaRPr lang="en-US" sz="26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01000" y="0"/>
            <a:ext cx="914400" cy="91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noAutofit/>
          </a:bodyPr>
          <a:lstStyle/>
          <a:p>
            <a:pPr lvl="2" algn="l" rtl="0">
              <a:spcBef>
                <a:spcPts val="600"/>
              </a:spcBef>
            </a:pPr>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Merits of Digital Enumeration   cont …</a:t>
            </a:r>
            <a:r>
              <a:rPr lang="en-US" sz="3000" dirty="0" smtClean="0">
                <a:solidFill>
                  <a:srgbClr val="0070C0"/>
                </a:solidFill>
                <a:latin typeface="+mn-lt"/>
              </a:rPr>
              <a:t/>
            </a:r>
            <a:br>
              <a:rPr lang="en-US" sz="3000" dirty="0" smtClean="0">
                <a:solidFill>
                  <a:srgbClr val="0070C0"/>
                </a:solidFill>
                <a:latin typeface="+mn-lt"/>
              </a:rPr>
            </a:br>
            <a:endParaRPr lang="en-US" sz="3000" dirty="0">
              <a:solidFill>
                <a:srgbClr val="0070C0"/>
              </a:solidFill>
              <a:latin typeface="+mn-lt"/>
            </a:endParaRPr>
          </a:p>
        </p:txBody>
      </p:sp>
      <p:sp>
        <p:nvSpPr>
          <p:cNvPr id="3" name="Content Placeholder 2"/>
          <p:cNvSpPr>
            <a:spLocks noGrp="1"/>
          </p:cNvSpPr>
          <p:nvPr>
            <p:ph idx="1"/>
          </p:nvPr>
        </p:nvSpPr>
        <p:spPr>
          <a:xfrm>
            <a:off x="533400" y="838200"/>
            <a:ext cx="8229600" cy="5715000"/>
          </a:xfrm>
        </p:spPr>
        <p:txBody>
          <a:bodyPr>
            <a:noAutofit/>
          </a:bodyPr>
          <a:lstStyle/>
          <a:p>
            <a:pPr algn="just">
              <a:spcBef>
                <a:spcPts val="400"/>
              </a:spcBef>
            </a:pPr>
            <a:r>
              <a:rPr lang="en-US" sz="2550" dirty="0" smtClean="0"/>
              <a:t>It also provides significant opportunities for staff capacity building as the digital technology can easily be owned and        adapted for use in subsequent statistical projects after the 2017 Census.</a:t>
            </a:r>
          </a:p>
          <a:p>
            <a:pPr algn="just">
              <a:spcBef>
                <a:spcPts val="400"/>
              </a:spcBef>
            </a:pPr>
            <a:endParaRPr lang="en-US" sz="2550" dirty="0" smtClean="0"/>
          </a:p>
          <a:p>
            <a:pPr algn="just">
              <a:spcBef>
                <a:spcPts val="400"/>
              </a:spcBef>
            </a:pPr>
            <a:endParaRPr lang="en-US" sz="2550" dirty="0" smtClean="0"/>
          </a:p>
          <a:p>
            <a:pPr algn="just">
              <a:spcBef>
                <a:spcPts val="400"/>
              </a:spcBef>
            </a:pPr>
            <a:endParaRPr lang="en-US" sz="2550" dirty="0" smtClean="0"/>
          </a:p>
          <a:p>
            <a:endParaRPr lang="en-US" sz="2600" dirty="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001000" y="0"/>
            <a:ext cx="914400" cy="91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839200" cy="609600"/>
          </a:xfrm>
        </p:spPr>
        <p:txBody>
          <a:bodyPr>
            <a:noAutofit/>
          </a:bodyPr>
          <a:lstStyle/>
          <a:p>
            <a:pPr lvl="2" algn="l" rtl="0"/>
            <a:r>
              <a:rPr lang="en-US" sz="3200" b="1" dirty="0" smtClean="0">
                <a:solidFill>
                  <a:srgbClr val="0070C0"/>
                </a:solidFill>
                <a:latin typeface="+mj-lt"/>
              </a:rPr>
              <a:t>     </a:t>
            </a:r>
            <a:br>
              <a:rPr lang="en-US" sz="3200" b="1" dirty="0" smtClean="0">
                <a:solidFill>
                  <a:srgbClr val="0070C0"/>
                </a:solidFill>
                <a:latin typeface="+mj-lt"/>
              </a:rPr>
            </a:br>
            <a:r>
              <a:rPr lang="en-US" sz="3000" b="1" dirty="0" smtClean="0">
                <a:solidFill>
                  <a:srgbClr val="0070C0"/>
                </a:solidFill>
                <a:latin typeface="+mj-lt"/>
              </a:rPr>
              <a:t>4. Factors used in Analyzing Benefits of Digital   </a:t>
            </a:r>
            <a:br>
              <a:rPr lang="en-US" sz="3000" b="1" dirty="0" smtClean="0">
                <a:solidFill>
                  <a:srgbClr val="0070C0"/>
                </a:solidFill>
                <a:latin typeface="+mj-lt"/>
              </a:rPr>
            </a:br>
            <a:r>
              <a:rPr lang="en-US" sz="3000" b="1" dirty="0">
                <a:solidFill>
                  <a:srgbClr val="0070C0"/>
                </a:solidFill>
                <a:latin typeface="+mj-lt"/>
              </a:rPr>
              <a:t> </a:t>
            </a:r>
            <a:r>
              <a:rPr lang="en-US" sz="3000" b="1" dirty="0" smtClean="0">
                <a:solidFill>
                  <a:srgbClr val="0070C0"/>
                </a:solidFill>
                <a:latin typeface="+mj-lt"/>
              </a:rPr>
              <a:t>   Enumeration</a:t>
            </a:r>
            <a:r>
              <a:rPr lang="en-US" sz="2700" dirty="0" smtClean="0">
                <a:solidFill>
                  <a:srgbClr val="0070C0"/>
                </a:solidFill>
                <a:latin typeface="+mn-lt"/>
              </a:rPr>
              <a:t/>
            </a:r>
            <a:br>
              <a:rPr lang="en-US" sz="2700" dirty="0" smtClean="0">
                <a:solidFill>
                  <a:srgbClr val="0070C0"/>
                </a:solidFill>
                <a:latin typeface="+mn-lt"/>
              </a:rPr>
            </a:br>
            <a:endParaRPr lang="en-US" sz="2700" dirty="0">
              <a:solidFill>
                <a:srgbClr val="0070C0"/>
              </a:solidFill>
              <a:latin typeface="+mn-lt"/>
            </a:endParaRPr>
          </a:p>
        </p:txBody>
      </p:sp>
      <p:sp>
        <p:nvSpPr>
          <p:cNvPr id="3" name="Content Placeholder 2"/>
          <p:cNvSpPr>
            <a:spLocks noGrp="1"/>
          </p:cNvSpPr>
          <p:nvPr>
            <p:ph idx="1"/>
          </p:nvPr>
        </p:nvSpPr>
        <p:spPr>
          <a:xfrm>
            <a:off x="304800" y="1219200"/>
            <a:ext cx="8534400" cy="5486400"/>
          </a:xfrm>
        </p:spPr>
        <p:txBody>
          <a:bodyPr>
            <a:noAutofit/>
          </a:bodyPr>
          <a:lstStyle/>
          <a:p>
            <a:pPr marL="324000" indent="-324000" algn="just">
              <a:spcBef>
                <a:spcPts val="0"/>
              </a:spcBef>
              <a:buNone/>
            </a:pPr>
            <a:r>
              <a:rPr lang="en-US" sz="2700" dirty="0" smtClean="0"/>
              <a:t>Major factors used in analyzing benefits (direct/indirect, </a:t>
            </a:r>
          </a:p>
          <a:p>
            <a:pPr marL="252000" indent="-360000" algn="just">
              <a:lnSpc>
                <a:spcPts val="2700"/>
              </a:lnSpc>
              <a:spcBef>
                <a:spcPts val="0"/>
              </a:spcBef>
              <a:buNone/>
            </a:pPr>
            <a:r>
              <a:rPr lang="en-US" sz="2700" dirty="0" smtClean="0"/>
              <a:t>short/long terms) of using digital technology against the</a:t>
            </a:r>
          </a:p>
          <a:p>
            <a:pPr marL="252000" indent="-360000" algn="just">
              <a:lnSpc>
                <a:spcPts val="2700"/>
              </a:lnSpc>
              <a:spcBef>
                <a:spcPts val="0"/>
              </a:spcBef>
              <a:spcAft>
                <a:spcPts val="600"/>
              </a:spcAft>
              <a:buNone/>
            </a:pPr>
            <a:r>
              <a:rPr lang="en-US" sz="2700" dirty="0" smtClean="0"/>
              <a:t>high initial costs are the following:</a:t>
            </a:r>
          </a:p>
          <a:p>
            <a:pPr algn="just">
              <a:spcBef>
                <a:spcPts val="400"/>
              </a:spcBef>
            </a:pPr>
            <a:r>
              <a:rPr lang="en-US" sz="2700" dirty="0" smtClean="0"/>
              <a:t>Printing, logistics, and storage of enumeration materials</a:t>
            </a:r>
          </a:p>
          <a:p>
            <a:pPr algn="just">
              <a:spcBef>
                <a:spcPts val="400"/>
              </a:spcBef>
            </a:pPr>
            <a:r>
              <a:rPr lang="en-US" sz="2700" dirty="0" smtClean="0"/>
              <a:t>Real time data quality assurance validation (built-in data validity checks and skip patterns).</a:t>
            </a:r>
          </a:p>
          <a:p>
            <a:pPr algn="just">
              <a:spcBef>
                <a:spcPts val="400"/>
              </a:spcBef>
            </a:pPr>
            <a:r>
              <a:rPr lang="en-US" sz="2700" dirty="0" smtClean="0"/>
              <a:t>Extent of labor requirement (load/unload, storage,  digitization of forms) </a:t>
            </a:r>
          </a:p>
          <a:p>
            <a:pPr algn="just">
              <a:spcBef>
                <a:spcPts val="400"/>
              </a:spcBef>
            </a:pPr>
            <a:r>
              <a:rPr lang="en-US" sz="2700" dirty="0" smtClean="0"/>
              <a:t>Improvement in the quality of data and timeliness (faster, better census results) </a:t>
            </a:r>
          </a:p>
          <a:p>
            <a:pPr algn="just">
              <a:spcBef>
                <a:spcPts val="400"/>
              </a:spcBef>
            </a:pPr>
            <a:r>
              <a:rPr lang="en-US" sz="2700" dirty="0" smtClean="0"/>
              <a:t>Possibility of integrating data collection with GIS for improved field monitoring. </a:t>
            </a:r>
          </a:p>
          <a:p>
            <a:pPr algn="just">
              <a:spcBef>
                <a:spcPts val="400"/>
              </a:spcBef>
              <a:buNone/>
            </a:pPr>
            <a:r>
              <a:rPr lang="en-US" sz="2700" dirty="0" smtClean="0"/>
              <a:t> </a:t>
            </a:r>
          </a:p>
          <a:p>
            <a:pPr algn="just">
              <a:spcBef>
                <a:spcPts val="400"/>
              </a:spcBef>
            </a:pPr>
            <a:endParaRPr lang="en-US" sz="2550" dirty="0" smtClean="0"/>
          </a:p>
        </p:txBody>
      </p:sp>
      <p:pic>
        <p:nvPicPr>
          <p:cNvPr id="4" name="Picture 14"/>
          <p:cNvPicPr>
            <a:picLocks noChangeAspect="1" noChangeArrowheads="1"/>
          </p:cNvPicPr>
          <p:nvPr/>
        </p:nvPicPr>
        <p:blipFill rotWithShape="1">
          <a:blip r:embed="rId2">
            <a:extLst>
              <a:ext uri="{28A0092B-C50C-407E-A947-70E740481C1C}">
                <a14:useLocalDpi xmlns:a14="http://schemas.microsoft.com/office/drawing/2010/main" val="0"/>
              </a:ext>
            </a:extLst>
          </a:blip>
          <a:srcRect l="42328" r="44000"/>
          <a:stretch/>
        </p:blipFill>
        <p:spPr bwMode="auto">
          <a:xfrm>
            <a:off x="8382000" y="0"/>
            <a:ext cx="76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5534</TotalTime>
  <Words>2576</Words>
  <Application>Microsoft Office PowerPoint</Application>
  <PresentationFormat>On-screen Show (4:3)</PresentationFormat>
  <Paragraphs>278</Paragraphs>
  <Slides>33</Slides>
  <Notes>15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2017  ETHIOPIAN POPULATION AND HOUSING CENSUS    DATA  CAPTURING AND PROCESSING   IMPLEMENTATION  STRATEGY   November, 2016  </vt:lpstr>
      <vt:lpstr>  </vt:lpstr>
      <vt:lpstr>  1. Background </vt:lpstr>
      <vt:lpstr> Background  cont . . .  </vt:lpstr>
      <vt:lpstr>   Background  cont . . .  </vt:lpstr>
      <vt:lpstr> 2. CSA’s Experience in Using Digital Technology </vt:lpstr>
      <vt:lpstr>      3. Merits of Digital Enumeration </vt:lpstr>
      <vt:lpstr>     Merits of Digital Enumeration   cont … </vt:lpstr>
      <vt:lpstr>      4. Factors used in Analyzing Benefits of Digital        Enumeration </vt:lpstr>
      <vt:lpstr>      Factors used in Analyzing Benefits (Digital Devices) . .  </vt:lpstr>
      <vt:lpstr>       5.  Key Issues that need Consideration in         Deciding to Undertake Digital Enumeration </vt:lpstr>
      <vt:lpstr>       Key Issues that need Consideration   cont . . . </vt:lpstr>
      <vt:lpstr> 6. Data Capturing &amp; Processing Preparatory       Activities Currently Underway at the CSA</vt:lpstr>
      <vt:lpstr>  6.1  Major Activities of the DP &amp; IT Experts</vt:lpstr>
      <vt:lpstr>Major Activities of the DP &amp; IT Experts  . . .</vt:lpstr>
      <vt:lpstr> 7. 2017 Census Pre-tests</vt:lpstr>
      <vt:lpstr> 2017 Census Pre-tests   . . .</vt:lpstr>
      <vt:lpstr>2017 Census Pre-tests …</vt:lpstr>
      <vt:lpstr> 2017 Census Pre-tests  . . .</vt:lpstr>
      <vt:lpstr>8. Problems Encountered during the Pre-Tests</vt:lpstr>
      <vt:lpstr>9. The 2016 Pilot Census</vt:lpstr>
      <vt:lpstr> The 2016 Pilot Census . . .</vt:lpstr>
      <vt:lpstr>The 2016 Pilot Census  . . .</vt:lpstr>
      <vt:lpstr> The 2016 Pilot Census  . . .</vt:lpstr>
      <vt:lpstr> The 2016 Pilot Census  . . .</vt:lpstr>
      <vt:lpstr>Pilot Census Data Capturing Process</vt:lpstr>
      <vt:lpstr>   Census Data Capturing Process . . .</vt:lpstr>
      <vt:lpstr>Census Data Capturing &amp; Transfer</vt:lpstr>
      <vt:lpstr> The 2016 Pilot Census  . . .</vt:lpstr>
      <vt:lpstr>10. 2017 Census Data Processing Strategy</vt:lpstr>
      <vt:lpstr>11. Stakeholder Collaboration</vt:lpstr>
      <vt:lpstr>12. The Way Forward</vt:lpstr>
      <vt:lpstr>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Population and Housing Census of Ethiopia   Data Processing and Implementation Strategy</dc:title>
  <dc:creator>srv15</dc:creator>
  <cp:lastModifiedBy>Andrea De Luka</cp:lastModifiedBy>
  <cp:revision>1364</cp:revision>
  <dcterms:created xsi:type="dcterms:W3CDTF">2014-05-02T19:37:03Z</dcterms:created>
  <dcterms:modified xsi:type="dcterms:W3CDTF">2016-12-09T16:03:14Z</dcterms:modified>
</cp:coreProperties>
</file>