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2" r:id="rId5"/>
    <p:sldId id="261" r:id="rId6"/>
    <p:sldId id="260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8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8CE47-1E4B-424B-B6D5-63D6EE214A96}" type="datetimeFigureOut">
              <a:rPr lang="en-US" smtClean="0"/>
              <a:t>09/12/2016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661B3-FD69-44C7-BB15-608B3FED7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39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99AF6-A95F-40FF-ADBA-0D2F7088DA36}" type="datetimeFigureOut">
              <a:rPr lang="en-US" smtClean="0"/>
              <a:t>09/12/2016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A23C0-6DD3-4170-BE60-56D6ABE4A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6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A23C0-6DD3-4170-BE60-56D6ABE4A6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69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A23C0-6DD3-4170-BE60-56D6ABE4A6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6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D7C6-0EEB-4177-A640-6CC3E1847456}" type="datetime1">
              <a:rPr lang="en-US" smtClean="0"/>
              <a:t>09/12/2016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8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2462-CE26-4A9B-8EAB-9A0A3F152CA3}" type="datetime1">
              <a:rPr lang="en-US" smtClean="0"/>
              <a:t>09/12/2016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5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7513-C81A-49C7-A0F9-B31D2C828C26}" type="datetime1">
              <a:rPr lang="en-US" smtClean="0"/>
              <a:t>09/12/2016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6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F7BE-0A7F-4698-99DA-CB942560907B}" type="datetime1">
              <a:rPr lang="en-US" smtClean="0"/>
              <a:t>09/12/2016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98B-7DC9-4915-9C0E-0215935210FD}" type="datetime1">
              <a:rPr lang="en-US" smtClean="0"/>
              <a:t>09/12/2016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3467-2A0B-4EDD-90E1-7AD7B76B273E}" type="datetime1">
              <a:rPr lang="en-US" smtClean="0"/>
              <a:t>09/12/2016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9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3414-5C62-4210-BDCC-D37B78CDC12D}" type="datetime1">
              <a:rPr lang="en-US" smtClean="0"/>
              <a:t>09/12/2016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0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384F-4565-408C-A83D-42FD772511AC}" type="datetime1">
              <a:rPr lang="en-US" smtClean="0"/>
              <a:t>09/12/2016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1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189A-14A1-4641-827E-973986937C3D}" type="datetime1">
              <a:rPr lang="en-US" smtClean="0"/>
              <a:t>09/12/2016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5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6B7B-5A59-4836-B49E-653A604E717A}" type="datetime1">
              <a:rPr lang="en-US" smtClean="0"/>
              <a:t>09/12/2016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8D08-708A-477C-91DD-3A784BCDAB90}" type="datetime1">
              <a:rPr lang="en-US" smtClean="0"/>
              <a:t>09/12/2016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8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4D53E-3F5E-4415-89DC-8CB0D6BEAA72}" type="datetime1">
              <a:rPr lang="en-US" smtClean="0"/>
              <a:t>09/12/2016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17019-A25C-4C85-B8B6-07D5E4E7A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3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1534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Management Of Change In Transition Process from Traditional Method to Use of Advanced Technology in Population &amp; Housing Censuses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Qasem</a:t>
            </a:r>
            <a:r>
              <a:rPr lang="en-US" dirty="0" smtClean="0">
                <a:solidFill>
                  <a:schemeClr val="tx1"/>
                </a:solidFill>
              </a:rPr>
              <a:t> Said </a:t>
            </a:r>
            <a:r>
              <a:rPr lang="en-US" dirty="0" err="1" smtClean="0">
                <a:solidFill>
                  <a:schemeClr val="tx1"/>
                </a:solidFill>
              </a:rPr>
              <a:t>Alzoubi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Director General Of DoS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488452" cy="104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Main Goals of using Advanced Technology in Census</a:t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3331"/>
            <a:ext cx="8305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Reducing Time for </a:t>
            </a:r>
            <a:r>
              <a:rPr lang="en-US" sz="2800" dirty="0" smtClean="0"/>
              <a:t>(</a:t>
            </a:r>
            <a:r>
              <a:rPr lang="en-US" sz="2000" dirty="0" smtClean="0"/>
              <a:t>Data Collection, Data Transmission, Data Processing &amp; Extraction of Results</a:t>
            </a:r>
            <a:r>
              <a:rPr lang="en-US" sz="2800" dirty="0" smtClean="0"/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Quality Control of Census Data Through: </a:t>
            </a:r>
            <a:r>
              <a:rPr lang="en-US" sz="2800" dirty="0" smtClean="0"/>
              <a:t>(</a:t>
            </a:r>
            <a:r>
              <a:rPr lang="en-US" sz="2000" dirty="0" smtClean="0"/>
              <a:t>Demarcation and listing Operations, Questionnaire Design, Training Plan, Software Applications, Pre-Pilots, GIS/GPS, Manuals, Actual Enumeration Plan, etc.).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Field </a:t>
            </a:r>
            <a:r>
              <a:rPr lang="en-US" sz="2400" dirty="0" smtClean="0"/>
              <a:t>Work Management </a:t>
            </a:r>
            <a:r>
              <a:rPr lang="en-US" sz="2800" dirty="0" smtClean="0"/>
              <a:t>(</a:t>
            </a:r>
            <a:r>
              <a:rPr lang="en-US" sz="2000" dirty="0" smtClean="0"/>
              <a:t>Field</a:t>
            </a:r>
            <a:r>
              <a:rPr lang="en-US" sz="2800" dirty="0" smtClean="0"/>
              <a:t> </a:t>
            </a:r>
            <a:r>
              <a:rPr lang="en-US" sz="2000" dirty="0" smtClean="0"/>
              <a:t>Organizational Structure, Software Applications, Assign &amp; Re-Assign of tasks, Technical and Statistical Support, etc</a:t>
            </a:r>
            <a:r>
              <a:rPr lang="en-US" sz="2800" dirty="0" smtClean="0"/>
              <a:t>.).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Online Data Transmission </a:t>
            </a:r>
            <a:r>
              <a:rPr lang="en-US" sz="2800" dirty="0" smtClean="0"/>
              <a:t>(</a:t>
            </a:r>
            <a:r>
              <a:rPr lang="en-US" sz="2000" dirty="0" smtClean="0"/>
              <a:t>Private Network</a:t>
            </a:r>
            <a:r>
              <a:rPr lang="en-US" sz="2800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Continuity of Using Technologies in Upcoming Censuses and surveys.</a:t>
            </a:r>
            <a:r>
              <a:rPr lang="en-US" sz="28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Re-utilizing the Large Number of Tablets by the Dos, Other Governmental Institutions and Other Countries.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488452" cy="104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7724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Main </a:t>
            </a:r>
            <a:r>
              <a:rPr lang="en-US" u="sng" dirty="0"/>
              <a:t>Challenges of using Advanced Technology in </a:t>
            </a:r>
            <a:r>
              <a:rPr lang="en-US" u="sng" dirty="0" smtClean="0"/>
              <a:t>Census(1)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Limited Time Period Between the Decision to Use Technology and its Implementation Compared with the huge work required.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Lack of Experience:(</a:t>
            </a:r>
            <a:r>
              <a:rPr lang="en-US" sz="2000" dirty="0" smtClean="0"/>
              <a:t>DoS Staff, Regional NSOs, Private Sector</a:t>
            </a:r>
            <a:r>
              <a:rPr lang="en-US" sz="2800" dirty="0" smtClean="0"/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Resistance Towards Using Technology </a:t>
            </a:r>
            <a:r>
              <a:rPr lang="en-US" sz="2800" dirty="0"/>
              <a:t>in Census by DoS Staff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The Need for Infrastructure (</a:t>
            </a:r>
            <a:r>
              <a:rPr lang="en-US" sz="2000" dirty="0" smtClean="0"/>
              <a:t>Data Center, Call Center, Operation Room</a:t>
            </a:r>
            <a:r>
              <a:rPr lang="en-US" sz="28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Procedures of Procurements and contracts in limited time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Total Population Coverage in Actual Enumeration (</a:t>
            </a:r>
            <a:r>
              <a:rPr lang="en-US" sz="2000" dirty="0" smtClean="0"/>
              <a:t>Jordanians, Non-Jordanians</a:t>
            </a:r>
            <a:r>
              <a:rPr lang="en-US" sz="2800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488452" cy="104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7724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Main </a:t>
            </a:r>
            <a:r>
              <a:rPr lang="en-US" u="sng" dirty="0"/>
              <a:t>Challenges of using Advanced Technology in </a:t>
            </a:r>
            <a:r>
              <a:rPr lang="en-US" u="sng" dirty="0" smtClean="0"/>
              <a:t>Census(2)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89318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2800" dirty="0" smtClean="0"/>
              <a:t>Involving Different  Institutions to Become effective Stakeholders.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/>
              <a:t>Large Scale Project: (24,000 Field Workers &amp;  hundreds of Administrators)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/>
              <a:t>High Risk Project: (10 Days to count all the  Population by using New Technology without previous experience)</a:t>
            </a:r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488452" cy="104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04800"/>
            <a:ext cx="8534400" cy="1066800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/>
              <a:t>Requirements for Using Advanced Technology in Censuses</a:t>
            </a:r>
            <a:endParaRPr lang="en-U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458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Political </a:t>
            </a:r>
            <a:r>
              <a:rPr lang="en-US" sz="2800" dirty="0" smtClean="0"/>
              <a:t>Support</a:t>
            </a:r>
            <a:r>
              <a:rPr lang="en-US" sz="2800" dirty="0"/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Institutional </a:t>
            </a:r>
            <a:r>
              <a:rPr lang="en-US" sz="2800" dirty="0" smtClean="0"/>
              <a:t>Support: Ministries</a:t>
            </a:r>
            <a:r>
              <a:rPr lang="en-US" sz="2800" dirty="0"/>
              <a:t>, </a:t>
            </a:r>
            <a:r>
              <a:rPr lang="en-US" sz="2800" dirty="0" smtClean="0"/>
              <a:t>Public </a:t>
            </a:r>
            <a:r>
              <a:rPr lang="en-US" sz="2800" dirty="0"/>
              <a:t>and </a:t>
            </a:r>
            <a:r>
              <a:rPr lang="en-US" sz="2800" dirty="0" smtClean="0"/>
              <a:t>Private Institutions</a:t>
            </a:r>
            <a:r>
              <a:rPr lang="en-US" sz="2800" dirty="0"/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/>
              <a:t>Financial </a:t>
            </a:r>
            <a:r>
              <a:rPr lang="en-US" sz="2800" dirty="0"/>
              <a:t>Support.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Human Resources</a:t>
            </a:r>
            <a:r>
              <a:rPr lang="en-US" sz="2000" dirty="0" smtClean="0"/>
              <a:t>:(Administrators, Technical Staff, </a:t>
            </a:r>
            <a:r>
              <a:rPr lang="en-US" sz="2000" dirty="0"/>
              <a:t>and </a:t>
            </a:r>
            <a:r>
              <a:rPr lang="en-US" sz="2000" dirty="0" smtClean="0"/>
              <a:t>Enumerators</a:t>
            </a:r>
            <a:r>
              <a:rPr lang="en-US" sz="2400" dirty="0" smtClean="0"/>
              <a:t>).</a:t>
            </a:r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Technical and </a:t>
            </a:r>
            <a:r>
              <a:rPr lang="en-US" sz="2800" dirty="0" smtClean="0"/>
              <a:t>Infrastructure Needs (</a:t>
            </a:r>
            <a:r>
              <a:rPr lang="en-US" sz="2000" dirty="0" smtClean="0"/>
              <a:t>Data Center, Call center, Operation Room, Regional Offices, etc</a:t>
            </a:r>
            <a:r>
              <a:rPr lang="en-US" sz="2400" dirty="0" smtClean="0"/>
              <a:t>.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Contracting with Private Companies.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Logistical Requirements (</a:t>
            </a:r>
            <a:r>
              <a:rPr lang="en-US" sz="2000" dirty="0" smtClean="0"/>
              <a:t>Thousands of Vehicles, Public Security, 100 Regional Offices, etc</a:t>
            </a:r>
            <a:r>
              <a:rPr lang="en-US" sz="2800" dirty="0" smtClean="0"/>
              <a:t>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488452" cy="104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534400" cy="1447800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/>
              <a:t>How DoS Overcame and Minimized the Unplanned </a:t>
            </a:r>
            <a:br>
              <a:rPr lang="en-US" sz="2800" u="sng" dirty="0" smtClean="0"/>
            </a:br>
            <a:r>
              <a:rPr lang="en-US" sz="2800" u="sng" dirty="0" smtClean="0"/>
              <a:t>Adverse Impact of using Advanced Technology</a:t>
            </a:r>
            <a:endParaRPr lang="en-U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5597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Plans for Convincing Government (</a:t>
            </a:r>
            <a:r>
              <a:rPr lang="en-US" sz="2400" dirty="0" smtClean="0"/>
              <a:t>Awareness, SWOT Analysis, Cost Analysis</a:t>
            </a:r>
            <a:r>
              <a:rPr lang="en-US" sz="2800" dirty="0" smtClean="0"/>
              <a:t>).</a:t>
            </a:r>
            <a:endParaRPr lang="en-US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/>
              <a:t>Plans </a:t>
            </a:r>
            <a:r>
              <a:rPr lang="en-US" sz="2800" dirty="0"/>
              <a:t>for </a:t>
            </a:r>
            <a:r>
              <a:rPr lang="en-US" sz="2800" dirty="0" smtClean="0"/>
              <a:t>Convincing Stakeholders (</a:t>
            </a:r>
            <a:r>
              <a:rPr lang="en-US" sz="2400" dirty="0" smtClean="0"/>
              <a:t>Awareness, Brainstorming Meetings </a:t>
            </a:r>
            <a:r>
              <a:rPr lang="en-US" sz="2800" dirty="0" smtClean="0"/>
              <a:t>).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/>
              <a:t>Plans </a:t>
            </a:r>
            <a:r>
              <a:rPr lang="en-US" sz="2800" dirty="0"/>
              <a:t>for </a:t>
            </a:r>
            <a:r>
              <a:rPr lang="en-US" sz="2800" dirty="0" smtClean="0"/>
              <a:t>Convincing DoS Staff </a:t>
            </a:r>
            <a:r>
              <a:rPr lang="en-US" sz="3200" dirty="0"/>
              <a:t>(</a:t>
            </a:r>
            <a:r>
              <a:rPr lang="en-US" sz="2400" dirty="0"/>
              <a:t>Awareness, </a:t>
            </a:r>
            <a:r>
              <a:rPr lang="en-US" sz="2400" dirty="0" smtClean="0"/>
              <a:t>Brainstorming Meetings, Intensive Presentations, </a:t>
            </a:r>
            <a:r>
              <a:rPr lang="en-US" sz="2400" dirty="0"/>
              <a:t>SWOT Analysis</a:t>
            </a:r>
            <a:r>
              <a:rPr lang="en-US" sz="3200" dirty="0" smtClean="0"/>
              <a:t>)</a:t>
            </a:r>
            <a:r>
              <a:rPr lang="en-US" sz="2800" dirty="0" smtClean="0"/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/>
              <a:t>Full Documentation of Technology Requirements.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/>
              <a:t>Preparing of Appropriate Plans for Training, Field work and Dissemination of Census Results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/>
              <a:t>Preparing Manuals for </a:t>
            </a:r>
            <a:r>
              <a:rPr lang="en-US" sz="2800" smtClean="0"/>
              <a:t>Using Advanced </a:t>
            </a:r>
            <a:r>
              <a:rPr lang="en-US" sz="2800" dirty="0" smtClean="0"/>
              <a:t>Technology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019-A25C-4C85-B8B6-07D5E4E7A89F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488452" cy="104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425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Management Of Change In Transition Process from Traditional Method to Use of Advanced Technology in Population &amp; Housing Censuses</vt:lpstr>
      <vt:lpstr> Main Goals of using Advanced Technology in Census </vt:lpstr>
      <vt:lpstr>Main Challenges of using Advanced Technology in Census(1)</vt:lpstr>
      <vt:lpstr>Main Challenges of using Advanced Technology in Census(2)</vt:lpstr>
      <vt:lpstr>Requirements for Using Advanced Technology in Censuses</vt:lpstr>
      <vt:lpstr>How DoS Overcame and Minimized the Unplanned  Adverse Impact of using Advanced Technology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&amp; Housing Census 2015 Electronic Implementation</dc:title>
  <dc:creator>Naser Nahleh</dc:creator>
  <cp:lastModifiedBy>Andrea De Luka</cp:lastModifiedBy>
  <cp:revision>124</cp:revision>
  <cp:lastPrinted>2016-11-24T09:28:52Z</cp:lastPrinted>
  <dcterms:created xsi:type="dcterms:W3CDTF">2016-06-09T07:56:41Z</dcterms:created>
  <dcterms:modified xsi:type="dcterms:W3CDTF">2016-12-09T15:59:20Z</dcterms:modified>
</cp:coreProperties>
</file>