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7" r:id="rId3"/>
    <p:sldId id="288" r:id="rId4"/>
    <p:sldId id="289" r:id="rId5"/>
    <p:sldId id="290" r:id="rId6"/>
    <p:sldId id="304" r:id="rId7"/>
    <p:sldId id="297" r:id="rId8"/>
    <p:sldId id="303" r:id="rId9"/>
    <p:sldId id="298" r:id="rId10"/>
    <p:sldId id="299" r:id="rId11"/>
    <p:sldId id="300" r:id="rId12"/>
    <p:sldId id="302" r:id="rId13"/>
    <p:sldId id="295" r:id="rId14"/>
    <p:sldId id="305" r:id="rId15"/>
    <p:sldId id="267" r:id="rId16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32">
          <p15:clr>
            <a:srgbClr val="A4A3A4"/>
          </p15:clr>
        </p15:guide>
        <p15:guide id="2" orient="horz" pos="3714">
          <p15:clr>
            <a:srgbClr val="A4A3A4"/>
          </p15:clr>
        </p15:guide>
        <p15:guide id="3" pos="5427">
          <p15:clr>
            <a:srgbClr val="A4A3A4"/>
          </p15:clr>
        </p15:guide>
        <p15:guide id="4" pos="3157">
          <p15:clr>
            <a:srgbClr val="A4A3A4"/>
          </p15:clr>
        </p15:guide>
        <p15:guide id="5" pos="10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88341" initials="mk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FDE"/>
    <a:srgbClr val="595959"/>
    <a:srgbClr val="010000"/>
    <a:srgbClr val="007096"/>
    <a:srgbClr val="97999B"/>
    <a:srgbClr val="009CA6"/>
    <a:srgbClr val="B88FDE"/>
    <a:srgbClr val="2C2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7" autoAdjust="0"/>
    <p:restoredTop sz="86715" autoAdjust="0"/>
  </p:normalViewPr>
  <p:slideViewPr>
    <p:cSldViewPr snapToGrid="0" snapToObjects="1">
      <p:cViewPr varScale="1">
        <p:scale>
          <a:sx n="111" d="100"/>
          <a:sy n="111" d="100"/>
        </p:scale>
        <p:origin x="-120" y="-78"/>
      </p:cViewPr>
      <p:guideLst>
        <p:guide orient="horz" pos="1432"/>
        <p:guide orient="horz" pos="3714"/>
        <p:guide pos="5427"/>
        <p:guide pos="3157"/>
        <p:guide pos="1012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258863951634313E-2"/>
          <c:y val="7.1967950345313531E-2"/>
          <c:w val="0.93888888888889044"/>
          <c:h val="0.76522643552506842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Sheet1!$N$13:$N$18</c:f>
              <c:strCache>
                <c:ptCount val="6"/>
                <c:pt idx="0">
                  <c:v>1960-69</c:v>
                </c:pt>
                <c:pt idx="1">
                  <c:v>1970-79</c:v>
                </c:pt>
                <c:pt idx="2">
                  <c:v>1980-89</c:v>
                </c:pt>
                <c:pt idx="3">
                  <c:v>1990-99</c:v>
                </c:pt>
                <c:pt idx="4">
                  <c:v>2000-09</c:v>
                </c:pt>
                <c:pt idx="5">
                  <c:v>2010-present</c:v>
                </c:pt>
              </c:strCache>
            </c:strRef>
          </c:cat>
          <c:val>
            <c:numRef>
              <c:f>Sheet1!$P$13:$P$18</c:f>
              <c:numCache>
                <c:formatCode>0%</c:formatCode>
                <c:ptCount val="6"/>
                <c:pt idx="0">
                  <c:v>0.68421052631579071</c:v>
                </c:pt>
                <c:pt idx="1">
                  <c:v>0.84210526315789624</c:v>
                </c:pt>
                <c:pt idx="2">
                  <c:v>0.68421052631579071</c:v>
                </c:pt>
                <c:pt idx="3">
                  <c:v>0.94736842105263008</c:v>
                </c:pt>
                <c:pt idx="4">
                  <c:v>0.84210526315789624</c:v>
                </c:pt>
                <c:pt idx="5">
                  <c:v>0.73684210526315785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7093632"/>
        <c:axId val="48628480"/>
      </c:barChart>
      <c:catAx>
        <c:axId val="47093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8628480"/>
        <c:crosses val="autoZero"/>
        <c:auto val="1"/>
        <c:lblAlgn val="ctr"/>
        <c:lblOffset val="100"/>
        <c:noMultiLvlLbl val="0"/>
      </c:catAx>
      <c:valAx>
        <c:axId val="486284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47093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23575592759167E-2"/>
          <c:y val="2.592619890288704E-2"/>
          <c:w val="0.91219300977208351"/>
          <c:h val="0.61990597307357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'UNSD quest'!$G$121</c:f>
              <c:strCache>
                <c:ptCount val="1"/>
                <c:pt idx="0">
                  <c:v>Arab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109855618330201E-3"/>
                  <c:y val="-4.629629629629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'UNSD quest'!$F$122:$F$127</c:f>
              <c:strCache>
                <c:ptCount val="6"/>
                <c:pt idx="0">
                  <c:v>Face-to-face, paper questionnaire</c:v>
                </c:pt>
                <c:pt idx="1">
                  <c:v>Face-to-face, electronic questionnaire</c:v>
                </c:pt>
                <c:pt idx="2">
                  <c:v>Telephone</c:v>
                </c:pt>
                <c:pt idx="3">
                  <c:v>Self-enumeration, paper questionnaire</c:v>
                </c:pt>
                <c:pt idx="4">
                  <c:v>Self-enumeration, internet</c:v>
                </c:pt>
                <c:pt idx="5">
                  <c:v>Register-based enumeration</c:v>
                </c:pt>
              </c:strCache>
            </c:strRef>
          </c:cat>
          <c:val>
            <c:numRef>
              <c:f>'UNSD quest'!$G$122:$G$127</c:f>
              <c:numCache>
                <c:formatCode>0</c:formatCode>
                <c:ptCount val="6"/>
                <c:pt idx="0">
                  <c:v>83.3</c:v>
                </c:pt>
                <c:pt idx="1">
                  <c:v>25</c:v>
                </c:pt>
                <c:pt idx="2">
                  <c:v>8.3000000000000007</c:v>
                </c:pt>
                <c:pt idx="3">
                  <c:v>16.7</c:v>
                </c:pt>
                <c:pt idx="4">
                  <c:v>16.7</c:v>
                </c:pt>
                <c:pt idx="5">
                  <c:v>8.3000000000000007</c:v>
                </c:pt>
              </c:numCache>
            </c:numRef>
          </c:val>
        </c:ser>
        <c:ser>
          <c:idx val="1"/>
          <c:order val="1"/>
          <c:tx>
            <c:strRef>
              <c:f>'UNSD quest'!$H$121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'UNSD quest'!$F$122:$F$127</c:f>
              <c:strCache>
                <c:ptCount val="6"/>
                <c:pt idx="0">
                  <c:v>Face-to-face, paper questionnaire</c:v>
                </c:pt>
                <c:pt idx="1">
                  <c:v>Face-to-face, electronic questionnaire</c:v>
                </c:pt>
                <c:pt idx="2">
                  <c:v>Telephone</c:v>
                </c:pt>
                <c:pt idx="3">
                  <c:v>Self-enumeration, paper questionnaire</c:v>
                </c:pt>
                <c:pt idx="4">
                  <c:v>Self-enumeration, internet</c:v>
                </c:pt>
                <c:pt idx="5">
                  <c:v>Register-based enumeration</c:v>
                </c:pt>
              </c:strCache>
            </c:strRef>
          </c:cat>
          <c:val>
            <c:numRef>
              <c:f>'UNSD quest'!$H$122:$H$127</c:f>
              <c:numCache>
                <c:formatCode>General</c:formatCode>
                <c:ptCount val="6"/>
                <c:pt idx="0">
                  <c:v>75</c:v>
                </c:pt>
                <c:pt idx="1">
                  <c:v>11</c:v>
                </c:pt>
                <c:pt idx="2">
                  <c:v>11</c:v>
                </c:pt>
                <c:pt idx="3">
                  <c:v>24</c:v>
                </c:pt>
                <c:pt idx="4">
                  <c:v>26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731456"/>
        <c:axId val="47732992"/>
      </c:barChart>
      <c:catAx>
        <c:axId val="477314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  <c:crossAx val="47732992"/>
        <c:crosses val="autoZero"/>
        <c:auto val="1"/>
        <c:lblAlgn val="ctr"/>
        <c:lblOffset val="100"/>
        <c:noMultiLvlLbl val="0"/>
      </c:catAx>
      <c:valAx>
        <c:axId val="477329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3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980261524195704"/>
          <c:y val="9.7867656834040834E-2"/>
          <c:w val="0.12186415294768366"/>
          <c:h val="0.30028047309703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27211286089239"/>
          <c:y val="0"/>
          <c:w val="0.54016776027996505"/>
          <c:h val="0.91574876057159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'UNSD quest'!$C$307</c:f>
              <c:strCache>
                <c:ptCount val="1"/>
                <c:pt idx="0">
                  <c:v>Arab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'UNSD quest'!$B$308:$B$312</c:f>
              <c:strCache>
                <c:ptCount val="5"/>
                <c:pt idx="0">
                  <c:v>Financial resources</c:v>
                </c:pt>
                <c:pt idx="1">
                  <c:v>Staff resources/expertise</c:v>
                </c:pt>
                <c:pt idx="2">
                  <c:v>Confidentiality concerns</c:v>
                </c:pt>
                <c:pt idx="3">
                  <c:v>Infrastructure</c:v>
                </c:pt>
                <c:pt idx="4">
                  <c:v>Data processing/tabulation</c:v>
                </c:pt>
              </c:strCache>
            </c:strRef>
          </c:cat>
          <c:val>
            <c:numRef>
              <c:f>'UNSD quest'!$C$308:$C$312</c:f>
              <c:numCache>
                <c:formatCode>0</c:formatCode>
                <c:ptCount val="5"/>
                <c:pt idx="0">
                  <c:v>22.2</c:v>
                </c:pt>
                <c:pt idx="1">
                  <c:v>66.7</c:v>
                </c:pt>
                <c:pt idx="2">
                  <c:v>11</c:v>
                </c:pt>
                <c:pt idx="3">
                  <c:v>22.2</c:v>
                </c:pt>
                <c:pt idx="4">
                  <c:v>11.1</c:v>
                </c:pt>
              </c:numCache>
            </c:numRef>
          </c:val>
        </c:ser>
        <c:ser>
          <c:idx val="1"/>
          <c:order val="1"/>
          <c:tx>
            <c:strRef>
              <c:f>'UNSD quest'!$D$307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'UNSD quest'!$B$308:$B$312</c:f>
              <c:strCache>
                <c:ptCount val="5"/>
                <c:pt idx="0">
                  <c:v>Financial resources</c:v>
                </c:pt>
                <c:pt idx="1">
                  <c:v>Staff resources/expertise</c:v>
                </c:pt>
                <c:pt idx="2">
                  <c:v>Confidentiality concerns</c:v>
                </c:pt>
                <c:pt idx="3">
                  <c:v>Infrastructure</c:v>
                </c:pt>
                <c:pt idx="4">
                  <c:v>Data processing/tabulation</c:v>
                </c:pt>
              </c:strCache>
            </c:strRef>
          </c:cat>
          <c:val>
            <c:numRef>
              <c:f>'UNSD quest'!$D$308:$D$312</c:f>
              <c:numCache>
                <c:formatCode>0</c:formatCode>
                <c:ptCount val="5"/>
                <c:pt idx="0">
                  <c:v>33</c:v>
                </c:pt>
                <c:pt idx="1">
                  <c:v>52</c:v>
                </c:pt>
                <c:pt idx="2">
                  <c:v>15</c:v>
                </c:pt>
                <c:pt idx="3">
                  <c:v>28</c:v>
                </c:pt>
                <c:pt idx="4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609344"/>
        <c:axId val="47610880"/>
      </c:barChart>
      <c:catAx>
        <c:axId val="4760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10880"/>
        <c:crosses val="autoZero"/>
        <c:auto val="1"/>
        <c:lblAlgn val="ctr"/>
        <c:lblOffset val="100"/>
        <c:noMultiLvlLbl val="0"/>
      </c:catAx>
      <c:valAx>
        <c:axId val="4761088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0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520317619324134"/>
          <c:y val="0.26147368059910064"/>
          <c:w val="0.15899374802953961"/>
          <c:h val="0.257045121554863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959637636965504"/>
          <c:y val="6.0982837137824639E-2"/>
          <c:w val="0.55508757483745896"/>
          <c:h val="0.8277101383832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'UNSD quest'!$C$318</c:f>
              <c:strCache>
                <c:ptCount val="1"/>
                <c:pt idx="0">
                  <c:v>Arab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'UNSD quest'!$B$319:$B$323</c:f>
              <c:strCache>
                <c:ptCount val="5"/>
                <c:pt idx="0">
                  <c:v>Cost savings</c:v>
                </c:pt>
                <c:pt idx="1">
                  <c:v>Time savings</c:v>
                </c:pt>
                <c:pt idx="2">
                  <c:v>Improved coverage</c:v>
                </c:pt>
                <c:pt idx="3">
                  <c:v>Improved data quality</c:v>
                </c:pt>
                <c:pt idx="4">
                  <c:v>Increased participation/response rates</c:v>
                </c:pt>
              </c:strCache>
            </c:strRef>
          </c:cat>
          <c:val>
            <c:numRef>
              <c:f>'UNSD quest'!$C$319:$C$323</c:f>
              <c:numCache>
                <c:formatCode>0</c:formatCode>
                <c:ptCount val="5"/>
                <c:pt idx="0">
                  <c:v>55</c:v>
                </c:pt>
                <c:pt idx="1">
                  <c:v>91</c:v>
                </c:pt>
                <c:pt idx="2">
                  <c:v>73</c:v>
                </c:pt>
                <c:pt idx="3">
                  <c:v>82</c:v>
                </c:pt>
                <c:pt idx="4">
                  <c:v>27</c:v>
                </c:pt>
              </c:numCache>
            </c:numRef>
          </c:val>
        </c:ser>
        <c:ser>
          <c:idx val="1"/>
          <c:order val="1"/>
          <c:tx>
            <c:strRef>
              <c:f>'UNSD quest'!$D$318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'UNSD quest'!$B$319:$B$323</c:f>
              <c:strCache>
                <c:ptCount val="5"/>
                <c:pt idx="0">
                  <c:v>Cost savings</c:v>
                </c:pt>
                <c:pt idx="1">
                  <c:v>Time savings</c:v>
                </c:pt>
                <c:pt idx="2">
                  <c:v>Improved coverage</c:v>
                </c:pt>
                <c:pt idx="3">
                  <c:v>Improved data quality</c:v>
                </c:pt>
                <c:pt idx="4">
                  <c:v>Increased participation/response rates</c:v>
                </c:pt>
              </c:strCache>
            </c:strRef>
          </c:cat>
          <c:val>
            <c:numRef>
              <c:f>'UNSD quest'!$D$319:$D$323</c:f>
              <c:numCache>
                <c:formatCode>General</c:formatCode>
                <c:ptCount val="5"/>
                <c:pt idx="0">
                  <c:v>36</c:v>
                </c:pt>
                <c:pt idx="1">
                  <c:v>62</c:v>
                </c:pt>
                <c:pt idx="2">
                  <c:v>37</c:v>
                </c:pt>
                <c:pt idx="3">
                  <c:v>57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34368"/>
        <c:axId val="48038272"/>
      </c:barChart>
      <c:catAx>
        <c:axId val="47434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8038272"/>
        <c:crosses val="autoZero"/>
        <c:auto val="1"/>
        <c:lblAlgn val="ctr"/>
        <c:lblOffset val="100"/>
        <c:noMultiLvlLbl val="0"/>
      </c:catAx>
      <c:valAx>
        <c:axId val="48038272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7434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28981989872309"/>
          <c:y val="4.9399586373994629E-2"/>
          <c:w val="0.2449574046000218"/>
          <c:h val="0.1250457671285712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139282589676291"/>
          <c:y val="4.7619047619047616E-2"/>
          <c:w val="0.61081561679790031"/>
          <c:h val="0.843932235743259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'UNSD quest'!$C$328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'UNSD quest'!$B$329:$B$331</c:f>
              <c:strCache>
                <c:ptCount val="3"/>
                <c:pt idx="0">
                  <c:v>Interactive online database</c:v>
                </c:pt>
                <c:pt idx="1">
                  <c:v>Static web pages</c:v>
                </c:pt>
                <c:pt idx="2">
                  <c:v>Paper Publications </c:v>
                </c:pt>
              </c:strCache>
            </c:strRef>
          </c:cat>
          <c:val>
            <c:numRef>
              <c:f>'UNSD quest'!$C$329:$C$331</c:f>
              <c:numCache>
                <c:formatCode>General</c:formatCode>
                <c:ptCount val="3"/>
                <c:pt idx="0">
                  <c:v>36</c:v>
                </c:pt>
                <c:pt idx="1">
                  <c:v>39</c:v>
                </c:pt>
                <c:pt idx="2">
                  <c:v>22</c:v>
                </c:pt>
              </c:numCache>
            </c:numRef>
          </c:val>
        </c:ser>
        <c:ser>
          <c:idx val="1"/>
          <c:order val="1"/>
          <c:tx>
            <c:strRef>
              <c:f>'UNSD quest'!$D$328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'UNSD quest'!$B$329:$B$331</c:f>
              <c:strCache>
                <c:ptCount val="3"/>
                <c:pt idx="0">
                  <c:v>Interactive online database</c:v>
                </c:pt>
                <c:pt idx="1">
                  <c:v>Static web pages</c:v>
                </c:pt>
                <c:pt idx="2">
                  <c:v>Paper Publications </c:v>
                </c:pt>
              </c:strCache>
            </c:strRef>
          </c:cat>
          <c:val>
            <c:numRef>
              <c:f>'UNSD quest'!$D$329:$D$331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89</c:v>
                </c:pt>
              </c:numCache>
            </c:numRef>
          </c:val>
        </c:ser>
        <c:ser>
          <c:idx val="2"/>
          <c:order val="2"/>
          <c:tx>
            <c:strRef>
              <c:f>'UNSD quest'!$E$328</c:f>
              <c:strCache>
                <c:ptCount val="1"/>
                <c:pt idx="0">
                  <c:v>Arab 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'UNSD quest'!$B$329:$B$331</c:f>
              <c:strCache>
                <c:ptCount val="3"/>
                <c:pt idx="0">
                  <c:v>Interactive online database</c:v>
                </c:pt>
                <c:pt idx="1">
                  <c:v>Static web pages</c:v>
                </c:pt>
                <c:pt idx="2">
                  <c:v>Paper Publications </c:v>
                </c:pt>
              </c:strCache>
            </c:strRef>
          </c:cat>
          <c:val>
            <c:numRef>
              <c:f>'UNSD quest'!$E$329:$E$331</c:f>
              <c:numCache>
                <c:formatCode>General</c:formatCode>
                <c:ptCount val="3"/>
                <c:pt idx="0">
                  <c:v>0</c:v>
                </c:pt>
                <c:pt idx="1">
                  <c:v>33</c:v>
                </c:pt>
                <c:pt idx="2">
                  <c:v>58</c:v>
                </c:pt>
              </c:numCache>
            </c:numRef>
          </c:val>
        </c:ser>
        <c:ser>
          <c:idx val="3"/>
          <c:order val="3"/>
          <c:tx>
            <c:strRef>
              <c:f>'UNSD quest'!$F$328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'UNSD quest'!$B$329:$B$331</c:f>
              <c:strCache>
                <c:ptCount val="3"/>
                <c:pt idx="0">
                  <c:v>Interactive online database</c:v>
                </c:pt>
                <c:pt idx="1">
                  <c:v>Static web pages</c:v>
                </c:pt>
                <c:pt idx="2">
                  <c:v>Paper Publications </c:v>
                </c:pt>
              </c:strCache>
            </c:strRef>
          </c:cat>
          <c:val>
            <c:numRef>
              <c:f>'UNSD quest'!$F$329:$F$331</c:f>
              <c:numCache>
                <c:formatCode>General</c:formatCode>
                <c:ptCount val="3"/>
                <c:pt idx="0">
                  <c:v>14</c:v>
                </c:pt>
                <c:pt idx="1">
                  <c:v>28</c:v>
                </c:pt>
                <c:pt idx="2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85312"/>
        <c:axId val="47891200"/>
      </c:barChart>
      <c:catAx>
        <c:axId val="47885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7891200"/>
        <c:crosses val="autoZero"/>
        <c:auto val="1"/>
        <c:lblAlgn val="ctr"/>
        <c:lblOffset val="100"/>
        <c:noMultiLvlLbl val="0"/>
      </c:catAx>
      <c:valAx>
        <c:axId val="478912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7885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2257128427252"/>
          <c:y val="0.30156730408698912"/>
          <c:w val="0.25472868747913474"/>
          <c:h val="0.53972253468316456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691614656039963"/>
          <c:y val="3.6398466244153644E-3"/>
          <c:w val="0.6385653980752406"/>
          <c:h val="0.833094196558763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'UNSD quest'!$C$336</c:f>
              <c:strCache>
                <c:ptCount val="1"/>
                <c:pt idx="0">
                  <c:v>Arab 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'UNSD quest'!$B$337:$B$345</c:f>
              <c:strCache>
                <c:ptCount val="9"/>
                <c:pt idx="0">
                  <c:v>Cartography/mapping</c:v>
                </c:pt>
                <c:pt idx="1">
                  <c:v>Data dissemination</c:v>
                </c:pt>
                <c:pt idx="2">
                  <c:v>New technologies</c:v>
                </c:pt>
                <c:pt idx="3">
                  <c:v>Questionnaire design</c:v>
                </c:pt>
                <c:pt idx="4">
                  <c:v>Data collection</c:v>
                </c:pt>
                <c:pt idx="5">
                  <c:v>Data processing</c:v>
                </c:pt>
                <c:pt idx="6">
                  <c:v>Alternative census methodologies</c:v>
                </c:pt>
                <c:pt idx="7">
                  <c:v>Data analysis</c:v>
                </c:pt>
                <c:pt idx="8">
                  <c:v>Post-enumeration Survey</c:v>
                </c:pt>
              </c:strCache>
            </c:strRef>
          </c:cat>
          <c:val>
            <c:numRef>
              <c:f>'UNSD quest'!$C$337:$C$345</c:f>
              <c:numCache>
                <c:formatCode>0</c:formatCode>
                <c:ptCount val="9"/>
                <c:pt idx="0">
                  <c:v>66.7</c:v>
                </c:pt>
                <c:pt idx="1">
                  <c:v>66.7</c:v>
                </c:pt>
                <c:pt idx="2">
                  <c:v>50</c:v>
                </c:pt>
                <c:pt idx="3">
                  <c:v>33.300000000000004</c:v>
                </c:pt>
                <c:pt idx="4">
                  <c:v>33.300000000000004</c:v>
                </c:pt>
                <c:pt idx="5">
                  <c:v>33.300000000000004</c:v>
                </c:pt>
                <c:pt idx="6">
                  <c:v>16.7</c:v>
                </c:pt>
                <c:pt idx="7">
                  <c:v>16.7</c:v>
                </c:pt>
                <c:pt idx="8">
                  <c:v>16.7</c:v>
                </c:pt>
              </c:numCache>
            </c:numRef>
          </c:val>
        </c:ser>
        <c:ser>
          <c:idx val="1"/>
          <c:order val="1"/>
          <c:tx>
            <c:strRef>
              <c:f>'UNSD quest'!$D$336</c:f>
              <c:strCache>
                <c:ptCount val="1"/>
                <c:pt idx="0">
                  <c:v>  World </c:v>
                </c:pt>
              </c:strCache>
            </c:strRef>
          </c:tx>
          <c:spPr>
            <a:solidFill>
              <a:srgbClr val="418FD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'UNSD quest'!$B$337:$B$345</c:f>
              <c:strCache>
                <c:ptCount val="9"/>
                <c:pt idx="0">
                  <c:v>Cartography/mapping</c:v>
                </c:pt>
                <c:pt idx="1">
                  <c:v>Data dissemination</c:v>
                </c:pt>
                <c:pt idx="2">
                  <c:v>New technologies</c:v>
                </c:pt>
                <c:pt idx="3">
                  <c:v>Questionnaire design</c:v>
                </c:pt>
                <c:pt idx="4">
                  <c:v>Data collection</c:v>
                </c:pt>
                <c:pt idx="5">
                  <c:v>Data processing</c:v>
                </c:pt>
                <c:pt idx="6">
                  <c:v>Alternative census methodologies</c:v>
                </c:pt>
                <c:pt idx="7">
                  <c:v>Data analysis</c:v>
                </c:pt>
                <c:pt idx="8">
                  <c:v>Post-enumeration Survey</c:v>
                </c:pt>
              </c:strCache>
            </c:strRef>
          </c:cat>
          <c:val>
            <c:numRef>
              <c:f>'UNSD quest'!$D$337:$D$345</c:f>
              <c:numCache>
                <c:formatCode>General</c:formatCode>
                <c:ptCount val="9"/>
                <c:pt idx="0">
                  <c:v>25</c:v>
                </c:pt>
                <c:pt idx="1">
                  <c:v>21</c:v>
                </c:pt>
                <c:pt idx="2">
                  <c:v>22</c:v>
                </c:pt>
                <c:pt idx="3">
                  <c:v>22</c:v>
                </c:pt>
                <c:pt idx="4">
                  <c:v>11</c:v>
                </c:pt>
                <c:pt idx="5">
                  <c:v>28</c:v>
                </c:pt>
                <c:pt idx="6">
                  <c:v>10</c:v>
                </c:pt>
                <c:pt idx="7">
                  <c:v>18</c:v>
                </c:pt>
                <c:pt idx="8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21888"/>
        <c:axId val="48023424"/>
      </c:barChart>
      <c:catAx>
        <c:axId val="48021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48023424"/>
        <c:crosses val="autoZero"/>
        <c:auto val="1"/>
        <c:lblAlgn val="ctr"/>
        <c:lblOffset val="100"/>
        <c:noMultiLvlLbl val="0"/>
      </c:catAx>
      <c:valAx>
        <c:axId val="48023424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8021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00039583812124"/>
          <c:y val="0.20019497737778391"/>
          <c:w val="0.17517691426974172"/>
          <c:h val="0.37106081469764546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2ABF0A-AA7C-40D8-AD92-7B1F1D99AE60}" type="datetime1">
              <a:rPr lang="en-US"/>
              <a:pPr/>
              <a:t>09/12/2016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0320F0-11ED-4828-8CCA-9CAA34F174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16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D51995-181D-4B89-AC9D-1DBE072D5780}" type="datetime1">
              <a:rPr lang="en-US"/>
              <a:pPr/>
              <a:t>09/12/2016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E2DBDF-DF7D-4D74-983D-7F1D91223A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13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DBDF-DF7D-4D74-983D-7F1D91223A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8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DBDF-DF7D-4D74-983D-7F1D91223A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9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DBDF-DF7D-4D74-983D-7F1D91223A6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2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84188" y="3194050"/>
            <a:ext cx="330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85849" y="1376418"/>
            <a:ext cx="7145337" cy="2698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8030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85275" y="1149318"/>
            <a:ext cx="7145912" cy="2564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18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148423C9-34D1-4733-8715-0C30D99BD434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6" y="2233703"/>
            <a:ext cx="3772353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78928" y="2269987"/>
            <a:ext cx="2676071" cy="3844155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6C2B2753-0A74-46DD-8CEA-E30ECA8899FD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79" y="3587965"/>
            <a:ext cx="6971369" cy="2522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1898466"/>
            <a:ext cx="16686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98184" y="1898466"/>
            <a:ext cx="1612434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066643" y="1898466"/>
            <a:ext cx="1519906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483894" y="1898466"/>
            <a:ext cx="16051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3A7D1D04-A6A8-4F36-B380-38F968C2DA5A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877" y="1914072"/>
            <a:ext cx="3501106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66377" y="1914072"/>
            <a:ext cx="2984500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E6FA87DF-6FEB-4D8F-B14F-628BBD949213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7" y="2233703"/>
            <a:ext cx="3554638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5343071" y="2233613"/>
            <a:ext cx="3208792" cy="389413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08331486-D3E4-4A26-AA25-0D4051DF3D8B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0800000">
            <a:off x="4906963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10800000">
            <a:off x="4906963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0800000">
            <a:off x="4906963" y="2690813"/>
            <a:ext cx="147637" cy="114300"/>
          </a:xfrm>
          <a:prstGeom prst="triangle">
            <a:avLst/>
          </a:prstGeom>
          <a:solidFill>
            <a:srgbClr val="2D2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16200000">
            <a:off x="3881438" y="3009900"/>
            <a:ext cx="147637" cy="112713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0800000">
            <a:off x="4906963" y="3322638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10800000">
            <a:off x="4906963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0800000">
            <a:off x="4906963" y="4589463"/>
            <a:ext cx="147637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0800000">
            <a:off x="4906963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10800000">
            <a:off x="2616200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7" name="Isosceles Triangle 26"/>
          <p:cNvSpPr/>
          <p:nvPr userDrawn="1"/>
        </p:nvSpPr>
        <p:spPr>
          <a:xfrm rot="10800000">
            <a:off x="2616200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8" name="Isosceles Triangle 27"/>
          <p:cNvSpPr/>
          <p:nvPr userDrawn="1"/>
        </p:nvSpPr>
        <p:spPr>
          <a:xfrm rot="10800000">
            <a:off x="7092950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10800000">
            <a:off x="7092950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5400000">
            <a:off x="5822950" y="3009901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5401111"/>
            <a:ext cx="6631660" cy="360000"/>
          </a:xfrm>
          <a:prstGeom prst="rect">
            <a:avLst/>
          </a:prstGeom>
          <a:solidFill>
            <a:srgbClr val="418FDE"/>
          </a:solidFill>
        </p:spPr>
        <p:txBody>
          <a:bodyPr vert="horz" lIns="72000" tIns="36000" rIns="0" bIns="0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6"/>
          </p:nvPr>
        </p:nvSpPr>
        <p:spPr>
          <a:xfrm>
            <a:off x="6089893" y="3524123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0" name="Text Placeholder 38"/>
          <p:cNvSpPr>
            <a:spLocks noGrp="1"/>
          </p:cNvSpPr>
          <p:nvPr>
            <p:ph type="body" sz="quarter" idx="27"/>
          </p:nvPr>
        </p:nvSpPr>
        <p:spPr>
          <a:xfrm>
            <a:off x="6089893" y="2889209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28"/>
          </p:nvPr>
        </p:nvSpPr>
        <p:spPr>
          <a:xfrm>
            <a:off x="6089893" y="4155138"/>
            <a:ext cx="2160000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Text Placeholder 38"/>
          <p:cNvSpPr>
            <a:spLocks noGrp="1"/>
          </p:cNvSpPr>
          <p:nvPr>
            <p:ph type="body" sz="quarter" idx="30"/>
          </p:nvPr>
        </p:nvSpPr>
        <p:spPr>
          <a:xfrm>
            <a:off x="4128429" y="2890838"/>
            <a:ext cx="1596649" cy="359998"/>
          </a:xfrm>
          <a:prstGeom prst="rect">
            <a:avLst/>
          </a:prstGeom>
          <a:solidFill>
            <a:srgbClr val="595959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38"/>
          <p:cNvSpPr>
            <a:spLocks noGrp="1"/>
          </p:cNvSpPr>
          <p:nvPr>
            <p:ph type="body" sz="quarter" idx="31"/>
          </p:nvPr>
        </p:nvSpPr>
        <p:spPr>
          <a:xfrm>
            <a:off x="4128429" y="4783876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38"/>
          <p:cNvSpPr>
            <a:spLocks noGrp="1"/>
          </p:cNvSpPr>
          <p:nvPr>
            <p:ph type="body" sz="quarter" idx="32"/>
          </p:nvPr>
        </p:nvSpPr>
        <p:spPr>
          <a:xfrm>
            <a:off x="4128429" y="2257870"/>
            <a:ext cx="1596649" cy="359998"/>
          </a:xfrm>
          <a:prstGeom prst="rect">
            <a:avLst/>
          </a:prstGeom>
          <a:solidFill>
            <a:srgbClr val="2D2D70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38"/>
          <p:cNvSpPr>
            <a:spLocks noGrp="1"/>
          </p:cNvSpPr>
          <p:nvPr>
            <p:ph type="body" sz="quarter" idx="33"/>
          </p:nvPr>
        </p:nvSpPr>
        <p:spPr>
          <a:xfrm>
            <a:off x="1606550" y="3524123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4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1606550" y="2889209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38"/>
          <p:cNvSpPr>
            <a:spLocks noGrp="1"/>
          </p:cNvSpPr>
          <p:nvPr>
            <p:ph type="body" sz="quarter" idx="35"/>
          </p:nvPr>
        </p:nvSpPr>
        <p:spPr>
          <a:xfrm>
            <a:off x="1606549" y="4155138"/>
            <a:ext cx="2181149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36"/>
          </p:nvPr>
        </p:nvSpPr>
        <p:spPr>
          <a:xfrm>
            <a:off x="4128429" y="4155138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4128429" y="3524123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11459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14488" y="1550988"/>
            <a:ext cx="7529512" cy="180975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714" y="1016906"/>
            <a:ext cx="6616474" cy="4191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00"/>
              </a:lnSpc>
              <a:defRPr sz="2700" b="1" cap="none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614714" y="2685142"/>
            <a:ext cx="6616474" cy="19503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1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11250" y="791035"/>
            <a:ext cx="6624638" cy="4191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2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FD7FA5FB-2A7A-45EB-B6C2-8FB81109D9DE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1615180" y="2267080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80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80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CBCCC8E9-8CF3-4172-A227-A0F29AE55357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370294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5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18FDE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68A25DD2-2C1B-49CB-A6DA-BB2AE5539C42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370294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74B93532-6E8E-4C14-97A5-BDFFB40196A4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016500" y="2233703"/>
            <a:ext cx="3536949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6" y="2233703"/>
            <a:ext cx="3218995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4CD166A9-74B1-48AA-B550-A229477CEEA1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6639820" cy="12970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3855358"/>
            <a:ext cx="6639820" cy="2222500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C8F70FD2-3A12-4D8A-8A9E-F0E405D4D98C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2086429"/>
            <a:ext cx="6639820" cy="3991429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180" r:id="rId1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file:///C:\Users\548539\Desktop\EA3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6309" y="186607"/>
            <a:ext cx="8681883" cy="1004341"/>
          </a:xfrm>
        </p:spPr>
        <p:txBody>
          <a:bodyPr/>
          <a:lstStyle/>
          <a:p>
            <a:pPr algn="ctr"/>
            <a:r>
              <a:rPr lang="en-US" sz="2000" b="0" dirty="0" smtClean="0"/>
              <a:t>	</a:t>
            </a:r>
            <a:r>
              <a:rPr lang="en-US" sz="2000" dirty="0"/>
              <a:t>The Use of Technology in </a:t>
            </a:r>
            <a:r>
              <a:rPr lang="en-US" sz="2000" dirty="0" smtClean="0"/>
              <a:t>the Arab </a:t>
            </a:r>
            <a:r>
              <a:rPr lang="en-US" sz="2000" dirty="0"/>
              <a:t>population</a:t>
            </a:r>
            <a:br>
              <a:rPr lang="en-US" sz="2000" dirty="0"/>
            </a:br>
            <a:r>
              <a:rPr lang="en-US" sz="2000" dirty="0"/>
              <a:t> and Housing </a:t>
            </a:r>
            <a:r>
              <a:rPr lang="en-US" sz="2000" dirty="0" smtClean="0"/>
              <a:t>Censuses</a:t>
            </a:r>
          </a:p>
          <a:p>
            <a:endParaRPr lang="en-US" sz="20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02158" y="1319135"/>
            <a:ext cx="7145337" cy="1081448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By: Ismail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Lubbad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 ESCWA Statistics Division</a:t>
            </a:r>
          </a:p>
          <a:p>
            <a:pPr algn="ctr"/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Amman </a:t>
            </a: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Jordan</a:t>
            </a:r>
            <a:r>
              <a:rPr lang="en-US" altLang="en-US" sz="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n-US" sz="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28 November – 1 December 2016</a:t>
            </a:r>
            <a:r>
              <a:rPr lang="en-US" altLang="en-US" sz="6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n-US" sz="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117" y="741767"/>
            <a:ext cx="7366958" cy="5647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0" dirty="0"/>
              <a:t>2.5 Using technology in dissemination, 2010 census 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714" y="1862983"/>
            <a:ext cx="6915578" cy="4222878"/>
          </a:xfrm>
        </p:spPr>
        <p:txBody>
          <a:bodyPr/>
          <a:lstStyle/>
          <a:p>
            <a:r>
              <a:rPr lang="en-US" sz="2400" dirty="0" smtClean="0"/>
              <a:t> 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14714" y="5418034"/>
            <a:ext cx="7375585" cy="12243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third of Arab PHC disseminated on web pages</a:t>
            </a: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 countries did disseminate PHC data on interactive online DB. </a:t>
            </a:r>
          </a:p>
          <a:p>
            <a:pPr lvl="0" algn="just" eaLnBrk="0" hangingPunct="0"/>
            <a:endParaRPr lang="ar-SA" sz="2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303895"/>
              </p:ext>
            </p:extLst>
          </p:nvPr>
        </p:nvGraphicFramePr>
        <p:xfrm>
          <a:off x="2286000" y="1962149"/>
          <a:ext cx="5841050" cy="333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82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714" y="741767"/>
            <a:ext cx="7529286" cy="5647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0" dirty="0" smtClean="0"/>
              <a:t>2.6. </a:t>
            </a:r>
            <a:r>
              <a:rPr lang="en-US" sz="2800" b="0" dirty="0"/>
              <a:t>Cooperation: Receipt of assistance for preparation of census for the 2010 round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714" y="1862983"/>
            <a:ext cx="6915578" cy="4222878"/>
          </a:xfrm>
        </p:spPr>
        <p:txBody>
          <a:bodyPr/>
          <a:lstStyle/>
          <a:p>
            <a:r>
              <a:rPr lang="en-US" sz="2400" dirty="0" smtClean="0"/>
              <a:t> 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14714" y="5190186"/>
            <a:ext cx="7375585" cy="14521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eaLnBrk="0" hangingPunct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 third of Arab countries received assistance in mapping and data dissemination;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third of  Arab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received technical assistant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data collection, a half of respondents received assistance in using new technology</a:t>
            </a:r>
            <a:endParaRPr lang="ar-S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651912"/>
              </p:ext>
            </p:extLst>
          </p:nvPr>
        </p:nvGraphicFramePr>
        <p:xfrm>
          <a:off x="1790163" y="1862983"/>
          <a:ext cx="6740129" cy="332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16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117" y="741767"/>
            <a:ext cx="7366958" cy="5647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0" dirty="0" smtClean="0"/>
              <a:t>3. Potential </a:t>
            </a:r>
            <a:r>
              <a:rPr lang="en-US" sz="2800" b="0" dirty="0"/>
              <a:t>use of technology in Arab PHC in 2020 census 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714" y="1862982"/>
            <a:ext cx="6915578" cy="4370391"/>
          </a:xfrm>
        </p:spPr>
        <p:txBody>
          <a:bodyPr/>
          <a:lstStyle/>
          <a:p>
            <a:r>
              <a:rPr lang="en-US" sz="2000" dirty="0" smtClean="0"/>
              <a:t>2000: once country used PDA</a:t>
            </a:r>
          </a:p>
          <a:p>
            <a:r>
              <a:rPr lang="en-US" sz="2000" dirty="0"/>
              <a:t>2010: </a:t>
            </a:r>
            <a:r>
              <a:rPr lang="en-US" sz="2000" dirty="0" smtClean="0"/>
              <a:t>3 countries used PDA, 4 countries used scanning</a:t>
            </a:r>
          </a:p>
          <a:p>
            <a:r>
              <a:rPr lang="en-US" sz="2000" dirty="0" smtClean="0"/>
              <a:t>2020: Jordan electronic census and sharing experience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1738647" y="3271235"/>
            <a:ext cx="2627291" cy="13265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6 GCC countries</a:t>
            </a:r>
          </a:p>
          <a:p>
            <a:pPr algn="ctr"/>
            <a:r>
              <a:rPr lang="en-US" dirty="0"/>
              <a:t>Registers based </a:t>
            </a:r>
            <a:r>
              <a:rPr lang="en-US" dirty="0" smtClean="0"/>
              <a:t>census in 2020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215943" y="3271235"/>
            <a:ext cx="2472743" cy="13265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b="1" dirty="0"/>
              <a:t>Use of technology (</a:t>
            </a:r>
            <a:r>
              <a:rPr lang="en-US" b="1" dirty="0" smtClean="0"/>
              <a:t>2015-2018</a:t>
            </a:r>
            <a:r>
              <a:rPr lang="en-US" b="1" dirty="0"/>
              <a:t>)</a:t>
            </a:r>
          </a:p>
          <a:p>
            <a:pPr algn="ctr"/>
            <a:r>
              <a:rPr lang="en-US" dirty="0" smtClean="0"/>
              <a:t>Algeria , Egypt, Jordan, Palestine, Sudan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738648" y="4893971"/>
            <a:ext cx="2627290" cy="13394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Countries in conflict</a:t>
            </a:r>
          </a:p>
          <a:p>
            <a:pPr algn="ctr"/>
            <a:r>
              <a:rPr lang="en-US" dirty="0"/>
              <a:t>Syria, Yemen, Libya, Iraq, Somalia, Lebanon, Palestine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15944" y="4893971"/>
            <a:ext cx="2472742" cy="13394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Use of technology (2020-2024)</a:t>
            </a:r>
          </a:p>
          <a:p>
            <a:pPr algn="ctr"/>
            <a:r>
              <a:rPr lang="en-US" dirty="0" smtClean="0"/>
              <a:t>Morocco</a:t>
            </a:r>
            <a:r>
              <a:rPr lang="en-US" dirty="0"/>
              <a:t>, Comoros, Mauritania, Tunisia, Djibouti </a:t>
            </a:r>
          </a:p>
        </p:txBody>
      </p:sp>
    </p:spTree>
    <p:extLst>
      <p:ext uri="{BB962C8B-B14F-4D97-AF65-F5344CB8AC3E}">
        <p14:creationId xmlns:p14="http://schemas.microsoft.com/office/powerpoint/2010/main" val="20480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Arab population and housing Censuses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14714" y="2086377"/>
            <a:ext cx="6616474" cy="3412902"/>
          </a:xfrm>
        </p:spPr>
        <p:txBody>
          <a:bodyPr/>
          <a:lstStyle/>
          <a:p>
            <a:r>
              <a:rPr lang="en-US" dirty="0" smtClean="0"/>
              <a:t>A web page contains: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Information:  Arab PHC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Arab PHC questionnaires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Publications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Events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PHC experts DB</a:t>
            </a:r>
          </a:p>
          <a:p>
            <a:r>
              <a:rPr lang="fr-FR" sz="2000" u="sng" dirty="0">
                <a:hlinkClick r:id="rId2"/>
              </a:rPr>
              <a:t>https://</a:t>
            </a:r>
            <a:r>
              <a:rPr lang="fr-FR" sz="2000" u="sng" dirty="0" smtClean="0">
                <a:hlinkClick r:id="rId2"/>
              </a:rPr>
              <a:t>www.unescwa.</a:t>
            </a:r>
          </a:p>
          <a:p>
            <a:r>
              <a:rPr lang="fr-FR" sz="2000" u="sng" dirty="0" err="1" smtClean="0">
                <a:hlinkClick r:id="rId2"/>
              </a:rPr>
              <a:t>org</a:t>
            </a:r>
            <a:r>
              <a:rPr lang="fr-FR" sz="2000" u="sng" dirty="0" smtClean="0">
                <a:hlinkClick r:id="rId2"/>
              </a:rPr>
              <a:t>/</a:t>
            </a:r>
            <a:r>
              <a:rPr lang="fr-FR" sz="2000" u="sng" dirty="0" err="1" smtClean="0">
                <a:hlinkClick r:id="rId2"/>
              </a:rPr>
              <a:t>sub</a:t>
            </a:r>
            <a:r>
              <a:rPr lang="fr-FR" sz="2000" u="sng" dirty="0" smtClean="0">
                <a:hlinkClick r:id="rId2"/>
              </a:rPr>
              <a:t>-site/</a:t>
            </a:r>
            <a:r>
              <a:rPr lang="fr-FR" sz="2000" u="sng" dirty="0" err="1" smtClean="0">
                <a:hlinkClick r:id="rId2"/>
              </a:rPr>
              <a:t>arab</a:t>
            </a:r>
            <a:r>
              <a:rPr lang="fr-FR" sz="2000" u="sng" dirty="0" smtClean="0">
                <a:hlinkClick r:id="rId2"/>
              </a:rPr>
              <a:t>-population-</a:t>
            </a:r>
            <a:r>
              <a:rPr lang="fr-FR" sz="2000" u="sng" dirty="0" err="1" smtClean="0">
                <a:hlinkClick r:id="rId2"/>
              </a:rPr>
              <a:t>h</a:t>
            </a:r>
            <a:r>
              <a:rPr lang="fr-FR" u="sng" dirty="0" err="1" smtClean="0">
                <a:hlinkClick r:id="rId2"/>
              </a:rPr>
              <a:t>ousing</a:t>
            </a:r>
            <a:r>
              <a:rPr lang="fr-FR" u="sng" dirty="0" smtClean="0">
                <a:hlinkClick r:id="rId2"/>
              </a:rPr>
              <a:t>-</a:t>
            </a:r>
            <a:r>
              <a:rPr lang="fr-FR" u="sng" dirty="0" err="1" smtClean="0">
                <a:hlinkClick r:id="rId2"/>
              </a:rPr>
              <a:t>censuses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64" y="1749286"/>
            <a:ext cx="4174435" cy="49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 Conclusion and way forward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714" y="1774300"/>
            <a:ext cx="6961531" cy="3969677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There is a tendency of moving from paper questionnaire to electronic questionnaires in some Arab countries;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use of modern technologies contribute to reduce the cost and the time </a:t>
            </a:r>
            <a:r>
              <a:rPr lang="en-US" sz="2000" dirty="0" smtClean="0"/>
              <a:t>period. However, its </a:t>
            </a:r>
            <a:r>
              <a:rPr lang="en-US" sz="2000" dirty="0"/>
              <a:t>application requires staff expertise and financial resources</a:t>
            </a:r>
            <a:r>
              <a:rPr lang="en-US" sz="2000" dirty="0" smtClean="0"/>
              <a:t>,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33 % the </a:t>
            </a:r>
            <a:r>
              <a:rPr lang="en-US" sz="2000" dirty="0"/>
              <a:t>Arab </a:t>
            </a:r>
            <a:r>
              <a:rPr lang="en-US" sz="2000" dirty="0" smtClean="0"/>
              <a:t>countries disseminated PHC on web page.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Technical assistance in the Arab region:  </a:t>
            </a:r>
            <a:r>
              <a:rPr lang="en-US" sz="2000" dirty="0"/>
              <a:t>data capturing, </a:t>
            </a:r>
            <a:r>
              <a:rPr lang="en-US" sz="2000" dirty="0" smtClean="0"/>
              <a:t> cartography </a:t>
            </a:r>
            <a:r>
              <a:rPr lang="en-US" sz="2000" dirty="0"/>
              <a:t>/mapping, data processing and data </a:t>
            </a:r>
            <a:r>
              <a:rPr lang="en-US" sz="2000" dirty="0" smtClean="0"/>
              <a:t>dissemination</a:t>
            </a:r>
            <a:r>
              <a:rPr lang="en-US" sz="2000" dirty="0"/>
              <a:t>;</a:t>
            </a:r>
            <a:endParaRPr lang="en-US" sz="20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The Arab countries to make use of the Jordanian census experience in 2020 census round.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96963" y="487110"/>
            <a:ext cx="7134225" cy="1222049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en-US" dirty="0" smtClean="0"/>
          </a:p>
          <a:p>
            <a:pPr algn="ctr">
              <a:buFont typeface="Arial" charset="0"/>
              <a:buNone/>
              <a:defRPr/>
            </a:pPr>
            <a:r>
              <a:rPr lang="en-US" dirty="0" smtClean="0"/>
              <a:t>Thank you</a:t>
            </a:r>
          </a:p>
          <a:p>
            <a:pPr algn="ctr">
              <a:buFont typeface="Arial" charset="0"/>
              <a:buNone/>
              <a:defRPr/>
            </a:pPr>
            <a:r>
              <a:rPr lang="en-US" sz="1400" dirty="0" smtClean="0"/>
              <a:t>lubbad@un.org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type="subTitle" idx="1"/>
          </p:nvPr>
        </p:nvSpPr>
        <p:spPr>
          <a:xfrm>
            <a:off x="1521151" y="2353456"/>
            <a:ext cx="7229742" cy="3777521"/>
          </a:xfrm>
        </p:spPr>
        <p:txBody>
          <a:bodyPr/>
          <a:lstStyle/>
          <a:p>
            <a:pPr marL="514350" lvl="1" indent="-514350" algn="l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verview </a:t>
            </a:r>
            <a:r>
              <a:rPr lang="en-US" dirty="0">
                <a:solidFill>
                  <a:schemeClr val="tx1"/>
                </a:solidFill>
              </a:rPr>
              <a:t>of census-taking in the Arab </a:t>
            </a:r>
            <a:r>
              <a:rPr lang="en-US" dirty="0" smtClean="0">
                <a:solidFill>
                  <a:schemeClr val="tx1"/>
                </a:solidFill>
              </a:rPr>
              <a:t>region</a:t>
            </a:r>
            <a:endParaRPr lang="en-US" dirty="0">
              <a:solidFill>
                <a:schemeClr val="tx1"/>
              </a:solidFill>
            </a:endParaRPr>
          </a:p>
          <a:p>
            <a:pPr marL="514350" lvl="1" indent="-514350" algn="l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The use of technology in the census </a:t>
            </a:r>
            <a:r>
              <a:rPr lang="en-US" dirty="0" smtClean="0">
                <a:solidFill>
                  <a:schemeClr val="tx1"/>
                </a:solidFill>
              </a:rPr>
              <a:t>phases</a:t>
            </a:r>
          </a:p>
          <a:p>
            <a:pPr marL="514350" lvl="1" indent="-514350" algn="l"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Potential use of technology in Arab PHC in 2020 census </a:t>
            </a:r>
            <a:r>
              <a:rPr lang="en-US" dirty="0" smtClean="0">
                <a:solidFill>
                  <a:schemeClr val="tx1"/>
                </a:solidFill>
              </a:rPr>
              <a:t>round</a:t>
            </a:r>
            <a:endParaRPr lang="en-US" dirty="0">
              <a:solidFill>
                <a:schemeClr val="tx1"/>
              </a:solidFill>
            </a:endParaRPr>
          </a:p>
          <a:p>
            <a:pPr marL="514350" lvl="1" indent="-514350" algn="l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 Conclusion</a:t>
            </a:r>
            <a:endParaRPr lang="ar-LB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Contents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714" y="871671"/>
            <a:ext cx="6616474" cy="564335"/>
          </a:xfrm>
        </p:spPr>
        <p:txBody>
          <a:bodyPr/>
          <a:lstStyle/>
          <a:p>
            <a:r>
              <a:rPr lang="en-US" sz="2800" b="0" dirty="0" smtClean="0"/>
              <a:t>1. </a:t>
            </a:r>
            <a:r>
              <a:rPr lang="en-US" sz="2800" b="0" dirty="0"/>
              <a:t>O</a:t>
            </a:r>
            <a:r>
              <a:rPr lang="en-US" sz="2800" b="0" dirty="0" smtClean="0"/>
              <a:t>verview </a:t>
            </a:r>
            <a:r>
              <a:rPr lang="en-US" sz="2800" b="0" dirty="0"/>
              <a:t>of census-taking in the Arab </a:t>
            </a:r>
            <a:r>
              <a:rPr lang="en-US" sz="2800" b="0" dirty="0" smtClean="0"/>
              <a:t>region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714" y="2249714"/>
            <a:ext cx="6616474" cy="3116106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Source: Prepared by ESCWA Statistics Division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49983363"/>
              </p:ext>
            </p:extLst>
          </p:nvPr>
        </p:nvGraphicFramePr>
        <p:xfrm>
          <a:off x="1682150" y="1815921"/>
          <a:ext cx="6435307" cy="386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21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714" y="621102"/>
            <a:ext cx="6616474" cy="88572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1. </a:t>
            </a:r>
            <a:r>
              <a:rPr lang="en-US" sz="2400" b="0" dirty="0"/>
              <a:t>O</a:t>
            </a:r>
            <a:r>
              <a:rPr lang="en-US" sz="2400" b="0" dirty="0" smtClean="0"/>
              <a:t>verview </a:t>
            </a:r>
            <a:r>
              <a:rPr lang="en-US" sz="2400" b="0" dirty="0"/>
              <a:t>of census-taking in the Arab </a:t>
            </a:r>
            <a:r>
              <a:rPr lang="en-US" sz="2400" b="0" dirty="0" smtClean="0"/>
              <a:t>region (cont..)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714" y="1828800"/>
            <a:ext cx="6915578" cy="422427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Arab countries did not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undertake PHC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in:</a:t>
            </a:r>
          </a:p>
          <a:p>
            <a:endParaRPr lang="en-US" sz="28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1990: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Lebanon, Palestine, Libya, Djibouti</a:t>
            </a:r>
            <a:endParaRPr lang="en-US" sz="26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2000: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Lebanon, Somalia, 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Djibouti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2010: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Leb., 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Iraq, 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Somalia, Jordan, Syria, Yemen</a:t>
            </a:r>
            <a:endParaRPr lang="en-US" sz="260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A</a:t>
            </a:r>
            <a:r>
              <a:rPr lang="en-US" sz="26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decrease in the number of Arab countries that conducted a PHC in 2010 census round.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6" name="Oval 5"/>
          <p:cNvSpPr/>
          <p:nvPr/>
        </p:nvSpPr>
        <p:spPr>
          <a:xfrm>
            <a:off x="1493949" y="4404576"/>
            <a:ext cx="6838682" cy="1558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73</a:t>
            </a:r>
            <a:r>
              <a:rPr lang="en-US" sz="2400" b="1" dirty="0">
                <a:solidFill>
                  <a:schemeClr val="bg2"/>
                </a:solidFill>
              </a:rPr>
              <a:t>% of the Arab population was </a:t>
            </a:r>
            <a:r>
              <a:rPr lang="en-US" sz="2400" b="1" dirty="0" smtClean="0">
                <a:solidFill>
                  <a:schemeClr val="bg2"/>
                </a:solidFill>
              </a:rPr>
              <a:t>enumerated in </a:t>
            </a:r>
            <a:r>
              <a:rPr lang="en-US" sz="2400" b="1" dirty="0">
                <a:solidFill>
                  <a:schemeClr val="bg2"/>
                </a:solidFill>
              </a:rPr>
              <a:t>2010 census </a:t>
            </a:r>
            <a:r>
              <a:rPr lang="en-US" sz="2400" b="1" dirty="0" smtClean="0">
                <a:solidFill>
                  <a:schemeClr val="bg2"/>
                </a:solidFill>
              </a:rPr>
              <a:t>round 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While, 93% around the world.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7705" y="695458"/>
            <a:ext cx="6984308" cy="78561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b="0" dirty="0" smtClean="0">
                <a:solidFill>
                  <a:schemeClr val="tx1"/>
                </a:solidFill>
              </a:rPr>
              <a:t>2. The </a:t>
            </a:r>
            <a:r>
              <a:rPr lang="en-US" sz="2800" b="0" dirty="0">
                <a:solidFill>
                  <a:schemeClr val="tx1"/>
                </a:solidFill>
              </a:rPr>
              <a:t>use of technology in </a:t>
            </a:r>
            <a:r>
              <a:rPr lang="en-US" sz="2800" b="0" dirty="0" smtClean="0">
                <a:solidFill>
                  <a:schemeClr val="tx1"/>
                </a:solidFill>
              </a:rPr>
              <a:t>PHC phases</a:t>
            </a:r>
            <a:endParaRPr lang="en-U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714" y="1862983"/>
            <a:ext cx="6915578" cy="4222878"/>
          </a:xfrm>
        </p:spPr>
        <p:txBody>
          <a:bodyPr/>
          <a:lstStyle/>
          <a:p>
            <a:r>
              <a:rPr lang="en-US" sz="2400" dirty="0" smtClean="0"/>
              <a:t> </a:t>
            </a:r>
          </a:p>
          <a:p>
            <a:r>
              <a:rPr lang="en-US" sz="3200" dirty="0">
                <a:solidFill>
                  <a:schemeClr val="tx1"/>
                </a:solidFill>
                <a:latin typeface="+mn-lt"/>
                <a:cs typeface="+mn-cs"/>
              </a:rPr>
              <a:t>Sources:</a:t>
            </a:r>
          </a:p>
          <a:p>
            <a:r>
              <a:rPr lang="en-US" sz="26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UNSD: Overview of national experiences for PHC of the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+mn-cs"/>
              </a:rPr>
              <a:t>2010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round.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http://unstats.un.org/unsd/demographic/sources/census/wphc/UNSD/overview.pdf</a:t>
            </a:r>
          </a:p>
          <a:p>
            <a:r>
              <a:rPr lang="en-US" sz="2600" dirty="0">
                <a:solidFill>
                  <a:schemeClr val="tx1"/>
                </a:solidFill>
                <a:latin typeface="+mn-lt"/>
                <a:cs typeface="+mn-cs"/>
              </a:rPr>
              <a:t>           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ESCWA: A study of age reporting in selected Arab censuses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+mn-cs"/>
              </a:rPr>
              <a:t>of population</a:t>
            </a: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https://www.unescwa.org/publications/study-age-reporting-selected-arab-censuses-population</a:t>
            </a:r>
          </a:p>
        </p:txBody>
      </p:sp>
    </p:spTree>
    <p:extLst>
      <p:ext uri="{BB962C8B-B14F-4D97-AF65-F5344CB8AC3E}">
        <p14:creationId xmlns:p14="http://schemas.microsoft.com/office/powerpoint/2010/main" val="4437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7705" y="418744"/>
            <a:ext cx="6984308" cy="9741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/>
              <a:t>2.1 Use of technology in PHCs in 2010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714" y="1862983"/>
            <a:ext cx="6915578" cy="4222878"/>
          </a:xfrm>
        </p:spPr>
        <p:txBody>
          <a:bodyPr/>
          <a:lstStyle/>
          <a:p>
            <a:r>
              <a:rPr lang="en-US" sz="2400" dirty="0" smtClean="0"/>
              <a:t> </a:t>
            </a:r>
            <a:endParaRPr lang="en-US" sz="2400" b="1" dirty="0"/>
          </a:p>
        </p:txBody>
      </p:sp>
      <p:sp>
        <p:nvSpPr>
          <p:cNvPr id="9" name="ZoneTexte 5"/>
          <p:cNvSpPr txBox="1"/>
          <p:nvPr/>
        </p:nvSpPr>
        <p:spPr>
          <a:xfrm>
            <a:off x="1004552" y="5470564"/>
            <a:ext cx="7997454" cy="12618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latin typeface="Sakkal Majalla" pitchFamily="2" charset="-78"/>
                <a:ea typeface="+mj-ea"/>
                <a:cs typeface="Sakkal Majalla" pitchFamily="2" charset="-78"/>
              </a:rPr>
              <a:t> </a:t>
            </a: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3 Arab countries used </a:t>
            </a:r>
            <a:r>
              <a:rPr lang="en-US" sz="2400" dirty="0" smtClean="0">
                <a:solidFill>
                  <a:schemeClr val="bg1"/>
                </a:solidFill>
                <a:ea typeface="ＭＳ Ｐゴシック" charset="-128"/>
              </a:rPr>
              <a:t>PDA, </a:t>
            </a: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Bahrain: registered based census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 4 Arab countries used OCR/OMR 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ea typeface="ＭＳ Ｐゴシック" charset="-128"/>
              </a:rPr>
              <a:t>8 Arab countries used GPS in PHC (in preparation phase)</a:t>
            </a:r>
            <a:endParaRPr lang="ar-SA" sz="2400" dirty="0">
              <a:solidFill>
                <a:schemeClr val="bg1"/>
              </a:solidFill>
              <a:ea typeface="ＭＳ Ｐゴシック" charset="-12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931511"/>
              </p:ext>
            </p:extLst>
          </p:nvPr>
        </p:nvGraphicFramePr>
        <p:xfrm>
          <a:off x="1700011" y="1367384"/>
          <a:ext cx="6394678" cy="411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63"/>
                <a:gridCol w="1289154"/>
                <a:gridCol w="704538"/>
                <a:gridCol w="989350"/>
                <a:gridCol w="599607"/>
                <a:gridCol w="629587"/>
                <a:gridCol w="794479"/>
              </a:tblGrid>
              <a:tr h="47172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held devices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Computer-assisted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Others</a:t>
                      </a:r>
                    </a:p>
                  </a:txBody>
                  <a:tcPr marL="9525" marR="9525" marT="9525" marB="0"/>
                </a:tc>
              </a:tr>
              <a:tr h="25582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Bahrain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8239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Egypt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25582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Iraq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25582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Kuwait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25582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Morocco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5582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Oman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5582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Palestine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5582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Qatar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5582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Saudi Arabia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25582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Sudan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25582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Tunis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2660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25582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Arab  (%)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/>
                </a:tc>
              </a:tr>
              <a:tr h="25582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World (%)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6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828" y="828135"/>
            <a:ext cx="7340958" cy="5647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dirty="0" smtClean="0"/>
              <a:t>2.2 Enumeration </a:t>
            </a:r>
            <a:r>
              <a:rPr lang="en-US" sz="2400" b="0" dirty="0"/>
              <a:t>methods for the 2010 census round</a:t>
            </a:r>
            <a:r>
              <a:rPr lang="en-US" sz="2400" dirty="0"/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714" y="1862983"/>
            <a:ext cx="6915578" cy="3134020"/>
          </a:xfrm>
        </p:spPr>
        <p:txBody>
          <a:bodyPr/>
          <a:lstStyle/>
          <a:p>
            <a:r>
              <a:rPr lang="en-US" sz="2400" dirty="0" smtClean="0"/>
              <a:t> 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614713" y="5462699"/>
            <a:ext cx="7233073" cy="8619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Majority of countries collected PHC by paper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questionnaire</a:t>
            </a:r>
            <a:endParaRPr lang="en-US" sz="2000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marL="342900" lvl="0" indent="-342900" eaLnBrk="0" hangingPunct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17 % of Arab countries followed a self enumeration</a:t>
            </a:r>
            <a:r>
              <a:rPr lang="en-US" sz="2400" b="1" dirty="0" smtClean="0">
                <a:solidFill>
                  <a:schemeClr val="bg1"/>
                </a:solidFill>
                <a:latin typeface="Sakkal Majalla" pitchFamily="2" charset="-78"/>
                <a:ea typeface="+mj-ea"/>
                <a:cs typeface="Sakkal Majalla" pitchFamily="2" charset="-78"/>
              </a:rPr>
              <a:t>.  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57188"/>
              </p:ext>
            </p:extLst>
          </p:nvPr>
        </p:nvGraphicFramePr>
        <p:xfrm>
          <a:off x="1506828" y="2031513"/>
          <a:ext cx="6962433" cy="355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61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0978" y="828135"/>
            <a:ext cx="7301354" cy="5647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0" dirty="0"/>
              <a:t>2.3 Obstacles faced in the use of new technology during the 2010 census 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714" y="1862983"/>
            <a:ext cx="6915578" cy="3134020"/>
          </a:xfrm>
        </p:spPr>
        <p:txBody>
          <a:bodyPr/>
          <a:lstStyle/>
          <a:p>
            <a:r>
              <a:rPr lang="en-US" sz="2400" dirty="0" smtClean="0"/>
              <a:t> 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614714" y="5467115"/>
            <a:ext cx="7091404" cy="8574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1" eaLnBrk="0" hangingPunct="0"/>
            <a:r>
              <a:rPr lang="en-US" sz="200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Expertise, financial resources and Infrastructure are the main obstacles faced Arab countries in the use of technology during the 2010 census round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786020"/>
              </p:ext>
            </p:extLst>
          </p:nvPr>
        </p:nvGraphicFramePr>
        <p:xfrm>
          <a:off x="1700978" y="2093118"/>
          <a:ext cx="6616474" cy="326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78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8980" y="741767"/>
            <a:ext cx="7053048" cy="5647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0" dirty="0"/>
              <a:t>2.4  Benefits and risks of using technology in PHC operations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714" y="1862983"/>
            <a:ext cx="6915578" cy="4222878"/>
          </a:xfrm>
        </p:spPr>
        <p:txBody>
          <a:bodyPr/>
          <a:lstStyle/>
          <a:p>
            <a:r>
              <a:rPr lang="en-US" sz="2400" dirty="0" smtClean="0"/>
              <a:t> </a:t>
            </a: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52754" y="5340279"/>
            <a:ext cx="7375585" cy="13020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Benefits: Increasing quality and decrease of time, 36 -55% : using technology decreased cost </a:t>
            </a: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Risks: 29%  considered using technology increased cost</a:t>
            </a:r>
            <a:endParaRPr lang="ar-SA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10696"/>
              </p:ext>
            </p:extLst>
          </p:nvPr>
        </p:nvGraphicFramePr>
        <p:xfrm>
          <a:off x="1768980" y="1738648"/>
          <a:ext cx="6823272" cy="347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77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FDE"/>
      </a:accent1>
      <a:accent2>
        <a:srgbClr val="FFBF3F"/>
      </a:accent2>
      <a:accent3>
        <a:srgbClr val="CD545B"/>
      </a:accent3>
      <a:accent4>
        <a:srgbClr val="00B5E2"/>
      </a:accent4>
      <a:accent5>
        <a:srgbClr val="A4D65E"/>
      </a:accent5>
      <a:accent6>
        <a:srgbClr val="7566A0"/>
      </a:accent6>
      <a:hlink>
        <a:srgbClr val="009CA6"/>
      </a:hlink>
      <a:folHlink>
        <a:srgbClr val="9799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6935</TotalTime>
  <Words>694</Words>
  <Application>Microsoft Office PowerPoint</Application>
  <PresentationFormat>On-screen Show (4:3)</PresentationFormat>
  <Paragraphs>204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Contents</vt:lpstr>
      <vt:lpstr>1. Overview of census-taking in the Arab region</vt:lpstr>
      <vt:lpstr>1. Overview of census-taking in the Arab region (cont..)</vt:lpstr>
      <vt:lpstr>2. The use of technology in PHC phases</vt:lpstr>
      <vt:lpstr> 2.1 Use of technology in PHCs in 2010</vt:lpstr>
      <vt:lpstr>2.2 Enumeration methods for the 2010 census round </vt:lpstr>
      <vt:lpstr>2.3 Obstacles faced in the use of new technology during the 2010 census round</vt:lpstr>
      <vt:lpstr>2.4  Benefits and risks of using technology in PHC operations </vt:lpstr>
      <vt:lpstr>2.5 Using technology in dissemination, 2010 census round</vt:lpstr>
      <vt:lpstr>2.6. Cooperation: Receipt of assistance for preparation of census for the 2010 round </vt:lpstr>
      <vt:lpstr>3. Potential use of technology in Arab PHC in 2020 census round</vt:lpstr>
      <vt:lpstr>Arab population and housing Censuses</vt:lpstr>
      <vt:lpstr>4. Conclusion and way forward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LUBBAD</dc:creator>
  <cp:lastModifiedBy>Andrea De Luka</cp:lastModifiedBy>
  <cp:revision>47</cp:revision>
  <cp:lastPrinted>2016-11-25T11:29:08Z</cp:lastPrinted>
  <dcterms:created xsi:type="dcterms:W3CDTF">2016-11-25T11:25:44Z</dcterms:created>
  <dcterms:modified xsi:type="dcterms:W3CDTF">2016-12-09T15:44:50Z</dcterms:modified>
</cp:coreProperties>
</file>