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57" r:id="rId2"/>
    <p:sldMasterId id="2147483662" r:id="rId3"/>
  </p:sldMasterIdLst>
  <p:notesMasterIdLst>
    <p:notesMasterId r:id="rId21"/>
  </p:notesMasterIdLst>
  <p:handoutMasterIdLst>
    <p:handoutMasterId r:id="rId22"/>
  </p:handoutMasterIdLst>
  <p:sldIdLst>
    <p:sldId id="268" r:id="rId4"/>
    <p:sldId id="294" r:id="rId5"/>
    <p:sldId id="286" r:id="rId6"/>
    <p:sldId id="285" r:id="rId7"/>
    <p:sldId id="284" r:id="rId8"/>
    <p:sldId id="287" r:id="rId9"/>
    <p:sldId id="291" r:id="rId10"/>
    <p:sldId id="292" r:id="rId11"/>
    <p:sldId id="293" r:id="rId12"/>
    <p:sldId id="299" r:id="rId13"/>
    <p:sldId id="300" r:id="rId14"/>
    <p:sldId id="295" r:id="rId15"/>
    <p:sldId id="297" r:id="rId16"/>
    <p:sldId id="298" r:id="rId17"/>
    <p:sldId id="302" r:id="rId18"/>
    <p:sldId id="303" r:id="rId19"/>
    <p:sldId id="27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FD5"/>
    <a:srgbClr val="FFF8D5"/>
    <a:srgbClr val="FFF3B3"/>
    <a:srgbClr val="FFF9CD"/>
    <a:srgbClr val="FFF7BD"/>
    <a:srgbClr val="800000"/>
    <a:srgbClr val="FFFF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7" autoAdjust="0"/>
    <p:restoredTop sz="94660"/>
  </p:normalViewPr>
  <p:slideViewPr>
    <p:cSldViewPr>
      <p:cViewPr varScale="1">
        <p:scale>
          <a:sx n="111" d="100"/>
          <a:sy n="111" d="100"/>
        </p:scale>
        <p:origin x="-12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57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dirty="0" smtClean="0">
                <a:solidFill>
                  <a:schemeClr val="tx1"/>
                </a:solidFill>
              </a:rPr>
              <a:t>on-line census micro data (REDATAM) for LA countries census 1990-2000-2010 </a:t>
            </a:r>
            <a:endParaRPr lang="en-US" dirty="0">
              <a:solidFill>
                <a:schemeClr val="tx1"/>
              </a:solidFill>
            </a:endParaRPr>
          </a:p>
        </c:rich>
      </c:tx>
      <c:layout>
        <c:manualLayout>
          <c:xMode val="edge"/>
          <c:yMode val="edge"/>
          <c:x val="0.15143066491688539"/>
          <c:y val="2.7777777777777832E-2"/>
        </c:manualLayout>
      </c:layout>
      <c:overlay val="0"/>
      <c:spPr>
        <a:noFill/>
        <a:ln>
          <a:noFill/>
        </a:ln>
        <a:effectLst/>
      </c:spPr>
    </c:title>
    <c:autoTitleDeleted val="0"/>
    <c:plotArea>
      <c:layout/>
      <c:barChart>
        <c:barDir val="col"/>
        <c:grouping val="stacked"/>
        <c:varyColors val="0"/>
        <c:ser>
          <c:idx val="0"/>
          <c:order val="0"/>
          <c:tx>
            <c:strRef>
              <c:f>'América Latina'!$B$3</c:f>
              <c:strCache>
                <c:ptCount val="1"/>
                <c:pt idx="0">
                  <c:v>Argentina</c:v>
                </c:pt>
              </c:strCache>
            </c:strRef>
          </c:tx>
          <c:spPr>
            <a:solidFill>
              <a:schemeClr val="accent1"/>
            </a:solidFill>
            <a:ln>
              <a:noFill/>
            </a:ln>
            <a:effectLst/>
          </c:spPr>
          <c:invertIfNegative val="0"/>
          <c:cat>
            <c:strRef>
              <c:f>'América Latina'!$M$2:$O$2</c:f>
              <c:strCache>
                <c:ptCount val="3"/>
                <c:pt idx="0">
                  <c:v>Viviendas</c:v>
                </c:pt>
                <c:pt idx="1">
                  <c:v>Hogares</c:v>
                </c:pt>
                <c:pt idx="2">
                  <c:v>Personas</c:v>
                </c:pt>
              </c:strCache>
            </c:strRef>
          </c:cat>
          <c:val>
            <c:numRef>
              <c:f>'América Latina'!$M$3:$O$3</c:f>
              <c:numCache>
                <c:formatCode>###\ ###\ ###</c:formatCode>
                <c:ptCount val="3"/>
                <c:pt idx="0">
                  <c:v>25902299</c:v>
                </c:pt>
                <c:pt idx="1">
                  <c:v>26396087</c:v>
                </c:pt>
                <c:pt idx="2">
                  <c:v>76377226</c:v>
                </c:pt>
              </c:numCache>
            </c:numRef>
          </c:val>
        </c:ser>
        <c:ser>
          <c:idx val="1"/>
          <c:order val="1"/>
          <c:tx>
            <c:strRef>
              <c:f>'América Latina'!$B$4</c:f>
              <c:strCache>
                <c:ptCount val="1"/>
                <c:pt idx="0">
                  <c:v>Bolivia</c:v>
                </c:pt>
              </c:strCache>
            </c:strRef>
          </c:tx>
          <c:spPr>
            <a:solidFill>
              <a:schemeClr val="accent2"/>
            </a:solidFill>
            <a:ln>
              <a:noFill/>
            </a:ln>
            <a:effectLst/>
          </c:spPr>
          <c:invertIfNegative val="0"/>
          <c:cat>
            <c:strRef>
              <c:f>'América Latina'!$M$2:$O$2</c:f>
              <c:strCache>
                <c:ptCount val="3"/>
                <c:pt idx="0">
                  <c:v>Viviendas</c:v>
                </c:pt>
                <c:pt idx="1">
                  <c:v>Hogares</c:v>
                </c:pt>
                <c:pt idx="2">
                  <c:v>Personas</c:v>
                </c:pt>
              </c:strCache>
            </c:strRef>
          </c:cat>
          <c:val>
            <c:numRef>
              <c:f>'América Latina'!$M$4:$O$4</c:f>
              <c:numCache>
                <c:formatCode>###\ ###\ ###</c:formatCode>
                <c:ptCount val="3"/>
                <c:pt idx="0">
                  <c:v>3172321</c:v>
                </c:pt>
                <c:pt idx="1">
                  <c:v>2290414</c:v>
                </c:pt>
                <c:pt idx="2">
                  <c:v>18334181</c:v>
                </c:pt>
              </c:numCache>
            </c:numRef>
          </c:val>
        </c:ser>
        <c:ser>
          <c:idx val="3"/>
          <c:order val="2"/>
          <c:tx>
            <c:strRef>
              <c:f>'América Latina'!$B$6</c:f>
              <c:strCache>
                <c:ptCount val="1"/>
                <c:pt idx="0">
                  <c:v>Chile</c:v>
                </c:pt>
              </c:strCache>
            </c:strRef>
          </c:tx>
          <c:spPr>
            <a:solidFill>
              <a:schemeClr val="accent4"/>
            </a:solidFill>
            <a:ln>
              <a:noFill/>
            </a:ln>
            <a:effectLst/>
          </c:spPr>
          <c:invertIfNegative val="0"/>
          <c:cat>
            <c:strRef>
              <c:f>'América Latina'!$M$2:$O$2</c:f>
              <c:strCache>
                <c:ptCount val="3"/>
                <c:pt idx="0">
                  <c:v>Viviendas</c:v>
                </c:pt>
                <c:pt idx="1">
                  <c:v>Hogares</c:v>
                </c:pt>
                <c:pt idx="2">
                  <c:v>Personas</c:v>
                </c:pt>
              </c:strCache>
            </c:strRef>
          </c:cat>
          <c:val>
            <c:numRef>
              <c:f>'América Latina'!$M$6:$O$6</c:f>
              <c:numCache>
                <c:formatCode>###\ ###\ ###</c:formatCode>
                <c:ptCount val="3"/>
                <c:pt idx="0">
                  <c:v>7770175</c:v>
                </c:pt>
                <c:pt idx="1">
                  <c:v>7462131</c:v>
                </c:pt>
                <c:pt idx="2">
                  <c:v>28464836</c:v>
                </c:pt>
              </c:numCache>
            </c:numRef>
          </c:val>
        </c:ser>
        <c:ser>
          <c:idx val="4"/>
          <c:order val="3"/>
          <c:tx>
            <c:strRef>
              <c:f>'América Latina'!$B$7</c:f>
              <c:strCache>
                <c:ptCount val="1"/>
                <c:pt idx="0">
                  <c:v>Colombia</c:v>
                </c:pt>
              </c:strCache>
            </c:strRef>
          </c:tx>
          <c:spPr>
            <a:solidFill>
              <a:schemeClr val="accent5"/>
            </a:solidFill>
            <a:ln>
              <a:noFill/>
            </a:ln>
            <a:effectLst/>
          </c:spPr>
          <c:invertIfNegative val="0"/>
          <c:cat>
            <c:strRef>
              <c:f>'América Latina'!$M$2:$O$2</c:f>
              <c:strCache>
                <c:ptCount val="3"/>
                <c:pt idx="0">
                  <c:v>Viviendas</c:v>
                </c:pt>
                <c:pt idx="1">
                  <c:v>Hogares</c:v>
                </c:pt>
                <c:pt idx="2">
                  <c:v>Personas</c:v>
                </c:pt>
              </c:strCache>
            </c:strRef>
          </c:cat>
          <c:val>
            <c:numRef>
              <c:f>'América Latina'!$M$7:$O$7</c:f>
              <c:numCache>
                <c:formatCode>###\ ###\ ###</c:formatCode>
                <c:ptCount val="3"/>
                <c:pt idx="0">
                  <c:v>9126571</c:v>
                </c:pt>
                <c:pt idx="1">
                  <c:v>10570899</c:v>
                </c:pt>
                <c:pt idx="2">
                  <c:v>41468384</c:v>
                </c:pt>
              </c:numCache>
            </c:numRef>
          </c:val>
        </c:ser>
        <c:ser>
          <c:idx val="5"/>
          <c:order val="4"/>
          <c:tx>
            <c:strRef>
              <c:f>'América Latina'!$B$8</c:f>
              <c:strCache>
                <c:ptCount val="1"/>
                <c:pt idx="0">
                  <c:v>Costa Rica</c:v>
                </c:pt>
              </c:strCache>
            </c:strRef>
          </c:tx>
          <c:spPr>
            <a:solidFill>
              <a:schemeClr val="accent6"/>
            </a:solidFill>
            <a:ln>
              <a:noFill/>
            </a:ln>
            <a:effectLst/>
          </c:spPr>
          <c:invertIfNegative val="0"/>
          <c:cat>
            <c:strRef>
              <c:f>'América Latina'!$M$2:$O$2</c:f>
              <c:strCache>
                <c:ptCount val="3"/>
                <c:pt idx="0">
                  <c:v>Viviendas</c:v>
                </c:pt>
                <c:pt idx="1">
                  <c:v>Hogares</c:v>
                </c:pt>
                <c:pt idx="2">
                  <c:v>Personas</c:v>
                </c:pt>
              </c:strCache>
            </c:strRef>
          </c:cat>
          <c:val>
            <c:numRef>
              <c:f>'América Latina'!$M$8:$O$8</c:f>
              <c:numCache>
                <c:formatCode>###\ ###\ ###</c:formatCode>
                <c:ptCount val="3"/>
                <c:pt idx="0">
                  <c:v>2817410</c:v>
                </c:pt>
                <c:pt idx="1">
                  <c:v>2711967</c:v>
                </c:pt>
                <c:pt idx="2">
                  <c:v>10528700</c:v>
                </c:pt>
              </c:numCache>
            </c:numRef>
          </c:val>
        </c:ser>
        <c:ser>
          <c:idx val="7"/>
          <c:order val="5"/>
          <c:tx>
            <c:strRef>
              <c:f>'América Latina'!$B$10</c:f>
              <c:strCache>
                <c:ptCount val="1"/>
                <c:pt idx="0">
                  <c:v>Ecuador</c:v>
                </c:pt>
              </c:strCache>
            </c:strRef>
          </c:tx>
          <c:spPr>
            <a:solidFill>
              <a:schemeClr val="accent2">
                <a:lumMod val="60000"/>
              </a:schemeClr>
            </a:solidFill>
            <a:ln>
              <a:noFill/>
            </a:ln>
            <a:effectLst/>
          </c:spPr>
          <c:invertIfNegative val="0"/>
          <c:cat>
            <c:strRef>
              <c:f>'América Latina'!$M$2:$O$2</c:f>
              <c:strCache>
                <c:ptCount val="3"/>
                <c:pt idx="0">
                  <c:v>Viviendas</c:v>
                </c:pt>
                <c:pt idx="1">
                  <c:v>Hogares</c:v>
                </c:pt>
                <c:pt idx="2">
                  <c:v>Personas</c:v>
                </c:pt>
              </c:strCache>
            </c:strRef>
          </c:cat>
          <c:val>
            <c:numRef>
              <c:f>'América Latina'!$M$10:$O$10</c:f>
              <c:numCache>
                <c:formatCode>###\ ###\ ###</c:formatCode>
                <c:ptCount val="3"/>
                <c:pt idx="0">
                  <c:v>10449715</c:v>
                </c:pt>
                <c:pt idx="1">
                  <c:v>8750498</c:v>
                </c:pt>
                <c:pt idx="2">
                  <c:v>36288296</c:v>
                </c:pt>
              </c:numCache>
            </c:numRef>
          </c:val>
        </c:ser>
        <c:ser>
          <c:idx val="8"/>
          <c:order val="6"/>
          <c:tx>
            <c:strRef>
              <c:f>'América Latina'!$B$11</c:f>
              <c:strCache>
                <c:ptCount val="1"/>
                <c:pt idx="0">
                  <c:v>El Salvador</c:v>
                </c:pt>
              </c:strCache>
            </c:strRef>
          </c:tx>
          <c:spPr>
            <a:solidFill>
              <a:schemeClr val="accent3">
                <a:lumMod val="60000"/>
              </a:schemeClr>
            </a:solidFill>
            <a:ln>
              <a:noFill/>
            </a:ln>
            <a:effectLst/>
          </c:spPr>
          <c:invertIfNegative val="0"/>
          <c:cat>
            <c:strRef>
              <c:f>'América Latina'!$M$2:$O$2</c:f>
              <c:strCache>
                <c:ptCount val="3"/>
                <c:pt idx="0">
                  <c:v>Viviendas</c:v>
                </c:pt>
                <c:pt idx="1">
                  <c:v>Hogares</c:v>
                </c:pt>
                <c:pt idx="2">
                  <c:v>Personas</c:v>
                </c:pt>
              </c:strCache>
            </c:strRef>
          </c:cat>
          <c:val>
            <c:numRef>
              <c:f>'América Latina'!$M$11:$O$11</c:f>
              <c:numCache>
                <c:formatCode>###\ ###\ ###</c:formatCode>
                <c:ptCount val="3"/>
                <c:pt idx="0">
                  <c:v>1668602</c:v>
                </c:pt>
                <c:pt idx="1">
                  <c:v>1406860</c:v>
                </c:pt>
                <c:pt idx="2">
                  <c:v>5744113</c:v>
                </c:pt>
              </c:numCache>
            </c:numRef>
          </c:val>
        </c:ser>
        <c:ser>
          <c:idx val="11"/>
          <c:order val="7"/>
          <c:tx>
            <c:strRef>
              <c:f>'América Latina'!$B$14</c:f>
              <c:strCache>
                <c:ptCount val="1"/>
                <c:pt idx="0">
                  <c:v>Honduras</c:v>
                </c:pt>
              </c:strCache>
            </c:strRef>
          </c:tx>
          <c:spPr>
            <a:solidFill>
              <a:schemeClr val="accent6">
                <a:lumMod val="60000"/>
              </a:schemeClr>
            </a:solidFill>
            <a:ln>
              <a:noFill/>
            </a:ln>
            <a:effectLst/>
          </c:spPr>
          <c:invertIfNegative val="0"/>
          <c:cat>
            <c:strRef>
              <c:f>'América Latina'!$M$2:$O$2</c:f>
              <c:strCache>
                <c:ptCount val="3"/>
                <c:pt idx="0">
                  <c:v>Viviendas</c:v>
                </c:pt>
                <c:pt idx="1">
                  <c:v>Hogares</c:v>
                </c:pt>
                <c:pt idx="2">
                  <c:v>Personas</c:v>
                </c:pt>
              </c:strCache>
            </c:strRef>
          </c:cat>
          <c:val>
            <c:numRef>
              <c:f>'América Latina'!$M$14:$O$14</c:f>
              <c:numCache>
                <c:formatCode>###\ ###\ ###</c:formatCode>
                <c:ptCount val="3"/>
                <c:pt idx="0">
                  <c:v>4504681</c:v>
                </c:pt>
                <c:pt idx="1">
                  <c:v>3098901</c:v>
                </c:pt>
                <c:pt idx="2">
                  <c:v>18629218</c:v>
                </c:pt>
              </c:numCache>
            </c:numRef>
          </c:val>
        </c:ser>
        <c:ser>
          <c:idx val="13"/>
          <c:order val="8"/>
          <c:tx>
            <c:strRef>
              <c:f>'América Latina'!$B$16</c:f>
              <c:strCache>
                <c:ptCount val="1"/>
                <c:pt idx="0">
                  <c:v>Nicaragua</c:v>
                </c:pt>
              </c:strCache>
            </c:strRef>
          </c:tx>
          <c:spPr>
            <a:solidFill>
              <a:schemeClr val="accent2">
                <a:lumMod val="80000"/>
                <a:lumOff val="20000"/>
              </a:schemeClr>
            </a:solidFill>
            <a:ln>
              <a:noFill/>
            </a:ln>
            <a:effectLst/>
          </c:spPr>
          <c:invertIfNegative val="0"/>
          <c:cat>
            <c:strRef>
              <c:f>'América Latina'!$M$2:$O$2</c:f>
              <c:strCache>
                <c:ptCount val="3"/>
                <c:pt idx="0">
                  <c:v>Viviendas</c:v>
                </c:pt>
                <c:pt idx="1">
                  <c:v>Hogares</c:v>
                </c:pt>
                <c:pt idx="2">
                  <c:v>Personas</c:v>
                </c:pt>
              </c:strCache>
            </c:strRef>
          </c:cat>
          <c:val>
            <c:numRef>
              <c:f>'América Latina'!$M$16:$O$16</c:f>
              <c:numCache>
                <c:formatCode>###\ ###\ ###</c:formatCode>
                <c:ptCount val="3"/>
                <c:pt idx="0">
                  <c:v>1937602</c:v>
                </c:pt>
                <c:pt idx="1">
                  <c:v>1046052</c:v>
                </c:pt>
                <c:pt idx="2">
                  <c:v>9499197</c:v>
                </c:pt>
              </c:numCache>
            </c:numRef>
          </c:val>
        </c:ser>
        <c:ser>
          <c:idx val="14"/>
          <c:order val="9"/>
          <c:tx>
            <c:strRef>
              <c:f>'América Latina'!$B$17</c:f>
              <c:strCache>
                <c:ptCount val="1"/>
                <c:pt idx="0">
                  <c:v>Panamá</c:v>
                </c:pt>
              </c:strCache>
            </c:strRef>
          </c:tx>
          <c:spPr>
            <a:solidFill>
              <a:schemeClr val="accent3">
                <a:lumMod val="80000"/>
                <a:lumOff val="20000"/>
              </a:schemeClr>
            </a:solidFill>
            <a:ln>
              <a:noFill/>
            </a:ln>
            <a:effectLst/>
          </c:spPr>
          <c:invertIfNegative val="0"/>
          <c:cat>
            <c:strRef>
              <c:f>'América Latina'!$M$2:$O$2</c:f>
              <c:strCache>
                <c:ptCount val="3"/>
                <c:pt idx="0">
                  <c:v>Viviendas</c:v>
                </c:pt>
                <c:pt idx="1">
                  <c:v>Hogares</c:v>
                </c:pt>
                <c:pt idx="2">
                  <c:v>Personas</c:v>
                </c:pt>
              </c:strCache>
            </c:strRef>
          </c:cat>
          <c:val>
            <c:numRef>
              <c:f>'América Latina'!$M$17:$O$17</c:f>
              <c:numCache>
                <c:formatCode>###\ ###\ ###</c:formatCode>
                <c:ptCount val="3"/>
                <c:pt idx="0">
                  <c:v>2462512</c:v>
                </c:pt>
                <c:pt idx="1">
                  <c:v>1622201</c:v>
                </c:pt>
                <c:pt idx="2">
                  <c:v>8571281</c:v>
                </c:pt>
              </c:numCache>
            </c:numRef>
          </c:val>
        </c:ser>
        <c:ser>
          <c:idx val="15"/>
          <c:order val="10"/>
          <c:tx>
            <c:strRef>
              <c:f>'América Latina'!$B$18</c:f>
              <c:strCache>
                <c:ptCount val="1"/>
                <c:pt idx="0">
                  <c:v>Paraguay</c:v>
                </c:pt>
              </c:strCache>
            </c:strRef>
          </c:tx>
          <c:spPr>
            <a:solidFill>
              <a:schemeClr val="accent4">
                <a:lumMod val="80000"/>
                <a:lumOff val="20000"/>
              </a:schemeClr>
            </a:solidFill>
            <a:ln>
              <a:noFill/>
            </a:ln>
            <a:effectLst/>
          </c:spPr>
          <c:invertIfNegative val="0"/>
          <c:cat>
            <c:strRef>
              <c:f>'América Latina'!$M$2:$O$2</c:f>
              <c:strCache>
                <c:ptCount val="3"/>
                <c:pt idx="0">
                  <c:v>Viviendas</c:v>
                </c:pt>
                <c:pt idx="1">
                  <c:v>Hogares</c:v>
                </c:pt>
                <c:pt idx="2">
                  <c:v>Personas</c:v>
                </c:pt>
              </c:strCache>
            </c:strRef>
          </c:cat>
          <c:val>
            <c:numRef>
              <c:f>'América Latina'!$M$18:$O$18</c:f>
              <c:numCache>
                <c:formatCode>###\ ###\ ###</c:formatCode>
                <c:ptCount val="3"/>
                <c:pt idx="0">
                  <c:v>1279285</c:v>
                </c:pt>
                <c:pt idx="1">
                  <c:v>1109536</c:v>
                </c:pt>
                <c:pt idx="2">
                  <c:v>5163198</c:v>
                </c:pt>
              </c:numCache>
            </c:numRef>
          </c:val>
        </c:ser>
        <c:ser>
          <c:idx val="16"/>
          <c:order val="11"/>
          <c:tx>
            <c:strRef>
              <c:f>'América Latina'!$B$19</c:f>
              <c:strCache>
                <c:ptCount val="1"/>
                <c:pt idx="0">
                  <c:v>Perú</c:v>
                </c:pt>
              </c:strCache>
            </c:strRef>
          </c:tx>
          <c:spPr>
            <a:solidFill>
              <a:schemeClr val="accent5">
                <a:lumMod val="80000"/>
                <a:lumOff val="20000"/>
              </a:schemeClr>
            </a:solidFill>
            <a:ln>
              <a:noFill/>
            </a:ln>
            <a:effectLst/>
          </c:spPr>
          <c:invertIfNegative val="0"/>
          <c:cat>
            <c:strRef>
              <c:f>'América Latina'!$M$2:$O$2</c:f>
              <c:strCache>
                <c:ptCount val="3"/>
                <c:pt idx="0">
                  <c:v>Viviendas</c:v>
                </c:pt>
                <c:pt idx="1">
                  <c:v>Hogares</c:v>
                </c:pt>
                <c:pt idx="2">
                  <c:v>Personas</c:v>
                </c:pt>
              </c:strCache>
            </c:strRef>
          </c:cat>
          <c:val>
            <c:numRef>
              <c:f>'América Latina'!$M$19:$O$19</c:f>
              <c:numCache>
                <c:formatCode>###\ ###\ ###</c:formatCode>
                <c:ptCount val="3"/>
                <c:pt idx="0">
                  <c:v>12690932</c:v>
                </c:pt>
                <c:pt idx="1">
                  <c:v>11542051</c:v>
                </c:pt>
                <c:pt idx="2">
                  <c:v>49460513</c:v>
                </c:pt>
              </c:numCache>
            </c:numRef>
          </c:val>
        </c:ser>
        <c:ser>
          <c:idx val="17"/>
          <c:order val="12"/>
          <c:tx>
            <c:strRef>
              <c:f>'América Latina'!$B$20</c:f>
              <c:strCache>
                <c:ptCount val="1"/>
                <c:pt idx="0">
                  <c:v>Rep. Dominicana</c:v>
                </c:pt>
              </c:strCache>
            </c:strRef>
          </c:tx>
          <c:spPr>
            <a:solidFill>
              <a:schemeClr val="accent6">
                <a:lumMod val="80000"/>
                <a:lumOff val="20000"/>
              </a:schemeClr>
            </a:solidFill>
            <a:ln>
              <a:noFill/>
            </a:ln>
            <a:effectLst/>
          </c:spPr>
          <c:invertIfNegative val="0"/>
          <c:cat>
            <c:strRef>
              <c:f>'América Latina'!$M$2:$O$2</c:f>
              <c:strCache>
                <c:ptCount val="3"/>
                <c:pt idx="0">
                  <c:v>Viviendas</c:v>
                </c:pt>
                <c:pt idx="1">
                  <c:v>Hogares</c:v>
                </c:pt>
                <c:pt idx="2">
                  <c:v>Personas</c:v>
                </c:pt>
              </c:strCache>
            </c:strRef>
          </c:cat>
          <c:val>
            <c:numRef>
              <c:f>'América Latina'!$M$20:$O$20</c:f>
              <c:numCache>
                <c:formatCode>###\ ###\ ###</c:formatCode>
                <c:ptCount val="3"/>
                <c:pt idx="0">
                  <c:v>5524283</c:v>
                </c:pt>
                <c:pt idx="1">
                  <c:v>4871758</c:v>
                </c:pt>
                <c:pt idx="2">
                  <c:v>18007822</c:v>
                </c:pt>
              </c:numCache>
            </c:numRef>
          </c:val>
        </c:ser>
        <c:ser>
          <c:idx val="18"/>
          <c:order val="13"/>
          <c:tx>
            <c:strRef>
              <c:f>'América Latina'!$B$21</c:f>
              <c:strCache>
                <c:ptCount val="1"/>
                <c:pt idx="0">
                  <c:v>Uruguay</c:v>
                </c:pt>
              </c:strCache>
            </c:strRef>
          </c:tx>
          <c:spPr>
            <a:solidFill>
              <a:schemeClr val="accent1">
                <a:lumMod val="80000"/>
              </a:schemeClr>
            </a:solidFill>
            <a:ln>
              <a:noFill/>
            </a:ln>
            <a:effectLst/>
          </c:spPr>
          <c:invertIfNegative val="0"/>
          <c:cat>
            <c:strRef>
              <c:f>'América Latina'!$M$2:$O$2</c:f>
              <c:strCache>
                <c:ptCount val="3"/>
                <c:pt idx="0">
                  <c:v>Viviendas</c:v>
                </c:pt>
                <c:pt idx="1">
                  <c:v>Hogares</c:v>
                </c:pt>
                <c:pt idx="2">
                  <c:v>Personas</c:v>
                </c:pt>
              </c:strCache>
            </c:strRef>
          </c:cat>
          <c:val>
            <c:numRef>
              <c:f>'América Latina'!$M$21:$O$21</c:f>
              <c:numCache>
                <c:formatCode>###\ ###\ ###</c:formatCode>
                <c:ptCount val="3"/>
                <c:pt idx="0">
                  <c:v>1389740</c:v>
                </c:pt>
                <c:pt idx="1">
                  <c:v>1166270</c:v>
                </c:pt>
                <c:pt idx="2">
                  <c:v>3285877</c:v>
                </c:pt>
              </c:numCache>
            </c:numRef>
          </c:val>
        </c:ser>
        <c:ser>
          <c:idx val="19"/>
          <c:order val="14"/>
          <c:tx>
            <c:strRef>
              <c:f>'América Latina'!$B$22</c:f>
              <c:strCache>
                <c:ptCount val="1"/>
                <c:pt idx="0">
                  <c:v>Venezuela</c:v>
                </c:pt>
              </c:strCache>
            </c:strRef>
          </c:tx>
          <c:spPr>
            <a:solidFill>
              <a:schemeClr val="accent2">
                <a:lumMod val="80000"/>
              </a:schemeClr>
            </a:solidFill>
            <a:ln>
              <a:noFill/>
            </a:ln>
            <a:effectLst/>
          </c:spPr>
          <c:invertIfNegative val="0"/>
          <c:cat>
            <c:strRef>
              <c:f>'América Latina'!$M$2:$O$2</c:f>
              <c:strCache>
                <c:ptCount val="3"/>
                <c:pt idx="0">
                  <c:v>Viviendas</c:v>
                </c:pt>
                <c:pt idx="1">
                  <c:v>Hogares</c:v>
                </c:pt>
                <c:pt idx="2">
                  <c:v>Personas</c:v>
                </c:pt>
              </c:strCache>
            </c:strRef>
          </c:cat>
          <c:val>
            <c:numRef>
              <c:f>'América Latina'!$M$22:$O$22</c:f>
              <c:numCache>
                <c:formatCode>###\ ###\ ###</c:formatCode>
                <c:ptCount val="3"/>
                <c:pt idx="0">
                  <c:v>14458959</c:v>
                </c:pt>
                <c:pt idx="1">
                  <c:v>12451398</c:v>
                </c:pt>
                <c:pt idx="2">
                  <c:v>50282140</c:v>
                </c:pt>
              </c:numCache>
            </c:numRef>
          </c:val>
        </c:ser>
        <c:dLbls>
          <c:showLegendKey val="0"/>
          <c:showVal val="0"/>
          <c:showCatName val="0"/>
          <c:showSerName val="0"/>
          <c:showPercent val="0"/>
          <c:showBubbleSize val="0"/>
        </c:dLbls>
        <c:gapWidth val="150"/>
        <c:overlap val="100"/>
        <c:axId val="40816000"/>
        <c:axId val="218432640"/>
        <c:extLst>
          <c:ext xmlns:c15="http://schemas.microsoft.com/office/drawing/2012/chart" uri="{02D57815-91ED-43cb-92C2-25804820EDAC}">
            <c15:filteredBarSeries>
              <c15:ser>
                <c:idx val="2"/>
                <c:order val="2"/>
                <c:tx>
                  <c:strRef>
                    <c:extLst>
                      <c:ext uri="{02D57815-91ED-43cb-92C2-25804820EDAC}">
                        <c15:formulaRef>
                          <c15:sqref>'América Latina'!$B$5</c15:sqref>
                        </c15:formulaRef>
                      </c:ext>
                    </c:extLst>
                    <c:strCache>
                      <c:ptCount val="1"/>
                      <c:pt idx="0">
                        <c:v>Brasil</c:v>
                      </c:pt>
                    </c:strCache>
                  </c:strRef>
                </c:tx>
                <c:spPr>
                  <a:solidFill>
                    <a:schemeClr val="accent3"/>
                  </a:solidFill>
                  <a:ln>
                    <a:noFill/>
                  </a:ln>
                  <a:effectLst/>
                </c:spPr>
                <c:invertIfNegative val="0"/>
                <c:cat>
                  <c:strRef>
                    <c:extLst>
                      <c:ext uri="{02D57815-91ED-43cb-92C2-25804820EDAC}">
                        <c15:formulaRef>
                          <c15:sqref>'América Latina'!$M$2:$O$2</c15:sqref>
                        </c15:formulaRef>
                      </c:ext>
                    </c:extLst>
                    <c:strCache>
                      <c:ptCount val="3"/>
                      <c:pt idx="0">
                        <c:v>Viviendas</c:v>
                      </c:pt>
                      <c:pt idx="1">
                        <c:v>Hogares</c:v>
                      </c:pt>
                      <c:pt idx="2">
                        <c:v>Personas</c:v>
                      </c:pt>
                    </c:strCache>
                  </c:strRef>
                </c:cat>
                <c:val>
                  <c:numRef>
                    <c:extLst>
                      <c:ext uri="{02D57815-91ED-43cb-92C2-25804820EDAC}">
                        <c15:formulaRef>
                          <c15:sqref>'América Latina'!$M$5:$O$5</c15:sqref>
                        </c15:formulaRef>
                      </c:ext>
                    </c:extLst>
                    <c:numCache>
                      <c:formatCode>###\ ###\ ###</c:formatCode>
                      <c:ptCount val="3"/>
                    </c:numCache>
                  </c:numRef>
                </c:val>
              </c15:ser>
            </c15:filteredBarSeries>
            <c15:filteredBarSeries>
              <c15:ser>
                <c:idx val="6"/>
                <c:order val="6"/>
                <c:tx>
                  <c:strRef>
                    <c:extLst xmlns:c15="http://schemas.microsoft.com/office/drawing/2012/chart">
                      <c:ext xmlns:c15="http://schemas.microsoft.com/office/drawing/2012/chart" uri="{02D57815-91ED-43cb-92C2-25804820EDAC}">
                        <c15:formulaRef>
                          <c15:sqref>'América Latina'!$B$9</c15:sqref>
                        </c15:formulaRef>
                      </c:ext>
                    </c:extLst>
                    <c:strCache>
                      <c:ptCount val="1"/>
                      <c:pt idx="0">
                        <c:v>Cuba</c:v>
                      </c:pt>
                    </c:strCache>
                  </c:strRef>
                </c:tx>
                <c:spPr>
                  <a:solidFill>
                    <a:schemeClr val="accent1">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'América Latina'!$M$2:$O$2</c15:sqref>
                        </c15:formulaRef>
                      </c:ext>
                    </c:extLst>
                    <c:strCache>
                      <c:ptCount val="3"/>
                      <c:pt idx="0">
                        <c:v>Viviendas</c:v>
                      </c:pt>
                      <c:pt idx="1">
                        <c:v>Hogares</c:v>
                      </c:pt>
                      <c:pt idx="2">
                        <c:v>Personas</c:v>
                      </c:pt>
                    </c:strCache>
                  </c:strRef>
                </c:cat>
                <c:val>
                  <c:numRef>
                    <c:extLst xmlns:c15="http://schemas.microsoft.com/office/drawing/2012/chart">
                      <c:ext xmlns:c15="http://schemas.microsoft.com/office/drawing/2012/chart" uri="{02D57815-91ED-43cb-92C2-25804820EDAC}">
                        <c15:formulaRef>
                          <c15:sqref>'América Latina'!$M$9:$O$9</c15:sqref>
                        </c15:formulaRef>
                      </c:ext>
                    </c:extLst>
                    <c:numCache>
                      <c:formatCode>###\ ###\ ###</c:formatCode>
                      <c:ptCount val="3"/>
                    </c:numCache>
                  </c:numRef>
                </c:val>
              </c15:ser>
            </c15:filteredBarSeries>
            <c15:filteredBarSeries>
              <c15:ser>
                <c:idx val="9"/>
                <c:order val="9"/>
                <c:tx>
                  <c:strRef>
                    <c:extLst xmlns:c15="http://schemas.microsoft.com/office/drawing/2012/chart">
                      <c:ext xmlns:c15="http://schemas.microsoft.com/office/drawing/2012/chart" uri="{02D57815-91ED-43cb-92C2-25804820EDAC}">
                        <c15:formulaRef>
                          <c15:sqref>'América Latina'!$B$12</c15:sqref>
                        </c15:formulaRef>
                      </c:ext>
                    </c:extLst>
                    <c:strCache>
                      <c:ptCount val="1"/>
                      <c:pt idx="0">
                        <c:v>Guatemala</c:v>
                      </c:pt>
                    </c:strCache>
                  </c:strRef>
                </c:tx>
                <c:spPr>
                  <a:solidFill>
                    <a:schemeClr val="accent4">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'América Latina'!$M$2:$O$2</c15:sqref>
                        </c15:formulaRef>
                      </c:ext>
                    </c:extLst>
                    <c:strCache>
                      <c:ptCount val="3"/>
                      <c:pt idx="0">
                        <c:v>Viviendas</c:v>
                      </c:pt>
                      <c:pt idx="1">
                        <c:v>Hogares</c:v>
                      </c:pt>
                      <c:pt idx="2">
                        <c:v>Personas</c:v>
                      </c:pt>
                    </c:strCache>
                  </c:strRef>
                </c:cat>
                <c:val>
                  <c:numRef>
                    <c:extLst xmlns:c15="http://schemas.microsoft.com/office/drawing/2012/chart">
                      <c:ext xmlns:c15="http://schemas.microsoft.com/office/drawing/2012/chart" uri="{02D57815-91ED-43cb-92C2-25804820EDAC}">
                        <c15:formulaRef>
                          <c15:sqref>'América Latina'!$M$12:$O$12</c15:sqref>
                        </c15:formulaRef>
                      </c:ext>
                    </c:extLst>
                    <c:numCache>
                      <c:formatCode>General</c:formatCode>
                      <c:ptCount val="3"/>
                    </c:numCache>
                  </c:numRef>
                </c:val>
              </c15:ser>
            </c15:filteredBarSeries>
            <c15:filteredBarSeries>
              <c15:ser>
                <c:idx val="10"/>
                <c:order val="10"/>
                <c:tx>
                  <c:strRef>
                    <c:extLst xmlns:c15="http://schemas.microsoft.com/office/drawing/2012/chart">
                      <c:ext xmlns:c15="http://schemas.microsoft.com/office/drawing/2012/chart" uri="{02D57815-91ED-43cb-92C2-25804820EDAC}">
                        <c15:formulaRef>
                          <c15:sqref>'América Latina'!$B$13</c15:sqref>
                        </c15:formulaRef>
                      </c:ext>
                    </c:extLst>
                    <c:strCache>
                      <c:ptCount val="1"/>
                      <c:pt idx="0">
                        <c:v>Haití</c:v>
                      </c:pt>
                    </c:strCache>
                  </c:strRef>
                </c:tx>
                <c:spPr>
                  <a:solidFill>
                    <a:schemeClr val="accent5">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'América Latina'!$M$2:$O$2</c15:sqref>
                        </c15:formulaRef>
                      </c:ext>
                    </c:extLst>
                    <c:strCache>
                      <c:ptCount val="3"/>
                      <c:pt idx="0">
                        <c:v>Viviendas</c:v>
                      </c:pt>
                      <c:pt idx="1">
                        <c:v>Hogares</c:v>
                      </c:pt>
                      <c:pt idx="2">
                        <c:v>Personas</c:v>
                      </c:pt>
                    </c:strCache>
                  </c:strRef>
                </c:cat>
                <c:val>
                  <c:numRef>
                    <c:extLst xmlns:c15="http://schemas.microsoft.com/office/drawing/2012/chart">
                      <c:ext xmlns:c15="http://schemas.microsoft.com/office/drawing/2012/chart" uri="{02D57815-91ED-43cb-92C2-25804820EDAC}">
                        <c15:formulaRef>
                          <c15:sqref>'América Latina'!$M$13:$O$13</c15:sqref>
                        </c15:formulaRef>
                      </c:ext>
                    </c:extLst>
                    <c:numCache>
                      <c:formatCode>General</c:formatCode>
                      <c:ptCount val="3"/>
                    </c:numCache>
                  </c:numRef>
                </c:val>
              </c15:ser>
            </c15:filteredBarSeries>
            <c15:filteredBarSeries>
              <c15:ser>
                <c:idx val="12"/>
                <c:order val="12"/>
                <c:tx>
                  <c:strRef>
                    <c:extLst xmlns:c15="http://schemas.microsoft.com/office/drawing/2012/chart">
                      <c:ext xmlns:c15="http://schemas.microsoft.com/office/drawing/2012/chart" uri="{02D57815-91ED-43cb-92C2-25804820EDAC}">
                        <c15:formulaRef>
                          <c15:sqref>'América Latina'!$B$15</c15:sqref>
                        </c15:formulaRef>
                      </c:ext>
                    </c:extLst>
                    <c:strCache>
                      <c:ptCount val="1"/>
                      <c:pt idx="0">
                        <c:v>México</c:v>
                      </c:pt>
                    </c:strCache>
                  </c:strRef>
                </c:tx>
                <c:spPr>
                  <a:solidFill>
                    <a:schemeClr val="accent1">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'América Latina'!$M$2:$O$2</c15:sqref>
                        </c15:formulaRef>
                      </c:ext>
                    </c:extLst>
                    <c:strCache>
                      <c:ptCount val="3"/>
                      <c:pt idx="0">
                        <c:v>Viviendas</c:v>
                      </c:pt>
                      <c:pt idx="1">
                        <c:v>Hogares</c:v>
                      </c:pt>
                      <c:pt idx="2">
                        <c:v>Personas</c:v>
                      </c:pt>
                    </c:strCache>
                  </c:strRef>
                </c:cat>
                <c:val>
                  <c:numRef>
                    <c:extLst xmlns:c15="http://schemas.microsoft.com/office/drawing/2012/chart">
                      <c:ext xmlns:c15="http://schemas.microsoft.com/office/drawing/2012/chart" uri="{02D57815-91ED-43cb-92C2-25804820EDAC}">
                        <c15:formulaRef>
                          <c15:sqref>'América Latina'!$M$15:$O$15</c15:sqref>
                        </c15:formulaRef>
                      </c:ext>
                    </c:extLst>
                    <c:numCache>
                      <c:formatCode>###\ ###\ ###</c:formatCode>
                      <c:ptCount val="3"/>
                    </c:numCache>
                  </c:numRef>
                </c:val>
              </c15:ser>
            </c15:filteredBarSeries>
          </c:ext>
        </c:extLst>
      </c:barChart>
      <c:catAx>
        <c:axId val="40816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8432640"/>
        <c:crosses val="autoZero"/>
        <c:auto val="1"/>
        <c:lblAlgn val="ctr"/>
        <c:lblOffset val="100"/>
        <c:noMultiLvlLbl val="0"/>
      </c:catAx>
      <c:valAx>
        <c:axId val="218432640"/>
        <c:scaling>
          <c:orientation val="minMax"/>
        </c:scaling>
        <c:delete val="0"/>
        <c:axPos val="l"/>
        <c:majorGridlines>
          <c:spPr>
            <a:ln w="9525" cap="flat" cmpd="sng" algn="ctr">
              <a:solidFill>
                <a:schemeClr val="tx1">
                  <a:lumMod val="15000"/>
                  <a:lumOff val="85000"/>
                </a:schemeClr>
              </a:solidFill>
              <a:round/>
            </a:ln>
            <a:effectLst/>
          </c:spPr>
        </c:majorGridlines>
        <c:numFmt formatCode="###\ ###\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8160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9360E2-F7B9-4772-B079-42E1D80CFDC6}" type="doc">
      <dgm:prSet loTypeId="urn:microsoft.com/office/officeart/2005/8/layout/cycle4#1" loCatId="relationship" qsTypeId="urn:microsoft.com/office/officeart/2005/8/quickstyle/simple1" qsCatId="simple" csTypeId="urn:microsoft.com/office/officeart/2005/8/colors/accent1_2" csCatId="accent1" phldr="1"/>
      <dgm:spPr/>
      <dgm:t>
        <a:bodyPr/>
        <a:lstStyle/>
        <a:p>
          <a:endParaRPr lang="en-US"/>
        </a:p>
      </dgm:t>
    </dgm:pt>
    <dgm:pt modelId="{EC17E721-D5C2-45EB-98CB-68F97C2A2512}">
      <dgm:prSet phldrT="[Text]"/>
      <dgm:spPr/>
      <dgm:t>
        <a:bodyPr/>
        <a:lstStyle/>
        <a:p>
          <a:r>
            <a:rPr lang="en-US" b="1" dirty="0" smtClean="0"/>
            <a:t>Field enumeration</a:t>
          </a:r>
          <a:endParaRPr lang="en-US" b="1" dirty="0"/>
        </a:p>
      </dgm:t>
    </dgm:pt>
    <dgm:pt modelId="{371A0E39-B2E4-4785-8599-F7BB2FAE0B13}" type="parTrans" cxnId="{E88226A3-6D28-46E7-AA3B-EA3A7BFCA7A6}">
      <dgm:prSet/>
      <dgm:spPr/>
      <dgm:t>
        <a:bodyPr/>
        <a:lstStyle/>
        <a:p>
          <a:endParaRPr lang="en-US"/>
        </a:p>
      </dgm:t>
    </dgm:pt>
    <dgm:pt modelId="{1294C6EA-E747-419E-8D54-B10D39DC370D}" type="sibTrans" cxnId="{E88226A3-6D28-46E7-AA3B-EA3A7BFCA7A6}">
      <dgm:prSet/>
      <dgm:spPr/>
      <dgm:t>
        <a:bodyPr/>
        <a:lstStyle/>
        <a:p>
          <a:endParaRPr lang="en-US"/>
        </a:p>
      </dgm:t>
    </dgm:pt>
    <dgm:pt modelId="{A5E0048B-556B-4B2F-A24F-04E6B9DC183A}">
      <dgm:prSet phldrT="[Text]" custT="1"/>
      <dgm:spPr/>
      <dgm:t>
        <a:bodyPr/>
        <a:lstStyle/>
        <a:p>
          <a:r>
            <a:rPr lang="en-US" sz="1400" dirty="0" smtClean="0"/>
            <a:t>Paper or electronic questionnaire: handled or mobile devices (Tablet, Cellular), self-enumeration (internet)</a:t>
          </a:r>
          <a:endParaRPr lang="en-US" sz="1400" dirty="0"/>
        </a:p>
      </dgm:t>
    </dgm:pt>
    <dgm:pt modelId="{99635ED6-74DB-42B1-8FD1-BED643EC4B19}" type="parTrans" cxnId="{BD90671C-DD5E-4E0F-81E7-4868BF9F2D0F}">
      <dgm:prSet/>
      <dgm:spPr/>
      <dgm:t>
        <a:bodyPr/>
        <a:lstStyle/>
        <a:p>
          <a:endParaRPr lang="en-US"/>
        </a:p>
      </dgm:t>
    </dgm:pt>
    <dgm:pt modelId="{95D0B3E4-739B-4F18-957C-302FCD6AE82B}" type="sibTrans" cxnId="{BD90671C-DD5E-4E0F-81E7-4868BF9F2D0F}">
      <dgm:prSet/>
      <dgm:spPr/>
      <dgm:t>
        <a:bodyPr/>
        <a:lstStyle/>
        <a:p>
          <a:endParaRPr lang="en-US"/>
        </a:p>
      </dgm:t>
    </dgm:pt>
    <dgm:pt modelId="{C528F337-1B6F-4CBD-8778-70FC9B0C774D}">
      <dgm:prSet phldrT="[Text]" custT="1"/>
      <dgm:spPr/>
      <dgm:t>
        <a:bodyPr/>
        <a:lstStyle/>
        <a:p>
          <a:r>
            <a:rPr lang="en-US" sz="1400" dirty="0" smtClean="0"/>
            <a:t>Demographic trends follow up</a:t>
          </a:r>
          <a:endParaRPr lang="en-US" sz="1400" dirty="0"/>
        </a:p>
      </dgm:t>
    </dgm:pt>
    <dgm:pt modelId="{CA59C849-A64C-443C-BBF6-E4A47F4380CD}" type="parTrans" cxnId="{2F30A11E-1FCD-4DEA-A4F4-37CB07180E77}">
      <dgm:prSet/>
      <dgm:spPr/>
      <dgm:t>
        <a:bodyPr/>
        <a:lstStyle/>
        <a:p>
          <a:endParaRPr lang="en-US"/>
        </a:p>
      </dgm:t>
    </dgm:pt>
    <dgm:pt modelId="{CE679F35-4135-47AA-BA26-02842CE66997}" type="sibTrans" cxnId="{2F30A11E-1FCD-4DEA-A4F4-37CB07180E77}">
      <dgm:prSet/>
      <dgm:spPr/>
      <dgm:t>
        <a:bodyPr/>
        <a:lstStyle/>
        <a:p>
          <a:endParaRPr lang="en-US"/>
        </a:p>
      </dgm:t>
    </dgm:pt>
    <dgm:pt modelId="{B6877B1A-4AED-4A68-9B6E-CF1E5BA97065}">
      <dgm:prSet phldrT="[Text]"/>
      <dgm:spPr/>
      <dgm:t>
        <a:bodyPr/>
        <a:lstStyle/>
        <a:p>
          <a:r>
            <a:rPr lang="en-US" b="1" dirty="0" smtClean="0"/>
            <a:t>Data processing</a:t>
          </a:r>
          <a:endParaRPr lang="en-US" b="1" dirty="0"/>
        </a:p>
      </dgm:t>
    </dgm:pt>
    <dgm:pt modelId="{B3C79178-9D52-44A4-BEDC-2F24F1474E95}" type="parTrans" cxnId="{2EC751ED-EC1B-4B54-A770-E620AFB5435B}">
      <dgm:prSet/>
      <dgm:spPr/>
      <dgm:t>
        <a:bodyPr/>
        <a:lstStyle/>
        <a:p>
          <a:endParaRPr lang="en-US"/>
        </a:p>
      </dgm:t>
    </dgm:pt>
    <dgm:pt modelId="{183A458E-5ED8-4E94-85B8-5B81F3A53DDD}" type="sibTrans" cxnId="{2EC751ED-EC1B-4B54-A770-E620AFB5435B}">
      <dgm:prSet/>
      <dgm:spPr/>
      <dgm:t>
        <a:bodyPr/>
        <a:lstStyle/>
        <a:p>
          <a:endParaRPr lang="en-US"/>
        </a:p>
      </dgm:t>
    </dgm:pt>
    <dgm:pt modelId="{D09201FD-FEF6-496B-8A02-93AE5AD81885}">
      <dgm:prSet phldrT="[Text]" custT="1"/>
      <dgm:spPr/>
      <dgm:t>
        <a:bodyPr/>
        <a:lstStyle/>
        <a:p>
          <a:r>
            <a:rPr lang="en-US" sz="1400" dirty="0" smtClean="0"/>
            <a:t>Editing, validation, automatic coding</a:t>
          </a:r>
          <a:endParaRPr lang="en-US" sz="1400" dirty="0"/>
        </a:p>
      </dgm:t>
    </dgm:pt>
    <dgm:pt modelId="{C7D52311-338C-4295-ABF2-A28589353A99}" type="parTrans" cxnId="{DA40646D-BE81-4AD2-BC3A-F8231E3EE5B8}">
      <dgm:prSet/>
      <dgm:spPr/>
      <dgm:t>
        <a:bodyPr/>
        <a:lstStyle/>
        <a:p>
          <a:endParaRPr lang="en-US"/>
        </a:p>
      </dgm:t>
    </dgm:pt>
    <dgm:pt modelId="{BD32E904-4FEA-403A-AF21-A7EF79FA2958}" type="sibTrans" cxnId="{DA40646D-BE81-4AD2-BC3A-F8231E3EE5B8}">
      <dgm:prSet/>
      <dgm:spPr/>
      <dgm:t>
        <a:bodyPr/>
        <a:lstStyle/>
        <a:p>
          <a:endParaRPr lang="en-US"/>
        </a:p>
      </dgm:t>
    </dgm:pt>
    <dgm:pt modelId="{BE8F787F-14EA-43AA-A403-2A8F5FED7A6E}">
      <dgm:prSet phldrT="[Text]" custT="1"/>
      <dgm:spPr/>
      <dgm:t>
        <a:bodyPr/>
        <a:lstStyle/>
        <a:p>
          <a:r>
            <a:rPr lang="en-US" sz="1400" dirty="0" smtClean="0"/>
            <a:t>Storage</a:t>
          </a:r>
          <a:endParaRPr lang="en-US" sz="1400" dirty="0"/>
        </a:p>
      </dgm:t>
    </dgm:pt>
    <dgm:pt modelId="{1B1F21D0-0450-456D-99DD-A3EC5E272297}" type="parTrans" cxnId="{84AF7DBA-0766-44D6-89D9-D65F60B11B0C}">
      <dgm:prSet/>
      <dgm:spPr/>
      <dgm:t>
        <a:bodyPr/>
        <a:lstStyle/>
        <a:p>
          <a:endParaRPr lang="en-US"/>
        </a:p>
      </dgm:t>
    </dgm:pt>
    <dgm:pt modelId="{B32EE676-CDF4-44CA-B872-EDA23ADC5C1A}" type="sibTrans" cxnId="{84AF7DBA-0766-44D6-89D9-D65F60B11B0C}">
      <dgm:prSet/>
      <dgm:spPr/>
      <dgm:t>
        <a:bodyPr/>
        <a:lstStyle/>
        <a:p>
          <a:endParaRPr lang="en-US"/>
        </a:p>
      </dgm:t>
    </dgm:pt>
    <dgm:pt modelId="{D221B19E-BB6A-45B3-903F-68CEEE46693D}">
      <dgm:prSet phldrT="[Text]"/>
      <dgm:spPr/>
      <dgm:t>
        <a:bodyPr/>
        <a:lstStyle/>
        <a:p>
          <a:r>
            <a:rPr lang="en-US" b="1" dirty="0" smtClean="0"/>
            <a:t>Analysis</a:t>
          </a:r>
        </a:p>
      </dgm:t>
    </dgm:pt>
    <dgm:pt modelId="{40C3B3AC-76C6-4CFC-99EF-5F758AE1FEE7}" type="parTrans" cxnId="{E41B9F21-CC5D-46DB-8BA5-FE10A80CCAA9}">
      <dgm:prSet/>
      <dgm:spPr/>
      <dgm:t>
        <a:bodyPr/>
        <a:lstStyle/>
        <a:p>
          <a:endParaRPr lang="en-US"/>
        </a:p>
      </dgm:t>
    </dgm:pt>
    <dgm:pt modelId="{AE2599CC-5229-4F7B-8FAB-6F112C5C258C}" type="sibTrans" cxnId="{E41B9F21-CC5D-46DB-8BA5-FE10A80CCAA9}">
      <dgm:prSet/>
      <dgm:spPr/>
      <dgm:t>
        <a:bodyPr/>
        <a:lstStyle/>
        <a:p>
          <a:endParaRPr lang="en-US"/>
        </a:p>
      </dgm:t>
    </dgm:pt>
    <dgm:pt modelId="{4692944B-BFE5-4A6D-AF6A-F0458F4C24A1}">
      <dgm:prSet phldrT="[Text]" custT="1"/>
      <dgm:spPr/>
      <dgm:t>
        <a:bodyPr/>
        <a:lstStyle/>
        <a:p>
          <a:r>
            <a:rPr lang="en-US" sz="1400" dirty="0" smtClean="0"/>
            <a:t>Analytics (ODS y </a:t>
          </a:r>
          <a:r>
            <a:rPr lang="en-US" sz="1400" dirty="0" err="1" smtClean="0"/>
            <a:t>CdeM</a:t>
          </a:r>
          <a:r>
            <a:rPr lang="en-US" sz="1400" dirty="0" smtClean="0"/>
            <a:t>)</a:t>
          </a:r>
          <a:endParaRPr lang="en-US" sz="1400" dirty="0"/>
        </a:p>
      </dgm:t>
    </dgm:pt>
    <dgm:pt modelId="{928B45EB-DDD7-4108-BF0B-71F0FD81CD5B}" type="parTrans" cxnId="{E6725375-B600-49CA-878E-D7D38F160823}">
      <dgm:prSet/>
      <dgm:spPr/>
      <dgm:t>
        <a:bodyPr/>
        <a:lstStyle/>
        <a:p>
          <a:endParaRPr lang="en-US"/>
        </a:p>
      </dgm:t>
    </dgm:pt>
    <dgm:pt modelId="{DAEDE099-95E0-4546-BF9D-343A57D81638}" type="sibTrans" cxnId="{E6725375-B600-49CA-878E-D7D38F160823}">
      <dgm:prSet/>
      <dgm:spPr/>
      <dgm:t>
        <a:bodyPr/>
        <a:lstStyle/>
        <a:p>
          <a:endParaRPr lang="en-US"/>
        </a:p>
      </dgm:t>
    </dgm:pt>
    <dgm:pt modelId="{5758740F-6E62-48F6-8530-4DC16941EFD8}">
      <dgm:prSet phldrT="[Text]" custT="1"/>
      <dgm:spPr/>
      <dgm:t>
        <a:bodyPr/>
        <a:lstStyle/>
        <a:p>
          <a:r>
            <a:rPr lang="en-US" sz="1400" dirty="0" err="1" smtClean="0"/>
            <a:t>Bigdata</a:t>
          </a:r>
          <a:r>
            <a:rPr lang="en-US" sz="1400" dirty="0" smtClean="0"/>
            <a:t> (micro y macro data)</a:t>
          </a:r>
          <a:endParaRPr lang="en-US" sz="1400" dirty="0"/>
        </a:p>
      </dgm:t>
    </dgm:pt>
    <dgm:pt modelId="{ACED759E-A4D1-4395-8774-AB328B6F66C5}" type="parTrans" cxnId="{5BBC5DB6-6609-4580-952C-C31C83907881}">
      <dgm:prSet/>
      <dgm:spPr/>
      <dgm:t>
        <a:bodyPr/>
        <a:lstStyle/>
        <a:p>
          <a:endParaRPr lang="en-US"/>
        </a:p>
      </dgm:t>
    </dgm:pt>
    <dgm:pt modelId="{3838E898-9F28-493D-84AF-74225BA02DCA}" type="sibTrans" cxnId="{5BBC5DB6-6609-4580-952C-C31C83907881}">
      <dgm:prSet/>
      <dgm:spPr/>
      <dgm:t>
        <a:bodyPr/>
        <a:lstStyle/>
        <a:p>
          <a:endParaRPr lang="en-US"/>
        </a:p>
      </dgm:t>
    </dgm:pt>
    <dgm:pt modelId="{8C4D019B-BC1D-4EC8-AF5A-A8395C687C67}">
      <dgm:prSet phldrT="[Text]"/>
      <dgm:spPr/>
      <dgm:t>
        <a:bodyPr/>
        <a:lstStyle/>
        <a:p>
          <a:r>
            <a:rPr lang="en-US" b="1" dirty="0" smtClean="0"/>
            <a:t>Dissemination</a:t>
          </a:r>
          <a:endParaRPr lang="en-US" b="1" dirty="0"/>
        </a:p>
      </dgm:t>
    </dgm:pt>
    <dgm:pt modelId="{E3B97AB1-4300-4C9C-BCBE-7E8D9AF55A41}" type="parTrans" cxnId="{02E755BA-F081-4107-AB58-963501849FA3}">
      <dgm:prSet/>
      <dgm:spPr/>
      <dgm:t>
        <a:bodyPr/>
        <a:lstStyle/>
        <a:p>
          <a:endParaRPr lang="en-US"/>
        </a:p>
      </dgm:t>
    </dgm:pt>
    <dgm:pt modelId="{29DCA058-95BE-4F9F-9A35-6C46E95873FB}" type="sibTrans" cxnId="{02E755BA-F081-4107-AB58-963501849FA3}">
      <dgm:prSet/>
      <dgm:spPr/>
      <dgm:t>
        <a:bodyPr/>
        <a:lstStyle/>
        <a:p>
          <a:endParaRPr lang="en-US"/>
        </a:p>
      </dgm:t>
    </dgm:pt>
    <dgm:pt modelId="{CC622653-5F26-4816-9E08-E0898D5E27C3}">
      <dgm:prSet phldrT="[Text]" custT="1"/>
      <dgm:spPr/>
      <dgm:t>
        <a:bodyPr/>
        <a:lstStyle/>
        <a:p>
          <a:r>
            <a:rPr lang="en-US" sz="1400" dirty="0" smtClean="0"/>
            <a:t>Census products</a:t>
          </a:r>
          <a:endParaRPr lang="en-US" sz="1400" dirty="0"/>
        </a:p>
      </dgm:t>
    </dgm:pt>
    <dgm:pt modelId="{A03C428F-3521-4288-B11B-7548B72193E1}" type="parTrans" cxnId="{50C4E1F3-D687-47BE-9123-66291A4E3DD6}">
      <dgm:prSet/>
      <dgm:spPr/>
      <dgm:t>
        <a:bodyPr/>
        <a:lstStyle/>
        <a:p>
          <a:endParaRPr lang="en-US"/>
        </a:p>
      </dgm:t>
    </dgm:pt>
    <dgm:pt modelId="{D58359C5-973B-4AFB-9CE1-52C86BB4960B}" type="sibTrans" cxnId="{50C4E1F3-D687-47BE-9123-66291A4E3DD6}">
      <dgm:prSet/>
      <dgm:spPr/>
      <dgm:t>
        <a:bodyPr/>
        <a:lstStyle/>
        <a:p>
          <a:endParaRPr lang="en-US"/>
        </a:p>
      </dgm:t>
    </dgm:pt>
    <dgm:pt modelId="{88C58359-C818-4470-9A7D-A77AEAF58C0B}">
      <dgm:prSet phldrT="[Text]" custT="1"/>
      <dgm:spPr/>
      <dgm:t>
        <a:bodyPr/>
        <a:lstStyle/>
        <a:p>
          <a:r>
            <a:rPr lang="en-US" sz="1400" dirty="0" smtClean="0"/>
            <a:t>Training in the use, processing and analysis  of census data</a:t>
          </a:r>
          <a:endParaRPr lang="en-US" sz="1400" dirty="0"/>
        </a:p>
      </dgm:t>
    </dgm:pt>
    <dgm:pt modelId="{2483EC3F-56C3-4224-86B2-EAA59A3BA371}" type="parTrans" cxnId="{E7E832C1-3CB5-4554-A146-B326AFA6A233}">
      <dgm:prSet/>
      <dgm:spPr/>
      <dgm:t>
        <a:bodyPr/>
        <a:lstStyle/>
        <a:p>
          <a:endParaRPr lang="en-US"/>
        </a:p>
      </dgm:t>
    </dgm:pt>
    <dgm:pt modelId="{0C7DFFD1-44E9-46AA-865D-E63DF9350AD7}" type="sibTrans" cxnId="{E7E832C1-3CB5-4554-A146-B326AFA6A233}">
      <dgm:prSet/>
      <dgm:spPr/>
      <dgm:t>
        <a:bodyPr/>
        <a:lstStyle/>
        <a:p>
          <a:endParaRPr lang="en-US"/>
        </a:p>
      </dgm:t>
    </dgm:pt>
    <dgm:pt modelId="{65BF521D-8F99-4D4D-AE02-BACC88075299}">
      <dgm:prSet phldrT="[Text]" custT="1"/>
      <dgm:spPr/>
      <dgm:t>
        <a:bodyPr/>
        <a:lstStyle/>
        <a:p>
          <a:r>
            <a:rPr lang="en-US" sz="1400" dirty="0" smtClean="0"/>
            <a:t>Social networks technologies communications</a:t>
          </a:r>
          <a:endParaRPr lang="en-US" sz="1400" dirty="0"/>
        </a:p>
      </dgm:t>
    </dgm:pt>
    <dgm:pt modelId="{8A7ADF87-F2D1-4400-90B2-07D183184758}" type="parTrans" cxnId="{CF5608B1-0D78-4735-85A1-0EC206BD2215}">
      <dgm:prSet/>
      <dgm:spPr/>
      <dgm:t>
        <a:bodyPr/>
        <a:lstStyle/>
        <a:p>
          <a:endParaRPr lang="en-US"/>
        </a:p>
      </dgm:t>
    </dgm:pt>
    <dgm:pt modelId="{9ACC6E9A-512B-4C91-9751-6DFBC4F1CCAA}" type="sibTrans" cxnId="{CF5608B1-0D78-4735-85A1-0EC206BD2215}">
      <dgm:prSet/>
      <dgm:spPr/>
      <dgm:t>
        <a:bodyPr/>
        <a:lstStyle/>
        <a:p>
          <a:endParaRPr lang="en-US"/>
        </a:p>
      </dgm:t>
    </dgm:pt>
    <dgm:pt modelId="{C7222AF5-5A57-4154-B64B-2C345F15EAF9}">
      <dgm:prSet phldrT="[Text]" custT="1"/>
      <dgm:spPr/>
      <dgm:t>
        <a:bodyPr/>
        <a:lstStyle/>
        <a:p>
          <a:r>
            <a:rPr lang="en-US" sz="1400" dirty="0" smtClean="0"/>
            <a:t>Tables and results output plan</a:t>
          </a:r>
          <a:endParaRPr lang="en-US" sz="1400" dirty="0"/>
        </a:p>
      </dgm:t>
    </dgm:pt>
    <dgm:pt modelId="{39C3028D-4877-42BF-AED7-33035685FF16}" type="parTrans" cxnId="{AF97D697-428D-4083-A22E-C6F9F219A36D}">
      <dgm:prSet/>
      <dgm:spPr/>
      <dgm:t>
        <a:bodyPr/>
        <a:lstStyle/>
        <a:p>
          <a:endParaRPr lang="en-US"/>
        </a:p>
      </dgm:t>
    </dgm:pt>
    <dgm:pt modelId="{99F5631B-AA74-47BD-A67C-F554DAD397B5}" type="sibTrans" cxnId="{AF97D697-428D-4083-A22E-C6F9F219A36D}">
      <dgm:prSet/>
      <dgm:spPr/>
      <dgm:t>
        <a:bodyPr/>
        <a:lstStyle/>
        <a:p>
          <a:endParaRPr lang="en-US"/>
        </a:p>
      </dgm:t>
    </dgm:pt>
    <dgm:pt modelId="{068DAA11-DD90-422F-A902-6CBE244F4309}">
      <dgm:prSet phldrT="[Text]" custT="1"/>
      <dgm:spPr/>
      <dgm:t>
        <a:bodyPr/>
        <a:lstStyle/>
        <a:p>
          <a:r>
            <a:rPr lang="en-US" sz="1400" dirty="0" smtClean="0"/>
            <a:t>GIS</a:t>
          </a:r>
          <a:endParaRPr lang="en-US" sz="1400" dirty="0"/>
        </a:p>
      </dgm:t>
    </dgm:pt>
    <dgm:pt modelId="{5F717F44-A4FA-4A16-9B84-464BB1D3D781}" type="parTrans" cxnId="{4F2D2AA6-53EA-4F0E-8554-3FE711195105}">
      <dgm:prSet/>
      <dgm:spPr/>
      <dgm:t>
        <a:bodyPr/>
        <a:lstStyle/>
        <a:p>
          <a:endParaRPr lang="en-US"/>
        </a:p>
      </dgm:t>
    </dgm:pt>
    <dgm:pt modelId="{F52E1E51-0D13-4F76-AE9B-FB5E69FEFE3D}" type="sibTrans" cxnId="{4F2D2AA6-53EA-4F0E-8554-3FE711195105}">
      <dgm:prSet/>
      <dgm:spPr/>
      <dgm:t>
        <a:bodyPr/>
        <a:lstStyle/>
        <a:p>
          <a:endParaRPr lang="en-US"/>
        </a:p>
      </dgm:t>
    </dgm:pt>
    <dgm:pt modelId="{67386D99-5817-42BD-A9A5-85FE5378769B}">
      <dgm:prSet phldrT="[Text]" custT="1"/>
      <dgm:spPr/>
      <dgm:t>
        <a:bodyPr/>
        <a:lstStyle/>
        <a:p>
          <a:r>
            <a:rPr lang="en-US" sz="1400" dirty="0" smtClean="0"/>
            <a:t>Web, web scraping apps</a:t>
          </a:r>
          <a:endParaRPr lang="en-US" sz="1400" dirty="0"/>
        </a:p>
      </dgm:t>
    </dgm:pt>
    <dgm:pt modelId="{79F07C5E-6B63-4CD3-B1BA-EDCA7774672A}" type="parTrans" cxnId="{04B68D81-2192-4E3A-83A1-1CAA470AA21F}">
      <dgm:prSet/>
      <dgm:spPr/>
      <dgm:t>
        <a:bodyPr/>
        <a:lstStyle/>
        <a:p>
          <a:endParaRPr lang="en-US"/>
        </a:p>
      </dgm:t>
    </dgm:pt>
    <dgm:pt modelId="{8CE2F9E2-B4E2-4B4C-B677-AAB1D11497E4}" type="sibTrans" cxnId="{04B68D81-2192-4E3A-83A1-1CAA470AA21F}">
      <dgm:prSet/>
      <dgm:spPr/>
      <dgm:t>
        <a:bodyPr/>
        <a:lstStyle/>
        <a:p>
          <a:endParaRPr lang="en-US"/>
        </a:p>
      </dgm:t>
    </dgm:pt>
    <dgm:pt modelId="{FA2A9FC0-DE2C-4AC1-8835-332BD7E8B647}" type="pres">
      <dgm:prSet presAssocID="{D99360E2-F7B9-4772-B079-42E1D80CFDC6}" presName="cycleMatrixDiagram" presStyleCnt="0">
        <dgm:presLayoutVars>
          <dgm:chMax val="1"/>
          <dgm:dir/>
          <dgm:animLvl val="lvl"/>
          <dgm:resizeHandles val="exact"/>
        </dgm:presLayoutVars>
      </dgm:prSet>
      <dgm:spPr/>
      <dgm:t>
        <a:bodyPr/>
        <a:lstStyle/>
        <a:p>
          <a:endParaRPr lang="en-US"/>
        </a:p>
      </dgm:t>
    </dgm:pt>
    <dgm:pt modelId="{BADE3770-FB6B-4BB3-B086-BE170228DF04}" type="pres">
      <dgm:prSet presAssocID="{D99360E2-F7B9-4772-B079-42E1D80CFDC6}" presName="children" presStyleCnt="0"/>
      <dgm:spPr/>
    </dgm:pt>
    <dgm:pt modelId="{3565F5BF-4CC8-4B53-8972-6122D1F51D3D}" type="pres">
      <dgm:prSet presAssocID="{D99360E2-F7B9-4772-B079-42E1D80CFDC6}" presName="child1group" presStyleCnt="0"/>
      <dgm:spPr/>
    </dgm:pt>
    <dgm:pt modelId="{9F6C4A2F-29EF-4797-854C-E7DC60948D63}" type="pres">
      <dgm:prSet presAssocID="{D99360E2-F7B9-4772-B079-42E1D80CFDC6}" presName="child1" presStyleLbl="bgAcc1" presStyleIdx="0" presStyleCnt="4" custScaleX="161838" custScaleY="125529" custLinFactNeighborX="-36398" custLinFactNeighborY="26904"/>
      <dgm:spPr/>
      <dgm:t>
        <a:bodyPr/>
        <a:lstStyle/>
        <a:p>
          <a:endParaRPr lang="en-US"/>
        </a:p>
      </dgm:t>
    </dgm:pt>
    <dgm:pt modelId="{D7CF1380-ABE6-4A6E-9C06-2BED9E5AEBEC}" type="pres">
      <dgm:prSet presAssocID="{D99360E2-F7B9-4772-B079-42E1D80CFDC6}" presName="child1Text" presStyleLbl="bgAcc1" presStyleIdx="0" presStyleCnt="4">
        <dgm:presLayoutVars>
          <dgm:bulletEnabled val="1"/>
        </dgm:presLayoutVars>
      </dgm:prSet>
      <dgm:spPr/>
      <dgm:t>
        <a:bodyPr/>
        <a:lstStyle/>
        <a:p>
          <a:endParaRPr lang="en-US"/>
        </a:p>
      </dgm:t>
    </dgm:pt>
    <dgm:pt modelId="{EE115622-1D01-4598-8991-28B715662DE3}" type="pres">
      <dgm:prSet presAssocID="{D99360E2-F7B9-4772-B079-42E1D80CFDC6}" presName="child2group" presStyleCnt="0"/>
      <dgm:spPr/>
    </dgm:pt>
    <dgm:pt modelId="{8962DDD1-910E-4CA1-B4CC-24B11B27F5EF}" type="pres">
      <dgm:prSet presAssocID="{D99360E2-F7B9-4772-B079-42E1D80CFDC6}" presName="child2" presStyleLbl="bgAcc1" presStyleIdx="1" presStyleCnt="4" custLinFactNeighborX="19438" custLinFactNeighborY="26904"/>
      <dgm:spPr/>
      <dgm:t>
        <a:bodyPr/>
        <a:lstStyle/>
        <a:p>
          <a:endParaRPr lang="en-US"/>
        </a:p>
      </dgm:t>
    </dgm:pt>
    <dgm:pt modelId="{418DBD07-62C3-4C10-A9E5-E0639DCDB2EF}" type="pres">
      <dgm:prSet presAssocID="{D99360E2-F7B9-4772-B079-42E1D80CFDC6}" presName="child2Text" presStyleLbl="bgAcc1" presStyleIdx="1" presStyleCnt="4">
        <dgm:presLayoutVars>
          <dgm:bulletEnabled val="1"/>
        </dgm:presLayoutVars>
      </dgm:prSet>
      <dgm:spPr/>
      <dgm:t>
        <a:bodyPr/>
        <a:lstStyle/>
        <a:p>
          <a:endParaRPr lang="en-US"/>
        </a:p>
      </dgm:t>
    </dgm:pt>
    <dgm:pt modelId="{A3BFE5D1-26D8-4AA8-BEF5-E950DBEF14CC}" type="pres">
      <dgm:prSet presAssocID="{D99360E2-F7B9-4772-B079-42E1D80CFDC6}" presName="child3group" presStyleCnt="0"/>
      <dgm:spPr/>
    </dgm:pt>
    <dgm:pt modelId="{EAA6D6FF-2F7F-4DBD-8C24-BD1C3AC5E0B9}" type="pres">
      <dgm:prSet presAssocID="{D99360E2-F7B9-4772-B079-42E1D80CFDC6}" presName="child3" presStyleLbl="bgAcc1" presStyleIdx="2" presStyleCnt="4" custScaleY="149333" custLinFactNeighborX="23460" custLinFactNeighborY="-32450"/>
      <dgm:spPr/>
      <dgm:t>
        <a:bodyPr/>
        <a:lstStyle/>
        <a:p>
          <a:endParaRPr lang="en-US"/>
        </a:p>
      </dgm:t>
    </dgm:pt>
    <dgm:pt modelId="{1DE052C1-D446-40EA-8C5E-1A6614EC4587}" type="pres">
      <dgm:prSet presAssocID="{D99360E2-F7B9-4772-B079-42E1D80CFDC6}" presName="child3Text" presStyleLbl="bgAcc1" presStyleIdx="2" presStyleCnt="4">
        <dgm:presLayoutVars>
          <dgm:bulletEnabled val="1"/>
        </dgm:presLayoutVars>
      </dgm:prSet>
      <dgm:spPr/>
      <dgm:t>
        <a:bodyPr/>
        <a:lstStyle/>
        <a:p>
          <a:endParaRPr lang="en-US"/>
        </a:p>
      </dgm:t>
    </dgm:pt>
    <dgm:pt modelId="{271EA3E8-BB75-4682-8845-2F890D8780A2}" type="pres">
      <dgm:prSet presAssocID="{D99360E2-F7B9-4772-B079-42E1D80CFDC6}" presName="child4group" presStyleCnt="0"/>
      <dgm:spPr/>
    </dgm:pt>
    <dgm:pt modelId="{54C05231-DFC5-4AE3-A405-23ACD9EDC283}" type="pres">
      <dgm:prSet presAssocID="{D99360E2-F7B9-4772-B079-42E1D80CFDC6}" presName="child4" presStyleLbl="bgAcc1" presStyleIdx="3" presStyleCnt="4" custLinFactNeighborX="-40587" custLinFactNeighborY="-16225"/>
      <dgm:spPr/>
      <dgm:t>
        <a:bodyPr/>
        <a:lstStyle/>
        <a:p>
          <a:endParaRPr lang="en-US"/>
        </a:p>
      </dgm:t>
    </dgm:pt>
    <dgm:pt modelId="{25D7EC57-90F9-4E79-97E1-7E0148928EDA}" type="pres">
      <dgm:prSet presAssocID="{D99360E2-F7B9-4772-B079-42E1D80CFDC6}" presName="child4Text" presStyleLbl="bgAcc1" presStyleIdx="3" presStyleCnt="4">
        <dgm:presLayoutVars>
          <dgm:bulletEnabled val="1"/>
        </dgm:presLayoutVars>
      </dgm:prSet>
      <dgm:spPr/>
      <dgm:t>
        <a:bodyPr/>
        <a:lstStyle/>
        <a:p>
          <a:endParaRPr lang="en-US"/>
        </a:p>
      </dgm:t>
    </dgm:pt>
    <dgm:pt modelId="{3B1542AD-A2EA-447C-815E-F85FF01A18BE}" type="pres">
      <dgm:prSet presAssocID="{D99360E2-F7B9-4772-B079-42E1D80CFDC6}" presName="childPlaceholder" presStyleCnt="0"/>
      <dgm:spPr/>
    </dgm:pt>
    <dgm:pt modelId="{9FDF7536-67D0-424F-BFEF-30153799CAC6}" type="pres">
      <dgm:prSet presAssocID="{D99360E2-F7B9-4772-B079-42E1D80CFDC6}" presName="circle" presStyleCnt="0"/>
      <dgm:spPr/>
    </dgm:pt>
    <dgm:pt modelId="{809DC355-68B6-4501-AD6F-CD357FD8C52C}" type="pres">
      <dgm:prSet presAssocID="{D99360E2-F7B9-4772-B079-42E1D80CFDC6}" presName="quadrant1" presStyleLbl="node1" presStyleIdx="0" presStyleCnt="4">
        <dgm:presLayoutVars>
          <dgm:chMax val="1"/>
          <dgm:bulletEnabled val="1"/>
        </dgm:presLayoutVars>
      </dgm:prSet>
      <dgm:spPr/>
      <dgm:t>
        <a:bodyPr/>
        <a:lstStyle/>
        <a:p>
          <a:endParaRPr lang="en-US"/>
        </a:p>
      </dgm:t>
    </dgm:pt>
    <dgm:pt modelId="{D6F891C3-785C-4DB5-BBC3-575EC42E57CE}" type="pres">
      <dgm:prSet presAssocID="{D99360E2-F7B9-4772-B079-42E1D80CFDC6}" presName="quadrant2" presStyleLbl="node1" presStyleIdx="1" presStyleCnt="4">
        <dgm:presLayoutVars>
          <dgm:chMax val="1"/>
          <dgm:bulletEnabled val="1"/>
        </dgm:presLayoutVars>
      </dgm:prSet>
      <dgm:spPr/>
      <dgm:t>
        <a:bodyPr/>
        <a:lstStyle/>
        <a:p>
          <a:endParaRPr lang="en-US"/>
        </a:p>
      </dgm:t>
    </dgm:pt>
    <dgm:pt modelId="{878504D1-5435-45F6-8557-982279A7E2C1}" type="pres">
      <dgm:prSet presAssocID="{D99360E2-F7B9-4772-B079-42E1D80CFDC6}" presName="quadrant3" presStyleLbl="node1" presStyleIdx="2" presStyleCnt="4">
        <dgm:presLayoutVars>
          <dgm:chMax val="1"/>
          <dgm:bulletEnabled val="1"/>
        </dgm:presLayoutVars>
      </dgm:prSet>
      <dgm:spPr/>
      <dgm:t>
        <a:bodyPr/>
        <a:lstStyle/>
        <a:p>
          <a:endParaRPr lang="en-US"/>
        </a:p>
      </dgm:t>
    </dgm:pt>
    <dgm:pt modelId="{204282C8-D169-4B52-AB61-F6291BAF2608}" type="pres">
      <dgm:prSet presAssocID="{D99360E2-F7B9-4772-B079-42E1D80CFDC6}" presName="quadrant4" presStyleLbl="node1" presStyleIdx="3" presStyleCnt="4">
        <dgm:presLayoutVars>
          <dgm:chMax val="1"/>
          <dgm:bulletEnabled val="1"/>
        </dgm:presLayoutVars>
      </dgm:prSet>
      <dgm:spPr/>
      <dgm:t>
        <a:bodyPr/>
        <a:lstStyle/>
        <a:p>
          <a:endParaRPr lang="en-US"/>
        </a:p>
      </dgm:t>
    </dgm:pt>
    <dgm:pt modelId="{0D9CB9C7-7A05-4AA7-9ABE-44675D7640C2}" type="pres">
      <dgm:prSet presAssocID="{D99360E2-F7B9-4772-B079-42E1D80CFDC6}" presName="quadrantPlaceholder" presStyleCnt="0"/>
      <dgm:spPr/>
    </dgm:pt>
    <dgm:pt modelId="{3EB48997-194E-4498-8B8E-E516BC08A3BC}" type="pres">
      <dgm:prSet presAssocID="{D99360E2-F7B9-4772-B079-42E1D80CFDC6}" presName="center1" presStyleLbl="fgShp" presStyleIdx="0" presStyleCnt="2"/>
      <dgm:spPr/>
    </dgm:pt>
    <dgm:pt modelId="{BF75310C-165F-492B-BF17-A102C6B51E60}" type="pres">
      <dgm:prSet presAssocID="{D99360E2-F7B9-4772-B079-42E1D80CFDC6}" presName="center2" presStyleLbl="fgShp" presStyleIdx="1" presStyleCnt="2"/>
      <dgm:spPr/>
    </dgm:pt>
  </dgm:ptLst>
  <dgm:cxnLst>
    <dgm:cxn modelId="{35B087B5-76E4-4804-9EF5-BCB8261AEBD6}" type="presOf" srcId="{88C58359-C818-4470-9A7D-A77AEAF58C0B}" destId="{25D7EC57-90F9-4E79-97E1-7E0148928EDA}" srcOrd="1" destOrd="1" presId="urn:microsoft.com/office/officeart/2005/8/layout/cycle4#1"/>
    <dgm:cxn modelId="{E35BE611-9252-45A3-90F8-66DC0E39C60C}" type="presOf" srcId="{EC17E721-D5C2-45EB-98CB-68F97C2A2512}" destId="{809DC355-68B6-4501-AD6F-CD357FD8C52C}" srcOrd="0" destOrd="0" presId="urn:microsoft.com/office/officeart/2005/8/layout/cycle4#1"/>
    <dgm:cxn modelId="{19EFAE1E-AFBE-483F-94CD-C6BFD0D087AD}" type="presOf" srcId="{C7222AF5-5A57-4154-B64B-2C345F15EAF9}" destId="{8962DDD1-910E-4CA1-B4CC-24B11B27F5EF}" srcOrd="0" destOrd="2" presId="urn:microsoft.com/office/officeart/2005/8/layout/cycle4#1"/>
    <dgm:cxn modelId="{E88226A3-6D28-46E7-AA3B-EA3A7BFCA7A6}" srcId="{D99360E2-F7B9-4772-B079-42E1D80CFDC6}" destId="{EC17E721-D5C2-45EB-98CB-68F97C2A2512}" srcOrd="0" destOrd="0" parTransId="{371A0E39-B2E4-4785-8599-F7BB2FAE0B13}" sibTransId="{1294C6EA-E747-419E-8D54-B10D39DC370D}"/>
    <dgm:cxn modelId="{DA40646D-BE81-4AD2-BC3A-F8231E3EE5B8}" srcId="{B6877B1A-4AED-4A68-9B6E-CF1E5BA97065}" destId="{D09201FD-FEF6-496B-8A02-93AE5AD81885}" srcOrd="0" destOrd="0" parTransId="{C7D52311-338C-4295-ABF2-A28589353A99}" sibTransId="{BD32E904-4FEA-403A-AF21-A7EF79FA2958}"/>
    <dgm:cxn modelId="{B097CA6C-BA58-4444-960E-F1BA1C13D9F5}" type="presOf" srcId="{A5E0048B-556B-4B2F-A24F-04E6B9DC183A}" destId="{9F6C4A2F-29EF-4797-854C-E7DC60948D63}" srcOrd="0" destOrd="0" presId="urn:microsoft.com/office/officeart/2005/8/layout/cycle4#1"/>
    <dgm:cxn modelId="{684A2EF4-D80D-49CD-9E10-7E834546D2C2}" type="presOf" srcId="{5758740F-6E62-48F6-8530-4DC16941EFD8}" destId="{EAA6D6FF-2F7F-4DBD-8C24-BD1C3AC5E0B9}" srcOrd="0" destOrd="1" presId="urn:microsoft.com/office/officeart/2005/8/layout/cycle4#1"/>
    <dgm:cxn modelId="{0EB9BB00-3663-486B-AFF1-8FD0C9A0B17D}" type="presOf" srcId="{D09201FD-FEF6-496B-8A02-93AE5AD81885}" destId="{8962DDD1-910E-4CA1-B4CC-24B11B27F5EF}" srcOrd="0" destOrd="0" presId="urn:microsoft.com/office/officeart/2005/8/layout/cycle4#1"/>
    <dgm:cxn modelId="{FBF08644-FCEE-460E-85B2-9ECDFE4269EB}" type="presOf" srcId="{C528F337-1B6F-4CBD-8778-70FC9B0C774D}" destId="{9F6C4A2F-29EF-4797-854C-E7DC60948D63}" srcOrd="0" destOrd="1" presId="urn:microsoft.com/office/officeart/2005/8/layout/cycle4#1"/>
    <dgm:cxn modelId="{F16A43E9-0A0F-4C1A-8FBD-4A7748853F3C}" type="presOf" srcId="{BE8F787F-14EA-43AA-A403-2A8F5FED7A6E}" destId="{8962DDD1-910E-4CA1-B4CC-24B11B27F5EF}" srcOrd="0" destOrd="1" presId="urn:microsoft.com/office/officeart/2005/8/layout/cycle4#1"/>
    <dgm:cxn modelId="{2E9F14DF-CD26-40D9-A1A9-6AADDF35D1EB}" type="presOf" srcId="{88C58359-C818-4470-9A7D-A77AEAF58C0B}" destId="{54C05231-DFC5-4AE3-A405-23ACD9EDC283}" srcOrd="0" destOrd="1" presId="urn:microsoft.com/office/officeart/2005/8/layout/cycle4#1"/>
    <dgm:cxn modelId="{2F30A11E-1FCD-4DEA-A4F4-37CB07180E77}" srcId="{EC17E721-D5C2-45EB-98CB-68F97C2A2512}" destId="{C528F337-1B6F-4CBD-8778-70FC9B0C774D}" srcOrd="1" destOrd="0" parTransId="{CA59C849-A64C-443C-BBF6-E4A47F4380CD}" sibTransId="{CE679F35-4135-47AA-BA26-02842CE66997}"/>
    <dgm:cxn modelId="{84AF7DBA-0766-44D6-89D9-D65F60B11B0C}" srcId="{B6877B1A-4AED-4A68-9B6E-CF1E5BA97065}" destId="{BE8F787F-14EA-43AA-A403-2A8F5FED7A6E}" srcOrd="1" destOrd="0" parTransId="{1B1F21D0-0450-456D-99DD-A3EC5E272297}" sibTransId="{B32EE676-CDF4-44CA-B872-EDA23ADC5C1A}"/>
    <dgm:cxn modelId="{67594102-B1DF-4349-8665-3C1C812BECFC}" type="presOf" srcId="{67386D99-5817-42BD-A9A5-85FE5378769B}" destId="{1DE052C1-D446-40EA-8C5E-1A6614EC4587}" srcOrd="1" destOrd="3" presId="urn:microsoft.com/office/officeart/2005/8/layout/cycle4#1"/>
    <dgm:cxn modelId="{07BDE968-3001-409D-9B56-9E692BA43A4F}" type="presOf" srcId="{CC622653-5F26-4816-9E08-E0898D5E27C3}" destId="{54C05231-DFC5-4AE3-A405-23ACD9EDC283}" srcOrd="0" destOrd="0" presId="urn:microsoft.com/office/officeart/2005/8/layout/cycle4#1"/>
    <dgm:cxn modelId="{E7E832C1-3CB5-4554-A146-B326AFA6A233}" srcId="{8C4D019B-BC1D-4EC8-AF5A-A8395C687C67}" destId="{88C58359-C818-4470-9A7D-A77AEAF58C0B}" srcOrd="1" destOrd="0" parTransId="{2483EC3F-56C3-4224-86B2-EAA59A3BA371}" sibTransId="{0C7DFFD1-44E9-46AA-865D-E63DF9350AD7}"/>
    <dgm:cxn modelId="{02E755BA-F081-4107-AB58-963501849FA3}" srcId="{D99360E2-F7B9-4772-B079-42E1D80CFDC6}" destId="{8C4D019B-BC1D-4EC8-AF5A-A8395C687C67}" srcOrd="3" destOrd="0" parTransId="{E3B97AB1-4300-4C9C-BCBE-7E8D9AF55A41}" sibTransId="{29DCA058-95BE-4F9F-9A35-6C46E95873FB}"/>
    <dgm:cxn modelId="{ECE9E498-94F0-4E94-98C2-D5F278E6756C}" type="presOf" srcId="{65BF521D-8F99-4D4D-AE02-BACC88075299}" destId="{D7CF1380-ABE6-4A6E-9C06-2BED9E5AEBEC}" srcOrd="1" destOrd="2" presId="urn:microsoft.com/office/officeart/2005/8/layout/cycle4#1"/>
    <dgm:cxn modelId="{DCE6D66D-12CD-4C16-A567-822129AC12D3}" type="presOf" srcId="{C528F337-1B6F-4CBD-8778-70FC9B0C774D}" destId="{D7CF1380-ABE6-4A6E-9C06-2BED9E5AEBEC}" srcOrd="1" destOrd="1" presId="urn:microsoft.com/office/officeart/2005/8/layout/cycle4#1"/>
    <dgm:cxn modelId="{FB4FFB7C-2C44-4444-9120-4FD8FC30856F}" type="presOf" srcId="{4692944B-BFE5-4A6D-AF6A-F0458F4C24A1}" destId="{EAA6D6FF-2F7F-4DBD-8C24-BD1C3AC5E0B9}" srcOrd="0" destOrd="0" presId="urn:microsoft.com/office/officeart/2005/8/layout/cycle4#1"/>
    <dgm:cxn modelId="{57A60F66-91FB-4162-8EDB-7714961FCC77}" type="presOf" srcId="{C7222AF5-5A57-4154-B64B-2C345F15EAF9}" destId="{418DBD07-62C3-4C10-A9E5-E0639DCDB2EF}" srcOrd="1" destOrd="2" presId="urn:microsoft.com/office/officeart/2005/8/layout/cycle4#1"/>
    <dgm:cxn modelId="{B925ACB8-8952-4A66-8784-8441FCC01E7E}" type="presOf" srcId="{CC622653-5F26-4816-9E08-E0898D5E27C3}" destId="{25D7EC57-90F9-4E79-97E1-7E0148928EDA}" srcOrd="1" destOrd="0" presId="urn:microsoft.com/office/officeart/2005/8/layout/cycle4#1"/>
    <dgm:cxn modelId="{F3938268-0B05-494C-9037-8C4E9ED3844F}" type="presOf" srcId="{B6877B1A-4AED-4A68-9B6E-CF1E5BA97065}" destId="{D6F891C3-785C-4DB5-BBC3-575EC42E57CE}" srcOrd="0" destOrd="0" presId="urn:microsoft.com/office/officeart/2005/8/layout/cycle4#1"/>
    <dgm:cxn modelId="{4F2D2AA6-53EA-4F0E-8554-3FE711195105}" srcId="{D221B19E-BB6A-45B3-903F-68CEEE46693D}" destId="{068DAA11-DD90-422F-A902-6CBE244F4309}" srcOrd="2" destOrd="0" parTransId="{5F717F44-A4FA-4A16-9B84-464BB1D3D781}" sibTransId="{F52E1E51-0D13-4F76-AE9B-FB5E69FEFE3D}"/>
    <dgm:cxn modelId="{BD90671C-DD5E-4E0F-81E7-4868BF9F2D0F}" srcId="{EC17E721-D5C2-45EB-98CB-68F97C2A2512}" destId="{A5E0048B-556B-4B2F-A24F-04E6B9DC183A}" srcOrd="0" destOrd="0" parTransId="{99635ED6-74DB-42B1-8FD1-BED643EC4B19}" sibTransId="{95D0B3E4-739B-4F18-957C-302FCD6AE82B}"/>
    <dgm:cxn modelId="{A97348BC-1CEE-4686-8EC9-49213A48CCBD}" type="presOf" srcId="{67386D99-5817-42BD-A9A5-85FE5378769B}" destId="{EAA6D6FF-2F7F-4DBD-8C24-BD1C3AC5E0B9}" srcOrd="0" destOrd="3" presId="urn:microsoft.com/office/officeart/2005/8/layout/cycle4#1"/>
    <dgm:cxn modelId="{4AFB08C8-AD0F-4363-8F84-706BD867D5D4}" type="presOf" srcId="{D221B19E-BB6A-45B3-903F-68CEEE46693D}" destId="{878504D1-5435-45F6-8557-982279A7E2C1}" srcOrd="0" destOrd="0" presId="urn:microsoft.com/office/officeart/2005/8/layout/cycle4#1"/>
    <dgm:cxn modelId="{8468E4E5-921C-4ED8-8B81-31AFBF686FB6}" type="presOf" srcId="{4692944B-BFE5-4A6D-AF6A-F0458F4C24A1}" destId="{1DE052C1-D446-40EA-8C5E-1A6614EC4587}" srcOrd="1" destOrd="0" presId="urn:microsoft.com/office/officeart/2005/8/layout/cycle4#1"/>
    <dgm:cxn modelId="{86AE9605-E625-4B97-8656-3F1F90FD5A72}" type="presOf" srcId="{068DAA11-DD90-422F-A902-6CBE244F4309}" destId="{1DE052C1-D446-40EA-8C5E-1A6614EC4587}" srcOrd="1" destOrd="2" presId="urn:microsoft.com/office/officeart/2005/8/layout/cycle4#1"/>
    <dgm:cxn modelId="{E41B9F21-CC5D-46DB-8BA5-FE10A80CCAA9}" srcId="{D99360E2-F7B9-4772-B079-42E1D80CFDC6}" destId="{D221B19E-BB6A-45B3-903F-68CEEE46693D}" srcOrd="2" destOrd="0" parTransId="{40C3B3AC-76C6-4CFC-99EF-5F758AE1FEE7}" sibTransId="{AE2599CC-5229-4F7B-8FAB-6F112C5C258C}"/>
    <dgm:cxn modelId="{94AF446D-963C-4325-9EA3-D067457901F6}" type="presOf" srcId="{068DAA11-DD90-422F-A902-6CBE244F4309}" destId="{EAA6D6FF-2F7F-4DBD-8C24-BD1C3AC5E0B9}" srcOrd="0" destOrd="2" presId="urn:microsoft.com/office/officeart/2005/8/layout/cycle4#1"/>
    <dgm:cxn modelId="{2EC751ED-EC1B-4B54-A770-E620AFB5435B}" srcId="{D99360E2-F7B9-4772-B079-42E1D80CFDC6}" destId="{B6877B1A-4AED-4A68-9B6E-CF1E5BA97065}" srcOrd="1" destOrd="0" parTransId="{B3C79178-9D52-44A4-BEDC-2F24F1474E95}" sibTransId="{183A458E-5ED8-4E94-85B8-5B81F3A53DDD}"/>
    <dgm:cxn modelId="{04B68D81-2192-4E3A-83A1-1CAA470AA21F}" srcId="{D221B19E-BB6A-45B3-903F-68CEEE46693D}" destId="{67386D99-5817-42BD-A9A5-85FE5378769B}" srcOrd="3" destOrd="0" parTransId="{79F07C5E-6B63-4CD3-B1BA-EDCA7774672A}" sibTransId="{8CE2F9E2-B4E2-4B4C-B677-AAB1D11497E4}"/>
    <dgm:cxn modelId="{E6725375-B600-49CA-878E-D7D38F160823}" srcId="{D221B19E-BB6A-45B3-903F-68CEEE46693D}" destId="{4692944B-BFE5-4A6D-AF6A-F0458F4C24A1}" srcOrd="0" destOrd="0" parTransId="{928B45EB-DDD7-4108-BF0B-71F0FD81CD5B}" sibTransId="{DAEDE099-95E0-4546-BF9D-343A57D81638}"/>
    <dgm:cxn modelId="{D37E3C0F-7C47-4DFA-925A-C4CC8FF4E3FD}" type="presOf" srcId="{D99360E2-F7B9-4772-B079-42E1D80CFDC6}" destId="{FA2A9FC0-DE2C-4AC1-8835-332BD7E8B647}" srcOrd="0" destOrd="0" presId="urn:microsoft.com/office/officeart/2005/8/layout/cycle4#1"/>
    <dgm:cxn modelId="{CF5608B1-0D78-4735-85A1-0EC206BD2215}" srcId="{EC17E721-D5C2-45EB-98CB-68F97C2A2512}" destId="{65BF521D-8F99-4D4D-AE02-BACC88075299}" srcOrd="2" destOrd="0" parTransId="{8A7ADF87-F2D1-4400-90B2-07D183184758}" sibTransId="{9ACC6E9A-512B-4C91-9751-6DFBC4F1CCAA}"/>
    <dgm:cxn modelId="{50C4E1F3-D687-47BE-9123-66291A4E3DD6}" srcId="{8C4D019B-BC1D-4EC8-AF5A-A8395C687C67}" destId="{CC622653-5F26-4816-9E08-E0898D5E27C3}" srcOrd="0" destOrd="0" parTransId="{A03C428F-3521-4288-B11B-7548B72193E1}" sibTransId="{D58359C5-973B-4AFB-9CE1-52C86BB4960B}"/>
    <dgm:cxn modelId="{AF97D697-428D-4083-A22E-C6F9F219A36D}" srcId="{B6877B1A-4AED-4A68-9B6E-CF1E5BA97065}" destId="{C7222AF5-5A57-4154-B64B-2C345F15EAF9}" srcOrd="2" destOrd="0" parTransId="{39C3028D-4877-42BF-AED7-33035685FF16}" sibTransId="{99F5631B-AA74-47BD-A67C-F554DAD397B5}"/>
    <dgm:cxn modelId="{65D32CA0-7C11-48FC-8E07-771B503D4F36}" type="presOf" srcId="{A5E0048B-556B-4B2F-A24F-04E6B9DC183A}" destId="{D7CF1380-ABE6-4A6E-9C06-2BED9E5AEBEC}" srcOrd="1" destOrd="0" presId="urn:microsoft.com/office/officeart/2005/8/layout/cycle4#1"/>
    <dgm:cxn modelId="{9787FCF4-A379-4730-914D-DEF511FC7065}" type="presOf" srcId="{BE8F787F-14EA-43AA-A403-2A8F5FED7A6E}" destId="{418DBD07-62C3-4C10-A9E5-E0639DCDB2EF}" srcOrd="1" destOrd="1" presId="urn:microsoft.com/office/officeart/2005/8/layout/cycle4#1"/>
    <dgm:cxn modelId="{70F225BB-DDFE-4A64-800D-796FFA0AC5AB}" type="presOf" srcId="{D09201FD-FEF6-496B-8A02-93AE5AD81885}" destId="{418DBD07-62C3-4C10-A9E5-E0639DCDB2EF}" srcOrd="1" destOrd="0" presId="urn:microsoft.com/office/officeart/2005/8/layout/cycle4#1"/>
    <dgm:cxn modelId="{AD442731-7D6C-4EF5-9568-4B71CD73047E}" type="presOf" srcId="{8C4D019B-BC1D-4EC8-AF5A-A8395C687C67}" destId="{204282C8-D169-4B52-AB61-F6291BAF2608}" srcOrd="0" destOrd="0" presId="urn:microsoft.com/office/officeart/2005/8/layout/cycle4#1"/>
    <dgm:cxn modelId="{1FD8947B-5BCB-4A54-8812-24091EEE282A}" type="presOf" srcId="{65BF521D-8F99-4D4D-AE02-BACC88075299}" destId="{9F6C4A2F-29EF-4797-854C-E7DC60948D63}" srcOrd="0" destOrd="2" presId="urn:microsoft.com/office/officeart/2005/8/layout/cycle4#1"/>
    <dgm:cxn modelId="{54F03AD8-0893-43AA-B23D-A41DB90EC07D}" type="presOf" srcId="{5758740F-6E62-48F6-8530-4DC16941EFD8}" destId="{1DE052C1-D446-40EA-8C5E-1A6614EC4587}" srcOrd="1" destOrd="1" presId="urn:microsoft.com/office/officeart/2005/8/layout/cycle4#1"/>
    <dgm:cxn modelId="{5BBC5DB6-6609-4580-952C-C31C83907881}" srcId="{D221B19E-BB6A-45B3-903F-68CEEE46693D}" destId="{5758740F-6E62-48F6-8530-4DC16941EFD8}" srcOrd="1" destOrd="0" parTransId="{ACED759E-A4D1-4395-8774-AB328B6F66C5}" sibTransId="{3838E898-9F28-493D-84AF-74225BA02DCA}"/>
    <dgm:cxn modelId="{E3FB1A7F-B5B0-45C1-AB41-BCA44C79CD8F}" type="presParOf" srcId="{FA2A9FC0-DE2C-4AC1-8835-332BD7E8B647}" destId="{BADE3770-FB6B-4BB3-B086-BE170228DF04}" srcOrd="0" destOrd="0" presId="urn:microsoft.com/office/officeart/2005/8/layout/cycle4#1"/>
    <dgm:cxn modelId="{03710CDF-3363-475F-8A7E-C072E8BCB8A9}" type="presParOf" srcId="{BADE3770-FB6B-4BB3-B086-BE170228DF04}" destId="{3565F5BF-4CC8-4B53-8972-6122D1F51D3D}" srcOrd="0" destOrd="0" presId="urn:microsoft.com/office/officeart/2005/8/layout/cycle4#1"/>
    <dgm:cxn modelId="{FCBC9679-D9F3-47ED-BCB4-22E939B43BAC}" type="presParOf" srcId="{3565F5BF-4CC8-4B53-8972-6122D1F51D3D}" destId="{9F6C4A2F-29EF-4797-854C-E7DC60948D63}" srcOrd="0" destOrd="0" presId="urn:microsoft.com/office/officeart/2005/8/layout/cycle4#1"/>
    <dgm:cxn modelId="{FC4CA19B-9CA3-4FEF-8FDF-4B13DFA0DA5E}" type="presParOf" srcId="{3565F5BF-4CC8-4B53-8972-6122D1F51D3D}" destId="{D7CF1380-ABE6-4A6E-9C06-2BED9E5AEBEC}" srcOrd="1" destOrd="0" presId="urn:microsoft.com/office/officeart/2005/8/layout/cycle4#1"/>
    <dgm:cxn modelId="{38FCC3C5-EE7B-474C-98D4-DB09CB79FB31}" type="presParOf" srcId="{BADE3770-FB6B-4BB3-B086-BE170228DF04}" destId="{EE115622-1D01-4598-8991-28B715662DE3}" srcOrd="1" destOrd="0" presId="urn:microsoft.com/office/officeart/2005/8/layout/cycle4#1"/>
    <dgm:cxn modelId="{A0D61FDE-AABF-4267-A27D-C278EF2B99ED}" type="presParOf" srcId="{EE115622-1D01-4598-8991-28B715662DE3}" destId="{8962DDD1-910E-4CA1-B4CC-24B11B27F5EF}" srcOrd="0" destOrd="0" presId="urn:microsoft.com/office/officeart/2005/8/layout/cycle4#1"/>
    <dgm:cxn modelId="{4554CA0E-56C8-4D48-A4AF-B6D0260DEA5B}" type="presParOf" srcId="{EE115622-1D01-4598-8991-28B715662DE3}" destId="{418DBD07-62C3-4C10-A9E5-E0639DCDB2EF}" srcOrd="1" destOrd="0" presId="urn:microsoft.com/office/officeart/2005/8/layout/cycle4#1"/>
    <dgm:cxn modelId="{A57CFCF6-A826-464B-8451-7608FCA5D02A}" type="presParOf" srcId="{BADE3770-FB6B-4BB3-B086-BE170228DF04}" destId="{A3BFE5D1-26D8-4AA8-BEF5-E950DBEF14CC}" srcOrd="2" destOrd="0" presId="urn:microsoft.com/office/officeart/2005/8/layout/cycle4#1"/>
    <dgm:cxn modelId="{FE6C1EED-2C87-464B-9123-18ECAC32DF7F}" type="presParOf" srcId="{A3BFE5D1-26D8-4AA8-BEF5-E950DBEF14CC}" destId="{EAA6D6FF-2F7F-4DBD-8C24-BD1C3AC5E0B9}" srcOrd="0" destOrd="0" presId="urn:microsoft.com/office/officeart/2005/8/layout/cycle4#1"/>
    <dgm:cxn modelId="{684FC50E-B721-4F99-AB87-661601E3917B}" type="presParOf" srcId="{A3BFE5D1-26D8-4AA8-BEF5-E950DBEF14CC}" destId="{1DE052C1-D446-40EA-8C5E-1A6614EC4587}" srcOrd="1" destOrd="0" presId="urn:microsoft.com/office/officeart/2005/8/layout/cycle4#1"/>
    <dgm:cxn modelId="{CD3E2CDC-5224-42A3-8AD0-72161A0A9927}" type="presParOf" srcId="{BADE3770-FB6B-4BB3-B086-BE170228DF04}" destId="{271EA3E8-BB75-4682-8845-2F890D8780A2}" srcOrd="3" destOrd="0" presId="urn:microsoft.com/office/officeart/2005/8/layout/cycle4#1"/>
    <dgm:cxn modelId="{B2DEC3F6-7BDC-4BA9-B1A3-B51A3D46CFA2}" type="presParOf" srcId="{271EA3E8-BB75-4682-8845-2F890D8780A2}" destId="{54C05231-DFC5-4AE3-A405-23ACD9EDC283}" srcOrd="0" destOrd="0" presId="urn:microsoft.com/office/officeart/2005/8/layout/cycle4#1"/>
    <dgm:cxn modelId="{E501D018-936E-4807-9FA9-A2032023F285}" type="presParOf" srcId="{271EA3E8-BB75-4682-8845-2F890D8780A2}" destId="{25D7EC57-90F9-4E79-97E1-7E0148928EDA}" srcOrd="1" destOrd="0" presId="urn:microsoft.com/office/officeart/2005/8/layout/cycle4#1"/>
    <dgm:cxn modelId="{584D30E8-8676-4A76-8CF1-A6CCF1F424A6}" type="presParOf" srcId="{BADE3770-FB6B-4BB3-B086-BE170228DF04}" destId="{3B1542AD-A2EA-447C-815E-F85FF01A18BE}" srcOrd="4" destOrd="0" presId="urn:microsoft.com/office/officeart/2005/8/layout/cycle4#1"/>
    <dgm:cxn modelId="{B16BA03E-97A3-4F8C-911D-EBD587ECC676}" type="presParOf" srcId="{FA2A9FC0-DE2C-4AC1-8835-332BD7E8B647}" destId="{9FDF7536-67D0-424F-BFEF-30153799CAC6}" srcOrd="1" destOrd="0" presId="urn:microsoft.com/office/officeart/2005/8/layout/cycle4#1"/>
    <dgm:cxn modelId="{7491B0F4-6529-4C31-A8ED-264E5B1DF693}" type="presParOf" srcId="{9FDF7536-67D0-424F-BFEF-30153799CAC6}" destId="{809DC355-68B6-4501-AD6F-CD357FD8C52C}" srcOrd="0" destOrd="0" presId="urn:microsoft.com/office/officeart/2005/8/layout/cycle4#1"/>
    <dgm:cxn modelId="{BE28C2CE-555A-42F2-9F7A-ED942146941F}" type="presParOf" srcId="{9FDF7536-67D0-424F-BFEF-30153799CAC6}" destId="{D6F891C3-785C-4DB5-BBC3-575EC42E57CE}" srcOrd="1" destOrd="0" presId="urn:microsoft.com/office/officeart/2005/8/layout/cycle4#1"/>
    <dgm:cxn modelId="{4F8902B5-E1A1-4090-B45C-84188873E850}" type="presParOf" srcId="{9FDF7536-67D0-424F-BFEF-30153799CAC6}" destId="{878504D1-5435-45F6-8557-982279A7E2C1}" srcOrd="2" destOrd="0" presId="urn:microsoft.com/office/officeart/2005/8/layout/cycle4#1"/>
    <dgm:cxn modelId="{93B97E93-B27E-4BA6-AD29-A04F94AC06D9}" type="presParOf" srcId="{9FDF7536-67D0-424F-BFEF-30153799CAC6}" destId="{204282C8-D169-4B52-AB61-F6291BAF2608}" srcOrd="3" destOrd="0" presId="urn:microsoft.com/office/officeart/2005/8/layout/cycle4#1"/>
    <dgm:cxn modelId="{EA2254E2-A869-4746-BEA3-DEB9F934B468}" type="presParOf" srcId="{9FDF7536-67D0-424F-BFEF-30153799CAC6}" destId="{0D9CB9C7-7A05-4AA7-9ABE-44675D7640C2}" srcOrd="4" destOrd="0" presId="urn:microsoft.com/office/officeart/2005/8/layout/cycle4#1"/>
    <dgm:cxn modelId="{08CF676F-A1DD-45AD-86B0-CCBFD931416B}" type="presParOf" srcId="{FA2A9FC0-DE2C-4AC1-8835-332BD7E8B647}" destId="{3EB48997-194E-4498-8B8E-E516BC08A3BC}" srcOrd="2" destOrd="0" presId="urn:microsoft.com/office/officeart/2005/8/layout/cycle4#1"/>
    <dgm:cxn modelId="{B8EB5886-441C-48C7-B421-4D27C1727002}" type="presParOf" srcId="{FA2A9FC0-DE2C-4AC1-8835-332BD7E8B647}" destId="{BF75310C-165F-492B-BF17-A102C6B51E60}"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A6D6FF-2F7F-4DBD-8C24-BD1C3AC5E0B9}">
      <dsp:nvSpPr>
        <dsp:cNvPr id="0" name=""/>
        <dsp:cNvSpPr/>
      </dsp:nvSpPr>
      <dsp:spPr>
        <a:xfrm>
          <a:off x="4798302" y="2447454"/>
          <a:ext cx="2479041" cy="239807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Analytics (ODS y </a:t>
          </a:r>
          <a:r>
            <a:rPr lang="en-US" sz="1400" kern="1200" dirty="0" err="1" smtClean="0"/>
            <a:t>CdeM</a:t>
          </a:r>
          <a:r>
            <a:rPr lang="en-US" sz="1400" kern="1200" dirty="0" smtClean="0"/>
            <a:t>)</a:t>
          </a:r>
          <a:endParaRPr lang="en-US" sz="1400" kern="1200" dirty="0"/>
        </a:p>
        <a:p>
          <a:pPr marL="114300" lvl="1" indent="-114300" algn="l" defTabSz="622300">
            <a:lnSpc>
              <a:spcPct val="90000"/>
            </a:lnSpc>
            <a:spcBef>
              <a:spcPct val="0"/>
            </a:spcBef>
            <a:spcAft>
              <a:spcPct val="15000"/>
            </a:spcAft>
            <a:buChar char="••"/>
          </a:pPr>
          <a:r>
            <a:rPr lang="en-US" sz="1400" kern="1200" dirty="0" err="1" smtClean="0"/>
            <a:t>Bigdata</a:t>
          </a:r>
          <a:r>
            <a:rPr lang="en-US" sz="1400" kern="1200" dirty="0" smtClean="0"/>
            <a:t> (micro y macro data)</a:t>
          </a:r>
          <a:endParaRPr lang="en-US" sz="1400" kern="1200" dirty="0"/>
        </a:p>
        <a:p>
          <a:pPr marL="114300" lvl="1" indent="-114300" algn="l" defTabSz="622300">
            <a:lnSpc>
              <a:spcPct val="90000"/>
            </a:lnSpc>
            <a:spcBef>
              <a:spcPct val="0"/>
            </a:spcBef>
            <a:spcAft>
              <a:spcPct val="15000"/>
            </a:spcAft>
            <a:buChar char="••"/>
          </a:pPr>
          <a:r>
            <a:rPr lang="en-US" sz="1400" kern="1200" dirty="0" smtClean="0"/>
            <a:t>GIS</a:t>
          </a:r>
          <a:endParaRPr lang="en-US" sz="1400" kern="1200" dirty="0"/>
        </a:p>
        <a:p>
          <a:pPr marL="114300" lvl="1" indent="-114300" algn="l" defTabSz="622300">
            <a:lnSpc>
              <a:spcPct val="90000"/>
            </a:lnSpc>
            <a:spcBef>
              <a:spcPct val="0"/>
            </a:spcBef>
            <a:spcAft>
              <a:spcPct val="15000"/>
            </a:spcAft>
            <a:buChar char="••"/>
          </a:pPr>
          <a:r>
            <a:rPr lang="en-US" sz="1400" kern="1200" dirty="0" smtClean="0"/>
            <a:t>Web, web scraping apps</a:t>
          </a:r>
          <a:endParaRPr lang="en-US" sz="1400" kern="1200" dirty="0"/>
        </a:p>
      </dsp:txBody>
      <dsp:txXfrm>
        <a:off x="5592841" y="3097798"/>
        <a:ext cx="1633676" cy="1696903"/>
      </dsp:txXfrm>
    </dsp:sp>
    <dsp:sp modelId="{54C05231-DFC5-4AE3-A405-23ACD9EDC283}">
      <dsp:nvSpPr>
        <dsp:cNvPr id="0" name=""/>
        <dsp:cNvSpPr/>
      </dsp:nvSpPr>
      <dsp:spPr>
        <a:xfrm>
          <a:off x="0" y="3104113"/>
          <a:ext cx="2479041" cy="16058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Census products</a:t>
          </a:r>
          <a:endParaRPr lang="en-US" sz="1400" kern="1200" dirty="0"/>
        </a:p>
        <a:p>
          <a:pPr marL="114300" lvl="1" indent="-114300" algn="l" defTabSz="622300">
            <a:lnSpc>
              <a:spcPct val="90000"/>
            </a:lnSpc>
            <a:spcBef>
              <a:spcPct val="0"/>
            </a:spcBef>
            <a:spcAft>
              <a:spcPct val="15000"/>
            </a:spcAft>
            <a:buChar char="••"/>
          </a:pPr>
          <a:r>
            <a:rPr lang="en-US" sz="1400" kern="1200" dirty="0" smtClean="0"/>
            <a:t>Training in the use, processing and analysis  of census data</a:t>
          </a:r>
          <a:endParaRPr lang="en-US" sz="1400" kern="1200" dirty="0"/>
        </a:p>
      </dsp:txBody>
      <dsp:txXfrm>
        <a:off x="35275" y="3540852"/>
        <a:ext cx="1664778" cy="1133842"/>
      </dsp:txXfrm>
    </dsp:sp>
    <dsp:sp modelId="{8962DDD1-910E-4CA1-B4CC-24B11B27F5EF}">
      <dsp:nvSpPr>
        <dsp:cNvPr id="0" name=""/>
        <dsp:cNvSpPr/>
      </dsp:nvSpPr>
      <dsp:spPr>
        <a:xfrm>
          <a:off x="4798302" y="384257"/>
          <a:ext cx="2479041" cy="16058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Editing, validation, automatic coding</a:t>
          </a:r>
          <a:endParaRPr lang="en-US" sz="1400" kern="1200" dirty="0"/>
        </a:p>
        <a:p>
          <a:pPr marL="114300" lvl="1" indent="-114300" algn="l" defTabSz="622300">
            <a:lnSpc>
              <a:spcPct val="90000"/>
            </a:lnSpc>
            <a:spcBef>
              <a:spcPct val="0"/>
            </a:spcBef>
            <a:spcAft>
              <a:spcPct val="15000"/>
            </a:spcAft>
            <a:buChar char="••"/>
          </a:pPr>
          <a:r>
            <a:rPr lang="en-US" sz="1400" kern="1200" dirty="0" smtClean="0"/>
            <a:t>Storage</a:t>
          </a:r>
          <a:endParaRPr lang="en-US" sz="1400" kern="1200" dirty="0"/>
        </a:p>
        <a:p>
          <a:pPr marL="114300" lvl="1" indent="-114300" algn="l" defTabSz="622300">
            <a:lnSpc>
              <a:spcPct val="90000"/>
            </a:lnSpc>
            <a:spcBef>
              <a:spcPct val="0"/>
            </a:spcBef>
            <a:spcAft>
              <a:spcPct val="15000"/>
            </a:spcAft>
            <a:buChar char="••"/>
          </a:pPr>
          <a:r>
            <a:rPr lang="en-US" sz="1400" kern="1200" dirty="0" smtClean="0"/>
            <a:t>Tables and results output plan</a:t>
          </a:r>
          <a:endParaRPr lang="en-US" sz="1400" kern="1200" dirty="0"/>
        </a:p>
      </dsp:txBody>
      <dsp:txXfrm>
        <a:off x="5577290" y="419532"/>
        <a:ext cx="1664778" cy="1133842"/>
      </dsp:txXfrm>
    </dsp:sp>
    <dsp:sp modelId="{9F6C4A2F-29EF-4797-854C-E7DC60948D63}">
      <dsp:nvSpPr>
        <dsp:cNvPr id="0" name=""/>
        <dsp:cNvSpPr/>
      </dsp:nvSpPr>
      <dsp:spPr>
        <a:xfrm>
          <a:off x="-12944" y="179277"/>
          <a:ext cx="4012031" cy="201581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Paper or electronic questionnaire: handled or mobile devices (Tablet, Cellular), self-enumeration (internet)</a:t>
          </a:r>
          <a:endParaRPr lang="en-US" sz="1400" kern="1200" dirty="0"/>
        </a:p>
        <a:p>
          <a:pPr marL="114300" lvl="1" indent="-114300" algn="l" defTabSz="622300">
            <a:lnSpc>
              <a:spcPct val="90000"/>
            </a:lnSpc>
            <a:spcBef>
              <a:spcPct val="0"/>
            </a:spcBef>
            <a:spcAft>
              <a:spcPct val="15000"/>
            </a:spcAft>
            <a:buChar char="••"/>
          </a:pPr>
          <a:r>
            <a:rPr lang="en-US" sz="1400" kern="1200" dirty="0" smtClean="0"/>
            <a:t>Demographic trends follow up</a:t>
          </a:r>
          <a:endParaRPr lang="en-US" sz="1400" kern="1200" dirty="0"/>
        </a:p>
        <a:p>
          <a:pPr marL="114300" lvl="1" indent="-114300" algn="l" defTabSz="622300">
            <a:lnSpc>
              <a:spcPct val="90000"/>
            </a:lnSpc>
            <a:spcBef>
              <a:spcPct val="0"/>
            </a:spcBef>
            <a:spcAft>
              <a:spcPct val="15000"/>
            </a:spcAft>
            <a:buChar char="••"/>
          </a:pPr>
          <a:r>
            <a:rPr lang="en-US" sz="1400" kern="1200" dirty="0" smtClean="0"/>
            <a:t>Social networks technologies communications</a:t>
          </a:r>
          <a:endParaRPr lang="en-US" sz="1400" kern="1200" dirty="0"/>
        </a:p>
      </dsp:txBody>
      <dsp:txXfrm>
        <a:off x="31337" y="223558"/>
        <a:ext cx="2719859" cy="1423299"/>
      </dsp:txXfrm>
    </dsp:sp>
    <dsp:sp modelId="{809DC355-68B6-4501-AD6F-CD357FD8C52C}">
      <dsp:nvSpPr>
        <dsp:cNvPr id="0" name=""/>
        <dsp:cNvSpPr/>
      </dsp:nvSpPr>
      <dsp:spPr>
        <a:xfrm>
          <a:off x="1409092" y="333825"/>
          <a:ext cx="2172924" cy="2172924"/>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b="1" kern="1200" dirty="0" smtClean="0"/>
            <a:t>Field enumeration</a:t>
          </a:r>
          <a:endParaRPr lang="en-US" sz="1500" b="1" kern="1200" dirty="0"/>
        </a:p>
      </dsp:txBody>
      <dsp:txXfrm>
        <a:off x="2045527" y="970260"/>
        <a:ext cx="1536489" cy="1536489"/>
      </dsp:txXfrm>
    </dsp:sp>
    <dsp:sp modelId="{D6F891C3-785C-4DB5-BBC3-575EC42E57CE}">
      <dsp:nvSpPr>
        <dsp:cNvPr id="0" name=""/>
        <dsp:cNvSpPr/>
      </dsp:nvSpPr>
      <dsp:spPr>
        <a:xfrm rot="5400000">
          <a:off x="3682383" y="333825"/>
          <a:ext cx="2172924" cy="2172924"/>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b="1" kern="1200" dirty="0" smtClean="0"/>
            <a:t>Data processing</a:t>
          </a:r>
          <a:endParaRPr lang="en-US" sz="1500" b="1" kern="1200" dirty="0"/>
        </a:p>
      </dsp:txBody>
      <dsp:txXfrm rot="-5400000">
        <a:off x="3682383" y="970260"/>
        <a:ext cx="1536489" cy="1536489"/>
      </dsp:txXfrm>
    </dsp:sp>
    <dsp:sp modelId="{878504D1-5435-45F6-8557-982279A7E2C1}">
      <dsp:nvSpPr>
        <dsp:cNvPr id="0" name=""/>
        <dsp:cNvSpPr/>
      </dsp:nvSpPr>
      <dsp:spPr>
        <a:xfrm rot="10800000">
          <a:off x="3682383" y="2607116"/>
          <a:ext cx="2172924" cy="2172924"/>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b="1" kern="1200" dirty="0" smtClean="0"/>
            <a:t>Analysis</a:t>
          </a:r>
        </a:p>
      </dsp:txBody>
      <dsp:txXfrm rot="10800000">
        <a:off x="3682383" y="2607116"/>
        <a:ext cx="1536489" cy="1536489"/>
      </dsp:txXfrm>
    </dsp:sp>
    <dsp:sp modelId="{204282C8-D169-4B52-AB61-F6291BAF2608}">
      <dsp:nvSpPr>
        <dsp:cNvPr id="0" name=""/>
        <dsp:cNvSpPr/>
      </dsp:nvSpPr>
      <dsp:spPr>
        <a:xfrm rot="16200000">
          <a:off x="1409092" y="2607116"/>
          <a:ext cx="2172924" cy="2172924"/>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b="1" kern="1200" dirty="0" smtClean="0"/>
            <a:t>Dissemination</a:t>
          </a:r>
          <a:endParaRPr lang="en-US" sz="1500" b="1" kern="1200" dirty="0"/>
        </a:p>
      </dsp:txBody>
      <dsp:txXfrm rot="5400000">
        <a:off x="2045527" y="2607116"/>
        <a:ext cx="1536489" cy="1536489"/>
      </dsp:txXfrm>
    </dsp:sp>
    <dsp:sp modelId="{3EB48997-194E-4498-8B8E-E516BC08A3BC}">
      <dsp:nvSpPr>
        <dsp:cNvPr id="0" name=""/>
        <dsp:cNvSpPr/>
      </dsp:nvSpPr>
      <dsp:spPr>
        <a:xfrm>
          <a:off x="3257081" y="2105286"/>
          <a:ext cx="750236" cy="652379"/>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75310C-165F-492B-BF17-A102C6B51E60}">
      <dsp:nvSpPr>
        <dsp:cNvPr id="0" name=""/>
        <dsp:cNvSpPr/>
      </dsp:nvSpPr>
      <dsp:spPr>
        <a:xfrm rot="10800000">
          <a:off x="3257081" y="2356201"/>
          <a:ext cx="750236" cy="652379"/>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63ED0CC-9C6B-48FF-B027-78D15C3BC7BF}" type="slidenum">
              <a:rPr lang="en-US"/>
              <a:pPr/>
              <a:t>‹#›</a:t>
            </a:fld>
            <a:endParaRPr lang="en-US"/>
          </a:p>
        </p:txBody>
      </p:sp>
    </p:spTree>
    <p:extLst>
      <p:ext uri="{BB962C8B-B14F-4D97-AF65-F5344CB8AC3E}">
        <p14:creationId xmlns:p14="http://schemas.microsoft.com/office/powerpoint/2010/main" val="472578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11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11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11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11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11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2354F68-17ED-4AF8-BBB0-69908DA1A550}" type="slidenum">
              <a:rPr lang="en-US"/>
              <a:pPr/>
              <a:t>‹#›</a:t>
            </a:fld>
            <a:endParaRPr lang="en-US"/>
          </a:p>
        </p:txBody>
      </p:sp>
    </p:spTree>
    <p:extLst>
      <p:ext uri="{BB962C8B-B14F-4D97-AF65-F5344CB8AC3E}">
        <p14:creationId xmlns:p14="http://schemas.microsoft.com/office/powerpoint/2010/main" val="42478164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45233A-297B-4CE4-B38A-46D59639308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21779F-1724-4FE7-ACB2-0CC12E01E00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F7060B-73FF-4379-BC1A-C0AAB9264235}"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EB3A6EF-B9A6-4461-9D19-2C3129AEB85A}"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800D1BC-B4FA-4D4D-979F-958AC3A6B14B}"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F4E59E4-40D9-436E-B560-F0DF8CC8CB81}"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ABEADCE-F401-4A39-9F29-74B31C2F106F}"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1CBA31C-FDDA-4A7F-AD0F-2C0E72FA678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9DF8B0-68AA-4D83-B5EC-8A66E961EEC3}"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D82294-4A63-4674-B1C6-83A1EAF6E84E}"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A69B75-BB79-4D2F-83A6-562709891FE1}"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11EFCE-A64C-454B-A2B5-BBAC42C0E5A6}"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4A93C1-3A85-4919-8BB8-535A8D9D3885}"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5CA26A-4EE9-470F-899E-34E8B518F9F4}"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AB7FB1-1869-4105-9E9C-0A2703961E80}"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0429FFE-0BCB-4959-9859-BCCB9F585FC9}"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B7BA0DB-3704-4557-AFA2-E1B23026FDD5}"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59F8297-23B8-402A-A5A7-71648424CE4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C30C309-31AA-4056-966D-95561D8FD991}"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260511C-A686-47CF-9A13-5E63F286859D}"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CFA305-7342-4FC6-AC6D-7F4B6D54E29F}"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6B7B96-8323-4912-AEA6-3B54BE3EF54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icio ESP generico.jpg"/>
          <p:cNvPicPr>
            <a:picLocks noChangeAspect="1"/>
          </p:cNvPicPr>
          <p:nvPr userDrawn="1"/>
        </p:nvPicPr>
        <p:blipFill>
          <a:blip r:embed="rId13" cstate="print"/>
          <a:stretch>
            <a:fillRect/>
          </a:stretch>
        </p:blipFill>
        <p:spPr>
          <a:xfrm>
            <a:off x="0" y="0"/>
            <a:ext cx="8503920" cy="6858000"/>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63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563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563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A46AA84-55F4-42DF-8B18-CEA6B56857CB}" type="slidenum">
              <a:rPr lang="en-US"/>
              <a:pPr/>
              <a:t>‹#›</a:t>
            </a:fld>
            <a:endParaRPr lang="en-US"/>
          </a:p>
        </p:txBody>
      </p:sp>
      <p:pic>
        <p:nvPicPr>
          <p:cNvPr id="56337" name="Picture 17" descr="interior ESP"/>
          <p:cNvPicPr>
            <a:picLocks noChangeAspect="1" noChangeArrowheads="1"/>
          </p:cNvPicPr>
          <p:nvPr userDrawn="1"/>
        </p:nvPicPr>
        <p:blipFill>
          <a:blip r:embed="rId13" cstate="print"/>
          <a:srcRect/>
          <a:stretch>
            <a:fillRect/>
          </a:stretch>
        </p:blipFill>
        <p:spPr bwMode="auto">
          <a:xfrm>
            <a:off x="0" y="-22225"/>
            <a:ext cx="846138" cy="6880225"/>
          </a:xfrm>
          <a:prstGeom prst="rect">
            <a:avLst/>
          </a:prstGeom>
          <a:noFill/>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39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839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839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E425F00-0AFB-40EF-9B9B-5E27456FBA8B}" type="slidenum">
              <a:rPr lang="en-US"/>
              <a:pPr/>
              <a:t>‹#›</a:t>
            </a:fld>
            <a:endParaRPr lang="en-US"/>
          </a:p>
        </p:txBody>
      </p:sp>
      <p:pic>
        <p:nvPicPr>
          <p:cNvPr id="83981" name="Picture 13" descr="cierre ESP"/>
          <p:cNvPicPr>
            <a:picLocks noChangeAspect="1" noChangeArrowheads="1"/>
          </p:cNvPicPr>
          <p:nvPr userDrawn="1"/>
        </p:nvPicPr>
        <p:blipFill>
          <a:blip r:embed="rId13" cstate="print"/>
          <a:srcRect/>
          <a:stretch>
            <a:fillRect/>
          </a:stretch>
        </p:blipFill>
        <p:spPr bwMode="auto">
          <a:xfrm>
            <a:off x="-3175" y="0"/>
            <a:ext cx="9151938" cy="6858000"/>
          </a:xfrm>
          <a:prstGeom prst="rect">
            <a:avLst/>
          </a:prstGeom>
          <a:noFill/>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ChangeArrowheads="1"/>
          </p:cNvSpPr>
          <p:nvPr/>
        </p:nvSpPr>
        <p:spPr bwMode="auto">
          <a:xfrm>
            <a:off x="3124200" y="609600"/>
            <a:ext cx="5791200" cy="1384995"/>
          </a:xfrm>
          <a:prstGeom prst="rect">
            <a:avLst/>
          </a:prstGeom>
          <a:noFill/>
          <a:ln w="9525">
            <a:noFill/>
            <a:miter lim="800000"/>
            <a:headEnd/>
            <a:tailEnd/>
          </a:ln>
          <a:effectLst/>
        </p:spPr>
        <p:txBody>
          <a:bodyPr>
            <a:spAutoFit/>
          </a:bodyPr>
          <a:lstStyle/>
          <a:p>
            <a:pPr algn="ctr"/>
            <a:r>
              <a:rPr lang="en-US" sz="2800" b="1" dirty="0" smtClean="0">
                <a:solidFill>
                  <a:schemeClr val="accent2"/>
                </a:solidFill>
              </a:rPr>
              <a:t>Use of technology in conducting censuses in Latin America and the Caribbean</a:t>
            </a:r>
            <a:endParaRPr lang="en-US" sz="2800" b="1" dirty="0">
              <a:solidFill>
                <a:schemeClr val="accent2"/>
              </a:solidFill>
            </a:endParaRPr>
          </a:p>
        </p:txBody>
      </p:sp>
      <p:sp>
        <p:nvSpPr>
          <p:cNvPr id="52229" name="Rectangle 5"/>
          <p:cNvSpPr>
            <a:spLocks noChangeArrowheads="1"/>
          </p:cNvSpPr>
          <p:nvPr/>
        </p:nvSpPr>
        <p:spPr bwMode="auto">
          <a:xfrm>
            <a:off x="3124200" y="3276600"/>
            <a:ext cx="5791200" cy="874085"/>
          </a:xfrm>
          <a:prstGeom prst="rect">
            <a:avLst/>
          </a:prstGeom>
          <a:noFill/>
          <a:ln w="9525">
            <a:noFill/>
            <a:miter lim="800000"/>
            <a:headEnd/>
            <a:tailEnd/>
          </a:ln>
          <a:effectLst/>
        </p:spPr>
        <p:txBody>
          <a:bodyPr>
            <a:spAutoFit/>
          </a:bodyPr>
          <a:lstStyle/>
          <a:p>
            <a:pPr algn="ctr" eaLnBrk="0" hangingPunct="0">
              <a:lnSpc>
                <a:spcPct val="80000"/>
              </a:lnSpc>
              <a:spcBef>
                <a:spcPct val="20000"/>
              </a:spcBef>
              <a:buSzPct val="70000"/>
              <a:buFont typeface="Wingdings" pitchFamily="2" charset="2"/>
              <a:buNone/>
            </a:pPr>
            <a:r>
              <a:rPr lang="en-US" dirty="0" smtClean="0">
                <a:solidFill>
                  <a:srgbClr val="2E3192"/>
                </a:solidFill>
              </a:rPr>
              <a:t>United Nations Technical Meeting on Use of Technology in Population and Housing Censuses</a:t>
            </a:r>
          </a:p>
          <a:p>
            <a:pPr algn="ctr" eaLnBrk="0" hangingPunct="0">
              <a:lnSpc>
                <a:spcPct val="80000"/>
              </a:lnSpc>
              <a:spcBef>
                <a:spcPct val="20000"/>
              </a:spcBef>
              <a:buSzPct val="70000"/>
              <a:buFont typeface="Wingdings" pitchFamily="2" charset="2"/>
              <a:buNone/>
            </a:pPr>
            <a:endParaRPr lang="en-US" sz="800" dirty="0" smtClean="0">
              <a:solidFill>
                <a:srgbClr val="2E3192"/>
              </a:solidFill>
            </a:endParaRPr>
          </a:p>
          <a:p>
            <a:pPr algn="ctr" eaLnBrk="0" hangingPunct="0">
              <a:lnSpc>
                <a:spcPct val="80000"/>
              </a:lnSpc>
              <a:spcBef>
                <a:spcPct val="20000"/>
              </a:spcBef>
              <a:buSzPct val="70000"/>
              <a:buFont typeface="Wingdings" pitchFamily="2" charset="2"/>
              <a:buNone/>
            </a:pPr>
            <a:r>
              <a:rPr lang="en-US" sz="1400" dirty="0" smtClean="0">
                <a:solidFill>
                  <a:srgbClr val="2E3192"/>
                </a:solidFill>
              </a:rPr>
              <a:t>Amman, Jordan, 28 Nov. – 1 Dec. 2016</a:t>
            </a:r>
            <a:endParaRPr lang="en-US" sz="1400" dirty="0">
              <a:solidFill>
                <a:srgbClr val="2E3192"/>
              </a:solidFill>
            </a:endParaRPr>
          </a:p>
        </p:txBody>
      </p:sp>
      <p:sp>
        <p:nvSpPr>
          <p:cNvPr id="4" name="Rectangle 5"/>
          <p:cNvSpPr>
            <a:spLocks noChangeArrowheads="1"/>
          </p:cNvSpPr>
          <p:nvPr/>
        </p:nvSpPr>
        <p:spPr bwMode="auto">
          <a:xfrm>
            <a:off x="4419600" y="5674549"/>
            <a:ext cx="4572000" cy="975652"/>
          </a:xfrm>
          <a:prstGeom prst="rect">
            <a:avLst/>
          </a:prstGeom>
          <a:noFill/>
          <a:ln w="9525">
            <a:noFill/>
            <a:miter lim="800000"/>
            <a:headEnd/>
            <a:tailEnd/>
          </a:ln>
          <a:effectLst/>
        </p:spPr>
        <p:txBody>
          <a:bodyPr wrap="square">
            <a:spAutoFit/>
          </a:bodyPr>
          <a:lstStyle/>
          <a:p>
            <a:pPr eaLnBrk="0" hangingPunct="0">
              <a:lnSpc>
                <a:spcPct val="80000"/>
              </a:lnSpc>
              <a:spcBef>
                <a:spcPct val="20000"/>
              </a:spcBef>
              <a:buSzPct val="70000"/>
              <a:buFont typeface="Wingdings" pitchFamily="2" charset="2"/>
              <a:buNone/>
            </a:pPr>
            <a:r>
              <a:rPr lang="en-US" sz="2000" b="1" dirty="0" smtClean="0">
                <a:solidFill>
                  <a:srgbClr val="2E3192"/>
                </a:solidFill>
              </a:rPr>
              <a:t>Paulo M. </a:t>
            </a:r>
            <a:r>
              <a:rPr lang="en-US" sz="2000" b="1" dirty="0" err="1" smtClean="0">
                <a:solidFill>
                  <a:srgbClr val="2E3192"/>
                </a:solidFill>
              </a:rPr>
              <a:t>Saad</a:t>
            </a:r>
            <a:endParaRPr lang="en-US" sz="2000" b="1" dirty="0" smtClean="0">
              <a:solidFill>
                <a:srgbClr val="2E3192"/>
              </a:solidFill>
            </a:endParaRPr>
          </a:p>
          <a:p>
            <a:pPr eaLnBrk="0" hangingPunct="0">
              <a:lnSpc>
                <a:spcPct val="150000"/>
              </a:lnSpc>
              <a:spcBef>
                <a:spcPts val="0"/>
              </a:spcBef>
              <a:buSzPct val="70000"/>
              <a:buFont typeface="Wingdings" pitchFamily="2" charset="2"/>
              <a:buNone/>
            </a:pPr>
            <a:r>
              <a:rPr lang="en-US" dirty="0" smtClean="0">
                <a:solidFill>
                  <a:srgbClr val="2E3192"/>
                </a:solidFill>
              </a:rPr>
              <a:t>Chief, CELADE-Population Division</a:t>
            </a:r>
          </a:p>
          <a:p>
            <a:pPr eaLnBrk="0" hangingPunct="0">
              <a:spcBef>
                <a:spcPct val="20000"/>
              </a:spcBef>
              <a:buSzPct val="70000"/>
              <a:buFont typeface="Wingdings" pitchFamily="2" charset="2"/>
              <a:buNone/>
            </a:pPr>
            <a:r>
              <a:rPr lang="en-US" sz="1200" dirty="0" smtClean="0">
                <a:solidFill>
                  <a:srgbClr val="2E3192"/>
                </a:solidFill>
              </a:rPr>
              <a:t>Economic Commission for Latin America and the Caribbean</a:t>
            </a:r>
            <a:endParaRPr lang="en-US" sz="2000" b="1" dirty="0">
              <a:solidFill>
                <a:srgbClr val="2E319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AutoShape 6">
            <a:hlinkClick r:id="" action="ppaction://hlinkshowjump?jump=nextslide" highlightClick="1"/>
          </p:cNvPr>
          <p:cNvSpPr>
            <a:spLocks noChangeArrowheads="1"/>
          </p:cNvSpPr>
          <p:nvPr/>
        </p:nvSpPr>
        <p:spPr bwMode="auto">
          <a:xfrm>
            <a:off x="1676400" y="3352800"/>
            <a:ext cx="5943600" cy="914400"/>
          </a:xfrm>
          <a:prstGeom prst="actionButtonBlank">
            <a:avLst/>
          </a:prstGeom>
          <a:noFill/>
          <a:ln w="9525">
            <a:noFill/>
            <a:miter lim="800000"/>
            <a:headEnd/>
            <a:tailEnd/>
          </a:ln>
          <a:effectLst/>
        </p:spPr>
        <p:txBody>
          <a:bodyPr wrap="none" anchor="ctr"/>
          <a:lstStyle/>
          <a:p>
            <a:endParaRPr lang="en-US"/>
          </a:p>
        </p:txBody>
      </p:sp>
      <p:sp>
        <p:nvSpPr>
          <p:cNvPr id="55304" name="Line 8"/>
          <p:cNvSpPr>
            <a:spLocks noChangeShapeType="1"/>
          </p:cNvSpPr>
          <p:nvPr/>
        </p:nvSpPr>
        <p:spPr bwMode="auto">
          <a:xfrm>
            <a:off x="1524000" y="1524000"/>
            <a:ext cx="7239000" cy="0"/>
          </a:xfrm>
          <a:prstGeom prst="line">
            <a:avLst/>
          </a:prstGeom>
          <a:noFill/>
          <a:ln w="57150">
            <a:solidFill>
              <a:srgbClr val="CC0000"/>
            </a:solidFill>
            <a:round/>
            <a:headEnd/>
            <a:tailEnd/>
          </a:ln>
          <a:effectLst/>
        </p:spPr>
        <p:txBody>
          <a:bodyPr/>
          <a:lstStyle/>
          <a:p>
            <a:endParaRPr lang="en-US"/>
          </a:p>
        </p:txBody>
      </p:sp>
      <p:sp>
        <p:nvSpPr>
          <p:cNvPr id="55305" name="Rectangle 9"/>
          <p:cNvSpPr>
            <a:spLocks noGrp="1" noChangeArrowheads="1"/>
          </p:cNvSpPr>
          <p:nvPr>
            <p:ph type="title"/>
          </p:nvPr>
        </p:nvSpPr>
        <p:spPr>
          <a:xfrm>
            <a:off x="1524000" y="152400"/>
            <a:ext cx="7239000" cy="1295400"/>
          </a:xfrm>
          <a:noFill/>
          <a:ln/>
        </p:spPr>
        <p:txBody>
          <a:bodyPr/>
          <a:lstStyle/>
          <a:p>
            <a:r>
              <a:rPr lang="en-US" sz="2800" dirty="0" smtClean="0">
                <a:solidFill>
                  <a:schemeClr val="accent2"/>
                </a:solidFill>
              </a:rPr>
              <a:t>ECLAC survey on expected methodological changes and assistance needs</a:t>
            </a:r>
            <a:endParaRPr lang="en-US" sz="2800" dirty="0">
              <a:solidFill>
                <a:schemeClr val="accent2"/>
              </a:solidFill>
            </a:endParaRPr>
          </a:p>
        </p:txBody>
      </p:sp>
      <p:sp>
        <p:nvSpPr>
          <p:cNvPr id="55306" name="Rectangle 10"/>
          <p:cNvSpPr>
            <a:spLocks noGrp="1" noChangeArrowheads="1"/>
          </p:cNvSpPr>
          <p:nvPr>
            <p:ph type="body" idx="1"/>
          </p:nvPr>
        </p:nvSpPr>
        <p:spPr>
          <a:xfrm>
            <a:off x="1447800" y="1981200"/>
            <a:ext cx="7239000" cy="4648200"/>
          </a:xfrm>
          <a:noFill/>
          <a:ln/>
        </p:spPr>
        <p:txBody>
          <a:bodyPr/>
          <a:lstStyle/>
          <a:p>
            <a:pPr lvl="0">
              <a:spcBef>
                <a:spcPts val="600"/>
              </a:spcBef>
              <a:spcAft>
                <a:spcPts val="600"/>
              </a:spcAft>
              <a:buClr>
                <a:srgbClr val="CC0000"/>
              </a:buClr>
            </a:pPr>
            <a:r>
              <a:rPr lang="en-US" sz="2400" dirty="0" smtClean="0"/>
              <a:t>Identify  the difficulties faced in the design, planning and implementation of the previous census and foresee the difficulties in the next </a:t>
            </a:r>
          </a:p>
          <a:p>
            <a:pPr lvl="0">
              <a:spcBef>
                <a:spcPts val="600"/>
              </a:spcBef>
              <a:spcAft>
                <a:spcPts val="600"/>
              </a:spcAft>
              <a:buClr>
                <a:srgbClr val="CC0000"/>
              </a:buClr>
            </a:pPr>
            <a:r>
              <a:rPr lang="en-US" sz="2400" dirty="0" smtClean="0"/>
              <a:t>Identify the methodological and technological improvements or changes already implemented or planned to be implemented in the next census round</a:t>
            </a:r>
          </a:p>
          <a:p>
            <a:pPr lvl="0">
              <a:spcBef>
                <a:spcPts val="600"/>
              </a:spcBef>
              <a:spcAft>
                <a:spcPts val="600"/>
              </a:spcAft>
              <a:buClr>
                <a:srgbClr val="CC0000"/>
              </a:buClr>
            </a:pPr>
            <a:r>
              <a:rPr lang="en-US" sz="2400" dirty="0" smtClean="0"/>
              <a:t>Assess the needs for  future technical assistance (in design, plan, implementation of census operation phases)</a:t>
            </a:r>
          </a:p>
          <a:p>
            <a:pPr lvl="2">
              <a:buClr>
                <a:srgbClr val="CC0000"/>
              </a:buClr>
              <a:buFontTx/>
              <a:buNone/>
            </a:pPr>
            <a:endParaRPr lang="en-US" dirty="0" smtClean="0"/>
          </a:p>
          <a:p>
            <a:pPr lvl="2">
              <a:buClr>
                <a:srgbClr val="CC0000"/>
              </a:buClr>
              <a:buFontTx/>
              <a:buNone/>
            </a:pPr>
            <a:endParaRPr lang="en-US" dirty="0"/>
          </a:p>
          <a:p>
            <a:pPr lvl="3">
              <a:buClr>
                <a:srgbClr val="CC0000"/>
              </a:buClr>
              <a:buFontTx/>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AutoShape 6">
            <a:hlinkClick r:id="" action="ppaction://hlinkshowjump?jump=nextslide" highlightClick="1"/>
          </p:cNvPr>
          <p:cNvSpPr>
            <a:spLocks noChangeArrowheads="1"/>
          </p:cNvSpPr>
          <p:nvPr/>
        </p:nvSpPr>
        <p:spPr bwMode="auto">
          <a:xfrm>
            <a:off x="1676400" y="3352800"/>
            <a:ext cx="5943600" cy="914400"/>
          </a:xfrm>
          <a:prstGeom prst="actionButtonBlank">
            <a:avLst/>
          </a:prstGeom>
          <a:noFill/>
          <a:ln w="9525">
            <a:noFill/>
            <a:miter lim="800000"/>
            <a:headEnd/>
            <a:tailEnd/>
          </a:ln>
          <a:effectLst/>
        </p:spPr>
        <p:txBody>
          <a:bodyPr wrap="none" anchor="ctr"/>
          <a:lstStyle/>
          <a:p>
            <a:endParaRPr lang="en-US"/>
          </a:p>
        </p:txBody>
      </p:sp>
      <p:sp>
        <p:nvSpPr>
          <p:cNvPr id="55304" name="Line 8"/>
          <p:cNvSpPr>
            <a:spLocks noChangeShapeType="1"/>
          </p:cNvSpPr>
          <p:nvPr/>
        </p:nvSpPr>
        <p:spPr bwMode="auto">
          <a:xfrm>
            <a:off x="1524000" y="1524000"/>
            <a:ext cx="7239000" cy="0"/>
          </a:xfrm>
          <a:prstGeom prst="line">
            <a:avLst/>
          </a:prstGeom>
          <a:noFill/>
          <a:ln w="57150">
            <a:solidFill>
              <a:srgbClr val="CC0000"/>
            </a:solidFill>
            <a:round/>
            <a:headEnd/>
            <a:tailEnd/>
          </a:ln>
          <a:effectLst/>
        </p:spPr>
        <p:txBody>
          <a:bodyPr/>
          <a:lstStyle/>
          <a:p>
            <a:endParaRPr lang="en-US"/>
          </a:p>
        </p:txBody>
      </p:sp>
      <p:sp>
        <p:nvSpPr>
          <p:cNvPr id="55305" name="Rectangle 9"/>
          <p:cNvSpPr>
            <a:spLocks noGrp="1" noChangeArrowheads="1"/>
          </p:cNvSpPr>
          <p:nvPr>
            <p:ph type="title"/>
          </p:nvPr>
        </p:nvSpPr>
        <p:spPr>
          <a:xfrm>
            <a:off x="1524000" y="152400"/>
            <a:ext cx="7239000" cy="1295400"/>
          </a:xfrm>
          <a:noFill/>
          <a:ln/>
        </p:spPr>
        <p:txBody>
          <a:bodyPr/>
          <a:lstStyle/>
          <a:p>
            <a:r>
              <a:rPr lang="en-US" sz="2800" dirty="0" smtClean="0">
                <a:solidFill>
                  <a:schemeClr val="accent2"/>
                </a:solidFill>
              </a:rPr>
              <a:t>ECLAC survey on expected methodological changes and assistance needs</a:t>
            </a:r>
            <a:endParaRPr lang="en-US" sz="2800" dirty="0">
              <a:solidFill>
                <a:schemeClr val="accent2"/>
              </a:solidFill>
            </a:endParaRPr>
          </a:p>
        </p:txBody>
      </p:sp>
      <p:sp>
        <p:nvSpPr>
          <p:cNvPr id="55306" name="Rectangle 10"/>
          <p:cNvSpPr>
            <a:spLocks noGrp="1" noChangeArrowheads="1"/>
          </p:cNvSpPr>
          <p:nvPr>
            <p:ph type="body" idx="1"/>
          </p:nvPr>
        </p:nvSpPr>
        <p:spPr>
          <a:xfrm>
            <a:off x="1447800" y="1981200"/>
            <a:ext cx="7239000" cy="4648200"/>
          </a:xfrm>
          <a:noFill/>
          <a:ln/>
        </p:spPr>
        <p:txBody>
          <a:bodyPr/>
          <a:lstStyle/>
          <a:p>
            <a:pPr>
              <a:spcBef>
                <a:spcPts val="600"/>
              </a:spcBef>
              <a:spcAft>
                <a:spcPts val="600"/>
              </a:spcAft>
              <a:buClr>
                <a:srgbClr val="CC0000"/>
              </a:buClr>
            </a:pPr>
            <a:r>
              <a:rPr lang="en-US" sz="2400" u="sng" dirty="0" smtClean="0"/>
              <a:t>Instrument</a:t>
            </a:r>
            <a:r>
              <a:rPr lang="en-US" sz="2400" dirty="0" smtClean="0"/>
              <a:t>: A survey  was sent to the countries between November 2015 and March 2016  </a:t>
            </a:r>
          </a:p>
          <a:p>
            <a:pPr lvl="0">
              <a:spcBef>
                <a:spcPts val="600"/>
              </a:spcBef>
              <a:spcAft>
                <a:spcPts val="600"/>
              </a:spcAft>
              <a:buClr>
                <a:srgbClr val="CC0000"/>
              </a:buClr>
            </a:pPr>
            <a:r>
              <a:rPr lang="en-US" sz="2400" u="sng" dirty="0" smtClean="0"/>
              <a:t>Response</a:t>
            </a:r>
            <a:r>
              <a:rPr lang="en-US" sz="2400" dirty="0" smtClean="0"/>
              <a:t>:</a:t>
            </a:r>
          </a:p>
          <a:p>
            <a:pPr lvl="1">
              <a:spcBef>
                <a:spcPts val="600"/>
              </a:spcBef>
              <a:spcAft>
                <a:spcPts val="600"/>
              </a:spcAft>
              <a:buClr>
                <a:srgbClr val="CC0000"/>
              </a:buClr>
            </a:pPr>
            <a:r>
              <a:rPr lang="en-US" sz="2000" dirty="0" smtClean="0"/>
              <a:t>90% in Latin America (18 out of 20 countries)</a:t>
            </a:r>
          </a:p>
          <a:p>
            <a:pPr lvl="1">
              <a:spcBef>
                <a:spcPts val="600"/>
              </a:spcBef>
              <a:spcAft>
                <a:spcPts val="600"/>
              </a:spcAft>
              <a:buClr>
                <a:srgbClr val="CC0000"/>
              </a:buClr>
            </a:pPr>
            <a:r>
              <a:rPr lang="en-US" sz="2000" dirty="0" smtClean="0"/>
              <a:t>63% in the Caribbean (14 out of 22 countries)</a:t>
            </a:r>
          </a:p>
          <a:p>
            <a:pPr>
              <a:spcBef>
                <a:spcPts val="600"/>
              </a:spcBef>
              <a:spcAft>
                <a:spcPts val="600"/>
              </a:spcAft>
              <a:buClr>
                <a:srgbClr val="CC0000"/>
              </a:buClr>
            </a:pPr>
            <a:r>
              <a:rPr lang="en-US" sz="2400" dirty="0" smtClean="0"/>
              <a:t>The answers were not homogeneous as countries are planning to conduct their next census in different dates, mainly in 2020, 2021 and 2022 (some are still planning for their 2010 census, in 2017and 2018)</a:t>
            </a:r>
          </a:p>
          <a:p>
            <a:pPr lvl="2">
              <a:buClr>
                <a:srgbClr val="CC0000"/>
              </a:buClr>
              <a:buFontTx/>
              <a:buNone/>
            </a:pPr>
            <a:endParaRPr lang="en-US" dirty="0" smtClean="0"/>
          </a:p>
          <a:p>
            <a:pPr lvl="2">
              <a:buClr>
                <a:srgbClr val="CC0000"/>
              </a:buClr>
              <a:buFontTx/>
              <a:buNone/>
            </a:pPr>
            <a:endParaRPr lang="en-US" dirty="0"/>
          </a:p>
          <a:p>
            <a:pPr lvl="3">
              <a:buClr>
                <a:srgbClr val="CC0000"/>
              </a:buClr>
              <a:buFontTx/>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AutoShape 6">
            <a:hlinkClick r:id="" action="ppaction://hlinkshowjump?jump=nextslide" highlightClick="1"/>
          </p:cNvPr>
          <p:cNvSpPr>
            <a:spLocks noChangeArrowheads="1"/>
          </p:cNvSpPr>
          <p:nvPr/>
        </p:nvSpPr>
        <p:spPr bwMode="auto">
          <a:xfrm>
            <a:off x="1676400" y="3352800"/>
            <a:ext cx="5943600" cy="914400"/>
          </a:xfrm>
          <a:prstGeom prst="actionButtonBlank">
            <a:avLst/>
          </a:prstGeom>
          <a:noFill/>
          <a:ln w="9525">
            <a:noFill/>
            <a:miter lim="800000"/>
            <a:headEnd/>
            <a:tailEnd/>
          </a:ln>
          <a:effectLst/>
        </p:spPr>
        <p:txBody>
          <a:bodyPr wrap="none" anchor="ctr"/>
          <a:lstStyle/>
          <a:p>
            <a:endParaRPr lang="en-US"/>
          </a:p>
        </p:txBody>
      </p:sp>
      <p:sp>
        <p:nvSpPr>
          <p:cNvPr id="55304" name="Line 8"/>
          <p:cNvSpPr>
            <a:spLocks noChangeShapeType="1"/>
          </p:cNvSpPr>
          <p:nvPr/>
        </p:nvSpPr>
        <p:spPr bwMode="auto">
          <a:xfrm>
            <a:off x="1524000" y="1524000"/>
            <a:ext cx="7239000" cy="0"/>
          </a:xfrm>
          <a:prstGeom prst="line">
            <a:avLst/>
          </a:prstGeom>
          <a:noFill/>
          <a:ln w="57150">
            <a:solidFill>
              <a:srgbClr val="CC0000"/>
            </a:solidFill>
            <a:round/>
            <a:headEnd/>
            <a:tailEnd/>
          </a:ln>
          <a:effectLst/>
        </p:spPr>
        <p:txBody>
          <a:bodyPr/>
          <a:lstStyle/>
          <a:p>
            <a:endParaRPr lang="en-US"/>
          </a:p>
        </p:txBody>
      </p:sp>
      <p:sp>
        <p:nvSpPr>
          <p:cNvPr id="55305" name="Rectangle 9"/>
          <p:cNvSpPr>
            <a:spLocks noGrp="1" noChangeArrowheads="1"/>
          </p:cNvSpPr>
          <p:nvPr>
            <p:ph type="title"/>
          </p:nvPr>
        </p:nvSpPr>
        <p:spPr>
          <a:xfrm>
            <a:off x="1524000" y="152400"/>
            <a:ext cx="7239000" cy="1295400"/>
          </a:xfrm>
          <a:noFill/>
          <a:ln/>
        </p:spPr>
        <p:txBody>
          <a:bodyPr/>
          <a:lstStyle/>
          <a:p>
            <a:r>
              <a:rPr lang="en-US" sz="2800" dirty="0" smtClean="0">
                <a:solidFill>
                  <a:schemeClr val="accent2"/>
                </a:solidFill>
              </a:rPr>
              <a:t>Contents of ECLAC survey on expected methodological changes and assistance needs </a:t>
            </a:r>
            <a:endParaRPr lang="en-US" sz="2800" dirty="0">
              <a:solidFill>
                <a:schemeClr val="accent2"/>
              </a:solidFill>
            </a:endParaRPr>
          </a:p>
        </p:txBody>
      </p:sp>
      <p:sp>
        <p:nvSpPr>
          <p:cNvPr id="55306" name="Rectangle 10"/>
          <p:cNvSpPr>
            <a:spLocks noGrp="1" noChangeArrowheads="1"/>
          </p:cNvSpPr>
          <p:nvPr>
            <p:ph type="body" idx="1"/>
          </p:nvPr>
        </p:nvSpPr>
        <p:spPr>
          <a:xfrm>
            <a:off x="1447800" y="1981200"/>
            <a:ext cx="7239000" cy="4648200"/>
          </a:xfrm>
          <a:noFill/>
          <a:ln/>
        </p:spPr>
        <p:txBody>
          <a:bodyPr/>
          <a:lstStyle/>
          <a:p>
            <a:pPr>
              <a:buNone/>
            </a:pPr>
            <a:r>
              <a:rPr lang="en-US" sz="2000" dirty="0" smtClean="0"/>
              <a:t>I. Background to the survey, coverage and response</a:t>
            </a:r>
          </a:p>
          <a:p>
            <a:pPr>
              <a:buNone/>
            </a:pPr>
            <a:r>
              <a:rPr lang="en-US" sz="2000" dirty="0" smtClean="0"/>
              <a:t>II. General aspects of the census</a:t>
            </a:r>
          </a:p>
          <a:p>
            <a:pPr>
              <a:buNone/>
            </a:pPr>
            <a:r>
              <a:rPr lang="en-US" sz="2000" dirty="0" smtClean="0"/>
              <a:t>III. Cartographic update</a:t>
            </a:r>
          </a:p>
          <a:p>
            <a:pPr>
              <a:buNone/>
            </a:pPr>
            <a:r>
              <a:rPr lang="en-US" sz="2000" dirty="0" smtClean="0"/>
              <a:t>IV. Methodological Design</a:t>
            </a:r>
          </a:p>
          <a:p>
            <a:pPr>
              <a:buNone/>
            </a:pPr>
            <a:r>
              <a:rPr lang="en-US" sz="2000" dirty="0" smtClean="0"/>
              <a:t>V. Contents of the Census Questionnaire</a:t>
            </a:r>
          </a:p>
          <a:p>
            <a:pPr>
              <a:buNone/>
            </a:pPr>
            <a:r>
              <a:rPr lang="en-US" sz="2000" b="1" dirty="0" smtClean="0"/>
              <a:t>VI</a:t>
            </a:r>
            <a:r>
              <a:rPr lang="en-US" sz="2000" dirty="0" smtClean="0"/>
              <a:t>. The Census Staff Training Plan</a:t>
            </a:r>
          </a:p>
          <a:p>
            <a:pPr>
              <a:buNone/>
            </a:pPr>
            <a:r>
              <a:rPr lang="en-US" sz="2000" b="1" dirty="0" smtClean="0"/>
              <a:t>VII.</a:t>
            </a:r>
            <a:r>
              <a:rPr lang="en-US" sz="2000" dirty="0" smtClean="0"/>
              <a:t> Coverage Evaluation Plans</a:t>
            </a:r>
          </a:p>
          <a:p>
            <a:pPr>
              <a:buNone/>
            </a:pPr>
            <a:r>
              <a:rPr lang="en-US" sz="2000" b="1" dirty="0" smtClean="0"/>
              <a:t>VIII.</a:t>
            </a:r>
            <a:r>
              <a:rPr lang="en-US" sz="2000" dirty="0" smtClean="0"/>
              <a:t> Pilot Censuses and Tests</a:t>
            </a:r>
          </a:p>
          <a:p>
            <a:pPr>
              <a:buNone/>
            </a:pPr>
            <a:r>
              <a:rPr lang="en-US" sz="2000" b="1" dirty="0" smtClean="0"/>
              <a:t>IX. Data Collection</a:t>
            </a:r>
          </a:p>
          <a:p>
            <a:pPr>
              <a:buNone/>
            </a:pPr>
            <a:r>
              <a:rPr lang="en-US" sz="2000" b="1" dirty="0" smtClean="0"/>
              <a:t>X.</a:t>
            </a:r>
            <a:r>
              <a:rPr lang="en-US" sz="2000" dirty="0" smtClean="0"/>
              <a:t> Analysis and Dissemination Plans</a:t>
            </a:r>
          </a:p>
          <a:p>
            <a:pPr>
              <a:buNone/>
            </a:pPr>
            <a:r>
              <a:rPr lang="en-US" sz="2000" b="1" dirty="0" smtClean="0"/>
              <a:t>XI.</a:t>
            </a:r>
            <a:r>
              <a:rPr lang="en-US" sz="2000" dirty="0" smtClean="0"/>
              <a:t> Countries Needs for Technical Assistance</a:t>
            </a:r>
            <a:endParaRPr lang="en-US" dirty="0" smtClean="0"/>
          </a:p>
          <a:p>
            <a:pPr lvl="2">
              <a:buClr>
                <a:srgbClr val="CC0000"/>
              </a:buClr>
              <a:buFontTx/>
              <a:buNone/>
            </a:pPr>
            <a:endParaRPr lang="en-US" dirty="0"/>
          </a:p>
          <a:p>
            <a:pPr lvl="3">
              <a:buClr>
                <a:srgbClr val="CC0000"/>
              </a:buClr>
              <a:buFontTx/>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ChangeArrowheads="1"/>
          </p:cNvSpPr>
          <p:nvPr/>
        </p:nvSpPr>
        <p:spPr bwMode="auto">
          <a:xfrm>
            <a:off x="1524000" y="228600"/>
            <a:ext cx="7239000" cy="914400"/>
          </a:xfrm>
          <a:prstGeom prst="rect">
            <a:avLst/>
          </a:prstGeom>
          <a:noFill/>
          <a:ln w="9525">
            <a:noFill/>
            <a:miter lim="800000"/>
            <a:headEnd/>
            <a:tailEnd/>
          </a:ln>
          <a:effectLst/>
        </p:spPr>
        <p:txBody>
          <a:bodyPr anchor="ctr"/>
          <a:lstStyle/>
          <a:p>
            <a:pPr algn="ctr"/>
            <a:r>
              <a:rPr lang="en-US" sz="2400" dirty="0" smtClean="0">
                <a:solidFill>
                  <a:schemeClr val="accent2">
                    <a:lumMod val="75000"/>
                  </a:schemeClr>
                </a:solidFill>
              </a:rPr>
              <a:t>LAC countries: technology used in previous census and expected to be used in the next</a:t>
            </a:r>
            <a:endParaRPr lang="en-US" sz="2400" dirty="0">
              <a:solidFill>
                <a:schemeClr val="accent2">
                  <a:lumMod val="75000"/>
                </a:schemeClr>
              </a:solidFill>
            </a:endParaRPr>
          </a:p>
        </p:txBody>
      </p:sp>
      <p:sp>
        <p:nvSpPr>
          <p:cNvPr id="58378" name="Line 10"/>
          <p:cNvSpPr>
            <a:spLocks noChangeShapeType="1"/>
          </p:cNvSpPr>
          <p:nvPr/>
        </p:nvSpPr>
        <p:spPr bwMode="auto">
          <a:xfrm>
            <a:off x="1524000" y="1295400"/>
            <a:ext cx="7239000" cy="0"/>
          </a:xfrm>
          <a:prstGeom prst="line">
            <a:avLst/>
          </a:prstGeom>
          <a:noFill/>
          <a:ln w="57150">
            <a:solidFill>
              <a:srgbClr val="CC0000"/>
            </a:solidFill>
            <a:round/>
            <a:headEnd/>
            <a:tailEnd/>
          </a:ln>
          <a:effectLst/>
        </p:spPr>
        <p:txBody>
          <a:bodyPr/>
          <a:lstStyle/>
          <a:p>
            <a:endParaRPr lang="en-US"/>
          </a:p>
        </p:txBody>
      </p:sp>
      <p:graphicFrame>
        <p:nvGraphicFramePr>
          <p:cNvPr id="9" name="Content Placeholder 8"/>
          <p:cNvGraphicFramePr>
            <a:graphicFrameLocks noGrp="1"/>
          </p:cNvGraphicFramePr>
          <p:nvPr>
            <p:ph idx="1"/>
          </p:nvPr>
        </p:nvGraphicFramePr>
        <p:xfrm>
          <a:off x="1295400" y="1524000"/>
          <a:ext cx="7467600" cy="4622800"/>
        </p:xfrm>
        <a:graphic>
          <a:graphicData uri="http://schemas.openxmlformats.org/drawingml/2006/table">
            <a:tbl>
              <a:tblPr firstRow="1" bandRow="1">
                <a:tableStyleId>{21E4AEA4-8DFA-4A89-87EB-49C32662AFE0}</a:tableStyleId>
              </a:tblPr>
              <a:tblGrid>
                <a:gridCol w="1493520"/>
                <a:gridCol w="1493520"/>
                <a:gridCol w="1493520"/>
                <a:gridCol w="1493520"/>
                <a:gridCol w="1493520"/>
              </a:tblGrid>
              <a:tr h="665480">
                <a:tc rowSpan="2">
                  <a:txBody>
                    <a:bodyPr/>
                    <a:lstStyle/>
                    <a:p>
                      <a:r>
                        <a:rPr lang="en-US" dirty="0" smtClean="0"/>
                        <a:t>Previous Census</a:t>
                      </a:r>
                      <a:endParaRPr lang="en-US" dirty="0"/>
                    </a:p>
                  </a:txBody>
                  <a:tcPr/>
                </a:tc>
                <a:tc gridSpan="4">
                  <a:txBody>
                    <a:bodyPr/>
                    <a:lstStyle/>
                    <a:p>
                      <a:pPr algn="ctr"/>
                      <a:r>
                        <a:rPr lang="en-US" dirty="0" smtClean="0"/>
                        <a:t>Next Census</a:t>
                      </a:r>
                      <a:endParaRPr lang="en-US" dirty="0"/>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65480">
                <a:tc vMerge="1">
                  <a:txBody>
                    <a:bodyPr/>
                    <a:lstStyle/>
                    <a:p>
                      <a:endParaRPr lang="en-US" dirty="0"/>
                    </a:p>
                  </a:txBody>
                  <a:tcPr/>
                </a:tc>
                <a:tc>
                  <a:txBody>
                    <a:bodyPr/>
                    <a:lstStyle/>
                    <a:p>
                      <a:r>
                        <a:rPr lang="en-US" sz="1600" dirty="0" smtClean="0"/>
                        <a:t>Paper, manual data entry</a:t>
                      </a:r>
                      <a:endParaRPr lang="en-US" sz="1600" dirty="0"/>
                    </a:p>
                  </a:txBody>
                  <a:tcPr>
                    <a:solidFill>
                      <a:schemeClr val="accent2">
                        <a:lumMod val="40000"/>
                        <a:lumOff val="60000"/>
                      </a:schemeClr>
                    </a:solidFill>
                  </a:tcPr>
                </a:tc>
                <a:tc>
                  <a:txBody>
                    <a:bodyPr/>
                    <a:lstStyle/>
                    <a:p>
                      <a:r>
                        <a:rPr lang="en-US" sz="1600" dirty="0" smtClean="0"/>
                        <a:t>Paper , scanner</a:t>
                      </a:r>
                      <a:endParaRPr lang="en-US" sz="1600" dirty="0"/>
                    </a:p>
                  </a:txBody>
                  <a:tcPr>
                    <a:solidFill>
                      <a:schemeClr val="accent2">
                        <a:lumMod val="40000"/>
                        <a:lumOff val="60000"/>
                      </a:schemeClr>
                    </a:solidFill>
                  </a:tcPr>
                </a:tc>
                <a:tc>
                  <a:txBody>
                    <a:bodyPr/>
                    <a:lstStyle/>
                    <a:p>
                      <a:r>
                        <a:rPr lang="en-US" sz="1600" dirty="0" smtClean="0"/>
                        <a:t>Mobile</a:t>
                      </a:r>
                      <a:r>
                        <a:rPr lang="en-US" sz="1600" baseline="0" dirty="0" smtClean="0"/>
                        <a:t> collection device</a:t>
                      </a:r>
                      <a:endParaRPr lang="en-US" sz="1600" dirty="0"/>
                    </a:p>
                  </a:txBody>
                  <a:tcPr>
                    <a:solidFill>
                      <a:schemeClr val="accent2">
                        <a:lumMod val="40000"/>
                        <a:lumOff val="60000"/>
                      </a:schemeClr>
                    </a:solidFill>
                  </a:tcPr>
                </a:tc>
                <a:tc>
                  <a:txBody>
                    <a:bodyPr/>
                    <a:lstStyle/>
                    <a:p>
                      <a:r>
                        <a:rPr lang="en-US" sz="1600" dirty="0" smtClean="0"/>
                        <a:t>Internet self-data entry</a:t>
                      </a:r>
                      <a:endParaRPr lang="en-US" sz="1600" dirty="0"/>
                    </a:p>
                  </a:txBody>
                  <a:tcPr>
                    <a:solidFill>
                      <a:schemeClr val="accent2">
                        <a:lumMod val="40000"/>
                        <a:lumOff val="60000"/>
                      </a:schemeClr>
                    </a:solidFill>
                  </a:tcPr>
                </a:tc>
              </a:tr>
              <a:tr h="411480">
                <a:tc rowSpan="2">
                  <a:txBody>
                    <a:bodyPr/>
                    <a:lstStyle/>
                    <a:p>
                      <a:r>
                        <a:rPr lang="en-US" sz="1600" dirty="0" smtClean="0"/>
                        <a:t>Paper, manual data entry</a:t>
                      </a:r>
                      <a:endParaRPr lang="en-US" sz="1600" dirty="0"/>
                    </a:p>
                  </a:txBody>
                  <a:tcPr>
                    <a:solidFill>
                      <a:schemeClr val="accent2">
                        <a:lumMod val="40000"/>
                        <a:lumOff val="60000"/>
                      </a:schemeClr>
                    </a:solidFill>
                  </a:tcPr>
                </a:tc>
                <a:tc rowSpan="2">
                  <a:txBody>
                    <a:bodyPr/>
                    <a:lstStyle/>
                    <a:p>
                      <a:r>
                        <a:rPr lang="en-US" dirty="0" smtClean="0"/>
                        <a:t>3 LAC</a:t>
                      </a:r>
                      <a:endParaRPr lang="en-US" dirty="0"/>
                    </a:p>
                  </a:txBody>
                  <a:tcPr/>
                </a:tc>
                <a:tc rowSpan="2">
                  <a:txBody>
                    <a:bodyPr/>
                    <a:lstStyle/>
                    <a:p>
                      <a:r>
                        <a:rPr lang="en-US" dirty="0" smtClean="0"/>
                        <a:t>1 LAC</a:t>
                      </a:r>
                      <a:endParaRPr lang="en-US" dirty="0"/>
                    </a:p>
                  </a:txBody>
                  <a:tcPr>
                    <a:solidFill>
                      <a:schemeClr val="bg2">
                        <a:lumMod val="20000"/>
                        <a:lumOff val="80000"/>
                      </a:schemeClr>
                    </a:solidFill>
                  </a:tcPr>
                </a:tc>
                <a:tc>
                  <a:txBody>
                    <a:bodyPr/>
                    <a:lstStyle/>
                    <a:p>
                      <a:pPr marL="342900" indent="-342900">
                        <a:buNone/>
                      </a:pPr>
                      <a:r>
                        <a:rPr lang="en-US" dirty="0" smtClean="0"/>
                        <a:t>2 LAC</a:t>
                      </a:r>
                      <a:endParaRPr lang="en-US" dirty="0"/>
                    </a:p>
                  </a:txBody>
                  <a:tcPr>
                    <a:solidFill>
                      <a:schemeClr val="bg2">
                        <a:lumMod val="20000"/>
                        <a:lumOff val="80000"/>
                      </a:schemeClr>
                    </a:solidFill>
                  </a:tcPr>
                </a:tc>
                <a:tc rowSpan="2">
                  <a:txBody>
                    <a:bodyPr/>
                    <a:lstStyle/>
                    <a:p>
                      <a:endParaRPr lang="en-US" dirty="0"/>
                    </a:p>
                  </a:txBody>
                  <a:tcPr/>
                </a:tc>
              </a:tr>
              <a:tr h="4114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indent="-342900">
                        <a:buNone/>
                      </a:pPr>
                      <a:r>
                        <a:rPr lang="en-US" dirty="0" smtClean="0"/>
                        <a:t>3 C</a:t>
                      </a:r>
                      <a:endParaRPr lang="en-US" dirty="0"/>
                    </a:p>
                  </a:txBody>
                  <a:tcPr>
                    <a:solidFill>
                      <a:schemeClr val="bg2">
                        <a:lumMod val="20000"/>
                        <a:lumOff val="80000"/>
                      </a:schemeClr>
                    </a:solidFill>
                  </a:tcPr>
                </a:tc>
                <a:tc vMerge="1">
                  <a:txBody>
                    <a:bodyPr/>
                    <a:lstStyle/>
                    <a:p>
                      <a:endParaRPr lang="en-US"/>
                    </a:p>
                  </a:txBody>
                  <a:tcPr/>
                </a:tc>
              </a:tr>
              <a:tr h="411480">
                <a:tc rowSpan="2">
                  <a:txBody>
                    <a:bodyPr/>
                    <a:lstStyle/>
                    <a:p>
                      <a:r>
                        <a:rPr lang="en-US" sz="1600" dirty="0" smtClean="0"/>
                        <a:t>Paper , scanner</a:t>
                      </a:r>
                      <a:endParaRPr lang="en-US" sz="1600" dirty="0"/>
                    </a:p>
                  </a:txBody>
                  <a:tcPr>
                    <a:solidFill>
                      <a:schemeClr val="accent2">
                        <a:lumMod val="40000"/>
                        <a:lumOff val="60000"/>
                      </a:schemeClr>
                    </a:solidFill>
                  </a:tcPr>
                </a:tc>
                <a:tc rowSpan="2">
                  <a:txBody>
                    <a:bodyPr/>
                    <a:lstStyle/>
                    <a:p>
                      <a:endParaRPr lang="en-US" dirty="0"/>
                    </a:p>
                  </a:txBody>
                  <a:tcPr/>
                </a:tc>
                <a:tc>
                  <a:txBody>
                    <a:bodyPr/>
                    <a:lstStyle/>
                    <a:p>
                      <a:r>
                        <a:rPr lang="en-US" dirty="0" smtClean="0"/>
                        <a:t>5 LAC</a:t>
                      </a:r>
                      <a:endParaRPr lang="en-US" dirty="0"/>
                    </a:p>
                  </a:txBody>
                  <a:tcPr>
                    <a:solidFill>
                      <a:schemeClr val="bg2">
                        <a:lumMod val="20000"/>
                        <a:lumOff val="80000"/>
                      </a:schemeClr>
                    </a:solidFill>
                  </a:tcPr>
                </a:tc>
                <a:tc>
                  <a:txBody>
                    <a:bodyPr/>
                    <a:lstStyle/>
                    <a:p>
                      <a:r>
                        <a:rPr lang="en-US" dirty="0" smtClean="0"/>
                        <a:t>2 LAC</a:t>
                      </a:r>
                      <a:endParaRPr lang="en-US" dirty="0"/>
                    </a:p>
                  </a:txBody>
                  <a:tcPr>
                    <a:solidFill>
                      <a:schemeClr val="bg2">
                        <a:lumMod val="20000"/>
                        <a:lumOff val="80000"/>
                      </a:schemeClr>
                    </a:solidFill>
                  </a:tcPr>
                </a:tc>
                <a:tc rowSpan="2">
                  <a:txBody>
                    <a:bodyPr/>
                    <a:lstStyle/>
                    <a:p>
                      <a:r>
                        <a:rPr lang="en-US" dirty="0" smtClean="0"/>
                        <a:t>1 LAC</a:t>
                      </a:r>
                      <a:endParaRPr lang="en-US" dirty="0"/>
                    </a:p>
                  </a:txBody>
                  <a:tcPr/>
                </a:tc>
              </a:tr>
              <a:tr h="411480">
                <a:tc vMerge="1">
                  <a:txBody>
                    <a:bodyPr/>
                    <a:lstStyle/>
                    <a:p>
                      <a:endParaRPr lang="en-US"/>
                    </a:p>
                  </a:txBody>
                  <a:tcPr/>
                </a:tc>
                <a:tc vMerge="1">
                  <a:txBody>
                    <a:bodyPr/>
                    <a:lstStyle/>
                    <a:p>
                      <a:endParaRPr lang="en-US"/>
                    </a:p>
                  </a:txBody>
                  <a:tcPr/>
                </a:tc>
                <a:tc>
                  <a:txBody>
                    <a:bodyPr/>
                    <a:lstStyle/>
                    <a:p>
                      <a:r>
                        <a:rPr lang="en-US" dirty="0" smtClean="0"/>
                        <a:t>1 C</a:t>
                      </a:r>
                      <a:endParaRPr lang="en-US" dirty="0"/>
                    </a:p>
                  </a:txBody>
                  <a:tcPr>
                    <a:solidFill>
                      <a:schemeClr val="bg2">
                        <a:lumMod val="20000"/>
                        <a:lumOff val="80000"/>
                      </a:schemeClr>
                    </a:solidFill>
                  </a:tcPr>
                </a:tc>
                <a:tc>
                  <a:txBody>
                    <a:bodyPr/>
                    <a:lstStyle/>
                    <a:p>
                      <a:r>
                        <a:rPr lang="en-US" dirty="0" smtClean="0"/>
                        <a:t>4 C</a:t>
                      </a:r>
                      <a:endParaRPr lang="en-US" dirty="0"/>
                    </a:p>
                  </a:txBody>
                  <a:tcPr>
                    <a:solidFill>
                      <a:schemeClr val="bg2">
                        <a:lumMod val="20000"/>
                        <a:lumOff val="80000"/>
                      </a:schemeClr>
                    </a:solidFill>
                  </a:tcPr>
                </a:tc>
                <a:tc vMerge="1">
                  <a:txBody>
                    <a:bodyPr/>
                    <a:lstStyle/>
                    <a:p>
                      <a:endParaRPr lang="en-US"/>
                    </a:p>
                  </a:txBody>
                  <a:tcPr/>
                </a:tc>
              </a:tr>
              <a:tr h="411480">
                <a:tc rowSpan="2">
                  <a:txBody>
                    <a:bodyPr/>
                    <a:lstStyle/>
                    <a:p>
                      <a:r>
                        <a:rPr lang="en-US" sz="1600" dirty="0" smtClean="0"/>
                        <a:t>Mobile</a:t>
                      </a:r>
                      <a:r>
                        <a:rPr lang="en-US" sz="1600" baseline="0" dirty="0" smtClean="0"/>
                        <a:t> collection device</a:t>
                      </a:r>
                      <a:endParaRPr lang="en-US" sz="1600" dirty="0"/>
                    </a:p>
                  </a:txBody>
                  <a:tcPr>
                    <a:solidFill>
                      <a:schemeClr val="accent2">
                        <a:lumMod val="40000"/>
                        <a:lumOff val="60000"/>
                      </a:schemeClr>
                    </a:solidFill>
                  </a:tcPr>
                </a:tc>
                <a:tc rowSpan="2">
                  <a:txBody>
                    <a:bodyPr/>
                    <a:lstStyle/>
                    <a:p>
                      <a:endParaRPr lang="en-US" dirty="0"/>
                    </a:p>
                  </a:txBody>
                  <a:tcPr/>
                </a:tc>
                <a:tc rowSpan="2">
                  <a:txBody>
                    <a:bodyPr/>
                    <a:lstStyle/>
                    <a:p>
                      <a:endParaRPr lang="en-US"/>
                    </a:p>
                  </a:txBody>
                  <a:tcPr>
                    <a:solidFill>
                      <a:schemeClr val="bg2">
                        <a:lumMod val="20000"/>
                        <a:lumOff val="80000"/>
                      </a:schemeClr>
                    </a:solidFill>
                  </a:tcPr>
                </a:tc>
                <a:tc>
                  <a:txBody>
                    <a:bodyPr/>
                    <a:lstStyle/>
                    <a:p>
                      <a:r>
                        <a:rPr lang="en-US" dirty="0" smtClean="0"/>
                        <a:t>2 LAC</a:t>
                      </a:r>
                      <a:endParaRPr lang="en-US" dirty="0"/>
                    </a:p>
                  </a:txBody>
                  <a:tcPr>
                    <a:solidFill>
                      <a:schemeClr val="bg2">
                        <a:lumMod val="20000"/>
                        <a:lumOff val="80000"/>
                      </a:schemeClr>
                    </a:solidFill>
                  </a:tcPr>
                </a:tc>
                <a:tc rowSpan="2">
                  <a:txBody>
                    <a:bodyPr/>
                    <a:lstStyle/>
                    <a:p>
                      <a:endParaRPr lang="en-US" dirty="0"/>
                    </a:p>
                  </a:txBody>
                  <a:tcPr/>
                </a:tc>
              </a:tr>
              <a:tr h="4114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dirty="0" smtClean="0"/>
                        <a:t>1 C</a:t>
                      </a:r>
                      <a:endParaRPr lang="en-US" dirty="0"/>
                    </a:p>
                  </a:txBody>
                  <a:tcPr>
                    <a:solidFill>
                      <a:schemeClr val="bg2">
                        <a:lumMod val="20000"/>
                        <a:lumOff val="80000"/>
                      </a:schemeClr>
                    </a:solidFill>
                  </a:tcPr>
                </a:tc>
                <a:tc vMerge="1">
                  <a:txBody>
                    <a:bodyPr/>
                    <a:lstStyle/>
                    <a:p>
                      <a:endParaRPr lang="en-US"/>
                    </a:p>
                  </a:txBody>
                  <a:tcPr/>
                </a:tc>
              </a:tr>
              <a:tr h="665480">
                <a:tc>
                  <a:txBody>
                    <a:bodyPr/>
                    <a:lstStyle/>
                    <a:p>
                      <a:r>
                        <a:rPr lang="en-US" sz="1600" dirty="0" smtClean="0"/>
                        <a:t>Internet self-data entry</a:t>
                      </a:r>
                      <a:endParaRPr lang="en-US" sz="1600" dirty="0"/>
                    </a:p>
                  </a:txBody>
                  <a:tcPr>
                    <a:solidFill>
                      <a:schemeClr val="accent2">
                        <a:lumMod val="40000"/>
                        <a:lumOff val="60000"/>
                      </a:schemeClr>
                    </a:solidFill>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r>
                        <a:rPr lang="en-US" dirty="0" smtClean="0"/>
                        <a:t>2 LAC</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ChangeArrowheads="1"/>
          </p:cNvSpPr>
          <p:nvPr/>
        </p:nvSpPr>
        <p:spPr bwMode="auto">
          <a:xfrm>
            <a:off x="1524000" y="228600"/>
            <a:ext cx="7239000" cy="914400"/>
          </a:xfrm>
          <a:prstGeom prst="rect">
            <a:avLst/>
          </a:prstGeom>
          <a:noFill/>
          <a:ln w="9525">
            <a:noFill/>
            <a:miter lim="800000"/>
            <a:headEnd/>
            <a:tailEnd/>
          </a:ln>
          <a:effectLst/>
        </p:spPr>
        <p:txBody>
          <a:bodyPr anchor="ctr"/>
          <a:lstStyle/>
          <a:p>
            <a:pPr algn="ctr"/>
            <a:r>
              <a:rPr lang="en-US" sz="2400" dirty="0" smtClean="0">
                <a:solidFill>
                  <a:schemeClr val="accent2">
                    <a:lumMod val="75000"/>
                  </a:schemeClr>
                </a:solidFill>
              </a:rPr>
              <a:t>LAC countries: reported priorities in technical assistance for the 2020 census round </a:t>
            </a:r>
            <a:endParaRPr lang="en-US" sz="2400" dirty="0">
              <a:solidFill>
                <a:schemeClr val="accent2">
                  <a:lumMod val="75000"/>
                </a:schemeClr>
              </a:solidFill>
            </a:endParaRPr>
          </a:p>
        </p:txBody>
      </p:sp>
      <p:sp>
        <p:nvSpPr>
          <p:cNvPr id="58378" name="Line 10"/>
          <p:cNvSpPr>
            <a:spLocks noChangeShapeType="1"/>
          </p:cNvSpPr>
          <p:nvPr/>
        </p:nvSpPr>
        <p:spPr bwMode="auto">
          <a:xfrm>
            <a:off x="1524000" y="1295400"/>
            <a:ext cx="7239000" cy="0"/>
          </a:xfrm>
          <a:prstGeom prst="line">
            <a:avLst/>
          </a:prstGeom>
          <a:noFill/>
          <a:ln w="57150">
            <a:solidFill>
              <a:srgbClr val="CC0000"/>
            </a:solidFill>
            <a:round/>
            <a:headEnd/>
            <a:tailEnd/>
          </a:ln>
          <a:effectLst/>
        </p:spPr>
        <p:txBody>
          <a:bodyPr/>
          <a:lstStyle/>
          <a:p>
            <a:endParaRPr lang="en-US"/>
          </a:p>
        </p:txBody>
      </p:sp>
      <p:graphicFrame>
        <p:nvGraphicFramePr>
          <p:cNvPr id="6" name="Content Placeholder 5"/>
          <p:cNvGraphicFramePr>
            <a:graphicFrameLocks noGrp="1"/>
          </p:cNvGraphicFramePr>
          <p:nvPr>
            <p:ph idx="1"/>
          </p:nvPr>
        </p:nvGraphicFramePr>
        <p:xfrm>
          <a:off x="914400" y="1447800"/>
          <a:ext cx="7772400" cy="5191760"/>
        </p:xfrm>
        <a:graphic>
          <a:graphicData uri="http://schemas.openxmlformats.org/drawingml/2006/table">
            <a:tbl>
              <a:tblPr firstRow="1" bandRow="1">
                <a:tableStyleId>{5C22544A-7EE6-4342-B048-85BDC9FD1C3A}</a:tableStyleId>
              </a:tblPr>
              <a:tblGrid>
                <a:gridCol w="4648200"/>
                <a:gridCol w="1562100"/>
                <a:gridCol w="1562100"/>
              </a:tblGrid>
              <a:tr h="370840">
                <a:tc rowSpan="2">
                  <a:txBody>
                    <a:bodyPr/>
                    <a:lstStyle/>
                    <a:p>
                      <a:pPr algn="ctr"/>
                      <a:r>
                        <a:rPr lang="en-US" dirty="0" smtClean="0"/>
                        <a:t>Aspect in need of technical assistance</a:t>
                      </a:r>
                      <a:endParaRPr lang="en-US" dirty="0"/>
                    </a:p>
                  </a:txBody>
                  <a:tcPr anchor="ctr">
                    <a:solidFill>
                      <a:schemeClr val="accent6">
                        <a:lumMod val="60000"/>
                        <a:lumOff val="40000"/>
                      </a:schemeClr>
                    </a:solidFill>
                  </a:tcPr>
                </a:tc>
                <a:tc gridSpan="2">
                  <a:txBody>
                    <a:bodyPr/>
                    <a:lstStyle/>
                    <a:p>
                      <a:pPr algn="ctr"/>
                      <a:r>
                        <a:rPr lang="en-US" dirty="0" smtClean="0"/>
                        <a:t>Priority Index</a:t>
                      </a:r>
                      <a:endParaRPr lang="en-US" dirty="0"/>
                    </a:p>
                  </a:txBody>
                  <a:tcPr>
                    <a:solidFill>
                      <a:schemeClr val="accent6">
                        <a:lumMod val="60000"/>
                        <a:lumOff val="40000"/>
                      </a:schemeClr>
                    </a:solidFill>
                  </a:tcPr>
                </a:tc>
                <a:tc hMerge="1">
                  <a:txBody>
                    <a:bodyPr/>
                    <a:lstStyle/>
                    <a:p>
                      <a:endParaRPr lang="en-US" dirty="0"/>
                    </a:p>
                  </a:txBody>
                  <a:tcPr/>
                </a:tc>
              </a:tr>
              <a:tr h="370840">
                <a:tc vMerge="1">
                  <a:txBody>
                    <a:bodyPr/>
                    <a:lstStyle/>
                    <a:p>
                      <a:endParaRPr lang="en-US" dirty="0"/>
                    </a:p>
                  </a:txBody>
                  <a:tcPr>
                    <a:solidFill>
                      <a:schemeClr val="accent6">
                        <a:lumMod val="60000"/>
                        <a:lumOff val="40000"/>
                      </a:schemeClr>
                    </a:solidFill>
                  </a:tcPr>
                </a:tc>
                <a:tc>
                  <a:txBody>
                    <a:bodyPr/>
                    <a:lstStyle/>
                    <a:p>
                      <a:pPr algn="ctr"/>
                      <a:r>
                        <a:rPr lang="en-US" sz="1600" b="0" dirty="0" smtClean="0">
                          <a:solidFill>
                            <a:schemeClr val="bg1"/>
                          </a:solidFill>
                        </a:rPr>
                        <a:t>Latin America</a:t>
                      </a:r>
                      <a:endParaRPr lang="en-US" sz="1600" b="0" dirty="0">
                        <a:solidFill>
                          <a:schemeClr val="bg1"/>
                        </a:solidFill>
                      </a:endParaRPr>
                    </a:p>
                  </a:txBody>
                  <a:tcPr>
                    <a:solidFill>
                      <a:schemeClr val="accent6">
                        <a:lumMod val="60000"/>
                        <a:lumOff val="40000"/>
                      </a:schemeClr>
                    </a:solidFill>
                  </a:tcPr>
                </a:tc>
                <a:tc>
                  <a:txBody>
                    <a:bodyPr/>
                    <a:lstStyle/>
                    <a:p>
                      <a:pPr algn="ctr"/>
                      <a:r>
                        <a:rPr lang="en-US" sz="1600" b="0" dirty="0" smtClean="0">
                          <a:solidFill>
                            <a:schemeClr val="bg1"/>
                          </a:solidFill>
                        </a:rPr>
                        <a:t>Caribbean</a:t>
                      </a:r>
                      <a:endParaRPr lang="en-US" sz="1600" b="0" dirty="0">
                        <a:solidFill>
                          <a:schemeClr val="bg1"/>
                        </a:solidFill>
                      </a:endParaRPr>
                    </a:p>
                  </a:txBody>
                  <a:tcPr>
                    <a:solidFill>
                      <a:schemeClr val="accent6">
                        <a:lumMod val="60000"/>
                        <a:lumOff val="40000"/>
                      </a:schemeClr>
                    </a:solidFill>
                  </a:tcPr>
                </a:tc>
              </a:tr>
              <a:tr h="370840">
                <a:tc>
                  <a:txBody>
                    <a:bodyPr/>
                    <a:lstStyle/>
                    <a:p>
                      <a:pPr marL="0" marR="0">
                        <a:lnSpc>
                          <a:spcPct val="115000"/>
                        </a:lnSpc>
                        <a:spcBef>
                          <a:spcPts val="200"/>
                        </a:spcBef>
                        <a:spcAft>
                          <a:spcPts val="200"/>
                        </a:spcAft>
                      </a:pPr>
                      <a:r>
                        <a:rPr lang="en-US" sz="1600" dirty="0">
                          <a:solidFill>
                            <a:srgbClr val="000000"/>
                          </a:solidFill>
                          <a:latin typeface="Calibri"/>
                          <a:ea typeface="Calibri"/>
                          <a:cs typeface="Times New Roman"/>
                        </a:rPr>
                        <a:t>Funding</a:t>
                      </a:r>
                      <a:endParaRPr lang="en-US" sz="1600" dirty="0">
                        <a:latin typeface="Calibri"/>
                        <a:ea typeface="Calibri"/>
                        <a:cs typeface="Times New Roman"/>
                      </a:endParaRPr>
                    </a:p>
                  </a:txBody>
                  <a:tcPr marL="9525" marR="9525" marT="9525" marB="9525" anchor="ctr"/>
                </a:tc>
                <a:tc>
                  <a:txBody>
                    <a:bodyPr/>
                    <a:lstStyle/>
                    <a:p>
                      <a:pPr algn="ctr"/>
                      <a:r>
                        <a:rPr lang="en-US" sz="1600" dirty="0" smtClean="0">
                          <a:latin typeface="Calibri" pitchFamily="34" charset="0"/>
                        </a:rPr>
                        <a:t>58</a:t>
                      </a:r>
                      <a:endParaRPr lang="en-US" sz="1600" dirty="0">
                        <a:latin typeface="Calibri" pitchFamily="34" charset="0"/>
                      </a:endParaRPr>
                    </a:p>
                  </a:txBody>
                  <a:tcPr/>
                </a:tc>
                <a:tc>
                  <a:txBody>
                    <a:bodyPr/>
                    <a:lstStyle/>
                    <a:p>
                      <a:pPr marL="0" marR="0" algn="ctr">
                        <a:lnSpc>
                          <a:spcPct val="115000"/>
                        </a:lnSpc>
                        <a:spcBef>
                          <a:spcPts val="200"/>
                        </a:spcBef>
                        <a:spcAft>
                          <a:spcPts val="200"/>
                        </a:spcAft>
                      </a:pPr>
                      <a:r>
                        <a:rPr lang="en-US" sz="1600" dirty="0">
                          <a:solidFill>
                            <a:srgbClr val="000000"/>
                          </a:solidFill>
                          <a:latin typeface="Calibri" pitchFamily="34" charset="0"/>
                          <a:ea typeface="Calibri"/>
                          <a:cs typeface="Times New Roman"/>
                        </a:rPr>
                        <a:t>81</a:t>
                      </a:r>
                      <a:endParaRPr lang="en-US" sz="1600" dirty="0">
                        <a:latin typeface="Calibri" pitchFamily="34" charset="0"/>
                        <a:ea typeface="Calibri"/>
                        <a:cs typeface="Times New Roman"/>
                      </a:endParaRPr>
                    </a:p>
                  </a:txBody>
                  <a:tcPr marL="9525" marR="9525" marT="9525" marB="9525" anchor="ctr"/>
                </a:tc>
              </a:tr>
              <a:tr h="370840">
                <a:tc>
                  <a:txBody>
                    <a:bodyPr/>
                    <a:lstStyle/>
                    <a:p>
                      <a:pPr marL="0" marR="0">
                        <a:lnSpc>
                          <a:spcPct val="115000"/>
                        </a:lnSpc>
                        <a:spcBef>
                          <a:spcPts val="200"/>
                        </a:spcBef>
                        <a:spcAft>
                          <a:spcPts val="200"/>
                        </a:spcAft>
                      </a:pPr>
                      <a:r>
                        <a:rPr lang="en-US" sz="1600" dirty="0">
                          <a:solidFill>
                            <a:srgbClr val="000000"/>
                          </a:solidFill>
                          <a:latin typeface="Calibri"/>
                          <a:ea typeface="Calibri"/>
                          <a:cs typeface="Times New Roman"/>
                        </a:rPr>
                        <a:t>Use of technologies for data </a:t>
                      </a:r>
                      <a:r>
                        <a:rPr lang="en-US" sz="1600" dirty="0" smtClean="0">
                          <a:solidFill>
                            <a:srgbClr val="000000"/>
                          </a:solidFill>
                          <a:latin typeface="Calibri"/>
                          <a:ea typeface="Calibri"/>
                          <a:cs typeface="Times New Roman"/>
                        </a:rPr>
                        <a:t>collection</a:t>
                      </a:r>
                      <a:endParaRPr lang="en-US" sz="1600" dirty="0">
                        <a:latin typeface="Calibri"/>
                        <a:ea typeface="Calibri"/>
                        <a:cs typeface="Times New Roman"/>
                      </a:endParaRPr>
                    </a:p>
                  </a:txBody>
                  <a:tcPr marL="9525" marR="9525" marT="9525" marB="9525" anchor="ctr"/>
                </a:tc>
                <a:tc>
                  <a:txBody>
                    <a:bodyPr/>
                    <a:lstStyle/>
                    <a:p>
                      <a:pPr algn="ctr"/>
                      <a:r>
                        <a:rPr lang="en-US" sz="1600" dirty="0" smtClean="0">
                          <a:latin typeface="Calibri" pitchFamily="34" charset="0"/>
                        </a:rPr>
                        <a:t>        67   </a:t>
                      </a:r>
                      <a:r>
                        <a:rPr lang="en-US" sz="1600" dirty="0" smtClean="0">
                          <a:solidFill>
                            <a:srgbClr val="FF0000"/>
                          </a:solidFill>
                          <a:latin typeface="Calibri" pitchFamily="34" charset="0"/>
                        </a:rPr>
                        <a:t>(2)</a:t>
                      </a:r>
                      <a:endParaRPr lang="en-US" sz="1600" dirty="0">
                        <a:solidFill>
                          <a:srgbClr val="FF0000"/>
                        </a:solidFill>
                        <a:latin typeface="Calibri" pitchFamily="34" charset="0"/>
                      </a:endParaRPr>
                    </a:p>
                  </a:txBody>
                  <a:tcPr/>
                </a:tc>
                <a:tc>
                  <a:txBody>
                    <a:bodyPr/>
                    <a:lstStyle/>
                    <a:p>
                      <a:pPr marL="0" marR="0" algn="ctr">
                        <a:lnSpc>
                          <a:spcPct val="115000"/>
                        </a:lnSpc>
                        <a:spcBef>
                          <a:spcPts val="200"/>
                        </a:spcBef>
                        <a:spcAft>
                          <a:spcPts val="200"/>
                        </a:spcAft>
                      </a:pPr>
                      <a:r>
                        <a:rPr lang="en-US" sz="1600" dirty="0" smtClean="0">
                          <a:solidFill>
                            <a:srgbClr val="000000"/>
                          </a:solidFill>
                          <a:latin typeface="Calibri" pitchFamily="34" charset="0"/>
                          <a:ea typeface="Calibri"/>
                          <a:cs typeface="Times New Roman"/>
                        </a:rPr>
                        <a:t>        81   </a:t>
                      </a:r>
                      <a:r>
                        <a:rPr lang="en-US" sz="1600" dirty="0" smtClean="0">
                          <a:solidFill>
                            <a:srgbClr val="FF0000"/>
                          </a:solidFill>
                          <a:latin typeface="Calibri" pitchFamily="34" charset="0"/>
                          <a:ea typeface="Calibri"/>
                          <a:cs typeface="Times New Roman"/>
                        </a:rPr>
                        <a:t>(1)</a:t>
                      </a:r>
                      <a:endParaRPr lang="en-US" sz="1600" dirty="0">
                        <a:solidFill>
                          <a:srgbClr val="FF0000"/>
                        </a:solidFill>
                        <a:latin typeface="Calibri" pitchFamily="34" charset="0"/>
                        <a:ea typeface="Calibri"/>
                        <a:cs typeface="Times New Roman"/>
                      </a:endParaRPr>
                    </a:p>
                  </a:txBody>
                  <a:tcPr marL="9525" marR="9525" marT="9525" marB="9525" anchor="ctr"/>
                </a:tc>
              </a:tr>
              <a:tr h="370840">
                <a:tc>
                  <a:txBody>
                    <a:bodyPr/>
                    <a:lstStyle/>
                    <a:p>
                      <a:pPr marL="0" marR="0">
                        <a:lnSpc>
                          <a:spcPct val="115000"/>
                        </a:lnSpc>
                        <a:spcBef>
                          <a:spcPts val="200"/>
                        </a:spcBef>
                        <a:spcAft>
                          <a:spcPts val="200"/>
                        </a:spcAft>
                      </a:pPr>
                      <a:r>
                        <a:rPr lang="en-US" sz="1600" dirty="0" smtClean="0">
                          <a:solidFill>
                            <a:srgbClr val="000000"/>
                          </a:solidFill>
                          <a:latin typeface="Calibri"/>
                          <a:ea typeface="Calibri"/>
                          <a:cs typeface="Times New Roman"/>
                        </a:rPr>
                        <a:t>Cartography </a:t>
                      </a:r>
                      <a:r>
                        <a:rPr lang="en-US" sz="1600" dirty="0">
                          <a:solidFill>
                            <a:srgbClr val="000000"/>
                          </a:solidFill>
                          <a:latin typeface="Calibri"/>
                          <a:ea typeface="Calibri"/>
                          <a:cs typeface="Times New Roman"/>
                        </a:rPr>
                        <a:t>update</a:t>
                      </a:r>
                      <a:endParaRPr lang="en-US" sz="1600" dirty="0">
                        <a:latin typeface="Calibri"/>
                        <a:ea typeface="Calibri"/>
                        <a:cs typeface="Times New Roman"/>
                      </a:endParaRPr>
                    </a:p>
                  </a:txBody>
                  <a:tcPr marL="9525" marR="9525" marT="9525" marB="9525" anchor="ctr"/>
                </a:tc>
                <a:tc>
                  <a:txBody>
                    <a:bodyPr/>
                    <a:lstStyle/>
                    <a:p>
                      <a:pPr algn="ctr"/>
                      <a:r>
                        <a:rPr lang="en-US" sz="1600" dirty="0" smtClean="0">
                          <a:latin typeface="Calibri" pitchFamily="34" charset="0"/>
                        </a:rPr>
                        <a:t>58</a:t>
                      </a:r>
                      <a:endParaRPr lang="en-US" sz="1600" dirty="0">
                        <a:latin typeface="Calibri" pitchFamily="34" charset="0"/>
                      </a:endParaRPr>
                    </a:p>
                  </a:txBody>
                  <a:tcPr/>
                </a:tc>
                <a:tc>
                  <a:txBody>
                    <a:bodyPr/>
                    <a:lstStyle/>
                    <a:p>
                      <a:pPr marL="0" marR="0" algn="ctr">
                        <a:lnSpc>
                          <a:spcPct val="115000"/>
                        </a:lnSpc>
                        <a:spcBef>
                          <a:spcPts val="200"/>
                        </a:spcBef>
                        <a:spcAft>
                          <a:spcPts val="200"/>
                        </a:spcAft>
                      </a:pPr>
                      <a:r>
                        <a:rPr lang="en-US" sz="1600" dirty="0">
                          <a:solidFill>
                            <a:srgbClr val="000000"/>
                          </a:solidFill>
                          <a:latin typeface="Calibri" pitchFamily="34" charset="0"/>
                          <a:ea typeface="Calibri"/>
                          <a:cs typeface="Times New Roman"/>
                        </a:rPr>
                        <a:t>79</a:t>
                      </a:r>
                      <a:endParaRPr lang="en-US" sz="1600" dirty="0">
                        <a:latin typeface="Calibri" pitchFamily="34" charset="0"/>
                        <a:ea typeface="Calibri"/>
                        <a:cs typeface="Times New Roman"/>
                      </a:endParaRPr>
                    </a:p>
                  </a:txBody>
                  <a:tcPr marL="9525" marR="9525" marT="9525" marB="9525" anchor="ctr"/>
                </a:tc>
              </a:tr>
              <a:tr h="370840">
                <a:tc>
                  <a:txBody>
                    <a:bodyPr/>
                    <a:lstStyle/>
                    <a:p>
                      <a:pPr marL="0" marR="0">
                        <a:lnSpc>
                          <a:spcPct val="115000"/>
                        </a:lnSpc>
                        <a:spcBef>
                          <a:spcPts val="200"/>
                        </a:spcBef>
                        <a:spcAft>
                          <a:spcPts val="200"/>
                        </a:spcAft>
                      </a:pPr>
                      <a:r>
                        <a:rPr lang="en-US" sz="1600" dirty="0">
                          <a:solidFill>
                            <a:srgbClr val="000000"/>
                          </a:solidFill>
                          <a:latin typeface="Calibri"/>
                          <a:ea typeface="Calibri"/>
                          <a:cs typeface="Times New Roman"/>
                        </a:rPr>
                        <a:t>Quality and coverage control</a:t>
                      </a:r>
                      <a:endParaRPr lang="en-US" sz="1600" dirty="0">
                        <a:latin typeface="Calibri"/>
                        <a:ea typeface="Calibri"/>
                        <a:cs typeface="Times New Roman"/>
                      </a:endParaRPr>
                    </a:p>
                  </a:txBody>
                  <a:tcPr marL="9525" marR="9525" marT="9525" marB="9525" anchor="ctr"/>
                </a:tc>
                <a:tc>
                  <a:txBody>
                    <a:bodyPr/>
                    <a:lstStyle/>
                    <a:p>
                      <a:pPr algn="ctr"/>
                      <a:r>
                        <a:rPr lang="en-US" sz="1600" dirty="0" smtClean="0">
                          <a:latin typeface="Calibri" pitchFamily="34" charset="0"/>
                        </a:rPr>
                        <a:t>         73   </a:t>
                      </a:r>
                      <a:r>
                        <a:rPr lang="en-US" sz="1600" dirty="0" smtClean="0">
                          <a:solidFill>
                            <a:srgbClr val="FF0000"/>
                          </a:solidFill>
                          <a:latin typeface="Calibri" pitchFamily="34" charset="0"/>
                        </a:rPr>
                        <a:t>(1)</a:t>
                      </a:r>
                      <a:endParaRPr lang="en-US" sz="1600" dirty="0">
                        <a:solidFill>
                          <a:srgbClr val="FF0000"/>
                        </a:solidFill>
                        <a:latin typeface="Calibri" pitchFamily="34" charset="0"/>
                      </a:endParaRPr>
                    </a:p>
                  </a:txBody>
                  <a:tcPr/>
                </a:tc>
                <a:tc>
                  <a:txBody>
                    <a:bodyPr/>
                    <a:lstStyle/>
                    <a:p>
                      <a:pPr marL="0" marR="0" algn="ctr">
                        <a:lnSpc>
                          <a:spcPct val="115000"/>
                        </a:lnSpc>
                        <a:spcBef>
                          <a:spcPts val="200"/>
                        </a:spcBef>
                        <a:spcAft>
                          <a:spcPts val="200"/>
                        </a:spcAft>
                      </a:pPr>
                      <a:r>
                        <a:rPr lang="en-US" sz="1600" dirty="0" smtClean="0">
                          <a:solidFill>
                            <a:srgbClr val="000000"/>
                          </a:solidFill>
                          <a:latin typeface="Calibri" pitchFamily="34" charset="0"/>
                          <a:ea typeface="Calibri"/>
                          <a:cs typeface="Times New Roman"/>
                        </a:rPr>
                        <a:t>        79   </a:t>
                      </a:r>
                      <a:r>
                        <a:rPr lang="en-US" sz="1600" dirty="0" smtClean="0">
                          <a:solidFill>
                            <a:srgbClr val="FF0000"/>
                          </a:solidFill>
                          <a:latin typeface="Calibri" pitchFamily="34" charset="0"/>
                          <a:ea typeface="Calibri"/>
                          <a:cs typeface="Times New Roman"/>
                        </a:rPr>
                        <a:t>(2)</a:t>
                      </a:r>
                      <a:endParaRPr lang="en-US" sz="1600" dirty="0">
                        <a:solidFill>
                          <a:srgbClr val="FF0000"/>
                        </a:solidFill>
                        <a:latin typeface="Calibri" pitchFamily="34" charset="0"/>
                        <a:ea typeface="Calibri"/>
                        <a:cs typeface="Times New Roman"/>
                      </a:endParaRPr>
                    </a:p>
                  </a:txBody>
                  <a:tcPr marL="9525" marR="9525" marT="9525" marB="9525" anchor="ctr"/>
                </a:tc>
              </a:tr>
              <a:tr h="370840">
                <a:tc>
                  <a:txBody>
                    <a:bodyPr/>
                    <a:lstStyle/>
                    <a:p>
                      <a:pPr marL="0" marR="0">
                        <a:lnSpc>
                          <a:spcPct val="115000"/>
                        </a:lnSpc>
                        <a:spcBef>
                          <a:spcPts val="200"/>
                        </a:spcBef>
                        <a:spcAft>
                          <a:spcPts val="200"/>
                        </a:spcAft>
                      </a:pPr>
                      <a:r>
                        <a:rPr lang="en-US" sz="1600" dirty="0">
                          <a:solidFill>
                            <a:srgbClr val="000000"/>
                          </a:solidFill>
                          <a:latin typeface="Calibri"/>
                          <a:ea typeface="Calibri"/>
                          <a:cs typeface="Times New Roman"/>
                        </a:rPr>
                        <a:t>Data processing</a:t>
                      </a:r>
                      <a:endParaRPr lang="en-US" sz="1600" dirty="0">
                        <a:latin typeface="Calibri"/>
                        <a:ea typeface="Calibri"/>
                        <a:cs typeface="Times New Roman"/>
                      </a:endParaRPr>
                    </a:p>
                  </a:txBody>
                  <a:tcPr marL="9525" marR="9525" marT="9525" marB="9525" anchor="ctr"/>
                </a:tc>
                <a:tc>
                  <a:txBody>
                    <a:bodyPr/>
                    <a:lstStyle/>
                    <a:p>
                      <a:pPr algn="ctr"/>
                      <a:r>
                        <a:rPr lang="en-US" sz="1600" dirty="0" smtClean="0">
                          <a:latin typeface="Calibri" pitchFamily="34" charset="0"/>
                        </a:rPr>
                        <a:t>49</a:t>
                      </a:r>
                      <a:endParaRPr lang="en-US" sz="1600" dirty="0">
                        <a:latin typeface="Calibri" pitchFamily="34" charset="0"/>
                      </a:endParaRPr>
                    </a:p>
                  </a:txBody>
                  <a:tcPr/>
                </a:tc>
                <a:tc>
                  <a:txBody>
                    <a:bodyPr/>
                    <a:lstStyle/>
                    <a:p>
                      <a:pPr marL="0" marR="0" algn="ctr">
                        <a:lnSpc>
                          <a:spcPct val="115000"/>
                        </a:lnSpc>
                        <a:spcBef>
                          <a:spcPts val="200"/>
                        </a:spcBef>
                        <a:spcAft>
                          <a:spcPts val="200"/>
                        </a:spcAft>
                      </a:pPr>
                      <a:r>
                        <a:rPr lang="en-US" sz="1600" dirty="0">
                          <a:solidFill>
                            <a:srgbClr val="000000"/>
                          </a:solidFill>
                          <a:latin typeface="Calibri" pitchFamily="34" charset="0"/>
                          <a:ea typeface="Calibri"/>
                          <a:cs typeface="Times New Roman"/>
                        </a:rPr>
                        <a:t>79</a:t>
                      </a:r>
                      <a:endParaRPr lang="en-US" sz="1600" dirty="0">
                        <a:latin typeface="Calibri" pitchFamily="34" charset="0"/>
                        <a:ea typeface="Calibri"/>
                        <a:cs typeface="Times New Roman"/>
                      </a:endParaRPr>
                    </a:p>
                  </a:txBody>
                  <a:tcPr marL="9525" marR="9525" marT="9525" marB="9525" anchor="ctr"/>
                </a:tc>
              </a:tr>
              <a:tr h="370840">
                <a:tc>
                  <a:txBody>
                    <a:bodyPr/>
                    <a:lstStyle/>
                    <a:p>
                      <a:pPr marL="0" marR="0">
                        <a:lnSpc>
                          <a:spcPct val="115000"/>
                        </a:lnSpc>
                        <a:spcBef>
                          <a:spcPts val="200"/>
                        </a:spcBef>
                        <a:spcAft>
                          <a:spcPts val="200"/>
                        </a:spcAft>
                      </a:pPr>
                      <a:r>
                        <a:rPr lang="en-US" sz="1600" dirty="0">
                          <a:solidFill>
                            <a:srgbClr val="000000"/>
                          </a:solidFill>
                          <a:latin typeface="Calibri"/>
                          <a:ea typeface="Calibri"/>
                          <a:cs typeface="Times New Roman"/>
                        </a:rPr>
                        <a:t>Staff training</a:t>
                      </a:r>
                      <a:endParaRPr lang="en-US" sz="1600" dirty="0">
                        <a:latin typeface="Calibri"/>
                        <a:ea typeface="Calibri"/>
                        <a:cs typeface="Times New Roman"/>
                      </a:endParaRPr>
                    </a:p>
                  </a:txBody>
                  <a:tcPr marL="9525" marR="9525" marT="9525" marB="9525" anchor="ctr"/>
                </a:tc>
                <a:tc>
                  <a:txBody>
                    <a:bodyPr/>
                    <a:lstStyle/>
                    <a:p>
                      <a:pPr algn="ctr"/>
                      <a:r>
                        <a:rPr lang="en-US" sz="1600" dirty="0" smtClean="0">
                          <a:latin typeface="Calibri" pitchFamily="34" charset="0"/>
                        </a:rPr>
                        <a:t>56</a:t>
                      </a:r>
                      <a:endParaRPr lang="en-US" sz="1600" dirty="0">
                        <a:latin typeface="Calibri" pitchFamily="34" charset="0"/>
                      </a:endParaRPr>
                    </a:p>
                  </a:txBody>
                  <a:tcPr/>
                </a:tc>
                <a:tc>
                  <a:txBody>
                    <a:bodyPr/>
                    <a:lstStyle/>
                    <a:p>
                      <a:pPr marL="0" marR="0" algn="ctr">
                        <a:lnSpc>
                          <a:spcPct val="115000"/>
                        </a:lnSpc>
                        <a:spcBef>
                          <a:spcPts val="200"/>
                        </a:spcBef>
                        <a:spcAft>
                          <a:spcPts val="200"/>
                        </a:spcAft>
                      </a:pPr>
                      <a:r>
                        <a:rPr lang="en-US" sz="1600" dirty="0">
                          <a:solidFill>
                            <a:srgbClr val="000000"/>
                          </a:solidFill>
                          <a:latin typeface="Calibri" pitchFamily="34" charset="0"/>
                          <a:ea typeface="Calibri"/>
                          <a:cs typeface="Times New Roman"/>
                        </a:rPr>
                        <a:t>76</a:t>
                      </a:r>
                      <a:endParaRPr lang="en-US" sz="1600" dirty="0">
                        <a:latin typeface="Calibri" pitchFamily="34" charset="0"/>
                        <a:ea typeface="Calibri"/>
                        <a:cs typeface="Times New Roman"/>
                      </a:endParaRPr>
                    </a:p>
                  </a:txBody>
                  <a:tcPr marL="9525" marR="9525" marT="9525" marB="9525" anchor="ctr"/>
                </a:tc>
              </a:tr>
              <a:tr h="370840">
                <a:tc>
                  <a:txBody>
                    <a:bodyPr/>
                    <a:lstStyle/>
                    <a:p>
                      <a:pPr marL="0" marR="0">
                        <a:lnSpc>
                          <a:spcPct val="115000"/>
                        </a:lnSpc>
                        <a:spcBef>
                          <a:spcPts val="200"/>
                        </a:spcBef>
                        <a:spcAft>
                          <a:spcPts val="200"/>
                        </a:spcAft>
                      </a:pPr>
                      <a:r>
                        <a:rPr lang="en-US" sz="1600" dirty="0">
                          <a:solidFill>
                            <a:srgbClr val="000000"/>
                          </a:solidFill>
                          <a:latin typeface="Calibri"/>
                          <a:ea typeface="Calibri"/>
                          <a:cs typeface="Times New Roman"/>
                        </a:rPr>
                        <a:t>Assessment of coverage</a:t>
                      </a:r>
                      <a:endParaRPr lang="en-US" sz="1600" dirty="0">
                        <a:latin typeface="Calibri"/>
                        <a:ea typeface="Calibri"/>
                        <a:cs typeface="Times New Roman"/>
                      </a:endParaRPr>
                    </a:p>
                  </a:txBody>
                  <a:tcPr marL="9525" marR="9525" marT="9525" marB="9525" anchor="ctr"/>
                </a:tc>
                <a:tc>
                  <a:txBody>
                    <a:bodyPr/>
                    <a:lstStyle/>
                    <a:p>
                      <a:pPr algn="ctr"/>
                      <a:r>
                        <a:rPr lang="en-US" sz="1600" dirty="0" smtClean="0">
                          <a:latin typeface="Calibri" pitchFamily="34" charset="0"/>
                        </a:rPr>
                        <a:t>60</a:t>
                      </a:r>
                      <a:endParaRPr lang="en-US" sz="1600" dirty="0">
                        <a:latin typeface="Calibri" pitchFamily="34" charset="0"/>
                      </a:endParaRPr>
                    </a:p>
                  </a:txBody>
                  <a:tcPr/>
                </a:tc>
                <a:tc>
                  <a:txBody>
                    <a:bodyPr/>
                    <a:lstStyle/>
                    <a:p>
                      <a:pPr marL="0" marR="0" algn="ctr">
                        <a:lnSpc>
                          <a:spcPct val="115000"/>
                        </a:lnSpc>
                        <a:spcBef>
                          <a:spcPts val="200"/>
                        </a:spcBef>
                        <a:spcAft>
                          <a:spcPts val="200"/>
                        </a:spcAft>
                      </a:pPr>
                      <a:r>
                        <a:rPr lang="en-US" sz="1600" dirty="0">
                          <a:solidFill>
                            <a:srgbClr val="000000"/>
                          </a:solidFill>
                          <a:latin typeface="Calibri" pitchFamily="34" charset="0"/>
                          <a:ea typeface="Calibri"/>
                          <a:cs typeface="Times New Roman"/>
                        </a:rPr>
                        <a:t>69</a:t>
                      </a:r>
                      <a:endParaRPr lang="en-US" sz="1600" dirty="0">
                        <a:latin typeface="Calibri" pitchFamily="34" charset="0"/>
                        <a:ea typeface="Calibri"/>
                        <a:cs typeface="Times New Roman"/>
                      </a:endParaRPr>
                    </a:p>
                  </a:txBody>
                  <a:tcPr marL="9525" marR="9525" marT="9525" marB="9525" anchor="ctr"/>
                </a:tc>
              </a:tr>
              <a:tr h="370840">
                <a:tc>
                  <a:txBody>
                    <a:bodyPr/>
                    <a:lstStyle/>
                    <a:p>
                      <a:pPr marL="0" marR="0">
                        <a:lnSpc>
                          <a:spcPct val="115000"/>
                        </a:lnSpc>
                        <a:spcBef>
                          <a:spcPts val="200"/>
                        </a:spcBef>
                        <a:spcAft>
                          <a:spcPts val="200"/>
                        </a:spcAft>
                      </a:pPr>
                      <a:r>
                        <a:rPr lang="en-US" sz="1600" dirty="0">
                          <a:solidFill>
                            <a:srgbClr val="000000"/>
                          </a:solidFill>
                          <a:latin typeface="Calibri"/>
                          <a:ea typeface="Calibri"/>
                          <a:cs typeface="Times New Roman"/>
                        </a:rPr>
                        <a:t>Dissemination of information</a:t>
                      </a:r>
                      <a:endParaRPr lang="en-US" sz="1600" dirty="0">
                        <a:latin typeface="Calibri"/>
                        <a:ea typeface="Calibri"/>
                        <a:cs typeface="Times New Roman"/>
                      </a:endParaRPr>
                    </a:p>
                  </a:txBody>
                  <a:tcPr marL="9525" marR="9525" marT="9525" marB="9525" anchor="ctr"/>
                </a:tc>
                <a:tc>
                  <a:txBody>
                    <a:bodyPr/>
                    <a:lstStyle/>
                    <a:p>
                      <a:pPr algn="ctr"/>
                      <a:r>
                        <a:rPr lang="en-US" sz="1600" dirty="0" smtClean="0">
                          <a:latin typeface="Calibri" pitchFamily="34" charset="0"/>
                        </a:rPr>
                        <a:t>44</a:t>
                      </a:r>
                      <a:endParaRPr lang="en-US" sz="1600" dirty="0">
                        <a:latin typeface="Calibri" pitchFamily="34" charset="0"/>
                      </a:endParaRPr>
                    </a:p>
                  </a:txBody>
                  <a:tcPr/>
                </a:tc>
                <a:tc>
                  <a:txBody>
                    <a:bodyPr/>
                    <a:lstStyle/>
                    <a:p>
                      <a:pPr marL="0" marR="0" algn="ctr">
                        <a:lnSpc>
                          <a:spcPct val="115000"/>
                        </a:lnSpc>
                        <a:spcBef>
                          <a:spcPts val="200"/>
                        </a:spcBef>
                        <a:spcAft>
                          <a:spcPts val="200"/>
                        </a:spcAft>
                      </a:pPr>
                      <a:r>
                        <a:rPr lang="en-US" sz="1600" dirty="0">
                          <a:solidFill>
                            <a:srgbClr val="000000"/>
                          </a:solidFill>
                          <a:latin typeface="Calibri" pitchFamily="34" charset="0"/>
                          <a:ea typeface="Calibri"/>
                          <a:cs typeface="Times New Roman"/>
                        </a:rPr>
                        <a:t>69</a:t>
                      </a:r>
                      <a:endParaRPr lang="en-US" sz="1600" dirty="0">
                        <a:latin typeface="Calibri" pitchFamily="34" charset="0"/>
                        <a:ea typeface="Calibri"/>
                        <a:cs typeface="Times New Roman"/>
                      </a:endParaRPr>
                    </a:p>
                  </a:txBody>
                  <a:tcPr marL="9525" marR="9525" marT="9525" marB="9525" anchor="ctr"/>
                </a:tc>
              </a:tr>
              <a:tr h="370840">
                <a:tc>
                  <a:txBody>
                    <a:bodyPr/>
                    <a:lstStyle/>
                    <a:p>
                      <a:pPr marL="0" marR="0">
                        <a:lnSpc>
                          <a:spcPct val="115000"/>
                        </a:lnSpc>
                        <a:spcBef>
                          <a:spcPts val="200"/>
                        </a:spcBef>
                        <a:spcAft>
                          <a:spcPts val="200"/>
                        </a:spcAft>
                      </a:pPr>
                      <a:r>
                        <a:rPr lang="en-US" sz="1600" dirty="0">
                          <a:solidFill>
                            <a:srgbClr val="000000"/>
                          </a:solidFill>
                          <a:latin typeface="Calibri"/>
                          <a:ea typeface="Calibri"/>
                          <a:cs typeface="Times New Roman"/>
                        </a:rPr>
                        <a:t> Analysis of information</a:t>
                      </a:r>
                      <a:endParaRPr lang="en-US" sz="1600" dirty="0">
                        <a:latin typeface="Calibri"/>
                        <a:ea typeface="Calibri"/>
                        <a:cs typeface="Times New Roman"/>
                      </a:endParaRPr>
                    </a:p>
                  </a:txBody>
                  <a:tcPr marL="9525" marR="9525" marT="9525" marB="9525" anchor="ctr"/>
                </a:tc>
                <a:tc>
                  <a:txBody>
                    <a:bodyPr/>
                    <a:lstStyle/>
                    <a:p>
                      <a:pPr algn="ctr"/>
                      <a:r>
                        <a:rPr lang="en-US" sz="1600" dirty="0" smtClean="0">
                          <a:latin typeface="Calibri" pitchFamily="34" charset="0"/>
                        </a:rPr>
                        <a:t>42</a:t>
                      </a:r>
                      <a:endParaRPr lang="en-US" sz="1600" dirty="0">
                        <a:latin typeface="Calibri" pitchFamily="34" charset="0"/>
                      </a:endParaRPr>
                    </a:p>
                  </a:txBody>
                  <a:tcPr/>
                </a:tc>
                <a:tc>
                  <a:txBody>
                    <a:bodyPr/>
                    <a:lstStyle/>
                    <a:p>
                      <a:pPr marL="0" marR="0" algn="ctr">
                        <a:lnSpc>
                          <a:spcPct val="115000"/>
                        </a:lnSpc>
                        <a:spcBef>
                          <a:spcPts val="200"/>
                        </a:spcBef>
                        <a:spcAft>
                          <a:spcPts val="200"/>
                        </a:spcAft>
                      </a:pPr>
                      <a:r>
                        <a:rPr lang="en-US" sz="1600" dirty="0">
                          <a:solidFill>
                            <a:srgbClr val="000000"/>
                          </a:solidFill>
                          <a:latin typeface="Calibri" pitchFamily="34" charset="0"/>
                          <a:ea typeface="Calibri"/>
                          <a:cs typeface="Times New Roman"/>
                        </a:rPr>
                        <a:t>67</a:t>
                      </a:r>
                      <a:endParaRPr lang="en-US" sz="1600" dirty="0">
                        <a:latin typeface="Calibri" pitchFamily="34" charset="0"/>
                        <a:ea typeface="Calibri"/>
                        <a:cs typeface="Times New Roman"/>
                      </a:endParaRPr>
                    </a:p>
                  </a:txBody>
                  <a:tcPr marL="9525" marR="9525" marT="9525" marB="9525" anchor="ctr"/>
                </a:tc>
              </a:tr>
              <a:tr h="370840">
                <a:tc>
                  <a:txBody>
                    <a:bodyPr/>
                    <a:lstStyle/>
                    <a:p>
                      <a:pPr marL="0" marR="0">
                        <a:lnSpc>
                          <a:spcPct val="115000"/>
                        </a:lnSpc>
                        <a:spcBef>
                          <a:spcPts val="200"/>
                        </a:spcBef>
                        <a:spcAft>
                          <a:spcPts val="200"/>
                        </a:spcAft>
                      </a:pPr>
                      <a:r>
                        <a:rPr lang="en-US" sz="1600" dirty="0">
                          <a:solidFill>
                            <a:srgbClr val="000000"/>
                          </a:solidFill>
                          <a:latin typeface="Calibri"/>
                          <a:ea typeface="Calibri"/>
                          <a:cs typeface="Times New Roman"/>
                        </a:rPr>
                        <a:t>Methodological design</a:t>
                      </a:r>
                      <a:endParaRPr lang="en-US" sz="1600" dirty="0">
                        <a:latin typeface="Calibri"/>
                        <a:ea typeface="Calibri"/>
                        <a:cs typeface="Times New Roman"/>
                      </a:endParaRPr>
                    </a:p>
                  </a:txBody>
                  <a:tcPr marL="9525" marR="9525" marT="9525" marB="9525" anchor="ctr"/>
                </a:tc>
                <a:tc>
                  <a:txBody>
                    <a:bodyPr/>
                    <a:lstStyle/>
                    <a:p>
                      <a:pPr algn="ctr"/>
                      <a:r>
                        <a:rPr lang="en-US" sz="1600" dirty="0" smtClean="0">
                          <a:latin typeface="Calibri" pitchFamily="34" charset="0"/>
                        </a:rPr>
                        <a:t>53</a:t>
                      </a:r>
                      <a:endParaRPr lang="en-US" sz="1600" dirty="0">
                        <a:latin typeface="Calibri" pitchFamily="34" charset="0"/>
                      </a:endParaRPr>
                    </a:p>
                  </a:txBody>
                  <a:tcPr/>
                </a:tc>
                <a:tc>
                  <a:txBody>
                    <a:bodyPr/>
                    <a:lstStyle/>
                    <a:p>
                      <a:pPr marL="0" marR="0" algn="ctr">
                        <a:lnSpc>
                          <a:spcPct val="115000"/>
                        </a:lnSpc>
                        <a:spcBef>
                          <a:spcPts val="200"/>
                        </a:spcBef>
                        <a:spcAft>
                          <a:spcPts val="200"/>
                        </a:spcAft>
                      </a:pPr>
                      <a:r>
                        <a:rPr lang="en-US" sz="1600" dirty="0">
                          <a:solidFill>
                            <a:srgbClr val="000000"/>
                          </a:solidFill>
                          <a:latin typeface="Calibri" pitchFamily="34" charset="0"/>
                          <a:ea typeface="Calibri"/>
                          <a:cs typeface="Times New Roman"/>
                        </a:rPr>
                        <a:t>64</a:t>
                      </a:r>
                      <a:endParaRPr lang="en-US" sz="1600" dirty="0">
                        <a:latin typeface="Calibri" pitchFamily="34" charset="0"/>
                        <a:ea typeface="Calibri"/>
                        <a:cs typeface="Times New Roman"/>
                      </a:endParaRPr>
                    </a:p>
                  </a:txBody>
                  <a:tcPr marL="9525" marR="9525" marT="9525" marB="9525" anchor="ctr"/>
                </a:tc>
              </a:tr>
              <a:tr h="370840">
                <a:tc>
                  <a:txBody>
                    <a:bodyPr/>
                    <a:lstStyle/>
                    <a:p>
                      <a:pPr marL="0" marR="0">
                        <a:lnSpc>
                          <a:spcPct val="115000"/>
                        </a:lnSpc>
                        <a:spcBef>
                          <a:spcPts val="200"/>
                        </a:spcBef>
                        <a:spcAft>
                          <a:spcPts val="200"/>
                        </a:spcAft>
                      </a:pPr>
                      <a:r>
                        <a:rPr lang="en-US" sz="1600" dirty="0">
                          <a:solidFill>
                            <a:srgbClr val="000000"/>
                          </a:solidFill>
                          <a:latin typeface="Calibri"/>
                          <a:ea typeface="Calibri"/>
                          <a:cs typeface="Times New Roman"/>
                        </a:rPr>
                        <a:t>Census questionnaire</a:t>
                      </a:r>
                      <a:endParaRPr lang="en-US" sz="1600" dirty="0">
                        <a:latin typeface="Calibri"/>
                        <a:ea typeface="Calibri"/>
                        <a:cs typeface="Times New Roman"/>
                      </a:endParaRPr>
                    </a:p>
                  </a:txBody>
                  <a:tcPr marL="9525" marR="9525" marT="9525" marB="9525" anchor="ctr"/>
                </a:tc>
                <a:tc>
                  <a:txBody>
                    <a:bodyPr/>
                    <a:lstStyle/>
                    <a:p>
                      <a:pPr algn="ctr"/>
                      <a:r>
                        <a:rPr lang="en-US" sz="1600" dirty="0" smtClean="0">
                          <a:latin typeface="Calibri" pitchFamily="34" charset="0"/>
                        </a:rPr>
                        <a:t>40</a:t>
                      </a:r>
                      <a:endParaRPr lang="en-US" sz="1600" dirty="0">
                        <a:latin typeface="Calibri" pitchFamily="34" charset="0"/>
                      </a:endParaRPr>
                    </a:p>
                  </a:txBody>
                  <a:tcPr/>
                </a:tc>
                <a:tc>
                  <a:txBody>
                    <a:bodyPr/>
                    <a:lstStyle/>
                    <a:p>
                      <a:pPr marL="0" marR="0" algn="ctr">
                        <a:lnSpc>
                          <a:spcPct val="115000"/>
                        </a:lnSpc>
                        <a:spcBef>
                          <a:spcPts val="200"/>
                        </a:spcBef>
                        <a:spcAft>
                          <a:spcPts val="200"/>
                        </a:spcAft>
                      </a:pPr>
                      <a:r>
                        <a:rPr lang="en-US" sz="1600" dirty="0">
                          <a:solidFill>
                            <a:srgbClr val="000000"/>
                          </a:solidFill>
                          <a:latin typeface="Calibri" pitchFamily="34" charset="0"/>
                          <a:ea typeface="Calibri"/>
                          <a:cs typeface="Times New Roman"/>
                        </a:rPr>
                        <a:t>57</a:t>
                      </a:r>
                      <a:endParaRPr lang="en-US" sz="1600" dirty="0">
                        <a:latin typeface="Calibri" pitchFamily="34" charset="0"/>
                        <a:ea typeface="Calibri"/>
                        <a:cs typeface="Times New Roman"/>
                      </a:endParaRPr>
                    </a:p>
                  </a:txBody>
                  <a:tcPr marL="9525" marR="9525" marT="9525" marB="9525" anchor="ctr"/>
                </a:tc>
              </a:tr>
              <a:tr h="370840">
                <a:tc>
                  <a:txBody>
                    <a:bodyPr/>
                    <a:lstStyle/>
                    <a:p>
                      <a:pPr marL="0" marR="0">
                        <a:lnSpc>
                          <a:spcPct val="115000"/>
                        </a:lnSpc>
                        <a:spcBef>
                          <a:spcPts val="200"/>
                        </a:spcBef>
                        <a:spcAft>
                          <a:spcPts val="200"/>
                        </a:spcAft>
                      </a:pPr>
                      <a:r>
                        <a:rPr lang="en-US" sz="1600" dirty="0">
                          <a:solidFill>
                            <a:srgbClr val="000000"/>
                          </a:solidFill>
                          <a:latin typeface="Calibri"/>
                          <a:ea typeface="Calibri"/>
                          <a:cs typeface="Times New Roman"/>
                        </a:rPr>
                        <a:t>Pilot census</a:t>
                      </a:r>
                      <a:endParaRPr lang="en-US" sz="1600" dirty="0">
                        <a:latin typeface="Calibri"/>
                        <a:ea typeface="Calibri"/>
                        <a:cs typeface="Times New Roman"/>
                      </a:endParaRPr>
                    </a:p>
                  </a:txBody>
                  <a:tcPr marL="9525" marR="9525" marT="9525" marB="9525" anchor="ctr"/>
                </a:tc>
                <a:tc>
                  <a:txBody>
                    <a:bodyPr/>
                    <a:lstStyle/>
                    <a:p>
                      <a:pPr algn="ctr"/>
                      <a:r>
                        <a:rPr lang="en-US" sz="1600" dirty="0" smtClean="0">
                          <a:latin typeface="Calibri" pitchFamily="34" charset="0"/>
                        </a:rPr>
                        <a:t>49</a:t>
                      </a:r>
                      <a:endParaRPr lang="en-US" sz="1600" dirty="0">
                        <a:latin typeface="Calibri" pitchFamily="34" charset="0"/>
                      </a:endParaRPr>
                    </a:p>
                  </a:txBody>
                  <a:tcPr/>
                </a:tc>
                <a:tc>
                  <a:txBody>
                    <a:bodyPr/>
                    <a:lstStyle/>
                    <a:p>
                      <a:pPr marL="0" marR="0" algn="ctr">
                        <a:lnSpc>
                          <a:spcPct val="115000"/>
                        </a:lnSpc>
                        <a:spcBef>
                          <a:spcPts val="200"/>
                        </a:spcBef>
                        <a:spcAft>
                          <a:spcPts val="200"/>
                        </a:spcAft>
                      </a:pPr>
                      <a:r>
                        <a:rPr lang="en-US" sz="1600" dirty="0">
                          <a:solidFill>
                            <a:srgbClr val="000000"/>
                          </a:solidFill>
                          <a:latin typeface="Calibri" pitchFamily="34" charset="0"/>
                          <a:ea typeface="Calibri"/>
                          <a:cs typeface="Times New Roman"/>
                        </a:rPr>
                        <a:t>55</a:t>
                      </a:r>
                      <a:endParaRPr lang="en-US" sz="1600" dirty="0">
                        <a:latin typeface="Calibri" pitchFamily="34" charset="0"/>
                        <a:ea typeface="Calibri"/>
                        <a:cs typeface="Times New Roman"/>
                      </a:endParaRPr>
                    </a:p>
                  </a:txBody>
                  <a:tcPr marL="9525" marR="9525" marT="9525" marB="9525"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68118715"/>
              </p:ext>
            </p:extLst>
          </p:nvPr>
        </p:nvGraphicFramePr>
        <p:xfrm>
          <a:off x="1295400" y="1524000"/>
          <a:ext cx="7264400" cy="51138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a:spLocks noGrp="1"/>
          </p:cNvSpPr>
          <p:nvPr>
            <p:ph type="title"/>
          </p:nvPr>
        </p:nvSpPr>
        <p:spPr>
          <a:xfrm>
            <a:off x="628650" y="164570"/>
            <a:ext cx="8515350" cy="1325563"/>
          </a:xfrm>
        </p:spPr>
        <p:txBody>
          <a:bodyPr>
            <a:normAutofit/>
          </a:bodyPr>
          <a:lstStyle/>
          <a:p>
            <a:pPr algn="ctr"/>
            <a:r>
              <a:rPr lang="en-US" sz="3200" dirty="0" smtClean="0">
                <a:solidFill>
                  <a:schemeClr val="accent2">
                    <a:lumMod val="75000"/>
                  </a:schemeClr>
                </a:solidFill>
              </a:rPr>
              <a:t>Use of Data Technologies in all phases of census operation</a:t>
            </a:r>
            <a:endParaRPr lang="en-US" sz="3200" dirty="0">
              <a:solidFill>
                <a:schemeClr val="accent2">
                  <a:lumMod val="75000"/>
                </a:schemeClr>
              </a:solidFill>
            </a:endParaRPr>
          </a:p>
        </p:txBody>
      </p:sp>
    </p:spTree>
    <p:extLst>
      <p:ext uri="{BB962C8B-B14F-4D97-AF65-F5344CB8AC3E}">
        <p14:creationId xmlns:p14="http://schemas.microsoft.com/office/powerpoint/2010/main" val="2783535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422098954"/>
              </p:ext>
            </p:extLst>
          </p:nvPr>
        </p:nvGraphicFramePr>
        <p:xfrm>
          <a:off x="2984499" y="1303868"/>
          <a:ext cx="5892801" cy="540173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p:cNvSpPr>
            <a:spLocks noGrp="1"/>
          </p:cNvSpPr>
          <p:nvPr>
            <p:ph type="title"/>
          </p:nvPr>
        </p:nvSpPr>
        <p:spPr>
          <a:xfrm>
            <a:off x="510779" y="365126"/>
            <a:ext cx="8366521" cy="938742"/>
          </a:xfrm>
        </p:spPr>
        <p:txBody>
          <a:bodyPr>
            <a:normAutofit fontScale="90000"/>
          </a:bodyPr>
          <a:lstStyle/>
          <a:p>
            <a:r>
              <a:rPr lang="en-US" sz="3200" dirty="0" smtClean="0">
                <a:solidFill>
                  <a:schemeClr val="accent2">
                    <a:lumMod val="75000"/>
                  </a:schemeClr>
                </a:solidFill>
              </a:rPr>
              <a:t>Web availability of census </a:t>
            </a:r>
            <a:r>
              <a:rPr lang="en-US" sz="3200" dirty="0" err="1" smtClean="0">
                <a:solidFill>
                  <a:schemeClr val="accent2">
                    <a:lumMod val="75000"/>
                  </a:schemeClr>
                </a:solidFill>
              </a:rPr>
              <a:t>microdata</a:t>
            </a:r>
            <a:r>
              <a:rPr lang="en-US" sz="3200" dirty="0" smtClean="0">
                <a:solidFill>
                  <a:schemeClr val="accent2">
                    <a:lumMod val="75000"/>
                  </a:schemeClr>
                </a:solidFill>
              </a:rPr>
              <a:t> for LA countries</a:t>
            </a:r>
            <a:endParaRPr lang="en-US" sz="3200" dirty="0">
              <a:solidFill>
                <a:schemeClr val="accent2">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509338864"/>
              </p:ext>
            </p:extLst>
          </p:nvPr>
        </p:nvGraphicFramePr>
        <p:xfrm>
          <a:off x="628650" y="2235997"/>
          <a:ext cx="1962151" cy="1878805"/>
        </p:xfrm>
        <a:graphic>
          <a:graphicData uri="http://schemas.openxmlformats.org/drawingml/2006/table">
            <a:tbl>
              <a:tblPr>
                <a:tableStyleId>{9D7B26C5-4107-4FEC-AEDC-1716B250A1EF}</a:tableStyleId>
              </a:tblPr>
              <a:tblGrid>
                <a:gridCol w="928751"/>
                <a:gridCol w="1033400"/>
              </a:tblGrid>
              <a:tr h="375761">
                <a:tc>
                  <a:txBody>
                    <a:bodyPr/>
                    <a:lstStyle/>
                    <a:p>
                      <a:pPr algn="l" fontAlgn="b"/>
                      <a:r>
                        <a:rPr lang="en-US" sz="1100" u="none" strike="noStrike" dirty="0" smtClean="0">
                          <a:effectLst/>
                        </a:rPr>
                        <a:t>dwellings</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105 155 087</a:t>
                      </a:r>
                      <a:endParaRPr lang="en-US" sz="1100" b="0" i="0" u="none" strike="noStrike">
                        <a:solidFill>
                          <a:srgbClr val="000000"/>
                        </a:solidFill>
                        <a:effectLst/>
                        <a:latin typeface="Calibri" panose="020F0502020204030204" pitchFamily="34" charset="0"/>
                      </a:endParaRPr>
                    </a:p>
                  </a:txBody>
                  <a:tcPr marL="0" marR="0" marT="0" marB="0" anchor="b"/>
                </a:tc>
              </a:tr>
              <a:tr h="375761">
                <a:tc>
                  <a:txBody>
                    <a:bodyPr/>
                    <a:lstStyle/>
                    <a:p>
                      <a:pPr algn="l" fontAlgn="b"/>
                      <a:r>
                        <a:rPr lang="en-US" sz="1100" u="none" strike="noStrike" dirty="0" smtClean="0">
                          <a:effectLst/>
                        </a:rPr>
                        <a:t>households</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96 497 023</a:t>
                      </a:r>
                      <a:endParaRPr lang="en-US" sz="1100" b="0" i="0" u="none" strike="noStrike">
                        <a:solidFill>
                          <a:srgbClr val="000000"/>
                        </a:solidFill>
                        <a:effectLst/>
                        <a:latin typeface="Calibri" panose="020F0502020204030204" pitchFamily="34" charset="0"/>
                      </a:endParaRPr>
                    </a:p>
                  </a:txBody>
                  <a:tcPr marL="0" marR="0" marT="0" marB="0" anchor="b"/>
                </a:tc>
              </a:tr>
              <a:tr h="375761">
                <a:tc>
                  <a:txBody>
                    <a:bodyPr/>
                    <a:lstStyle/>
                    <a:p>
                      <a:pPr algn="l" fontAlgn="b"/>
                      <a:r>
                        <a:rPr lang="en-US" sz="1100" u="none" strike="noStrike" dirty="0" smtClean="0">
                          <a:effectLst/>
                        </a:rPr>
                        <a:t>Persons</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380 104 982</a:t>
                      </a:r>
                      <a:endParaRPr lang="en-US" sz="1100" b="0" i="0" u="none" strike="noStrike">
                        <a:solidFill>
                          <a:srgbClr val="000000"/>
                        </a:solidFill>
                        <a:effectLst/>
                        <a:latin typeface="Calibri" panose="020F0502020204030204" pitchFamily="34" charset="0"/>
                      </a:endParaRPr>
                    </a:p>
                  </a:txBody>
                  <a:tcPr marL="0" marR="0" marT="0" marB="0" anchor="b"/>
                </a:tc>
              </a:tr>
              <a:tr h="37576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r>
              <a:tr h="375761">
                <a:tc>
                  <a:txBody>
                    <a:bodyPr/>
                    <a:lstStyle/>
                    <a:p>
                      <a:pPr algn="l" fontAlgn="b"/>
                      <a:r>
                        <a:rPr lang="en-US" sz="1100" u="none" strike="noStrike" dirty="0">
                          <a:effectLst/>
                        </a:rPr>
                        <a:t>Total</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dirty="0">
                          <a:effectLst/>
                        </a:rPr>
                        <a:t>581 757 092</a:t>
                      </a:r>
                      <a:endParaRPr lang="en-US" sz="1100" b="0" i="0" u="none" strike="noStrike" dirty="0">
                        <a:solidFill>
                          <a:srgbClr val="000000"/>
                        </a:solidFill>
                        <a:effectLst/>
                        <a:latin typeface="Calibri" panose="020F0502020204030204" pitchFamily="34" charset="0"/>
                      </a:endParaRPr>
                    </a:p>
                  </a:txBody>
                  <a:tcPr marL="0" marR="0" marT="0" marB="0" anchor="b"/>
                </a:tc>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780" y="4507709"/>
            <a:ext cx="2197891" cy="2197891"/>
          </a:xfrm>
          <a:prstGeom prst="rect">
            <a:avLst/>
          </a:prstGeom>
        </p:spPr>
      </p:pic>
    </p:spTree>
    <p:extLst>
      <p:ext uri="{BB962C8B-B14F-4D97-AF65-F5344CB8AC3E}">
        <p14:creationId xmlns:p14="http://schemas.microsoft.com/office/powerpoint/2010/main" val="3984638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AutoShape 6">
            <a:hlinkClick r:id="" action="ppaction://hlinkshowjump?jump=nextslide" highlightClick="1"/>
          </p:cNvPr>
          <p:cNvSpPr>
            <a:spLocks noChangeArrowheads="1"/>
          </p:cNvSpPr>
          <p:nvPr/>
        </p:nvSpPr>
        <p:spPr bwMode="auto">
          <a:xfrm>
            <a:off x="1676400" y="3352800"/>
            <a:ext cx="5943600" cy="914400"/>
          </a:xfrm>
          <a:prstGeom prst="actionButtonBlank">
            <a:avLst/>
          </a:prstGeom>
          <a:noFill/>
          <a:ln w="9525">
            <a:noFill/>
            <a:miter lim="800000"/>
            <a:headEnd/>
            <a:tailEnd/>
          </a:ln>
          <a:effectLst/>
        </p:spPr>
        <p:txBody>
          <a:bodyPr wrap="none" anchor="ctr"/>
          <a:lstStyle/>
          <a:p>
            <a:endParaRPr lang="en-US"/>
          </a:p>
        </p:txBody>
      </p:sp>
      <p:sp>
        <p:nvSpPr>
          <p:cNvPr id="55304" name="Line 8"/>
          <p:cNvSpPr>
            <a:spLocks noChangeShapeType="1"/>
          </p:cNvSpPr>
          <p:nvPr/>
        </p:nvSpPr>
        <p:spPr bwMode="auto">
          <a:xfrm>
            <a:off x="1524000" y="1524000"/>
            <a:ext cx="7239000" cy="0"/>
          </a:xfrm>
          <a:prstGeom prst="line">
            <a:avLst/>
          </a:prstGeom>
          <a:noFill/>
          <a:ln w="57150">
            <a:solidFill>
              <a:srgbClr val="CC0000"/>
            </a:solidFill>
            <a:round/>
            <a:headEnd/>
            <a:tailEnd/>
          </a:ln>
          <a:effectLst/>
        </p:spPr>
        <p:txBody>
          <a:bodyPr/>
          <a:lstStyle/>
          <a:p>
            <a:endParaRPr lang="en-US"/>
          </a:p>
        </p:txBody>
      </p:sp>
      <p:sp>
        <p:nvSpPr>
          <p:cNvPr id="55305" name="Rectangle 9"/>
          <p:cNvSpPr>
            <a:spLocks noGrp="1" noChangeArrowheads="1"/>
          </p:cNvSpPr>
          <p:nvPr>
            <p:ph type="title"/>
          </p:nvPr>
        </p:nvSpPr>
        <p:spPr>
          <a:xfrm>
            <a:off x="1524000" y="152400"/>
            <a:ext cx="7239000" cy="1295400"/>
          </a:xfrm>
          <a:noFill/>
          <a:ln/>
        </p:spPr>
        <p:txBody>
          <a:bodyPr/>
          <a:lstStyle/>
          <a:p>
            <a:r>
              <a:rPr lang="en-US" sz="4000" dirty="0" smtClean="0">
                <a:solidFill>
                  <a:schemeClr val="accent2"/>
                </a:solidFill>
              </a:rPr>
              <a:t>Topics</a:t>
            </a:r>
            <a:endParaRPr lang="en-US" sz="4000" dirty="0">
              <a:solidFill>
                <a:schemeClr val="accent2"/>
              </a:solidFill>
            </a:endParaRPr>
          </a:p>
        </p:txBody>
      </p:sp>
      <p:sp>
        <p:nvSpPr>
          <p:cNvPr id="55306" name="Rectangle 10"/>
          <p:cNvSpPr>
            <a:spLocks noGrp="1" noChangeArrowheads="1"/>
          </p:cNvSpPr>
          <p:nvPr>
            <p:ph type="body" idx="1"/>
          </p:nvPr>
        </p:nvSpPr>
        <p:spPr>
          <a:xfrm>
            <a:off x="1447800" y="1981200"/>
            <a:ext cx="7239000" cy="4648200"/>
          </a:xfrm>
          <a:noFill/>
          <a:ln/>
        </p:spPr>
        <p:txBody>
          <a:bodyPr/>
          <a:lstStyle/>
          <a:p>
            <a:pPr>
              <a:buClr>
                <a:srgbClr val="CC0000"/>
              </a:buClr>
            </a:pPr>
            <a:r>
              <a:rPr lang="en-US" sz="2400" dirty="0" smtClean="0"/>
              <a:t>Changes in data collection technology over the last rounds of censuses</a:t>
            </a:r>
          </a:p>
          <a:p>
            <a:pPr>
              <a:buClr>
                <a:srgbClr val="CC0000"/>
              </a:buClr>
            </a:pPr>
            <a:r>
              <a:rPr lang="en-US" sz="2400" dirty="0" smtClean="0"/>
              <a:t>Expected changes for the 2020 round</a:t>
            </a:r>
          </a:p>
          <a:p>
            <a:pPr>
              <a:buClr>
                <a:srgbClr val="CC0000"/>
              </a:buClr>
            </a:pPr>
            <a:r>
              <a:rPr lang="en-US" sz="2400" dirty="0" smtClean="0"/>
              <a:t>Reported needs for technical assistance</a:t>
            </a:r>
            <a:endParaRPr lang="en-US" sz="2400" dirty="0"/>
          </a:p>
          <a:p>
            <a:pPr>
              <a:buClr>
                <a:srgbClr val="CC0000"/>
              </a:buClr>
            </a:pPr>
            <a:endParaRPr lang="en-US" sz="1000" dirty="0" smtClean="0"/>
          </a:p>
          <a:p>
            <a:pPr>
              <a:buClr>
                <a:srgbClr val="CC0000"/>
              </a:buClr>
            </a:pPr>
            <a:r>
              <a:rPr lang="en-US" sz="2400" u="sng" dirty="0" smtClean="0"/>
              <a:t>Sources</a:t>
            </a:r>
            <a:r>
              <a:rPr lang="en-US" sz="2400" dirty="0" smtClean="0"/>
              <a:t>:</a:t>
            </a:r>
            <a:endParaRPr lang="en-US" sz="2400" dirty="0"/>
          </a:p>
          <a:p>
            <a:pPr lvl="1">
              <a:buClr>
                <a:srgbClr val="CC0000"/>
              </a:buClr>
            </a:pPr>
            <a:r>
              <a:rPr lang="en-US" sz="1800" dirty="0" smtClean="0"/>
              <a:t>Paper (</a:t>
            </a:r>
            <a:r>
              <a:rPr lang="en-US" sz="1800" dirty="0" err="1" smtClean="0"/>
              <a:t>Notas</a:t>
            </a:r>
            <a:r>
              <a:rPr lang="en-US" sz="1800" dirty="0" smtClean="0"/>
              <a:t> de </a:t>
            </a:r>
            <a:r>
              <a:rPr lang="en-US" sz="1800" dirty="0" err="1" smtClean="0"/>
              <a:t>Poblacion</a:t>
            </a:r>
            <a:r>
              <a:rPr lang="en-US" sz="1800" dirty="0" smtClean="0"/>
              <a:t>, 95) on determinants of use of technology in LAC population censuses based on IDB Survey on use of technology in Latin American and Caribbean countries (2012)</a:t>
            </a:r>
          </a:p>
          <a:p>
            <a:pPr lvl="1">
              <a:buClr>
                <a:srgbClr val="CC0000"/>
              </a:buClr>
            </a:pPr>
            <a:r>
              <a:rPr lang="en-US" sz="1800" dirty="0" smtClean="0"/>
              <a:t>CELADE-ECLAC Survey of Latin American and Caribbean Statistical Offices on plans for the 2020 census round, including technical assistance needs (2015)</a:t>
            </a:r>
            <a:endParaRPr lang="en-US" sz="1800" dirty="0"/>
          </a:p>
          <a:p>
            <a:pPr lvl="2">
              <a:buClr>
                <a:srgbClr val="CC0000"/>
              </a:buClr>
              <a:buFontTx/>
              <a:buNone/>
            </a:pPr>
            <a:endParaRPr lang="en-US" dirty="0"/>
          </a:p>
          <a:p>
            <a:pPr lvl="2">
              <a:buClr>
                <a:srgbClr val="CC0000"/>
              </a:buClr>
              <a:buFontTx/>
              <a:buNone/>
            </a:pPr>
            <a:endParaRPr lang="en-US" dirty="0"/>
          </a:p>
          <a:p>
            <a:pPr lvl="3">
              <a:buClr>
                <a:srgbClr val="CC0000"/>
              </a:buClr>
              <a:buFontTx/>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ChangeArrowheads="1"/>
          </p:cNvSpPr>
          <p:nvPr/>
        </p:nvSpPr>
        <p:spPr bwMode="auto">
          <a:xfrm>
            <a:off x="1524000" y="228600"/>
            <a:ext cx="7239000" cy="914400"/>
          </a:xfrm>
          <a:prstGeom prst="rect">
            <a:avLst/>
          </a:prstGeom>
          <a:noFill/>
          <a:ln w="9525">
            <a:noFill/>
            <a:miter lim="800000"/>
            <a:headEnd/>
            <a:tailEnd/>
          </a:ln>
          <a:effectLst/>
        </p:spPr>
        <p:txBody>
          <a:bodyPr anchor="ctr"/>
          <a:lstStyle/>
          <a:p>
            <a:pPr algn="ctr"/>
            <a:r>
              <a:rPr lang="en-US" sz="3200" dirty="0" smtClean="0">
                <a:solidFill>
                  <a:schemeClr val="accent2">
                    <a:lumMod val="75000"/>
                  </a:schemeClr>
                </a:solidFill>
              </a:rPr>
              <a:t>LAC: Population census according to technological typology</a:t>
            </a:r>
            <a:endParaRPr lang="es-ES" sz="3200" dirty="0">
              <a:solidFill>
                <a:schemeClr val="accent2">
                  <a:lumMod val="75000"/>
                </a:schemeClr>
              </a:solidFill>
            </a:endParaRPr>
          </a:p>
        </p:txBody>
      </p:sp>
      <p:sp>
        <p:nvSpPr>
          <p:cNvPr id="58378" name="Line 10"/>
          <p:cNvSpPr>
            <a:spLocks noChangeShapeType="1"/>
          </p:cNvSpPr>
          <p:nvPr/>
        </p:nvSpPr>
        <p:spPr bwMode="auto">
          <a:xfrm>
            <a:off x="1524000" y="1295400"/>
            <a:ext cx="7239000" cy="0"/>
          </a:xfrm>
          <a:prstGeom prst="line">
            <a:avLst/>
          </a:prstGeom>
          <a:noFill/>
          <a:ln w="57150">
            <a:solidFill>
              <a:srgbClr val="CC0000"/>
            </a:solidFill>
            <a:round/>
            <a:headEnd/>
            <a:tailEnd/>
          </a:ln>
          <a:effectLst/>
        </p:spPr>
        <p:txBody>
          <a:bodyPr/>
          <a:lstStyle/>
          <a:p>
            <a:endParaRPr lang="en-US"/>
          </a:p>
        </p:txBody>
      </p:sp>
      <p:graphicFrame>
        <p:nvGraphicFramePr>
          <p:cNvPr id="7" name="Content Placeholder 6"/>
          <p:cNvGraphicFramePr>
            <a:graphicFrameLocks noGrp="1"/>
          </p:cNvGraphicFramePr>
          <p:nvPr>
            <p:ph idx="1"/>
          </p:nvPr>
        </p:nvGraphicFramePr>
        <p:xfrm>
          <a:off x="1143000" y="2514600"/>
          <a:ext cx="7772400" cy="3058160"/>
        </p:xfrm>
        <a:graphic>
          <a:graphicData uri="http://schemas.openxmlformats.org/drawingml/2006/table">
            <a:tbl>
              <a:tblPr firstRow="1" bandRow="1">
                <a:tableStyleId>{93296810-A885-4BE3-A3E7-6D5BEEA58F35}</a:tableStyleId>
              </a:tblPr>
              <a:tblGrid>
                <a:gridCol w="1943100"/>
                <a:gridCol w="1943100"/>
                <a:gridCol w="1943100"/>
                <a:gridCol w="1943100"/>
              </a:tblGrid>
              <a:tr h="431800">
                <a:tc>
                  <a:txBody>
                    <a:bodyPr/>
                    <a:lstStyle/>
                    <a:p>
                      <a:pPr algn="ctr"/>
                      <a:r>
                        <a:rPr lang="en-US" dirty="0" smtClean="0"/>
                        <a:t>Typology</a:t>
                      </a:r>
                      <a:endParaRPr lang="en-US" dirty="0"/>
                    </a:p>
                  </a:txBody>
                  <a:tcPr/>
                </a:tc>
                <a:tc>
                  <a:txBody>
                    <a:bodyPr/>
                    <a:lstStyle/>
                    <a:p>
                      <a:pPr algn="ctr"/>
                      <a:r>
                        <a:rPr lang="en-US" dirty="0" smtClean="0"/>
                        <a:t>Step</a:t>
                      </a:r>
                      <a:r>
                        <a:rPr lang="en-US" baseline="0" dirty="0" smtClean="0"/>
                        <a:t> 1</a:t>
                      </a:r>
                    </a:p>
                    <a:p>
                      <a:pPr algn="ctr"/>
                      <a:r>
                        <a:rPr lang="en-US" baseline="0" dirty="0" smtClean="0"/>
                        <a:t>(geographic unit selection)</a:t>
                      </a:r>
                      <a:endParaRPr lang="en-US" dirty="0"/>
                    </a:p>
                  </a:txBody>
                  <a:tcPr/>
                </a:tc>
                <a:tc>
                  <a:txBody>
                    <a:bodyPr/>
                    <a:lstStyle/>
                    <a:p>
                      <a:pPr algn="ctr"/>
                      <a:r>
                        <a:rPr lang="en-US" dirty="0" smtClean="0"/>
                        <a:t>Step 2</a:t>
                      </a:r>
                    </a:p>
                    <a:p>
                      <a:pPr algn="ctr"/>
                      <a:r>
                        <a:rPr lang="en-US" dirty="0" smtClean="0"/>
                        <a:t>(data collection)</a:t>
                      </a:r>
                      <a:endParaRPr lang="en-US" dirty="0"/>
                    </a:p>
                  </a:txBody>
                  <a:tcPr/>
                </a:tc>
                <a:tc>
                  <a:txBody>
                    <a:bodyPr/>
                    <a:lstStyle/>
                    <a:p>
                      <a:pPr algn="ctr"/>
                      <a:r>
                        <a:rPr lang="en-US" dirty="0" smtClean="0"/>
                        <a:t>Step 3</a:t>
                      </a:r>
                    </a:p>
                    <a:p>
                      <a:pPr algn="ctr"/>
                      <a:r>
                        <a:rPr lang="en-US" dirty="0" smtClean="0"/>
                        <a:t>(data transfer)</a:t>
                      </a:r>
                      <a:endParaRPr lang="en-US" dirty="0"/>
                    </a:p>
                  </a:txBody>
                  <a:tcPr/>
                </a:tc>
              </a:tr>
              <a:tr h="431800">
                <a:tc>
                  <a:txBody>
                    <a:bodyPr/>
                    <a:lstStyle/>
                    <a:p>
                      <a:r>
                        <a:rPr lang="en-US" dirty="0" smtClean="0"/>
                        <a:t>1</a:t>
                      </a:r>
                      <a:r>
                        <a:rPr lang="en-US" baseline="30000" dirty="0" smtClean="0"/>
                        <a:t>st</a:t>
                      </a:r>
                      <a:r>
                        <a:rPr lang="en-US" dirty="0" smtClean="0"/>
                        <a:t> Generation</a:t>
                      </a:r>
                      <a:endParaRPr lang="en-US" dirty="0"/>
                    </a:p>
                  </a:txBody>
                  <a:tcPr/>
                </a:tc>
                <a:tc>
                  <a:txBody>
                    <a:bodyPr/>
                    <a:lstStyle/>
                    <a:p>
                      <a:r>
                        <a:rPr lang="en-US" dirty="0" smtClean="0"/>
                        <a:t>Analogical</a:t>
                      </a:r>
                      <a:r>
                        <a:rPr lang="en-US" baseline="0" dirty="0" smtClean="0"/>
                        <a:t> cartography</a:t>
                      </a:r>
                      <a:endParaRPr lang="en-US" dirty="0"/>
                    </a:p>
                  </a:txBody>
                  <a:tcPr/>
                </a:tc>
                <a:tc>
                  <a:txBody>
                    <a:bodyPr/>
                    <a:lstStyle/>
                    <a:p>
                      <a:r>
                        <a:rPr lang="en-US" dirty="0" smtClean="0"/>
                        <a:t>Paper</a:t>
                      </a:r>
                      <a:endParaRPr lang="en-US" dirty="0"/>
                    </a:p>
                  </a:txBody>
                  <a:tcPr/>
                </a:tc>
                <a:tc>
                  <a:txBody>
                    <a:bodyPr/>
                    <a:lstStyle/>
                    <a:p>
                      <a:r>
                        <a:rPr lang="en-US" dirty="0" smtClean="0"/>
                        <a:t>Manual</a:t>
                      </a:r>
                      <a:endParaRPr lang="en-US" dirty="0"/>
                    </a:p>
                  </a:txBody>
                  <a:tcPr/>
                </a:tc>
              </a:tr>
              <a:tr h="431800">
                <a:tc>
                  <a:txBody>
                    <a:bodyPr/>
                    <a:lstStyle/>
                    <a:p>
                      <a:r>
                        <a:rPr lang="en-US" dirty="0" smtClean="0"/>
                        <a:t>2</a:t>
                      </a:r>
                      <a:r>
                        <a:rPr lang="en-US" baseline="30000" dirty="0" smtClean="0"/>
                        <a:t>nd</a:t>
                      </a:r>
                      <a:r>
                        <a:rPr lang="en-US" dirty="0" smtClean="0"/>
                        <a:t> Generation</a:t>
                      </a:r>
                    </a:p>
                  </a:txBody>
                  <a:tcPr/>
                </a:tc>
                <a:tc>
                  <a:txBody>
                    <a:bodyPr/>
                    <a:lstStyle/>
                    <a:p>
                      <a:r>
                        <a:rPr lang="en-US" dirty="0" smtClean="0"/>
                        <a:t>Digital cartography GPS</a:t>
                      </a:r>
                      <a:endParaRPr lang="en-US" dirty="0"/>
                    </a:p>
                  </a:txBody>
                  <a:tcPr/>
                </a:tc>
                <a:tc>
                  <a:txBody>
                    <a:bodyPr/>
                    <a:lstStyle/>
                    <a:p>
                      <a:r>
                        <a:rPr lang="en-US" dirty="0" smtClean="0"/>
                        <a:t>Paper</a:t>
                      </a:r>
                      <a:endParaRPr lang="en-US" dirty="0"/>
                    </a:p>
                  </a:txBody>
                  <a:tcPr/>
                </a:tc>
                <a:tc>
                  <a:txBody>
                    <a:bodyPr/>
                    <a:lstStyle/>
                    <a:p>
                      <a:r>
                        <a:rPr lang="en-US" dirty="0" smtClean="0"/>
                        <a:t>Scanner</a:t>
                      </a:r>
                      <a:endParaRPr lang="en-US" dirty="0"/>
                    </a:p>
                  </a:txBody>
                  <a:tcPr/>
                </a:tc>
              </a:tr>
              <a:tr h="431800">
                <a:tc>
                  <a:txBody>
                    <a:bodyPr/>
                    <a:lstStyle/>
                    <a:p>
                      <a:r>
                        <a:rPr lang="en-US" dirty="0" smtClean="0"/>
                        <a:t>3</a:t>
                      </a:r>
                      <a:r>
                        <a:rPr lang="en-US" baseline="30000" dirty="0" smtClean="0"/>
                        <a:t>rd</a:t>
                      </a:r>
                      <a:r>
                        <a:rPr lang="en-US" dirty="0" smtClean="0"/>
                        <a:t> Generation</a:t>
                      </a:r>
                      <a:endParaRPr lang="en-US" dirty="0"/>
                    </a:p>
                  </a:txBody>
                  <a:tcPr/>
                </a:tc>
                <a:tc gridSpan="3">
                  <a:txBody>
                    <a:bodyPr/>
                    <a:lstStyle/>
                    <a:p>
                      <a:r>
                        <a:rPr lang="en-US" dirty="0" smtClean="0"/>
                        <a:t>Digital cartography and questionnaire</a:t>
                      </a:r>
                      <a:endParaRPr lang="en-US" dirty="0"/>
                    </a:p>
                  </a:txBody>
                  <a:tcPr/>
                </a:tc>
                <a:tc hMerge="1">
                  <a:txBody>
                    <a:bodyPr/>
                    <a:lstStyle/>
                    <a:p>
                      <a:endParaRPr lang="en-US" dirty="0"/>
                    </a:p>
                  </a:txBody>
                  <a:tcPr/>
                </a:tc>
                <a:tc hMerge="1">
                  <a:txBody>
                    <a:bodyPr/>
                    <a:lstStyle/>
                    <a:p>
                      <a:endParaRPr lang="en-US" dirty="0"/>
                    </a:p>
                  </a:txBody>
                  <a:tcPr/>
                </a:tc>
              </a:tr>
              <a:tr h="431800">
                <a:tc>
                  <a:txBody>
                    <a:bodyPr/>
                    <a:lstStyle/>
                    <a:p>
                      <a:r>
                        <a:rPr lang="en-US" dirty="0" smtClean="0"/>
                        <a:t>4</a:t>
                      </a:r>
                      <a:r>
                        <a:rPr lang="en-US" baseline="30000" dirty="0" smtClean="0"/>
                        <a:t>th</a:t>
                      </a:r>
                      <a:r>
                        <a:rPr lang="en-US" dirty="0" smtClean="0"/>
                        <a:t> Generation</a:t>
                      </a:r>
                      <a:endParaRPr lang="en-US" dirty="0"/>
                    </a:p>
                  </a:txBody>
                  <a:tcPr/>
                </a:tc>
                <a:tc gridSpan="3">
                  <a:txBody>
                    <a:bodyPr/>
                    <a:lstStyle/>
                    <a:p>
                      <a:r>
                        <a:rPr lang="en-US" dirty="0" smtClean="0"/>
                        <a:t>Digital cartography and self enumeration</a:t>
                      </a:r>
                      <a:endParaRPr lang="en-US" dirty="0"/>
                    </a:p>
                  </a:txBody>
                  <a:tcPr/>
                </a:tc>
                <a:tc hMerge="1">
                  <a:txBody>
                    <a:bodyPr/>
                    <a:lstStyle/>
                    <a:p>
                      <a:endParaRPr lang="en-US" dirty="0"/>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ChangeArrowheads="1"/>
          </p:cNvSpPr>
          <p:nvPr/>
        </p:nvSpPr>
        <p:spPr bwMode="auto">
          <a:xfrm>
            <a:off x="1524000" y="228600"/>
            <a:ext cx="7239000" cy="914400"/>
          </a:xfrm>
          <a:prstGeom prst="rect">
            <a:avLst/>
          </a:prstGeom>
          <a:noFill/>
          <a:ln w="9525">
            <a:noFill/>
            <a:miter lim="800000"/>
            <a:headEnd/>
            <a:tailEnd/>
          </a:ln>
          <a:effectLst/>
        </p:spPr>
        <p:txBody>
          <a:bodyPr anchor="ctr"/>
          <a:lstStyle/>
          <a:p>
            <a:pPr algn="ctr"/>
            <a:r>
              <a:rPr lang="en-US" sz="3200" dirty="0" smtClean="0">
                <a:solidFill>
                  <a:schemeClr val="accent2">
                    <a:lumMod val="75000"/>
                  </a:schemeClr>
                </a:solidFill>
              </a:rPr>
              <a:t>LAC: Technology used in past census rounds</a:t>
            </a:r>
            <a:endParaRPr lang="es-ES" sz="3200" dirty="0">
              <a:solidFill>
                <a:schemeClr val="accent2">
                  <a:lumMod val="75000"/>
                </a:schemeClr>
              </a:solidFill>
            </a:endParaRPr>
          </a:p>
        </p:txBody>
      </p:sp>
      <p:sp>
        <p:nvSpPr>
          <p:cNvPr id="58378" name="Line 10"/>
          <p:cNvSpPr>
            <a:spLocks noChangeShapeType="1"/>
          </p:cNvSpPr>
          <p:nvPr/>
        </p:nvSpPr>
        <p:spPr bwMode="auto">
          <a:xfrm>
            <a:off x="1524000" y="1295400"/>
            <a:ext cx="7239000" cy="0"/>
          </a:xfrm>
          <a:prstGeom prst="line">
            <a:avLst/>
          </a:prstGeom>
          <a:noFill/>
          <a:ln w="57150">
            <a:solidFill>
              <a:srgbClr val="CC0000"/>
            </a:solidFill>
            <a:round/>
            <a:headEnd/>
            <a:tailEnd/>
          </a:ln>
          <a:effectLst/>
        </p:spPr>
        <p:txBody>
          <a:bodyPr/>
          <a:lstStyle/>
          <a:p>
            <a:endParaRPr lang="en-US"/>
          </a:p>
        </p:txBody>
      </p:sp>
      <p:pic>
        <p:nvPicPr>
          <p:cNvPr id="6" name="Picture 2"/>
          <p:cNvPicPr>
            <a:picLocks noGrp="1" noChangeAspect="1" noChangeArrowheads="1"/>
          </p:cNvPicPr>
          <p:nvPr>
            <p:ph idx="1"/>
          </p:nvPr>
        </p:nvPicPr>
        <p:blipFill>
          <a:blip r:embed="rId2" cstate="print"/>
          <a:srcRect/>
          <a:stretch>
            <a:fillRect/>
          </a:stretch>
        </p:blipFill>
        <p:spPr bwMode="auto">
          <a:xfrm>
            <a:off x="1781174" y="1905000"/>
            <a:ext cx="6432911" cy="41934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ChangeArrowheads="1"/>
          </p:cNvSpPr>
          <p:nvPr/>
        </p:nvSpPr>
        <p:spPr bwMode="auto">
          <a:xfrm>
            <a:off x="1524000" y="228600"/>
            <a:ext cx="7239000" cy="914400"/>
          </a:xfrm>
          <a:prstGeom prst="rect">
            <a:avLst/>
          </a:prstGeom>
          <a:noFill/>
          <a:ln w="9525">
            <a:noFill/>
            <a:miter lim="800000"/>
            <a:headEnd/>
            <a:tailEnd/>
          </a:ln>
          <a:effectLst/>
        </p:spPr>
        <p:txBody>
          <a:bodyPr anchor="ctr"/>
          <a:lstStyle/>
          <a:p>
            <a:pPr algn="ctr"/>
            <a:r>
              <a:rPr lang="en-US" sz="3200" dirty="0" smtClean="0">
                <a:solidFill>
                  <a:schemeClr val="accent2">
                    <a:lumMod val="75000"/>
                  </a:schemeClr>
                </a:solidFill>
              </a:rPr>
              <a:t>LAC: Changes in census data collection technology (% of countries)</a:t>
            </a:r>
            <a:endParaRPr lang="es-ES" sz="3200" dirty="0">
              <a:solidFill>
                <a:schemeClr val="accent2">
                  <a:lumMod val="75000"/>
                </a:schemeClr>
              </a:solidFill>
            </a:endParaRPr>
          </a:p>
        </p:txBody>
      </p:sp>
      <p:sp>
        <p:nvSpPr>
          <p:cNvPr id="58378" name="Line 10"/>
          <p:cNvSpPr>
            <a:spLocks noChangeShapeType="1"/>
          </p:cNvSpPr>
          <p:nvPr/>
        </p:nvSpPr>
        <p:spPr bwMode="auto">
          <a:xfrm>
            <a:off x="1524000" y="1295400"/>
            <a:ext cx="7239000" cy="0"/>
          </a:xfrm>
          <a:prstGeom prst="line">
            <a:avLst/>
          </a:prstGeom>
          <a:noFill/>
          <a:ln w="57150">
            <a:solidFill>
              <a:srgbClr val="CC0000"/>
            </a:solidFill>
            <a:round/>
            <a:headEnd/>
            <a:tailEnd/>
          </a:ln>
          <a:effectLst/>
        </p:spPr>
        <p:txBody>
          <a:bodyPr/>
          <a:lstStyle/>
          <a:p>
            <a:endParaRPr lang="en-US"/>
          </a:p>
        </p:txBody>
      </p:sp>
      <p:pic>
        <p:nvPicPr>
          <p:cNvPr id="7" name="Picture 2"/>
          <p:cNvPicPr>
            <a:picLocks noGrp="1" noChangeAspect="1" noChangeArrowheads="1"/>
          </p:cNvPicPr>
          <p:nvPr>
            <p:ph idx="1"/>
          </p:nvPr>
        </p:nvPicPr>
        <p:blipFill>
          <a:blip r:embed="rId2" cstate="print"/>
          <a:srcRect/>
          <a:stretch>
            <a:fillRect/>
          </a:stretch>
        </p:blipFill>
        <p:spPr bwMode="auto">
          <a:xfrm>
            <a:off x="948707" y="1905000"/>
            <a:ext cx="7738094" cy="38372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ChangeArrowheads="1"/>
          </p:cNvSpPr>
          <p:nvPr/>
        </p:nvSpPr>
        <p:spPr bwMode="auto">
          <a:xfrm>
            <a:off x="1524000" y="228600"/>
            <a:ext cx="7239000" cy="914400"/>
          </a:xfrm>
          <a:prstGeom prst="rect">
            <a:avLst/>
          </a:prstGeom>
          <a:noFill/>
          <a:ln w="9525">
            <a:noFill/>
            <a:miter lim="800000"/>
            <a:headEnd/>
            <a:tailEnd/>
          </a:ln>
          <a:effectLst/>
        </p:spPr>
        <p:txBody>
          <a:bodyPr anchor="ctr"/>
          <a:lstStyle/>
          <a:p>
            <a:pPr algn="ctr"/>
            <a:r>
              <a:rPr lang="en-US" sz="2400" dirty="0" smtClean="0">
                <a:solidFill>
                  <a:schemeClr val="accent2">
                    <a:lumMod val="75000"/>
                  </a:schemeClr>
                </a:solidFill>
              </a:rPr>
              <a:t>LAC: Changes in technology between subsequent rounds of census (% of countries)</a:t>
            </a:r>
            <a:endParaRPr lang="es-ES" sz="2400" dirty="0">
              <a:solidFill>
                <a:schemeClr val="accent2">
                  <a:lumMod val="75000"/>
                </a:schemeClr>
              </a:solidFill>
            </a:endParaRPr>
          </a:p>
        </p:txBody>
      </p:sp>
      <p:sp>
        <p:nvSpPr>
          <p:cNvPr id="58378" name="Line 10"/>
          <p:cNvSpPr>
            <a:spLocks noChangeShapeType="1"/>
          </p:cNvSpPr>
          <p:nvPr/>
        </p:nvSpPr>
        <p:spPr bwMode="auto">
          <a:xfrm>
            <a:off x="1524000" y="1295400"/>
            <a:ext cx="7239000" cy="0"/>
          </a:xfrm>
          <a:prstGeom prst="line">
            <a:avLst/>
          </a:prstGeom>
          <a:noFill/>
          <a:ln w="57150">
            <a:solidFill>
              <a:srgbClr val="CC0000"/>
            </a:solidFill>
            <a:round/>
            <a:headEnd/>
            <a:tailEnd/>
          </a:ln>
          <a:effectLst/>
        </p:spPr>
        <p:txBody>
          <a:bodyPr/>
          <a:lstStyle/>
          <a:p>
            <a:endParaRPr lang="en-US"/>
          </a:p>
        </p:txBody>
      </p:sp>
      <p:sp>
        <p:nvSpPr>
          <p:cNvPr id="5" name="Content Placeholder 4"/>
          <p:cNvSpPr>
            <a:spLocks noGrp="1"/>
          </p:cNvSpPr>
          <p:nvPr>
            <p:ph idx="1"/>
          </p:nvPr>
        </p:nvSpPr>
        <p:spPr>
          <a:xfrm>
            <a:off x="838200" y="1600200"/>
            <a:ext cx="7848600" cy="4525963"/>
          </a:xfrm>
        </p:spPr>
        <p:txBody>
          <a:bodyPr/>
          <a:lstStyle/>
          <a:p>
            <a:pPr>
              <a:buNone/>
            </a:pP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2590800" y="2133600"/>
            <a:ext cx="3990975" cy="1838325"/>
          </a:xfrm>
          <a:prstGeom prst="rect">
            <a:avLst/>
          </a:prstGeom>
          <a:noFill/>
          <a:ln w="9525">
            <a:noFill/>
            <a:miter lim="800000"/>
            <a:headEnd/>
            <a:tailEnd/>
          </a:ln>
          <a:effectLst/>
        </p:spPr>
      </p:pic>
      <p:pic>
        <p:nvPicPr>
          <p:cNvPr id="8" name="Picture 3"/>
          <p:cNvPicPr>
            <a:picLocks noChangeAspect="1" noChangeArrowheads="1"/>
          </p:cNvPicPr>
          <p:nvPr/>
        </p:nvPicPr>
        <p:blipFill>
          <a:blip r:embed="rId3" cstate="print"/>
          <a:srcRect/>
          <a:stretch>
            <a:fillRect/>
          </a:stretch>
        </p:blipFill>
        <p:spPr bwMode="auto">
          <a:xfrm>
            <a:off x="1371600" y="4648200"/>
            <a:ext cx="7219950" cy="102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ChangeArrowheads="1"/>
          </p:cNvSpPr>
          <p:nvPr/>
        </p:nvSpPr>
        <p:spPr bwMode="auto">
          <a:xfrm>
            <a:off x="1524000" y="228600"/>
            <a:ext cx="7239000" cy="914400"/>
          </a:xfrm>
          <a:prstGeom prst="rect">
            <a:avLst/>
          </a:prstGeom>
          <a:noFill/>
          <a:ln w="9525">
            <a:noFill/>
            <a:miter lim="800000"/>
            <a:headEnd/>
            <a:tailEnd/>
          </a:ln>
          <a:effectLst/>
        </p:spPr>
        <p:txBody>
          <a:bodyPr anchor="ctr"/>
          <a:lstStyle/>
          <a:p>
            <a:pPr algn="ctr"/>
            <a:r>
              <a:rPr lang="en-US" sz="2400" dirty="0" smtClean="0">
                <a:solidFill>
                  <a:schemeClr val="accent2">
                    <a:lumMod val="75000"/>
                  </a:schemeClr>
                </a:solidFill>
              </a:rPr>
              <a:t>Economic impact of technology change: Average per capita cost of Population Census (in 2000 USD)</a:t>
            </a:r>
            <a:endParaRPr lang="es-ES" sz="2400" dirty="0">
              <a:solidFill>
                <a:schemeClr val="accent2">
                  <a:lumMod val="75000"/>
                </a:schemeClr>
              </a:solidFill>
            </a:endParaRPr>
          </a:p>
        </p:txBody>
      </p:sp>
      <p:sp>
        <p:nvSpPr>
          <p:cNvPr id="58378" name="Line 10"/>
          <p:cNvSpPr>
            <a:spLocks noChangeShapeType="1"/>
          </p:cNvSpPr>
          <p:nvPr/>
        </p:nvSpPr>
        <p:spPr bwMode="auto">
          <a:xfrm>
            <a:off x="1524000" y="1295400"/>
            <a:ext cx="7239000" cy="0"/>
          </a:xfrm>
          <a:prstGeom prst="line">
            <a:avLst/>
          </a:prstGeom>
          <a:noFill/>
          <a:ln w="57150">
            <a:solidFill>
              <a:srgbClr val="CC0000"/>
            </a:solidFill>
            <a:round/>
            <a:headEnd/>
            <a:tailEnd/>
          </a:ln>
          <a:effectLst/>
        </p:spPr>
        <p:txBody>
          <a:bodyPr/>
          <a:lstStyle/>
          <a:p>
            <a:endParaRPr lang="en-US"/>
          </a:p>
        </p:txBody>
      </p:sp>
      <p:sp>
        <p:nvSpPr>
          <p:cNvPr id="5" name="Content Placeholder 4"/>
          <p:cNvSpPr>
            <a:spLocks noGrp="1"/>
          </p:cNvSpPr>
          <p:nvPr>
            <p:ph idx="1"/>
          </p:nvPr>
        </p:nvSpPr>
        <p:spPr>
          <a:xfrm>
            <a:off x="838200" y="1600200"/>
            <a:ext cx="7848600" cy="4525963"/>
          </a:xfrm>
        </p:spPr>
        <p:txBody>
          <a:bodyPr/>
          <a:lstStyle/>
          <a:p>
            <a:endParaRPr lang="en-US" dirty="0"/>
          </a:p>
        </p:txBody>
      </p:sp>
      <p:pic>
        <p:nvPicPr>
          <p:cNvPr id="7" name="Picture 2"/>
          <p:cNvPicPr>
            <a:picLocks noChangeAspect="1" noChangeArrowheads="1"/>
          </p:cNvPicPr>
          <p:nvPr/>
        </p:nvPicPr>
        <p:blipFill>
          <a:blip r:embed="rId2" cstate="print"/>
          <a:srcRect/>
          <a:stretch>
            <a:fillRect/>
          </a:stretch>
        </p:blipFill>
        <p:spPr bwMode="auto">
          <a:xfrm>
            <a:off x="2133600" y="1600200"/>
            <a:ext cx="5505450" cy="2486025"/>
          </a:xfrm>
          <a:prstGeom prst="rect">
            <a:avLst/>
          </a:prstGeom>
          <a:noFill/>
          <a:ln w="9525">
            <a:noFill/>
            <a:miter lim="800000"/>
            <a:headEnd/>
            <a:tailEnd/>
          </a:ln>
          <a:effectLst/>
        </p:spPr>
      </p:pic>
      <p:pic>
        <p:nvPicPr>
          <p:cNvPr id="8" name="Picture 3"/>
          <p:cNvPicPr>
            <a:picLocks noChangeAspect="1" noChangeArrowheads="1"/>
          </p:cNvPicPr>
          <p:nvPr/>
        </p:nvPicPr>
        <p:blipFill>
          <a:blip r:embed="rId3" cstate="print"/>
          <a:srcRect/>
          <a:stretch>
            <a:fillRect/>
          </a:stretch>
        </p:blipFill>
        <p:spPr bwMode="auto">
          <a:xfrm>
            <a:off x="2971800" y="4114800"/>
            <a:ext cx="4086225" cy="2295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ChangeArrowheads="1"/>
          </p:cNvSpPr>
          <p:nvPr/>
        </p:nvSpPr>
        <p:spPr bwMode="auto">
          <a:xfrm>
            <a:off x="1524000" y="228600"/>
            <a:ext cx="7239000" cy="914400"/>
          </a:xfrm>
          <a:prstGeom prst="rect">
            <a:avLst/>
          </a:prstGeom>
          <a:noFill/>
          <a:ln w="9525">
            <a:noFill/>
            <a:miter lim="800000"/>
            <a:headEnd/>
            <a:tailEnd/>
          </a:ln>
          <a:effectLst/>
        </p:spPr>
        <p:txBody>
          <a:bodyPr anchor="ctr"/>
          <a:lstStyle/>
          <a:p>
            <a:pPr algn="ctr"/>
            <a:r>
              <a:rPr lang="en-US" sz="2400" dirty="0" smtClean="0">
                <a:solidFill>
                  <a:schemeClr val="accent2">
                    <a:lumMod val="75000"/>
                  </a:schemeClr>
                </a:solidFill>
              </a:rPr>
              <a:t>Average per capita cost of Population Census according to number of questions (2000 USD)</a:t>
            </a:r>
            <a:endParaRPr lang="es-ES" sz="2400" dirty="0">
              <a:solidFill>
                <a:schemeClr val="accent2">
                  <a:lumMod val="75000"/>
                </a:schemeClr>
              </a:solidFill>
            </a:endParaRPr>
          </a:p>
        </p:txBody>
      </p:sp>
      <p:sp>
        <p:nvSpPr>
          <p:cNvPr id="58378" name="Line 10"/>
          <p:cNvSpPr>
            <a:spLocks noChangeShapeType="1"/>
          </p:cNvSpPr>
          <p:nvPr/>
        </p:nvSpPr>
        <p:spPr bwMode="auto">
          <a:xfrm>
            <a:off x="1524000" y="1295400"/>
            <a:ext cx="7239000" cy="0"/>
          </a:xfrm>
          <a:prstGeom prst="line">
            <a:avLst/>
          </a:prstGeom>
          <a:noFill/>
          <a:ln w="57150">
            <a:solidFill>
              <a:srgbClr val="CC0000"/>
            </a:solidFill>
            <a:round/>
            <a:headEnd/>
            <a:tailEnd/>
          </a:ln>
          <a:effectLst/>
        </p:spPr>
        <p:txBody>
          <a:bodyPr/>
          <a:lstStyle/>
          <a:p>
            <a:endParaRPr lang="en-US"/>
          </a:p>
        </p:txBody>
      </p:sp>
      <p:pic>
        <p:nvPicPr>
          <p:cNvPr id="7" name="Picture 2"/>
          <p:cNvPicPr>
            <a:picLocks noGrp="1" noChangeAspect="1" noChangeArrowheads="1"/>
          </p:cNvPicPr>
          <p:nvPr>
            <p:ph idx="1"/>
          </p:nvPr>
        </p:nvPicPr>
        <p:blipFill>
          <a:blip r:embed="rId2" cstate="print"/>
          <a:srcRect/>
          <a:stretch>
            <a:fillRect/>
          </a:stretch>
        </p:blipFill>
        <p:spPr bwMode="auto">
          <a:xfrm>
            <a:off x="1400067" y="2362200"/>
            <a:ext cx="69987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AutoShape 6">
            <a:hlinkClick r:id="" action="ppaction://hlinkshowjump?jump=nextslide" highlightClick="1"/>
          </p:cNvPr>
          <p:cNvSpPr>
            <a:spLocks noChangeArrowheads="1"/>
          </p:cNvSpPr>
          <p:nvPr/>
        </p:nvSpPr>
        <p:spPr bwMode="auto">
          <a:xfrm>
            <a:off x="1676400" y="3352800"/>
            <a:ext cx="5943600" cy="914400"/>
          </a:xfrm>
          <a:prstGeom prst="actionButtonBlank">
            <a:avLst/>
          </a:prstGeom>
          <a:noFill/>
          <a:ln w="9525">
            <a:noFill/>
            <a:miter lim="800000"/>
            <a:headEnd/>
            <a:tailEnd/>
          </a:ln>
          <a:effectLst/>
        </p:spPr>
        <p:txBody>
          <a:bodyPr wrap="none" anchor="ctr"/>
          <a:lstStyle/>
          <a:p>
            <a:endParaRPr lang="en-US"/>
          </a:p>
        </p:txBody>
      </p:sp>
      <p:sp>
        <p:nvSpPr>
          <p:cNvPr id="55304" name="Line 8"/>
          <p:cNvSpPr>
            <a:spLocks noChangeShapeType="1"/>
          </p:cNvSpPr>
          <p:nvPr/>
        </p:nvSpPr>
        <p:spPr bwMode="auto">
          <a:xfrm>
            <a:off x="1524000" y="1524000"/>
            <a:ext cx="7239000" cy="0"/>
          </a:xfrm>
          <a:prstGeom prst="line">
            <a:avLst/>
          </a:prstGeom>
          <a:noFill/>
          <a:ln w="57150">
            <a:solidFill>
              <a:srgbClr val="CC0000"/>
            </a:solidFill>
            <a:round/>
            <a:headEnd/>
            <a:tailEnd/>
          </a:ln>
          <a:effectLst/>
        </p:spPr>
        <p:txBody>
          <a:bodyPr/>
          <a:lstStyle/>
          <a:p>
            <a:endParaRPr lang="en-US"/>
          </a:p>
        </p:txBody>
      </p:sp>
      <p:sp>
        <p:nvSpPr>
          <p:cNvPr id="55305" name="Rectangle 9"/>
          <p:cNvSpPr>
            <a:spLocks noGrp="1" noChangeArrowheads="1"/>
          </p:cNvSpPr>
          <p:nvPr>
            <p:ph type="title"/>
          </p:nvPr>
        </p:nvSpPr>
        <p:spPr>
          <a:xfrm>
            <a:off x="1524000" y="152400"/>
            <a:ext cx="7239000" cy="1295400"/>
          </a:xfrm>
          <a:noFill/>
          <a:ln/>
        </p:spPr>
        <p:txBody>
          <a:bodyPr/>
          <a:lstStyle/>
          <a:p>
            <a:r>
              <a:rPr lang="en-US" sz="4000" dirty="0" smtClean="0">
                <a:solidFill>
                  <a:schemeClr val="accent2"/>
                </a:solidFill>
              </a:rPr>
              <a:t>Some conclusions</a:t>
            </a:r>
            <a:endParaRPr lang="en-US" sz="4000" dirty="0">
              <a:solidFill>
                <a:schemeClr val="accent2"/>
              </a:solidFill>
            </a:endParaRPr>
          </a:p>
        </p:txBody>
      </p:sp>
      <p:sp>
        <p:nvSpPr>
          <p:cNvPr id="55306" name="Rectangle 10"/>
          <p:cNvSpPr>
            <a:spLocks noGrp="1" noChangeArrowheads="1"/>
          </p:cNvSpPr>
          <p:nvPr>
            <p:ph type="body" idx="1"/>
          </p:nvPr>
        </p:nvSpPr>
        <p:spPr>
          <a:xfrm>
            <a:off x="1447800" y="1981200"/>
            <a:ext cx="7239000" cy="4648200"/>
          </a:xfrm>
          <a:noFill/>
          <a:ln/>
        </p:spPr>
        <p:txBody>
          <a:bodyPr/>
          <a:lstStyle/>
          <a:p>
            <a:pPr>
              <a:spcBef>
                <a:spcPts val="600"/>
              </a:spcBef>
              <a:spcAft>
                <a:spcPts val="600"/>
              </a:spcAft>
              <a:buClr>
                <a:srgbClr val="CC0000"/>
              </a:buClr>
            </a:pPr>
            <a:r>
              <a:rPr lang="en-US" sz="2400" dirty="0" smtClean="0"/>
              <a:t>MCD technology reduces per capita cost of censuses (by approximately 35%)</a:t>
            </a:r>
          </a:p>
          <a:p>
            <a:pPr>
              <a:spcBef>
                <a:spcPts val="600"/>
              </a:spcBef>
              <a:spcAft>
                <a:spcPts val="600"/>
              </a:spcAft>
              <a:buClr>
                <a:srgbClr val="CC0000"/>
              </a:buClr>
            </a:pPr>
            <a:r>
              <a:rPr lang="en-US" sz="2400" dirty="0" smtClean="0"/>
              <a:t>Reduction in per capita costs increases with the number of questions </a:t>
            </a:r>
          </a:p>
          <a:p>
            <a:pPr>
              <a:spcBef>
                <a:spcPts val="600"/>
              </a:spcBef>
              <a:spcAft>
                <a:spcPts val="600"/>
              </a:spcAft>
              <a:buClr>
                <a:srgbClr val="CC0000"/>
              </a:buClr>
            </a:pPr>
            <a:r>
              <a:rPr lang="en-US" sz="2400" dirty="0" smtClean="0"/>
              <a:t>MCD technology increases total productivity of census staff in the fieldwork</a:t>
            </a:r>
          </a:p>
          <a:p>
            <a:pPr>
              <a:spcBef>
                <a:spcPts val="600"/>
              </a:spcBef>
              <a:spcAft>
                <a:spcPts val="600"/>
              </a:spcAft>
              <a:buClr>
                <a:srgbClr val="CC0000"/>
              </a:buClr>
            </a:pPr>
            <a:r>
              <a:rPr lang="en-US" sz="2400" dirty="0" smtClean="0"/>
              <a:t>The differential in costs and productivity in favor of DMC is more marked in countries with larger population</a:t>
            </a:r>
          </a:p>
          <a:p>
            <a:pPr lvl="2">
              <a:buClr>
                <a:srgbClr val="CC0000"/>
              </a:buClr>
              <a:buFontTx/>
              <a:buNone/>
            </a:pPr>
            <a:endParaRPr lang="en-US" dirty="0" smtClean="0"/>
          </a:p>
          <a:p>
            <a:pPr lvl="2">
              <a:buClr>
                <a:srgbClr val="CC0000"/>
              </a:buClr>
              <a:buFontTx/>
              <a:buNone/>
            </a:pPr>
            <a:endParaRPr lang="en-US" dirty="0"/>
          </a:p>
          <a:p>
            <a:pPr lvl="3">
              <a:buClr>
                <a:srgbClr val="CC0000"/>
              </a:buClr>
              <a:buFontTx/>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7_Custom Design">
  <a:themeElements>
    <a:clrScheme name="7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Custom Design">
  <a:themeElements>
    <a:clrScheme name="8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3_Custom Design">
  <a:themeElements>
    <a:clrScheme name="1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1113</TotalTime>
  <Words>842</Words>
  <Application>Microsoft Office PowerPoint</Application>
  <PresentationFormat>On-screen Show (4:3)</PresentationFormat>
  <Paragraphs>162</Paragraphs>
  <Slides>17</Slides>
  <Notes>0</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7_Custom Design</vt:lpstr>
      <vt:lpstr>8_Custom Design</vt:lpstr>
      <vt:lpstr>13_Custom Design</vt:lpstr>
      <vt:lpstr>PowerPoint Presentation</vt:lpstr>
      <vt:lpstr>Topics</vt:lpstr>
      <vt:lpstr>PowerPoint Presentation</vt:lpstr>
      <vt:lpstr>PowerPoint Presentation</vt:lpstr>
      <vt:lpstr>PowerPoint Presentation</vt:lpstr>
      <vt:lpstr>PowerPoint Presentation</vt:lpstr>
      <vt:lpstr>PowerPoint Presentation</vt:lpstr>
      <vt:lpstr>PowerPoint Presentation</vt:lpstr>
      <vt:lpstr>Some conclusions</vt:lpstr>
      <vt:lpstr>ECLAC survey on expected methodological changes and assistance needs</vt:lpstr>
      <vt:lpstr>ECLAC survey on expected methodological changes and assistance needs</vt:lpstr>
      <vt:lpstr>Contents of ECLAC survey on expected methodological changes and assistance needs </vt:lpstr>
      <vt:lpstr>PowerPoint Presentation</vt:lpstr>
      <vt:lpstr>PowerPoint Presentation</vt:lpstr>
      <vt:lpstr>Use of Data Technologies in all phases of census operation</vt:lpstr>
      <vt:lpstr>Web availability of census microdata for LA countries</vt:lpstr>
      <vt:lpstr>PowerPoint Presentation</vt:lpstr>
    </vt:vector>
  </TitlesOfParts>
  <Company>CEPAL, Naciones Unidas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bfigueroa</dc:creator>
  <cp:lastModifiedBy>Andrea De Luka</cp:lastModifiedBy>
  <cp:revision>73</cp:revision>
  <dcterms:created xsi:type="dcterms:W3CDTF">2009-06-03T21:20:53Z</dcterms:created>
  <dcterms:modified xsi:type="dcterms:W3CDTF">2016-12-09T15:14:44Z</dcterms:modified>
</cp:coreProperties>
</file>