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sldIdLst>
    <p:sldId id="256" r:id="rId2"/>
    <p:sldId id="277" r:id="rId3"/>
    <p:sldId id="280" r:id="rId4"/>
    <p:sldId id="282" r:id="rId5"/>
    <p:sldId id="286" r:id="rId6"/>
    <p:sldId id="283" r:id="rId7"/>
    <p:sldId id="284" r:id="rId8"/>
    <p:sldId id="287" r:id="rId9"/>
    <p:sldId id="288" r:id="rId10"/>
    <p:sldId id="290" r:id="rId11"/>
    <p:sldId id="291" r:id="rId12"/>
    <p:sldId id="293" r:id="rId13"/>
    <p:sldId id="300" r:id="rId14"/>
    <p:sldId id="301" r:id="rId15"/>
    <p:sldId id="294" r:id="rId16"/>
    <p:sldId id="295" r:id="rId17"/>
    <p:sldId id="296" r:id="rId18"/>
    <p:sldId id="297" r:id="rId19"/>
    <p:sldId id="298" r:id="rId20"/>
    <p:sldId id="303" r:id="rId21"/>
    <p:sldId id="304" r:id="rId22"/>
    <p:sldId id="305" r:id="rId23"/>
    <p:sldId id="306" r:id="rId24"/>
    <p:sldId id="307" r:id="rId25"/>
    <p:sldId id="308" r:id="rId26"/>
    <p:sldId id="281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632"/>
    <a:srgbClr val="FA8072"/>
    <a:srgbClr val="D01E48"/>
    <a:srgbClr val="0000FF"/>
    <a:srgbClr val="800000"/>
    <a:srgbClr val="FF0000"/>
    <a:srgbClr val="003399"/>
    <a:srgbClr val="00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89029" autoAdjust="0"/>
  </p:normalViewPr>
  <p:slideViewPr>
    <p:cSldViewPr>
      <p:cViewPr>
        <p:scale>
          <a:sx n="111" d="100"/>
          <a:sy n="111" d="100"/>
        </p:scale>
        <p:origin x="-1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04728515845553E-2"/>
          <c:y val="5.9294892825896763E-2"/>
          <c:w val="0.58127102115076734"/>
          <c:h val="0.809527691442369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'Methods 2000-2020 ECE'!$A$6</c:f>
              <c:strCache>
                <c:ptCount val="1"/>
                <c:pt idx="0">
                  <c:v>Traditional census (direct collection)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'Methods 2000-2020 ECE'!$B$5:$D$5</c:f>
              <c:strCache>
                <c:ptCount val="3"/>
                <c:pt idx="0">
                  <c:v>2000 round </c:v>
                </c:pt>
                <c:pt idx="1">
                  <c:v>2010 round </c:v>
                </c:pt>
                <c:pt idx="2">
                  <c:v>2020 round 
(plans)</c:v>
                </c:pt>
              </c:strCache>
            </c:strRef>
          </c:cat>
          <c:val>
            <c:numRef>
              <c:f>'Methods 2000-2020 ECE'!$B$6:$D$6</c:f>
              <c:numCache>
                <c:formatCode>General</c:formatCode>
                <c:ptCount val="3"/>
                <c:pt idx="0">
                  <c:v>40</c:v>
                </c:pt>
                <c:pt idx="1">
                  <c:v>34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'Methods 2000-2020 ECE'!$A$7</c:f>
              <c:strCache>
                <c:ptCount val="1"/>
                <c:pt idx="0">
                  <c:v>Combined census (registers + collection)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'Methods 2000-2020 ECE'!$B$5:$D$5</c:f>
              <c:strCache>
                <c:ptCount val="3"/>
                <c:pt idx="0">
                  <c:v>2000 round </c:v>
                </c:pt>
                <c:pt idx="1">
                  <c:v>2010 round </c:v>
                </c:pt>
                <c:pt idx="2">
                  <c:v>2020 round 
(plans)</c:v>
                </c:pt>
              </c:strCache>
            </c:strRef>
          </c:cat>
          <c:val>
            <c:numRef>
              <c:f>'Methods 2000-2020 ECE'!$B$7:$D$7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</c:ser>
        <c:ser>
          <c:idx val="3"/>
          <c:order val="2"/>
          <c:tx>
            <c:strRef>
              <c:f>'Methods 2000-2020 ECE'!$A$8</c:f>
              <c:strCache>
                <c:ptCount val="1"/>
                <c:pt idx="0">
                  <c:v>Register-based census</c:v>
                </c:pt>
              </c:strCache>
            </c:strRef>
          </c:tx>
          <c:spPr>
            <a:solidFill>
              <a:srgbClr val="FA8072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'Methods 2000-2020 ECE'!$B$8:$D$8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ser>
          <c:idx val="2"/>
          <c:order val="3"/>
          <c:tx>
            <c:strRef>
              <c:f>'Methods 2000-2020 ECE'!$A$9</c:f>
              <c:strCache>
                <c:ptCount val="1"/>
                <c:pt idx="0">
                  <c:v>No census or no information</c:v>
                </c:pt>
              </c:strCache>
            </c:strRef>
          </c:tx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'Methods 2000-2020 ECE'!$B$9:$D$9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2478976"/>
        <c:axId val="42488192"/>
      </c:barChart>
      <c:catAx>
        <c:axId val="424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8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88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78976"/>
        <c:crosses val="autoZero"/>
        <c:crossBetween val="between"/>
        <c:majorUnit val="0.25"/>
      </c:valAx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61871032503431"/>
          <c:y val="0.21394230769230768"/>
          <c:w val="0.27516102199470716"/>
          <c:h val="0.592916414294367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931716535433072"/>
          <c:y val="5.0925925925925923E-2"/>
          <c:w val="0.48557891863517061"/>
          <c:h val="0.75380701184454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'Impact on cost &amp; benefit'!$B$4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'Impact on cost &amp; benefit'!$A$10:$A$19</c:f>
              <c:strCache>
                <c:ptCount val="10"/>
                <c:pt idx="0">
                  <c:v>Decreased total benefit</c:v>
                </c:pt>
                <c:pt idx="1">
                  <c:v>Limited impact</c:v>
                </c:pt>
                <c:pt idx="2">
                  <c:v>Increased total benefit</c:v>
                </c:pt>
                <c:pt idx="3">
                  <c:v>Impact on census BENEFIT:</c:v>
                </c:pt>
                <c:pt idx="6">
                  <c:v>Increased total cost</c:v>
                </c:pt>
                <c:pt idx="7">
                  <c:v>Limited impact</c:v>
                </c:pt>
                <c:pt idx="8">
                  <c:v>Decreased total cost</c:v>
                </c:pt>
                <c:pt idx="9">
                  <c:v>Impact on census COST:</c:v>
                </c:pt>
              </c:strCache>
            </c:strRef>
          </c:cat>
          <c:val>
            <c:numRef>
              <c:f>'Impact on cost &amp; benefit'!$B$10:$B$19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6">
                  <c:v>5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0852224"/>
        <c:axId val="50853760"/>
      </c:barChart>
      <c:catAx>
        <c:axId val="50852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0853760"/>
        <c:crosses val="autoZero"/>
        <c:auto val="1"/>
        <c:lblAlgn val="ctr"/>
        <c:lblOffset val="100"/>
        <c:noMultiLvlLbl val="0"/>
      </c:catAx>
      <c:valAx>
        <c:axId val="508537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countries</a:t>
                </a:r>
              </a:p>
            </c:rich>
          </c:tx>
          <c:layout>
            <c:manualLayout>
              <c:xMode val="edge"/>
              <c:yMode val="edge"/>
              <c:x val="0.56935458267716532"/>
              <c:y val="0.900283918341248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085222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2391956449283414"/>
          <c:y val="0.8917485599243180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5055815557530641"/>
          <c:y val="5.0925925925925923E-2"/>
          <c:w val="0.41869178887531017"/>
          <c:h val="0.73767645345803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'Strategies for pick demand (2)'!$B$4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A8072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'Strategies for pick demand (2)'!$A$5:$A$10</c:f>
              <c:strCache>
                <c:ptCount val="6"/>
                <c:pt idx="0">
                  <c:v>None of the above</c:v>
                </c:pt>
                <c:pt idx="1">
                  <c:v>Hand-held devices/Pocket computers/Smart phones</c:v>
                </c:pt>
                <c:pt idx="2">
                  <c:v>Tablet computers</c:v>
                </c:pt>
                <c:pt idx="3">
                  <c:v>SMS texting facility</c:v>
                </c:pt>
                <c:pt idx="4">
                  <c:v>Mobile or cellular phones (other than smart phones)</c:v>
                </c:pt>
                <c:pt idx="5">
                  <c:v>Laptop computers</c:v>
                </c:pt>
              </c:strCache>
            </c:strRef>
          </c:cat>
          <c:val>
            <c:numRef>
              <c:f>'Strategies for pick demand (2)'!$B$5:$B$10</c:f>
              <c:numCache>
                <c:formatCode>General</c:formatCode>
                <c:ptCount val="6"/>
                <c:pt idx="0">
                  <c:v>24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1057408"/>
        <c:axId val="51058944"/>
      </c:barChart>
      <c:catAx>
        <c:axId val="51057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058944"/>
        <c:crosses val="autoZero"/>
        <c:auto val="1"/>
        <c:lblAlgn val="ctr"/>
        <c:lblOffset val="100"/>
        <c:noMultiLvlLbl val="0"/>
      </c:catAx>
      <c:valAx>
        <c:axId val="51058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10574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300434645669289"/>
          <c:y val="5.0925925925925923E-2"/>
          <c:w val="0.65624558530183719"/>
          <c:h val="0.7428201890672482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'Time for IT'!$C$4</c:f>
              <c:strCache>
                <c:ptCount val="1"/>
                <c:pt idx="0">
                  <c:v>Combined census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'Time for IT'!$C$5:$C$9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'Time for IT'!$B$4</c:f>
              <c:strCache>
                <c:ptCount val="1"/>
                <c:pt idx="0">
                  <c:v>Trad. census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'Time for IT'!$A$5:$A$9</c:f>
              <c:strCache>
                <c:ptCount val="5"/>
                <c:pt idx="0">
                  <c:v>More than 5 years</c:v>
                </c:pt>
                <c:pt idx="1">
                  <c:v>3-5 years</c:v>
                </c:pt>
                <c:pt idx="2">
                  <c:v>2-3 years</c:v>
                </c:pt>
                <c:pt idx="3">
                  <c:v>1-2 years</c:v>
                </c:pt>
                <c:pt idx="4">
                  <c:v>Less than 1 year</c:v>
                </c:pt>
              </c:strCache>
            </c:strRef>
          </c:cat>
          <c:val>
            <c:numRef>
              <c:f>'Time for IT'!$B$5:$B$9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77760"/>
        <c:axId val="211087744"/>
      </c:barChart>
      <c:catAx>
        <c:axId val="211077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1087744"/>
        <c:crosses val="autoZero"/>
        <c:auto val="1"/>
        <c:lblAlgn val="ctr"/>
        <c:lblOffset val="100"/>
        <c:noMultiLvlLbl val="0"/>
      </c:catAx>
      <c:valAx>
        <c:axId val="211087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0777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70166740732511212"/>
          <c:y val="0.51948668570522183"/>
          <c:w val="0.25173128911602416"/>
          <c:h val="0.235961564126518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2089979642155371"/>
          <c:y val="5.0925925925925923E-2"/>
          <c:w val="0.44835016920039528"/>
          <c:h val="0.74953295442129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'Types of technology used 2020'!$B$4</c:f>
              <c:strCache>
                <c:ptCount val="1"/>
                <c:pt idx="0">
                  <c:v>2020 round (plans)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'Types of technology used 2020'!$A$5:$A$12</c:f>
              <c:strCache>
                <c:ptCount val="8"/>
                <c:pt idx="0">
                  <c:v>Hand-held devices/Pocket computers/Smart phones</c:v>
                </c:pt>
                <c:pt idx="1">
                  <c:v>Tablet computers</c:v>
                </c:pt>
                <c:pt idx="2">
                  <c:v>SMS texting facility</c:v>
                </c:pt>
                <c:pt idx="3">
                  <c:v>Global Positioning System (GPS)</c:v>
                </c:pt>
                <c:pt idx="4">
                  <c:v>Mobile or cellular phones (other than smart phones)</c:v>
                </c:pt>
                <c:pt idx="5">
                  <c:v>Laptop computers</c:v>
                </c:pt>
                <c:pt idx="6">
                  <c:v>Internet response</c:v>
                </c:pt>
                <c:pt idx="7">
                  <c:v>Geographical Information Systems (GIS)</c:v>
                </c:pt>
              </c:strCache>
            </c:strRef>
          </c:cat>
          <c:val>
            <c:numRef>
              <c:f>'Types of technology used 2020'!$B$5:$B$12</c:f>
              <c:numCache>
                <c:formatCode>General</c:formatCode>
                <c:ptCount val="8"/>
                <c:pt idx="0">
                  <c:v>12</c:v>
                </c:pt>
                <c:pt idx="1">
                  <c:v>20</c:v>
                </c:pt>
                <c:pt idx="2">
                  <c:v>12</c:v>
                </c:pt>
                <c:pt idx="3">
                  <c:v>16</c:v>
                </c:pt>
                <c:pt idx="4">
                  <c:v>4</c:v>
                </c:pt>
                <c:pt idx="5">
                  <c:v>13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'Types of technology used 2020'!$C$4</c:f>
              <c:strCache>
                <c:ptCount val="1"/>
                <c:pt idx="0">
                  <c:v>2010 round (used)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'Types of technology used 2020'!$C$5:$C$12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18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1282176"/>
        <c:axId val="211288064"/>
      </c:barChart>
      <c:catAx>
        <c:axId val="211282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288064"/>
        <c:crosses val="autoZero"/>
        <c:auto val="1"/>
        <c:lblAlgn val="ctr"/>
        <c:lblOffset val="100"/>
        <c:noMultiLvlLbl val="0"/>
      </c:catAx>
      <c:valAx>
        <c:axId val="211288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2821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78323492930747374"/>
          <c:y val="0.35059847029365304"/>
          <c:w val="0.15858450811116145"/>
          <c:h val="0.209021890166542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0628258267716539"/>
          <c:y val="0.9215430160782139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567104111986006"/>
          <c:y val="5.0925925925925923E-2"/>
          <c:w val="0.45357895888013999"/>
          <c:h val="0.79476408732490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Barriers!$B$4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Barriers!$A$5:$A$16</c:f>
              <c:strCache>
                <c:ptCount val="12"/>
                <c:pt idx="0">
                  <c:v>None of the above</c:v>
                </c:pt>
                <c:pt idx="1">
                  <c:v>Geographical conditions</c:v>
                </c:pt>
                <c:pt idx="2">
                  <c:v>Climate</c:v>
                </c:pt>
                <c:pt idx="3">
                  <c:v>Culture</c:v>
                </c:pt>
                <c:pt idx="4">
                  <c:v>Government support</c:v>
                </c:pt>
                <c:pt idx="5">
                  <c:v>Public perception</c:v>
                </c:pt>
                <c:pt idx="6">
                  <c:v>Infrastructure</c:v>
                </c:pt>
                <c:pt idx="7">
                  <c:v>Limited access to admin. registers</c:v>
                </c:pt>
                <c:pt idx="8">
                  <c:v>Lack of admin. registers</c:v>
                </c:pt>
                <c:pt idx="9">
                  <c:v>Expertise</c:v>
                </c:pt>
                <c:pt idx="10">
                  <c:v>Staff resources</c:v>
                </c:pt>
                <c:pt idx="11">
                  <c:v>Financial Resources</c:v>
                </c:pt>
              </c:strCache>
            </c:strRef>
          </c:cat>
          <c:val>
            <c:numRef>
              <c:f>Barriers!$B$5:$B$16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29</c:v>
                </c:pt>
                <c:pt idx="1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47327488"/>
        <c:axId val="47337472"/>
      </c:barChart>
      <c:catAx>
        <c:axId val="47327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7337472"/>
        <c:crosses val="autoZero"/>
        <c:auto val="1"/>
        <c:lblAlgn val="ctr"/>
        <c:lblOffset val="100"/>
        <c:noMultiLvlLbl val="0"/>
      </c:catAx>
      <c:valAx>
        <c:axId val="47337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732748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17571295467416"/>
          <c:y val="3.6327258093521012E-2"/>
          <c:w val="0.79742374436205188"/>
          <c:h val="0.66198169883896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Internet response used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Лист1!$B$6:$H$6</c:f>
              <c:strCache>
                <c:ptCount val="7"/>
                <c:pt idx="0">
                  <c:v>Traditional + combined census</c:v>
                </c:pt>
                <c:pt idx="1">
                  <c:v>Traditional census</c:v>
                </c:pt>
                <c:pt idx="2">
                  <c:v>Combined census</c:v>
                </c:pt>
                <c:pt idx="4">
                  <c:v>Traditional + combined census</c:v>
                </c:pt>
                <c:pt idx="5">
                  <c:v>Traditional census</c:v>
                </c:pt>
                <c:pt idx="6">
                  <c:v>Combined census</c:v>
                </c:pt>
              </c:strCache>
            </c:strRef>
          </c:cat>
          <c:val>
            <c:numRef>
              <c:f>Лист1!$B$7:$H$7</c:f>
              <c:numCache>
                <c:formatCode>General</c:formatCode>
                <c:ptCount val="7"/>
                <c:pt idx="0">
                  <c:v>18</c:v>
                </c:pt>
                <c:pt idx="1">
                  <c:v>10</c:v>
                </c:pt>
                <c:pt idx="2">
                  <c:v>8</c:v>
                </c:pt>
                <c:pt idx="4">
                  <c:v>16</c:v>
                </c:pt>
                <c:pt idx="5">
                  <c:v>6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Internet response possibly used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Лист1!$B$6:$H$6</c:f>
              <c:strCache>
                <c:ptCount val="7"/>
                <c:pt idx="0">
                  <c:v>Traditional + combined census</c:v>
                </c:pt>
                <c:pt idx="1">
                  <c:v>Traditional census</c:v>
                </c:pt>
                <c:pt idx="2">
                  <c:v>Combined census</c:v>
                </c:pt>
                <c:pt idx="4">
                  <c:v>Traditional + combined census</c:v>
                </c:pt>
                <c:pt idx="5">
                  <c:v>Traditional census</c:v>
                </c:pt>
                <c:pt idx="6">
                  <c:v>Combined census</c:v>
                </c:pt>
              </c:strCache>
            </c:strRef>
          </c:cat>
          <c:val>
            <c:numRef>
              <c:f>Лист1!$B$8:$H$8</c:f>
              <c:numCache>
                <c:formatCode>General</c:formatCode>
                <c:ptCount val="7"/>
                <c:pt idx="4">
                  <c:v>11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Internet response NOT used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Лист1!$B$6:$H$6</c:f>
              <c:strCache>
                <c:ptCount val="7"/>
                <c:pt idx="0">
                  <c:v>Traditional + combined census</c:v>
                </c:pt>
                <c:pt idx="1">
                  <c:v>Traditional census</c:v>
                </c:pt>
                <c:pt idx="2">
                  <c:v>Combined census</c:v>
                </c:pt>
                <c:pt idx="4">
                  <c:v>Traditional + combined census</c:v>
                </c:pt>
                <c:pt idx="5">
                  <c:v>Traditional census</c:v>
                </c:pt>
                <c:pt idx="6">
                  <c:v>Combined census</c:v>
                </c:pt>
              </c:strCache>
            </c:strRef>
          </c:cat>
          <c:val>
            <c:numRef>
              <c:f>Лист1!$B$9:$H$9</c:f>
              <c:numCache>
                <c:formatCode>General</c:formatCode>
                <c:ptCount val="7"/>
                <c:pt idx="0">
                  <c:v>26</c:v>
                </c:pt>
                <c:pt idx="1">
                  <c:v>24</c:v>
                </c:pt>
                <c:pt idx="2">
                  <c:v>2</c:v>
                </c:pt>
                <c:pt idx="4">
                  <c:v>7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57824"/>
        <c:axId val="42559360"/>
      </c:barChart>
      <c:catAx>
        <c:axId val="4255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42559360"/>
        <c:crosses val="autoZero"/>
        <c:auto val="1"/>
        <c:lblAlgn val="ctr"/>
        <c:lblOffset val="100"/>
        <c:noMultiLvlLbl val="0"/>
      </c:catAx>
      <c:valAx>
        <c:axId val="4255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2557824"/>
        <c:crosses val="autoZero"/>
        <c:crossBetween val="between"/>
        <c:majorUnit val="1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020782975250621"/>
          <c:y val="4.4787266987132084E-2"/>
          <c:w val="0.30589524135570012"/>
          <c:h val="0.2012617488673012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94215659144842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215659144842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'Assumption internet ECE 2015 09'!$A$4:$A$19</c:f>
              <c:strCache>
                <c:ptCount val="16"/>
                <c:pt idx="0">
                  <c:v>Switzerland /c</c:v>
                </c:pt>
                <c:pt idx="1">
                  <c:v>Germany /c</c:v>
                </c:pt>
                <c:pt idx="2">
                  <c:v>Slovakia /t</c:v>
                </c:pt>
                <c:pt idx="3">
                  <c:v>Poland /c</c:v>
                </c:pt>
                <c:pt idx="4">
                  <c:v>United Kingdom /t</c:v>
                </c:pt>
                <c:pt idx="5">
                  <c:v>Hungary /t</c:v>
                </c:pt>
                <c:pt idx="6">
                  <c:v>Liechtenstein /c</c:v>
                </c:pt>
                <c:pt idx="7">
                  <c:v>Czechia /t</c:v>
                </c:pt>
                <c:pt idx="8">
                  <c:v>Latvia /c</c:v>
                </c:pt>
                <c:pt idx="9">
                  <c:v>Italy /t</c:v>
                </c:pt>
                <c:pt idx="10">
                  <c:v>Lithuania /c</c:v>
                </c:pt>
                <c:pt idx="11">
                  <c:v>Spain /c</c:v>
                </c:pt>
                <c:pt idx="12">
                  <c:v>Bulgaria /t</c:v>
                </c:pt>
                <c:pt idx="13">
                  <c:v>Portugal /t</c:v>
                </c:pt>
                <c:pt idx="14">
                  <c:v>Canada /t</c:v>
                </c:pt>
                <c:pt idx="15">
                  <c:v>Estonia /c</c:v>
                </c:pt>
              </c:strCache>
            </c:strRef>
          </c:cat>
          <c:val>
            <c:numRef>
              <c:f>'Assumption internet ECE 2015 09'!$B$4:$B$19</c:f>
              <c:numCache>
                <c:formatCode>0%</c:formatCode>
                <c:ptCount val="16"/>
                <c:pt idx="0">
                  <c:v>0.01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0.12</c:v>
                </c:pt>
                <c:pt idx="4">
                  <c:v>0.16</c:v>
                </c:pt>
                <c:pt idx="5">
                  <c:v>0.19</c:v>
                </c:pt>
                <c:pt idx="6">
                  <c:v>0.25</c:v>
                </c:pt>
                <c:pt idx="7">
                  <c:v>0.27</c:v>
                </c:pt>
                <c:pt idx="8">
                  <c:v>0.32</c:v>
                </c:pt>
                <c:pt idx="9">
                  <c:v>0.33</c:v>
                </c:pt>
                <c:pt idx="10">
                  <c:v>0.34</c:v>
                </c:pt>
                <c:pt idx="11">
                  <c:v>0.37</c:v>
                </c:pt>
                <c:pt idx="12">
                  <c:v>0.41</c:v>
                </c:pt>
                <c:pt idx="13">
                  <c:v>0.5</c:v>
                </c:pt>
                <c:pt idx="14">
                  <c:v>0.55000000000000004</c:v>
                </c:pt>
                <c:pt idx="15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46924160"/>
        <c:axId val="46925696"/>
      </c:barChart>
      <c:catAx>
        <c:axId val="46924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6925696"/>
        <c:crosses val="autoZero"/>
        <c:auto val="1"/>
        <c:lblAlgn val="ctr"/>
        <c:lblOffset val="100"/>
        <c:noMultiLvlLbl val="0"/>
      </c:catAx>
      <c:valAx>
        <c:axId val="469256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692416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58327789463947166"/>
          <c:y val="0.8890762979197597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045976298041319"/>
          <c:y val="5.0925925925925923E-2"/>
          <c:w val="0.50879026832649865"/>
          <c:h val="0.73767645345803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Sheet1!$A$5:$A$6</c:f>
              <c:strCache>
                <c:ptCount val="2"/>
                <c:pt idx="0">
                  <c:v>Internet response was the sole initial mode to respond</c:v>
                </c:pt>
                <c:pt idx="1">
                  <c:v>There was a choice between Internet and other modes at initial contact with household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5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51776"/>
        <c:axId val="42253312"/>
      </c:barChart>
      <c:catAx>
        <c:axId val="42251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2253312"/>
        <c:crosses val="autoZero"/>
        <c:auto val="1"/>
        <c:lblAlgn val="ctr"/>
        <c:lblOffset val="100"/>
        <c:noMultiLvlLbl val="0"/>
      </c:catAx>
      <c:valAx>
        <c:axId val="42253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22517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0628258267716539"/>
          <c:y val="0.8703703703703703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821204210004714"/>
          <c:y val="5.0925925925925923E-2"/>
          <c:w val="0.49103792929570378"/>
          <c:h val="0.6895756780402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'Methods to ensure security'!$B$4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'Methods to ensure security'!$A$5:$A$9</c:f>
              <c:strCache>
                <c:ptCount val="5"/>
                <c:pt idx="0">
                  <c:v>  Household security questions</c:v>
                </c:pt>
                <c:pt idx="1">
                  <c:v>  Physically separate computing infrastructure</c:v>
                </c:pt>
                <c:pt idx="2">
                  <c:v>  Visual or audio CAPTCHA</c:v>
                </c:pt>
                <c:pt idx="3">
                  <c:v>  PIN to allow early exit and return</c:v>
                </c:pt>
                <c:pt idx="4">
                  <c:v>  Unique access codes provided</c:v>
                </c:pt>
              </c:strCache>
            </c:strRef>
          </c:cat>
          <c:val>
            <c:numRef>
              <c:f>'Methods to ensure security'!$B$5:$B$9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47073152"/>
        <c:axId val="47074688"/>
      </c:barChart>
      <c:catAx>
        <c:axId val="47073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7074688"/>
        <c:crosses val="autoZero"/>
        <c:auto val="1"/>
        <c:lblAlgn val="ctr"/>
        <c:lblOffset val="100"/>
        <c:noMultiLvlLbl val="0"/>
      </c:catAx>
      <c:valAx>
        <c:axId val="47074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07315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0628258267716539"/>
          <c:y val="0.8703703703703703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247912995890455"/>
          <c:y val="5.0925925925925923E-2"/>
          <c:w val="0.44677084143684642"/>
          <c:h val="0.72642902861539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'Methods to ensure security (2)'!$B$4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'Methods to ensure security (2)'!$A$5:$A$10</c:f>
              <c:strCache>
                <c:ptCount val="6"/>
                <c:pt idx="0">
                  <c:v>Using digital letter sent via email</c:v>
                </c:pt>
                <c:pt idx="1">
                  <c:v>Delivered by enumerator</c:v>
                </c:pt>
                <c:pt idx="2">
                  <c:v>Derived from information from registers</c:v>
                </c:pt>
                <c:pt idx="3">
                  <c:v>Authentication using bank code details</c:v>
                </c:pt>
                <c:pt idx="4">
                  <c:v>Printed on letter mailed</c:v>
                </c:pt>
                <c:pt idx="5">
                  <c:v>Printed on paper questionnaire mailed</c:v>
                </c:pt>
              </c:strCache>
            </c:strRef>
          </c:cat>
          <c:val>
            <c:numRef>
              <c:f>'Methods to ensure security (2)'!$B$5:$B$10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06727808"/>
        <c:axId val="206745984"/>
      </c:barChart>
      <c:catAx>
        <c:axId val="206727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6745984"/>
        <c:crosses val="autoZero"/>
        <c:auto val="1"/>
        <c:lblAlgn val="ctr"/>
        <c:lblOffset val="100"/>
        <c:noMultiLvlLbl val="0"/>
      </c:catAx>
      <c:valAx>
        <c:axId val="206745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67278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2360452305950664"/>
          <c:y val="0.8841491570381068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724579179270147"/>
          <c:y val="5.0925925925925923E-2"/>
          <c:w val="0.45200427283926203"/>
          <c:h val="0.74469112806910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'Data quality features'!$B$4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quality features'!$A$5:$A$9</c:f>
              <c:strCache>
                <c:ptCount val="5"/>
                <c:pt idx="0">
                  <c:v>  Other means</c:v>
                </c:pt>
                <c:pt idx="1">
                  <c:v>  Assisted coding</c:v>
                </c:pt>
                <c:pt idx="2">
                  <c:v>  Interactive editing</c:v>
                </c:pt>
                <c:pt idx="3">
                  <c:v>  Use of drop-down menus  </c:v>
                </c:pt>
                <c:pt idx="4">
                  <c:v>  Automatic sequencing of questions</c:v>
                </c:pt>
              </c:strCache>
            </c:strRef>
          </c:cat>
          <c:val>
            <c:numRef>
              <c:f>'Data quality features'!$B$5:$B$9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466752"/>
        <c:axId val="47472640"/>
      </c:barChart>
      <c:catAx>
        <c:axId val="47466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472640"/>
        <c:crosses val="autoZero"/>
        <c:auto val="1"/>
        <c:lblAlgn val="ctr"/>
        <c:lblOffset val="100"/>
        <c:noMultiLvlLbl val="0"/>
      </c:catAx>
      <c:valAx>
        <c:axId val="47472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746675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0628258267716539"/>
          <c:y val="0.8703703703703703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567104111986006"/>
          <c:y val="5.0925925925925923E-2"/>
          <c:w val="0.45357895888013999"/>
          <c:h val="0.6895756780402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'Strategies for pick demand'!$B$4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'Strategies for pick demand'!$A$5:$A$9</c:f>
              <c:strCache>
                <c:ptCount val="5"/>
                <c:pt idx="0">
                  <c:v>  Other strategies</c:v>
                </c:pt>
                <c:pt idx="1">
                  <c:v>  Modifying response periods</c:v>
                </c:pt>
                <c:pt idx="2">
                  <c:v>  Limiting promotion of online option</c:v>
                </c:pt>
                <c:pt idx="3">
                  <c:v>  Outsourcing to increase capacity</c:v>
                </c:pt>
                <c:pt idx="4">
                  <c:v>  Encourage off-peak usage</c:v>
                </c:pt>
              </c:strCache>
            </c:strRef>
          </c:cat>
          <c:val>
            <c:numRef>
              <c:f>'Strategies for pick demand'!$B$5:$B$9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9539712"/>
        <c:axId val="49541504"/>
      </c:barChart>
      <c:catAx>
        <c:axId val="49539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9541504"/>
        <c:crosses val="autoZero"/>
        <c:auto val="1"/>
        <c:lblAlgn val="ctr"/>
        <c:lblOffset val="100"/>
        <c:noMultiLvlLbl val="0"/>
      </c:catAx>
      <c:valAx>
        <c:axId val="49541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5397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63925561885102"/>
          <c:y val="5.0925925925925923E-2"/>
          <c:w val="0.66025679033933315"/>
          <c:h val="0.84025093878190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Cost!$B$4</c:f>
              <c:strCache>
                <c:ptCount val="1"/>
                <c:pt idx="0">
                  <c:v>Number of countries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Cost!$A$5:$A$20</c:f>
              <c:strCache>
                <c:ptCount val="16"/>
                <c:pt idx="0">
                  <c:v>Poland</c:v>
                </c:pt>
                <c:pt idx="1">
                  <c:v>Canada</c:v>
                </c:pt>
                <c:pt idx="2">
                  <c:v>Czech Republic</c:v>
                </c:pt>
                <c:pt idx="3">
                  <c:v>France</c:v>
                </c:pt>
                <c:pt idx="4">
                  <c:v>Bulgaria</c:v>
                </c:pt>
                <c:pt idx="5">
                  <c:v>Italy</c:v>
                </c:pt>
                <c:pt idx="6">
                  <c:v>Portugal</c:v>
                </c:pt>
                <c:pt idx="7">
                  <c:v>Spain</c:v>
                </c:pt>
                <c:pt idx="8">
                  <c:v>Latvia</c:v>
                </c:pt>
                <c:pt idx="9">
                  <c:v>Lithuania</c:v>
                </c:pt>
                <c:pt idx="10">
                  <c:v>Switzerland</c:v>
                </c:pt>
                <c:pt idx="11">
                  <c:v>Hungary</c:v>
                </c:pt>
                <c:pt idx="12">
                  <c:v>United Kingdom</c:v>
                </c:pt>
                <c:pt idx="13">
                  <c:v>Estonia</c:v>
                </c:pt>
                <c:pt idx="14">
                  <c:v>Luxembourg</c:v>
                </c:pt>
                <c:pt idx="15">
                  <c:v>Slovakia</c:v>
                </c:pt>
              </c:strCache>
            </c:strRef>
          </c:cat>
          <c:val>
            <c:numRef>
              <c:f>Cost!$B$5:$B$20</c:f>
              <c:numCache>
                <c:formatCode>0%</c:formatCode>
                <c:ptCount val="1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0.04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0.09</c:v>
                </c:pt>
                <c:pt idx="14">
                  <c:v>0.1</c:v>
                </c:pt>
                <c:pt idx="15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0707456"/>
        <c:axId val="50709248"/>
      </c:barChart>
      <c:catAx>
        <c:axId val="50707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0709248"/>
        <c:crosses val="autoZero"/>
        <c:auto val="1"/>
        <c:lblAlgn val="ctr"/>
        <c:lblOffset val="100"/>
        <c:noMultiLvlLbl val="0"/>
      </c:catAx>
      <c:valAx>
        <c:axId val="50709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07074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0.15702</cdr:x>
      <cdr:y>0.84</cdr:y>
    </cdr:from>
    <cdr:to>
      <cdr:x>0.72845</cdr:x>
      <cdr:y>0.94061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4536504"/>
          <a:ext cx="4978851" cy="543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800" b="1" dirty="0"/>
            <a:t>2010 round         </a:t>
          </a:r>
          <a:r>
            <a:rPr lang="en-GB" sz="2800" b="1" dirty="0" smtClean="0"/>
            <a:t>            </a:t>
          </a:r>
          <a:r>
            <a:rPr lang="en-GB" sz="2800" b="1" dirty="0"/>
            <a:t>2020 round (plans</a:t>
          </a:r>
          <a:r>
            <a:rPr lang="en-GB" sz="3200" b="1" dirty="0"/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0.5104</cdr:x>
      <cdr:y>0.87022</cdr:y>
    </cdr:from>
    <cdr:to>
      <cdr:x>0.8592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8476" y="2768463"/>
          <a:ext cx="2076450" cy="412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b="1" dirty="0"/>
            <a:t>Number</a:t>
          </a:r>
          <a:r>
            <a:rPr lang="en-GB" sz="2000" b="1" baseline="0" dirty="0"/>
            <a:t> of countries</a:t>
          </a:r>
          <a:endParaRPr lang="en-GB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0.58824</cdr:x>
      <cdr:y>0.88009</cdr:y>
    </cdr:from>
    <cdr:to>
      <cdr:x>0.88497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50" y="3914774"/>
          <a:ext cx="2162175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/>
            <a:t>Number of countries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720997-EFDC-4440-975C-40E61DF8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Public relations efforts to encourage usage during off-peak times, or to manage expectations</a:t>
            </a:r>
            <a:r>
              <a:rPr lang="en-US" dirty="0" smtClean="0"/>
              <a:t> </a:t>
            </a:r>
            <a:endParaRPr lang="it-IT" altLang="en-US" dirty="0" smtClean="0"/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Outsourcing of Internet hosting to increase capacity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Limiting promotion of the Internet response option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Modifying the time periods of response for groups of households to spread the demand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Average 4.5%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 cost savings can be expected in the short term,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particularly the first time that internet response is adopted.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the UNECE region, and particularly in Western and Central Europe, there is a clear trend towards alternative census methodologies, such as fully register based censuses, or combined censuses.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the 2020 round, the traditional approach will be adopted by less than half of the UNECE countries, and less than one third of EU/EFTA countries. </a:t>
            </a: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Internet response is a technological solution that is becoming increasingly popular to reduce the costs and improve efficiency of traditional and combined censuses.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the 2010 round a significant number of countries (18, or 41%) adopted the internet response, sometimes with very high take up rates, over 50%.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the 2020 round it is expected that almost all the countries conducting a combined census, and about half the countries conducting a traditional census will adopt the internet response.</a:t>
            </a: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countries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adopting a register-based or combined census are concentrated in the EU. For the 2020 round, 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 only the 32 member countries of the EU and EFTA are considered, then 13 countries plan a register-based census (41%), 9 countries a combined census (28%), and only 10 countries a traditional census (31%).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20997-EFDC-4440-975C-40E61DF812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9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most countries, at the initial contact with the household there was a choice between internet and other modes.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most common method to ensure data security/privacy is to provide unique access codes, generally printed on paper questionnaires or letters mailed to the households.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Automatic sequencing of questions and other features of internet response allow controlling and improving the quality of data collected.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 cope with peak demand, various countries encourage the usage during off-peak times, or outsource internet hosting to increase capacity.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sym typeface="Wingdings"/>
              </a:rPr>
              <a:t>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This remains one of the challenges.</a:t>
            </a:r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Countries spent as much as 12% of the total census cost (on average 4.5%) to develop the online questionnaire and internet systems.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about half the countries, internet response decreased the total census cost, while in several countries the total cost increased.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 cost savings can be expected in the short term. However, in all countries internet response increased the total census benefit. </a:t>
            </a:r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Several countries used laptop PCs (10) and mobile phones (9). Tablets and hand-held devices/smart phones only used by very few countries.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Over half the countries that used laptop PCs  reported problems, mainly on training/tech support, data transmission and battery life.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most countries the time taken to prepare the IT infrastructure for the census is between 1-5 years. </a:t>
            </a:r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most popular technologies will include internet response (32 countries), GIS (32), and GPS (16).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Among electronic devices, tablets (20 countries) seem more popular than laptop PCs (13), hand-held devices/smart phones (12) and SMS texting facilities.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most serious barriers to the adoption of technologies are financial and staff resources, and expertise.</a:t>
            </a:r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AE3B2-FF2B-47D6-AA5C-06DA17805CAB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2925"/>
            <a:ext cx="499745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the 2010 round,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esign and/or provision of online response technology</a:t>
            </a:r>
            <a:r>
              <a:rPr lang="en-US" dirty="0" smtClean="0"/>
              <a:t> was contracted out in 11 of the</a:t>
            </a:r>
            <a:r>
              <a:rPr lang="it-IT" altLang="en-US" baseline="0" dirty="0" smtClean="0"/>
              <a:t> 18 countries.</a:t>
            </a:r>
            <a:endParaRPr lang="it-IT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defTabSz="446088">
              <a:buAutoNum type="arabicParenR"/>
              <a:defRPr/>
            </a:pPr>
            <a:r>
              <a:rPr lang="en-US" dirty="0" smtClean="0">
                <a:latin typeface="Arial" charset="0"/>
              </a:rPr>
              <a:t>There was a choice between Internet and other modes (paper forms, face-to-face interviewing, telephone, etc.) when the initial contact was made with the household (13 countries out of 18 - 72%)</a:t>
            </a:r>
          </a:p>
          <a:p>
            <a:pPr marL="514350" indent="-514350" defTabSz="446088">
              <a:buAutoNum type="arabicParenR"/>
              <a:defRPr/>
            </a:pPr>
            <a:r>
              <a:rPr lang="en-US" dirty="0" smtClean="0">
                <a:latin typeface="Arial" charset="0"/>
              </a:rPr>
              <a:t>Internet response was the sole initial means to respond, with later follow-up by other modes (5 countries out of 18 - 28%)</a:t>
            </a:r>
            <a:endParaRPr lang="en-US" sz="1050" dirty="0" smtClean="0">
              <a:latin typeface="Arial" charset="0"/>
            </a:endParaRP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Unique access codes were provided to each household when entering responses on-line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12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PIN was provided to allow households to exit prior to completing the questionnaire and return at a later time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</a:t>
            </a:r>
            <a:r>
              <a:rPr lang="en-US" dirty="0" smtClean="0"/>
              <a:t> </a:t>
            </a:r>
          </a:p>
          <a:p>
            <a:pPr eaLnBrk="1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Visual or Audio CAPTCHA to avoid automatic online registration attack (i.e. robots, botnet, etc.)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endParaRPr lang="it-IT" altLang="en-US" dirty="0" smtClean="0"/>
          </a:p>
          <a:p>
            <a:pPr eaLnBrk="1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physically separate computing infrastructure was set up to collect information, and completed forms were then moved into a separate computing infrastructure from collection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</a:t>
            </a:r>
            <a:endParaRPr lang="en-US" dirty="0" smtClean="0"/>
          </a:p>
          <a:p>
            <a:pPr eaLnBrk="1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Security questions were configured by the household to allow later access to return and complete their questionnaire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Printed on the census paper form sent to the respondent's physical address as collected from a register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Printed on paper letter sent to the respondent's physical address as collected from a register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Authentication using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bank code details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 distributed, established on the basis of reference data from registers</a:t>
            </a:r>
            <a:r>
              <a:rPr lang="en-US" dirty="0" smtClean="0"/>
              <a:t> </a:t>
            </a:r>
            <a:endParaRPr lang="it-IT" altLang="en-US" dirty="0" smtClean="0"/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Door-to-door through enumerators support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Inside a digital letter sent 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the respondent email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address</a:t>
            </a:r>
            <a:endParaRPr lang="it-IT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C293F-EC23-48A7-A4D2-54622E400EB6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Automated sequencing of questions so only relevant questions are asked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Use of drop-down response lists for some questions to ensure text/numeric entries matched valid options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Interactive editing to reconcile problem entries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Assisted coding using a similarity search and ranked results based on large dictionary</a:t>
            </a:r>
            <a:r>
              <a:rPr lang="en-US" dirty="0" smtClean="0"/>
              <a:t> </a:t>
            </a:r>
            <a:endParaRPr lang="it-IT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ECElogoDarkBlue200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477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z="1800" b="1" smtClean="0">
                <a:latin typeface="Arial" pitchFamily="34" charset="0"/>
              </a:rPr>
              <a:t>United Nations</a:t>
            </a:r>
            <a:endParaRPr lang="en-US" sz="1800" b="1" smtClean="0">
              <a:latin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9" descr="UNECElogoDarkBlue200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52600" y="609600"/>
            <a:ext cx="64770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z="1800" b="1" smtClean="0">
                <a:solidFill>
                  <a:srgbClr val="003399"/>
                </a:solidFill>
                <a:latin typeface="Arial" pitchFamily="34" charset="0"/>
              </a:rPr>
              <a:t>United Nations Economic Commission for Europe Statistical Division</a:t>
            </a:r>
            <a:endParaRPr lang="en-US" sz="1800" b="1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153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CH" noProof="0" smtClean="0"/>
              <a:t>Click to add Presenter’s Name</a:t>
            </a:r>
          </a:p>
          <a:p>
            <a:pPr lvl="0"/>
            <a:r>
              <a:rPr lang="fr-CH" noProof="0" smtClean="0"/>
              <a:t>Month Year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4253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5686-A4DD-4061-B759-427D9F88E7D5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AF7E-FD69-4786-A2CD-074997265F65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ECDD-2EE0-4346-8DA6-C1DB402B3FC7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7509-D7BB-4CB1-B67E-50739AB50CA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6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30CE-8A52-4707-A73B-4B25B4D013E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D777-68DB-4FEB-9E0A-94067ADA8DF3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F7DAC-2795-41FA-A471-31CA8D4BFCD0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B881-99CF-4BEF-959B-BF616756A1EF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BE10-75A3-4A0B-9F6F-87E548F35CC2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5691-FEB5-4B5C-8195-911D9E22AD01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324600"/>
            <a:ext cx="8382000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pPr>
              <a:defRPr/>
            </a:pPr>
            <a:fld id="{B8C9C3D6-8C1F-4A5D-BA65-C6AB6064F44E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90800" y="6324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1200" b="1"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CH" altLang="en-US" sz="1200" b="1">
                <a:latin typeface="Arial" charset="0"/>
              </a:rPr>
              <a:t> Slide </a:t>
            </a:r>
            <a:fld id="{A82363BA-68E1-452F-A0E1-655838A0252F}" type="slidenum">
              <a:rPr lang="en-US" altLang="en-US" sz="1200" b="1">
                <a:latin typeface="Arial" charset="0"/>
              </a:rPr>
              <a:pPr algn="r" eaLnBrk="1" hangingPunct="1"/>
              <a:t>‹#›</a:t>
            </a:fld>
            <a:endParaRPr lang="en-US" altLang="en-US" sz="1200" b="1">
              <a:latin typeface="Arial" charset="0"/>
            </a:endParaRPr>
          </a:p>
        </p:txBody>
      </p:sp>
      <p:pic>
        <p:nvPicPr>
          <p:cNvPr id="1032" name="Picture 8" descr="UNECElogoDarkBlue200p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4" name="Picture 10" descr="UNECElogoDarkBlue200p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stats/censu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stats/censu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50825" y="1773238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i="1" dirty="0">
                <a:solidFill>
                  <a:srgbClr val="003399"/>
                </a:solidFill>
                <a:latin typeface="Arial Narrow" pitchFamily="34" charset="0"/>
              </a:rPr>
              <a:t>United Nations Statistics </a:t>
            </a:r>
            <a:r>
              <a:rPr lang="en-US" altLang="en-US" b="1" i="1" dirty="0" smtClean="0">
                <a:solidFill>
                  <a:srgbClr val="003399"/>
                </a:solidFill>
                <a:latin typeface="Arial Narrow" pitchFamily="34" charset="0"/>
              </a:rPr>
              <a:t>Division - Technical </a:t>
            </a:r>
            <a:r>
              <a:rPr lang="en-US" altLang="en-US" b="1" i="1" dirty="0">
                <a:solidFill>
                  <a:srgbClr val="003399"/>
                </a:solidFill>
                <a:latin typeface="Arial Narrow" pitchFamily="34" charset="0"/>
              </a:rPr>
              <a:t>Meeting </a:t>
            </a:r>
            <a:r>
              <a:rPr lang="en-US" altLang="en-US" b="1" i="1" dirty="0" smtClean="0">
                <a:solidFill>
                  <a:srgbClr val="003399"/>
                </a:solidFill>
                <a:latin typeface="Arial Narrow" pitchFamily="34" charset="0"/>
              </a:rPr>
              <a:t/>
            </a:r>
            <a:br>
              <a:rPr lang="en-US" altLang="en-US" b="1" i="1" dirty="0" smtClean="0">
                <a:solidFill>
                  <a:srgbClr val="003399"/>
                </a:solidFill>
                <a:latin typeface="Arial Narrow" pitchFamily="34" charset="0"/>
              </a:rPr>
            </a:br>
            <a:r>
              <a:rPr lang="en-US" altLang="en-US" b="1" i="1" dirty="0" smtClean="0">
                <a:solidFill>
                  <a:srgbClr val="003399"/>
                </a:solidFill>
                <a:latin typeface="Arial Narrow" pitchFamily="34" charset="0"/>
              </a:rPr>
              <a:t>on </a:t>
            </a:r>
            <a:r>
              <a:rPr lang="en-US" altLang="en-US" b="1" i="1" dirty="0">
                <a:solidFill>
                  <a:srgbClr val="003399"/>
                </a:solidFill>
                <a:latin typeface="Arial Narrow" pitchFamily="34" charset="0"/>
              </a:rPr>
              <a:t>Use of Technology in Population and Housing Censuses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b="1" i="1" dirty="0">
                <a:solidFill>
                  <a:srgbClr val="003399"/>
                </a:solidFill>
                <a:latin typeface="Arial Narrow" pitchFamily="34" charset="0"/>
              </a:rPr>
              <a:t>28 November - 1 December 2016, Amman, Jordan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03381" y="2996952"/>
            <a:ext cx="8763000" cy="31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solidFill>
                  <a:srgbClr val="800000"/>
                </a:solidFill>
                <a:latin typeface="Arial" charset="0"/>
              </a:rPr>
              <a:t>Overview of the use of technology for data collection in </a:t>
            </a:r>
            <a:r>
              <a:rPr lang="en-US" altLang="en-US" sz="2600" b="1" dirty="0">
                <a:solidFill>
                  <a:srgbClr val="800000"/>
                </a:solidFill>
                <a:latin typeface="Arial" charset="0"/>
              </a:rPr>
              <a:t>the </a:t>
            </a:r>
            <a:r>
              <a:rPr lang="en-US" altLang="en-US" sz="2600" b="1" dirty="0" smtClean="0">
                <a:solidFill>
                  <a:srgbClr val="800000"/>
                </a:solidFill>
                <a:latin typeface="Arial" charset="0"/>
              </a:rPr>
              <a:t>UNECE Region - practices adopted in the 2010 round and plans for the 2020 round </a:t>
            </a:r>
            <a:br>
              <a:rPr lang="en-US" altLang="en-US" sz="26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altLang="en-US" sz="3600" b="1" dirty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altLang="en-US" sz="3600" b="1" dirty="0">
                <a:solidFill>
                  <a:srgbClr val="800000"/>
                </a:solidFill>
                <a:latin typeface="Arial" charset="0"/>
              </a:rPr>
            </a:br>
            <a:endParaRPr lang="en-GB" altLang="en-US" sz="36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23850" y="5084763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i="1" dirty="0" smtClean="0">
                <a:solidFill>
                  <a:srgbClr val="003399"/>
                </a:solidFill>
                <a:latin typeface="Arial Narrow" pitchFamily="34" charset="0"/>
              </a:rPr>
              <a:t>Paolo Valente, UNECE</a:t>
            </a:r>
            <a:endParaRPr lang="en-GB" altLang="en-US" sz="2800" b="1" dirty="0">
              <a:solidFill>
                <a:srgbClr val="00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sz="2400" kern="0" dirty="0" smtClean="0"/>
              <a:t>Distribution of login and password</a:t>
            </a:r>
            <a:endParaRPr lang="it-IT" altLang="en-US" sz="2400" kern="0" dirty="0" smtClean="0">
              <a:solidFill>
                <a:srgbClr val="99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95277"/>
              </p:ext>
            </p:extLst>
          </p:nvPr>
        </p:nvGraphicFramePr>
        <p:xfrm>
          <a:off x="539552" y="1412776"/>
          <a:ext cx="813690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1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sz="2400" kern="0" dirty="0" smtClean="0"/>
              <a:t>Data quality control features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93395"/>
              </p:ext>
            </p:extLst>
          </p:nvPr>
        </p:nvGraphicFramePr>
        <p:xfrm>
          <a:off x="251521" y="1556792"/>
          <a:ext cx="806489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0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/>
              <a:t>Strategies to cope with peak demand</a:t>
            </a:r>
            <a:endParaRPr lang="en-US" sz="2400" kern="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179837"/>
              </p:ext>
            </p:extLst>
          </p:nvPr>
        </p:nvGraphicFramePr>
        <p:xfrm>
          <a:off x="179512" y="1556792"/>
          <a:ext cx="837165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8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Cost of developing online questionnaire / internet systems (as % of total census cost)</a:t>
            </a:r>
            <a:endParaRPr lang="en-US" sz="2400" kern="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27015"/>
              </p:ext>
            </p:extLst>
          </p:nvPr>
        </p:nvGraphicFramePr>
        <p:xfrm>
          <a:off x="179512" y="1412776"/>
          <a:ext cx="828091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1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Impact on total census cost and benefit</a:t>
            </a:r>
            <a:endParaRPr lang="en-US" sz="2400" kern="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75219"/>
              </p:ext>
            </p:extLst>
          </p:nvPr>
        </p:nvGraphicFramePr>
        <p:xfrm>
          <a:off x="611560" y="1556792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0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>Types of technology </a:t>
            </a: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used for </a:t>
            </a:r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>field </a:t>
            </a: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operations in the 2010 round (42 countries)</a:t>
            </a:r>
            <a:endParaRPr lang="en-US" sz="2400" kern="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681518"/>
              </p:ext>
            </p:extLst>
          </p:nvPr>
        </p:nvGraphicFramePr>
        <p:xfrm>
          <a:off x="179512" y="1484784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6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Problems with technology used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for </a:t>
            </a:r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>field </a:t>
            </a: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operations in the 2010 round</a:t>
            </a:r>
            <a:endParaRPr lang="en-US" sz="2400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51943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8224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60" y="2132856"/>
            <a:ext cx="18224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Time taken to prepare the IT infrastructure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for the census (2010 round)</a:t>
            </a:r>
            <a:endParaRPr lang="en-US" sz="2400" kern="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022955"/>
              </p:ext>
            </p:extLst>
          </p:nvPr>
        </p:nvGraphicFramePr>
        <p:xfrm>
          <a:off x="395536" y="1556792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>Types of technology used </a:t>
            </a: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 2010 round</a:t>
            </a:r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and planned for 2020 round (42 </a:t>
            </a:r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>countries)</a:t>
            </a:r>
            <a:endParaRPr lang="en-US" sz="2400" kern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29877"/>
              </p:ext>
            </p:extLst>
          </p:nvPr>
        </p:nvGraphicFramePr>
        <p:xfrm>
          <a:off x="179512" y="1484784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56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Possible barriers to the adoption of technologies in 2020 round (42 </a:t>
            </a:r>
            <a:r>
              <a:rPr lang="en-US" altLang="en-US" sz="2800" kern="0" dirty="0">
                <a:solidFill>
                  <a:srgbClr val="990000"/>
                </a:solidFill>
                <a:latin typeface="Arial" pitchFamily="34" charset="0"/>
              </a:rPr>
              <a:t>countries)</a:t>
            </a:r>
            <a:endParaRPr lang="en-US" sz="2400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70640"/>
              </p:ext>
            </p:extLst>
          </p:nvPr>
        </p:nvGraphicFramePr>
        <p:xfrm>
          <a:off x="395536" y="1484784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07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91400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Content of presentation: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r>
              <a:rPr lang="en-US" sz="2800" b="1" dirty="0" smtClean="0">
                <a:latin typeface="Arial" charset="0"/>
              </a:rPr>
              <a:t>Overview of census methods in UNECE region, 2000-2020 census rounds</a:t>
            </a:r>
          </a:p>
          <a:p>
            <a:pPr marL="514350" indent="-514350" defTabSz="446088">
              <a:buAutoNum type="arabicParenR"/>
              <a:defRPr/>
            </a:pPr>
            <a:endParaRPr lang="en-US" sz="1600" b="1" dirty="0" smtClean="0">
              <a:latin typeface="Arial" charset="0"/>
            </a:endParaRPr>
          </a:p>
          <a:p>
            <a:pPr marL="514350" indent="-514350" defTabSz="446088">
              <a:buAutoNum type="arabicParenR"/>
              <a:defRPr/>
            </a:pPr>
            <a:r>
              <a:rPr lang="en-US" sz="2800" b="1" dirty="0" smtClean="0">
                <a:latin typeface="Arial" charset="0"/>
              </a:rPr>
              <a:t>Internet response:</a:t>
            </a:r>
          </a:p>
          <a:p>
            <a:pPr marL="971550" lvl="1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Arial" charset="0"/>
              </a:rPr>
              <a:t>Adoption by </a:t>
            </a:r>
            <a:r>
              <a:rPr lang="en-US" sz="2000" b="1" dirty="0" smtClean="0">
                <a:latin typeface="Arial" charset="0"/>
              </a:rPr>
              <a:t>UNECE countries</a:t>
            </a:r>
            <a:endParaRPr lang="en-US" sz="2000" b="1" dirty="0">
              <a:latin typeface="Arial" charset="0"/>
            </a:endParaRPr>
          </a:p>
          <a:p>
            <a:pPr marL="971550" lvl="1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Arial" charset="0"/>
              </a:rPr>
              <a:t>Technical aspects</a:t>
            </a:r>
          </a:p>
          <a:p>
            <a:pPr marL="971550" lvl="1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Arial" charset="0"/>
              </a:rPr>
              <a:t>Costs and benefits</a:t>
            </a:r>
          </a:p>
          <a:p>
            <a:pPr marL="514350" indent="-514350" defTabSz="446088">
              <a:buAutoNum type="arabicParenR"/>
              <a:defRPr/>
            </a:pPr>
            <a:endParaRPr lang="en-US" sz="1600" b="1" dirty="0" smtClean="0">
              <a:latin typeface="Arial" charset="0"/>
            </a:endParaRPr>
          </a:p>
          <a:p>
            <a:pPr marL="514350" indent="-514350" defTabSz="446088">
              <a:buAutoNum type="arabicParenR"/>
              <a:defRPr/>
            </a:pPr>
            <a:r>
              <a:rPr lang="en-US" sz="2800" b="1" dirty="0" smtClean="0">
                <a:latin typeface="Arial" charset="0"/>
              </a:rPr>
              <a:t>Other technologies (laptops, tablets…)</a:t>
            </a:r>
          </a:p>
          <a:p>
            <a:pPr marL="514350" indent="-514350" defTabSz="446088">
              <a:buAutoNum type="arabicParenR"/>
              <a:defRPr/>
            </a:pPr>
            <a:endParaRPr lang="en-US" sz="1600" b="1" dirty="0" smtClean="0">
              <a:latin typeface="Arial" charset="0"/>
            </a:endParaRPr>
          </a:p>
          <a:p>
            <a:pPr marL="514350" indent="-514350" defTabSz="446088">
              <a:buAutoNum type="arabicParenR"/>
              <a:defRPr/>
            </a:pPr>
            <a:r>
              <a:rPr lang="en-US" sz="2800" b="1" dirty="0" smtClean="0">
                <a:latin typeface="Arial" charset="0"/>
              </a:rPr>
              <a:t>Plans for use of technology in 2020 round</a:t>
            </a:r>
          </a:p>
          <a:p>
            <a:pPr marL="514350" indent="-514350" defTabSz="446088">
              <a:buAutoNum type="arabicParenR"/>
              <a:defRPr/>
            </a:pPr>
            <a:endParaRPr lang="en-US" sz="1600" b="1" dirty="0">
              <a:latin typeface="Arial" charset="0"/>
            </a:endParaRPr>
          </a:p>
          <a:p>
            <a:pPr marL="514350" indent="-514350" defTabSz="446088">
              <a:buAutoNum type="arabicParenR"/>
              <a:defRPr/>
            </a:pPr>
            <a:r>
              <a:rPr lang="en-US" sz="2800" b="1" dirty="0" smtClean="0">
                <a:latin typeface="Arial" charset="0"/>
              </a:rPr>
              <a:t>Conclusions</a:t>
            </a:r>
            <a:endParaRPr lang="en-US" sz="2000" dirty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91400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Conclusions (1/6)</a:t>
            </a:r>
            <a:br>
              <a:rPr lang="it-IT" altLang="en-US" sz="2800" dirty="0" smtClean="0">
                <a:solidFill>
                  <a:srgbClr val="800000"/>
                </a:solidFill>
              </a:rPr>
            </a:br>
            <a:r>
              <a:rPr lang="it-IT" altLang="en-US" sz="3200" dirty="0" smtClean="0">
                <a:solidFill>
                  <a:srgbClr val="800000"/>
                </a:solidFill>
              </a:rPr>
              <a:t>Census methods</a:t>
            </a:r>
            <a:endParaRPr lang="it-IT" alt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charset="0"/>
              </a:rPr>
              <a:t>In </a:t>
            </a:r>
            <a:r>
              <a:rPr lang="en-US" sz="2800" b="1" dirty="0" smtClean="0">
                <a:latin typeface="Arial" charset="0"/>
              </a:rPr>
              <a:t>UNECE region, </a:t>
            </a:r>
            <a:r>
              <a:rPr lang="en-US" sz="2800" b="1" dirty="0">
                <a:latin typeface="Arial" charset="0"/>
              </a:rPr>
              <a:t>clear trend towards alternative census methodologies, such as fully </a:t>
            </a:r>
            <a:r>
              <a:rPr lang="en-US" sz="2800" b="1" dirty="0" smtClean="0">
                <a:latin typeface="Arial" charset="0"/>
              </a:rPr>
              <a:t>register-based </a:t>
            </a:r>
            <a:r>
              <a:rPr lang="en-US" sz="2800" b="1" dirty="0">
                <a:latin typeface="Arial" charset="0"/>
              </a:rPr>
              <a:t>censuses, or combined </a:t>
            </a:r>
            <a:r>
              <a:rPr lang="en-US" sz="2800" b="1" dirty="0" smtClean="0">
                <a:latin typeface="Arial" charset="0"/>
              </a:rPr>
              <a:t>censuses</a:t>
            </a:r>
            <a:endParaRPr lang="en-US" sz="2800" b="1" dirty="0">
              <a:latin typeface="Arial" charset="0"/>
            </a:endParaRPr>
          </a:p>
          <a:p>
            <a:pPr marL="514350" indent="-514350" defTabSz="446088">
              <a:buAutoNum type="arabicParenR"/>
              <a:defRPr/>
            </a:pPr>
            <a:endParaRPr lang="en-US" sz="2800" b="1" dirty="0">
              <a:latin typeface="Arial" charset="0"/>
            </a:endParaRP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charset="0"/>
              </a:rPr>
              <a:t>In the 2020 round, </a:t>
            </a:r>
            <a:r>
              <a:rPr lang="en-US" sz="2800" b="1" dirty="0" smtClean="0">
                <a:latin typeface="Arial" charset="0"/>
              </a:rPr>
              <a:t>the traditional </a:t>
            </a:r>
            <a:r>
              <a:rPr lang="en-US" sz="2800" b="1" dirty="0">
                <a:latin typeface="Arial" charset="0"/>
              </a:rPr>
              <a:t>approach will be adopted by less than half of the UNECE </a:t>
            </a:r>
            <a:r>
              <a:rPr lang="en-US" sz="2800" b="1" dirty="0" smtClean="0">
                <a:latin typeface="Arial" charset="0"/>
              </a:rPr>
              <a:t>countries </a:t>
            </a:r>
            <a:endParaRPr lang="en-US" sz="2800" b="1" dirty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91400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Conclusions (2/6)</a:t>
            </a:r>
            <a:br>
              <a:rPr lang="it-IT" altLang="en-US" sz="2800" dirty="0" smtClean="0">
                <a:solidFill>
                  <a:srgbClr val="800000"/>
                </a:solidFill>
              </a:rPr>
            </a:br>
            <a:r>
              <a:rPr lang="en-US" altLang="en-US" sz="2800" dirty="0" smtClean="0">
                <a:solidFill>
                  <a:srgbClr val="800000"/>
                </a:solidFill>
              </a:rPr>
              <a:t>Adoption of internet response option</a:t>
            </a:r>
            <a:endParaRPr lang="it-IT" alt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95536" y="184482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charset="0"/>
              </a:rPr>
              <a:t>Internet response </a:t>
            </a:r>
            <a:r>
              <a:rPr lang="en-US" sz="2800" b="1" dirty="0" smtClean="0">
                <a:latin typeface="Arial" charset="0"/>
              </a:rPr>
              <a:t>increasingly </a:t>
            </a:r>
            <a:r>
              <a:rPr lang="en-US" sz="2800" b="1" dirty="0">
                <a:latin typeface="Arial" charset="0"/>
              </a:rPr>
              <a:t>popular </a:t>
            </a:r>
            <a:r>
              <a:rPr lang="en-US" sz="2800" b="1" dirty="0" smtClean="0">
                <a:latin typeface="Arial" charset="0"/>
              </a:rPr>
              <a:t>for </a:t>
            </a:r>
            <a:r>
              <a:rPr lang="en-US" sz="2800" b="1" dirty="0">
                <a:latin typeface="Arial" charset="0"/>
              </a:rPr>
              <a:t>traditional and combined </a:t>
            </a:r>
            <a:r>
              <a:rPr lang="en-US" sz="2800" b="1" dirty="0" smtClean="0">
                <a:latin typeface="Arial" charset="0"/>
              </a:rPr>
              <a:t>censuses</a:t>
            </a: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endParaRPr lang="en-US" sz="1600" b="1" dirty="0">
              <a:latin typeface="Arial" charset="0"/>
            </a:endParaRP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charset="0"/>
              </a:rPr>
              <a:t>In the 2010 </a:t>
            </a:r>
            <a:r>
              <a:rPr lang="en-US" sz="2800" b="1" dirty="0" smtClean="0">
                <a:latin typeface="Arial" charset="0"/>
              </a:rPr>
              <a:t>round, 18 UNECE </a:t>
            </a:r>
            <a:r>
              <a:rPr lang="en-US" sz="2800" b="1" dirty="0">
                <a:latin typeface="Arial" charset="0"/>
              </a:rPr>
              <a:t>countries </a:t>
            </a:r>
            <a:r>
              <a:rPr lang="en-US" sz="2800" b="1" dirty="0" smtClean="0">
                <a:latin typeface="Arial" charset="0"/>
              </a:rPr>
              <a:t>(41</a:t>
            </a:r>
            <a:r>
              <a:rPr lang="en-US" sz="2800" b="1" dirty="0">
                <a:latin typeface="Arial" charset="0"/>
              </a:rPr>
              <a:t>%) adopted the internet response, sometimes with very high take up rates, over 50</a:t>
            </a:r>
            <a:r>
              <a:rPr lang="en-US" sz="2800" b="1" dirty="0" smtClean="0">
                <a:latin typeface="Arial" charset="0"/>
              </a:rPr>
              <a:t>%</a:t>
            </a: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endParaRPr lang="en-US" sz="1600" b="1" dirty="0">
              <a:latin typeface="Arial" charset="0"/>
            </a:endParaRP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charset="0"/>
              </a:rPr>
              <a:t>For the 2020 </a:t>
            </a:r>
            <a:r>
              <a:rPr lang="en-US" sz="2800" b="1" dirty="0" smtClean="0">
                <a:latin typeface="Arial" charset="0"/>
              </a:rPr>
              <a:t>round, internet response to be adopted by almost </a:t>
            </a:r>
            <a:r>
              <a:rPr lang="en-US" sz="2800" b="1" dirty="0">
                <a:latin typeface="Arial" charset="0"/>
              </a:rPr>
              <a:t>all the countries </a:t>
            </a:r>
            <a:r>
              <a:rPr lang="en-US" sz="2800" b="1" dirty="0" smtClean="0">
                <a:latin typeface="Arial" charset="0"/>
              </a:rPr>
              <a:t>with </a:t>
            </a:r>
            <a:r>
              <a:rPr lang="en-US" sz="2800" b="1" dirty="0">
                <a:latin typeface="Arial" charset="0"/>
              </a:rPr>
              <a:t>a combined census, and about half the countries </a:t>
            </a:r>
            <a:r>
              <a:rPr lang="en-US" sz="2800" b="1" dirty="0" smtClean="0">
                <a:latin typeface="Arial" charset="0"/>
              </a:rPr>
              <a:t>with a </a:t>
            </a:r>
            <a:r>
              <a:rPr lang="en-US" sz="2800" b="1" dirty="0">
                <a:latin typeface="Arial" charset="0"/>
              </a:rPr>
              <a:t>traditional </a:t>
            </a:r>
            <a:r>
              <a:rPr lang="en-US" sz="2800" b="1" dirty="0" smtClean="0">
                <a:latin typeface="Arial" charset="0"/>
              </a:rPr>
              <a:t>census</a:t>
            </a:r>
            <a:endParaRPr lang="en-US" sz="20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91400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Conclusions (3/6)</a:t>
            </a:r>
            <a:br>
              <a:rPr lang="it-IT" altLang="en-US" sz="2800" dirty="0" smtClean="0">
                <a:solidFill>
                  <a:srgbClr val="800000"/>
                </a:solidFill>
              </a:rPr>
            </a:br>
            <a:r>
              <a:rPr lang="en-US" altLang="en-US" sz="2800" dirty="0" smtClean="0">
                <a:solidFill>
                  <a:srgbClr val="800000"/>
                </a:solidFill>
              </a:rPr>
              <a:t>Internet response – Technical aspects</a:t>
            </a:r>
            <a:endParaRPr lang="it-IT" alt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95536" y="184482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In most countries, </a:t>
            </a:r>
            <a:r>
              <a:rPr lang="en-US" b="1" dirty="0" smtClean="0">
                <a:latin typeface="Arial" charset="0"/>
              </a:rPr>
              <a:t>households have choice </a:t>
            </a:r>
            <a:r>
              <a:rPr lang="en-US" b="1" dirty="0">
                <a:latin typeface="Arial" charset="0"/>
              </a:rPr>
              <a:t>between internet and other </a:t>
            </a:r>
            <a:r>
              <a:rPr lang="en-US" b="1" dirty="0" smtClean="0">
                <a:latin typeface="Arial" charset="0"/>
              </a:rPr>
              <a:t>modes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Most </a:t>
            </a:r>
            <a:r>
              <a:rPr lang="en-US" b="1" dirty="0">
                <a:latin typeface="Arial" charset="0"/>
              </a:rPr>
              <a:t>common method to ensure data security/privacy is to provide unique access codes, </a:t>
            </a:r>
            <a:r>
              <a:rPr lang="en-US" b="1" dirty="0" smtClean="0">
                <a:latin typeface="Arial" charset="0"/>
              </a:rPr>
              <a:t>printed </a:t>
            </a:r>
            <a:r>
              <a:rPr lang="en-US" b="1" dirty="0">
                <a:latin typeface="Arial" charset="0"/>
              </a:rPr>
              <a:t>on paper </a:t>
            </a:r>
            <a:r>
              <a:rPr lang="en-US" b="1" dirty="0" smtClean="0">
                <a:latin typeface="Arial" charset="0"/>
              </a:rPr>
              <a:t>forms or </a:t>
            </a:r>
            <a:r>
              <a:rPr lang="en-US" b="1" dirty="0">
                <a:latin typeface="Arial" charset="0"/>
              </a:rPr>
              <a:t>letters </a:t>
            </a:r>
            <a:r>
              <a:rPr lang="en-US" b="1" dirty="0" smtClean="0">
                <a:latin typeface="Arial" charset="0"/>
              </a:rPr>
              <a:t>and mailed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Automatic sequencing of questions and other features </a:t>
            </a:r>
            <a:r>
              <a:rPr lang="en-US" b="1" dirty="0" smtClean="0">
                <a:latin typeface="Arial" charset="0"/>
              </a:rPr>
              <a:t>allow </a:t>
            </a:r>
            <a:r>
              <a:rPr lang="en-US" b="1" dirty="0">
                <a:latin typeface="Arial" charset="0"/>
              </a:rPr>
              <a:t>controlling </a:t>
            </a:r>
            <a:r>
              <a:rPr lang="en-US" b="1" dirty="0" smtClean="0">
                <a:latin typeface="Arial" charset="0"/>
              </a:rPr>
              <a:t>the </a:t>
            </a:r>
            <a:r>
              <a:rPr lang="en-US" b="1" dirty="0">
                <a:latin typeface="Arial" charset="0"/>
              </a:rPr>
              <a:t>quality of data </a:t>
            </a:r>
            <a:r>
              <a:rPr lang="en-US" b="1" dirty="0" smtClean="0">
                <a:latin typeface="Arial" charset="0"/>
              </a:rPr>
              <a:t>collected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To cope with peak demand, </a:t>
            </a:r>
            <a:r>
              <a:rPr lang="en-US" b="1" dirty="0" smtClean="0">
                <a:latin typeface="Arial" charset="0"/>
              </a:rPr>
              <a:t>countries encourage </a:t>
            </a:r>
            <a:r>
              <a:rPr lang="en-US" b="1" dirty="0">
                <a:latin typeface="Arial" charset="0"/>
              </a:rPr>
              <a:t>the usage during off-peak times, or outsource internet hosting to increase </a:t>
            </a:r>
            <a:r>
              <a:rPr lang="en-US" b="1" dirty="0" smtClean="0">
                <a:latin typeface="Arial" charset="0"/>
              </a:rPr>
              <a:t>capacity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This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remains one of the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challenges!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91400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Conclusions (4/6)</a:t>
            </a:r>
            <a:br>
              <a:rPr lang="it-IT" altLang="en-US" sz="2800" dirty="0" smtClean="0">
                <a:solidFill>
                  <a:srgbClr val="800000"/>
                </a:solidFill>
              </a:rPr>
            </a:br>
            <a:r>
              <a:rPr lang="en-US" altLang="en-US" sz="2800" dirty="0" smtClean="0">
                <a:solidFill>
                  <a:srgbClr val="800000"/>
                </a:solidFill>
              </a:rPr>
              <a:t>Internet response – Costs and benefits</a:t>
            </a:r>
            <a:endParaRPr lang="it-IT" alt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5165" y="1700808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Countries spent as much as 12% of the total census cost (on average 4.5%) to develop the online questionnaire and internet </a:t>
            </a:r>
            <a:r>
              <a:rPr lang="en-US" b="1" dirty="0" smtClean="0">
                <a:latin typeface="Arial" charset="0"/>
              </a:rPr>
              <a:t>systems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endParaRPr lang="en-US" b="1" dirty="0">
              <a:latin typeface="Arial" charset="0"/>
            </a:endParaRP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In about half the countries, internet response decreased the total census cost, while in several countries the total cost </a:t>
            </a:r>
            <a:r>
              <a:rPr lang="en-US" b="1" dirty="0" smtClean="0">
                <a:latin typeface="Arial" charset="0"/>
              </a:rPr>
              <a:t>increased</a:t>
            </a:r>
            <a:endParaRPr lang="en-US" b="1" dirty="0">
              <a:latin typeface="Arial" charset="0"/>
            </a:endParaRPr>
          </a:p>
          <a:p>
            <a:pPr defTabSz="446088">
              <a:defRPr/>
            </a:pPr>
            <a:r>
              <a:rPr lang="en-US" b="1" dirty="0" smtClean="0">
                <a:latin typeface="Arial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No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cost savings can be expected in the short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term</a:t>
            </a: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endParaRPr lang="en-US" b="1" dirty="0">
              <a:latin typeface="Arial" charset="0"/>
            </a:endParaRPr>
          </a:p>
          <a:p>
            <a:pPr marL="514350" indent="-514350" defTabSz="446088"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In ALL countries, </a:t>
            </a:r>
            <a:r>
              <a:rPr lang="en-US" b="1" dirty="0">
                <a:latin typeface="Arial" charset="0"/>
              </a:rPr>
              <a:t>internet response increased the total census </a:t>
            </a:r>
            <a:r>
              <a:rPr lang="en-US" b="1" dirty="0" smtClean="0">
                <a:latin typeface="Arial" charset="0"/>
              </a:rPr>
              <a:t>benefit</a:t>
            </a: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561212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Conclusions (5/6)</a:t>
            </a:r>
            <a:br>
              <a:rPr lang="it-IT" altLang="en-US" sz="2800" dirty="0" smtClean="0">
                <a:solidFill>
                  <a:srgbClr val="800000"/>
                </a:solidFill>
              </a:rPr>
            </a:br>
            <a:r>
              <a:rPr lang="en-US" altLang="en-US" sz="2800" dirty="0" smtClean="0">
                <a:solidFill>
                  <a:srgbClr val="800000"/>
                </a:solidFill>
              </a:rPr>
              <a:t>Other technologies used in the 2010 round</a:t>
            </a:r>
            <a:endParaRPr lang="it-IT" alt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23528" y="1700808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Several countries used laptop PCs (10) and mobile phones (9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Arial" charset="0"/>
              </a:rPr>
              <a:t>Tablets </a:t>
            </a:r>
            <a:r>
              <a:rPr lang="en-US" b="1" dirty="0">
                <a:latin typeface="Arial" charset="0"/>
              </a:rPr>
              <a:t>and hand-held devices/smart phones only used by </a:t>
            </a:r>
            <a:r>
              <a:rPr lang="en-US" b="1" dirty="0" smtClean="0">
                <a:latin typeface="Arial" charset="0"/>
              </a:rPr>
              <a:t>few countries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Over half the countries that used laptop PCs  reported problems, mainly on training/tech support, data transmission and battery </a:t>
            </a:r>
            <a:r>
              <a:rPr lang="en-US" b="1" dirty="0" smtClean="0">
                <a:latin typeface="Arial" charset="0"/>
              </a:rPr>
              <a:t>life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In most countries the time taken to prepare the IT infrastructure for the census is between 1-5 </a:t>
            </a:r>
            <a:r>
              <a:rPr lang="en-US" b="1" dirty="0" smtClean="0">
                <a:latin typeface="Arial" charset="0"/>
              </a:rPr>
              <a:t>years</a:t>
            </a: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Test! Test!! Test!!! And manage risks!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561212" cy="900112"/>
          </a:xfrm>
        </p:spPr>
        <p:txBody>
          <a:bodyPr/>
          <a:lstStyle/>
          <a:p>
            <a:pPr eaLnBrk="1" hangingPunct="1"/>
            <a:r>
              <a:rPr lang="it-IT" altLang="en-US" sz="2800" dirty="0" smtClean="0">
                <a:solidFill>
                  <a:srgbClr val="800000"/>
                </a:solidFill>
              </a:rPr>
              <a:t>Conclusions (6/6)</a:t>
            </a:r>
            <a:br>
              <a:rPr lang="it-IT" altLang="en-US" sz="2800" dirty="0" smtClean="0">
                <a:solidFill>
                  <a:srgbClr val="800000"/>
                </a:solidFill>
              </a:rPr>
            </a:br>
            <a:r>
              <a:rPr lang="en-US" altLang="en-US" sz="2800" dirty="0" smtClean="0">
                <a:solidFill>
                  <a:srgbClr val="800000"/>
                </a:solidFill>
              </a:rPr>
              <a:t>Plans on technology for the 2020 round</a:t>
            </a:r>
            <a:endParaRPr lang="it-IT" alt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23528" y="1700808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M</a:t>
            </a:r>
            <a:r>
              <a:rPr lang="en-US" b="1" dirty="0" smtClean="0">
                <a:latin typeface="Arial" charset="0"/>
              </a:rPr>
              <a:t>ost </a:t>
            </a:r>
            <a:r>
              <a:rPr lang="en-US" b="1" dirty="0">
                <a:latin typeface="Arial" charset="0"/>
              </a:rPr>
              <a:t>popular technologies will include internet response (32 countries), GIS (32), and GPS (16</a:t>
            </a:r>
            <a:r>
              <a:rPr lang="en-US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Among electronic devices, tablets (20 countries) seem more popular than laptop PCs (13), hand-held devices/smart phones (12) and SMS texting </a:t>
            </a:r>
            <a:r>
              <a:rPr lang="en-US" b="1" dirty="0" smtClean="0">
                <a:latin typeface="Arial" charset="0"/>
              </a:rPr>
              <a:t>facilities</a:t>
            </a:r>
            <a:endParaRPr lang="en-US" b="1" dirty="0">
              <a:latin typeface="Arial" charset="0"/>
            </a:endParaRPr>
          </a:p>
          <a:p>
            <a:pPr marL="514350" indent="-514350" defTabSz="446088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charset="0"/>
              </a:rPr>
              <a:t>M</a:t>
            </a:r>
            <a:r>
              <a:rPr lang="en-US" b="1" dirty="0" smtClean="0">
                <a:latin typeface="Arial" charset="0"/>
              </a:rPr>
              <a:t>ost </a:t>
            </a:r>
            <a:r>
              <a:rPr lang="en-US" b="1" dirty="0">
                <a:latin typeface="Arial" charset="0"/>
              </a:rPr>
              <a:t>serious barriers to the adoption of </a:t>
            </a:r>
            <a:r>
              <a:rPr lang="en-US" b="1" dirty="0" smtClean="0">
                <a:latin typeface="Arial" charset="0"/>
              </a:rPr>
              <a:t>technology </a:t>
            </a:r>
            <a:r>
              <a:rPr lang="en-US" b="1" dirty="0">
                <a:latin typeface="Arial" charset="0"/>
              </a:rPr>
              <a:t>are financial and staff resources, and </a:t>
            </a:r>
            <a:r>
              <a:rPr lang="en-US" b="1" dirty="0" smtClean="0">
                <a:latin typeface="Arial" charset="0"/>
              </a:rPr>
              <a:t>expertise</a:t>
            </a:r>
            <a:r>
              <a:rPr lang="it-IT" sz="10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1000" dirty="0">
                <a:solidFill>
                  <a:srgbClr val="0000A8"/>
                </a:solidFill>
                <a:latin typeface="Arial" charset="0"/>
              </a:rPr>
            </a:br>
            <a:endParaRPr lang="it-IT" sz="1000" dirty="0">
              <a:solidFill>
                <a:srgbClr val="0000A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unece.org/fileadmin/_processed_/csm_2010censuses_2b3fbb7fe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r="2880" b="3478"/>
          <a:stretch/>
        </p:blipFill>
        <p:spPr bwMode="auto">
          <a:xfrm>
            <a:off x="899592" y="1338168"/>
            <a:ext cx="2448272" cy="2889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36" y="332656"/>
            <a:ext cx="7086600" cy="990600"/>
          </a:xfrm>
        </p:spPr>
        <p:txBody>
          <a:bodyPr/>
          <a:lstStyle/>
          <a:p>
            <a:r>
              <a:rPr lang="en-US" dirty="0" smtClean="0">
                <a:solidFill>
                  <a:srgbClr val="C83632"/>
                </a:solidFill>
              </a:rPr>
              <a:t>UNECE census publications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Available at: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www.unece.org/stats/census.html</a:t>
            </a:r>
            <a:r>
              <a:rPr lang="en-US" sz="180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3394720" cy="136815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Measuring population and housing – Practices of UNECE countries in the 2010 round of censuses</a:t>
            </a:r>
          </a:p>
        </p:txBody>
      </p:sp>
      <p:pic>
        <p:nvPicPr>
          <p:cNvPr id="2052" name="Picture 4" descr="http://www.unece.org/fileadmin/_processed_/csm_ECECES41_2e29eb99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19" y="1315541"/>
            <a:ext cx="2499415" cy="2912428"/>
          </a:xfrm>
          <a:prstGeom prst="rect">
            <a:avLst/>
          </a:prstGeom>
          <a:noFill/>
          <a:ln>
            <a:solidFill>
              <a:srgbClr val="478E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00667" y="4332020"/>
            <a:ext cx="33947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Conference of European Statisticians Recommendations for 2020 Censuses of Population and Housing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5733256"/>
            <a:ext cx="8640960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 smtClean="0">
                <a:sym typeface="Wingdings" panose="05000000000000000000" pitchFamily="2" charset="2"/>
              </a:rPr>
              <a:t> </a:t>
            </a:r>
            <a:r>
              <a:rPr lang="en-US" sz="1800" b="1" kern="0" dirty="0" smtClean="0"/>
              <a:t>Due 2017: Guidelines  on the use of registers and admin. data for censuses</a:t>
            </a:r>
          </a:p>
        </p:txBody>
      </p:sp>
    </p:spTree>
    <p:extLst>
      <p:ext uri="{BB962C8B-B14F-4D97-AF65-F5344CB8AC3E}">
        <p14:creationId xmlns:p14="http://schemas.microsoft.com/office/powerpoint/2010/main" val="26393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1E7A25-C719-442C-8E94-663E79A4E646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84784"/>
            <a:ext cx="8640763" cy="4814416"/>
          </a:xfrm>
        </p:spPr>
        <p:txBody>
          <a:bodyPr/>
          <a:lstStyle/>
          <a:p>
            <a:pPr marL="358775" indent="-3587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 smtClean="0"/>
              <a:t>UNECE Census Wiki</a:t>
            </a:r>
          </a:p>
          <a:p>
            <a:pPr marL="358775" indent="-3587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- Table on 2010 round of censuses</a:t>
            </a:r>
            <a:br>
              <a:rPr lang="en-GB" altLang="en-US" sz="2000" dirty="0" smtClean="0"/>
            </a:br>
            <a:r>
              <a:rPr lang="en-GB" altLang="en-US" sz="2000" dirty="0" smtClean="0"/>
              <a:t>in UNECE countries, including: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</a:pPr>
            <a:r>
              <a:rPr lang="en-GB" altLang="en-US" sz="1800" dirty="0" smtClean="0"/>
              <a:t>	- Census dates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</a:pPr>
            <a:r>
              <a:rPr lang="en-GB" altLang="en-US" sz="1800" dirty="0" smtClean="0"/>
              <a:t>	- Methodology / Use of internet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</a:pPr>
            <a:r>
              <a:rPr lang="en-GB" altLang="en-US" sz="1800" dirty="0" smtClean="0"/>
              <a:t>	- Questionnaires (PDF)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</a:pPr>
            <a:r>
              <a:rPr lang="en-GB" altLang="en-US" sz="1800" dirty="0" smtClean="0"/>
              <a:t>	- Technical papers and reports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</a:pPr>
            <a:r>
              <a:rPr lang="en-GB" altLang="en-US" sz="1800" dirty="0" smtClean="0"/>
              <a:t>	- Link to national census website</a:t>
            </a:r>
          </a:p>
          <a:p>
            <a:pPr marL="358775" indent="-3587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CH" altLang="en-US" sz="2000" b="1" dirty="0" smtClean="0">
                <a:solidFill>
                  <a:srgbClr val="FF0000"/>
                </a:solidFill>
              </a:rPr>
              <a:t>- SOON: New table on 2020 round</a:t>
            </a:r>
            <a:endParaRPr lang="en-GB" altLang="en-US" sz="2000" b="1" dirty="0" smtClean="0">
              <a:solidFill>
                <a:srgbClr val="FF0000"/>
              </a:solidFill>
            </a:endParaRPr>
          </a:p>
          <a:p>
            <a:pPr marL="358775" indent="-3587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- Papers on census methodology</a:t>
            </a:r>
          </a:p>
          <a:p>
            <a:pPr marL="358775" indent="-358775"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GB" altLang="en-US" sz="1800" b="1" dirty="0" smtClean="0"/>
              <a:t>Accessible from </a:t>
            </a:r>
            <a:r>
              <a:rPr lang="en-GB" altLang="en-US" sz="1800" b="1" dirty="0" smtClean="0">
                <a:solidFill>
                  <a:srgbClr val="0000FF"/>
                </a:solidFill>
                <a:hlinkClick r:id="rId3"/>
              </a:rPr>
              <a:t>http://www.unece.org/stats/census.html</a:t>
            </a:r>
            <a:r>
              <a:rPr lang="en-GB" altLang="en-US" sz="1800" b="1" dirty="0" smtClean="0">
                <a:solidFill>
                  <a:srgbClr val="0000FF"/>
                </a:solidFill>
              </a:rPr>
              <a:t>  </a:t>
            </a:r>
            <a:r>
              <a:rPr lang="en-GB" altLang="en-US" sz="1800" b="1" dirty="0" smtClean="0"/>
              <a:t>or using Google:</a:t>
            </a:r>
          </a:p>
          <a:p>
            <a:pPr marL="358775" indent="-358775"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endParaRPr lang="en-GB" altLang="en-US" sz="2000" dirty="0" smtClean="0">
              <a:solidFill>
                <a:srgbClr val="003399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4" y="404813"/>
            <a:ext cx="748952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2800" b="1" dirty="0" smtClean="0">
                <a:solidFill>
                  <a:srgbClr val="800000"/>
                </a:solidFill>
                <a:latin typeface="Arial" charset="0"/>
              </a:rPr>
              <a:t>Information and material on censuses in UNECE member countries </a:t>
            </a:r>
            <a:endParaRPr lang="it-IT" altLang="en-US" sz="36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4213" b="4089"/>
          <a:stretch>
            <a:fillRect/>
          </a:stretch>
        </p:blipFill>
        <p:spPr bwMode="auto">
          <a:xfrm>
            <a:off x="4644008" y="1412875"/>
            <a:ext cx="424758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l="1472" t="19485" r="43010" b="74845"/>
          <a:stretch>
            <a:fillRect/>
          </a:stretch>
        </p:blipFill>
        <p:spPr bwMode="auto">
          <a:xfrm>
            <a:off x="539750" y="5589588"/>
            <a:ext cx="7896225" cy="50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53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4815" y="476672"/>
            <a:ext cx="8712968" cy="7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46088">
              <a:defRPr/>
            </a:pPr>
            <a:r>
              <a:rPr lang="en-US" b="1" dirty="0" smtClean="0">
                <a:latin typeface="Arial" charset="0"/>
              </a:rPr>
              <a:t>Map of UNECE countries by census method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used in the 2010 census round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0819"/>
            <a:ext cx="7344235" cy="55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Number of UNECE countries by census method in the 2000-2020 census 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8ECDD-2EE0-4346-8DA6-C1DB402B3FC7}" type="datetime4">
              <a:rPr lang="en-US" smtClean="0"/>
              <a:pPr>
                <a:defRPr/>
              </a:pPr>
              <a:t>09 December, 2016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98737748"/>
              </p:ext>
            </p:extLst>
          </p:nvPr>
        </p:nvGraphicFramePr>
        <p:xfrm>
          <a:off x="251520" y="1844824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486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71656" cy="86409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Internet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response </a:t>
            </a:r>
            <a:b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Number of UNECE countries using internet response</a:t>
            </a:r>
            <a:endParaRPr lang="it-IT" altLang="en-US" sz="2400" b="1" dirty="0" smtClean="0">
              <a:solidFill>
                <a:srgbClr val="99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5755903"/>
              </p:ext>
            </p:extLst>
          </p:nvPr>
        </p:nvGraphicFramePr>
        <p:xfrm>
          <a:off x="107504" y="1196752"/>
          <a:ext cx="8712967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71656" cy="86409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Internet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response </a:t>
            </a:r>
            <a:b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Take-up rates in UNECE countries, 2010 round</a:t>
            </a:r>
            <a:endParaRPr lang="it-IT" altLang="en-US" sz="2400" b="1" dirty="0" smtClean="0">
              <a:solidFill>
                <a:srgbClr val="99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894999"/>
              </p:ext>
            </p:extLst>
          </p:nvPr>
        </p:nvGraphicFramePr>
        <p:xfrm>
          <a:off x="467544" y="1196752"/>
          <a:ext cx="8136904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71656" cy="86409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Internet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response </a:t>
            </a:r>
            <a:b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Assumptions about take-up rates, 2020 round</a:t>
            </a:r>
            <a:endParaRPr lang="it-IT" altLang="en-US" sz="2400" b="1" dirty="0" smtClean="0">
              <a:solidFill>
                <a:srgbClr val="99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" y="1148484"/>
            <a:ext cx="8925454" cy="55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3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sz="2400" kern="0" dirty="0" smtClean="0"/>
              <a:t>Use of </a:t>
            </a:r>
            <a:r>
              <a:rPr lang="en-US" sz="2400" kern="0" dirty="0"/>
              <a:t>Internet response </a:t>
            </a:r>
            <a:r>
              <a:rPr lang="en-US" sz="2400" kern="0" dirty="0" smtClean="0"/>
              <a:t>as sole initial mode</a:t>
            </a:r>
            <a:endParaRPr lang="it-IT" altLang="en-US" sz="2400" kern="0" dirty="0" smtClean="0">
              <a:solidFill>
                <a:srgbClr val="99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06405"/>
              </p:ext>
            </p:extLst>
          </p:nvPr>
        </p:nvGraphicFramePr>
        <p:xfrm>
          <a:off x="395536" y="1340768"/>
          <a:ext cx="828091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10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63AEA8-F74D-48B5-9B80-B8834EBD958A}" type="datetime4">
              <a:rPr lang="en-US"/>
              <a:pPr>
                <a:defRPr/>
              </a:pPr>
              <a:t>09 December, 2016</a:t>
            </a:fld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552" y="1844824"/>
            <a:ext cx="7776864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 defTabSz="446088">
              <a:buAutoNum type="arabicParenR"/>
              <a:defRPr/>
            </a:pPr>
            <a:endParaRPr lang="en-US" dirty="0" smtClean="0">
              <a:latin typeface="Arial" charset="0"/>
            </a:endParaRPr>
          </a:p>
          <a:p>
            <a:pPr marL="228600" indent="-228600" defTabSz="446088">
              <a:buFontTx/>
              <a:buChar char="-"/>
              <a:defRPr/>
            </a:pPr>
            <a:endParaRPr lang="en-US" sz="1800" dirty="0">
              <a:latin typeface="Arial" charset="0"/>
            </a:endParaRPr>
          </a:p>
          <a:p>
            <a:pPr marL="228600" indent="-228600" defTabSz="446088">
              <a:defRPr/>
            </a:pPr>
            <a:r>
              <a:rPr lang="it-IT" sz="900" dirty="0">
                <a:solidFill>
                  <a:srgbClr val="0000A8"/>
                </a:solidFill>
                <a:latin typeface="Arial" charset="0"/>
              </a:rPr>
              <a:t/>
            </a:r>
            <a:br>
              <a:rPr lang="it-IT" sz="900" dirty="0">
                <a:solidFill>
                  <a:srgbClr val="0000A8"/>
                </a:solidFill>
                <a:latin typeface="Arial" charset="0"/>
              </a:rPr>
            </a:br>
            <a:endParaRPr lang="it-IT" sz="900" dirty="0">
              <a:solidFill>
                <a:srgbClr val="0000A8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371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kern="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sz="2400" kern="0" dirty="0" smtClean="0"/>
              <a:t>Methods used </a:t>
            </a:r>
            <a:r>
              <a:rPr lang="en-US" sz="2400" kern="0" dirty="0"/>
              <a:t>to ensure </a:t>
            </a:r>
            <a:r>
              <a:rPr lang="en-US" sz="2400" kern="0" dirty="0" smtClean="0"/>
              <a:t>data security/privacy</a:t>
            </a:r>
            <a:endParaRPr lang="it-IT" altLang="en-US" sz="2400" kern="0" dirty="0" smtClean="0">
              <a:solidFill>
                <a:srgbClr val="99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639630"/>
              </p:ext>
            </p:extLst>
          </p:nvPr>
        </p:nvGraphicFramePr>
        <p:xfrm>
          <a:off x="179512" y="1484784"/>
          <a:ext cx="849694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1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sUNE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StatsUNE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tsUNE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sUNE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StatsUNECE</Template>
  <TotalTime>5539</TotalTime>
  <Words>1470</Words>
  <Application>Microsoft Office PowerPoint</Application>
  <PresentationFormat>On-screen Show (4:3)</PresentationFormat>
  <Paragraphs>230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StatsUNECE</vt:lpstr>
      <vt:lpstr>PowerPoint Presentation</vt:lpstr>
      <vt:lpstr>Content of presentation:</vt:lpstr>
      <vt:lpstr>PowerPoint Presentation</vt:lpstr>
      <vt:lpstr>Number of UNECE countries by census method in the 2000-2020 census rounds</vt:lpstr>
      <vt:lpstr>Internet response  Number of UNECE countries using internet response</vt:lpstr>
      <vt:lpstr>Internet response  Take-up rates in UNECE countries, 2010 round</vt:lpstr>
      <vt:lpstr>Internet response  Assumptions about take-up rates, 2020 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(1/6) Census methods</vt:lpstr>
      <vt:lpstr>Conclusions (2/6) Adoption of internet response option</vt:lpstr>
      <vt:lpstr>Conclusions (3/6) Internet response – Technical aspects</vt:lpstr>
      <vt:lpstr>Conclusions (4/6) Internet response – Costs and benefits</vt:lpstr>
      <vt:lpstr>Conclusions (5/6) Other technologies used in the 2010 round</vt:lpstr>
      <vt:lpstr>Conclusions (6/6) Plans on technology for the 2020 round</vt:lpstr>
      <vt:lpstr>UNECE census publications Available at: http://www.unece.org/stats/census.html </vt:lpstr>
      <vt:lpstr>PowerPoint Presentation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Hansen</dc:creator>
  <cp:lastModifiedBy>Andrea De Luka</cp:lastModifiedBy>
  <cp:revision>97</cp:revision>
  <dcterms:created xsi:type="dcterms:W3CDTF">2011-12-28T11:16:09Z</dcterms:created>
  <dcterms:modified xsi:type="dcterms:W3CDTF">2016-12-09T15:10:54Z</dcterms:modified>
</cp:coreProperties>
</file>