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</p:sldMasterIdLst>
  <p:notesMasterIdLst>
    <p:notesMasterId r:id="rId21"/>
  </p:notesMasterIdLst>
  <p:handoutMasterIdLst>
    <p:handoutMasterId r:id="rId22"/>
  </p:handoutMasterIdLst>
  <p:sldIdLst>
    <p:sldId id="256" r:id="rId3"/>
    <p:sldId id="361" r:id="rId4"/>
    <p:sldId id="332" r:id="rId5"/>
    <p:sldId id="383" r:id="rId6"/>
    <p:sldId id="350" r:id="rId7"/>
    <p:sldId id="373" r:id="rId8"/>
    <p:sldId id="382" r:id="rId9"/>
    <p:sldId id="375" r:id="rId10"/>
    <p:sldId id="374" r:id="rId11"/>
    <p:sldId id="376" r:id="rId12"/>
    <p:sldId id="377" r:id="rId13"/>
    <p:sldId id="378" r:id="rId14"/>
    <p:sldId id="365" r:id="rId15"/>
    <p:sldId id="369" r:id="rId16"/>
    <p:sldId id="384" r:id="rId17"/>
    <p:sldId id="370" r:id="rId18"/>
    <p:sldId id="351" r:id="rId19"/>
    <p:sldId id="353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Hooper" initials="" lastIdx="1" clrIdx="0"/>
  <p:cmAuthor id="1" name="Francesca  Perucci" initials="" lastIdx="1" clrIdx="1"/>
  <p:cmAuthor id="2" name="Meryem Demirci" initials="MD" lastIdx="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A548B2"/>
    <a:srgbClr val="CCCCFF"/>
    <a:srgbClr val="B0C5DE"/>
    <a:srgbClr val="ADC3DD"/>
    <a:srgbClr val="88A8CE"/>
    <a:srgbClr val="FFDC6D"/>
    <a:srgbClr val="95B1D3"/>
    <a:srgbClr val="FFCE33"/>
    <a:srgbClr val="B6F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92965" autoAdjust="0"/>
  </p:normalViewPr>
  <p:slideViewPr>
    <p:cSldViewPr snapToGrid="0" snapToObjects="1">
      <p:cViewPr varScale="1">
        <p:scale>
          <a:sx n="109" d="100"/>
          <a:sy n="109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1816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Relationship Id="rId4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70C0"/>
                </a:solidFill>
              </a:rPr>
              <a:t>2010 Round, Percent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Sheet1!$F$24</c:f>
              <c:strCache>
                <c:ptCount val="1"/>
                <c:pt idx="0">
                  <c:v>Traditional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Sheet1!$E$25:$E$29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</c:strCache>
            </c:strRef>
          </c:cat>
          <c:val>
            <c:numRef>
              <c:f>Sheet1!$F$25:$F$29</c:f>
              <c:numCache>
                <c:formatCode>0</c:formatCode>
                <c:ptCount val="5"/>
                <c:pt idx="0" formatCode="General">
                  <c:v>100</c:v>
                </c:pt>
                <c:pt idx="1">
                  <c:v>84</c:v>
                </c:pt>
                <c:pt idx="2" formatCode="General">
                  <c:v>50</c:v>
                </c:pt>
                <c:pt idx="3">
                  <c:v>66.666666666666657</c:v>
                </c:pt>
                <c:pt idx="4" formatCode="General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36-4406-9B33-19966159BA82}"/>
            </c:ext>
          </c:extLst>
        </c:ser>
        <c:ser>
          <c:idx val="1"/>
          <c:order val="1"/>
          <c:tx>
            <c:strRef>
              <c:f>Sheet1!$G$24</c:f>
              <c:strCache>
                <c:ptCount val="1"/>
                <c:pt idx="0">
                  <c:v>Fully registers</c:v>
                </c:pt>
              </c:strCache>
            </c:strRef>
          </c:tx>
          <c:spPr>
            <a:solidFill>
              <a:srgbClr val="CC0000">
                <a:lumMod val="60000"/>
                <a:lumOff val="4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Sheet1!$E$25:$E$29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</c:strCache>
            </c:strRef>
          </c:cat>
          <c:val>
            <c:numRef>
              <c:f>Sheet1!$G$25:$G$29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0">
                  <c:v>22.857142857142858</c:v>
                </c:pt>
                <c:pt idx="3" formatCode="0">
                  <c:v>33.333333333333329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36-4406-9B33-19966159BA82}"/>
            </c:ext>
          </c:extLst>
        </c:ser>
        <c:ser>
          <c:idx val="2"/>
          <c:order val="2"/>
          <c:tx>
            <c:strRef>
              <c:f>Sheet1!$H$24</c:f>
              <c:strCache>
                <c:ptCount val="1"/>
                <c:pt idx="0">
                  <c:v>Combined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Sheet1!$E$25:$E$29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</c:strCache>
            </c:strRef>
          </c:cat>
          <c:val>
            <c:numRef>
              <c:f>Sheet1!$H$25:$H$29</c:f>
              <c:numCache>
                <c:formatCode>0</c:formatCode>
                <c:ptCount val="5"/>
                <c:pt idx="0" formatCode="General">
                  <c:v>0</c:v>
                </c:pt>
                <c:pt idx="1">
                  <c:v>16</c:v>
                </c:pt>
                <c:pt idx="2">
                  <c:v>22.857142857142858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36-4406-9B33-19966159BA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297536"/>
        <c:axId val="33299072"/>
      </c:barChart>
      <c:catAx>
        <c:axId val="3329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9072"/>
        <c:crosses val="autoZero"/>
        <c:auto val="1"/>
        <c:lblAlgn val="ctr"/>
        <c:lblOffset val="100"/>
        <c:noMultiLvlLbl val="0"/>
      </c:catAx>
      <c:valAx>
        <c:axId val="332990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70C0"/>
                </a:solidFill>
              </a:rPr>
              <a:t>Plans for 2020 round, Percent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Sheet2!$C$12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Sheet2!$B$13:$B$17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Sheet2!$C$13:$C$17</c:f>
              <c:numCache>
                <c:formatCode>0</c:formatCode>
                <c:ptCount val="5"/>
                <c:pt idx="0">
                  <c:v>60.869565217391312</c:v>
                </c:pt>
                <c:pt idx="1">
                  <c:v>53.846153846153847</c:v>
                </c:pt>
                <c:pt idx="2">
                  <c:v>23.52941176470588</c:v>
                </c:pt>
                <c:pt idx="3">
                  <c:v>33.333333333333329</c:v>
                </c:pt>
                <c:pt idx="4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7C-4CA0-9D1F-F04CC996487D}"/>
            </c:ext>
          </c:extLst>
        </c:ser>
        <c:ser>
          <c:idx val="1"/>
          <c:order val="1"/>
          <c:tx>
            <c:strRef>
              <c:f>Sheet2!$D$12</c:f>
              <c:strCache>
                <c:ptCount val="1"/>
                <c:pt idx="0">
                  <c:v>Fully register</c:v>
                </c:pt>
              </c:strCache>
            </c:strRef>
          </c:tx>
          <c:spPr>
            <a:solidFill>
              <a:srgbClr val="CC0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Sheet2!$B$13:$B$17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Sheet2!$D$13:$D$17</c:f>
              <c:numCache>
                <c:formatCode>0</c:formatCode>
                <c:ptCount val="5"/>
                <c:pt idx="0">
                  <c:v>4.3478260869565215</c:v>
                </c:pt>
                <c:pt idx="1">
                  <c:v>3.8461538461538463</c:v>
                </c:pt>
                <c:pt idx="2">
                  <c:v>32.352941176470587</c:v>
                </c:pt>
                <c:pt idx="3">
                  <c:v>33.333333333333329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7C-4CA0-9D1F-F04CC996487D}"/>
            </c:ext>
          </c:extLst>
        </c:ser>
        <c:ser>
          <c:idx val="2"/>
          <c:order val="2"/>
          <c:tx>
            <c:strRef>
              <c:f>Sheet2!$E$12</c:f>
              <c:strCache>
                <c:ptCount val="1"/>
                <c:pt idx="0">
                  <c:v>Combined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Sheet2!$B$13:$B$17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Sheet2!$E$13:$E$17</c:f>
              <c:numCache>
                <c:formatCode>0</c:formatCode>
                <c:ptCount val="5"/>
                <c:pt idx="1">
                  <c:v>26.923076923076923</c:v>
                </c:pt>
                <c:pt idx="2">
                  <c:v>26.47058823529412</c:v>
                </c:pt>
                <c:pt idx="3">
                  <c:v>33.333333333333329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7C-4CA0-9D1F-F04CC996487D}"/>
            </c:ext>
          </c:extLst>
        </c:ser>
        <c:ser>
          <c:idx val="3"/>
          <c:order val="3"/>
          <c:tx>
            <c:strRef>
              <c:f>Sheet2!$F$12</c:f>
              <c:strCache>
                <c:ptCount val="1"/>
                <c:pt idx="0">
                  <c:v>Not decided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Sheet2!$B$13:$B$17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Sheet2!$F$13:$F$17</c:f>
              <c:numCache>
                <c:formatCode>0</c:formatCode>
                <c:ptCount val="5"/>
                <c:pt idx="0">
                  <c:v>34.782608695652172</c:v>
                </c:pt>
                <c:pt idx="1">
                  <c:v>15.384615384615385</c:v>
                </c:pt>
                <c:pt idx="2">
                  <c:v>14.705882352941178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7C-4CA0-9D1F-F04CC99648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526912"/>
        <c:axId val="33528448"/>
      </c:barChart>
      <c:catAx>
        <c:axId val="3352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28448"/>
        <c:crosses val="autoZero"/>
        <c:auto val="1"/>
        <c:lblAlgn val="ctr"/>
        <c:lblOffset val="100"/>
        <c:noMultiLvlLbl val="0"/>
      </c:catAx>
      <c:valAx>
        <c:axId val="33528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2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Sheet1!$N$31</c:f>
              <c:strCache>
                <c:ptCount val="1"/>
                <c:pt idx="0">
                  <c:v>Paper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Sheet1!$M$32:$M$36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</c:strCache>
            </c:strRef>
          </c:cat>
          <c:val>
            <c:numRef>
              <c:f>Sheet1!$N$32:$N$36</c:f>
              <c:numCache>
                <c:formatCode>0</c:formatCode>
                <c:ptCount val="5"/>
                <c:pt idx="0">
                  <c:v>100</c:v>
                </c:pt>
                <c:pt idx="1">
                  <c:v>53.846153846153847</c:v>
                </c:pt>
                <c:pt idx="2">
                  <c:v>39.130434782608695</c:v>
                </c:pt>
                <c:pt idx="4">
                  <c:v>68.421052631578945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EA-4E12-81E6-8187F35A7B74}"/>
            </c:ext>
          </c:extLst>
        </c:ser>
        <c:ser>
          <c:idx val="1"/>
          <c:order val="1"/>
          <c:tx>
            <c:strRef>
              <c:f>Sheet1!$O$31</c:f>
              <c:strCache>
                <c:ptCount val="1"/>
                <c:pt idx="0">
                  <c:v>CAPI</c:v>
                </c:pt>
              </c:strCache>
            </c:strRef>
          </c:tx>
          <c:spPr>
            <a:solidFill>
              <a:srgbClr val="CC0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Sheet1!$M$32:$M$36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</c:strCache>
            </c:strRef>
          </c:cat>
          <c:val>
            <c:numRef>
              <c:f>Sheet1!$O$32:$O$36</c:f>
              <c:numCache>
                <c:formatCode>0</c:formatCode>
                <c:ptCount val="5"/>
                <c:pt idx="1">
                  <c:v>7.6923076923076925</c:v>
                </c:pt>
                <c:pt idx="4">
                  <c:v>5.2631578947368416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EA-4E12-81E6-8187F35A7B74}"/>
            </c:ext>
          </c:extLst>
        </c:ser>
        <c:ser>
          <c:idx val="2"/>
          <c:order val="2"/>
          <c:tx>
            <c:strRef>
              <c:f>Sheet1!$P$31</c:f>
              <c:strCache>
                <c:ptCount val="1"/>
                <c:pt idx="0">
                  <c:v>Multi-mode (Paper/Electronic)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Sheet1!$M$32:$M$36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</c:strCache>
            </c:strRef>
          </c:cat>
          <c:val>
            <c:numRef>
              <c:f>Sheet1!$P$32:$P$36</c:f>
              <c:numCache>
                <c:formatCode>0</c:formatCode>
                <c:ptCount val="5"/>
                <c:pt idx="1">
                  <c:v>30.76923076923077</c:v>
                </c:pt>
                <c:pt idx="2">
                  <c:v>52.173913043478258</c:v>
                </c:pt>
                <c:pt idx="3">
                  <c:v>100</c:v>
                </c:pt>
                <c:pt idx="4">
                  <c:v>26.315789473684209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EA-4E12-81E6-8187F35A7B74}"/>
            </c:ext>
          </c:extLst>
        </c:ser>
        <c:ser>
          <c:idx val="3"/>
          <c:order val="3"/>
          <c:tx>
            <c:strRef>
              <c:f>Sheet1!$Q$31</c:f>
              <c:strCache>
                <c:ptCount val="1"/>
                <c:pt idx="0">
                  <c:v>Multi-mode (Electronic)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Sheet1!$M$32:$M$36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Latin America</c:v>
                </c:pt>
              </c:strCache>
            </c:strRef>
          </c:cat>
          <c:val>
            <c:numRef>
              <c:f>Sheet1!$Q$32:$Q$36</c:f>
              <c:numCache>
                <c:formatCode>0</c:formatCode>
                <c:ptCount val="5"/>
                <c:pt idx="1">
                  <c:v>7.6923076923076925</c:v>
                </c:pt>
                <c:pt idx="2">
                  <c:v>8.695652173913043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EA-4E12-81E6-8187F35A7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3816960"/>
        <c:axId val="33818496"/>
      </c:barChart>
      <c:catAx>
        <c:axId val="33816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18496"/>
        <c:crosses val="autoZero"/>
        <c:auto val="1"/>
        <c:lblAlgn val="ctr"/>
        <c:lblOffset val="100"/>
        <c:noMultiLvlLbl val="0"/>
      </c:catAx>
      <c:valAx>
        <c:axId val="338184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1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5752733448426"/>
          <c:y val="0.23082464354117899"/>
          <c:w val="0.2914247266551574"/>
          <c:h val="0.538350712917642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Sheet3!$C$18</c:f>
              <c:strCache>
                <c:ptCount val="1"/>
                <c:pt idx="0">
                  <c:v>Paper-interview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Sheet3!$B$19:$B$23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Sheet3!$C$19:$C$23</c:f>
              <c:numCache>
                <c:formatCode>0</c:formatCode>
                <c:ptCount val="5"/>
                <c:pt idx="0">
                  <c:v>4.7619047619047619</c:v>
                </c:pt>
                <c:pt idx="1">
                  <c:v>25</c:v>
                </c:pt>
                <c:pt idx="2">
                  <c:v>16</c:v>
                </c:pt>
                <c:pt idx="3">
                  <c:v>0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CB-4F67-A3C6-4520B6E2C38C}"/>
            </c:ext>
          </c:extLst>
        </c:ser>
        <c:ser>
          <c:idx val="1"/>
          <c:order val="1"/>
          <c:tx>
            <c:strRef>
              <c:f>Sheet3!$D$18</c:f>
              <c:strCache>
                <c:ptCount val="1"/>
                <c:pt idx="0">
                  <c:v>CAPI</c:v>
                </c:pt>
              </c:strCache>
            </c:strRef>
          </c:tx>
          <c:spPr>
            <a:solidFill>
              <a:srgbClr val="CC0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Sheet3!$B$19:$B$23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Sheet3!$D$19:$D$23</c:f>
              <c:numCache>
                <c:formatCode>0</c:formatCode>
                <c:ptCount val="5"/>
                <c:pt idx="0">
                  <c:v>38.095238095238095</c:v>
                </c:pt>
                <c:pt idx="1">
                  <c:v>4.1666666666666661</c:v>
                </c:pt>
                <c:pt idx="2">
                  <c:v>4</c:v>
                </c:pt>
                <c:pt idx="3">
                  <c:v>0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CB-4F67-A3C6-4520B6E2C38C}"/>
            </c:ext>
          </c:extLst>
        </c:ser>
        <c:ser>
          <c:idx val="2"/>
          <c:order val="2"/>
          <c:tx>
            <c:strRef>
              <c:f>Sheet3!$E$18</c:f>
              <c:strCache>
                <c:ptCount val="1"/>
                <c:pt idx="0">
                  <c:v>Multi-mode (Electronic)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Sheet3!$B$19:$B$23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Sheet3!$E$19:$E$23</c:f>
              <c:numCache>
                <c:formatCode>0</c:formatCode>
                <c:ptCount val="5"/>
                <c:pt idx="0">
                  <c:v>9.5238095238095237</c:v>
                </c:pt>
                <c:pt idx="1">
                  <c:v>20.833333333333336</c:v>
                </c:pt>
                <c:pt idx="2">
                  <c:v>24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CB-4F67-A3C6-4520B6E2C38C}"/>
            </c:ext>
          </c:extLst>
        </c:ser>
        <c:ser>
          <c:idx val="3"/>
          <c:order val="3"/>
          <c:tx>
            <c:strRef>
              <c:f>Sheet3!$F$18</c:f>
              <c:strCache>
                <c:ptCount val="1"/>
                <c:pt idx="0">
                  <c:v>Multi-mode (Paper/Electronic)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Sheet3!$B$19:$B$23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Sheet3!$F$19:$F$23</c:f>
              <c:numCache>
                <c:formatCode>0</c:formatCode>
                <c:ptCount val="5"/>
                <c:pt idx="0">
                  <c:v>19.047619047619047</c:v>
                </c:pt>
                <c:pt idx="1">
                  <c:v>33.333333333333329</c:v>
                </c:pt>
                <c:pt idx="2">
                  <c:v>36</c:v>
                </c:pt>
                <c:pt idx="3">
                  <c:v>100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CB-4F67-A3C6-4520B6E2C38C}"/>
            </c:ext>
          </c:extLst>
        </c:ser>
        <c:ser>
          <c:idx val="4"/>
          <c:order val="4"/>
          <c:tx>
            <c:strRef>
              <c:f>Sheet3!$G$18</c:f>
              <c:strCache>
                <c:ptCount val="1"/>
                <c:pt idx="0">
                  <c:v>Not decided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Sheet3!$B$19:$B$23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Sheet3!$G$19:$G$23</c:f>
              <c:numCache>
                <c:formatCode>0</c:formatCode>
                <c:ptCount val="5"/>
                <c:pt idx="0">
                  <c:v>28.571428571428569</c:v>
                </c:pt>
                <c:pt idx="1">
                  <c:v>16.666666666666664</c:v>
                </c:pt>
                <c:pt idx="2">
                  <c:v>20</c:v>
                </c:pt>
                <c:pt idx="3">
                  <c:v>0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CB-4F67-A3C6-4520B6E2C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2752000"/>
        <c:axId val="32753536"/>
      </c:barChart>
      <c:catAx>
        <c:axId val="3275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53536"/>
        <c:crosses val="autoZero"/>
        <c:auto val="1"/>
        <c:lblAlgn val="ctr"/>
        <c:lblOffset val="100"/>
        <c:noMultiLvlLbl val="0"/>
      </c:catAx>
      <c:valAx>
        <c:axId val="3275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5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Sheet4!$C$3</c:f>
              <c:strCache>
                <c:ptCount val="1"/>
                <c:pt idx="0">
                  <c:v>Total countries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Sheet4!$B$4:$B$8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Sheet4!$C$4:$C$8</c:f>
              <c:numCache>
                <c:formatCode>General</c:formatCode>
                <c:ptCount val="5"/>
                <c:pt idx="0">
                  <c:v>23</c:v>
                </c:pt>
                <c:pt idx="1">
                  <c:v>26</c:v>
                </c:pt>
                <c:pt idx="2">
                  <c:v>28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50-4749-AA76-CFC420266CF2}"/>
            </c:ext>
          </c:extLst>
        </c:ser>
        <c:ser>
          <c:idx val="1"/>
          <c:order val="1"/>
          <c:tx>
            <c:strRef>
              <c:f>Sheet4!$D$3</c:f>
              <c:strCache>
                <c:ptCount val="1"/>
                <c:pt idx="0">
                  <c:v>Countries used in 2010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Sheet4!$B$4:$B$8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Sheet4!$D$4:$D$8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50-4749-AA76-CFC420266CF2}"/>
            </c:ext>
          </c:extLst>
        </c:ser>
        <c:ser>
          <c:idx val="2"/>
          <c:order val="2"/>
          <c:tx>
            <c:strRef>
              <c:f>Sheet4!$E$3</c:f>
              <c:strCache>
                <c:ptCount val="1"/>
                <c:pt idx="0">
                  <c:v>Countries plans for 2020</c:v>
                </c:pt>
              </c:strCache>
            </c:strRef>
          </c:tx>
          <c:spPr>
            <a:solidFill>
              <a:srgbClr val="A548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Sheet4!$B$4:$B$8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Sheet4!$E$4:$E$8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50-4749-AA76-CFC420266C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877568"/>
        <c:axId val="32772864"/>
      </c:barChart>
      <c:catAx>
        <c:axId val="3287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2864"/>
        <c:crosses val="autoZero"/>
        <c:auto val="1"/>
        <c:lblAlgn val="ctr"/>
        <c:lblOffset val="100"/>
        <c:noMultiLvlLbl val="0"/>
      </c:catAx>
      <c:valAx>
        <c:axId val="327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7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927384076991E-2"/>
          <c:y val="0.19990740740740739"/>
          <c:w val="0.90286351706036749"/>
          <c:h val="0.58678988043161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Sheet5!$C$4</c:f>
              <c:strCache>
                <c:ptCount val="1"/>
                <c:pt idx="0">
                  <c:v>Total countries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Sheet5!$B$5:$B$9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Sheet5!$C$5:$C$9</c:f>
              <c:numCache>
                <c:formatCode>General</c:formatCode>
                <c:ptCount val="5"/>
                <c:pt idx="0">
                  <c:v>23</c:v>
                </c:pt>
                <c:pt idx="1">
                  <c:v>26</c:v>
                </c:pt>
                <c:pt idx="2">
                  <c:v>28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83-4400-BDE3-9224F444939D}"/>
            </c:ext>
          </c:extLst>
        </c:ser>
        <c:ser>
          <c:idx val="1"/>
          <c:order val="1"/>
          <c:tx>
            <c:strRef>
              <c:f>Sheet5!$D$4</c:f>
              <c:strCache>
                <c:ptCount val="1"/>
                <c:pt idx="0">
                  <c:v>Countries used in 2010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Sheet5!$B$5:$B$9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Sheet5!$D$5:$D$9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83-4400-BDE3-9224F444939D}"/>
            </c:ext>
          </c:extLst>
        </c:ser>
        <c:ser>
          <c:idx val="2"/>
          <c:order val="2"/>
          <c:tx>
            <c:strRef>
              <c:f>Sheet5!$E$4</c:f>
              <c:strCache>
                <c:ptCount val="1"/>
                <c:pt idx="0">
                  <c:v>Countries plans dor 2020</c:v>
                </c:pt>
              </c:strCache>
            </c:strRef>
          </c:tx>
          <c:spPr>
            <a:solidFill>
              <a:srgbClr val="A548B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Sheet5!$B$5:$B$9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North America</c:v>
                </c:pt>
                <c:pt idx="4">
                  <c:v>South America</c:v>
                </c:pt>
              </c:strCache>
            </c:strRef>
          </c:cat>
          <c:val>
            <c:numRef>
              <c:f>Sheet5!$E$5:$E$9</c:f>
              <c:numCache>
                <c:formatCode>General</c:formatCode>
                <c:ptCount val="5"/>
                <c:pt idx="0">
                  <c:v>14</c:v>
                </c:pt>
                <c:pt idx="1">
                  <c:v>12</c:v>
                </c:pt>
                <c:pt idx="2">
                  <c:v>11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83-4400-BDE3-9224F444939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4789248"/>
        <c:axId val="347907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Sheet5!$F$4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Sheet5!$B$5:$B$9</c15:sqref>
                        </c15:formulaRef>
                      </c:ext>
                    </c:extLst>
                    <c:strCache>
                      <c:ptCount val="5"/>
                      <c:pt idx="0">
                        <c:v>Africa</c:v>
                      </c:pt>
                      <c:pt idx="1">
                        <c:v>Asia</c:v>
                      </c:pt>
                      <c:pt idx="2">
                        <c:v>Europe</c:v>
                      </c:pt>
                      <c:pt idx="3">
                        <c:v>North America</c:v>
                      </c:pt>
                      <c:pt idx="4">
                        <c:v>South America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Sheet5!$F$5:$F$9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E83-4400-BDE3-9224F444939D}"/>
                  </c:ext>
                </c:extLst>
              </c15:ser>
            </c15:filteredBarSeries>
          </c:ext>
        </c:extLst>
      </c:barChart>
      <c:catAx>
        <c:axId val="3478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0784"/>
        <c:crosses val="autoZero"/>
        <c:auto val="1"/>
        <c:lblAlgn val="ctr"/>
        <c:lblOffset val="100"/>
        <c:noMultiLvlLbl val="0"/>
      </c:catAx>
      <c:valAx>
        <c:axId val="3479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8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GB" sz="1800" dirty="0"/>
              <a:t>Benefits and obstacles of using new technology in census operations (%)</a:t>
            </a:r>
          </a:p>
          <a:p>
            <a:pPr>
              <a:defRPr sz="1800"/>
            </a:pPr>
            <a:r>
              <a:rPr lang="en-GB" sz="1800" dirty="0"/>
              <a:t>UNSD</a:t>
            </a:r>
            <a:r>
              <a:rPr lang="en-GB" sz="1800" baseline="0" dirty="0"/>
              <a:t> survey results conducted in 2012)</a:t>
            </a:r>
            <a:endParaRPr lang="en-GB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Sheet3!$R$9</c:f>
              <c:strCache>
                <c:ptCount val="1"/>
                <c:pt idx="0">
                  <c:v>Benefits</c:v>
                </c:pt>
              </c:strCache>
            </c:strRef>
          </c:tx>
          <c:invertIfNegative val="0"/>
          <c:cat>
            <c:strRef>
              <c:f>Sheet3!$Q$10:$Q$14</c:f>
              <c:strCache>
                <c:ptCount val="5"/>
                <c:pt idx="0">
                  <c:v>Cost savings</c:v>
                </c:pt>
                <c:pt idx="1">
                  <c:v>Time savings</c:v>
                </c:pt>
                <c:pt idx="2">
                  <c:v>Improved coverage</c:v>
                </c:pt>
                <c:pt idx="3">
                  <c:v>Improved data quality</c:v>
                </c:pt>
                <c:pt idx="4">
                  <c:v>Increased response rate</c:v>
                </c:pt>
              </c:strCache>
            </c:strRef>
          </c:cat>
          <c:val>
            <c:numRef>
              <c:f>Sheet3!$R$10:$R$14</c:f>
              <c:numCache>
                <c:formatCode>General</c:formatCode>
                <c:ptCount val="5"/>
                <c:pt idx="0">
                  <c:v>35.700000000000003</c:v>
                </c:pt>
                <c:pt idx="1">
                  <c:v>61.9</c:v>
                </c:pt>
                <c:pt idx="2">
                  <c:v>37.299999999999997</c:v>
                </c:pt>
                <c:pt idx="3">
                  <c:v>57.1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DC-4828-928E-59384B430BB7}"/>
            </c:ext>
          </c:extLst>
        </c:ser>
        <c:ser>
          <c:idx val="1"/>
          <c:order val="1"/>
          <c:tx>
            <c:strRef>
              <c:f>Sheet3!$S$9</c:f>
              <c:strCache>
                <c:ptCount val="1"/>
                <c:pt idx="0">
                  <c:v>Obstacles</c:v>
                </c:pt>
              </c:strCache>
            </c:strRef>
          </c:tx>
          <c:invertIfNegative val="0"/>
          <c:cat>
            <c:strRef>
              <c:f>Sheet3!$Q$10:$Q$14</c:f>
              <c:strCache>
                <c:ptCount val="5"/>
                <c:pt idx="0">
                  <c:v>Cost savings</c:v>
                </c:pt>
                <c:pt idx="1">
                  <c:v>Time savings</c:v>
                </c:pt>
                <c:pt idx="2">
                  <c:v>Improved coverage</c:v>
                </c:pt>
                <c:pt idx="3">
                  <c:v>Improved data quality</c:v>
                </c:pt>
                <c:pt idx="4">
                  <c:v>Increased response rate</c:v>
                </c:pt>
              </c:strCache>
            </c:strRef>
          </c:cat>
          <c:val>
            <c:numRef>
              <c:f>Sheet3!$S$10:$S$14</c:f>
              <c:numCache>
                <c:formatCode>General</c:formatCode>
                <c:ptCount val="5"/>
                <c:pt idx="0">
                  <c:v>29.4</c:v>
                </c:pt>
                <c:pt idx="1">
                  <c:v>6.4</c:v>
                </c:pt>
                <c:pt idx="2">
                  <c:v>0.8</c:v>
                </c:pt>
                <c:pt idx="3">
                  <c:v>3.2</c:v>
                </c:pt>
                <c:pt idx="4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DC-4828-928E-59384B43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5113216"/>
        <c:axId val="35119104"/>
      </c:barChart>
      <c:catAx>
        <c:axId val="35113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119104"/>
        <c:crosses val="autoZero"/>
        <c:auto val="1"/>
        <c:lblAlgn val="ctr"/>
        <c:lblOffset val="100"/>
        <c:noMultiLvlLbl val="0"/>
      </c:catAx>
      <c:valAx>
        <c:axId val="35119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5113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Sheet8!$G$4</c:f>
              <c:strCache>
                <c:ptCount val="1"/>
                <c:pt idx="0">
                  <c:v>Significant </c:v>
                </c:pt>
              </c:strCache>
            </c:strRef>
          </c:tx>
          <c:spPr>
            <a:solidFill>
              <a:srgbClr val="A548B2"/>
            </a:solidFill>
            <a:ln>
              <a:noFill/>
            </a:ln>
            <a:effectLst/>
          </c:spPr>
          <c:invertIfNegative val="0"/>
          <c:cat>
            <c:strRef>
              <c:f>Sheet8!$F$5:$F$8</c:f>
              <c:strCache>
                <c:ptCount val="4"/>
                <c:pt idx="0">
                  <c:v>New technology</c:v>
                </c:pt>
                <c:pt idx="1">
                  <c:v>Insufficient staff resource</c:v>
                </c:pt>
                <c:pt idx="2">
                  <c:v>Improve coverage</c:v>
                </c:pt>
                <c:pt idx="3">
                  <c:v>Financial resource</c:v>
                </c:pt>
              </c:strCache>
            </c:strRef>
          </c:cat>
          <c:val>
            <c:numRef>
              <c:f>Sheet8!$G$5:$G$8</c:f>
              <c:numCache>
                <c:formatCode>0</c:formatCode>
                <c:ptCount val="4"/>
                <c:pt idx="0">
                  <c:v>55.384615384615387</c:v>
                </c:pt>
                <c:pt idx="1">
                  <c:v>42.1875</c:v>
                </c:pt>
                <c:pt idx="2">
                  <c:v>48.484848484848484</c:v>
                </c:pt>
                <c:pt idx="3">
                  <c:v>54.6875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EA-4686-B973-33EF5A8285A4}"/>
            </c:ext>
          </c:extLst>
        </c:ser>
        <c:ser>
          <c:idx val="1"/>
          <c:order val="1"/>
          <c:tx>
            <c:strRef>
              <c:f>Sheet8!$H$4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/>
          </c:spPr>
          <c:invertIfNegative val="0"/>
          <c:cat>
            <c:strRef>
              <c:f>Sheet8!$F$5:$F$8</c:f>
              <c:strCache>
                <c:ptCount val="4"/>
                <c:pt idx="0">
                  <c:v>New technology</c:v>
                </c:pt>
                <c:pt idx="1">
                  <c:v>Insufficient staff resource</c:v>
                </c:pt>
                <c:pt idx="2">
                  <c:v>Improve coverage</c:v>
                </c:pt>
                <c:pt idx="3">
                  <c:v>Financial resource</c:v>
                </c:pt>
              </c:strCache>
            </c:strRef>
          </c:cat>
          <c:val>
            <c:numRef>
              <c:f>Sheet8!$H$5:$H$8</c:f>
              <c:numCache>
                <c:formatCode>0</c:formatCode>
                <c:ptCount val="4"/>
                <c:pt idx="0">
                  <c:v>38.461538461538467</c:v>
                </c:pt>
                <c:pt idx="1">
                  <c:v>50</c:v>
                </c:pt>
                <c:pt idx="2">
                  <c:v>43.939393939393938</c:v>
                </c:pt>
                <c:pt idx="3">
                  <c:v>39.0625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EA-4686-B973-33EF5A828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400128"/>
        <c:axId val="36426496"/>
      </c:barChart>
      <c:catAx>
        <c:axId val="3640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26496"/>
        <c:crosses val="autoZero"/>
        <c:auto val="1"/>
        <c:lblAlgn val="ctr"/>
        <c:lblOffset val="100"/>
        <c:noMultiLvlLbl val="0"/>
      </c:catAx>
      <c:valAx>
        <c:axId val="36426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31B660-D5AE-4D16-8244-65C17A2FF860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14521E-7B7C-4FCC-9F38-552464EEE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7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9C9A28-7990-8343-89CF-319E33F6AA3B}" type="datetimeFigureOut">
              <a:rPr lang="en-US" smtClean="0"/>
              <a:t>09/12/2016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2EB8F3-D2BA-3D4B-A314-38C0A2998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1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EB8F3-D2BA-3D4B-A314-38C0A29985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5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EB8F3-D2BA-3D4B-A314-38C0A29985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4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57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94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73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66700"/>
            <a:ext cx="7997825" cy="1250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85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67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6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998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86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69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631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92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103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49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309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6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852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449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449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76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66700"/>
            <a:ext cx="7997825" cy="1250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21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3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4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41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49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79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16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309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5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58674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0" name="Picture 11" descr="UNSD_second_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"/>
          <p:cNvSpPr txBox="1">
            <a:spLocks noGrp="1"/>
          </p:cNvSpPr>
          <p:nvPr userDrawn="1"/>
        </p:nvSpPr>
        <p:spPr>
          <a:xfrm>
            <a:off x="533400" y="5867400"/>
            <a:ext cx="89154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160" b="1" i="0" u="none" strike="noStrike" kern="1200" baseline="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charset="0"/>
              </a:rPr>
              <a:t>UN Technical Meeting on Use of Technology in Population and Housing Censuses, Amman, 28 Nov-1 Dec 2016</a:t>
            </a:r>
            <a:endParaRPr lang="en-GB" sz="1160" b="1" i="0" u="none" strike="noStrike" kern="1200" baseline="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charset="0"/>
            </a:endParaRPr>
          </a:p>
          <a:p>
            <a:pPr algn="ctr">
              <a:defRPr/>
            </a:pPr>
            <a:endParaRPr lang="en-US" sz="1160" b="1" baseline="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83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B21E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B21E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B21E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B21E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B21E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2000">
          <a:solidFill>
            <a:schemeClr val="hlink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o"/>
        <a:defRPr>
          <a:solidFill>
            <a:schemeClr val="hlink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Courier New" pitchFamily="49" charset="0"/>
        <a:buChar char="­"/>
        <a:defRPr sz="1600">
          <a:solidFill>
            <a:schemeClr val="hlink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400">
          <a:solidFill>
            <a:schemeClr val="hlink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58674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0" name="Picture 11" descr="UNSD_second_bann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1"/>
          <p:cNvSpPr txBox="1">
            <a:spLocks noGrp="1"/>
          </p:cNvSpPr>
          <p:nvPr userDrawn="1"/>
        </p:nvSpPr>
        <p:spPr>
          <a:xfrm>
            <a:off x="533400" y="5937849"/>
            <a:ext cx="89154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Workshop on Experience and Perspective of the Use of Administrative </a:t>
            </a:r>
          </a:p>
          <a:p>
            <a:pPr marL="0" marR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Registers in Population Censuses, 15 to 17 June 2016</a:t>
            </a:r>
            <a:endParaRPr lang="en-GB" sz="11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  <a:p>
            <a:pPr algn="ctr">
              <a:defRPr/>
            </a:pPr>
            <a:endParaRPr lang="en-US" sz="1100" b="1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50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B21E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B21E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B21E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B21E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B21E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sz="2000">
          <a:solidFill>
            <a:schemeClr val="hlink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o"/>
        <a:defRPr>
          <a:solidFill>
            <a:schemeClr val="hlink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Courier New" pitchFamily="49" charset="0"/>
        <a:buChar char="­"/>
        <a:defRPr sz="1600">
          <a:solidFill>
            <a:schemeClr val="hlink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400">
          <a:solidFill>
            <a:schemeClr val="hlink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3251"/>
            <a:ext cx="7772400" cy="1334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Use of Technologies in Population and Housing Censuses: a Global overview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963" y="4142509"/>
            <a:ext cx="6400800" cy="123613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66FF"/>
                </a:solidFill>
              </a:rPr>
              <a:t>Meryem Demirci</a:t>
            </a:r>
          </a:p>
          <a:p>
            <a:r>
              <a:rPr lang="en-US" sz="1800" dirty="0">
                <a:solidFill>
                  <a:srgbClr val="0066FF"/>
                </a:solidFill>
              </a:rPr>
              <a:t>United Nations Statistics Division</a:t>
            </a:r>
          </a:p>
        </p:txBody>
      </p:sp>
    </p:spTree>
    <p:extLst>
      <p:ext uri="{BB962C8B-B14F-4D97-AF65-F5344CB8AC3E}">
        <p14:creationId xmlns:p14="http://schemas.microsoft.com/office/powerpoint/2010/main" val="21571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 of data collection-Plans for 2020 round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C63011E-DF01-441B-B86A-24012BAA5E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854623"/>
              </p:ext>
            </p:extLst>
          </p:nvPr>
        </p:nvGraphicFramePr>
        <p:xfrm>
          <a:off x="650240" y="1595120"/>
          <a:ext cx="7345680" cy="390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918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Internet in 2010 and Plans for 2020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FB7C20E-C219-42D8-9215-A660903EF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965674"/>
              </p:ext>
            </p:extLst>
          </p:nvPr>
        </p:nvGraphicFramePr>
        <p:xfrm>
          <a:off x="1717040" y="1960880"/>
          <a:ext cx="6075680" cy="362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63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CAPI in 2010 and Plans for 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0F36019-8FEA-42E0-9222-7BA860AE2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107837"/>
              </p:ext>
            </p:extLst>
          </p:nvPr>
        </p:nvGraphicFramePr>
        <p:xfrm>
          <a:off x="1056640" y="2057400"/>
          <a:ext cx="5882640" cy="359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877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Country practice in 2010 round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891495"/>
              </p:ext>
            </p:extLst>
          </p:nvPr>
        </p:nvGraphicFramePr>
        <p:xfrm>
          <a:off x="574675" y="1847373"/>
          <a:ext cx="6791325" cy="403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22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Most important challenges in 2020 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599"/>
            <a:ext cx="1963102" cy="4194779"/>
          </a:xfrm>
        </p:spPr>
        <p:txBody>
          <a:bodyPr/>
          <a:lstStyle/>
          <a:p>
            <a:pPr marL="471487" lvl="1" indent="0">
              <a:buNone/>
            </a:pPr>
            <a:endParaRPr lang="en-US" sz="1400" dirty="0">
              <a:solidFill>
                <a:srgbClr val="FFDC6D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lvl="1"/>
            <a:endParaRPr lang="en-US" sz="1400" dirty="0">
              <a:solidFill>
                <a:srgbClr val="00009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endParaRPr lang="en-US" dirty="0"/>
          </a:p>
          <a:p>
            <a:pPr marL="471487" lvl="1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5A17E24-F0BC-4DD0-8C07-90958AF1A6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475573"/>
              </p:ext>
            </p:extLst>
          </p:nvPr>
        </p:nvGraphicFramePr>
        <p:xfrm>
          <a:off x="1412240" y="1752598"/>
          <a:ext cx="6664960" cy="366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514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666241"/>
            <a:ext cx="7916862" cy="428113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Making a sound decision on adoption of electronic data collection is the heart of planning 2020 censuses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Benefits of the use of electronic data collection technologies are well understood – What about its impacts on census business process ???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Redesigning census operation for adoption of technology calls for very early decision making to have appropriate time for planning, designing, testing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significant shift in time schedule of census operation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less time for data processing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more time for planning/preparation/testing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009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marL="471487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6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729" y="989969"/>
            <a:ext cx="7683945" cy="42319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2020 World Population and Housing Census </a:t>
            </a:r>
            <a:r>
              <a:rPr lang="en-US" dirty="0" err="1">
                <a:solidFill>
                  <a:srgbClr val="0000FF"/>
                </a:solidFill>
              </a:rPr>
              <a:t>Programme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599"/>
            <a:ext cx="8001000" cy="3847155"/>
          </a:xfrm>
        </p:spPr>
        <p:txBody>
          <a:bodyPr/>
          <a:lstStyle/>
          <a:p>
            <a:r>
              <a:rPr lang="en-US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United Nations Economic and Social Council approved the </a:t>
            </a:r>
            <a:r>
              <a:rPr lang="en-US" altLang="en-US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World Census </a:t>
            </a:r>
            <a:r>
              <a:rPr lang="en-US" altLang="en-US" sz="18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5 August 2015</a:t>
            </a:r>
          </a:p>
          <a:p>
            <a:pPr lvl="1">
              <a:buClr>
                <a:srgbClr val="C00000"/>
              </a:buClr>
              <a:defRPr/>
            </a:pPr>
            <a:r>
              <a:rPr lang="en-US" altLang="en-US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Underscores need for setting </a:t>
            </a:r>
            <a:r>
              <a:rPr lang="en-US" altLang="en-US" u="sng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quality standards for reliable and accurate results </a:t>
            </a:r>
          </a:p>
          <a:p>
            <a:pPr lvl="1">
              <a:buClr>
                <a:srgbClr val="C00000"/>
              </a:buClr>
              <a:defRPr/>
            </a:pPr>
            <a:r>
              <a:rPr lang="en-US" altLang="en-US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Emphasizes the importance of </a:t>
            </a:r>
            <a:r>
              <a:rPr lang="en-US" altLang="en-US" u="sng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the </a:t>
            </a:r>
            <a:r>
              <a:rPr lang="en-US" altLang="en-US" u="sng" dirty="0" err="1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programme</a:t>
            </a:r>
            <a:r>
              <a:rPr lang="en-US" altLang="en-US" u="sng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to SDG’s</a:t>
            </a:r>
          </a:p>
          <a:p>
            <a:pPr lvl="1">
              <a:buClr>
                <a:srgbClr val="C00000"/>
              </a:buClr>
              <a:defRPr/>
            </a:pPr>
            <a:r>
              <a:rPr lang="en-US" altLang="en-US" dirty="0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Requests UN to develop statistical standards, methods and guidelines and to monitor the implementation of the World </a:t>
            </a:r>
            <a:r>
              <a:rPr lang="en-US" altLang="en-US" dirty="0" err="1">
                <a:solidFill>
                  <a:srgbClr val="00009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Programme</a:t>
            </a:r>
            <a:endParaRPr lang="en-US" altLang="en-US" dirty="0">
              <a:solidFill>
                <a:srgbClr val="00009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lvl="1"/>
            <a:endParaRPr lang="en-GB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 txBox="1">
            <a:spLocks noChangeArrowheads="1"/>
          </p:cNvSpPr>
          <p:nvPr/>
        </p:nvSpPr>
        <p:spPr bwMode="auto">
          <a:xfrm>
            <a:off x="261937" y="1634402"/>
            <a:ext cx="8623300" cy="429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spcBef>
                <a:spcPts val="750"/>
              </a:spcBef>
              <a:defRPr sz="2400" b="1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  <a:lvl2pPr marL="908050" indent="-436563" eaLnBrk="0" hangingPunct="0">
              <a:spcBef>
                <a:spcPts val="650"/>
              </a:spcBef>
              <a:defRPr sz="2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2pPr>
            <a:lvl3pPr marL="866775" indent="-469900" eaLnBrk="0" hangingPunct="0">
              <a:spcBef>
                <a:spcPts val="575"/>
              </a:spcBef>
              <a:defRPr sz="23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4pPr>
            <a:lvl5pPr eaLnBrk="0" hangingPunct="0">
              <a:spcBef>
                <a:spcPts val="625"/>
              </a:spcBef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>
              <a:spcBef>
                <a:spcPts val="75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r>
              <a:rPr lang="en-US" altLang="en-US" sz="1800" b="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Guidelines</a:t>
            </a:r>
          </a:p>
          <a:p>
            <a:pPr lvl="1">
              <a:spcBef>
                <a:spcPts val="75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r>
              <a:rPr lang="en-US" altLang="en-US" sz="1800" b="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and Recommendations for Population and Housing Censuses, Rev. 3 –available online</a:t>
            </a:r>
          </a:p>
          <a:p>
            <a:pPr marL="781050" lvl="1" indent="-342900">
              <a:spcBef>
                <a:spcPts val="75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endParaRPr lang="en-US" sz="1800" b="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lvl="1" indent="-285750">
              <a:spcBef>
                <a:spcPts val="75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b="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Handbook on Management of Population and Housing Censuses Revision 2-will be available soon</a:t>
            </a:r>
          </a:p>
          <a:p>
            <a:pPr marL="285750" indent="-285750">
              <a:spcBef>
                <a:spcPts val="75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endParaRPr lang="en-US" sz="1800" b="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75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b="0" dirty="0">
                <a:solidFill>
                  <a:srgbClr val="000090"/>
                </a:solidFill>
                <a:latin typeface="+mn-lt"/>
              </a:rPr>
              <a:t>Plans for revision of:</a:t>
            </a:r>
          </a:p>
          <a:p>
            <a:pPr marL="723900" lvl="1" indent="-285750">
              <a:spcBef>
                <a:spcPts val="75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000090"/>
                </a:solidFill>
                <a:latin typeface="+mn-lt"/>
              </a:rPr>
              <a:t>Economic Characteristics of Population</a:t>
            </a:r>
          </a:p>
          <a:p>
            <a:pPr marL="723900" lvl="1" indent="-285750">
              <a:spcBef>
                <a:spcPts val="75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000090"/>
                </a:solidFill>
                <a:latin typeface="+mn-lt"/>
              </a:rPr>
              <a:t>Editing </a:t>
            </a:r>
          </a:p>
          <a:p>
            <a:pPr marL="723900" lvl="1" indent="-285750">
              <a:spcBef>
                <a:spcPts val="75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000090"/>
                </a:solidFill>
                <a:latin typeface="+mn-lt"/>
              </a:rPr>
              <a:t>Geographic Information System </a:t>
            </a:r>
          </a:p>
          <a:p>
            <a:pPr marL="438150" lvl="1" indent="0">
              <a:spcBef>
                <a:spcPts val="75"/>
              </a:spcBef>
              <a:buClr>
                <a:srgbClr val="C00000"/>
              </a:buClr>
              <a:defRPr/>
            </a:pPr>
            <a:endParaRPr lang="en-US" sz="1800" b="0" dirty="0">
              <a:solidFill>
                <a:srgbClr val="000090"/>
              </a:solidFill>
              <a:latin typeface="+mn-lt"/>
            </a:endParaRPr>
          </a:p>
          <a:p>
            <a:pPr marL="723900" lvl="1" indent="-285750">
              <a:spcBef>
                <a:spcPts val="75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endParaRPr lang="en-US" sz="1600" b="0" dirty="0">
              <a:solidFill>
                <a:srgbClr val="000090"/>
              </a:solidFill>
              <a:latin typeface="+mn-lt"/>
            </a:endParaRPr>
          </a:p>
          <a:p>
            <a:r>
              <a:rPr lang="en-US" sz="1400" b="0" dirty="0">
                <a:solidFill>
                  <a:srgbClr val="000090"/>
                </a:solidFill>
                <a:latin typeface="+mn-lt"/>
              </a:rPr>
              <a:t>		</a:t>
            </a:r>
            <a:endParaRPr lang="en-US" altLang="en-US" sz="14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5123" name="Rectangle 10"/>
          <p:cNvSpPr txBox="1">
            <a:spLocks noChangeArrowheads="1"/>
          </p:cNvSpPr>
          <p:nvPr/>
        </p:nvSpPr>
        <p:spPr bwMode="auto">
          <a:xfrm>
            <a:off x="574675" y="838200"/>
            <a:ext cx="79978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750"/>
              </a:spcBef>
              <a:defRPr sz="24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65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575"/>
              </a:spcBef>
              <a:defRPr sz="23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4pPr>
            <a:lvl5pPr eaLnBrk="0" hangingPunct="0">
              <a:spcBef>
                <a:spcPts val="625"/>
              </a:spcBef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International Guidelines</a:t>
            </a:r>
            <a:endParaRPr lang="en-GB" altLang="en-US" sz="3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95884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 txBox="1">
            <a:spLocks noChangeArrowheads="1"/>
          </p:cNvSpPr>
          <p:nvPr/>
        </p:nvSpPr>
        <p:spPr bwMode="auto">
          <a:xfrm>
            <a:off x="364836" y="1742354"/>
            <a:ext cx="8779164" cy="414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spcBef>
                <a:spcPts val="750"/>
              </a:spcBef>
              <a:defRPr sz="2400" b="1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  <a:lvl2pPr marL="908050" indent="-436563" eaLnBrk="0" hangingPunct="0">
              <a:spcBef>
                <a:spcPts val="650"/>
              </a:spcBef>
              <a:defRPr sz="2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2pPr>
            <a:lvl3pPr marL="866775" indent="-469900" eaLnBrk="0" hangingPunct="0">
              <a:spcBef>
                <a:spcPts val="575"/>
              </a:spcBef>
              <a:defRPr sz="23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4pPr>
            <a:lvl5pPr eaLnBrk="0" hangingPunct="0">
              <a:spcBef>
                <a:spcPts val="625"/>
              </a:spcBef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marL="342900" indent="-342900">
              <a:spcBef>
                <a:spcPts val="75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on the Use of Technology for Enumeration	</a:t>
            </a:r>
          </a:p>
          <a:p>
            <a:pPr marL="781050" lvl="1" indent="-342900">
              <a:spcBef>
                <a:spcPts val="75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account project-UNSD and Regional Commissions</a:t>
            </a:r>
          </a:p>
          <a:p>
            <a:pPr marL="781050" lvl="1" indent="-342900">
              <a:spcBef>
                <a:spcPts val="75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</a:t>
            </a:r>
            <a:r>
              <a:rPr lang="en-GB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strength a capacity of national statistical offices on:</a:t>
            </a:r>
            <a:endParaRPr lang="en-US" altLang="en-US" sz="18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indent="-2857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make informed decisions on appropriate technologies, </a:t>
            </a:r>
          </a:p>
          <a:p>
            <a:pPr lvl="3" indent="-2857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efficiently use these technologies in census data collection, </a:t>
            </a:r>
          </a:p>
          <a:p>
            <a:pPr lvl="3" indent="-2857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 possible implications of their use on other aspects of census operation in order to maximize the benefits of this investment</a:t>
            </a:r>
            <a:endParaRPr lang="en-US" altLang="en-US" sz="18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7987" lvl="4" indent="-2857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/>
            </a:pPr>
            <a:r>
              <a:rPr lang="en-US" altLang="en-US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</a:p>
          <a:p>
            <a:pPr marL="1677987" lvl="4" indent="-2857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−"/>
              <a:defRPr/>
            </a:pPr>
            <a:r>
              <a:rPr lang="en-US" altLang="en-US" sz="18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workshops and technical assistance</a:t>
            </a:r>
          </a:p>
          <a:p>
            <a:pPr marL="319087" indent="-285750">
              <a:spcBef>
                <a:spcPts val="75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report on Quality Assurance of Population and Housing Censuses </a:t>
            </a:r>
          </a:p>
          <a:p>
            <a:pPr marL="319087" indent="-285750">
              <a:spcBef>
                <a:spcPts val="75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800" b="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report on Census for monitoring SDGs</a:t>
            </a:r>
          </a:p>
          <a:p>
            <a:pPr marL="471487" lvl="1" indent="0">
              <a:spcBef>
                <a:spcPts val="75"/>
              </a:spcBef>
              <a:buClr>
                <a:srgbClr val="C00000"/>
              </a:buClr>
              <a:defRPr/>
            </a:pPr>
            <a:endParaRPr lang="en-US" altLang="en-US" sz="1800" dirty="0">
              <a:solidFill>
                <a:srgbClr val="000090"/>
              </a:solidFill>
              <a:latin typeface="+mn-lt"/>
            </a:endParaRPr>
          </a:p>
          <a:p>
            <a:pPr marL="814387" lvl="1" indent="-342900">
              <a:spcBef>
                <a:spcPts val="75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endParaRPr lang="en-US" altLang="en-US" sz="1800" b="0" dirty="0">
              <a:solidFill>
                <a:srgbClr val="000090"/>
              </a:solidFill>
              <a:latin typeface="+mn-lt"/>
              <a:cs typeface="Arial" charset="0"/>
            </a:endParaRPr>
          </a:p>
          <a:p>
            <a:pPr marL="814387" lvl="1" indent="-342900">
              <a:spcBef>
                <a:spcPts val="75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/>
            </a:pPr>
            <a:endParaRPr lang="en-US" altLang="en-US" sz="1800" dirty="0">
              <a:solidFill>
                <a:srgbClr val="000090"/>
              </a:solidFill>
              <a:latin typeface="+mn-lt"/>
              <a:cs typeface="Arial" charset="0"/>
            </a:endParaRPr>
          </a:p>
          <a:p>
            <a:pPr lvl="3">
              <a:spcBef>
                <a:spcPts val="75"/>
              </a:spcBef>
              <a:buClr>
                <a:srgbClr val="C00000"/>
              </a:buClr>
              <a:buFont typeface="Wingdings" pitchFamily="2" charset="2"/>
              <a:buChar char="o"/>
              <a:defRPr/>
            </a:pPr>
            <a:endParaRPr lang="en-US" altLang="en-US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23" name="Rectangle 10"/>
          <p:cNvSpPr txBox="1">
            <a:spLocks noChangeArrowheads="1"/>
          </p:cNvSpPr>
          <p:nvPr/>
        </p:nvSpPr>
        <p:spPr bwMode="auto">
          <a:xfrm>
            <a:off x="574675" y="838200"/>
            <a:ext cx="79978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ts val="750"/>
              </a:spcBef>
              <a:defRPr sz="2400" b="1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spcBef>
                <a:spcPts val="650"/>
              </a:spcBef>
              <a:defRPr sz="2400">
                <a:solidFill>
                  <a:srgbClr val="000000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spcBef>
                <a:spcPts val="575"/>
              </a:spcBef>
              <a:defRPr sz="23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4pPr>
            <a:lvl5pPr eaLnBrk="0" hangingPunct="0">
              <a:spcBef>
                <a:spcPts val="625"/>
              </a:spcBef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Verdana" pitchFamily="34" charset="0"/>
                <a:ea typeface="SimSun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International Guidelines</a:t>
            </a:r>
            <a:endParaRPr lang="en-GB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599"/>
            <a:ext cx="8001000" cy="4156993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2010 world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</a:t>
            </a:r>
          </a:p>
          <a:p>
            <a:pPr lvl="1"/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Technology 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Practices in 2010 round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Plans for 2020 round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</a:t>
            </a:r>
          </a:p>
          <a:p>
            <a:pPr marL="471487" lvl="1" indent="0"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2020  world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Guidelines</a:t>
            </a:r>
          </a:p>
          <a:p>
            <a:pPr lvl="1"/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700" dirty="0">
              <a:solidFill>
                <a:srgbClr val="000090"/>
              </a:solidFill>
            </a:endParaRPr>
          </a:p>
          <a:p>
            <a:pPr marL="471487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80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774" y="368343"/>
            <a:ext cx="6950067" cy="10448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Census implementation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4800601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</a:t>
            </a:r>
          </a:p>
          <a:p>
            <a:pPr lvl="1"/>
            <a:r>
              <a:rPr lang="en-GB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 countries or areas out of 235 conducted census enumerating 6.4 billion people representing 93% of world population</a:t>
            </a:r>
          </a:p>
          <a:p>
            <a:pPr lvl="0"/>
            <a:endParaRPr lang="en-GB" sz="800" dirty="0">
              <a:solidFill>
                <a:srgbClr val="000090"/>
              </a:solidFill>
            </a:endParaRPr>
          </a:p>
          <a:p>
            <a:pPr marL="0" lvl="1" indent="0">
              <a:buNone/>
            </a:pPr>
            <a:r>
              <a:rPr lang="en-US" altLang="en-US" sz="1200" b="1" dirty="0">
                <a:solidFill>
                  <a:srgbClr val="000090"/>
                </a:solidFill>
              </a:rPr>
              <a:t>     Countries that conducted census		           Population enumerated</a:t>
            </a:r>
          </a:p>
          <a:p>
            <a:endParaRPr lang="en-GB" dirty="0"/>
          </a:p>
          <a:p>
            <a:pPr marL="457200" lvl="1" indent="0">
              <a:buNone/>
            </a:pPr>
            <a:endParaRPr lang="en-US" sz="3000" dirty="0">
              <a:solidFill>
                <a:srgbClr val="404040"/>
              </a:solidFill>
            </a:endParaRPr>
          </a:p>
        </p:txBody>
      </p:sp>
      <p:pic>
        <p:nvPicPr>
          <p:cNvPr id="2050" name="Picture 2" descr="Y:\DSSB\Demog\CENSUS_PROGRAMME\2010 Census World Programme\Website\MonthlyUpdate2014_12\Progression2010_files\image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66" y="3482109"/>
            <a:ext cx="2392218" cy="23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DSSB\Demog\CENSUS_PROGRAMME\2010 Census World Programme\Website\MonthlyUpdate2014_12\Progression2010_files\image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3" y="3482109"/>
            <a:ext cx="2332037" cy="23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3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774" y="368343"/>
            <a:ext cx="6950067" cy="10448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Census implementation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480060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000" dirty="0">
              <a:solidFill>
                <a:srgbClr val="404040"/>
              </a:solidFill>
            </a:endParaRPr>
          </a:p>
        </p:txBody>
      </p:sp>
      <p:pic>
        <p:nvPicPr>
          <p:cNvPr id="6" name="Picture 2" descr="Y:\DSSB\Demog\CENSUS_PROGRAMME\2010 Census World Programme\Website\MonthlyUpdate2014_12\Progression2010_files\image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9591"/>
            <a:ext cx="5054286" cy="38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17920" y="1699591"/>
            <a:ext cx="26477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rPr>
              <a:t>21 countries or areas did not conduct census compared to 26 during the 2000 round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</a:rPr>
              <a:t>25 countries rescheduled their censuses for 2010 round</a:t>
            </a:r>
            <a:endParaRPr kumimoji="0" lang="en-US" altLang="en-US" sz="700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098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774" y="368343"/>
            <a:ext cx="7396772" cy="140907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/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US" sz="3600" dirty="0">
                <a:solidFill>
                  <a:srgbClr val="0000FF"/>
                </a:solidFill>
              </a:rPr>
              <a:t/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/>
            </a:r>
            <a:br>
              <a:rPr lang="en-GB" dirty="0">
                <a:solidFill>
                  <a:srgbClr val="0000FF"/>
                </a:solidFill>
              </a:rPr>
            </a:b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749"/>
            <a:ext cx="8229600" cy="480060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endParaRPr lang="en-GB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900" dirty="0">
                <a:solidFill>
                  <a:srgbClr val="000090"/>
                </a:solidFill>
              </a:rPr>
              <a:t>Use of alternatives to traditional census</a:t>
            </a:r>
          </a:p>
          <a:p>
            <a:pPr lvl="2"/>
            <a:r>
              <a:rPr lang="en-GB" sz="1700" dirty="0">
                <a:solidFill>
                  <a:srgbClr val="000090"/>
                </a:solidFill>
              </a:rPr>
              <a:t>Combined census methodology </a:t>
            </a:r>
          </a:p>
          <a:p>
            <a:pPr lvl="2"/>
            <a:r>
              <a:rPr lang="en-GB" sz="1700" dirty="0">
                <a:solidFill>
                  <a:srgbClr val="000090"/>
                </a:solidFill>
              </a:rPr>
              <a:t>Fully register-based censuses</a:t>
            </a:r>
            <a:endParaRPr lang="en-GB" sz="1900" dirty="0">
              <a:solidFill>
                <a:srgbClr val="000090"/>
              </a:solidFill>
            </a:endParaRPr>
          </a:p>
          <a:p>
            <a:endParaRPr lang="en-US" sz="800" dirty="0">
              <a:solidFill>
                <a:srgbClr val="000090"/>
              </a:solidFill>
            </a:endParaRPr>
          </a:p>
          <a:p>
            <a:pPr lvl="1"/>
            <a:r>
              <a:rPr lang="en-GB" dirty="0">
                <a:solidFill>
                  <a:srgbClr val="000090"/>
                </a:solidFill>
              </a:rPr>
              <a:t>Use of advanced technologies </a:t>
            </a:r>
          </a:p>
          <a:p>
            <a:pPr lvl="2"/>
            <a:r>
              <a:rPr lang="en-GB" sz="1800" dirty="0">
                <a:solidFill>
                  <a:srgbClr val="000090"/>
                </a:solidFill>
              </a:rPr>
              <a:t>GPS/GIS</a:t>
            </a:r>
          </a:p>
          <a:p>
            <a:pPr lvl="2"/>
            <a:r>
              <a:rPr lang="en-GB" sz="1800" dirty="0">
                <a:solidFill>
                  <a:srgbClr val="000090"/>
                </a:solidFill>
              </a:rPr>
              <a:t>Hand-held devices</a:t>
            </a:r>
          </a:p>
          <a:p>
            <a:pPr lvl="2"/>
            <a:r>
              <a:rPr lang="en-GB" sz="1800" dirty="0">
                <a:solidFill>
                  <a:srgbClr val="000090"/>
                </a:solidFill>
              </a:rPr>
              <a:t>Internet</a:t>
            </a:r>
          </a:p>
          <a:p>
            <a:pPr lvl="1"/>
            <a:endParaRPr lang="en-GB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b="1" i="1" dirty="0">
                <a:solidFill>
                  <a:srgbClr val="000090"/>
                </a:solidFill>
              </a:rPr>
              <a:t>For data collection,  monitoring, management and dissemination</a:t>
            </a:r>
          </a:p>
          <a:p>
            <a:pPr marL="457200" lvl="1" indent="0">
              <a:buNone/>
            </a:pPr>
            <a:endParaRPr lang="en-US" sz="3000" dirty="0">
              <a:solidFill>
                <a:srgbClr val="40404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77774" y="368343"/>
            <a:ext cx="6950067" cy="104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B21E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B21E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B21E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B21E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B21EF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en-US" kern="0" dirty="0">
                <a:solidFill>
                  <a:srgbClr val="0000FF"/>
                </a:solidFill>
              </a:rPr>
              <a:t>Innovations</a:t>
            </a:r>
            <a:endParaRPr lang="en-GB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7837805" cy="822960"/>
          </a:xfrm>
        </p:spPr>
        <p:txBody>
          <a:bodyPr/>
          <a:lstStyle/>
          <a:p>
            <a:r>
              <a:rPr lang="en-US" dirty="0"/>
              <a:t>Trends in the use of technology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552197"/>
              </p:ext>
            </p:extLst>
          </p:nvPr>
        </p:nvGraphicFramePr>
        <p:xfrm>
          <a:off x="523959" y="1127761"/>
          <a:ext cx="7939236" cy="549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xmlns="" val="1959875932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6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 gridSpan="6"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  Census Rounds         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45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Before 1990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2020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400" i="1" dirty="0"/>
                        <a:t>Mapping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Sketch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0C0"/>
                          </a:solidFill>
                        </a:rPr>
                        <a:t>Digital</a:t>
                      </a:r>
                    </a:p>
                    <a:p>
                      <a:r>
                        <a:rPr lang="en-GB" sz="1200" dirty="0"/>
                        <a:t>Sketch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rgbClr val="0070C0"/>
                          </a:solidFill>
                        </a:rPr>
                        <a:t>Digital</a:t>
                      </a:r>
                    </a:p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Sketch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Digital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Georeferenced data </a:t>
                      </a:r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Sketch</a:t>
                      </a:r>
                      <a:r>
                        <a:rPr lang="en-US" sz="1200" baseline="0" dirty="0"/>
                        <a:t>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Enumeration</a:t>
                      </a:r>
                      <a:endParaRPr lang="en-GB" sz="1400" i="1" dirty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r>
                        <a:rPr lang="en-US" sz="1200" dirty="0"/>
                        <a:t>Paper</a:t>
                      </a:r>
                      <a:r>
                        <a:rPr lang="en-US" sz="1200" baseline="0" dirty="0"/>
                        <a:t> questionnaire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Paper</a:t>
                      </a:r>
                      <a:r>
                        <a:rPr lang="en-US" sz="1200" baseline="0" dirty="0"/>
                        <a:t> questionnaire</a:t>
                      </a:r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Electronic</a:t>
                      </a:r>
                      <a:r>
                        <a:rPr lang="en-US" sz="1200" baseline="0" dirty="0">
                          <a:solidFill>
                            <a:srgbClr val="0070C0"/>
                          </a:solidFill>
                        </a:rPr>
                        <a:t> questionnaire – Internet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Paper questionnaire</a:t>
                      </a:r>
                    </a:p>
                    <a:p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Electronic</a:t>
                      </a:r>
                      <a:r>
                        <a:rPr lang="en-US" sz="1200" baseline="0" dirty="0">
                          <a:solidFill>
                            <a:srgbClr val="0070C0"/>
                          </a:solidFill>
                        </a:rPr>
                        <a:t> questionnaire – Internet, hand-held devices and telephone</a:t>
                      </a:r>
                    </a:p>
                    <a:p>
                      <a:r>
                        <a:rPr lang="en-US" sz="1200" baseline="0" dirty="0">
                          <a:solidFill>
                            <a:srgbClr val="0070C0"/>
                          </a:solidFill>
                        </a:rPr>
                        <a:t>Real-time monitoring</a:t>
                      </a:r>
                    </a:p>
                    <a:p>
                      <a:r>
                        <a:rPr lang="en-US" sz="1200" dirty="0"/>
                        <a:t>Paper questionnaire </a:t>
                      </a:r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/>
                        <a:t>   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88744">
                <a:tc>
                  <a:txBody>
                    <a:bodyPr/>
                    <a:lstStyle/>
                    <a:p>
                      <a:r>
                        <a:rPr lang="en-US" sz="1400" i="1" dirty="0"/>
                        <a:t>Data Processing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Manual data</a:t>
                      </a:r>
                      <a:r>
                        <a:rPr lang="en-US" sz="1200" baseline="0" dirty="0"/>
                        <a:t>   capture </a:t>
                      </a:r>
                      <a:endParaRPr lang="en-US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rgbClr val="0070C0"/>
                          </a:solidFill>
                        </a:rPr>
                        <a:t>Optical data capture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Manual data</a:t>
                      </a:r>
                      <a:r>
                        <a:rPr lang="en-US" sz="1200" baseline="0" dirty="0"/>
                        <a:t>   capture </a:t>
                      </a:r>
                      <a:endParaRPr lang="en-US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rgbClr val="0070C0"/>
                          </a:solidFill>
                        </a:rPr>
                        <a:t>Optical data capture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Manual data</a:t>
                      </a:r>
                      <a:r>
                        <a:rPr lang="en-US" sz="1200" baseline="0" dirty="0"/>
                        <a:t>   capture </a:t>
                      </a:r>
                      <a:endParaRPr lang="en-US" sz="12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Optical data capture</a:t>
                      </a:r>
                    </a:p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Automatic data capture 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</a:rPr>
                        <a:t>(Internet and hand-held</a:t>
                      </a:r>
                      <a:r>
                        <a:rPr lang="en-US" sz="1100" baseline="0" dirty="0">
                          <a:solidFill>
                            <a:srgbClr val="0070C0"/>
                          </a:solidFill>
                        </a:rPr>
                        <a:t> devices)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Web-based manual data capture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Manual data capture</a:t>
                      </a:r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1400" i="1" dirty="0"/>
                        <a:t>Dissemination</a:t>
                      </a:r>
                      <a:endParaRPr lang="en-GB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Paper</a:t>
                      </a:r>
                      <a:r>
                        <a:rPr lang="en-US" sz="1200" baseline="0" dirty="0"/>
                        <a:t> publication</a:t>
                      </a:r>
                      <a:endParaRPr lang="en-US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Paper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publications</a:t>
                      </a:r>
                    </a:p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Online / digital publications</a:t>
                      </a:r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70C0"/>
                          </a:solidFill>
                        </a:rPr>
                        <a:t>Online</a:t>
                      </a:r>
                      <a:r>
                        <a:rPr lang="en-US" sz="1200" baseline="0" dirty="0">
                          <a:solidFill>
                            <a:srgbClr val="0070C0"/>
                          </a:solidFill>
                        </a:rPr>
                        <a:t> interactive databases </a:t>
                      </a:r>
                    </a:p>
                    <a:p>
                      <a:r>
                        <a:rPr lang="en-US" sz="1200" baseline="0" dirty="0">
                          <a:solidFill>
                            <a:srgbClr val="0070C0"/>
                          </a:solidFill>
                        </a:rPr>
                        <a:t>Digital publications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Paper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publications</a:t>
                      </a:r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8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UNSD Survey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Collecting information on lessons learned from the 2010 round of censuses and plans for 2020 round of censuses</a:t>
            </a:r>
          </a:p>
          <a:p>
            <a:endParaRPr lang="en-US" dirty="0"/>
          </a:p>
          <a:p>
            <a:pPr lvl="1"/>
            <a:r>
              <a:rPr lang="en-US" dirty="0"/>
              <a:t>The results will be used to identifying emerging trends and challenges  in the 2020 round</a:t>
            </a:r>
          </a:p>
          <a:p>
            <a:pPr marL="471487" lvl="1" indent="0">
              <a:buNone/>
            </a:pPr>
            <a:endParaRPr lang="en-US" dirty="0"/>
          </a:p>
          <a:p>
            <a:pPr lvl="1"/>
            <a:r>
              <a:rPr lang="en-US" dirty="0"/>
              <a:t>Preliminary results based on the information collected from about 100 countries</a:t>
            </a:r>
          </a:p>
        </p:txBody>
      </p:sp>
      <p:sp useBgFill="1">
        <p:nvSpPr>
          <p:cNvPr id="5" name="TextBox 4"/>
          <p:cNvSpPr txBox="1"/>
          <p:nvPr/>
        </p:nvSpPr>
        <p:spPr>
          <a:xfrm>
            <a:off x="1574800" y="4582160"/>
            <a:ext cx="5516880" cy="1200329"/>
          </a:xfrm>
          <a:prstGeom prst="rect">
            <a:avLst/>
          </a:prstGeom>
          <a:ln>
            <a:solidFill>
              <a:schemeClr val="accent2">
                <a:alpha val="86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Number of countries</a:t>
            </a:r>
          </a:p>
          <a:p>
            <a:r>
              <a:rPr lang="en-US" dirty="0">
                <a:solidFill>
                  <a:srgbClr val="0070C0"/>
                </a:solidFill>
              </a:rPr>
              <a:t>Africa: 21                   North America:3</a:t>
            </a:r>
          </a:p>
          <a:p>
            <a:r>
              <a:rPr lang="en-US" dirty="0">
                <a:solidFill>
                  <a:srgbClr val="0070C0"/>
                </a:solidFill>
              </a:rPr>
              <a:t>Asia:26                       Latin America: 20</a:t>
            </a:r>
          </a:p>
          <a:p>
            <a:r>
              <a:rPr lang="en-US" dirty="0">
                <a:solidFill>
                  <a:srgbClr val="0070C0"/>
                </a:solidFill>
              </a:rPr>
              <a:t>Europe: 35</a:t>
            </a:r>
          </a:p>
        </p:txBody>
      </p:sp>
    </p:spTree>
    <p:extLst>
      <p:ext uri="{BB962C8B-B14F-4D97-AF65-F5344CB8AC3E}">
        <p14:creationId xmlns:p14="http://schemas.microsoft.com/office/powerpoint/2010/main" val="299357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Census Method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A6ACDD3B-1E50-4004-99D1-9C524F2A9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467126"/>
              </p:ext>
            </p:extLst>
          </p:nvPr>
        </p:nvGraphicFramePr>
        <p:xfrm>
          <a:off x="275590" y="15208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14BB3C7D-4C13-404C-8E85-FAFF9F005E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558509"/>
              </p:ext>
            </p:extLst>
          </p:nvPr>
        </p:nvGraphicFramePr>
        <p:xfrm>
          <a:off x="4425633" y="2736850"/>
          <a:ext cx="4572000" cy="303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294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technology for data collection-2010 round-Percent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96FBA37-014B-4639-98AF-6C31073DF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23480"/>
              </p:ext>
            </p:extLst>
          </p:nvPr>
        </p:nvGraphicFramePr>
        <p:xfrm>
          <a:off x="396240" y="1798320"/>
          <a:ext cx="7264400" cy="367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389285"/>
      </p:ext>
    </p:extLst>
  </p:cSld>
  <p:clrMapOvr>
    <a:masterClrMapping/>
  </p:clrMapOvr>
</p:sld>
</file>

<file path=ppt/theme/theme1.xml><?xml version="1.0" encoding="utf-8"?>
<a:theme xmlns:a="http://schemas.openxmlformats.org/drawingml/2006/main" name="1_Profil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0070C0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11119</TotalTime>
  <Words>563</Words>
  <Application>Microsoft Office PowerPoint</Application>
  <PresentationFormat>On-screen Show (4:3)</PresentationFormat>
  <Paragraphs>149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1_Profile</vt:lpstr>
      <vt:lpstr>2_Profile</vt:lpstr>
      <vt:lpstr>Use of Technologies in Population and Housing Censuses: a Global overview</vt:lpstr>
      <vt:lpstr>Content</vt:lpstr>
      <vt:lpstr>Census implementation</vt:lpstr>
      <vt:lpstr>Census implementation</vt:lpstr>
      <vt:lpstr>   </vt:lpstr>
      <vt:lpstr>Trends in the use of technology</vt:lpstr>
      <vt:lpstr>UNSD Survey Results</vt:lpstr>
      <vt:lpstr>Census Method</vt:lpstr>
      <vt:lpstr>Use of technology for data collection-2010 round-Percent</vt:lpstr>
      <vt:lpstr>Method of data collection-Plans for 2020 round</vt:lpstr>
      <vt:lpstr>Use of Internet in 2010 and Plans for 2020</vt:lpstr>
      <vt:lpstr>Use of CAPI in 2010 and Plans for 2020</vt:lpstr>
      <vt:lpstr>Country practice in 2010 round</vt:lpstr>
      <vt:lpstr>Most important challenges in 2020 round</vt:lpstr>
      <vt:lpstr>Conclusions</vt:lpstr>
      <vt:lpstr>                         2020 World Population and Housing Census Programme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data revolution: Opportunities and challenges for global ageing</dc:title>
  <dc:creator>Linda Hooper</dc:creator>
  <cp:lastModifiedBy>Andrea De Luka</cp:lastModifiedBy>
  <cp:revision>352</cp:revision>
  <cp:lastPrinted>2016-08-10T20:09:53Z</cp:lastPrinted>
  <dcterms:created xsi:type="dcterms:W3CDTF">2015-07-05T18:53:48Z</dcterms:created>
  <dcterms:modified xsi:type="dcterms:W3CDTF">2016-12-09T15:07:43Z</dcterms:modified>
</cp:coreProperties>
</file>