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sldIdLst>
    <p:sldId id="275" r:id="rId2"/>
    <p:sldId id="286" r:id="rId3"/>
    <p:sldId id="287" r:id="rId4"/>
    <p:sldId id="295" r:id="rId5"/>
    <p:sldId id="288" r:id="rId6"/>
    <p:sldId id="297" r:id="rId7"/>
    <p:sldId id="296" r:id="rId8"/>
    <p:sldId id="281" r:id="rId9"/>
    <p:sldId id="289" r:id="rId10"/>
    <p:sldId id="293" r:id="rId11"/>
    <p:sldId id="282" r:id="rId12"/>
    <p:sldId id="290" r:id="rId13"/>
    <p:sldId id="277" r:id="rId14"/>
    <p:sldId id="291" r:id="rId15"/>
    <p:sldId id="294" r:id="rId16"/>
    <p:sldId id="256" r:id="rId17"/>
    <p:sldId id="257" r:id="rId18"/>
    <p:sldId id="292" r:id="rId19"/>
    <p:sldId id="285"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9"/>
          <p:cNvSpPr>
            <a:spLocks noGrp="1"/>
          </p:cNvSpPr>
          <p:nvPr>
            <p:ph type="dt" sz="half" idx="10"/>
          </p:nvPr>
        </p:nvSpPr>
        <p:spPr/>
        <p:txBody>
          <a:bodyPr/>
          <a:lstStyle>
            <a:lvl1pPr>
              <a:defRPr/>
            </a:lvl1pPr>
          </a:lstStyle>
          <a:p>
            <a:pPr>
              <a:defRPr/>
            </a:pPr>
            <a:fld id="{C634CF39-9A38-45BC-802A-D2CBEF677629}" type="datetimeFigureOut">
              <a:rPr lang="en-US"/>
              <a:pPr>
                <a:defRPr/>
              </a:pPr>
              <a:t>4/23/2014</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1C36CD77-A476-47BB-9C04-B4F37AFAD83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FB0A74C-B443-446F-943E-DB5A3FBED45D}" type="datetimeFigureOut">
              <a:rPr lang="en-US"/>
              <a:pPr>
                <a:defRPr/>
              </a:pPr>
              <a:t>4/23/2014</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420A9DE5-E3A8-4F63-8224-370AA1F2836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E6ACF006-291C-4D92-B0A0-160890B5CDA1}" type="datetimeFigureOut">
              <a:rPr lang="en-US"/>
              <a:pPr>
                <a:defRPr/>
              </a:pPr>
              <a:t>4/23/2014</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21829C37-CA50-49CC-A1D5-E41F9E6DCD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F262BAAB-E6E1-484C-BDE8-8EFC64CAE231}" type="datetimeFigureOut">
              <a:rPr lang="en-US"/>
              <a:pPr>
                <a:defRPr/>
              </a:pPr>
              <a:t>4/23/2014</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03DDDAFD-A419-465B-8BA5-69D77F8E912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9"/>
          <p:cNvSpPr>
            <a:spLocks noGrp="1"/>
          </p:cNvSpPr>
          <p:nvPr>
            <p:ph type="dt" sz="half" idx="10"/>
          </p:nvPr>
        </p:nvSpPr>
        <p:spPr/>
        <p:txBody>
          <a:bodyPr/>
          <a:lstStyle>
            <a:lvl1pPr>
              <a:defRPr/>
            </a:lvl1pPr>
          </a:lstStyle>
          <a:p>
            <a:pPr>
              <a:defRPr/>
            </a:pPr>
            <a:fld id="{5E8404FC-B17D-4526-87D4-2AFD4F238954}" type="datetimeFigureOut">
              <a:rPr lang="en-US"/>
              <a:pPr>
                <a:defRPr/>
              </a:pPr>
              <a:t>4/23/2014</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AA623EF8-E7FF-42CE-8F60-54D964D5897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5549DE27-4BF1-49A5-84F7-377FDB2166A0}" type="datetimeFigureOut">
              <a:rPr lang="en-US"/>
              <a:pPr>
                <a:defRPr/>
              </a:pPr>
              <a:t>4/23/2014</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E88872B0-0CA1-4CB9-839F-72840D183E6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96989DB1-66E8-4162-AB7E-C03F2D33A4DA}" type="datetimeFigureOut">
              <a:rPr lang="en-US"/>
              <a:pPr>
                <a:defRPr/>
              </a:pPr>
              <a:t>4/23/2014</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E3536152-27BC-4E00-834E-FDC536A000E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BEF0CA4E-385E-4282-B212-5A39A1948C25}" type="datetimeFigureOut">
              <a:rPr lang="en-US"/>
              <a:pPr>
                <a:defRPr/>
              </a:pPr>
              <a:t>4/23/2014</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DA58F76E-5508-485C-A478-B38A474ECA4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3FFA5344-E99F-4D96-81BC-A882A4DA0221}" type="datetimeFigureOut">
              <a:rPr lang="en-US"/>
              <a:pPr>
                <a:defRPr/>
              </a:pPr>
              <a:t>4/23/2014</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85BB5C67-5F70-4C06-964F-0F67EA7BC12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6C39650A-412D-45A8-85F0-118913251150}" type="datetimeFigureOut">
              <a:rPr lang="en-US"/>
              <a:pPr>
                <a:defRPr/>
              </a:pPr>
              <a:t>4/23/2014</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7D7C12DA-DCAA-4BB6-8630-80CCCC7FA92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67236781-73F9-4656-9DF0-AD2B121AA914}" type="datetimeFigureOut">
              <a:rPr lang="en-US"/>
              <a:pPr>
                <a:defRPr/>
              </a:pPr>
              <a:t>4/23/2014</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C6CCB84A-9F1E-48A5-A1CB-8372C3150E6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cs typeface="+mn-cs"/>
              </a:defRPr>
            </a:lvl1pPr>
          </a:lstStyle>
          <a:p>
            <a:pPr>
              <a:defRPr/>
            </a:pPr>
            <a:fld id="{BAF7E162-463B-456F-B190-5E77015E1068}" type="datetimeFigureOut">
              <a:rPr lang="en-US"/>
              <a:pPr>
                <a:defRPr/>
              </a:pPr>
              <a:t>4/23/2014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cs typeface="+mn-cs"/>
              </a:defRPr>
            </a:lvl1pPr>
          </a:lstStyle>
          <a:p>
            <a:pPr>
              <a:defRPr/>
            </a:pPr>
            <a:fld id="{74F3111F-649C-437C-8590-4C14F34BA22F}"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986" r:id="rId1"/>
    <p:sldLayoutId id="2147483987" r:id="rId2"/>
    <p:sldLayoutId id="2147483988" r:id="rId3"/>
    <p:sldLayoutId id="2147483989" r:id="rId4"/>
    <p:sldLayoutId id="2147483990" r:id="rId5"/>
    <p:sldLayoutId id="2147483991" r:id="rId6"/>
    <p:sldLayoutId id="2147483992" r:id="rId7"/>
    <p:sldLayoutId id="2147483993" r:id="rId8"/>
    <p:sldLayoutId id="2147483996" r:id="rId9"/>
    <p:sldLayoutId id="2147483994" r:id="rId10"/>
    <p:sldLayoutId id="2147483995"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gso.gov.vn/ItemPreview.aspx?ItemID=14920"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212290"/>
            <a:ext cx="8324850" cy="868363"/>
          </a:xfrm>
        </p:spPr>
        <p:txBody>
          <a:bodyPr>
            <a:noAutofit/>
          </a:bodyPr>
          <a:lstStyle/>
          <a:p>
            <a:pPr algn="ctr" fontAlgn="auto">
              <a:spcAft>
                <a:spcPts val="0"/>
              </a:spcAft>
              <a:defRPr/>
            </a:pPr>
            <a:r>
              <a:rPr lang="en-US" sz="2800" b="1" dirty="0" smtClean="0">
                <a:solidFill>
                  <a:schemeClr val="tx2">
                    <a:lumMod val="75000"/>
                  </a:schemeClr>
                </a:solidFill>
              </a:rPr>
              <a:t/>
            </a:r>
            <a:br>
              <a:rPr lang="en-US" sz="2800" b="1" dirty="0" smtClean="0">
                <a:solidFill>
                  <a:schemeClr val="tx2">
                    <a:lumMod val="75000"/>
                  </a:schemeClr>
                </a:solidFill>
              </a:rPr>
            </a:br>
            <a:r>
              <a:rPr lang="en-US" sz="2800" b="1" dirty="0">
                <a:solidFill>
                  <a:schemeClr val="tx2">
                    <a:lumMod val="75000"/>
                  </a:schemeClr>
                </a:solidFill>
              </a:rPr>
              <a:t/>
            </a:r>
            <a:br>
              <a:rPr lang="en-US" sz="2800" b="1" dirty="0">
                <a:solidFill>
                  <a:schemeClr val="tx2">
                    <a:lumMod val="75000"/>
                  </a:schemeClr>
                </a:solidFill>
              </a:rPr>
            </a:br>
            <a:r>
              <a:rPr lang="en-US" sz="2800" b="1" dirty="0" smtClean="0">
                <a:solidFill>
                  <a:schemeClr val="tx2">
                    <a:lumMod val="75000"/>
                  </a:schemeClr>
                </a:solidFill>
              </a:rPr>
              <a:t/>
            </a:r>
            <a:br>
              <a:rPr lang="en-US" sz="2800" b="1" dirty="0" smtClean="0">
                <a:solidFill>
                  <a:schemeClr val="tx2">
                    <a:lumMod val="75000"/>
                  </a:schemeClr>
                </a:solidFill>
              </a:rPr>
            </a:br>
            <a:r>
              <a:rPr lang="en-US" sz="2800" b="1" dirty="0">
                <a:solidFill>
                  <a:schemeClr val="tx2">
                    <a:lumMod val="75000"/>
                  </a:schemeClr>
                </a:solidFill>
              </a:rPr>
              <a:t/>
            </a:r>
            <a:br>
              <a:rPr lang="en-US" sz="2800" b="1" dirty="0">
                <a:solidFill>
                  <a:schemeClr val="tx2">
                    <a:lumMod val="75000"/>
                  </a:schemeClr>
                </a:solidFill>
              </a:rPr>
            </a:br>
            <a:r>
              <a:rPr lang="en-US" sz="2800" b="1" dirty="0" smtClean="0">
                <a:solidFill>
                  <a:schemeClr val="tx2">
                    <a:lumMod val="75000"/>
                  </a:schemeClr>
                </a:solidFill>
              </a:rPr>
              <a:t/>
            </a:r>
            <a:br>
              <a:rPr lang="en-US" sz="2800" b="1" dirty="0" smtClean="0">
                <a:solidFill>
                  <a:schemeClr val="tx2">
                    <a:lumMod val="75000"/>
                  </a:schemeClr>
                </a:solidFill>
              </a:rPr>
            </a:br>
            <a:r>
              <a:rPr lang="en-US" sz="2800" b="1" dirty="0">
                <a:solidFill>
                  <a:schemeClr val="tx2">
                    <a:lumMod val="75000"/>
                  </a:schemeClr>
                </a:solidFill>
              </a:rPr>
              <a:t/>
            </a:r>
            <a:br>
              <a:rPr lang="en-US" sz="2800" b="1" dirty="0">
                <a:solidFill>
                  <a:schemeClr val="tx2">
                    <a:lumMod val="75000"/>
                  </a:schemeClr>
                </a:solidFill>
              </a:rPr>
            </a:br>
            <a:r>
              <a:rPr lang="en-US" sz="2800" b="1" dirty="0" smtClean="0">
                <a:solidFill>
                  <a:schemeClr val="tx2">
                    <a:lumMod val="75000"/>
                  </a:schemeClr>
                </a:solidFill>
              </a:rPr>
              <a:t/>
            </a:r>
            <a:br>
              <a:rPr lang="en-US" sz="2800" b="1" dirty="0" smtClean="0">
                <a:solidFill>
                  <a:schemeClr val="tx2">
                    <a:lumMod val="75000"/>
                  </a:schemeClr>
                </a:solidFill>
              </a:rPr>
            </a:br>
            <a:r>
              <a:rPr lang="en-US" sz="2800" b="1" dirty="0">
                <a:solidFill>
                  <a:schemeClr val="tx2">
                    <a:lumMod val="75000"/>
                  </a:schemeClr>
                </a:solidFill>
              </a:rPr>
              <a:t/>
            </a:r>
            <a:br>
              <a:rPr lang="en-US" sz="2800" b="1" dirty="0">
                <a:solidFill>
                  <a:schemeClr val="tx2">
                    <a:lumMod val="75000"/>
                  </a:schemeClr>
                </a:solidFill>
              </a:rPr>
            </a:br>
            <a:r>
              <a:rPr lang="en-US" sz="2800" b="1" dirty="0" smtClean="0">
                <a:solidFill>
                  <a:schemeClr val="tx2">
                    <a:lumMod val="75000"/>
                  </a:schemeClr>
                </a:solidFill>
              </a:rPr>
              <a:t/>
            </a:r>
            <a:br>
              <a:rPr lang="en-US" sz="2800" b="1" dirty="0" smtClean="0">
                <a:solidFill>
                  <a:schemeClr val="tx2">
                    <a:lumMod val="75000"/>
                  </a:schemeClr>
                </a:solidFill>
              </a:rPr>
            </a:br>
            <a:r>
              <a:rPr lang="en-US" sz="2800" b="1" dirty="0">
                <a:solidFill>
                  <a:schemeClr val="tx2">
                    <a:lumMod val="75000"/>
                  </a:schemeClr>
                </a:solidFill>
              </a:rPr>
              <a:t/>
            </a:r>
            <a:br>
              <a:rPr lang="en-US" sz="2800" b="1" dirty="0">
                <a:solidFill>
                  <a:schemeClr val="tx2">
                    <a:lumMod val="75000"/>
                  </a:schemeClr>
                </a:solidFill>
              </a:rPr>
            </a:br>
            <a:r>
              <a:rPr lang="en-US" sz="2800" b="1" dirty="0" smtClean="0">
                <a:solidFill>
                  <a:schemeClr val="tx2">
                    <a:lumMod val="75000"/>
                  </a:schemeClr>
                </a:solidFill>
              </a:rPr>
              <a:t/>
            </a:r>
            <a:br>
              <a:rPr lang="en-US" sz="2800" b="1" dirty="0" smtClean="0">
                <a:solidFill>
                  <a:schemeClr val="tx2">
                    <a:lumMod val="75000"/>
                  </a:schemeClr>
                </a:solidFill>
              </a:rPr>
            </a:br>
            <a:r>
              <a:rPr lang="en-US" sz="2800" b="1" dirty="0">
                <a:solidFill>
                  <a:schemeClr val="tx2">
                    <a:lumMod val="75000"/>
                  </a:schemeClr>
                </a:solidFill>
              </a:rPr>
              <a:t/>
            </a:r>
            <a:br>
              <a:rPr lang="en-US" sz="2800" b="1" dirty="0">
                <a:solidFill>
                  <a:schemeClr val="tx2">
                    <a:lumMod val="75000"/>
                  </a:schemeClr>
                </a:solidFill>
              </a:rPr>
            </a:br>
            <a:r>
              <a:rPr lang="en-US" sz="2800" b="1" dirty="0" smtClean="0">
                <a:solidFill>
                  <a:schemeClr val="tx2">
                    <a:lumMod val="75000"/>
                  </a:schemeClr>
                </a:solidFill>
              </a:rPr>
              <a:t>Building </a:t>
            </a:r>
            <a:r>
              <a:rPr lang="en-US" sz="2800" b="1" dirty="0">
                <a:solidFill>
                  <a:schemeClr val="tx2">
                    <a:lumMod val="75000"/>
                  </a:schemeClr>
                </a:solidFill>
              </a:rPr>
              <a:t>better dissemination systems for national development indicators</a:t>
            </a:r>
            <a:br>
              <a:rPr lang="en-US" sz="2800" b="1" dirty="0">
                <a:solidFill>
                  <a:schemeClr val="tx2">
                    <a:lumMod val="75000"/>
                  </a:schemeClr>
                </a:solidFill>
              </a:rPr>
            </a:br>
            <a:endParaRPr lang="en-US" sz="2800" b="1" dirty="0"/>
          </a:p>
        </p:txBody>
      </p:sp>
      <p:sp>
        <p:nvSpPr>
          <p:cNvPr id="3" name="Content Placeholder 2"/>
          <p:cNvSpPr>
            <a:spLocks noGrp="1"/>
          </p:cNvSpPr>
          <p:nvPr>
            <p:ph idx="1"/>
          </p:nvPr>
        </p:nvSpPr>
        <p:spPr>
          <a:xfrm>
            <a:off x="533400" y="1600200"/>
            <a:ext cx="8153400" cy="4648200"/>
          </a:xfrm>
        </p:spPr>
        <p:txBody>
          <a:bodyPr>
            <a:normAutofit/>
          </a:bodyPr>
          <a:lstStyle/>
          <a:p>
            <a:pPr>
              <a:lnSpc>
                <a:spcPct val="90000"/>
              </a:lnSpc>
            </a:pPr>
            <a:endParaRPr lang="en-US" smtClean="0"/>
          </a:p>
          <a:p>
            <a:pPr>
              <a:lnSpc>
                <a:spcPct val="90000"/>
              </a:lnSpc>
              <a:buFont typeface="Wingdings 2" pitchFamily="18" charset="2"/>
              <a:buNone/>
            </a:pPr>
            <a:endParaRPr lang="en-US" smtClean="0"/>
          </a:p>
          <a:p>
            <a:pPr algn="ctr">
              <a:lnSpc>
                <a:spcPct val="90000"/>
              </a:lnSpc>
              <a:buFont typeface="Wingdings 2" pitchFamily="18" charset="2"/>
              <a:buNone/>
            </a:pPr>
            <a:r>
              <a:rPr lang="en-US" sz="3200" u="sng" smtClean="0"/>
              <a:t>Differences between national and international reported indicators</a:t>
            </a:r>
          </a:p>
          <a:p>
            <a:pPr algn="ctr">
              <a:lnSpc>
                <a:spcPct val="90000"/>
              </a:lnSpc>
              <a:buFont typeface="Wingdings 2" pitchFamily="18" charset="2"/>
              <a:buNone/>
            </a:pPr>
            <a:endParaRPr lang="en-US" sz="2400" smtClean="0"/>
          </a:p>
          <a:p>
            <a:pPr algn="ctr">
              <a:lnSpc>
                <a:spcPct val="90000"/>
              </a:lnSpc>
              <a:buFont typeface="Wingdings 2" pitchFamily="18" charset="2"/>
              <a:buNone/>
            </a:pPr>
            <a:endParaRPr lang="en-US" sz="2400" smtClean="0"/>
          </a:p>
          <a:p>
            <a:pPr algn="ctr">
              <a:lnSpc>
                <a:spcPct val="90000"/>
              </a:lnSpc>
              <a:buFont typeface="Wingdings 2" pitchFamily="18" charset="2"/>
              <a:buNone/>
            </a:pPr>
            <a:endParaRPr lang="en-US" sz="2400" smtClean="0"/>
          </a:p>
          <a:p>
            <a:pPr algn="ctr">
              <a:lnSpc>
                <a:spcPct val="90000"/>
              </a:lnSpc>
              <a:buFont typeface="Wingdings 2" pitchFamily="18" charset="2"/>
              <a:buNone/>
            </a:pPr>
            <a:endParaRPr lang="en-US" sz="2400" smtClean="0"/>
          </a:p>
          <a:p>
            <a:pPr algn="ctr">
              <a:lnSpc>
                <a:spcPct val="90000"/>
              </a:lnSpc>
              <a:buFont typeface="Wingdings 2" pitchFamily="18" charset="2"/>
              <a:buNone/>
            </a:pPr>
            <a:r>
              <a:rPr lang="en-US" sz="2400" smtClean="0"/>
              <a:t>Prepared by </a:t>
            </a:r>
          </a:p>
          <a:p>
            <a:pPr algn="ctr">
              <a:lnSpc>
                <a:spcPct val="90000"/>
              </a:lnSpc>
              <a:buFont typeface="Wingdings 2" pitchFamily="18" charset="2"/>
              <a:buNone/>
            </a:pPr>
            <a:r>
              <a:rPr lang="en-US" sz="2400" smtClean="0">
                <a:cs typeface="Arial" charset="0"/>
              </a:rPr>
              <a:t>Tran Thi Thu Trang – GSO, Vietnam</a:t>
            </a:r>
            <a:endParaRPr lang="en-US" b="1" smtClean="0"/>
          </a:p>
        </p:txBody>
      </p:sp>
      <p:pic>
        <p:nvPicPr>
          <p:cNvPr id="4" name="Picture 3" descr="logo"/>
          <p:cNvPicPr/>
          <p:nvPr/>
        </p:nvPicPr>
        <p:blipFill>
          <a:blip r:embed="rId2"/>
          <a:srcRect/>
          <a:stretch>
            <a:fillRect/>
          </a:stretch>
        </p:blipFill>
        <p:spPr bwMode="auto">
          <a:xfrm>
            <a:off x="7067550" y="48470"/>
            <a:ext cx="2381250" cy="561975"/>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a:xfrm>
            <a:off x="457200" y="704850"/>
            <a:ext cx="8229600" cy="666750"/>
          </a:xfrm>
        </p:spPr>
        <p:txBody>
          <a:bodyPr/>
          <a:lstStyle/>
          <a:p>
            <a:r>
              <a:rPr lang="en-US" sz="2800" b="1" dirty="0" smtClean="0"/>
              <a:t>Why different?</a:t>
            </a:r>
          </a:p>
        </p:txBody>
      </p:sp>
      <p:sp>
        <p:nvSpPr>
          <p:cNvPr id="3" name="Content Placeholder 2"/>
          <p:cNvSpPr>
            <a:spLocks noGrp="1"/>
          </p:cNvSpPr>
          <p:nvPr>
            <p:ph idx="1"/>
          </p:nvPr>
        </p:nvSpPr>
        <p:spPr>
          <a:xfrm>
            <a:off x="457200" y="1447801"/>
            <a:ext cx="8229600" cy="4876800"/>
          </a:xfrm>
        </p:spPr>
        <p:txBody>
          <a:bodyPr>
            <a:normAutofit/>
          </a:bodyPr>
          <a:lstStyle/>
          <a:p>
            <a:pPr marL="501650" indent="-457200" algn="just">
              <a:lnSpc>
                <a:spcPct val="80000"/>
              </a:lnSpc>
            </a:pPr>
            <a:r>
              <a:rPr lang="en-US" sz="2400" dirty="0" smtClean="0"/>
              <a:t>Official data are usually obtained from health service records, but few women in rural areas have </a:t>
            </a:r>
            <a:r>
              <a:rPr lang="en-US" sz="2400" dirty="0" smtClean="0"/>
              <a:t>access </a:t>
            </a:r>
            <a:r>
              <a:rPr lang="en-US" sz="2400" dirty="0" smtClean="0"/>
              <a:t>to health services.</a:t>
            </a:r>
          </a:p>
          <a:p>
            <a:pPr marL="501650" indent="-457200" algn="just">
              <a:lnSpc>
                <a:spcPct val="80000"/>
              </a:lnSpc>
            </a:pPr>
            <a:r>
              <a:rPr lang="en-US" sz="2400" dirty="0" smtClean="0"/>
              <a:t>Available data on levels of maternal mortality are generally significantly underestimated because of problems of misclassification and under-reporting of maternal deaths. </a:t>
            </a:r>
            <a:endParaRPr lang="en-US" sz="2400" dirty="0" smtClean="0"/>
          </a:p>
          <a:p>
            <a:pPr marL="501650" indent="-457200" algn="just">
              <a:lnSpc>
                <a:spcPct val="80000"/>
              </a:lnSpc>
            </a:pPr>
            <a:r>
              <a:rPr lang="en-US" sz="2400" dirty="0" smtClean="0"/>
              <a:t>The </a:t>
            </a:r>
            <a:r>
              <a:rPr lang="en-US" sz="2400" dirty="0"/>
              <a:t>difficulty in distinguishing deaths that are genuinely related to pregnancy from deaths that are not</a:t>
            </a:r>
            <a:endParaRPr lang="en-US" sz="2400" dirty="0" smtClean="0"/>
          </a:p>
          <a:p>
            <a:pPr marL="501650" indent="-457200" algn="just">
              <a:lnSpc>
                <a:spcPct val="80000"/>
              </a:lnSpc>
            </a:pPr>
            <a:r>
              <a:rPr lang="en-US" sz="2400" dirty="0" smtClean="0"/>
              <a:t>The WHO, the UNCEF, the UNFPA have adjusted existing data to take account of these problems and have developed model-based estimates for countries with no reliable national data on maternal mortality. It is these estimates that are usually published in international tables.</a:t>
            </a:r>
          </a:p>
          <a:p>
            <a:pPr marL="501650" indent="-457200">
              <a:lnSpc>
                <a:spcPct val="80000"/>
              </a:lnSpc>
            </a:pPr>
            <a:endParaRPr lang="en-US" sz="2400" dirty="0" smtClean="0"/>
          </a:p>
        </p:txBody>
      </p:sp>
      <p:pic>
        <p:nvPicPr>
          <p:cNvPr id="4" name="Picture 3" descr="logo"/>
          <p:cNvPicPr/>
          <p:nvPr/>
        </p:nvPicPr>
        <p:blipFill>
          <a:blip r:embed="rId2"/>
          <a:srcRect/>
          <a:stretch>
            <a:fillRect/>
          </a:stretch>
        </p:blipFill>
        <p:spPr bwMode="auto">
          <a:xfrm>
            <a:off x="7052950" y="76200"/>
            <a:ext cx="2381250" cy="561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pPr fontAlgn="auto">
              <a:spcAft>
                <a:spcPts val="0"/>
              </a:spcAft>
              <a:defRPr/>
            </a:pPr>
            <a:r>
              <a:rPr lang="en-US" altLang="en-US" sz="2400" b="1" dirty="0" smtClean="0">
                <a:solidFill>
                  <a:schemeClr val="tx2">
                    <a:lumMod val="75000"/>
                  </a:schemeClr>
                </a:solidFill>
                <a:latin typeface="Century Gothic" pitchFamily="34" charset="0"/>
              </a:rPr>
              <a:t>3. Employment to population ratio (percent)</a:t>
            </a:r>
            <a:endParaRPr lang="en-US" altLang="en-US" sz="2400" b="1" dirty="0">
              <a:solidFill>
                <a:schemeClr val="tx2">
                  <a:lumMod val="75000"/>
                </a:schemeClr>
              </a:solidFill>
              <a:latin typeface="Century Gothic" pitchFamily="34" charset="0"/>
            </a:endParaRPr>
          </a:p>
        </p:txBody>
      </p:sp>
      <p:pic>
        <p:nvPicPr>
          <p:cNvPr id="21506" name="Content Placeholder 3" descr="Screen Clipping"/>
          <p:cNvPicPr>
            <a:picLocks noGrp="1" noChangeAspect="1"/>
          </p:cNvPicPr>
          <p:nvPr>
            <p:ph idx="1"/>
          </p:nvPr>
        </p:nvPicPr>
        <p:blipFill>
          <a:blip r:embed="rId2"/>
          <a:srcRect/>
          <a:stretch>
            <a:fillRect/>
          </a:stretch>
        </p:blipFill>
        <p:spPr>
          <a:xfrm>
            <a:off x="293688" y="1371600"/>
            <a:ext cx="7631112" cy="4105275"/>
          </a:xfrm>
        </p:spPr>
      </p:pic>
      <p:pic>
        <p:nvPicPr>
          <p:cNvPr id="4" name="Picture 3" descr="logo"/>
          <p:cNvPicPr/>
          <p:nvPr/>
        </p:nvPicPr>
        <p:blipFill>
          <a:blip r:embed="rId3"/>
          <a:srcRect/>
          <a:stretch>
            <a:fillRect/>
          </a:stretch>
        </p:blipFill>
        <p:spPr bwMode="auto">
          <a:xfrm>
            <a:off x="6915150" y="76200"/>
            <a:ext cx="2381250" cy="561975"/>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685800" y="152400"/>
            <a:ext cx="7620000" cy="609600"/>
          </a:xfrm>
        </p:spPr>
        <p:txBody>
          <a:bodyPr/>
          <a:lstStyle/>
          <a:p>
            <a:r>
              <a:rPr lang="en-US" sz="2800" b="1" dirty="0" smtClean="0"/>
              <a:t>3. Employment to population ratio (Count.)</a:t>
            </a:r>
          </a:p>
        </p:txBody>
      </p:sp>
      <p:sp>
        <p:nvSpPr>
          <p:cNvPr id="3" name="Content Placeholder 2"/>
          <p:cNvSpPr>
            <a:spLocks noGrp="1"/>
          </p:cNvSpPr>
          <p:nvPr>
            <p:ph idx="1"/>
          </p:nvPr>
        </p:nvSpPr>
        <p:spPr>
          <a:xfrm>
            <a:off x="762000" y="1066800"/>
            <a:ext cx="8001000" cy="5562600"/>
          </a:xfrm>
        </p:spPr>
        <p:txBody>
          <a:bodyPr>
            <a:normAutofit lnSpcReduction="10000"/>
          </a:bodyPr>
          <a:lstStyle/>
          <a:p>
            <a:pPr marL="44450" indent="0" algn="just">
              <a:buFont typeface="Wingdings 2" pitchFamily="18" charset="2"/>
              <a:buNone/>
            </a:pPr>
            <a:r>
              <a:rPr lang="en-US" b="1" i="1" dirty="0" smtClean="0"/>
              <a:t>1. Definition</a:t>
            </a:r>
            <a:endParaRPr lang="en-US" dirty="0" smtClean="0"/>
          </a:p>
          <a:p>
            <a:pPr marL="44450" indent="0" algn="just"/>
            <a:r>
              <a:rPr lang="en-US" sz="2200" dirty="0" smtClean="0"/>
              <a:t>Employment to population ratio is the percentage of total employed workers with total population.</a:t>
            </a:r>
          </a:p>
          <a:p>
            <a:pPr marL="44450" indent="0" algn="just"/>
            <a:r>
              <a:rPr lang="en-US" sz="2200" dirty="0" smtClean="0"/>
              <a:t>Employed population (working) includes persons aged 15 and over in the reference period (one week)</a:t>
            </a:r>
          </a:p>
          <a:p>
            <a:pPr marL="44450" indent="0" algn="just">
              <a:spcBef>
                <a:spcPct val="0"/>
              </a:spcBef>
              <a:buFont typeface="Wingdings 2" pitchFamily="18" charset="2"/>
              <a:buNone/>
            </a:pPr>
            <a:r>
              <a:rPr lang="en-US" b="1" i="1" dirty="0" smtClean="0"/>
              <a:t>2. Method of computation</a:t>
            </a:r>
            <a:endParaRPr lang="en-US" i="1" dirty="0" smtClean="0"/>
          </a:p>
          <a:p>
            <a:pPr marL="44450" indent="0" algn="just">
              <a:spcBef>
                <a:spcPct val="0"/>
              </a:spcBef>
              <a:buFont typeface="Wingdings 2" pitchFamily="18" charset="2"/>
              <a:buNone/>
            </a:pPr>
            <a:r>
              <a:rPr lang="en-US" i="1" dirty="0" smtClean="0"/>
              <a:t>	</a:t>
            </a:r>
            <a:r>
              <a:rPr lang="en-US" sz="2400" i="1" dirty="0" smtClean="0"/>
              <a:t>Formula:</a:t>
            </a:r>
            <a:endParaRPr lang="en-US" sz="2400" dirty="0" smtClean="0"/>
          </a:p>
          <a:p>
            <a:pPr marL="44450" indent="0" algn="just">
              <a:spcBef>
                <a:spcPct val="0"/>
              </a:spcBef>
              <a:buFont typeface="Wingdings 2" pitchFamily="18" charset="2"/>
              <a:buNone/>
            </a:pPr>
            <a:r>
              <a:rPr lang="en-US" sz="2800" dirty="0" smtClean="0"/>
              <a:t>		</a:t>
            </a:r>
            <a:r>
              <a:rPr lang="en-US" sz="2000" dirty="0" smtClean="0"/>
              <a:t>Employment to population ratio</a:t>
            </a:r>
          </a:p>
          <a:p>
            <a:pPr marL="44450" indent="0" algn="just">
              <a:spcBef>
                <a:spcPct val="0"/>
              </a:spcBef>
              <a:buFont typeface="Wingdings 2" pitchFamily="18" charset="2"/>
              <a:buNone/>
            </a:pPr>
            <a:r>
              <a:rPr lang="en-US" sz="2000" dirty="0" smtClean="0"/>
              <a:t>		= Number of employed workers/Total population x 100</a:t>
            </a:r>
          </a:p>
          <a:p>
            <a:pPr marL="44450" indent="0" algn="just">
              <a:spcBef>
                <a:spcPct val="0"/>
              </a:spcBef>
              <a:buFont typeface="Wingdings 2" pitchFamily="18" charset="2"/>
              <a:buNone/>
            </a:pPr>
            <a:r>
              <a:rPr lang="en-US" sz="2400" b="1" dirty="0" smtClean="0"/>
              <a:t>Why different? </a:t>
            </a:r>
          </a:p>
          <a:p>
            <a:pPr marL="44450" indent="0" algn="just"/>
            <a:r>
              <a:rPr lang="en-US" sz="2400" dirty="0" smtClean="0"/>
              <a:t>The same definition and method, it may be different data source which in Vietnam this indicator was calculated based on database of Population and Housing Census every 10 year and  Sample survey on labor –employment every year.</a:t>
            </a:r>
          </a:p>
          <a:p>
            <a:pPr marL="44450" indent="0" algn="just">
              <a:spcBef>
                <a:spcPct val="0"/>
              </a:spcBef>
              <a:buFont typeface="Wingdings 2" pitchFamily="18" charset="2"/>
              <a:buNone/>
            </a:pPr>
            <a:endParaRPr lang="en-US" sz="2000" b="1" dirty="0" smtClean="0"/>
          </a:p>
        </p:txBody>
      </p:sp>
      <p:pic>
        <p:nvPicPr>
          <p:cNvPr id="4" name="Picture 3" descr="logo"/>
          <p:cNvPicPr/>
          <p:nvPr/>
        </p:nvPicPr>
        <p:blipFill>
          <a:blip r:embed="rId2"/>
          <a:srcRect/>
          <a:stretch>
            <a:fillRect/>
          </a:stretch>
        </p:blipFill>
        <p:spPr bwMode="auto">
          <a:xfrm>
            <a:off x="6838950" y="76200"/>
            <a:ext cx="2381250" cy="561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8229600" cy="514350"/>
          </a:xfrm>
        </p:spPr>
        <p:txBody>
          <a:bodyPr>
            <a:normAutofit fontScale="90000"/>
          </a:bodyPr>
          <a:lstStyle/>
          <a:p>
            <a:pPr fontAlgn="auto">
              <a:spcAft>
                <a:spcPts val="0"/>
              </a:spcAft>
              <a:defRPr/>
            </a:pPr>
            <a:r>
              <a:rPr lang="en-US" sz="2200" dirty="0" smtClean="0"/>
              <a:t/>
            </a:r>
            <a:br>
              <a:rPr lang="en-US" sz="2200" dirty="0" smtClean="0"/>
            </a:br>
            <a:r>
              <a:rPr lang="en-US" sz="2200" dirty="0" smtClean="0"/>
              <a:t/>
            </a:r>
            <a:br>
              <a:rPr lang="en-US" sz="2200" dirty="0" smtClean="0"/>
            </a:br>
            <a:r>
              <a:rPr lang="en-US" sz="2200" dirty="0" smtClean="0"/>
              <a:t>4. </a:t>
            </a:r>
            <a:r>
              <a:rPr lang="en-US" sz="2200" b="1" dirty="0" smtClean="0"/>
              <a:t>Children moderately or severely underweight (percent) – UNSD</a:t>
            </a:r>
            <a:br>
              <a:rPr lang="en-US" sz="2200" b="1" dirty="0" smtClean="0"/>
            </a:br>
            <a:r>
              <a:rPr lang="en-US" sz="2200" b="1" dirty="0" smtClean="0"/>
              <a:t>Prevalence of underweight children under-five years of age-Vietnam</a:t>
            </a:r>
            <a:br>
              <a:rPr lang="en-US" sz="2200" b="1" dirty="0" smtClean="0"/>
            </a:br>
            <a:endParaRPr lang="en-US" altLang="en-US" sz="2200" b="1" dirty="0">
              <a:solidFill>
                <a:schemeClr val="accent1"/>
              </a:solidFill>
              <a:latin typeface="Century Gothic" pitchFamily="34" charset="0"/>
            </a:endParaRPr>
          </a:p>
        </p:txBody>
      </p:sp>
      <p:pic>
        <p:nvPicPr>
          <p:cNvPr id="23554" name="Content Placeholder 3" descr="Screen Clipping"/>
          <p:cNvPicPr>
            <a:picLocks noGrp="1" noChangeAspect="1"/>
          </p:cNvPicPr>
          <p:nvPr>
            <p:ph idx="1"/>
          </p:nvPr>
        </p:nvPicPr>
        <p:blipFill>
          <a:blip r:embed="rId2"/>
          <a:srcRect/>
          <a:stretch>
            <a:fillRect/>
          </a:stretch>
        </p:blipFill>
        <p:spPr>
          <a:xfrm>
            <a:off x="1385888" y="2333625"/>
            <a:ext cx="6372225" cy="3592513"/>
          </a:xfrm>
        </p:spPr>
      </p:pic>
      <p:pic>
        <p:nvPicPr>
          <p:cNvPr id="4" name="Picture 3" descr="logo"/>
          <p:cNvPicPr/>
          <p:nvPr/>
        </p:nvPicPr>
        <p:blipFill>
          <a:blip r:embed="rId3"/>
          <a:srcRect/>
          <a:stretch>
            <a:fillRect/>
          </a:stretch>
        </p:blipFill>
        <p:spPr bwMode="auto">
          <a:xfrm>
            <a:off x="6762750" y="152400"/>
            <a:ext cx="2381250" cy="561975"/>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7848600" cy="533400"/>
          </a:xfrm>
        </p:spPr>
        <p:txBody>
          <a:bodyPr>
            <a:normAutofit fontScale="90000"/>
          </a:bodyPr>
          <a:lstStyle/>
          <a:p>
            <a:pPr fontAlgn="auto">
              <a:spcAft>
                <a:spcPts val="0"/>
              </a:spcAft>
              <a:defRPr/>
            </a:pPr>
            <a:r>
              <a:rPr lang="en-US" sz="2200" b="1" dirty="0" smtClean="0"/>
              <a:t>Prevalence of underweight children under-five years of age-Vietnam</a:t>
            </a:r>
            <a:endParaRPr lang="en-US" sz="2200" b="1" dirty="0"/>
          </a:p>
        </p:txBody>
      </p:sp>
      <p:sp>
        <p:nvSpPr>
          <p:cNvPr id="3" name="Content Placeholder 2"/>
          <p:cNvSpPr>
            <a:spLocks noGrp="1"/>
          </p:cNvSpPr>
          <p:nvPr>
            <p:ph idx="1"/>
          </p:nvPr>
        </p:nvSpPr>
        <p:spPr>
          <a:xfrm>
            <a:off x="914400" y="1219200"/>
            <a:ext cx="7315200" cy="5638800"/>
          </a:xfrm>
        </p:spPr>
        <p:txBody>
          <a:bodyPr>
            <a:normAutofit/>
          </a:bodyPr>
          <a:lstStyle/>
          <a:p>
            <a:pPr marL="274320" indent="-274320" fontAlgn="auto">
              <a:spcAft>
                <a:spcPts val="0"/>
              </a:spcAft>
              <a:buClr>
                <a:schemeClr val="accent3"/>
              </a:buClr>
              <a:buFont typeface="Wingdings 2"/>
              <a:buNone/>
              <a:defRPr/>
            </a:pPr>
            <a:r>
              <a:rPr lang="en-US" b="1" i="1" dirty="0" smtClean="0"/>
              <a:t>1. </a:t>
            </a:r>
            <a:r>
              <a:rPr lang="en-US" sz="2400" b="1" i="1" dirty="0" smtClean="0"/>
              <a:t>Definition</a:t>
            </a:r>
          </a:p>
          <a:p>
            <a:pPr marL="274320" indent="-274320" fontAlgn="auto">
              <a:spcAft>
                <a:spcPts val="0"/>
              </a:spcAft>
              <a:buClr>
                <a:schemeClr val="accent3"/>
              </a:buClr>
              <a:buFont typeface="Wingdings 2"/>
              <a:buNone/>
              <a:defRPr/>
            </a:pPr>
            <a:r>
              <a:rPr lang="en-US" sz="2400" dirty="0" smtClean="0"/>
              <a:t>	It is the percentage of children under age 5 whose weight for age is less than minus two standard deviation below the median.</a:t>
            </a:r>
          </a:p>
          <a:p>
            <a:pPr marL="502920" indent="-457200" fontAlgn="auto">
              <a:spcAft>
                <a:spcPts val="0"/>
              </a:spcAft>
              <a:buClr>
                <a:schemeClr val="accent3"/>
              </a:buClr>
              <a:buFont typeface="Wingdings 2"/>
              <a:buNone/>
              <a:defRPr/>
            </a:pPr>
            <a:r>
              <a:rPr lang="en-US" sz="2400" b="1" i="1" dirty="0" smtClean="0"/>
              <a:t>2. Method of computation</a:t>
            </a:r>
          </a:p>
          <a:p>
            <a:pPr marL="502920" indent="-457200" fontAlgn="auto">
              <a:spcAft>
                <a:spcPts val="0"/>
              </a:spcAft>
              <a:buClr>
                <a:schemeClr val="accent3"/>
              </a:buClr>
              <a:buFont typeface="Wingdings 2"/>
              <a:buNone/>
              <a:defRPr/>
            </a:pPr>
            <a:r>
              <a:rPr lang="en-US" sz="2400" dirty="0" smtClean="0"/>
              <a:t>	Children whose weight for age is less than minus two SD of the median weight of NCHS reference population is considered malnourished</a:t>
            </a:r>
          </a:p>
          <a:p>
            <a:pPr marL="274320" indent="-274320" fontAlgn="auto">
              <a:spcAft>
                <a:spcPts val="0"/>
              </a:spcAft>
              <a:buClr>
                <a:schemeClr val="accent3"/>
              </a:buClr>
              <a:buFont typeface="Wingdings 2"/>
              <a:buChar char=""/>
              <a:defRPr/>
            </a:pPr>
            <a:r>
              <a:rPr lang="en-US" dirty="0" smtClean="0"/>
              <a:t>Formula</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955425098"/>
              </p:ext>
            </p:extLst>
          </p:nvPr>
        </p:nvGraphicFramePr>
        <p:xfrm>
          <a:off x="838200" y="4953000"/>
          <a:ext cx="7620000" cy="1676400"/>
        </p:xfrm>
        <a:graphic>
          <a:graphicData uri="http://schemas.openxmlformats.org/drawingml/2006/table">
            <a:tbl>
              <a:tblPr firstRow="1" bandRow="1">
                <a:tableStyleId>{5C22544A-7EE6-4342-B048-85BDC9FD1C3A}</a:tableStyleId>
              </a:tblPr>
              <a:tblGrid>
                <a:gridCol w="2133600"/>
                <a:gridCol w="533400"/>
                <a:gridCol w="4167433"/>
                <a:gridCol w="785567"/>
              </a:tblGrid>
              <a:tr h="778140">
                <a:tc rowSpan="2">
                  <a:txBody>
                    <a:bodyPr/>
                    <a:lstStyle/>
                    <a:p>
                      <a:endParaRPr kumimoji="0" lang="en-US" sz="1800" b="1" kern="1200" dirty="0" smtClean="0">
                        <a:solidFill>
                          <a:schemeClr val="lt1"/>
                        </a:solidFill>
                        <a:latin typeface="+mn-lt"/>
                        <a:ea typeface="+mn-ea"/>
                        <a:cs typeface="+mn-cs"/>
                      </a:endParaRPr>
                    </a:p>
                    <a:p>
                      <a:pPr algn="ctr"/>
                      <a:r>
                        <a:rPr kumimoji="0" lang="en-US" sz="1600" b="0" kern="1200" dirty="0" smtClean="0">
                          <a:solidFill>
                            <a:schemeClr val="lt1"/>
                          </a:solidFill>
                          <a:latin typeface="+mn-lt"/>
                          <a:ea typeface="+mn-ea"/>
                          <a:cs typeface="+mn-cs"/>
                        </a:rPr>
                        <a:t>Prevalence of underweight children under-five years of age </a:t>
                      </a:r>
                      <a:endParaRPr lang="en-US" sz="1600" b="0" dirty="0"/>
                    </a:p>
                  </a:txBody>
                  <a:tcPr/>
                </a:tc>
                <a:tc rowSpan="2">
                  <a:txBody>
                    <a:bodyPr/>
                    <a:lstStyle/>
                    <a:p>
                      <a:pPr algn="ctr"/>
                      <a:endParaRPr lang="en-US" b="0" dirty="0" smtClean="0"/>
                    </a:p>
                    <a:p>
                      <a:pPr algn="ctr"/>
                      <a:endParaRPr lang="en-US" b="0" dirty="0" smtClean="0"/>
                    </a:p>
                    <a:p>
                      <a:pPr algn="ctr"/>
                      <a:r>
                        <a:rPr lang="en-US" b="0" dirty="0" smtClean="0"/>
                        <a:t>=</a:t>
                      </a:r>
                      <a:endParaRPr lang="en-US" b="0" dirty="0"/>
                    </a:p>
                  </a:txBody>
                  <a:tcPr/>
                </a:tc>
                <a:tc>
                  <a:txBody>
                    <a:bodyPr/>
                    <a:lstStyle/>
                    <a:p>
                      <a:pPr algn="ctr"/>
                      <a:r>
                        <a:rPr kumimoji="0" lang="en-US" sz="1600" b="0" kern="1200" dirty="0" smtClean="0">
                          <a:solidFill>
                            <a:schemeClr val="lt1"/>
                          </a:solidFill>
                          <a:latin typeface="+mn-lt"/>
                          <a:ea typeface="+mn-ea"/>
                          <a:cs typeface="+mn-cs"/>
                        </a:rPr>
                        <a:t>Number of children under 5 whose weight  is less than M-2SD of the region in the survey time point</a:t>
                      </a:r>
                      <a:endParaRPr lang="en-US" sz="1600" b="0" dirty="0"/>
                    </a:p>
                  </a:txBody>
                  <a:tcPr/>
                </a:tc>
                <a:tc rowSpan="2">
                  <a:txBody>
                    <a:bodyPr/>
                    <a:lstStyle/>
                    <a:p>
                      <a:endParaRPr lang="en-US" dirty="0" smtClean="0"/>
                    </a:p>
                    <a:p>
                      <a:endParaRPr lang="en-US" dirty="0" smtClean="0"/>
                    </a:p>
                    <a:p>
                      <a:r>
                        <a:rPr lang="en-US" sz="1800" dirty="0" smtClean="0"/>
                        <a:t>x</a:t>
                      </a:r>
                      <a:r>
                        <a:rPr lang="en-US" sz="1800" baseline="0" dirty="0" smtClean="0"/>
                        <a:t> </a:t>
                      </a:r>
                      <a:r>
                        <a:rPr lang="en-US" sz="1800" dirty="0" smtClean="0"/>
                        <a:t>100</a:t>
                      </a:r>
                      <a:endParaRPr lang="en-US" sz="1800" dirty="0"/>
                    </a:p>
                  </a:txBody>
                  <a:tcPr/>
                </a:tc>
              </a:tr>
              <a:tr h="806959">
                <a:tc vMerge="1">
                  <a:txBody>
                    <a:bodyPr/>
                    <a:lstStyle/>
                    <a:p>
                      <a:endParaRPr lang="en-US" dirty="0"/>
                    </a:p>
                  </a:txBody>
                  <a:tcPr/>
                </a:tc>
                <a:tc vMerge="1">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600" kern="1200" dirty="0" smtClean="0">
                          <a:solidFill>
                            <a:schemeClr val="dk1"/>
                          </a:solidFill>
                          <a:latin typeface="+mn-lt"/>
                          <a:ea typeface="+mn-ea"/>
                          <a:cs typeface="+mn-cs"/>
                        </a:rPr>
                        <a:t>Total children under age 5 that were weighted at the same time</a:t>
                      </a:r>
                      <a:endParaRPr lang="en-US" sz="1600" dirty="0" smtClean="0"/>
                    </a:p>
                    <a:p>
                      <a:endParaRPr lang="en-US" dirty="0"/>
                    </a:p>
                  </a:txBody>
                  <a:tcPr/>
                </a:tc>
                <a:tc vMerge="1">
                  <a:txBody>
                    <a:bodyPr/>
                    <a:lstStyle/>
                    <a:p>
                      <a:endParaRPr lang="en-US" dirty="0"/>
                    </a:p>
                  </a:txBody>
                  <a:tcPr/>
                </a:tc>
              </a:tr>
            </a:tbl>
          </a:graphicData>
        </a:graphic>
      </p:graphicFrame>
      <p:pic>
        <p:nvPicPr>
          <p:cNvPr id="5" name="Picture 4" descr="logo"/>
          <p:cNvPicPr/>
          <p:nvPr/>
        </p:nvPicPr>
        <p:blipFill>
          <a:blip r:embed="rId2"/>
          <a:srcRect/>
          <a:stretch>
            <a:fillRect/>
          </a:stretch>
        </p:blipFill>
        <p:spPr bwMode="auto">
          <a:xfrm>
            <a:off x="6762750" y="152400"/>
            <a:ext cx="2381250" cy="561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742950"/>
          </a:xfrm>
        </p:spPr>
        <p:txBody>
          <a:bodyPr>
            <a:noAutofit/>
          </a:bodyPr>
          <a:lstStyle/>
          <a:p>
            <a:r>
              <a:rPr lang="en-US" sz="2800" b="1" dirty="0" smtClean="0"/>
              <a:t>Why different?</a:t>
            </a:r>
            <a:br>
              <a:rPr lang="en-US" sz="2800" b="1" dirty="0" smtClean="0"/>
            </a:br>
            <a:endParaRPr lang="en-US" sz="2800" b="1" dirty="0" smtClean="0"/>
          </a:p>
        </p:txBody>
      </p:sp>
      <p:sp>
        <p:nvSpPr>
          <p:cNvPr id="25602" name="Content Placeholder 4"/>
          <p:cNvSpPr>
            <a:spLocks noGrp="1"/>
          </p:cNvSpPr>
          <p:nvPr>
            <p:ph idx="1"/>
          </p:nvPr>
        </p:nvSpPr>
        <p:spPr/>
        <p:txBody>
          <a:bodyPr/>
          <a:lstStyle/>
          <a:p>
            <a:r>
              <a:rPr lang="en-US" dirty="0" smtClean="0"/>
              <a:t>Data is calculated based on weight not tall</a:t>
            </a:r>
          </a:p>
          <a:p>
            <a:r>
              <a:rPr lang="en-US" dirty="0" smtClean="0"/>
              <a:t>Data on this indicator  are disseminated via: report on Annual National Nutrition Survey, National Nutrition Institute; Report on Household living standard survey and international report estimates based on </a:t>
            </a:r>
            <a:r>
              <a:rPr lang="en-US" dirty="0" err="1" smtClean="0"/>
              <a:t>orther</a:t>
            </a:r>
            <a:r>
              <a:rPr lang="en-US" dirty="0" smtClean="0"/>
              <a:t> source.</a:t>
            </a:r>
          </a:p>
        </p:txBody>
      </p:sp>
      <p:pic>
        <p:nvPicPr>
          <p:cNvPr id="4" name="Picture 3" descr="logo"/>
          <p:cNvPicPr/>
          <p:nvPr/>
        </p:nvPicPr>
        <p:blipFill>
          <a:blip r:embed="rId2"/>
          <a:srcRect/>
          <a:stretch>
            <a:fillRect/>
          </a:stretch>
        </p:blipFill>
        <p:spPr bwMode="auto">
          <a:xfrm>
            <a:off x="6762750" y="152400"/>
            <a:ext cx="2381250" cy="561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3"/>
          <p:cNvSpPr>
            <a:spLocks noGrp="1"/>
          </p:cNvSpPr>
          <p:nvPr>
            <p:ph type="title"/>
          </p:nvPr>
        </p:nvSpPr>
        <p:spPr>
          <a:xfrm>
            <a:off x="457200" y="0"/>
            <a:ext cx="8229600" cy="1219200"/>
          </a:xfrm>
        </p:spPr>
        <p:txBody>
          <a:bodyPr/>
          <a:lstStyle/>
          <a:p>
            <a:r>
              <a:rPr lang="en-US" sz="2800" b="1" dirty="0"/>
              <a:t>5</a:t>
            </a:r>
            <a:r>
              <a:rPr lang="en-US" sz="2800" b="1" dirty="0" smtClean="0"/>
              <a:t>. Notified cases of malaria (number)</a:t>
            </a:r>
          </a:p>
        </p:txBody>
      </p:sp>
      <p:sp>
        <p:nvSpPr>
          <p:cNvPr id="26626" name="Content Placeholder 2"/>
          <p:cNvSpPr>
            <a:spLocks noGrp="1"/>
          </p:cNvSpPr>
          <p:nvPr>
            <p:ph idx="1"/>
          </p:nvPr>
        </p:nvSpPr>
        <p:spPr>
          <a:xfrm>
            <a:off x="914400" y="1752600"/>
            <a:ext cx="7696200" cy="4556125"/>
          </a:xfrm>
        </p:spPr>
        <p:txBody>
          <a:bodyPr/>
          <a:lstStyle/>
          <a:p>
            <a:pPr marL="0" indent="0">
              <a:spcBef>
                <a:spcPct val="0"/>
              </a:spcBef>
              <a:buFont typeface="Wingdings 2" pitchFamily="18" charset="2"/>
              <a:buNone/>
            </a:pPr>
            <a:r>
              <a:rPr lang="en-US" b="1" smtClean="0"/>
              <a:t> </a:t>
            </a:r>
            <a:endParaRPr lang="en-US" smtClean="0"/>
          </a:p>
        </p:txBody>
      </p:sp>
      <p:pic>
        <p:nvPicPr>
          <p:cNvPr id="26627" name="Picture 1" descr="Screen Clipping"/>
          <p:cNvPicPr>
            <a:picLocks noChangeAspect="1"/>
          </p:cNvPicPr>
          <p:nvPr/>
        </p:nvPicPr>
        <p:blipFill>
          <a:blip r:embed="rId2"/>
          <a:srcRect/>
          <a:stretch>
            <a:fillRect/>
          </a:stretch>
        </p:blipFill>
        <p:spPr bwMode="auto">
          <a:xfrm>
            <a:off x="381000" y="1752600"/>
            <a:ext cx="8582025" cy="4095750"/>
          </a:xfrm>
          <a:prstGeom prst="rect">
            <a:avLst/>
          </a:prstGeom>
          <a:noFill/>
          <a:ln w="9525">
            <a:noFill/>
            <a:miter lim="800000"/>
            <a:headEnd/>
            <a:tailEnd/>
          </a:ln>
        </p:spPr>
      </p:pic>
      <p:pic>
        <p:nvPicPr>
          <p:cNvPr id="5" name="Picture 4" descr="logo"/>
          <p:cNvPicPr/>
          <p:nvPr/>
        </p:nvPicPr>
        <p:blipFill>
          <a:blip r:embed="rId3"/>
          <a:srcRect/>
          <a:stretch>
            <a:fillRect/>
          </a:stretch>
        </p:blipFill>
        <p:spPr bwMode="auto">
          <a:xfrm>
            <a:off x="6762750" y="152400"/>
            <a:ext cx="2381250" cy="561975"/>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14375"/>
            <a:ext cx="7315200" cy="609600"/>
          </a:xfrm>
        </p:spPr>
        <p:txBody>
          <a:bodyPr>
            <a:noAutofit/>
          </a:bodyPr>
          <a:lstStyle/>
          <a:p>
            <a:pPr fontAlgn="auto">
              <a:spcAft>
                <a:spcPts val="0"/>
              </a:spcAft>
              <a:defRPr/>
            </a:pPr>
            <a:r>
              <a:rPr lang="en-US" sz="2400" b="1" dirty="0" smtClean="0"/>
              <a:t>Notified </a:t>
            </a:r>
            <a:r>
              <a:rPr lang="en-US" sz="2400" b="1" dirty="0"/>
              <a:t>cases of </a:t>
            </a:r>
            <a:r>
              <a:rPr lang="en-US" sz="2400" b="1" dirty="0" smtClean="0"/>
              <a:t>malaria (per 100 000 population)</a:t>
            </a:r>
            <a:br>
              <a:rPr lang="en-US" sz="2400" b="1" dirty="0" smtClean="0"/>
            </a:br>
            <a:r>
              <a:rPr lang="en-US" sz="2400" b="1" dirty="0" smtClean="0"/>
              <a:t>No difference</a:t>
            </a:r>
            <a:endParaRPr lang="en-US" sz="2400" b="1" dirty="0"/>
          </a:p>
        </p:txBody>
      </p:sp>
      <p:pic>
        <p:nvPicPr>
          <p:cNvPr id="27650" name="Content Placeholder 5" descr="Screen Clipping"/>
          <p:cNvPicPr>
            <a:picLocks noGrp="1" noChangeAspect="1"/>
          </p:cNvPicPr>
          <p:nvPr>
            <p:ph idx="1"/>
          </p:nvPr>
        </p:nvPicPr>
        <p:blipFill>
          <a:blip r:embed="rId2"/>
          <a:srcRect/>
          <a:stretch>
            <a:fillRect/>
          </a:stretch>
        </p:blipFill>
        <p:spPr>
          <a:xfrm>
            <a:off x="714375" y="1952625"/>
            <a:ext cx="7715250" cy="4354513"/>
          </a:xfrm>
        </p:spPr>
      </p:pic>
      <p:pic>
        <p:nvPicPr>
          <p:cNvPr id="4" name="Picture 3" descr="logo"/>
          <p:cNvPicPr/>
          <p:nvPr/>
        </p:nvPicPr>
        <p:blipFill>
          <a:blip r:embed="rId3"/>
          <a:srcRect/>
          <a:stretch>
            <a:fillRect/>
          </a:stretch>
        </p:blipFill>
        <p:spPr bwMode="auto">
          <a:xfrm>
            <a:off x="6762750" y="152400"/>
            <a:ext cx="2381250" cy="561975"/>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smtClean="0"/>
              <a:t>How to solve</a:t>
            </a:r>
          </a:p>
        </p:txBody>
      </p:sp>
      <p:sp>
        <p:nvSpPr>
          <p:cNvPr id="28674" name="Content Placeholder 2"/>
          <p:cNvSpPr>
            <a:spLocks noGrp="1"/>
          </p:cNvSpPr>
          <p:nvPr>
            <p:ph idx="1"/>
          </p:nvPr>
        </p:nvSpPr>
        <p:spPr/>
        <p:txBody>
          <a:bodyPr/>
          <a:lstStyle/>
          <a:p>
            <a:r>
              <a:rPr lang="en-US" dirty="0" smtClean="0"/>
              <a:t>Standardized metadata on national report</a:t>
            </a:r>
          </a:p>
          <a:p>
            <a:r>
              <a:rPr lang="en-US" dirty="0" smtClean="0"/>
              <a:t>Consensus on definitions and calculation </a:t>
            </a:r>
            <a:r>
              <a:rPr lang="en-US" dirty="0" smtClean="0"/>
              <a:t>methods</a:t>
            </a:r>
            <a:r>
              <a:rPr lang="en-US" smtClean="0"/>
              <a:t>, data source  </a:t>
            </a:r>
            <a:r>
              <a:rPr lang="en-US" dirty="0" smtClean="0"/>
              <a:t>between national and international metadata</a:t>
            </a:r>
          </a:p>
          <a:p>
            <a:r>
              <a:rPr lang="en-US" dirty="0" smtClean="0"/>
              <a:t>Indicators are specific for Vietnam’s condition, UNSD needs to expand DSD can be mapped</a:t>
            </a:r>
          </a:p>
          <a:p>
            <a:r>
              <a:rPr lang="en-US" dirty="0" smtClean="0"/>
              <a:t>Introducing about </a:t>
            </a:r>
            <a:r>
              <a:rPr lang="en-US" dirty="0"/>
              <a:t>this project on </a:t>
            </a:r>
            <a:r>
              <a:rPr lang="en-US" sz="2400" dirty="0">
                <a:solidFill>
                  <a:srgbClr val="7030A0"/>
                </a:solidFill>
                <a:hlinkClick r:id="rId2"/>
              </a:rPr>
              <a:t>http://www.gso.gov.vn/ItemPreview.aspx?ItemID=14920</a:t>
            </a:r>
            <a:endParaRPr lang="en-US" dirty="0" smtClean="0">
              <a:solidFill>
                <a:srgbClr val="7030A0"/>
              </a:solidFill>
            </a:endParaRPr>
          </a:p>
        </p:txBody>
      </p:sp>
      <p:pic>
        <p:nvPicPr>
          <p:cNvPr id="4" name="Picture 3" descr="logo"/>
          <p:cNvPicPr/>
          <p:nvPr/>
        </p:nvPicPr>
        <p:blipFill>
          <a:blip r:embed="rId3"/>
          <a:srcRect/>
          <a:stretch>
            <a:fillRect/>
          </a:stretch>
        </p:blipFill>
        <p:spPr bwMode="auto">
          <a:xfrm>
            <a:off x="6762750" y="152400"/>
            <a:ext cx="2381250" cy="561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fontAlgn="auto">
              <a:spcAft>
                <a:spcPts val="0"/>
              </a:spcAft>
              <a:defRPr/>
            </a:pPr>
            <a:r>
              <a:rPr lang="en-US" dirty="0" smtClean="0"/>
              <a:t>THANK YOU </a:t>
            </a:r>
            <a:br>
              <a:rPr lang="en-US" dirty="0" smtClean="0"/>
            </a:br>
            <a:r>
              <a:rPr lang="en-US" dirty="0" smtClean="0"/>
              <a:t>FOR YOUR ATTENTION</a:t>
            </a:r>
            <a:endParaRPr lang="en-US" dirty="0"/>
          </a:p>
        </p:txBody>
      </p:sp>
      <p:pic>
        <p:nvPicPr>
          <p:cNvPr id="29698" name="Content Placeholder 5" descr="Screen Clipping"/>
          <p:cNvPicPr>
            <a:picLocks noGrp="1" noChangeAspect="1"/>
          </p:cNvPicPr>
          <p:nvPr>
            <p:ph idx="1"/>
          </p:nvPr>
        </p:nvPicPr>
        <p:blipFill>
          <a:blip r:embed="rId2"/>
          <a:srcRect/>
          <a:stretch>
            <a:fillRect/>
          </a:stretch>
        </p:blipFill>
        <p:spPr>
          <a:xfrm>
            <a:off x="2533650" y="2695575"/>
            <a:ext cx="4076700" cy="2868613"/>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a:xfrm>
            <a:off x="990600" y="533400"/>
            <a:ext cx="7315200" cy="1154113"/>
          </a:xfrm>
        </p:spPr>
        <p:txBody>
          <a:bodyPr/>
          <a:lstStyle/>
          <a:p>
            <a:pPr algn="ctr"/>
            <a:r>
              <a:rPr lang="en-US" smtClean="0"/>
              <a:t>Content</a:t>
            </a:r>
          </a:p>
        </p:txBody>
      </p:sp>
      <p:sp>
        <p:nvSpPr>
          <p:cNvPr id="14338" name="Content Placeholder 2"/>
          <p:cNvSpPr>
            <a:spLocks noGrp="1"/>
          </p:cNvSpPr>
          <p:nvPr>
            <p:ph idx="1"/>
          </p:nvPr>
        </p:nvSpPr>
        <p:spPr>
          <a:xfrm>
            <a:off x="914400" y="2438400"/>
            <a:ext cx="7315200" cy="3540125"/>
          </a:xfrm>
        </p:spPr>
        <p:txBody>
          <a:bodyPr/>
          <a:lstStyle/>
          <a:p>
            <a:r>
              <a:rPr lang="en-US" sz="3600" smtClean="0"/>
              <a:t>5 indicators need to be explained</a:t>
            </a:r>
          </a:p>
          <a:p>
            <a:r>
              <a:rPr lang="en-US" sz="3600" smtClean="0"/>
              <a:t>Reasons for differences</a:t>
            </a:r>
          </a:p>
          <a:p>
            <a:r>
              <a:rPr lang="en-US" sz="3600" smtClean="0"/>
              <a:t>How to solve</a:t>
            </a:r>
          </a:p>
        </p:txBody>
      </p:sp>
      <p:pic>
        <p:nvPicPr>
          <p:cNvPr id="4" name="Picture 3" descr="logo"/>
          <p:cNvPicPr/>
          <p:nvPr/>
        </p:nvPicPr>
        <p:blipFill>
          <a:blip r:embed="rId2"/>
          <a:srcRect/>
          <a:stretch>
            <a:fillRect/>
          </a:stretch>
        </p:blipFill>
        <p:spPr bwMode="auto">
          <a:xfrm>
            <a:off x="6915150" y="152400"/>
            <a:ext cx="2381250" cy="561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990600" y="533400"/>
            <a:ext cx="7924800" cy="1154113"/>
          </a:xfrm>
        </p:spPr>
        <p:txBody>
          <a:bodyPr/>
          <a:lstStyle/>
          <a:p>
            <a:r>
              <a:rPr lang="en-US" sz="3600" b="1" smtClean="0"/>
              <a:t>5 indicators need to be explained</a:t>
            </a:r>
          </a:p>
        </p:txBody>
      </p:sp>
      <p:sp>
        <p:nvSpPr>
          <p:cNvPr id="3" name="Content Placeholder 2"/>
          <p:cNvSpPr>
            <a:spLocks noGrp="1"/>
          </p:cNvSpPr>
          <p:nvPr>
            <p:ph idx="1"/>
          </p:nvPr>
        </p:nvSpPr>
        <p:spPr>
          <a:xfrm>
            <a:off x="838200" y="1981200"/>
            <a:ext cx="7315200" cy="4267200"/>
          </a:xfrm>
        </p:spPr>
        <p:txBody>
          <a:bodyPr>
            <a:normAutofit lnSpcReduction="10000"/>
          </a:bodyPr>
          <a:lstStyle/>
          <a:p>
            <a:pPr marL="502920" indent="-457200" fontAlgn="auto">
              <a:lnSpc>
                <a:spcPct val="200000"/>
              </a:lnSpc>
              <a:spcAft>
                <a:spcPts val="0"/>
              </a:spcAft>
              <a:buClr>
                <a:schemeClr val="accent3"/>
              </a:buClr>
              <a:buFont typeface="+mj-lt"/>
              <a:buAutoNum type="arabicPeriod"/>
              <a:defRPr/>
            </a:pPr>
            <a:r>
              <a:rPr lang="en-US" dirty="0" smtClean="0"/>
              <a:t>Internet users</a:t>
            </a:r>
          </a:p>
          <a:p>
            <a:pPr marL="502920" indent="-457200" fontAlgn="auto">
              <a:lnSpc>
                <a:spcPct val="200000"/>
              </a:lnSpc>
              <a:spcAft>
                <a:spcPts val="0"/>
              </a:spcAft>
              <a:buClr>
                <a:schemeClr val="accent3"/>
              </a:buClr>
              <a:buFont typeface="+mj-lt"/>
              <a:buAutoNum type="arabicPeriod"/>
              <a:defRPr/>
            </a:pPr>
            <a:r>
              <a:rPr lang="en-US" dirty="0" smtClean="0"/>
              <a:t>Maternal mortality ratio</a:t>
            </a:r>
          </a:p>
          <a:p>
            <a:pPr marL="502920" indent="-457200" fontAlgn="auto">
              <a:lnSpc>
                <a:spcPct val="200000"/>
              </a:lnSpc>
              <a:spcAft>
                <a:spcPts val="0"/>
              </a:spcAft>
              <a:buClr>
                <a:schemeClr val="accent3"/>
              </a:buClr>
              <a:buFont typeface="+mj-lt"/>
              <a:buAutoNum type="arabicPeriod"/>
              <a:defRPr/>
            </a:pPr>
            <a:r>
              <a:rPr lang="en-US" dirty="0" smtClean="0"/>
              <a:t>Employment-to-population ratio</a:t>
            </a:r>
          </a:p>
          <a:p>
            <a:pPr marL="502920" indent="-457200" fontAlgn="auto">
              <a:lnSpc>
                <a:spcPct val="200000"/>
              </a:lnSpc>
              <a:spcAft>
                <a:spcPts val="0"/>
              </a:spcAft>
              <a:buClr>
                <a:schemeClr val="accent3"/>
              </a:buClr>
              <a:buFont typeface="+mj-lt"/>
              <a:buAutoNum type="arabicPeriod"/>
              <a:defRPr/>
            </a:pPr>
            <a:r>
              <a:rPr lang="en-US" dirty="0" smtClean="0"/>
              <a:t>Children </a:t>
            </a:r>
            <a:r>
              <a:rPr lang="en-US" dirty="0"/>
              <a:t>moderately or severely underweight</a:t>
            </a:r>
          </a:p>
          <a:p>
            <a:pPr marL="502920" indent="-457200" fontAlgn="auto">
              <a:lnSpc>
                <a:spcPct val="200000"/>
              </a:lnSpc>
              <a:spcAft>
                <a:spcPts val="0"/>
              </a:spcAft>
              <a:buClr>
                <a:schemeClr val="accent3"/>
              </a:buClr>
              <a:buFont typeface="+mj-lt"/>
              <a:buAutoNum type="arabicPeriod"/>
              <a:defRPr/>
            </a:pPr>
            <a:r>
              <a:rPr lang="en-US" dirty="0" smtClean="0"/>
              <a:t>Notified </a:t>
            </a:r>
            <a:r>
              <a:rPr lang="en-US" dirty="0"/>
              <a:t>cases of malaria</a:t>
            </a:r>
          </a:p>
          <a:p>
            <a:pPr marL="502920" indent="-457200" fontAlgn="auto">
              <a:lnSpc>
                <a:spcPct val="200000"/>
              </a:lnSpc>
              <a:spcAft>
                <a:spcPts val="0"/>
              </a:spcAft>
              <a:buClr>
                <a:schemeClr val="accent3"/>
              </a:buClr>
              <a:buFont typeface="+mj-lt"/>
              <a:buAutoNum type="arabicPeriod"/>
              <a:defRPr/>
            </a:pPr>
            <a:endParaRPr lang="en-US" dirty="0"/>
          </a:p>
        </p:txBody>
      </p:sp>
      <p:pic>
        <p:nvPicPr>
          <p:cNvPr id="4" name="Picture 3" descr="logo"/>
          <p:cNvPicPr/>
          <p:nvPr/>
        </p:nvPicPr>
        <p:blipFill>
          <a:blip r:embed="rId2"/>
          <a:srcRect/>
          <a:stretch>
            <a:fillRect/>
          </a:stretch>
        </p:blipFill>
        <p:spPr bwMode="auto">
          <a:xfrm>
            <a:off x="6991350" y="152400"/>
            <a:ext cx="2381250" cy="561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93688"/>
            <a:ext cx="7315200" cy="696912"/>
          </a:xfrm>
        </p:spPr>
        <p:txBody>
          <a:bodyPr>
            <a:normAutofit fontScale="90000"/>
          </a:bodyPr>
          <a:lstStyle/>
          <a:p>
            <a:pPr fontAlgn="auto">
              <a:spcAft>
                <a:spcPts val="0"/>
              </a:spcAft>
              <a:defRPr/>
            </a:pPr>
            <a:r>
              <a:rPr lang="en-US" sz="2400" b="1" dirty="0" smtClean="0">
                <a:solidFill>
                  <a:schemeClr val="tx2">
                    <a:lumMod val="75000"/>
                  </a:schemeClr>
                </a:solidFill>
                <a:latin typeface="Century Gothic" pitchFamily="34" charset="0"/>
              </a:rPr>
              <a:t>1. Internet users (per 100 population)</a:t>
            </a:r>
            <a:br>
              <a:rPr lang="en-US" sz="2400" b="1" dirty="0" smtClean="0">
                <a:solidFill>
                  <a:schemeClr val="tx2">
                    <a:lumMod val="75000"/>
                  </a:schemeClr>
                </a:solidFill>
                <a:latin typeface="Century Gothic" pitchFamily="34" charset="0"/>
              </a:rPr>
            </a:br>
            <a:r>
              <a:rPr lang="en-US" sz="2400" b="1" dirty="0" smtClean="0">
                <a:solidFill>
                  <a:schemeClr val="tx2">
                    <a:lumMod val="75000"/>
                  </a:schemeClr>
                </a:solidFill>
                <a:latin typeface="Century Gothic" pitchFamily="34" charset="0"/>
              </a:rPr>
              <a:t>Before adjustment</a:t>
            </a:r>
            <a:endParaRPr lang="en-US" sz="2400" b="1" dirty="0">
              <a:solidFill>
                <a:schemeClr val="tx2">
                  <a:lumMod val="75000"/>
                </a:schemeClr>
              </a:solidFill>
            </a:endParaRPr>
          </a:p>
        </p:txBody>
      </p:sp>
      <p:pic>
        <p:nvPicPr>
          <p:cNvPr id="16386" name="Content Placeholder 3" descr="Screen Clipping"/>
          <p:cNvPicPr>
            <a:picLocks noGrp="1" noChangeAspect="1"/>
          </p:cNvPicPr>
          <p:nvPr>
            <p:ph idx="1"/>
          </p:nvPr>
        </p:nvPicPr>
        <p:blipFill>
          <a:blip r:embed="rId2"/>
          <a:srcRect/>
          <a:stretch>
            <a:fillRect/>
          </a:stretch>
        </p:blipFill>
        <p:spPr>
          <a:xfrm>
            <a:off x="838200" y="1676400"/>
            <a:ext cx="6858000" cy="4038600"/>
          </a:xfrm>
        </p:spPr>
      </p:pic>
      <p:pic>
        <p:nvPicPr>
          <p:cNvPr id="4" name="Picture 3" descr="logo"/>
          <p:cNvPicPr/>
          <p:nvPr/>
        </p:nvPicPr>
        <p:blipFill>
          <a:blip r:embed="rId3"/>
          <a:srcRect/>
          <a:stretch>
            <a:fillRect/>
          </a:stretch>
        </p:blipFill>
        <p:spPr bwMode="auto">
          <a:xfrm>
            <a:off x="6991350" y="76200"/>
            <a:ext cx="2381250" cy="561975"/>
          </a:xfrm>
          <a:prstGeom prst="rect">
            <a:avLst/>
          </a:prstGeom>
          <a:noFill/>
          <a:ln w="9525">
            <a:noFill/>
            <a:miter lim="800000"/>
            <a:headEnd/>
            <a:tailEnd/>
          </a:ln>
        </p:spPr>
      </p:pic>
    </p:spTree>
    <p:extLst>
      <p:ext uri="{BB962C8B-B14F-4D97-AF65-F5344CB8AC3E}">
        <p14:creationId xmlns:p14="http://schemas.microsoft.com/office/powerpoint/2010/main" val="3212716868"/>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914400" y="381000"/>
            <a:ext cx="7315200" cy="457200"/>
          </a:xfrm>
        </p:spPr>
        <p:txBody>
          <a:bodyPr/>
          <a:lstStyle/>
          <a:p>
            <a:r>
              <a:rPr lang="en-US" sz="2800" b="1" dirty="0" smtClean="0"/>
              <a:t>Internet users (Count.)</a:t>
            </a:r>
          </a:p>
        </p:txBody>
      </p:sp>
      <p:sp>
        <p:nvSpPr>
          <p:cNvPr id="3" name="Content Placeholder 2"/>
          <p:cNvSpPr>
            <a:spLocks noGrp="1"/>
          </p:cNvSpPr>
          <p:nvPr>
            <p:ph idx="1"/>
          </p:nvPr>
        </p:nvSpPr>
        <p:spPr>
          <a:xfrm>
            <a:off x="685800" y="1066800"/>
            <a:ext cx="7543800" cy="5241925"/>
          </a:xfrm>
        </p:spPr>
        <p:txBody>
          <a:bodyPr>
            <a:normAutofit/>
          </a:bodyPr>
          <a:lstStyle/>
          <a:p>
            <a:pPr algn="just">
              <a:lnSpc>
                <a:spcPct val="80000"/>
              </a:lnSpc>
              <a:buFont typeface="Wingdings 2" pitchFamily="18" charset="2"/>
              <a:buNone/>
            </a:pPr>
            <a:r>
              <a:rPr lang="en-US" sz="2400" b="1" i="1" dirty="0" smtClean="0"/>
              <a:t>1. Definition</a:t>
            </a:r>
          </a:p>
          <a:p>
            <a:pPr algn="just">
              <a:lnSpc>
                <a:spcPct val="80000"/>
              </a:lnSpc>
              <a:buFont typeface="Wingdings 2" pitchFamily="18" charset="2"/>
              <a:buNone/>
            </a:pPr>
            <a:r>
              <a:rPr lang="en-US" sz="2400" dirty="0" smtClean="0"/>
              <a:t>	Internet users is the number of users of internet. The Internet is a linked global network of computers in which users at one computer, if they have permission, get information from other computers in the network.</a:t>
            </a:r>
          </a:p>
          <a:p>
            <a:pPr algn="just">
              <a:lnSpc>
                <a:spcPct val="80000"/>
              </a:lnSpc>
              <a:buFont typeface="Wingdings 2" pitchFamily="18" charset="2"/>
              <a:buNone/>
            </a:pPr>
            <a:r>
              <a:rPr lang="en-US" sz="2400" b="1" dirty="0" smtClean="0"/>
              <a:t>2</a:t>
            </a:r>
            <a:r>
              <a:rPr lang="en-US" sz="2400" dirty="0" smtClean="0"/>
              <a:t>. </a:t>
            </a:r>
            <a:r>
              <a:rPr lang="en-US" sz="2400" b="1" i="1" dirty="0" smtClean="0"/>
              <a:t>Method of computation</a:t>
            </a:r>
            <a:endParaRPr lang="en-US" sz="2400" dirty="0" smtClean="0"/>
          </a:p>
          <a:p>
            <a:pPr algn="just">
              <a:lnSpc>
                <a:spcPct val="80000"/>
              </a:lnSpc>
              <a:buFont typeface="Wingdings 2" pitchFamily="18" charset="2"/>
              <a:buNone/>
            </a:pPr>
            <a:r>
              <a:rPr lang="en-US" sz="2400" dirty="0" smtClean="0"/>
              <a:t>	The total number of Internet users is divided by population and multiplied by 100.</a:t>
            </a:r>
          </a:p>
          <a:p>
            <a:pPr algn="just">
              <a:lnSpc>
                <a:spcPct val="80000"/>
              </a:lnSpc>
              <a:buFont typeface="Wingdings 2" pitchFamily="18" charset="2"/>
              <a:buNone/>
            </a:pPr>
            <a:r>
              <a:rPr lang="en-US" sz="2400" b="1" i="1" dirty="0" smtClean="0"/>
              <a:t>3. Data collection </a:t>
            </a:r>
          </a:p>
          <a:p>
            <a:pPr algn="just">
              <a:lnSpc>
                <a:spcPct val="80000"/>
              </a:lnSpc>
              <a:buFont typeface="Wingdings 2" pitchFamily="18" charset="2"/>
              <a:buNone/>
            </a:pPr>
            <a:r>
              <a:rPr lang="en-US" sz="2400" dirty="0" smtClean="0"/>
              <a:t>	In </a:t>
            </a:r>
            <a:r>
              <a:rPr lang="en-US" sz="2400" dirty="0" err="1" smtClean="0"/>
              <a:t>VietNam</a:t>
            </a:r>
            <a:r>
              <a:rPr lang="en-US" sz="2400" dirty="0" smtClean="0"/>
              <a:t> where Internet user surveys are not available, the ITU uses average multipliers to estimate the number of users per subscriber.</a:t>
            </a:r>
          </a:p>
          <a:p>
            <a:pPr>
              <a:lnSpc>
                <a:spcPct val="80000"/>
              </a:lnSpc>
              <a:buFont typeface="Wingdings 2" pitchFamily="18" charset="2"/>
              <a:buNone/>
            </a:pPr>
            <a:endParaRPr lang="en-US" sz="2000" dirty="0" smtClean="0"/>
          </a:p>
          <a:p>
            <a:pPr>
              <a:lnSpc>
                <a:spcPct val="80000"/>
              </a:lnSpc>
            </a:pPr>
            <a:endParaRPr lang="en-US" sz="2000" dirty="0" smtClean="0"/>
          </a:p>
        </p:txBody>
      </p:sp>
      <p:pic>
        <p:nvPicPr>
          <p:cNvPr id="4" name="Picture 3" descr="logo"/>
          <p:cNvPicPr/>
          <p:nvPr/>
        </p:nvPicPr>
        <p:blipFill>
          <a:blip r:embed="rId2"/>
          <a:srcRect/>
          <a:stretch>
            <a:fillRect/>
          </a:stretch>
        </p:blipFill>
        <p:spPr bwMode="auto">
          <a:xfrm>
            <a:off x="7086600" y="152400"/>
            <a:ext cx="2381250" cy="561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a:solidFill>
                  <a:schemeClr val="accent2"/>
                </a:solidFill>
              </a:rPr>
              <a:t>Why different</a:t>
            </a:r>
            <a:r>
              <a:rPr lang="en-US" sz="5400" b="1" dirty="0" smtClean="0">
                <a:solidFill>
                  <a:schemeClr val="accent2"/>
                </a:solidFill>
              </a:rPr>
              <a:t>?</a:t>
            </a:r>
            <a:endParaRPr lang="en-US" dirty="0"/>
          </a:p>
        </p:txBody>
      </p:sp>
      <p:sp>
        <p:nvSpPr>
          <p:cNvPr id="3" name="Content Placeholder 2"/>
          <p:cNvSpPr>
            <a:spLocks noGrp="1"/>
          </p:cNvSpPr>
          <p:nvPr>
            <p:ph idx="1"/>
          </p:nvPr>
        </p:nvSpPr>
        <p:spPr/>
        <p:txBody>
          <a:bodyPr/>
          <a:lstStyle/>
          <a:p>
            <a:pPr algn="just">
              <a:lnSpc>
                <a:spcPct val="80000"/>
              </a:lnSpc>
            </a:pPr>
            <a:r>
              <a:rPr lang="en-US" sz="2800" dirty="0" smtClean="0"/>
              <a:t>At </a:t>
            </a:r>
            <a:r>
              <a:rPr lang="en-US" sz="2800" dirty="0"/>
              <a:t>first we calculate this indicator using the unit is number of subscribers. After our review unit has changed unit by using the unit is number of user and the result is to change data. We have </a:t>
            </a:r>
            <a:r>
              <a:rPr lang="en-US" sz="2800" dirty="0" err="1"/>
              <a:t>editted</a:t>
            </a:r>
            <a:r>
              <a:rPr lang="en-US" sz="2800" dirty="0"/>
              <a:t> data of this indicator on </a:t>
            </a:r>
            <a:r>
              <a:rPr lang="en-US" sz="2800" dirty="0" err="1"/>
              <a:t>Countrydata</a:t>
            </a:r>
            <a:r>
              <a:rPr lang="en-US" sz="2800" dirty="0"/>
              <a:t>. </a:t>
            </a:r>
            <a:endParaRPr lang="en-US" sz="2800" dirty="0" smtClean="0"/>
          </a:p>
          <a:p>
            <a:pPr algn="just">
              <a:lnSpc>
                <a:spcPct val="80000"/>
              </a:lnSpc>
            </a:pPr>
            <a:r>
              <a:rPr lang="en-US" sz="2800" dirty="0" smtClean="0"/>
              <a:t>The </a:t>
            </a:r>
            <a:r>
              <a:rPr lang="en-US" sz="2800" dirty="0"/>
              <a:t>data can also be misleading because of multiple prepaid Internet accounts, free Internet access accounts or public Internet access such as Internet cafes. Besides, in the modern time, internet access is not necessary done by computers but mobile as well, thus, this indicator is not fully covered. </a:t>
            </a:r>
          </a:p>
          <a:p>
            <a:pPr algn="just">
              <a:lnSpc>
                <a:spcPct val="80000"/>
              </a:lnSpc>
            </a:pPr>
            <a:endParaRPr lang="en-US" sz="2800" dirty="0"/>
          </a:p>
          <a:p>
            <a:endParaRPr lang="en-US" dirty="0"/>
          </a:p>
        </p:txBody>
      </p:sp>
    </p:spTree>
    <p:extLst>
      <p:ext uri="{BB962C8B-B14F-4D97-AF65-F5344CB8AC3E}">
        <p14:creationId xmlns:p14="http://schemas.microsoft.com/office/powerpoint/2010/main" val="24085885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sz="2800" b="1" dirty="0" smtClean="0"/>
              <a:t>Internet users (Per 100 population) </a:t>
            </a:r>
            <a:br>
              <a:rPr lang="en-US" sz="2800" b="1" dirty="0" smtClean="0"/>
            </a:br>
            <a:r>
              <a:rPr lang="en-US" sz="2800" b="1" dirty="0" smtClean="0"/>
              <a:t>After adjustment</a:t>
            </a:r>
            <a:endParaRPr lang="en-US" sz="2800" b="1" dirty="0"/>
          </a:p>
        </p:txBody>
      </p:sp>
      <p:pic>
        <p:nvPicPr>
          <p:cNvPr id="6" name="Content Placeholder 5"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09285" y="2062668"/>
            <a:ext cx="6125430" cy="4134427"/>
          </a:xfrm>
        </p:spPr>
      </p:pic>
      <p:pic>
        <p:nvPicPr>
          <p:cNvPr id="7" name="Picture 6" descr="logo"/>
          <p:cNvPicPr/>
          <p:nvPr/>
        </p:nvPicPr>
        <p:blipFill>
          <a:blip r:embed="rId3"/>
          <a:srcRect/>
          <a:stretch>
            <a:fillRect/>
          </a:stretch>
        </p:blipFill>
        <p:spPr bwMode="auto">
          <a:xfrm>
            <a:off x="7086600" y="47625"/>
            <a:ext cx="2381250" cy="561975"/>
          </a:xfrm>
          <a:prstGeom prst="rect">
            <a:avLst/>
          </a:prstGeom>
          <a:noFill/>
          <a:ln w="9525">
            <a:noFill/>
            <a:miter lim="800000"/>
            <a:headEnd/>
            <a:tailEnd/>
          </a:ln>
        </p:spPr>
      </p:pic>
    </p:spTree>
    <p:extLst>
      <p:ext uri="{BB962C8B-B14F-4D97-AF65-F5344CB8AC3E}">
        <p14:creationId xmlns:p14="http://schemas.microsoft.com/office/powerpoint/2010/main" val="38175792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04850"/>
            <a:ext cx="8305800" cy="666750"/>
          </a:xfrm>
        </p:spPr>
        <p:txBody>
          <a:bodyPr>
            <a:normAutofit fontScale="90000"/>
          </a:bodyPr>
          <a:lstStyle/>
          <a:p>
            <a:pPr fontAlgn="auto">
              <a:spcAft>
                <a:spcPts val="0"/>
              </a:spcAft>
              <a:defRPr/>
            </a:pPr>
            <a:r>
              <a:rPr lang="en-US" b="1" dirty="0" smtClean="0"/>
              <a:t/>
            </a:r>
            <a:br>
              <a:rPr lang="en-US" b="1" dirty="0" smtClean="0"/>
            </a:br>
            <a:r>
              <a:rPr lang="en-US" b="1" dirty="0"/>
              <a:t/>
            </a:r>
            <a:br>
              <a:rPr lang="en-US" b="1" dirty="0"/>
            </a:br>
            <a:r>
              <a:rPr lang="en-US" b="1" dirty="0"/>
              <a:t/>
            </a:r>
            <a:br>
              <a:rPr lang="en-US" b="1" dirty="0"/>
            </a:br>
            <a:r>
              <a:rPr lang="en-US" sz="3100" b="1" dirty="0" smtClean="0"/>
              <a:t>2. Maternal mortality ratio (per 100000 lives birth)</a:t>
            </a:r>
            <a:endParaRPr lang="en-US" sz="3100" b="1" dirty="0">
              <a:solidFill>
                <a:schemeClr val="accent1"/>
              </a:solidFill>
              <a:latin typeface="Century Gothic" pitchFamily="34" charset="0"/>
            </a:endParaRPr>
          </a:p>
        </p:txBody>
      </p:sp>
      <p:pic>
        <p:nvPicPr>
          <p:cNvPr id="18434" name="Content Placeholder 3" descr="Screen Clipping"/>
          <p:cNvPicPr>
            <a:picLocks noGrp="1" noChangeAspect="1"/>
          </p:cNvPicPr>
          <p:nvPr>
            <p:ph idx="1"/>
          </p:nvPr>
        </p:nvPicPr>
        <p:blipFill>
          <a:blip r:embed="rId2"/>
          <a:srcRect/>
          <a:stretch>
            <a:fillRect/>
          </a:stretch>
        </p:blipFill>
        <p:spPr>
          <a:xfrm>
            <a:off x="1585913" y="2205038"/>
            <a:ext cx="5972175" cy="3849687"/>
          </a:xfrm>
        </p:spPr>
      </p:pic>
      <p:pic>
        <p:nvPicPr>
          <p:cNvPr id="4" name="Picture 3" descr="logo"/>
          <p:cNvPicPr/>
          <p:nvPr/>
        </p:nvPicPr>
        <p:blipFill>
          <a:blip r:embed="rId3"/>
          <a:srcRect/>
          <a:stretch>
            <a:fillRect/>
          </a:stretch>
        </p:blipFill>
        <p:spPr bwMode="auto">
          <a:xfrm>
            <a:off x="6991350" y="0"/>
            <a:ext cx="2381250" cy="561975"/>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609600" y="457200"/>
            <a:ext cx="7315200" cy="609600"/>
          </a:xfrm>
        </p:spPr>
        <p:txBody>
          <a:bodyPr/>
          <a:lstStyle/>
          <a:p>
            <a:r>
              <a:rPr lang="en-US" sz="2800" b="1" dirty="0" smtClean="0"/>
              <a:t>Maternal mortality ratio (Count.)</a:t>
            </a:r>
            <a:endParaRPr lang="en-US" sz="2800" dirty="0" smtClean="0"/>
          </a:p>
        </p:txBody>
      </p:sp>
      <p:sp>
        <p:nvSpPr>
          <p:cNvPr id="3" name="Content Placeholder 2"/>
          <p:cNvSpPr>
            <a:spLocks noGrp="1"/>
          </p:cNvSpPr>
          <p:nvPr>
            <p:ph idx="1"/>
          </p:nvPr>
        </p:nvSpPr>
        <p:spPr>
          <a:xfrm>
            <a:off x="914400" y="1219200"/>
            <a:ext cx="7315200" cy="5089525"/>
          </a:xfrm>
        </p:spPr>
        <p:txBody>
          <a:bodyPr>
            <a:normAutofit fontScale="92500" lnSpcReduction="20000"/>
          </a:bodyPr>
          <a:lstStyle/>
          <a:p>
            <a:pPr marL="502920" indent="-457200" algn="just" fontAlgn="auto">
              <a:spcAft>
                <a:spcPts val="0"/>
              </a:spcAft>
              <a:buClr>
                <a:schemeClr val="accent3"/>
              </a:buClr>
              <a:buFont typeface="Wingdings 2"/>
              <a:buNone/>
              <a:defRPr/>
            </a:pPr>
            <a:r>
              <a:rPr lang="en-US" dirty="0" smtClean="0"/>
              <a:t>1. Definition</a:t>
            </a:r>
          </a:p>
          <a:p>
            <a:pPr marL="502920" indent="-457200" algn="just" fontAlgn="auto">
              <a:spcAft>
                <a:spcPts val="0"/>
              </a:spcAft>
              <a:buClr>
                <a:schemeClr val="accent3"/>
              </a:buClr>
              <a:buFont typeface="Wingdings 2"/>
              <a:buNone/>
              <a:defRPr/>
            </a:pPr>
            <a:r>
              <a:rPr lang="en-US" dirty="0" smtClean="0"/>
              <a:t>	The maternal mortality ratio is the number of women who die from any cause related to or aggravated by pregnancy or its management (excluding accidental or incidental causes) during pregnancy and childbirth or within 42 days of termination of pregnancy. </a:t>
            </a:r>
          </a:p>
          <a:p>
            <a:pPr marL="502920" indent="-457200" algn="just" fontAlgn="auto">
              <a:spcAft>
                <a:spcPts val="0"/>
              </a:spcAft>
              <a:buClr>
                <a:schemeClr val="accent3"/>
              </a:buClr>
              <a:buFont typeface="Wingdings 2"/>
              <a:buNone/>
              <a:defRPr/>
            </a:pPr>
            <a:r>
              <a:rPr lang="en-US" dirty="0" smtClean="0"/>
              <a:t>2. Method of computation</a:t>
            </a:r>
          </a:p>
          <a:p>
            <a:pPr marL="502920" indent="-457200" algn="just" fontAlgn="auto">
              <a:spcAft>
                <a:spcPts val="0"/>
              </a:spcAft>
              <a:buClr>
                <a:schemeClr val="accent3"/>
              </a:buClr>
              <a:buFont typeface="Wingdings" pitchFamily="2" charset="2"/>
              <a:buChar char="§"/>
              <a:defRPr/>
            </a:pPr>
            <a:r>
              <a:rPr lang="en-US" dirty="0" smtClean="0"/>
              <a:t>It can be calculated by dividing recorded (or estimated) maternal deaths by total recorded (or estimated) live births in the same period and multiplying by 100,000.</a:t>
            </a:r>
          </a:p>
          <a:p>
            <a:pPr marL="502920" indent="-457200" algn="just" fontAlgn="auto">
              <a:spcAft>
                <a:spcPts val="0"/>
              </a:spcAft>
              <a:buClr>
                <a:schemeClr val="accent3"/>
              </a:buClr>
              <a:buFont typeface="Wingdings" pitchFamily="2" charset="2"/>
              <a:buChar char="§"/>
              <a:defRPr/>
            </a:pPr>
            <a:r>
              <a:rPr lang="en-US" dirty="0" smtClean="0"/>
              <a:t>It also can be calculated directly from data collected through vital statistics registrations, household surveys or hospital studies.</a:t>
            </a:r>
          </a:p>
          <a:p>
            <a:pPr marL="502920" indent="-457200" algn="just" fontAlgn="auto">
              <a:spcAft>
                <a:spcPts val="0"/>
              </a:spcAft>
              <a:buClr>
                <a:schemeClr val="accent3"/>
              </a:buClr>
              <a:buFont typeface="Wingdings 2"/>
              <a:buNone/>
              <a:defRPr/>
            </a:pPr>
            <a:endParaRPr lang="en-US" dirty="0" smtClean="0"/>
          </a:p>
          <a:p>
            <a:pPr marL="502920" indent="-457200" fontAlgn="auto">
              <a:spcAft>
                <a:spcPts val="0"/>
              </a:spcAft>
              <a:buClr>
                <a:schemeClr val="accent3"/>
              </a:buClr>
              <a:buFont typeface="Wingdings 2"/>
              <a:buNone/>
              <a:defRPr/>
            </a:pPr>
            <a:endParaRPr lang="en-US" dirty="0" smtClean="0"/>
          </a:p>
          <a:p>
            <a:pPr marL="502920" indent="-457200" fontAlgn="auto">
              <a:spcAft>
                <a:spcPts val="0"/>
              </a:spcAft>
              <a:buClr>
                <a:schemeClr val="accent3"/>
              </a:buClr>
              <a:buFont typeface="Wingdings 2"/>
              <a:buNone/>
              <a:defRPr/>
            </a:pPr>
            <a:endParaRPr lang="en-US" dirty="0"/>
          </a:p>
        </p:txBody>
      </p:sp>
      <p:pic>
        <p:nvPicPr>
          <p:cNvPr id="4" name="Picture 3" descr="logo"/>
          <p:cNvPicPr/>
          <p:nvPr/>
        </p:nvPicPr>
        <p:blipFill>
          <a:blip r:embed="rId2"/>
          <a:srcRect/>
          <a:stretch>
            <a:fillRect/>
          </a:stretch>
        </p:blipFill>
        <p:spPr bwMode="auto">
          <a:xfrm>
            <a:off x="6838950" y="276225"/>
            <a:ext cx="2381250" cy="561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1887</TotalTime>
  <Words>524</Words>
  <Application>Microsoft Office PowerPoint</Application>
  <PresentationFormat>On-screen Show (4:3)</PresentationFormat>
  <Paragraphs>85</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Flow</vt:lpstr>
      <vt:lpstr>            Building better dissemination systems for national development indicators </vt:lpstr>
      <vt:lpstr>Content</vt:lpstr>
      <vt:lpstr>5 indicators need to be explained</vt:lpstr>
      <vt:lpstr>1. Internet users (per 100 population) Before adjustment</vt:lpstr>
      <vt:lpstr>Internet users (Count.)</vt:lpstr>
      <vt:lpstr>Why different?</vt:lpstr>
      <vt:lpstr>Internet users (Per 100 population)  After adjustment</vt:lpstr>
      <vt:lpstr>   2. Maternal mortality ratio (per 100000 lives birth)</vt:lpstr>
      <vt:lpstr>Maternal mortality ratio (Count.)</vt:lpstr>
      <vt:lpstr>Why different?</vt:lpstr>
      <vt:lpstr>3. Employment to population ratio (percent)</vt:lpstr>
      <vt:lpstr>3. Employment to population ratio (Count.)</vt:lpstr>
      <vt:lpstr>  4. Children moderately or severely underweight (percent) – UNSD Prevalence of underweight children under-five years of age-Vietnam </vt:lpstr>
      <vt:lpstr>Prevalence of underweight children under-five years of age-Vietnam</vt:lpstr>
      <vt:lpstr>Why different? </vt:lpstr>
      <vt:lpstr>5. Notified cases of malaria (number)</vt:lpstr>
      <vt:lpstr>Notified cases of malaria (per 100 000 population) No difference</vt:lpstr>
      <vt:lpstr>How to solve</vt:lpstr>
      <vt:lpstr>THANK YOU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ACER</dc:creator>
  <cp:lastModifiedBy>HP</cp:lastModifiedBy>
  <cp:revision>150</cp:revision>
  <dcterms:created xsi:type="dcterms:W3CDTF">2013-11-10T02:12:42Z</dcterms:created>
  <dcterms:modified xsi:type="dcterms:W3CDTF">2014-04-23T08:19:29Z</dcterms:modified>
</cp:coreProperties>
</file>