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9" r:id="rId4"/>
    <p:sldId id="260" r:id="rId5"/>
    <p:sldId id="262" r:id="rId6"/>
    <p:sldId id="278" r:id="rId7"/>
    <p:sldId id="281" r:id="rId8"/>
    <p:sldId id="286"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56" autoAdjust="0"/>
    <p:restoredTop sz="94660"/>
  </p:normalViewPr>
  <p:slideViewPr>
    <p:cSldViewPr>
      <p:cViewPr>
        <p:scale>
          <a:sx n="100" d="100"/>
          <a:sy n="100" d="100"/>
        </p:scale>
        <p:origin x="-2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AB2DC8-BE27-4F49-B793-029EEA729251}" type="datetimeFigureOut">
              <a:rPr lang="en-US" smtClean="0"/>
              <a:pPr/>
              <a:t>05/31/2013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98FF37-BF41-4E2B-AB59-E34FAD40B109}" type="slidenum">
              <a:rPr lang="en-US" smtClean="0"/>
              <a:pPr/>
              <a:t>‹#›</a:t>
            </a:fld>
            <a:endParaRPr lang="en-US"/>
          </a:p>
        </p:txBody>
      </p:sp>
    </p:spTree>
    <p:extLst>
      <p:ext uri="{BB962C8B-B14F-4D97-AF65-F5344CB8AC3E}">
        <p14:creationId xmlns:p14="http://schemas.microsoft.com/office/powerpoint/2010/main" xmlns="" val="97942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Statistical Institute of Jamaica (STATIN)</a:t>
            </a:r>
            <a:r>
              <a:rPr lang="en-US" dirty="0" smtClean="0"/>
              <a:t> was established under the Statistics (Amendment) Act 1984  .</a:t>
            </a:r>
          </a:p>
          <a:p>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STATIN has data from many sources these include data from</a:t>
            </a:r>
          </a:p>
          <a:p>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is communicating the request to the respective division and making the necessary arrangement for the client to receive Data.</a:t>
            </a:r>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Requests</a:t>
            </a:r>
            <a:r>
              <a:rPr lang="en-US" baseline="0" dirty="0" smtClean="0"/>
              <a:t> are made by e-mails as well as through a form in the library.</a:t>
            </a:r>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914400" lvl="3" indent="-457200" algn="just">
              <a:buFont typeface="Arial" pitchFamily="34" charset="0"/>
              <a:buChar char="•"/>
            </a:pPr>
            <a:r>
              <a:rPr lang="en-GB" sz="2400" dirty="0" smtClean="0"/>
              <a:t>Labour Force Survey, </a:t>
            </a:r>
          </a:p>
          <a:p>
            <a:pPr marL="914400" lvl="3" indent="-457200" algn="just">
              <a:buFont typeface="Arial" pitchFamily="34" charset="0"/>
              <a:buChar char="•"/>
            </a:pPr>
            <a:r>
              <a:rPr lang="en-GB" sz="2400" dirty="0" smtClean="0"/>
              <a:t>Survey of Living Conditions,</a:t>
            </a:r>
          </a:p>
          <a:p>
            <a:pPr marL="914400" lvl="3" indent="-457200" algn="just">
              <a:buFont typeface="Arial" pitchFamily="34" charset="0"/>
              <a:buChar char="•"/>
            </a:pPr>
            <a:r>
              <a:rPr lang="en-GB" sz="2400" dirty="0" smtClean="0"/>
              <a:t>Agriculture, Population and Housing Censuses</a:t>
            </a:r>
          </a:p>
          <a:p>
            <a:pPr marL="0" marR="0" lvl="1" indent="0" algn="l" defTabSz="914400" rtl="0" eaLnBrk="1" fontAlgn="auto" latinLnBrk="0" hangingPunct="1">
              <a:lnSpc>
                <a:spcPct val="100000"/>
              </a:lnSpc>
              <a:spcBef>
                <a:spcPts val="0"/>
              </a:spcBef>
              <a:spcAft>
                <a:spcPts val="0"/>
              </a:spcAft>
              <a:buClrTx/>
              <a:buSzTx/>
              <a:buFontTx/>
              <a:buNone/>
              <a:tabLst/>
              <a:defRPr/>
            </a:pPr>
            <a:r>
              <a:rPr lang="en-GB" sz="2400" dirty="0" smtClean="0"/>
              <a:t>Waivers are granted only by the Director General. </a:t>
            </a:r>
          </a:p>
          <a:p>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fld id="{78509420-2472-4EE7-8325-03B33BF8DC7E}" type="slidenum">
              <a:rPr lang="en-US"/>
              <a:pPr/>
              <a:t>14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p:txBody>
          <a:bodyPr/>
          <a:lstStyle/>
          <a:p>
            <a:r>
              <a:rPr lang="en-US" dirty="0" smtClean="0"/>
              <a:t>STATIN</a:t>
            </a:r>
            <a:r>
              <a:rPr lang="en-US" baseline="0" dirty="0" smtClean="0"/>
              <a:t> has recognized the need for a Data </a:t>
            </a:r>
            <a:r>
              <a:rPr lang="en-US" baseline="0" smtClean="0"/>
              <a:t>dissemination policy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Currently the Statistics Act does not clearly define the</a:t>
            </a:r>
            <a:r>
              <a:rPr lang="en-US" baseline="0" dirty="0" smtClean="0"/>
              <a:t> procedures for access to micro data therefore </a:t>
            </a:r>
          </a:p>
          <a:p>
            <a:pPr algn="ctr" eaLnBrk="1" hangingPunct="1">
              <a:buFont typeface="Wingdings" pitchFamily="2" charset="2"/>
              <a:buNone/>
            </a:pPr>
            <a:r>
              <a:rPr lang="en-US" sz="2800" b="1" dirty="0" smtClean="0"/>
              <a:t>UN principles governing the use and  protection of Micro data state that:-</a:t>
            </a:r>
          </a:p>
          <a:p>
            <a:pPr lvl="1" eaLnBrk="1" hangingPunct="1"/>
            <a:r>
              <a:rPr lang="en-US" sz="2400" i="1" dirty="0" smtClean="0"/>
              <a:t>Micro data collected for official statistical purposes can be used for statistical analysis to support research as long as confidentiality is protected.</a:t>
            </a:r>
            <a:endParaRPr lang="en-US" sz="2400" dirty="0" smtClean="0"/>
          </a:p>
          <a:p>
            <a:pPr lvl="1" eaLnBrk="1" hangingPunct="1"/>
            <a:r>
              <a:rPr lang="en-US" sz="2400" i="1" dirty="0" smtClean="0"/>
              <a:t>Micro data should only be made available for statistical purposes.</a:t>
            </a:r>
          </a:p>
          <a:p>
            <a:pPr lvl="1" eaLnBrk="1" hangingPunct="1"/>
            <a:r>
              <a:rPr lang="en-US" sz="2400" i="1" dirty="0" smtClean="0"/>
              <a:t>Provision of micro data should be consistent with legal and other necessary arrangements that ensure that confidentiality of the released micro data is protected.</a:t>
            </a:r>
          </a:p>
          <a:p>
            <a:pPr lvl="1" eaLnBrk="1" hangingPunct="1"/>
            <a:r>
              <a:rPr lang="en-US" sz="2400" i="1" dirty="0" smtClean="0"/>
              <a:t>The procedures for researcher access to micro data, as well as the uses and users of micro data should be transparent, and publicly available.</a:t>
            </a:r>
            <a:endParaRPr lang="en-US" sz="2400" dirty="0" smtClean="0"/>
          </a:p>
          <a:p>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should be free what should</a:t>
            </a:r>
            <a:r>
              <a:rPr lang="en-US" baseline="0" dirty="0" smtClean="0"/>
              <a:t> attract a fee.</a:t>
            </a:r>
            <a:endParaRPr lang="en-US" dirty="0"/>
          </a:p>
        </p:txBody>
      </p:sp>
      <p:sp>
        <p:nvSpPr>
          <p:cNvPr id="4" name="Slide Number Placeholder 3"/>
          <p:cNvSpPr>
            <a:spLocks noGrp="1"/>
          </p:cNvSpPr>
          <p:nvPr>
            <p:ph type="sldNum" sz="quarter" idx="10"/>
          </p:nvPr>
        </p:nvSpPr>
        <p:spPr/>
        <p:txBody>
          <a:bodyPr/>
          <a:lstStyle/>
          <a:p>
            <a:fld id="{6598FF37-BF41-4E2B-AB59-E34FAD40B109}"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pic>
        <p:nvPicPr>
          <p:cNvPr id="72" name="Picture 71"/>
          <p:cNvPicPr>
            <a:picLocks noChangeAspect="1"/>
          </p:cNvPicPr>
          <p:nvPr userDrawn="1"/>
        </p:nvPicPr>
        <p:blipFill>
          <a:blip r:embed="rId2" cstate="print">
            <a:lum bright="70000" contrast="-7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46" name="Rectangle 45"/>
          <p:cNvSpPr/>
          <p:nvPr/>
        </p:nvSpPr>
        <p:spPr>
          <a:xfrm>
            <a:off x="2514600"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602454"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86723"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2686723"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r>
              <a:rPr lang="en-US" smtClean="0"/>
              <a:t>June 5-7, 2013</a:t>
            </a:r>
            <a:endParaRPr lang="en-US"/>
          </a:p>
        </p:txBody>
      </p:sp>
      <p:sp>
        <p:nvSpPr>
          <p:cNvPr id="50" name="Rectangle 49"/>
          <p:cNvSpPr/>
          <p:nvPr/>
        </p:nvSpPr>
        <p:spPr>
          <a:xfrm>
            <a:off x="2590800"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2604247"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5-7, 2013</a:t>
            </a:r>
            <a:endParaRPr lang="en-US"/>
          </a:p>
        </p:txBody>
      </p:sp>
      <p:sp>
        <p:nvSpPr>
          <p:cNvPr id="5" name="Footer Placeholder 4"/>
          <p:cNvSpPr>
            <a:spLocks noGrp="1"/>
          </p:cNvSpPr>
          <p:nvPr>
            <p:ph type="ftr" sz="quarter" idx="11"/>
          </p:nvPr>
        </p:nvSpPr>
        <p:spPr/>
        <p:txBody>
          <a:bodyPr/>
          <a:lstStyle/>
          <a:p>
            <a:r>
              <a:rPr lang="en-US" smtClean="0"/>
              <a:t>Statistical Institute of Jamaica</a:t>
            </a:r>
            <a:endParaRPr lang="en-US"/>
          </a:p>
        </p:txBody>
      </p:sp>
      <p:sp>
        <p:nvSpPr>
          <p:cNvPr id="6" name="Slide Number Placeholder 5"/>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5-7, 2013</a:t>
            </a:r>
            <a:endParaRPr lang="en-US"/>
          </a:p>
        </p:txBody>
      </p:sp>
      <p:sp>
        <p:nvSpPr>
          <p:cNvPr id="5" name="Footer Placeholder 4"/>
          <p:cNvSpPr>
            <a:spLocks noGrp="1"/>
          </p:cNvSpPr>
          <p:nvPr>
            <p:ph type="ftr" sz="quarter" idx="11"/>
          </p:nvPr>
        </p:nvSpPr>
        <p:spPr/>
        <p:txBody>
          <a:bodyPr/>
          <a:lstStyle/>
          <a:p>
            <a:r>
              <a:rPr lang="en-US" smtClean="0"/>
              <a:t>Statistical Institute of Jamaica</a:t>
            </a:r>
            <a:endParaRPr lang="en-US"/>
          </a:p>
        </p:txBody>
      </p:sp>
      <p:sp>
        <p:nvSpPr>
          <p:cNvPr id="6" name="Slide Number Placeholder 5"/>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1143000"/>
          </a:xfrm>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524000"/>
            <a:ext cx="8534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2400" y="6400800"/>
            <a:ext cx="2133600" cy="365125"/>
          </a:xfrm>
        </p:spPr>
        <p:txBody>
          <a:bodyPr/>
          <a:lstStyle>
            <a:lvl1pPr>
              <a:defRPr>
                <a:solidFill>
                  <a:schemeClr val="accent1"/>
                </a:solidFill>
              </a:defRPr>
            </a:lvl1pPr>
          </a:lstStyle>
          <a:p>
            <a:pPr algn="l"/>
            <a:r>
              <a:rPr lang="en-US" smtClean="0"/>
              <a:t>June 5-7, 2013</a:t>
            </a:r>
            <a:endParaRPr lang="en-US" dirty="0"/>
          </a:p>
        </p:txBody>
      </p:sp>
      <p:sp>
        <p:nvSpPr>
          <p:cNvPr id="5" name="Footer Placeholder 4"/>
          <p:cNvSpPr>
            <a:spLocks noGrp="1"/>
          </p:cNvSpPr>
          <p:nvPr>
            <p:ph type="ftr" sz="quarter" idx="11"/>
          </p:nvPr>
        </p:nvSpPr>
        <p:spPr>
          <a:xfrm>
            <a:off x="2820924" y="6400800"/>
            <a:ext cx="3502152" cy="365125"/>
          </a:xfrm>
        </p:spPr>
        <p:txBody>
          <a:bodyPr/>
          <a:lstStyle/>
          <a:p>
            <a:pPr algn="ctr"/>
            <a:endParaRPr lang="en-US" dirty="0"/>
          </a:p>
        </p:txBody>
      </p:sp>
      <p:sp>
        <p:nvSpPr>
          <p:cNvPr id="6" name="Slide Number Placeholder 5"/>
          <p:cNvSpPr>
            <a:spLocks noGrp="1"/>
          </p:cNvSpPr>
          <p:nvPr>
            <p:ph type="sldNum" sz="quarter" idx="12"/>
          </p:nvPr>
        </p:nvSpPr>
        <p:spPr>
          <a:xfrm>
            <a:off x="7696200" y="6400800"/>
            <a:ext cx="1332156" cy="365125"/>
          </a:xfrm>
        </p:spPr>
        <p:txBody>
          <a:bodyPr/>
          <a:lstStyle>
            <a:lvl1pPr algn="r">
              <a:defRPr>
                <a:solidFill>
                  <a:schemeClr val="accent1"/>
                </a:solidFill>
              </a:defRPr>
            </a:lvl1pPr>
          </a:lstStyle>
          <a:p>
            <a:fld id="{653E1ED5-2D07-4E9D-8F39-24E36B13E0B1}"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657600" y="6396736"/>
            <a:ext cx="365760" cy="308864"/>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5-7, 2013</a:t>
            </a:r>
            <a:endParaRPr lang="en-US"/>
          </a:p>
        </p:txBody>
      </p:sp>
      <p:sp>
        <p:nvSpPr>
          <p:cNvPr id="5" name="Footer Placeholder 4"/>
          <p:cNvSpPr>
            <a:spLocks noGrp="1"/>
          </p:cNvSpPr>
          <p:nvPr>
            <p:ph type="ftr" sz="quarter" idx="11"/>
          </p:nvPr>
        </p:nvSpPr>
        <p:spPr/>
        <p:txBody>
          <a:bodyPr/>
          <a:lstStyle/>
          <a:p>
            <a:r>
              <a:rPr lang="en-US" smtClean="0"/>
              <a:t>Statistical Institute of Jamaica</a:t>
            </a:r>
            <a:endParaRPr lang="en-US"/>
          </a:p>
        </p:txBody>
      </p:sp>
      <p:sp>
        <p:nvSpPr>
          <p:cNvPr id="6" name="Slide Number Placeholder 5"/>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June 5-7, 2013</a:t>
            </a:r>
            <a:endParaRPr lang="en-US"/>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7" name="Slide Number Placeholder 6"/>
          <p:cNvSpPr>
            <a:spLocks noGrp="1"/>
          </p:cNvSpPr>
          <p:nvPr>
            <p:ph type="sldNum" sz="quarter" idx="12"/>
          </p:nvPr>
        </p:nvSpPr>
        <p:spPr/>
        <p:txBody>
          <a:bodyPr/>
          <a:lstStyle/>
          <a:p>
            <a:fld id="{653E1ED5-2D07-4E9D-8F39-24E36B13E0B1}"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June 5-7, 2013</a:t>
            </a:r>
            <a:endParaRPr lang="en-US"/>
          </a:p>
        </p:txBody>
      </p:sp>
      <p:sp>
        <p:nvSpPr>
          <p:cNvPr id="8" name="Footer Placeholder 7"/>
          <p:cNvSpPr>
            <a:spLocks noGrp="1"/>
          </p:cNvSpPr>
          <p:nvPr>
            <p:ph type="ftr" sz="quarter" idx="11"/>
          </p:nvPr>
        </p:nvSpPr>
        <p:spPr/>
        <p:txBody>
          <a:bodyPr/>
          <a:lstStyle/>
          <a:p>
            <a:r>
              <a:rPr lang="en-US" smtClean="0"/>
              <a:t>Statistical Institute of Jamaica</a:t>
            </a:r>
            <a:endParaRPr lang="en-US"/>
          </a:p>
        </p:txBody>
      </p:sp>
      <p:sp>
        <p:nvSpPr>
          <p:cNvPr id="9" name="Slide Number Placeholder 8"/>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5-7, 2013</a:t>
            </a:r>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June 5-7, 2013</a:t>
            </a:r>
            <a:endParaRPr lang="en-US"/>
          </a:p>
        </p:txBody>
      </p:sp>
      <p:sp>
        <p:nvSpPr>
          <p:cNvPr id="3" name="Footer Placeholder 2"/>
          <p:cNvSpPr>
            <a:spLocks noGrp="1"/>
          </p:cNvSpPr>
          <p:nvPr>
            <p:ph type="ftr" sz="quarter" idx="11"/>
          </p:nvPr>
        </p:nvSpPr>
        <p:spPr/>
        <p:txBody>
          <a:bodyPr/>
          <a:lstStyle/>
          <a:p>
            <a:r>
              <a:rPr lang="en-US" smtClean="0"/>
              <a:t>Statistical Institute of Jamaica</a:t>
            </a:r>
            <a:endParaRPr lang="en-US"/>
          </a:p>
        </p:txBody>
      </p:sp>
      <p:sp>
        <p:nvSpPr>
          <p:cNvPr id="4" name="Slide Number Placeholder 3"/>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June 5-7, 2013</a:t>
            </a:r>
            <a:endParaRPr lang="en-US"/>
          </a:p>
        </p:txBody>
      </p:sp>
      <p:sp>
        <p:nvSpPr>
          <p:cNvPr id="7" name="Slide Number Placeholder 6"/>
          <p:cNvSpPr>
            <a:spLocks noGrp="1"/>
          </p:cNvSpPr>
          <p:nvPr>
            <p:ph type="sldNum" sz="quarter" idx="12"/>
          </p:nvPr>
        </p:nvSpPr>
        <p:spPr/>
        <p:txBody>
          <a:bodyPr/>
          <a:lstStyle/>
          <a:p>
            <a:fld id="{653E1ED5-2D07-4E9D-8F39-24E36B13E0B1}"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Statistical Institute of Jamaica</a:t>
            </a: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5-7, 2013</a:t>
            </a: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Statistical Institute of Jamaica</a:t>
            </a:r>
            <a:endParaRPr lang="en-US"/>
          </a:p>
        </p:txBody>
      </p:sp>
      <p:sp>
        <p:nvSpPr>
          <p:cNvPr id="7" name="Slide Number Placeholder 6"/>
          <p:cNvSpPr>
            <a:spLocks noGrp="1"/>
          </p:cNvSpPr>
          <p:nvPr>
            <p:ph type="sldNum" sz="quarter" idx="12"/>
          </p:nvPr>
        </p:nvSpPr>
        <p:spPr/>
        <p:txBody>
          <a:bodyPr/>
          <a:lstStyle/>
          <a:p>
            <a:fld id="{653E1ED5-2D07-4E9D-8F39-24E36B13E0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r>
              <a:rPr lang="en-US" smtClean="0"/>
              <a:t>June 5-7, 2013</a:t>
            </a:r>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smtClean="0"/>
              <a:t>Statistical Institute of Jamaica</a:t>
            </a: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53E1ED5-2D07-4E9D-8F39-24E36B13E0B1}" type="slidenum">
              <a:rPr lang="en-US" smtClean="0"/>
              <a:pPr/>
              <a:t>‹#›</a:t>
            </a:fld>
            <a:endParaRPr lang="en-US" dirty="0"/>
          </a:p>
        </p:txBody>
      </p:sp>
      <p:pic>
        <p:nvPicPr>
          <p:cNvPr id="61" name="Picture 60" descr="statin's logo copy.png"/>
          <p:cNvPicPr>
            <a:picLocks noChangeAspect="1"/>
          </p:cNvPicPr>
          <p:nvPr userDrawn="1"/>
        </p:nvPicPr>
        <p:blipFill>
          <a:blip r:embed="rId13" cstate="print"/>
          <a:stretch>
            <a:fillRect/>
          </a:stretch>
        </p:blipFill>
        <p:spPr>
          <a:xfrm>
            <a:off x="3124200" y="6248400"/>
            <a:ext cx="653797" cy="505488"/>
          </a:xfrm>
          <a:prstGeom prst="rect">
            <a:avLst/>
          </a:prstGeom>
        </p:spPr>
      </p:pic>
      <p:pic>
        <p:nvPicPr>
          <p:cNvPr id="62" name="Picture 61"/>
          <p:cNvPicPr>
            <a:picLocks noChangeAspect="1"/>
          </p:cNvPicPr>
          <p:nvPr userDrawn="1"/>
        </p:nvPicPr>
        <p:blipFill>
          <a:blip r:embed="rId14" cstate="print">
            <a:lum bright="70000" contrast="-7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583840"/>
            <a:ext cx="3313355" cy="170216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algn="ctr"/>
            <a:r>
              <a:rPr lang="en-US" sz="4000" dirty="0" smtClean="0"/>
              <a:t>STATISTICAL INSTITUTE OF JAMAICA</a:t>
            </a:r>
            <a:br>
              <a:rPr lang="en-US" sz="4000" dirty="0" smtClean="0"/>
            </a:br>
            <a:r>
              <a:rPr lang="en-US" sz="4000" dirty="0" smtClean="0"/>
              <a:t>(STATIN)</a:t>
            </a:r>
            <a:endParaRPr lang="en-US" sz="4000" dirty="0"/>
          </a:p>
        </p:txBody>
      </p:sp>
      <p:sp>
        <p:nvSpPr>
          <p:cNvPr id="3" name="Subtitle 2"/>
          <p:cNvSpPr>
            <a:spLocks noGrp="1"/>
          </p:cNvSpPr>
          <p:nvPr>
            <p:ph type="subTitle" idx="1"/>
          </p:nvPr>
        </p:nvSpPr>
        <p:spPr>
          <a:xfrm>
            <a:off x="2590800" y="3082771"/>
            <a:ext cx="3505200" cy="1260629"/>
          </a:xfrm>
        </p:spPr>
        <p:txBody>
          <a:bodyPr>
            <a:normAutofit fontScale="85000" lnSpcReduction="20000"/>
          </a:bodyPr>
          <a:lstStyle/>
          <a:p>
            <a:pPr algn="ctr">
              <a:spcBef>
                <a:spcPct val="50000"/>
              </a:spcBef>
            </a:pP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Country Report </a:t>
            </a:r>
          </a:p>
          <a:p>
            <a:pPr algn="ctr">
              <a:spcBef>
                <a:spcPct val="50000"/>
              </a:spcBef>
            </a:pPr>
            <a:r>
              <a:rPr lang="en-GB" b="1" dirty="0">
                <a:solidFill>
                  <a:schemeClr val="tx1"/>
                </a:solidFill>
                <a:latin typeface="Calibri" pitchFamily="34" charset="0"/>
              </a:rPr>
              <a:t>Challenges in Promoting Data and Data Dissemination Policies</a:t>
            </a:r>
          </a:p>
          <a:p>
            <a:pPr algn="ctr"/>
            <a:r>
              <a:rPr lang="en-GB" b="1" dirty="0" smtClean="0">
                <a:solidFill>
                  <a:schemeClr val="tx1"/>
                </a:solidFill>
                <a:latin typeface="Calibri" pitchFamily="34" charset="0"/>
              </a:rPr>
              <a:t>5-7 </a:t>
            </a:r>
            <a:r>
              <a:rPr lang="en-GB" b="1" dirty="0">
                <a:solidFill>
                  <a:schemeClr val="tx1"/>
                </a:solidFill>
                <a:latin typeface="Calibri" pitchFamily="34" charset="0"/>
              </a:rPr>
              <a:t>June </a:t>
            </a:r>
            <a:r>
              <a:rPr lang="en-GB" b="1" dirty="0" smtClean="0">
                <a:solidFill>
                  <a:schemeClr val="tx1"/>
                </a:solidFill>
                <a:latin typeface="Calibri" pitchFamily="34" charset="0"/>
              </a:rPr>
              <a:t>2013</a:t>
            </a:r>
            <a:endParaRPr lang="en-US" dirty="0">
              <a:solidFill>
                <a:schemeClr val="tx1"/>
              </a:solidFill>
              <a:latin typeface="Calibri" pitchFamily="34" charset="0"/>
            </a:endParaRPr>
          </a:p>
          <a:p>
            <a:endParaRPr lang="en-US" dirty="0">
              <a:solidFill>
                <a:schemeClr val="tx1"/>
              </a:solidFill>
            </a:endParaRPr>
          </a:p>
        </p:txBody>
      </p:sp>
      <p:sp>
        <p:nvSpPr>
          <p:cNvPr id="8" name="Footer Placeholder 7"/>
          <p:cNvSpPr>
            <a:spLocks noGrp="1"/>
          </p:cNvSpPr>
          <p:nvPr>
            <p:ph type="ftr" sz="quarter" idx="4294967295"/>
          </p:nvPr>
        </p:nvSpPr>
        <p:spPr>
          <a:xfrm>
            <a:off x="2590800" y="5638800"/>
            <a:ext cx="3429000" cy="365125"/>
          </a:xfrm>
        </p:spPr>
        <p:txBody>
          <a:bodyPr/>
          <a:lstStyle/>
          <a:p>
            <a:pPr algn="ctr"/>
            <a:r>
              <a:rPr lang="en-US" b="1" dirty="0" smtClean="0"/>
              <a:t>Prepared by: Hope Perkins</a:t>
            </a:r>
            <a:endParaRPr lang="en-US" b="1" dirty="0"/>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600" y="228600"/>
            <a:ext cx="1408179" cy="1335027"/>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15200" y="432816"/>
            <a:ext cx="1097282" cy="926594"/>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152400"/>
            <a:ext cx="8229600" cy="1020762"/>
          </a:xfrm>
        </p:spPr>
        <p:txBody>
          <a:bodyPr>
            <a:normAutofit fontScale="90000"/>
          </a:bodyPr>
          <a:lstStyle/>
          <a:p>
            <a:pPr algn="ctr"/>
            <a:r>
              <a:rPr lang="en-US" dirty="0" smtClean="0"/>
              <a:t>Data Dissemination Initiatives at STATIN</a:t>
            </a:r>
            <a:endParaRPr lang="en-US" dirty="0"/>
          </a:p>
        </p:txBody>
      </p:sp>
      <p:sp>
        <p:nvSpPr>
          <p:cNvPr id="3" name="Date Placeholder 2"/>
          <p:cNvSpPr>
            <a:spLocks noGrp="1"/>
          </p:cNvSpPr>
          <p:nvPr>
            <p:ph type="dt" sz="half" idx="10"/>
          </p:nvPr>
        </p:nvSpPr>
        <p:spPr/>
        <p:txBody>
          <a:bodyPr/>
          <a:lstStyle/>
          <a:p>
            <a:fld id="{B737FA16-6F78-49A3-B9F0-C8DFD2AE7371}" type="datetime1">
              <a:rPr lang="en-US" smtClean="0"/>
              <a:pPr/>
              <a:t>05/31/2013</a:t>
            </a:fld>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10</a:t>
            </a:fld>
            <a:endParaRPr lang="en-US"/>
          </a:p>
        </p:txBody>
      </p:sp>
      <p:sp>
        <p:nvSpPr>
          <p:cNvPr id="2" name="Content Placeholder 1"/>
          <p:cNvSpPr>
            <a:spLocks noGrp="1"/>
          </p:cNvSpPr>
          <p:nvPr>
            <p:ph sz="quarter" idx="1"/>
          </p:nvPr>
        </p:nvSpPr>
        <p:spPr>
          <a:xfrm>
            <a:off x="228600" y="1524000"/>
            <a:ext cx="8686800" cy="4267200"/>
          </a:xfrm>
        </p:spPr>
        <p:txBody>
          <a:bodyPr>
            <a:normAutofit/>
          </a:bodyPr>
          <a:lstStyle/>
          <a:p>
            <a:r>
              <a:rPr lang="en-US" dirty="0" smtClean="0"/>
              <a:t>STATIN participates in the International Monetary Fund’s (IMF) General Data Dissemination System (GDDS) which encourages member countries to improve data quality, </a:t>
            </a:r>
            <a:r>
              <a:rPr lang="en-029" dirty="0" smtClean="0"/>
              <a:t>provides a framework for evaluating needs for data improvement and setting priorities in this respect; and guides member countries in the dissemination to the public of comprehensive, timely, accessible, and reliable economic, financial, and socio-demographic statistics. </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lgn="ctr"/>
            <a:r>
              <a:rPr lang="en-US" dirty="0" smtClean="0"/>
              <a:t>Data Dissemination Initiatives at STATIN</a:t>
            </a:r>
            <a:endParaRPr lang="en-US" dirty="0"/>
          </a:p>
        </p:txBody>
      </p:sp>
      <p:sp>
        <p:nvSpPr>
          <p:cNvPr id="3" name="Date Placeholder 2"/>
          <p:cNvSpPr>
            <a:spLocks noGrp="1"/>
          </p:cNvSpPr>
          <p:nvPr>
            <p:ph type="dt" sz="half" idx="10"/>
          </p:nvPr>
        </p:nvSpPr>
        <p:spPr/>
        <p:txBody>
          <a:bodyPr/>
          <a:lstStyle/>
          <a:p>
            <a:fld id="{B737FA16-6F78-49A3-B9F0-C8DFD2AE7371}" type="datetime1">
              <a:rPr lang="en-US" smtClean="0"/>
              <a:pPr/>
              <a:t>05/31/2013</a:t>
            </a:fld>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11</a:t>
            </a:fld>
            <a:endParaRPr lang="en-US"/>
          </a:p>
        </p:txBody>
      </p:sp>
      <p:sp>
        <p:nvSpPr>
          <p:cNvPr id="2" name="Content Placeholder 1"/>
          <p:cNvSpPr>
            <a:spLocks noGrp="1"/>
          </p:cNvSpPr>
          <p:nvPr>
            <p:ph sz="quarter" idx="1"/>
          </p:nvPr>
        </p:nvSpPr>
        <p:spPr/>
        <p:txBody>
          <a:bodyPr>
            <a:normAutofit fontScale="92500"/>
          </a:bodyPr>
          <a:lstStyle/>
          <a:p>
            <a:r>
              <a:rPr lang="en-US" dirty="0" smtClean="0"/>
              <a:t>STATIN is also taking steps to subscribe to the more rigorous Special Data Dissemination Standards (SDDS), which</a:t>
            </a:r>
            <a:r>
              <a:rPr lang="en-029" dirty="0" smtClean="0"/>
              <a:t> takes a comprehensive view of the dissemination of economic and financial data, and identifies four dimensions of data dissemination, which are the coverage, periodicity, and timeliness, data accessibility, Integrity of the disseminated data, and quality of the disseminated data.</a:t>
            </a:r>
          </a:p>
          <a:p>
            <a:pPr>
              <a:buNone/>
            </a:pPr>
            <a:endParaRPr lang="en-029" dirty="0" smtClean="0"/>
          </a:p>
          <a:p>
            <a:r>
              <a:rPr lang="en-US" dirty="0" smtClean="0"/>
              <a:t>STATIN currently publishes its GDDS metadata on the IMF’s Dissemination Standards Bulletin Board, and posts its advance release calendar on STATIN’s website. Data are usually disseminated  simultaneously.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152400"/>
            <a:ext cx="8915400" cy="914400"/>
          </a:xfrm>
        </p:spPr>
        <p:txBody>
          <a:bodyPr>
            <a:normAutofit fontScale="90000"/>
          </a:bodyPr>
          <a:lstStyle/>
          <a:p>
            <a:pPr algn="ctr">
              <a:defRPr/>
            </a:pPr>
            <a:r>
              <a:rPr lang="en-US" sz="3600" dirty="0" smtClean="0"/>
              <a:t>Procedure  for the Dissemination of </a:t>
            </a:r>
            <a:br>
              <a:rPr lang="en-US" sz="3600" dirty="0" smtClean="0"/>
            </a:br>
            <a:r>
              <a:rPr lang="en-US" sz="3600" b="1" dirty="0" smtClean="0"/>
              <a:t>Micro dat</a:t>
            </a:r>
            <a:r>
              <a:rPr lang="en-US" sz="3600" dirty="0" smtClean="0"/>
              <a:t>a</a:t>
            </a:r>
            <a:endParaRPr lang="en-US" sz="3200" dirty="0" smtClean="0"/>
          </a:p>
        </p:txBody>
      </p:sp>
      <p:sp>
        <p:nvSpPr>
          <p:cNvPr id="9" name="Date Placeholder 8"/>
          <p:cNvSpPr>
            <a:spLocks noGrp="1"/>
          </p:cNvSpPr>
          <p:nvPr>
            <p:ph type="dt" sz="half" idx="10"/>
          </p:nvPr>
        </p:nvSpPr>
        <p:spPr/>
        <p:txBody>
          <a:bodyPr/>
          <a:lstStyle/>
          <a:p>
            <a:fld id="{782CA28B-5D5A-4916-8E3C-9F051A73F8F0}" type="datetime1">
              <a:rPr lang="en-US" smtClean="0"/>
              <a:pPr/>
              <a:t>05/31/2013</a:t>
            </a:fld>
            <a:endParaRPr lang="en-US"/>
          </a:p>
        </p:txBody>
      </p:sp>
      <p:sp>
        <p:nvSpPr>
          <p:cNvPr id="11" name="Footer Placeholder 10"/>
          <p:cNvSpPr>
            <a:spLocks noGrp="1"/>
          </p:cNvSpPr>
          <p:nvPr>
            <p:ph type="ftr" sz="quarter" idx="11"/>
          </p:nvPr>
        </p:nvSpPr>
        <p:spPr/>
        <p:txBody>
          <a:bodyPr/>
          <a:lstStyle/>
          <a:p>
            <a:r>
              <a:rPr lang="en-US" smtClean="0"/>
              <a:t>Statistical Institute of Jamaica</a:t>
            </a:r>
            <a:endParaRPr lang="en-US"/>
          </a:p>
        </p:txBody>
      </p:sp>
      <p:sp>
        <p:nvSpPr>
          <p:cNvPr id="10" name="Slide Number Placeholder 9"/>
          <p:cNvSpPr>
            <a:spLocks noGrp="1"/>
          </p:cNvSpPr>
          <p:nvPr>
            <p:ph type="sldNum" sz="quarter" idx="12"/>
          </p:nvPr>
        </p:nvSpPr>
        <p:spPr/>
        <p:txBody>
          <a:bodyPr/>
          <a:lstStyle/>
          <a:p>
            <a:fld id="{653E1ED5-2D07-4E9D-8F39-24E36B13E0B1}" type="slidenum">
              <a:rPr lang="en-US" smtClean="0"/>
              <a:pPr/>
              <a:t>12</a:t>
            </a:fld>
            <a:endParaRPr lang="en-US"/>
          </a:p>
        </p:txBody>
      </p:sp>
      <p:sp>
        <p:nvSpPr>
          <p:cNvPr id="31747" name="Rectangle 3"/>
          <p:cNvSpPr>
            <a:spLocks noGrp="1" noChangeArrowheads="1"/>
          </p:cNvSpPr>
          <p:nvPr>
            <p:ph sz="quarter" idx="1"/>
          </p:nvPr>
        </p:nvSpPr>
        <p:spPr>
          <a:xfrm>
            <a:off x="2057400" y="7467600"/>
            <a:ext cx="8686800" cy="4343400"/>
          </a:xfrm>
        </p:spPr>
        <p:txBody>
          <a:bodyPr>
            <a:normAutofit/>
          </a:bodyPr>
          <a:lstStyle/>
          <a:p>
            <a:r>
              <a:rPr lang="en-US" sz="2400" dirty="0" smtClean="0"/>
              <a:t>Access to data </a:t>
            </a:r>
            <a:r>
              <a:rPr lang="en-US" sz="2800" dirty="0" smtClean="0"/>
              <a:t>Proper </a:t>
            </a:r>
            <a:r>
              <a:rPr lang="en-US" sz="2800" dirty="0" err="1" smtClean="0"/>
              <a:t>microdata</a:t>
            </a:r>
            <a:r>
              <a:rPr lang="en-US" sz="2800" dirty="0" smtClean="0"/>
              <a:t> dissemination</a:t>
            </a:r>
          </a:p>
          <a:p>
            <a:r>
              <a:rPr lang="en-US" sz="2800" dirty="0" smtClean="0"/>
              <a:t>involves not only the provision of data and related</a:t>
            </a:r>
          </a:p>
          <a:p>
            <a:r>
              <a:rPr lang="en-US" sz="2800" dirty="0" smtClean="0"/>
              <a:t>documentation, but also of the conditions attached to</a:t>
            </a:r>
          </a:p>
          <a:p>
            <a:r>
              <a:rPr lang="en-US" sz="2800" dirty="0" smtClean="0"/>
              <a:t>using the data. This information should be made visible</a:t>
            </a:r>
          </a:p>
          <a:p>
            <a:r>
              <a:rPr lang="en-US" sz="2800" dirty="0" smtClean="0"/>
              <a:t>and easily accessible, preferably via the Internet.</a:t>
            </a:r>
            <a:endParaRPr lang="en-US" sz="6600" dirty="0" smtClean="0"/>
          </a:p>
        </p:txBody>
      </p:sp>
      <p:sp>
        <p:nvSpPr>
          <p:cNvPr id="13" name="TextBox 12"/>
          <p:cNvSpPr txBox="1"/>
          <p:nvPr/>
        </p:nvSpPr>
        <p:spPr>
          <a:xfrm>
            <a:off x="304800" y="1219201"/>
            <a:ext cx="8610600" cy="5262979"/>
          </a:xfrm>
          <a:prstGeom prst="rect">
            <a:avLst/>
          </a:prstGeom>
          <a:noFill/>
        </p:spPr>
        <p:txBody>
          <a:bodyPr wrap="square" rtlCol="0">
            <a:spAutoFit/>
          </a:bodyPr>
          <a:lstStyle/>
          <a:p>
            <a:r>
              <a:rPr lang="en-US" sz="2400" dirty="0" smtClean="0">
                <a:latin typeface="Arial" pitchFamily="34" charset="0"/>
                <a:cs typeface="Arial" pitchFamily="34" charset="0"/>
              </a:rPr>
              <a:t>Request/s to STATIN for more detailed data (micro-data)  is determined on a case by case basis.</a:t>
            </a:r>
          </a:p>
          <a:p>
            <a:endParaRPr lang="en-US" sz="2400" dirty="0" smtClean="0"/>
          </a:p>
          <a:p>
            <a:pPr marL="457200" indent="-457200">
              <a:buFont typeface="Arial" pitchFamily="34" charset="0"/>
              <a:buChar char="•"/>
            </a:pPr>
            <a:r>
              <a:rPr lang="en-US" sz="2400" dirty="0" smtClean="0"/>
              <a:t>A written request must be sent to STATIN via STATIN’s Communications and Marketing Unit.</a:t>
            </a:r>
          </a:p>
          <a:p>
            <a:pPr marL="457200" indent="-457200"/>
            <a:r>
              <a:rPr lang="en-US" sz="2400" dirty="0" smtClean="0"/>
              <a:t> </a:t>
            </a:r>
          </a:p>
          <a:p>
            <a:pPr marL="457200" indent="-457200">
              <a:buFont typeface="Arial" pitchFamily="34" charset="0"/>
              <a:buChar char="•"/>
            </a:pPr>
            <a:r>
              <a:rPr lang="en-US" sz="2400" dirty="0" smtClean="0"/>
              <a:t>STATIN’s Director General assesses the request along with the respective Director with responsibility for the specified dataset. </a:t>
            </a:r>
          </a:p>
          <a:p>
            <a:pPr marL="457200" indent="-457200">
              <a:buFont typeface="Arial" pitchFamily="34" charset="0"/>
              <a:buChar char="•"/>
            </a:pPr>
            <a:endParaRPr lang="en-US" sz="2400" dirty="0" smtClean="0"/>
          </a:p>
          <a:p>
            <a:pPr marL="457200" indent="-457200">
              <a:buFont typeface="Arial" pitchFamily="34" charset="0"/>
              <a:buChar char="•"/>
            </a:pPr>
            <a:r>
              <a:rPr lang="en-US" sz="2400" dirty="0" smtClean="0"/>
              <a:t>The Director General and the Director decide what data can be made available from the respective dataset and at what level (geographical, industrial, establishment, etc.)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914400"/>
          </a:xfrm>
        </p:spPr>
        <p:txBody>
          <a:bodyPr>
            <a:normAutofit/>
          </a:bodyPr>
          <a:lstStyle/>
          <a:p>
            <a:pPr algn="ctr">
              <a:defRPr/>
            </a:pPr>
            <a:r>
              <a:rPr lang="en-US" sz="3600" b="1" dirty="0" smtClean="0"/>
              <a:t>Data Dissemination Procedures</a:t>
            </a:r>
          </a:p>
        </p:txBody>
      </p:sp>
      <p:sp>
        <p:nvSpPr>
          <p:cNvPr id="7" name="Date Placeholder 6"/>
          <p:cNvSpPr>
            <a:spLocks noGrp="1"/>
          </p:cNvSpPr>
          <p:nvPr>
            <p:ph type="dt" sz="half" idx="10"/>
          </p:nvPr>
        </p:nvSpPr>
        <p:spPr/>
        <p:txBody>
          <a:bodyPr/>
          <a:lstStyle/>
          <a:p>
            <a:fld id="{FF48B1B7-BCE8-4E29-9A6B-D802CA432CC7}" type="datetime1">
              <a:rPr lang="en-US" smtClean="0"/>
              <a:pPr/>
              <a:t>05/31/2013</a:t>
            </a:fld>
            <a:endParaRPr lang="en-US"/>
          </a:p>
        </p:txBody>
      </p:sp>
      <p:sp>
        <p:nvSpPr>
          <p:cNvPr id="9" name="Footer Placeholder 8"/>
          <p:cNvSpPr>
            <a:spLocks noGrp="1"/>
          </p:cNvSpPr>
          <p:nvPr>
            <p:ph type="ftr" sz="quarter" idx="11"/>
          </p:nvPr>
        </p:nvSpPr>
        <p:spPr/>
        <p:txBody>
          <a:bodyPr/>
          <a:lstStyle/>
          <a:p>
            <a:r>
              <a:rPr lang="en-US" smtClean="0"/>
              <a:t>Statistical Institute of Jamaica</a:t>
            </a:r>
            <a:endParaRPr lang="en-US"/>
          </a:p>
        </p:txBody>
      </p:sp>
      <p:sp>
        <p:nvSpPr>
          <p:cNvPr id="8" name="Slide Number Placeholder 7"/>
          <p:cNvSpPr>
            <a:spLocks noGrp="1"/>
          </p:cNvSpPr>
          <p:nvPr>
            <p:ph type="sldNum" sz="quarter" idx="12"/>
          </p:nvPr>
        </p:nvSpPr>
        <p:spPr/>
        <p:txBody>
          <a:bodyPr/>
          <a:lstStyle/>
          <a:p>
            <a:fld id="{653E1ED5-2D07-4E9D-8F39-24E36B13E0B1}" type="slidenum">
              <a:rPr lang="en-US" smtClean="0"/>
              <a:pPr/>
              <a:t>13</a:t>
            </a:fld>
            <a:endParaRPr lang="en-US"/>
          </a:p>
        </p:txBody>
      </p:sp>
      <p:sp>
        <p:nvSpPr>
          <p:cNvPr id="6" name="Rectangle 5"/>
          <p:cNvSpPr/>
          <p:nvPr/>
        </p:nvSpPr>
        <p:spPr>
          <a:xfrm>
            <a:off x="304800" y="990600"/>
            <a:ext cx="8382000" cy="5693866"/>
          </a:xfrm>
          <a:prstGeom prst="rect">
            <a:avLst/>
          </a:prstGeom>
        </p:spPr>
        <p:txBody>
          <a:bodyPr wrap="square">
            <a:spAutoFit/>
          </a:bodyPr>
          <a:lstStyle/>
          <a:p>
            <a:pPr lvl="1" indent="-457200" algn="just">
              <a:buFont typeface="Arial" pitchFamily="34" charset="0"/>
              <a:buChar char="•"/>
            </a:pPr>
            <a:r>
              <a:rPr lang="en-US" sz="2400" dirty="0" err="1" smtClean="0">
                <a:solidFill>
                  <a:srgbClr val="FF0000"/>
                </a:solidFill>
              </a:rPr>
              <a:t>Anonymised</a:t>
            </a:r>
            <a:r>
              <a:rPr lang="en-US" sz="2400" dirty="0" smtClean="0">
                <a:solidFill>
                  <a:srgbClr val="FF0000"/>
                </a:solidFill>
              </a:rPr>
              <a:t> micro datasets are usually given in the form of SPSS or Excel along with the data dictionary.</a:t>
            </a:r>
          </a:p>
          <a:p>
            <a:pPr lvl="1" indent="-457200" algn="just"/>
            <a:endParaRPr lang="en-US" sz="1200" dirty="0" smtClean="0">
              <a:solidFill>
                <a:srgbClr val="FF0000"/>
              </a:solidFill>
            </a:endParaRPr>
          </a:p>
          <a:p>
            <a:pPr lvl="1" indent="-457200" algn="just">
              <a:buFont typeface="Arial" pitchFamily="34" charset="0"/>
              <a:buChar char="•"/>
            </a:pPr>
            <a:r>
              <a:rPr lang="en-GB" sz="2400" dirty="0" smtClean="0"/>
              <a:t>Cost for datasets is determined by the Cost Accountant who has a prescribed formulae.</a:t>
            </a:r>
          </a:p>
          <a:p>
            <a:pPr lvl="1" indent="-457200" algn="just"/>
            <a:endParaRPr lang="en-GB" sz="1200" dirty="0" smtClean="0"/>
          </a:p>
          <a:p>
            <a:pPr marL="0" lvl="1" indent="-457200" algn="just">
              <a:buFont typeface="Arial" pitchFamily="34" charset="0"/>
              <a:buChar char="•"/>
            </a:pPr>
            <a:r>
              <a:rPr lang="en-GB" sz="2400" dirty="0" smtClean="0"/>
              <a:t>Waivers are granted only by the Director General. </a:t>
            </a:r>
          </a:p>
          <a:p>
            <a:pPr marL="0" lvl="1" indent="-457200" algn="just"/>
            <a:endParaRPr lang="en-GB" sz="1200" dirty="0" smtClean="0"/>
          </a:p>
          <a:p>
            <a:pPr marL="0" lvl="1" indent="-457200" algn="just">
              <a:buFont typeface="Arial" pitchFamily="34" charset="0"/>
              <a:buChar char="•"/>
            </a:pPr>
            <a:r>
              <a:rPr lang="en-US" sz="2400" dirty="0" smtClean="0">
                <a:solidFill>
                  <a:srgbClr val="FF0000"/>
                </a:solidFill>
              </a:rPr>
              <a:t>Users are asked to sign a data release form.</a:t>
            </a:r>
          </a:p>
          <a:p>
            <a:pPr marL="0" lvl="1" indent="-457200" algn="just"/>
            <a:endParaRPr lang="en-US" sz="1200" dirty="0" smtClean="0">
              <a:solidFill>
                <a:srgbClr val="FF0000"/>
              </a:solidFill>
            </a:endParaRPr>
          </a:p>
          <a:p>
            <a:pPr marL="515938" lvl="1" indent="-515938" algn="just">
              <a:buFont typeface="Arial" pitchFamily="34" charset="0"/>
              <a:buChar char="•"/>
            </a:pPr>
            <a:r>
              <a:rPr lang="en-GB" sz="2400" dirty="0" smtClean="0"/>
              <a:t>There is also an </a:t>
            </a:r>
            <a:r>
              <a:rPr lang="en-GB" sz="2400" dirty="0" smtClean="0">
                <a:solidFill>
                  <a:srgbClr val="FF0000"/>
                </a:solidFill>
              </a:rPr>
              <a:t>agreement</a:t>
            </a:r>
            <a:r>
              <a:rPr lang="en-GB" sz="2400" dirty="0" smtClean="0"/>
              <a:t> between the University of the West Indies and STATIN to store data at the University for research purposes only. </a:t>
            </a:r>
          </a:p>
          <a:p>
            <a:pPr lvl="1" indent="-457200" algn="just">
              <a:buFont typeface="Arial" pitchFamily="34" charset="0"/>
              <a:buChar char="•"/>
            </a:pPr>
            <a:endParaRPr lang="en-US" sz="2000" dirty="0" smtClean="0">
              <a:solidFill>
                <a:srgbClr val="FF0000"/>
              </a:solidFill>
            </a:endParaRPr>
          </a:p>
          <a:p>
            <a:pPr lvl="1">
              <a:buNone/>
            </a:pPr>
            <a:endParaRPr lang="en-US" sz="2000" dirty="0" smtClean="0">
              <a:solidFill>
                <a:srgbClr val="FF0000"/>
              </a:solidFill>
            </a:endParaRPr>
          </a:p>
          <a:p>
            <a:pPr>
              <a:lnSpc>
                <a:spcPct val="90000"/>
              </a:lnSpc>
            </a:pPr>
            <a:endParaRPr lang="en-US" sz="2000" dirty="0" smtClean="0"/>
          </a:p>
          <a:p>
            <a:pPr lvl="1">
              <a:buFont typeface="Arial" pitchFamily="34" charset="0"/>
              <a:buChar char="•"/>
            </a:pPr>
            <a:endParaRPr lang="en-GB" dirty="0" smtClean="0"/>
          </a:p>
        </p:txBody>
      </p:sp>
      <p:sp>
        <p:nvSpPr>
          <p:cNvPr id="10" name="Rectangle 9"/>
          <p:cNvSpPr/>
          <p:nvPr/>
        </p:nvSpPr>
        <p:spPr>
          <a:xfrm>
            <a:off x="9383713" y="2107596"/>
            <a:ext cx="2286000" cy="1569660"/>
          </a:xfrm>
          <a:prstGeom prst="rect">
            <a:avLst/>
          </a:prstGeom>
        </p:spPr>
        <p:txBody>
          <a:bodyPr>
            <a:spAutoFit/>
          </a:bodyPr>
          <a:lstStyle/>
          <a:p>
            <a:pPr marL="0" lvl="1" indent="-457200" algn="just">
              <a:buFont typeface="Arial" pitchFamily="34" charset="0"/>
              <a:buChar char="•"/>
            </a:pPr>
            <a:r>
              <a:rPr lang="en-US" sz="2400" dirty="0" smtClean="0">
                <a:solidFill>
                  <a:srgbClr val="FF0000"/>
                </a:solidFill>
              </a:rPr>
              <a:t>Users are asked to sign a data release form.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229600" cy="762000"/>
          </a:xfrm>
        </p:spPr>
        <p:txBody>
          <a:bodyPr>
            <a:noAutofit/>
          </a:bodyPr>
          <a:lstStyle/>
          <a:p>
            <a:pPr algn="ctr"/>
            <a:r>
              <a:rPr lang="en-US" sz="2400" b="1" dirty="0" smtClean="0">
                <a:effectLst/>
                <a:latin typeface="Times New Roman" pitchFamily="18" charset="0"/>
              </a:rPr>
              <a:t>THE ISSUES RELATING TO DATA DISSEMINATION POLICY  FOR STATIN</a:t>
            </a:r>
            <a:endParaRPr lang="en-US" sz="2400" b="1" dirty="0" smtClean="0">
              <a:effectLst/>
            </a:endParaRPr>
          </a:p>
        </p:txBody>
      </p:sp>
      <p:sp>
        <p:nvSpPr>
          <p:cNvPr id="6" name="Date Placeholder 5"/>
          <p:cNvSpPr>
            <a:spLocks noGrp="1"/>
          </p:cNvSpPr>
          <p:nvPr>
            <p:ph type="dt" sz="half" idx="10"/>
          </p:nvPr>
        </p:nvSpPr>
        <p:spPr/>
        <p:txBody>
          <a:bodyPr/>
          <a:lstStyle/>
          <a:p>
            <a:fld id="{F2C0C3C8-63D3-4F88-9FB9-1B4D7163C204}" type="datetime1">
              <a:rPr lang="en-US" smtClean="0"/>
              <a:pPr/>
              <a:t>05/31/2013</a:t>
            </a:fld>
            <a:endParaRPr lang="en-US"/>
          </a:p>
        </p:txBody>
      </p:sp>
      <p:sp>
        <p:nvSpPr>
          <p:cNvPr id="8" name="Footer Placeholder 7"/>
          <p:cNvSpPr>
            <a:spLocks noGrp="1"/>
          </p:cNvSpPr>
          <p:nvPr>
            <p:ph type="ftr" sz="quarter" idx="11"/>
          </p:nvPr>
        </p:nvSpPr>
        <p:spPr/>
        <p:txBody>
          <a:bodyPr/>
          <a:lstStyle/>
          <a:p>
            <a:r>
              <a:rPr lang="en-US" smtClean="0"/>
              <a:t>Statistical Institute of Jamaica</a:t>
            </a:r>
            <a:endParaRPr lang="en-US"/>
          </a:p>
        </p:txBody>
      </p:sp>
      <p:sp>
        <p:nvSpPr>
          <p:cNvPr id="7" name="Slide Number Placeholder 6"/>
          <p:cNvSpPr>
            <a:spLocks noGrp="1"/>
          </p:cNvSpPr>
          <p:nvPr>
            <p:ph type="sldNum" sz="quarter" idx="12"/>
          </p:nvPr>
        </p:nvSpPr>
        <p:spPr/>
        <p:txBody>
          <a:bodyPr/>
          <a:lstStyle/>
          <a:p>
            <a:fld id="{653E1ED5-2D07-4E9D-8F39-24E36B13E0B1}" type="slidenum">
              <a:rPr lang="en-US" smtClean="0"/>
              <a:pPr/>
              <a:t>14</a:t>
            </a:fld>
            <a:endParaRPr lang="en-US"/>
          </a:p>
        </p:txBody>
      </p:sp>
      <p:sp>
        <p:nvSpPr>
          <p:cNvPr id="4099" name="Rectangle 3"/>
          <p:cNvSpPr>
            <a:spLocks noGrp="1" noChangeArrowheads="1"/>
          </p:cNvSpPr>
          <p:nvPr>
            <p:ph sz="quarter" idx="1"/>
          </p:nvPr>
        </p:nvSpPr>
        <p:spPr>
          <a:xfrm>
            <a:off x="228600" y="1219200"/>
            <a:ext cx="8610600" cy="4953000"/>
          </a:xfrm>
        </p:spPr>
        <p:txBody>
          <a:bodyPr>
            <a:normAutofit lnSpcReduction="10000"/>
          </a:bodyPr>
          <a:lstStyle/>
          <a:p>
            <a:pPr eaLnBrk="1" hangingPunct="1">
              <a:lnSpc>
                <a:spcPct val="80000"/>
              </a:lnSpc>
              <a:buFont typeface="Wingdings" pitchFamily="2" charset="2"/>
              <a:buNone/>
            </a:pPr>
            <a:r>
              <a:rPr lang="en-US" sz="2000" b="1" dirty="0" smtClean="0"/>
              <a:t>  </a:t>
            </a:r>
            <a:endParaRPr lang="en-US" sz="2400" b="1" dirty="0" smtClean="0"/>
          </a:p>
          <a:p>
            <a:pPr marL="457200" indent="-457200">
              <a:lnSpc>
                <a:spcPct val="80000"/>
              </a:lnSpc>
            </a:pPr>
            <a:r>
              <a:rPr lang="en-US" sz="2400" b="1" dirty="0" smtClean="0"/>
              <a:t>The demand for data is rapidly increasing and data users are requesting greater access to the full scope of data.</a:t>
            </a:r>
          </a:p>
          <a:p>
            <a:pPr marL="457200" indent="-457200">
              <a:lnSpc>
                <a:spcPct val="80000"/>
              </a:lnSpc>
            </a:pPr>
            <a:endParaRPr lang="en-US" sz="2400" b="1" dirty="0" smtClean="0"/>
          </a:p>
          <a:p>
            <a:pPr marL="457200" indent="-457200">
              <a:lnSpc>
                <a:spcPct val="80000"/>
              </a:lnSpc>
            </a:pPr>
            <a:r>
              <a:rPr lang="en-US" sz="2400" b="1" dirty="0" smtClean="0"/>
              <a:t>Users, especially researchers are now seeking access to micro data as well as the census database. </a:t>
            </a:r>
          </a:p>
          <a:p>
            <a:pPr marL="457200" indent="-457200">
              <a:lnSpc>
                <a:spcPct val="80000"/>
              </a:lnSpc>
            </a:pPr>
            <a:endParaRPr lang="en-US" sz="2400" b="1" dirty="0" smtClean="0"/>
          </a:p>
          <a:p>
            <a:pPr marL="457200" indent="-457200">
              <a:lnSpc>
                <a:spcPct val="80000"/>
              </a:lnSpc>
            </a:pPr>
            <a:r>
              <a:rPr lang="en-US" sz="2400" dirty="0" smtClean="0"/>
              <a:t>STATIN has been receiving increased request for information from the Business Register for market research purposes.</a:t>
            </a:r>
          </a:p>
          <a:p>
            <a:pPr marL="457200" indent="-457200">
              <a:lnSpc>
                <a:spcPct val="80000"/>
              </a:lnSpc>
              <a:buNone/>
            </a:pPr>
            <a:endParaRPr lang="en-US" sz="2400" dirty="0" smtClean="0"/>
          </a:p>
          <a:p>
            <a:pPr marL="457200" lvl="0" indent="-457200">
              <a:lnSpc>
                <a:spcPct val="80000"/>
              </a:lnSpc>
            </a:pPr>
            <a:r>
              <a:rPr lang="en-US" sz="2400" b="1" dirty="0" smtClean="0">
                <a:solidFill>
                  <a:prstClr val="black"/>
                </a:solidFill>
              </a:rPr>
              <a:t>Non-response rate to some questions is sometimes high and as result there is problem in releasing some micro data can only be provided at a country or parish  level  or none at all. (e.g. Income)</a:t>
            </a:r>
          </a:p>
          <a:p>
            <a:pPr marL="457200" indent="-457200">
              <a:lnSpc>
                <a:spcPct val="80000"/>
              </a:lnSpc>
            </a:pPr>
            <a:endParaRPr lang="en-US" sz="2400" dirty="0" smtClean="0"/>
          </a:p>
          <a:p>
            <a:pPr marL="457200" indent="-457200">
              <a:lnSpc>
                <a:spcPct val="80000"/>
              </a:lnSpc>
            </a:pPr>
            <a:endParaRPr lang="en-US" sz="2400" b="1" dirty="0" smtClean="0"/>
          </a:p>
          <a:p>
            <a:pPr marL="457200" indent="-457200">
              <a:lnSpc>
                <a:spcPct val="80000"/>
              </a:lnSpc>
            </a:pPr>
            <a:endParaRPr lang="en-US" sz="2400" b="1" dirty="0" smtClean="0"/>
          </a:p>
          <a:p>
            <a:pPr lvl="1" eaLnBrk="1" hangingPunct="1">
              <a:lnSpc>
                <a:spcPct val="80000"/>
              </a:lnSpc>
            </a:pPr>
            <a:endParaRPr lang="en-US" sz="2400" b="1" dirty="0" smtClean="0"/>
          </a:p>
          <a:p>
            <a:pPr marL="457200" indent="-457200" eaLnBrk="1" hangingPunct="1">
              <a:lnSpc>
                <a:spcPct val="80000"/>
              </a:lnSpc>
              <a:buNone/>
            </a:pPr>
            <a:endParaRPr lang="en-US" sz="2400" b="1" dirty="0" smtClean="0"/>
          </a:p>
          <a:p>
            <a:pPr eaLnBrk="1" hangingPunct="1">
              <a:lnSpc>
                <a:spcPct val="80000"/>
              </a:lnSpc>
              <a:buFont typeface="Wingdings" pitchFamily="2" charset="2"/>
              <a:buNone/>
            </a:pPr>
            <a:endParaRPr lang="en-US" sz="2400" b="1" dirty="0" smtClean="0"/>
          </a:p>
          <a:p>
            <a:pPr lvl="1" eaLnBrk="1" hangingPunct="1">
              <a:lnSpc>
                <a:spcPct val="80000"/>
              </a:lnSpc>
            </a:pPr>
            <a:endParaRPr lang="en-US" sz="900" b="1" dirty="0" smtClean="0"/>
          </a:p>
        </p:txBody>
      </p:sp>
      <p:sp>
        <p:nvSpPr>
          <p:cNvPr id="9" name="Rectangle 8"/>
          <p:cNvSpPr/>
          <p:nvPr/>
        </p:nvSpPr>
        <p:spPr>
          <a:xfrm>
            <a:off x="10002838" y="-2469058"/>
            <a:ext cx="2286000" cy="7109639"/>
          </a:xfrm>
          <a:prstGeom prst="rect">
            <a:avLst/>
          </a:prstGeom>
        </p:spPr>
        <p:txBody>
          <a:bodyPr>
            <a:spAutoFit/>
          </a:bodyPr>
          <a:lstStyle/>
          <a:p>
            <a:pPr marL="365760" lvl="0" indent="-256032">
              <a:spcBef>
                <a:spcPts val="400"/>
              </a:spcBef>
              <a:buClr>
                <a:srgbClr val="2DA2BF"/>
              </a:buClr>
              <a:buSzPct val="68000"/>
              <a:buFont typeface="Wingdings 3"/>
              <a:buChar char=""/>
            </a:pPr>
            <a:r>
              <a:rPr lang="en-US" sz="2400" dirty="0" smtClean="0">
                <a:solidFill>
                  <a:srgbClr val="FF0000"/>
                </a:solidFill>
              </a:rPr>
              <a:t>Jamaica is a small island and as such businesses, particularly large ones, are easily identifiable.  Data at the Enumeration District level can lead to the identification of households.</a:t>
            </a:r>
            <a:endParaRPr lang="en-US" sz="2400" dirty="0" smtClean="0">
              <a:solidFill>
                <a:prstClr val="black"/>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3200" dirty="0" smtClean="0">
                <a:latin typeface="Times New Roman" pitchFamily="18" charset="0"/>
              </a:rPr>
              <a:t>THE ISSUES RELATING TO DATA DISSEMINATION FOR STATIN</a:t>
            </a:r>
            <a:endParaRPr lang="en-US" sz="3200" dirty="0"/>
          </a:p>
        </p:txBody>
      </p:sp>
      <p:sp>
        <p:nvSpPr>
          <p:cNvPr id="3" name="Date Placeholder 2"/>
          <p:cNvSpPr>
            <a:spLocks noGrp="1"/>
          </p:cNvSpPr>
          <p:nvPr>
            <p:ph type="dt" sz="half" idx="10"/>
          </p:nvPr>
        </p:nvSpPr>
        <p:spPr/>
        <p:txBody>
          <a:bodyPr/>
          <a:lstStyle/>
          <a:p>
            <a:fld id="{B737FA16-6F78-49A3-B9F0-C8DFD2AE7371}" type="datetime1">
              <a:rPr lang="en-US" smtClean="0"/>
              <a:pPr/>
              <a:t>05/31/2013</a:t>
            </a:fld>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15</a:t>
            </a:fld>
            <a:endParaRPr lang="en-US"/>
          </a:p>
        </p:txBody>
      </p:sp>
      <p:sp>
        <p:nvSpPr>
          <p:cNvPr id="2" name="Content Placeholder 1"/>
          <p:cNvSpPr>
            <a:spLocks noGrp="1"/>
          </p:cNvSpPr>
          <p:nvPr>
            <p:ph sz="quarter" idx="1"/>
          </p:nvPr>
        </p:nvSpPr>
        <p:spPr/>
        <p:txBody>
          <a:bodyPr>
            <a:normAutofit fontScale="85000" lnSpcReduction="20000"/>
          </a:bodyPr>
          <a:lstStyle/>
          <a:p>
            <a:pPr marL="0" lvl="1">
              <a:lnSpc>
                <a:spcPct val="110000"/>
              </a:lnSpc>
              <a:spcBef>
                <a:spcPts val="0"/>
              </a:spcBef>
              <a:buNone/>
            </a:pPr>
            <a:r>
              <a:rPr lang="en-US" sz="2400" b="1" dirty="0" smtClean="0"/>
              <a:t>While STATIN has a responsibility to disseminate data,  the agency also has the fundamental legal responsibility to protect the identity of data providers.</a:t>
            </a:r>
          </a:p>
          <a:p>
            <a:pPr marL="0" lvl="1">
              <a:lnSpc>
                <a:spcPct val="110000"/>
              </a:lnSpc>
              <a:spcBef>
                <a:spcPts val="0"/>
              </a:spcBef>
              <a:buNone/>
            </a:pPr>
            <a:endParaRPr lang="en-US" sz="2400" b="1" dirty="0" smtClean="0"/>
          </a:p>
          <a:p>
            <a:r>
              <a:rPr lang="en-US" sz="2800" dirty="0" smtClean="0">
                <a:solidFill>
                  <a:srgbClr val="FF0000"/>
                </a:solidFill>
              </a:rPr>
              <a:t>Jamaica is a small island state and as such, businesses particularly large ones, are easily identifiable.  Micro data even when </a:t>
            </a:r>
            <a:r>
              <a:rPr lang="en-US" sz="2800" dirty="0" err="1" smtClean="0">
                <a:solidFill>
                  <a:srgbClr val="FF0000"/>
                </a:solidFill>
              </a:rPr>
              <a:t>anonomysed</a:t>
            </a:r>
            <a:r>
              <a:rPr lang="en-US" sz="2800" dirty="0" smtClean="0">
                <a:solidFill>
                  <a:srgbClr val="FF0000"/>
                </a:solidFill>
              </a:rPr>
              <a:t> </a:t>
            </a:r>
            <a:r>
              <a:rPr lang="en-US" dirty="0" smtClean="0">
                <a:solidFill>
                  <a:srgbClr val="FF0000"/>
                </a:solidFill>
              </a:rPr>
              <a:t>is</a:t>
            </a:r>
            <a:r>
              <a:rPr lang="en-US" sz="2800" dirty="0" smtClean="0">
                <a:solidFill>
                  <a:srgbClr val="FF0000"/>
                </a:solidFill>
              </a:rPr>
              <a:t> still  an issue.</a:t>
            </a:r>
          </a:p>
          <a:p>
            <a:pPr>
              <a:buNone/>
            </a:pPr>
            <a:endParaRPr lang="en-US" sz="2800" dirty="0" smtClean="0">
              <a:solidFill>
                <a:srgbClr val="FF0000"/>
              </a:solidFill>
            </a:endParaRPr>
          </a:p>
          <a:p>
            <a:r>
              <a:rPr lang="en-US" sz="3200" dirty="0" smtClean="0"/>
              <a:t>Data from the Business Register are </a:t>
            </a:r>
            <a:r>
              <a:rPr lang="en-US" dirty="0" smtClean="0"/>
              <a:t>sensitive as the information can be used by competitors.</a:t>
            </a:r>
            <a:endParaRPr lang="en-US" sz="3200" dirty="0" smtClean="0"/>
          </a:p>
          <a:p>
            <a:pPr lvl="0"/>
            <a:endParaRPr lang="en-US" sz="2800" b="1" dirty="0" smtClean="0">
              <a:solidFill>
                <a:prstClr val="black"/>
              </a:solidFill>
            </a:endParaRPr>
          </a:p>
          <a:p>
            <a:r>
              <a:rPr lang="en-US" sz="2800" dirty="0" smtClean="0">
                <a:solidFill>
                  <a:srgbClr val="FF0000"/>
                </a:solidFill>
              </a:rPr>
              <a:t>Micro data given at the lowest geographical level, the Enumeration District level, can also lead to the identification of households.</a:t>
            </a:r>
          </a:p>
          <a:p>
            <a:endParaRPr lang="en-US" sz="2800" dirty="0" smtClean="0"/>
          </a:p>
          <a:p>
            <a:pPr lvl="0"/>
            <a:endParaRPr lang="en-US" sz="2800" b="1" dirty="0" smtClean="0">
              <a:solidFill>
                <a:prstClr val="black"/>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pPr algn="ctr"/>
            <a:r>
              <a:rPr lang="en-US" sz="3200" dirty="0" smtClean="0">
                <a:latin typeface="Times New Roman" pitchFamily="18" charset="0"/>
              </a:rPr>
              <a:t>THE ISSUES RELATING TO DATA DISSEMINATION POLICY  FOR STATIN</a:t>
            </a:r>
            <a:endParaRPr lang="en-US" dirty="0"/>
          </a:p>
        </p:txBody>
      </p:sp>
      <p:sp>
        <p:nvSpPr>
          <p:cNvPr id="4" name="Date Placeholder 3"/>
          <p:cNvSpPr>
            <a:spLocks noGrp="1"/>
          </p:cNvSpPr>
          <p:nvPr>
            <p:ph type="dt" sz="half" idx="10"/>
          </p:nvPr>
        </p:nvSpPr>
        <p:spPr/>
        <p:txBody>
          <a:bodyPr/>
          <a:lstStyle/>
          <a:p>
            <a:fld id="{40B1828F-7691-4B48-8FF4-C3559F919073}" type="datetime1">
              <a:rPr lang="en-US" smtClean="0"/>
              <a:pPr/>
              <a:t>05/31/2013</a:t>
            </a:fld>
            <a:endParaRPr lang="en-US"/>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16</a:t>
            </a:fld>
            <a:endParaRPr lang="en-US"/>
          </a:p>
        </p:txBody>
      </p:sp>
      <p:sp>
        <p:nvSpPr>
          <p:cNvPr id="3" name="Content Placeholder 2"/>
          <p:cNvSpPr>
            <a:spLocks noGrp="1"/>
          </p:cNvSpPr>
          <p:nvPr>
            <p:ph sz="quarter" idx="1"/>
          </p:nvPr>
        </p:nvSpPr>
        <p:spPr>
          <a:xfrm>
            <a:off x="381000" y="1676400"/>
            <a:ext cx="8534400" cy="4525963"/>
          </a:xfrm>
        </p:spPr>
        <p:txBody>
          <a:bodyPr>
            <a:normAutofit/>
          </a:bodyPr>
          <a:lstStyle/>
          <a:p>
            <a:pPr marL="514350" indent="-514350">
              <a:lnSpc>
                <a:spcPct val="120000"/>
              </a:lnSpc>
              <a:spcBef>
                <a:spcPts val="0"/>
              </a:spcBef>
            </a:pPr>
            <a:r>
              <a:rPr lang="en-US" dirty="0" smtClean="0"/>
              <a:t>There is also the view that statistics are public</a:t>
            </a:r>
          </a:p>
          <a:p>
            <a:pPr marL="514350" indent="-514350">
              <a:lnSpc>
                <a:spcPct val="120000"/>
              </a:lnSpc>
              <a:spcBef>
                <a:spcPts val="0"/>
              </a:spcBef>
              <a:buNone/>
            </a:pPr>
            <a:r>
              <a:rPr lang="en-US" dirty="0" smtClean="0"/>
              <a:t>	goods, and as such should be given for free.</a:t>
            </a:r>
          </a:p>
          <a:p>
            <a:pPr marL="857250" lvl="1" indent="-457200">
              <a:lnSpc>
                <a:spcPct val="120000"/>
              </a:lnSpc>
              <a:spcBef>
                <a:spcPts val="0"/>
              </a:spcBef>
              <a:buNone/>
            </a:pPr>
            <a:endParaRPr lang="en-US" dirty="0" smtClean="0"/>
          </a:p>
          <a:p>
            <a:pPr marL="509588" indent="0">
              <a:lnSpc>
                <a:spcPct val="120000"/>
              </a:lnSpc>
              <a:spcBef>
                <a:spcPts val="0"/>
              </a:spcBef>
              <a:buNone/>
            </a:pPr>
            <a:r>
              <a:rPr lang="en-US" dirty="0" smtClean="0"/>
              <a:t>The dissemination policy that is currently in place needs to be revisited to clearly outline what level of data should be made accessible, and specify the conditions that govern this access.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685800"/>
          </a:xfrm>
        </p:spPr>
        <p:txBody>
          <a:bodyPr>
            <a:normAutofit fontScale="90000"/>
          </a:bodyPr>
          <a:lstStyle/>
          <a:p>
            <a:pPr algn="ctr" eaLnBrk="1" hangingPunct="1"/>
            <a:r>
              <a:rPr lang="en-US" sz="3200" b="1" dirty="0" smtClean="0">
                <a:latin typeface="Times New Roman" pitchFamily="18" charset="0"/>
              </a:rPr>
              <a:t>THE DATA DISSEMINATION POLICY FRAMEWORK</a:t>
            </a:r>
            <a:endParaRPr lang="en-US" sz="3200" b="1" dirty="0" smtClean="0"/>
          </a:p>
        </p:txBody>
      </p:sp>
      <p:sp>
        <p:nvSpPr>
          <p:cNvPr id="6" name="Date Placeholder 5"/>
          <p:cNvSpPr>
            <a:spLocks noGrp="1"/>
          </p:cNvSpPr>
          <p:nvPr>
            <p:ph type="dt" sz="half" idx="10"/>
          </p:nvPr>
        </p:nvSpPr>
        <p:spPr/>
        <p:txBody>
          <a:bodyPr/>
          <a:lstStyle/>
          <a:p>
            <a:fld id="{E37C9FAD-ED35-4944-AF16-53F0FCC750CB}" type="datetime1">
              <a:rPr lang="en-US" smtClean="0"/>
              <a:pPr/>
              <a:t>05/31/2013</a:t>
            </a:fld>
            <a:endParaRPr lang="en-US"/>
          </a:p>
        </p:txBody>
      </p:sp>
      <p:sp>
        <p:nvSpPr>
          <p:cNvPr id="8" name="Footer Placeholder 7"/>
          <p:cNvSpPr>
            <a:spLocks noGrp="1"/>
          </p:cNvSpPr>
          <p:nvPr>
            <p:ph type="ftr" sz="quarter" idx="11"/>
          </p:nvPr>
        </p:nvSpPr>
        <p:spPr/>
        <p:txBody>
          <a:bodyPr/>
          <a:lstStyle/>
          <a:p>
            <a:r>
              <a:rPr lang="en-US" dirty="0" smtClean="0"/>
              <a:t>Statistical Institute of Jamaica</a:t>
            </a:r>
            <a:endParaRPr lang="en-US" dirty="0"/>
          </a:p>
        </p:txBody>
      </p:sp>
      <p:sp>
        <p:nvSpPr>
          <p:cNvPr id="7" name="Slide Number Placeholder 6"/>
          <p:cNvSpPr>
            <a:spLocks noGrp="1"/>
          </p:cNvSpPr>
          <p:nvPr>
            <p:ph type="sldNum" sz="quarter" idx="12"/>
          </p:nvPr>
        </p:nvSpPr>
        <p:spPr/>
        <p:txBody>
          <a:bodyPr/>
          <a:lstStyle/>
          <a:p>
            <a:fld id="{653E1ED5-2D07-4E9D-8F39-24E36B13E0B1}" type="slidenum">
              <a:rPr lang="en-US" smtClean="0"/>
              <a:pPr/>
              <a:t>17</a:t>
            </a:fld>
            <a:endParaRPr lang="en-US"/>
          </a:p>
        </p:txBody>
      </p:sp>
      <p:sp>
        <p:nvSpPr>
          <p:cNvPr id="3075" name="Rectangle 3"/>
          <p:cNvSpPr>
            <a:spLocks noGrp="1" noChangeArrowheads="1"/>
          </p:cNvSpPr>
          <p:nvPr>
            <p:ph sz="quarter" idx="1"/>
          </p:nvPr>
        </p:nvSpPr>
        <p:spPr>
          <a:xfrm>
            <a:off x="228600" y="914400"/>
            <a:ext cx="8686800" cy="5715000"/>
          </a:xfrm>
        </p:spPr>
        <p:txBody>
          <a:bodyPr>
            <a:normAutofit fontScale="25000" lnSpcReduction="20000"/>
          </a:bodyPr>
          <a:lstStyle/>
          <a:p>
            <a:pPr eaLnBrk="1" hangingPunct="1"/>
            <a:r>
              <a:rPr lang="en-US" sz="8800" b="1" dirty="0" smtClean="0"/>
              <a:t>PURPOSE</a:t>
            </a:r>
          </a:p>
          <a:p>
            <a:pPr eaLnBrk="1" hangingPunct="1">
              <a:buNone/>
            </a:pPr>
            <a:r>
              <a:rPr lang="en-US" sz="8800" dirty="0" smtClean="0"/>
              <a:t>To establish the rules and procedural guidelines that should govern the release of data from the Institute.</a:t>
            </a:r>
          </a:p>
          <a:p>
            <a:pPr eaLnBrk="1" hangingPunct="1">
              <a:buNone/>
            </a:pPr>
            <a:endParaRPr lang="en-US" sz="4800" dirty="0" smtClean="0"/>
          </a:p>
          <a:p>
            <a:pPr eaLnBrk="1" hangingPunct="1"/>
            <a:r>
              <a:rPr lang="en-US" sz="8800" b="1" dirty="0" smtClean="0"/>
              <a:t>SCOPE</a:t>
            </a:r>
          </a:p>
          <a:p>
            <a:pPr>
              <a:buNone/>
            </a:pPr>
            <a:r>
              <a:rPr lang="en-US" sz="8800" dirty="0" smtClean="0"/>
              <a:t>The policy should govern the release of all data from  STATIN;  and applies to all clients (internal and  external, national and international) and the use to which the data will be used.</a:t>
            </a:r>
          </a:p>
          <a:p>
            <a:pPr eaLnBrk="1" hangingPunct="1">
              <a:buNone/>
            </a:pPr>
            <a:endParaRPr lang="en-US" sz="4800" dirty="0" smtClean="0"/>
          </a:p>
          <a:p>
            <a:pPr eaLnBrk="1" hangingPunct="1">
              <a:buNone/>
            </a:pPr>
            <a:r>
              <a:rPr lang="en-US" sz="8800" b="1" dirty="0" smtClean="0"/>
              <a:t>Procedure Guidelines</a:t>
            </a:r>
          </a:p>
          <a:p>
            <a:r>
              <a:rPr lang="en-US" sz="8800" dirty="0" smtClean="0"/>
              <a:t>The roles and responsibilities of the different parties involved in the data dissemination process should be clearly defined. That is:</a:t>
            </a:r>
          </a:p>
          <a:p>
            <a:pPr lvl="1">
              <a:buNone/>
            </a:pPr>
            <a:r>
              <a:rPr lang="en-US" sz="8800" dirty="0" smtClean="0"/>
              <a:t>		-the roles and responsibilities of the data provider (STATIN), and</a:t>
            </a:r>
          </a:p>
          <a:p>
            <a:pPr lvl="1">
              <a:buNone/>
            </a:pPr>
            <a:r>
              <a:rPr lang="en-US" sz="8800" dirty="0" smtClean="0"/>
              <a:t>		-the roles and responsibilities of the data user. </a:t>
            </a:r>
          </a:p>
          <a:p>
            <a:pPr lvl="1">
              <a:buNone/>
            </a:pPr>
            <a:endParaRPr lang="en-US" sz="3200" dirty="0" smtClean="0"/>
          </a:p>
          <a:p>
            <a:pPr marL="347663" lvl="1" indent="-301625">
              <a:buFont typeface="Wingdings" pitchFamily="2" charset="2"/>
              <a:buChar char="Ø"/>
            </a:pPr>
            <a:r>
              <a:rPr lang="en-US" sz="8800" dirty="0" smtClean="0"/>
              <a:t>A system should be in place to track the use of data after access is granted.</a:t>
            </a:r>
          </a:p>
          <a:p>
            <a:pPr marL="347663" lvl="1" indent="-301625">
              <a:buFont typeface="Wingdings" pitchFamily="2" charset="2"/>
              <a:buChar char="Ø"/>
            </a:pPr>
            <a:endParaRPr lang="en-US" sz="3200" dirty="0" smtClean="0"/>
          </a:p>
          <a:p>
            <a:pPr marL="347663" lvl="1" indent="-301625">
              <a:buFont typeface="Wingdings" pitchFamily="2" charset="2"/>
              <a:buChar char="Ø"/>
            </a:pPr>
            <a:r>
              <a:rPr lang="en-US" sz="8800" dirty="0" smtClean="0"/>
              <a:t>The level (geographical) of access to be granted and the variables that can be made available.</a:t>
            </a:r>
          </a:p>
          <a:p>
            <a:pPr marL="115888" indent="-6350">
              <a:buNone/>
            </a:pPr>
            <a:r>
              <a:rPr lang="en-US" sz="8800" dirty="0" smtClean="0"/>
              <a:t>.</a:t>
            </a:r>
            <a:endParaRPr lang="en-US" sz="8800" b="1" dirty="0" smtClean="0"/>
          </a:p>
          <a:p>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E8A3DAA-B8E0-40F9-8A0B-EE92C5E3690C}" type="datetime1">
              <a:rPr lang="en-US" smtClean="0"/>
              <a:pPr/>
              <a:t>05/31/2013</a:t>
            </a:fld>
            <a:endParaRPr lang="en-US"/>
          </a:p>
        </p:txBody>
      </p:sp>
      <p:sp>
        <p:nvSpPr>
          <p:cNvPr id="9" name="Footer Placeholder 8"/>
          <p:cNvSpPr>
            <a:spLocks noGrp="1"/>
          </p:cNvSpPr>
          <p:nvPr>
            <p:ph type="ftr" sz="quarter" idx="11"/>
          </p:nvPr>
        </p:nvSpPr>
        <p:spPr/>
        <p:txBody>
          <a:bodyPr/>
          <a:lstStyle/>
          <a:p>
            <a:r>
              <a:rPr lang="en-US" smtClean="0"/>
              <a:t>Statistical Institute of Jamaica</a:t>
            </a:r>
            <a:endParaRPr lang="en-US"/>
          </a:p>
        </p:txBody>
      </p:sp>
      <p:sp>
        <p:nvSpPr>
          <p:cNvPr id="8" name="Slide Number Placeholder 7"/>
          <p:cNvSpPr>
            <a:spLocks noGrp="1"/>
          </p:cNvSpPr>
          <p:nvPr>
            <p:ph type="sldNum" sz="quarter" idx="12"/>
          </p:nvPr>
        </p:nvSpPr>
        <p:spPr/>
        <p:txBody>
          <a:bodyPr/>
          <a:lstStyle/>
          <a:p>
            <a:fld id="{653E1ED5-2D07-4E9D-8F39-24E36B13E0B1}" type="slidenum">
              <a:rPr lang="en-US" smtClean="0"/>
              <a:pPr/>
              <a:t>18</a:t>
            </a:fld>
            <a:endParaRPr lang="en-US"/>
          </a:p>
        </p:txBody>
      </p:sp>
      <p:sp>
        <p:nvSpPr>
          <p:cNvPr id="5123" name="Rectangle 3"/>
          <p:cNvSpPr>
            <a:spLocks noGrp="1" noChangeArrowheads="1"/>
          </p:cNvSpPr>
          <p:nvPr>
            <p:ph sz="quarter" idx="1"/>
          </p:nvPr>
        </p:nvSpPr>
        <p:spPr>
          <a:xfrm>
            <a:off x="304800" y="1066800"/>
            <a:ext cx="8382000" cy="5257800"/>
          </a:xfrm>
        </p:spPr>
        <p:txBody>
          <a:bodyPr>
            <a:normAutofit fontScale="85000" lnSpcReduction="20000"/>
          </a:bodyPr>
          <a:lstStyle/>
          <a:p>
            <a:r>
              <a:rPr lang="en-US" b="1" dirty="0" smtClean="0">
                <a:solidFill>
                  <a:srgbClr val="FF0000"/>
                </a:solidFill>
              </a:rPr>
              <a:t>Amendment/s to the Statistics Act</a:t>
            </a:r>
            <a:r>
              <a:rPr lang="en-US" dirty="0" smtClean="0">
                <a:solidFill>
                  <a:srgbClr val="FF0000"/>
                </a:solidFill>
              </a:rPr>
              <a:t> </a:t>
            </a:r>
            <a:r>
              <a:rPr lang="en-US" b="1" dirty="0" smtClean="0">
                <a:solidFill>
                  <a:srgbClr val="FF0000"/>
                </a:solidFill>
              </a:rPr>
              <a:t>to support STATIN data dissemination policy implementation is urgently required.</a:t>
            </a:r>
            <a:r>
              <a:rPr lang="en-US" dirty="0" smtClean="0"/>
              <a:t> The Statistics Act has been submitted to Cabinet for: amendment to Section 17 that deals with the release of data. This includes the release of </a:t>
            </a:r>
            <a:r>
              <a:rPr lang="en-US" dirty="0" err="1" smtClean="0"/>
              <a:t>anonymized</a:t>
            </a:r>
            <a:r>
              <a:rPr lang="en-US" dirty="0" smtClean="0"/>
              <a:t> data and information that is already available to the public.</a:t>
            </a:r>
          </a:p>
          <a:p>
            <a:pPr>
              <a:buNone/>
            </a:pPr>
            <a:endParaRPr lang="en-US" dirty="0" smtClean="0"/>
          </a:p>
          <a:p>
            <a:r>
              <a:rPr lang="en-US" dirty="0" smtClean="0"/>
              <a:t>This amendments to the Act will also address the issue of penalties.</a:t>
            </a:r>
          </a:p>
          <a:p>
            <a:pPr>
              <a:buNone/>
            </a:pPr>
            <a:endParaRPr lang="en-US" sz="2800" dirty="0" smtClean="0">
              <a:solidFill>
                <a:srgbClr val="FF0000"/>
              </a:solidFill>
            </a:endParaRPr>
          </a:p>
          <a:p>
            <a:pPr eaLnBrk="1" hangingPunct="1"/>
            <a:r>
              <a:rPr lang="en-US" b="1" dirty="0" smtClean="0">
                <a:solidFill>
                  <a:srgbClr val="FF0000"/>
                </a:solidFill>
              </a:rPr>
              <a:t>It should also be guided by:-</a:t>
            </a:r>
          </a:p>
          <a:p>
            <a:pPr lvl="1" eaLnBrk="1" hangingPunct="1"/>
            <a:r>
              <a:rPr lang="en-US" sz="3200" b="1" i="1" dirty="0" smtClean="0">
                <a:solidFill>
                  <a:srgbClr val="FF0000"/>
                </a:solidFill>
              </a:rPr>
              <a:t>The 6</a:t>
            </a:r>
            <a:r>
              <a:rPr lang="en-US" sz="3200" b="1" i="1" baseline="30000" dirty="0" smtClean="0">
                <a:solidFill>
                  <a:srgbClr val="FF0000"/>
                </a:solidFill>
              </a:rPr>
              <a:t>th</a:t>
            </a:r>
            <a:r>
              <a:rPr lang="en-US" sz="3200" b="1" i="1" dirty="0" smtClean="0">
                <a:solidFill>
                  <a:srgbClr val="FF0000"/>
                </a:solidFill>
              </a:rPr>
              <a:t> UN Fundamental Principles of Official Statistics.</a:t>
            </a:r>
            <a:br>
              <a:rPr lang="en-US" sz="3200" b="1" i="1" dirty="0" smtClean="0">
                <a:solidFill>
                  <a:srgbClr val="FF0000"/>
                </a:solidFill>
              </a:rPr>
            </a:br>
            <a:endParaRPr lang="en-US" sz="3200" i="1" dirty="0" smtClean="0">
              <a:solidFill>
                <a:srgbClr val="FF0000"/>
              </a:solidFill>
            </a:endParaRPr>
          </a:p>
          <a:p>
            <a:pPr lvl="1" eaLnBrk="1" hangingPunct="1"/>
            <a:r>
              <a:rPr lang="en-US" sz="3200" b="1" dirty="0" smtClean="0">
                <a:solidFill>
                  <a:srgbClr val="FF0000"/>
                </a:solidFill>
              </a:rPr>
              <a:t>UN principles governing the use and protection of micro data.</a:t>
            </a:r>
          </a:p>
          <a:p>
            <a:pPr eaLnBrk="1" hangingPunct="1">
              <a:buFont typeface="Wingdings" pitchFamily="2" charset="2"/>
              <a:buNone/>
            </a:pPr>
            <a:endParaRPr lang="en-US" dirty="0" smtClean="0"/>
          </a:p>
        </p:txBody>
      </p:sp>
      <p:sp>
        <p:nvSpPr>
          <p:cNvPr id="6" name="Rectangle 5"/>
          <p:cNvSpPr/>
          <p:nvPr/>
        </p:nvSpPr>
        <p:spPr>
          <a:xfrm>
            <a:off x="0" y="228600"/>
            <a:ext cx="9144000" cy="584775"/>
          </a:xfrm>
          <a:prstGeom prst="rect">
            <a:avLst/>
          </a:prstGeom>
        </p:spPr>
        <p:txBody>
          <a:bodyPr wrap="square">
            <a:spAutoFit/>
          </a:bodyPr>
          <a:lstStyle/>
          <a:p>
            <a:pPr algn="ctr"/>
            <a:r>
              <a:rPr lang="en-US" sz="3200" b="1" dirty="0" smtClean="0">
                <a:latin typeface="Times New Roman" pitchFamily="18" charset="0"/>
              </a:rPr>
              <a:t>THE LEGISLATIVE FRAMEWORK</a:t>
            </a:r>
            <a:endParaRPr lang="en-US" sz="32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304800"/>
            <a:ext cx="9144000" cy="762000"/>
          </a:xfrm>
        </p:spPr>
        <p:txBody>
          <a:bodyPr>
            <a:normAutofit fontScale="90000"/>
          </a:bodyPr>
          <a:lstStyle/>
          <a:p>
            <a:pPr algn="ctr"/>
            <a:r>
              <a:rPr lang="en-US" sz="4000" b="1" dirty="0" smtClean="0">
                <a:solidFill>
                  <a:schemeClr val="accent1">
                    <a:lumMod val="75000"/>
                  </a:schemeClr>
                </a:solidFill>
                <a:effectLst>
                  <a:outerShdw blurRad="38100" dist="38100" dir="2700000" algn="tl">
                    <a:srgbClr val="000000">
                      <a:alpha val="43137"/>
                    </a:srgbClr>
                  </a:outerShdw>
                </a:effectLst>
                <a:latin typeface="Times New Roman" pitchFamily="18" charset="0"/>
              </a:rPr>
              <a:t>THE POLICY FRAMEWORK</a:t>
            </a:r>
            <a:br>
              <a:rPr lang="en-US" sz="4000" b="1" dirty="0" smtClean="0">
                <a:solidFill>
                  <a:schemeClr val="accent1">
                    <a:lumMod val="75000"/>
                  </a:schemeClr>
                </a:solidFill>
                <a:effectLst>
                  <a:outerShdw blurRad="38100" dist="38100" dir="2700000" algn="tl">
                    <a:srgbClr val="000000">
                      <a:alpha val="43137"/>
                    </a:srgbClr>
                  </a:outerShdw>
                </a:effectLst>
                <a:latin typeface="Times New Roman" pitchFamily="18" charset="0"/>
              </a:rPr>
            </a:br>
            <a:r>
              <a:rPr lang="en-US" sz="4000" b="1" dirty="0" smtClean="0">
                <a:solidFill>
                  <a:schemeClr val="accent1">
                    <a:lumMod val="75000"/>
                  </a:schemeClr>
                </a:solidFill>
                <a:effectLst>
                  <a:outerShdw blurRad="38100" dist="38100" dir="2700000" algn="tl">
                    <a:srgbClr val="000000">
                      <a:alpha val="43137"/>
                    </a:srgbClr>
                  </a:outerShdw>
                </a:effectLst>
              </a:rPr>
              <a:t>Fee Structu</a:t>
            </a:r>
            <a:r>
              <a:rPr lang="en-US" sz="4000" b="1" dirty="0" smtClean="0">
                <a:solidFill>
                  <a:schemeClr val="accent1">
                    <a:lumMod val="75000"/>
                  </a:schemeClr>
                </a:solidFill>
              </a:rPr>
              <a:t>re</a:t>
            </a:r>
          </a:p>
        </p:txBody>
      </p:sp>
      <p:sp>
        <p:nvSpPr>
          <p:cNvPr id="7" name="Date Placeholder 6"/>
          <p:cNvSpPr>
            <a:spLocks noGrp="1"/>
          </p:cNvSpPr>
          <p:nvPr>
            <p:ph type="dt" sz="half" idx="10"/>
          </p:nvPr>
        </p:nvSpPr>
        <p:spPr/>
        <p:txBody>
          <a:bodyPr/>
          <a:lstStyle/>
          <a:p>
            <a:fld id="{F5439390-140F-45D8-B78E-CFAE90507835}" type="datetime1">
              <a:rPr lang="en-US" smtClean="0"/>
              <a:pPr/>
              <a:t>05/31/2013</a:t>
            </a:fld>
            <a:endParaRPr lang="en-US"/>
          </a:p>
        </p:txBody>
      </p:sp>
      <p:sp>
        <p:nvSpPr>
          <p:cNvPr id="9" name="Footer Placeholder 8"/>
          <p:cNvSpPr>
            <a:spLocks noGrp="1"/>
          </p:cNvSpPr>
          <p:nvPr>
            <p:ph type="ftr" sz="quarter" idx="11"/>
          </p:nvPr>
        </p:nvSpPr>
        <p:spPr/>
        <p:txBody>
          <a:bodyPr/>
          <a:lstStyle/>
          <a:p>
            <a:r>
              <a:rPr lang="en-US" smtClean="0"/>
              <a:t>Statistical Institute of Jamaica</a:t>
            </a:r>
            <a:endParaRPr lang="en-US"/>
          </a:p>
        </p:txBody>
      </p:sp>
      <p:sp>
        <p:nvSpPr>
          <p:cNvPr id="8" name="Slide Number Placeholder 7"/>
          <p:cNvSpPr>
            <a:spLocks noGrp="1"/>
          </p:cNvSpPr>
          <p:nvPr>
            <p:ph type="sldNum" sz="quarter" idx="12"/>
          </p:nvPr>
        </p:nvSpPr>
        <p:spPr/>
        <p:txBody>
          <a:bodyPr/>
          <a:lstStyle/>
          <a:p>
            <a:fld id="{653E1ED5-2D07-4E9D-8F39-24E36B13E0B1}" type="slidenum">
              <a:rPr lang="en-US" smtClean="0"/>
              <a:pPr/>
              <a:t>19</a:t>
            </a:fld>
            <a:endParaRPr lang="en-US"/>
          </a:p>
        </p:txBody>
      </p:sp>
      <p:sp>
        <p:nvSpPr>
          <p:cNvPr id="28675" name="Rectangle 3"/>
          <p:cNvSpPr>
            <a:spLocks noGrp="1" noChangeArrowheads="1"/>
          </p:cNvSpPr>
          <p:nvPr>
            <p:ph sz="quarter" idx="4294967295"/>
          </p:nvPr>
        </p:nvSpPr>
        <p:spPr>
          <a:xfrm>
            <a:off x="228600" y="1676400"/>
            <a:ext cx="8686800" cy="4114800"/>
          </a:xfrm>
          <a:prstGeom prst="rect">
            <a:avLst/>
          </a:prstGeom>
        </p:spPr>
        <p:txBody>
          <a:bodyPr>
            <a:normAutofit/>
          </a:bodyPr>
          <a:lstStyle/>
          <a:p>
            <a:pPr marL="342900" lvl="1" indent="-342900" eaLnBrk="1" hangingPunct="1">
              <a:buClr>
                <a:srgbClr val="0000FF"/>
              </a:buClr>
              <a:buSzPct val="90000"/>
              <a:buFont typeface="Wingdings" pitchFamily="2" charset="2"/>
              <a:buNone/>
            </a:pPr>
            <a:endParaRPr lang="en-US" sz="1200" dirty="0" smtClean="0">
              <a:solidFill>
                <a:schemeClr val="bg1"/>
              </a:solidFill>
            </a:endParaRPr>
          </a:p>
          <a:p>
            <a:pPr eaLnBrk="1" hangingPunct="1"/>
            <a:r>
              <a:rPr lang="en-US" dirty="0" smtClean="0">
                <a:solidFill>
                  <a:schemeClr val="tx1"/>
                </a:solidFill>
              </a:rPr>
              <a:t>What should attract a fee and what should be available for free?</a:t>
            </a:r>
          </a:p>
          <a:p>
            <a:pPr eaLnBrk="1" hangingPunct="1">
              <a:buNone/>
            </a:pPr>
            <a:endParaRPr lang="en-US" dirty="0" smtClean="0">
              <a:solidFill>
                <a:schemeClr val="tx1"/>
              </a:solidFill>
            </a:endParaRPr>
          </a:p>
          <a:p>
            <a:pPr lvl="1"/>
            <a:r>
              <a:rPr lang="en-US" dirty="0" smtClean="0">
                <a:solidFill>
                  <a:schemeClr val="tx1"/>
                </a:solidFill>
              </a:rPr>
              <a:t>The policy should clearly outline the pricing formula used to determine the cost for micro-data and the different fee structure for the different types of clients.</a:t>
            </a:r>
          </a:p>
          <a:p>
            <a:pPr eaLnBrk="1" hangingPunct="1">
              <a:buNone/>
            </a:pPr>
            <a:endParaRPr lang="en-US" sz="32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Structure of the Presentation</a:t>
            </a:r>
            <a:endParaRPr lang="en-US" dirty="0"/>
          </a:p>
        </p:txBody>
      </p:sp>
      <p:sp>
        <p:nvSpPr>
          <p:cNvPr id="3" name="Content Placeholder 2"/>
          <p:cNvSpPr>
            <a:spLocks noGrp="1"/>
          </p:cNvSpPr>
          <p:nvPr>
            <p:ph idx="1"/>
          </p:nvPr>
        </p:nvSpPr>
        <p:spPr>
          <a:xfrm>
            <a:off x="304800" y="1752600"/>
            <a:ext cx="8534400" cy="4267200"/>
          </a:xfrm>
        </p:spPr>
        <p:txBody>
          <a:bodyPr>
            <a:normAutofit/>
          </a:bodyPr>
          <a:lstStyle/>
          <a:p>
            <a:pPr marL="624078" indent="-514350"/>
            <a:r>
              <a:rPr lang="en-US" dirty="0" smtClean="0">
                <a:latin typeface="Calibri" pitchFamily="34" charset="0"/>
              </a:rPr>
              <a:t>Background on STATIN</a:t>
            </a:r>
          </a:p>
          <a:p>
            <a:pPr marL="624078" indent="-514350"/>
            <a:r>
              <a:rPr lang="en-US" dirty="0" smtClean="0">
                <a:latin typeface="Calibri" pitchFamily="34" charset="0"/>
              </a:rPr>
              <a:t>The Roles and Responsibilities of the Statistical Institute of Jamaica (STATIN)</a:t>
            </a:r>
          </a:p>
          <a:p>
            <a:pPr marL="624078" indent="-514350"/>
            <a:r>
              <a:rPr lang="en-US" dirty="0" smtClean="0">
                <a:latin typeface="Calibri" pitchFamily="34" charset="0"/>
              </a:rPr>
              <a:t>Data dissemination at STATIN</a:t>
            </a:r>
          </a:p>
          <a:p>
            <a:pPr marL="1088136" lvl="2" indent="-457200"/>
            <a:r>
              <a:rPr lang="en-US" dirty="0" smtClean="0">
                <a:latin typeface="Calibri" pitchFamily="34" charset="0"/>
              </a:rPr>
              <a:t>Procedures, Type of Data, Methods of Dissemination</a:t>
            </a:r>
          </a:p>
          <a:p>
            <a:pPr marL="624078" indent="-514350">
              <a:spcBef>
                <a:spcPct val="50000"/>
              </a:spcBef>
            </a:pPr>
            <a:r>
              <a:rPr lang="en-GB" dirty="0" smtClean="0">
                <a:latin typeface="Calibri" pitchFamily="34" charset="0"/>
              </a:rPr>
              <a:t>Challenges in Promoting Data and Data Dissemination Policies at STATIN</a:t>
            </a:r>
          </a:p>
          <a:p>
            <a:pPr marL="624078" indent="-514350"/>
            <a:r>
              <a:rPr lang="en-US" dirty="0" smtClean="0">
                <a:latin typeface="Calibri" pitchFamily="34" charset="0"/>
              </a:rPr>
              <a:t>Conclusion</a:t>
            </a:r>
            <a:endParaRPr lang="en-US" dirty="0" smtClean="0"/>
          </a:p>
          <a:p>
            <a:pPr>
              <a:buNone/>
            </a:pPr>
            <a:endParaRPr lang="en-US" dirty="0"/>
          </a:p>
        </p:txBody>
      </p:sp>
      <p:sp>
        <p:nvSpPr>
          <p:cNvPr id="4" name="Date Placeholder 3"/>
          <p:cNvSpPr>
            <a:spLocks noGrp="1"/>
          </p:cNvSpPr>
          <p:nvPr>
            <p:ph type="dt" sz="half" idx="10"/>
          </p:nvPr>
        </p:nvSpPr>
        <p:spPr/>
        <p:txBody>
          <a:bodyPr/>
          <a:lstStyle/>
          <a:p>
            <a:pPr algn="l"/>
            <a:r>
              <a:rPr lang="en-US" dirty="0" smtClean="0"/>
              <a:t>June 5-7, 2013</a:t>
            </a:r>
            <a:endParaRPr lang="en-US" dirty="0"/>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t>Challenges Faced by STATIN</a:t>
            </a:r>
            <a:endParaRPr lang="en-US" b="1" dirty="0"/>
          </a:p>
        </p:txBody>
      </p:sp>
      <p:sp>
        <p:nvSpPr>
          <p:cNvPr id="4" name="Date Placeholder 3"/>
          <p:cNvSpPr>
            <a:spLocks noGrp="1"/>
          </p:cNvSpPr>
          <p:nvPr>
            <p:ph type="dt" sz="half" idx="10"/>
          </p:nvPr>
        </p:nvSpPr>
        <p:spPr/>
        <p:txBody>
          <a:bodyPr/>
          <a:lstStyle/>
          <a:p>
            <a:fld id="{A60A53FB-B5F3-427C-9114-5FCD74360226}" type="datetime1">
              <a:rPr lang="en-US" smtClean="0"/>
              <a:pPr/>
              <a:t>05/31/2013</a:t>
            </a:fld>
            <a:endParaRPr lang="en-US"/>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20</a:t>
            </a:fld>
            <a:endParaRPr lang="en-US"/>
          </a:p>
        </p:txBody>
      </p:sp>
      <p:sp>
        <p:nvSpPr>
          <p:cNvPr id="3" name="Content Placeholder 2"/>
          <p:cNvSpPr>
            <a:spLocks noGrp="1"/>
          </p:cNvSpPr>
          <p:nvPr>
            <p:ph sz="quarter" idx="1"/>
          </p:nvPr>
        </p:nvSpPr>
        <p:spPr>
          <a:xfrm>
            <a:off x="457200" y="1371600"/>
            <a:ext cx="8229600" cy="4724400"/>
          </a:xfrm>
        </p:spPr>
        <p:txBody>
          <a:bodyPr>
            <a:normAutofit lnSpcReduction="10000"/>
          </a:bodyPr>
          <a:lstStyle/>
          <a:p>
            <a:r>
              <a:rPr lang="en-US" dirty="0" smtClean="0"/>
              <a:t>How to deal with policy enforcement to ensure the protection of intellectual property</a:t>
            </a:r>
          </a:p>
          <a:p>
            <a:pPr lvl="2"/>
            <a:r>
              <a:rPr lang="en-US" dirty="0" smtClean="0"/>
              <a:t>Monitoring of the copyright and licensing agreement to  identify breaches. (e.g. What end-product should STATIN receive from client?)  </a:t>
            </a:r>
            <a:br>
              <a:rPr lang="en-US" dirty="0" smtClean="0"/>
            </a:br>
            <a:endParaRPr lang="en-US" dirty="0" smtClean="0"/>
          </a:p>
          <a:p>
            <a:pPr marL="347663" lvl="2" indent="-231775">
              <a:buFont typeface="Wingdings" pitchFamily="2" charset="2"/>
              <a:buChar char="Ø"/>
            </a:pPr>
            <a:r>
              <a:rPr lang="en-US" dirty="0" smtClean="0"/>
              <a:t>What Sanction should be put in place to deal with breaches will have to be determined ?</a:t>
            </a:r>
          </a:p>
          <a:p>
            <a:pPr marL="347663" lvl="2" indent="-231775"/>
            <a:endParaRPr lang="en-US" dirty="0" smtClean="0"/>
          </a:p>
          <a:p>
            <a:pPr marL="347663" lvl="2" indent="-231775">
              <a:buFont typeface="Wingdings" pitchFamily="2" charset="2"/>
              <a:buChar char="Ø"/>
            </a:pPr>
            <a:r>
              <a:rPr lang="en-US" dirty="0" smtClean="0"/>
              <a:t>How should STATIN treat request for conducting market research?   </a:t>
            </a:r>
          </a:p>
          <a:p>
            <a:pPr marL="347663" lvl="2" indent="-231775">
              <a:buFont typeface="Wingdings" pitchFamily="2" charset="2"/>
              <a:buChar char="Ø"/>
            </a:pPr>
            <a:r>
              <a:rPr lang="en-US" dirty="0" smtClean="0"/>
              <a:t>How should STATIN price data requests?</a:t>
            </a:r>
          </a:p>
          <a:p>
            <a:pPr marL="347663" lvl="2" indent="-231775">
              <a:buFont typeface="Wingdings" pitchFamily="2" charset="2"/>
              <a:buChar char="Ø"/>
            </a:pPr>
            <a:r>
              <a:rPr lang="en-US" dirty="0" smtClean="0"/>
              <a:t>There are software for the </a:t>
            </a:r>
            <a:r>
              <a:rPr lang="en-US" dirty="0" err="1" smtClean="0"/>
              <a:t>annonmysing</a:t>
            </a:r>
            <a:r>
              <a:rPr lang="en-US" dirty="0" smtClean="0"/>
              <a:t> data but STATIN currently does not have access to such software.</a:t>
            </a:r>
          </a:p>
          <a:p>
            <a:pPr marL="347663" lvl="2" indent="-231775">
              <a:buFont typeface="Wingdings" pitchFamily="2" charset="2"/>
              <a:buChar char="Ø"/>
            </a:pPr>
            <a:endParaRPr lang="en-US" dirty="0" smtClean="0"/>
          </a:p>
          <a:p>
            <a:pPr marL="347663" lvl="2" indent="-231775"/>
            <a:endParaRPr lang="en-US" dirty="0" smtClean="0"/>
          </a:p>
          <a:p>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rPr>
              <a:t>Challenges Faced in Promoting Data</a:t>
            </a:r>
            <a:endParaRPr lang="en-US" b="1" dirty="0">
              <a:effectLst/>
            </a:endParaRPr>
          </a:p>
        </p:txBody>
      </p:sp>
      <p:sp>
        <p:nvSpPr>
          <p:cNvPr id="5" name="Date Placeholder 4"/>
          <p:cNvSpPr>
            <a:spLocks noGrp="1"/>
          </p:cNvSpPr>
          <p:nvPr>
            <p:ph type="dt" sz="half" idx="10"/>
          </p:nvPr>
        </p:nvSpPr>
        <p:spPr/>
        <p:txBody>
          <a:bodyPr/>
          <a:lstStyle/>
          <a:p>
            <a:fld id="{9A23B295-DA7F-4394-BBD3-39A612B423E0}" type="datetime1">
              <a:rPr lang="en-US" smtClean="0"/>
              <a:pPr/>
              <a:t>05/31/2013</a:t>
            </a:fld>
            <a:endParaRPr lang="en-US"/>
          </a:p>
        </p:txBody>
      </p:sp>
      <p:sp>
        <p:nvSpPr>
          <p:cNvPr id="7" name="Footer Placeholder 6"/>
          <p:cNvSpPr>
            <a:spLocks noGrp="1"/>
          </p:cNvSpPr>
          <p:nvPr>
            <p:ph type="ftr" sz="quarter" idx="11"/>
          </p:nvPr>
        </p:nvSpPr>
        <p:spPr/>
        <p:txBody>
          <a:bodyPr/>
          <a:lstStyle/>
          <a:p>
            <a:r>
              <a:rPr lang="en-US" smtClean="0"/>
              <a:t>Statistical Institute of Jamaica</a:t>
            </a:r>
            <a:endParaRPr lang="en-US"/>
          </a:p>
        </p:txBody>
      </p:sp>
      <p:sp>
        <p:nvSpPr>
          <p:cNvPr id="6" name="Slide Number Placeholder 5"/>
          <p:cNvSpPr>
            <a:spLocks noGrp="1"/>
          </p:cNvSpPr>
          <p:nvPr>
            <p:ph type="sldNum" sz="quarter" idx="12"/>
          </p:nvPr>
        </p:nvSpPr>
        <p:spPr/>
        <p:txBody>
          <a:bodyPr/>
          <a:lstStyle/>
          <a:p>
            <a:fld id="{653E1ED5-2D07-4E9D-8F39-24E36B13E0B1}" type="slidenum">
              <a:rPr lang="en-US" smtClean="0"/>
              <a:pPr/>
              <a:t>21</a:t>
            </a:fld>
            <a:endParaRPr lang="en-US"/>
          </a:p>
        </p:txBody>
      </p:sp>
      <p:sp>
        <p:nvSpPr>
          <p:cNvPr id="3" name="Content Placeholder 2"/>
          <p:cNvSpPr>
            <a:spLocks noGrp="1"/>
          </p:cNvSpPr>
          <p:nvPr>
            <p:ph sz="quarter" idx="1"/>
          </p:nvPr>
        </p:nvSpPr>
        <p:spPr>
          <a:xfrm>
            <a:off x="457200" y="1371600"/>
            <a:ext cx="8229600" cy="4876800"/>
          </a:xfrm>
        </p:spPr>
        <p:txBody>
          <a:bodyPr>
            <a:normAutofit/>
          </a:bodyPr>
          <a:lstStyle/>
          <a:p>
            <a:r>
              <a:rPr lang="en-US" dirty="0" smtClean="0"/>
              <a:t>The lack of an electronic system to monitor requests.</a:t>
            </a:r>
          </a:p>
          <a:p>
            <a:pPr>
              <a:buNone/>
            </a:pPr>
            <a:endParaRPr lang="en-US" sz="1300" dirty="0" smtClean="0"/>
          </a:p>
          <a:p>
            <a:r>
              <a:rPr lang="en-US" dirty="0" smtClean="0"/>
              <a:t>The inadequacy of a data storage and archiving system in STATIN.</a:t>
            </a:r>
          </a:p>
          <a:p>
            <a:pPr lvl="2"/>
            <a:r>
              <a:rPr lang="en-US" dirty="0" smtClean="0"/>
              <a:t>A proper technological infrastructure needs to be put in place for the various components of </a:t>
            </a:r>
            <a:r>
              <a:rPr lang="en-US" dirty="0" err="1" smtClean="0"/>
              <a:t>microdata</a:t>
            </a:r>
            <a:r>
              <a:rPr lang="en-US" dirty="0" smtClean="0"/>
              <a:t> archiving, i.e. for data documentation, cataloguing and dissemination, </a:t>
            </a:r>
            <a:r>
              <a:rPr lang="en-US" dirty="0" err="1" smtClean="0"/>
              <a:t>anonymisation</a:t>
            </a:r>
            <a:r>
              <a:rPr lang="en-US" dirty="0" smtClean="0"/>
              <a:t>, and preservation.</a:t>
            </a:r>
          </a:p>
          <a:p>
            <a:r>
              <a:rPr lang="en-US" sz="2800" dirty="0" smtClean="0"/>
              <a:t>The need for remote data access. That is, a web-based system where users can download datasets or generate tables.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92162"/>
          </a:xfrm>
        </p:spPr>
        <p:txBody>
          <a:bodyPr>
            <a:normAutofit/>
          </a:bodyPr>
          <a:lstStyle/>
          <a:p>
            <a:r>
              <a:rPr lang="en-US" dirty="0" smtClean="0"/>
              <a:t>Conclusion</a:t>
            </a:r>
            <a:endParaRPr lang="en-US" dirty="0"/>
          </a:p>
        </p:txBody>
      </p:sp>
      <p:sp>
        <p:nvSpPr>
          <p:cNvPr id="3" name="Date Placeholder 2"/>
          <p:cNvSpPr>
            <a:spLocks noGrp="1"/>
          </p:cNvSpPr>
          <p:nvPr>
            <p:ph type="dt" sz="half" idx="10"/>
          </p:nvPr>
        </p:nvSpPr>
        <p:spPr/>
        <p:txBody>
          <a:bodyPr/>
          <a:lstStyle/>
          <a:p>
            <a:fld id="{B737FA16-6F78-49A3-B9F0-C8DFD2AE7371}" type="datetime1">
              <a:rPr lang="en-US" smtClean="0"/>
              <a:pPr/>
              <a:t>05/31/2013</a:t>
            </a:fld>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22</a:t>
            </a:fld>
            <a:endParaRPr lang="en-US"/>
          </a:p>
        </p:txBody>
      </p:sp>
      <p:sp>
        <p:nvSpPr>
          <p:cNvPr id="2" name="Content Placeholder 1"/>
          <p:cNvSpPr>
            <a:spLocks noGrp="1"/>
          </p:cNvSpPr>
          <p:nvPr>
            <p:ph sz="quarter" idx="1"/>
          </p:nvPr>
        </p:nvSpPr>
        <p:spPr>
          <a:xfrm>
            <a:off x="457200" y="1481329"/>
            <a:ext cx="8229600" cy="2252471"/>
          </a:xfrm>
        </p:spPr>
        <p:txBody>
          <a:bodyPr>
            <a:noAutofit/>
          </a:bodyPr>
          <a:lstStyle/>
          <a:p>
            <a:pPr algn="ctr">
              <a:buNone/>
            </a:pPr>
            <a:r>
              <a:rPr lang="en-US" dirty="0" smtClean="0"/>
              <a:t>If STATIN’s Mission is to provide relevant, timely, and</a:t>
            </a:r>
          </a:p>
          <a:p>
            <a:pPr algn="ctr">
              <a:buNone/>
            </a:pPr>
            <a:r>
              <a:rPr lang="en-US" dirty="0" smtClean="0"/>
              <a:t>accurate statistical information and technical services,</a:t>
            </a:r>
          </a:p>
          <a:p>
            <a:pPr marL="115888" indent="0" algn="ctr">
              <a:buNone/>
            </a:pPr>
            <a:r>
              <a:rPr lang="en-US" dirty="0" smtClean="0"/>
              <a:t>consistent with international standards, to national and international clients, it is imperative that the challenges experienced be addressed expeditiously. </a:t>
            </a:r>
          </a:p>
          <a:p>
            <a:pPr marL="115888" indent="0" algn="ctr">
              <a:buNone/>
            </a:pPr>
            <a:r>
              <a:rPr lang="en-US" dirty="0" smtClean="0"/>
              <a:t>There is need for strong dissemination policy that will be understood by all stakeholders. This will help to promote data usage.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667000"/>
            <a:ext cx="8229600" cy="1143000"/>
          </a:xfrm>
        </p:spPr>
        <p:txBody>
          <a:bodyPr/>
          <a:lstStyle/>
          <a:p>
            <a:pPr algn="ctr"/>
            <a:r>
              <a:rPr lang="en-US" dirty="0" smtClean="0"/>
              <a:t>Thank You</a:t>
            </a:r>
            <a:endParaRPr lang="en-US" dirty="0"/>
          </a:p>
        </p:txBody>
      </p:sp>
      <p:sp>
        <p:nvSpPr>
          <p:cNvPr id="3" name="Date Placeholder 2"/>
          <p:cNvSpPr>
            <a:spLocks noGrp="1"/>
          </p:cNvSpPr>
          <p:nvPr>
            <p:ph type="dt" sz="half" idx="10"/>
          </p:nvPr>
        </p:nvSpPr>
        <p:spPr/>
        <p:txBody>
          <a:bodyPr/>
          <a:lstStyle/>
          <a:p>
            <a:fld id="{B737FA16-6F78-49A3-B9F0-C8DFD2AE7371}" type="datetime1">
              <a:rPr lang="en-US" smtClean="0"/>
              <a:pPr/>
              <a:t>05/31/2013</a:t>
            </a:fld>
            <a:endParaRPr lang="en-US"/>
          </a:p>
        </p:txBody>
      </p:sp>
      <p:sp>
        <p:nvSpPr>
          <p:cNvPr id="4" name="Footer Placeholder 3"/>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 on STATIN</a:t>
            </a:r>
            <a:endParaRPr lang="en-US" dirty="0"/>
          </a:p>
        </p:txBody>
      </p:sp>
      <p:sp>
        <p:nvSpPr>
          <p:cNvPr id="3" name="Content Placeholder 2"/>
          <p:cNvSpPr>
            <a:spLocks noGrp="1"/>
          </p:cNvSpPr>
          <p:nvPr>
            <p:ph idx="1"/>
          </p:nvPr>
        </p:nvSpPr>
        <p:spPr/>
        <p:txBody>
          <a:bodyPr/>
          <a:lstStyle/>
          <a:p>
            <a:pPr algn="just"/>
            <a:r>
              <a:rPr lang="en-US" b="1" dirty="0" smtClean="0"/>
              <a:t>The Statistical Institute of Jamaica,</a:t>
            </a:r>
            <a:r>
              <a:rPr lang="en-US" dirty="0" smtClean="0"/>
              <a:t>  an agency of the Ministry of Finance, was established under the 1984 Statistics (Amendment) Act on April 9, 1984. </a:t>
            </a:r>
          </a:p>
          <a:p>
            <a:pPr algn="just"/>
            <a:endParaRPr lang="en-US" dirty="0" smtClean="0">
              <a:solidFill>
                <a:srgbClr val="FF0000"/>
              </a:solidFill>
            </a:endParaRPr>
          </a:p>
          <a:p>
            <a:pPr algn="just"/>
            <a:r>
              <a:rPr lang="en-US" dirty="0" smtClean="0">
                <a:solidFill>
                  <a:schemeClr val="tx2">
                    <a:lumMod val="75000"/>
                  </a:schemeClr>
                </a:solidFill>
              </a:rPr>
              <a:t>The Institute has been granted the privilege with all the powers formerly vested in the Department of Statistics and previously the Bureau of Statistics (which came into existence in 1946).  </a:t>
            </a:r>
          </a:p>
          <a:p>
            <a:endParaRPr lang="en-US" dirty="0" smtClean="0"/>
          </a:p>
          <a:p>
            <a:endParaRPr lang="en-JM" dirty="0"/>
          </a:p>
        </p:txBody>
      </p:sp>
      <p:sp>
        <p:nvSpPr>
          <p:cNvPr id="5" name="Date Placeholder 4"/>
          <p:cNvSpPr>
            <a:spLocks noGrp="1"/>
          </p:cNvSpPr>
          <p:nvPr>
            <p:ph type="dt" sz="half" idx="10"/>
          </p:nvPr>
        </p:nvSpPr>
        <p:spPr/>
        <p:txBody>
          <a:bodyPr/>
          <a:lstStyle/>
          <a:p>
            <a:pPr algn="l"/>
            <a:r>
              <a:rPr lang="en-US" dirty="0" smtClean="0"/>
              <a:t>June 5-7, 2013</a:t>
            </a:r>
            <a:endParaRPr lang="en-US" dirty="0"/>
          </a:p>
        </p:txBody>
      </p:sp>
      <p:sp>
        <p:nvSpPr>
          <p:cNvPr id="7" name="Footer Placeholder 6"/>
          <p:cNvSpPr>
            <a:spLocks noGrp="1"/>
          </p:cNvSpPr>
          <p:nvPr>
            <p:ph type="ftr" sz="quarter" idx="11"/>
          </p:nvPr>
        </p:nvSpPr>
        <p:spPr/>
        <p:txBody>
          <a:bodyPr/>
          <a:lstStyle/>
          <a:p>
            <a:r>
              <a:rPr lang="en-US" smtClean="0"/>
              <a:t>Statistical Institute of Jamaica</a:t>
            </a:r>
            <a:endParaRPr lang="en-US"/>
          </a:p>
        </p:txBody>
      </p:sp>
      <p:sp>
        <p:nvSpPr>
          <p:cNvPr id="6" name="Slide Number Placeholder 5"/>
          <p:cNvSpPr>
            <a:spLocks noGrp="1"/>
          </p:cNvSpPr>
          <p:nvPr>
            <p:ph type="sldNum" sz="quarter" idx="12"/>
          </p:nvPr>
        </p:nvSpPr>
        <p:spPr/>
        <p:txBody>
          <a:bodyPr/>
          <a:lstStyle/>
          <a:p>
            <a:fld id="{653E1ED5-2D07-4E9D-8F39-24E36B13E0B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l"/>
            <a:r>
              <a:rPr lang="en-US" dirty="0" smtClean="0"/>
              <a:t>June 5-7, 2013</a:t>
            </a:r>
            <a:endParaRPr lang="en-US" dirty="0"/>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4</a:t>
            </a:fld>
            <a:endParaRPr lang="en-US"/>
          </a:p>
        </p:txBody>
      </p:sp>
      <p:sp>
        <p:nvSpPr>
          <p:cNvPr id="9" name="Title 5"/>
          <p:cNvSpPr>
            <a:spLocks noGrp="1"/>
          </p:cNvSpPr>
          <p:nvPr>
            <p:ph type="title"/>
          </p:nvPr>
        </p:nvSpPr>
        <p:spPr>
          <a:xfrm>
            <a:off x="838200" y="152400"/>
            <a:ext cx="7772400" cy="1143000"/>
          </a:xfrm>
        </p:spPr>
        <p:txBody>
          <a:bodyPr>
            <a:normAutofit fontScale="90000"/>
          </a:bodyPr>
          <a:lstStyle/>
          <a:p>
            <a:r>
              <a:rPr lang="en-US" dirty="0" smtClean="0"/>
              <a:t>Mission Statement of the Institute</a:t>
            </a:r>
            <a:endParaRPr lang="en-US" dirty="0"/>
          </a:p>
        </p:txBody>
      </p:sp>
      <p:sp>
        <p:nvSpPr>
          <p:cNvPr id="10" name="Content Placeholder 1"/>
          <p:cNvSpPr>
            <a:spLocks noGrp="1"/>
          </p:cNvSpPr>
          <p:nvPr>
            <p:ph sz="quarter" idx="1"/>
          </p:nvPr>
        </p:nvSpPr>
        <p:spPr>
          <a:xfrm>
            <a:off x="838200" y="1477962"/>
            <a:ext cx="7772400" cy="3733800"/>
          </a:xfrm>
        </p:spPr>
        <p:txBody>
          <a:bodyPr/>
          <a:lstStyle/>
          <a:p>
            <a:pPr>
              <a:buNone/>
            </a:pPr>
            <a:r>
              <a:rPr lang="en-US" sz="3600" dirty="0" smtClean="0">
                <a:latin typeface="Calibri" pitchFamily="34" charset="0"/>
              </a:rPr>
              <a:t>To provide relevant, timely and accurate</a:t>
            </a:r>
          </a:p>
          <a:p>
            <a:pPr>
              <a:buNone/>
            </a:pPr>
            <a:r>
              <a:rPr lang="en-US" sz="3600" dirty="0" smtClean="0">
                <a:latin typeface="Calibri" pitchFamily="34" charset="0"/>
              </a:rPr>
              <a:t>statistical information and technical</a:t>
            </a:r>
          </a:p>
          <a:p>
            <a:pPr>
              <a:buNone/>
            </a:pPr>
            <a:r>
              <a:rPr lang="en-US" sz="3600" dirty="0" smtClean="0">
                <a:latin typeface="Calibri" pitchFamily="34" charset="0"/>
              </a:rPr>
              <a:t>services, consistent with international</a:t>
            </a:r>
          </a:p>
          <a:p>
            <a:pPr>
              <a:buNone/>
            </a:pPr>
            <a:r>
              <a:rPr lang="en-US" sz="3600" dirty="0" smtClean="0">
                <a:latin typeface="Calibri" pitchFamily="34" charset="0"/>
              </a:rPr>
              <a:t>standards, to national and international</a:t>
            </a:r>
          </a:p>
          <a:p>
            <a:pPr>
              <a:buNone/>
            </a:pPr>
            <a:r>
              <a:rPr lang="en-US" sz="3600" dirty="0" smtClean="0">
                <a:latin typeface="Calibri" pitchFamily="34" charset="0"/>
              </a:rPr>
              <a:t>clients.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l"/>
            <a:r>
              <a:rPr lang="en-US" dirty="0" smtClean="0"/>
              <a:t>June 5-7, 2013</a:t>
            </a:r>
            <a:endParaRPr lang="en-US" dirty="0"/>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5</a:t>
            </a:fld>
            <a:endParaRPr lang="en-US"/>
          </a:p>
        </p:txBody>
      </p:sp>
      <p:sp>
        <p:nvSpPr>
          <p:cNvPr id="9" name="Title 1"/>
          <p:cNvSpPr>
            <a:spLocks noGrp="1"/>
          </p:cNvSpPr>
          <p:nvPr>
            <p:ph type="title"/>
          </p:nvPr>
        </p:nvSpPr>
        <p:spPr>
          <a:xfrm>
            <a:off x="457200" y="274638"/>
            <a:ext cx="8229600" cy="715962"/>
          </a:xfrm>
        </p:spPr>
        <p:txBody>
          <a:bodyPr>
            <a:noAutofit/>
          </a:bodyPr>
          <a:lstStyle/>
          <a:p>
            <a:pPr algn="ctr"/>
            <a:r>
              <a:rPr lang="en-US" sz="3200" b="1" dirty="0" smtClean="0"/>
              <a:t>Roles &amp; Responsibilities of the STATIN</a:t>
            </a:r>
            <a:endParaRPr lang="en-US" sz="3200" b="1" dirty="0"/>
          </a:p>
        </p:txBody>
      </p:sp>
      <p:sp>
        <p:nvSpPr>
          <p:cNvPr id="10" name="Content Placeholder 2"/>
          <p:cNvSpPr>
            <a:spLocks noGrp="1"/>
          </p:cNvSpPr>
          <p:nvPr>
            <p:ph sz="quarter" idx="1"/>
          </p:nvPr>
        </p:nvSpPr>
        <p:spPr>
          <a:xfrm>
            <a:off x="457200" y="1143000"/>
            <a:ext cx="8458200" cy="5029200"/>
          </a:xfrm>
        </p:spPr>
        <p:txBody>
          <a:bodyPr>
            <a:normAutofit lnSpcReduction="10000"/>
          </a:bodyPr>
          <a:lstStyle/>
          <a:p>
            <a:pPr>
              <a:buNone/>
            </a:pPr>
            <a:r>
              <a:rPr lang="en-US" sz="2400" dirty="0" smtClean="0">
                <a:latin typeface="Calibri" pitchFamily="34" charset="0"/>
              </a:rPr>
              <a:t>The roles and responsibilities of STATIN are:</a:t>
            </a:r>
          </a:p>
          <a:p>
            <a:r>
              <a:rPr lang="en-US" sz="2400" dirty="0" smtClean="0">
                <a:latin typeface="Calibri" pitchFamily="34" charset="0"/>
              </a:rPr>
              <a:t>To collect, compile, analyze, abstract and publish statistical information relating to the commercial, industrial, social, economic, and general activities and condition of the Jamaican people;</a:t>
            </a:r>
          </a:p>
          <a:p>
            <a:r>
              <a:rPr lang="en-US" sz="2400" dirty="0" smtClean="0">
                <a:latin typeface="Calibri" pitchFamily="34" charset="0"/>
              </a:rPr>
              <a:t>To collaborate with public agencies in the collection, compilation and publication of statistical information, including statistical information derived from the activities of such agencies;</a:t>
            </a:r>
          </a:p>
          <a:p>
            <a:r>
              <a:rPr lang="en-US" sz="2400" dirty="0" smtClean="0">
                <a:latin typeface="Calibri" pitchFamily="34" charset="0"/>
              </a:rPr>
              <a:t> To take any census in Jamaica; and generally to promote and develop integrated social and economic statistics pertaining to Jamaica, and to co-ordinate </a:t>
            </a:r>
            <a:r>
              <a:rPr lang="en-US" sz="2400" dirty="0" err="1" smtClean="0">
                <a:latin typeface="Calibri" pitchFamily="34" charset="0"/>
              </a:rPr>
              <a:t>programmes</a:t>
            </a:r>
            <a:r>
              <a:rPr lang="en-US" sz="2400" dirty="0" smtClean="0">
                <a:latin typeface="Calibri" pitchFamily="34" charset="0"/>
              </a:rPr>
              <a:t> for the integration of such statistics.</a:t>
            </a:r>
          </a:p>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l"/>
            <a:r>
              <a:rPr lang="en-US" dirty="0" smtClean="0"/>
              <a:t>June 5-7, 2013</a:t>
            </a:r>
            <a:endParaRPr lang="en-US" dirty="0"/>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6</a:t>
            </a:fld>
            <a:endParaRPr lang="en-US"/>
          </a:p>
        </p:txBody>
      </p:sp>
      <p:sp>
        <p:nvSpPr>
          <p:cNvPr id="9" name="Title 1"/>
          <p:cNvSpPr>
            <a:spLocks noGrp="1"/>
          </p:cNvSpPr>
          <p:nvPr>
            <p:ph type="title"/>
          </p:nvPr>
        </p:nvSpPr>
        <p:spPr>
          <a:xfrm>
            <a:off x="0" y="0"/>
            <a:ext cx="9144000" cy="944562"/>
          </a:xfrm>
        </p:spPr>
        <p:txBody>
          <a:bodyPr>
            <a:normAutofit/>
          </a:bodyPr>
          <a:lstStyle/>
          <a:p>
            <a:pPr algn="ctr"/>
            <a:r>
              <a:rPr lang="en-US" dirty="0" smtClean="0">
                <a:solidFill>
                  <a:schemeClr val="tx1"/>
                </a:solidFill>
              </a:rPr>
              <a:t>Availability of Data at STATIN</a:t>
            </a:r>
            <a:endParaRPr lang="en-US" dirty="0"/>
          </a:p>
        </p:txBody>
      </p:sp>
      <p:sp>
        <p:nvSpPr>
          <p:cNvPr id="10" name="Content Placeholder 2"/>
          <p:cNvSpPr>
            <a:spLocks noGrp="1"/>
          </p:cNvSpPr>
          <p:nvPr>
            <p:ph sz="quarter" idx="1"/>
          </p:nvPr>
        </p:nvSpPr>
        <p:spPr>
          <a:xfrm>
            <a:off x="228600" y="990600"/>
            <a:ext cx="8915400" cy="5334000"/>
          </a:xfrm>
        </p:spPr>
        <p:txBody>
          <a:bodyPr numCol="2">
            <a:noAutofit/>
          </a:bodyPr>
          <a:lstStyle/>
          <a:p>
            <a:pPr marL="288925" lvl="1" indent="-288925">
              <a:buFont typeface="Wingdings" pitchFamily="2" charset="2"/>
              <a:buChar char="Ø"/>
            </a:pPr>
            <a:r>
              <a:rPr lang="en-US" sz="2000" b="1" dirty="0" smtClean="0"/>
              <a:t>Economic		</a:t>
            </a:r>
          </a:p>
          <a:p>
            <a:pPr lvl="1"/>
            <a:r>
              <a:rPr lang="en-US" sz="2000" dirty="0" smtClean="0"/>
              <a:t>International Merchandise Trade</a:t>
            </a:r>
          </a:p>
          <a:p>
            <a:pPr lvl="1"/>
            <a:r>
              <a:rPr lang="en-US" sz="2000" dirty="0" smtClean="0"/>
              <a:t>Production	</a:t>
            </a:r>
          </a:p>
          <a:p>
            <a:pPr lvl="1"/>
            <a:r>
              <a:rPr lang="en-US" sz="2000" dirty="0" smtClean="0"/>
              <a:t>National Accounts</a:t>
            </a:r>
          </a:p>
          <a:p>
            <a:pPr lvl="1"/>
            <a:r>
              <a:rPr lang="en-US" sz="2000" dirty="0" smtClean="0"/>
              <a:t>Consumer and Producer </a:t>
            </a:r>
          </a:p>
          <a:p>
            <a:pPr lvl="1">
              <a:buNone/>
            </a:pPr>
            <a:r>
              <a:rPr lang="en-US" sz="2000" dirty="0" smtClean="0"/>
              <a:t>	Price Indices</a:t>
            </a:r>
          </a:p>
          <a:p>
            <a:pPr>
              <a:buFont typeface="Wingdings" pitchFamily="2" charset="2"/>
              <a:buChar char="Ø"/>
            </a:pPr>
            <a:r>
              <a:rPr lang="en-US" sz="2000" b="1" dirty="0" err="1" smtClean="0"/>
              <a:t>Labour</a:t>
            </a:r>
            <a:r>
              <a:rPr lang="en-US" sz="2000" b="1" dirty="0" smtClean="0"/>
              <a:t> Market</a:t>
            </a:r>
          </a:p>
          <a:p>
            <a:pPr lvl="1"/>
            <a:r>
              <a:rPr lang="en-US" sz="2000" dirty="0" err="1" smtClean="0"/>
              <a:t>Labour</a:t>
            </a:r>
            <a:r>
              <a:rPr lang="en-US" sz="2000" dirty="0" smtClean="0"/>
              <a:t> Force</a:t>
            </a:r>
          </a:p>
          <a:p>
            <a:pPr lvl="1"/>
            <a:r>
              <a:rPr lang="en-US" sz="2000" dirty="0" smtClean="0"/>
              <a:t>Employment and Earnings</a:t>
            </a:r>
          </a:p>
          <a:p>
            <a:pPr marL="347663" lvl="1" indent="-290513">
              <a:buFont typeface="Wingdings" pitchFamily="2" charset="2"/>
              <a:buChar char="Ø"/>
            </a:pPr>
            <a:r>
              <a:rPr lang="en-US" sz="2000" b="1" dirty="0" smtClean="0"/>
              <a:t>Demographic and Social Statistics</a:t>
            </a:r>
          </a:p>
          <a:p>
            <a:pPr lvl="1"/>
            <a:r>
              <a:rPr lang="en-US" sz="2000" dirty="0" smtClean="0"/>
              <a:t>Population</a:t>
            </a:r>
          </a:p>
          <a:p>
            <a:pPr lvl="1"/>
            <a:r>
              <a:rPr lang="en-US" sz="2000" dirty="0" smtClean="0"/>
              <a:t>Births, Deaths  and Migration</a:t>
            </a:r>
          </a:p>
          <a:p>
            <a:pPr lvl="1"/>
            <a:r>
              <a:rPr lang="en-US" sz="2000" dirty="0" smtClean="0"/>
              <a:t>Marriages and Divorces</a:t>
            </a:r>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a:buFont typeface="Wingdings" pitchFamily="2" charset="2"/>
              <a:buChar char="Ø"/>
            </a:pPr>
            <a:r>
              <a:rPr lang="en-US" sz="2000" b="1" dirty="0" smtClean="0"/>
              <a:t>Censuses</a:t>
            </a:r>
          </a:p>
          <a:p>
            <a:pPr lvl="1"/>
            <a:r>
              <a:rPr lang="en-US" sz="2000" dirty="0" smtClean="0"/>
              <a:t>Population and Housing Census</a:t>
            </a:r>
          </a:p>
          <a:p>
            <a:pPr lvl="1"/>
            <a:r>
              <a:rPr lang="en-US" sz="2000" dirty="0" smtClean="0"/>
              <a:t>Agriculture Census</a:t>
            </a:r>
            <a:endParaRPr lang="en-US" sz="2000" b="1" dirty="0" smtClean="0"/>
          </a:p>
          <a:p>
            <a:pPr>
              <a:buNone/>
            </a:pPr>
            <a:endParaRPr lang="en-US" sz="2000" b="1" dirty="0" smtClean="0"/>
          </a:p>
          <a:p>
            <a:pPr marL="285750" indent="-285750"/>
            <a:r>
              <a:rPr lang="en-US" sz="2000" b="1" dirty="0" smtClean="0"/>
              <a:t>Data from Survey of Living Conditions</a:t>
            </a:r>
          </a:p>
          <a:p>
            <a:pPr marL="285750" indent="-285750">
              <a:buNone/>
            </a:pPr>
            <a:r>
              <a:rPr lang="en-US" sz="2000" b="1" dirty="0" smtClean="0"/>
              <a:t> </a:t>
            </a:r>
          </a:p>
          <a:p>
            <a:pPr marL="285750" indent="-285750">
              <a:spcBef>
                <a:spcPts val="0"/>
              </a:spcBef>
              <a:tabLst>
                <a:tab pos="285750" algn="l"/>
              </a:tabLst>
            </a:pPr>
            <a:r>
              <a:rPr lang="en-US" sz="2000" b="1" dirty="0" smtClean="0"/>
              <a:t>Data from ad-hoc surveys conducted by the Institute </a:t>
            </a:r>
          </a:p>
          <a:p>
            <a:pPr marL="285750" indent="-285750">
              <a:spcBef>
                <a:spcPts val="0"/>
              </a:spcBef>
              <a:tabLst>
                <a:tab pos="285750" algn="l"/>
              </a:tabLst>
            </a:pPr>
            <a:r>
              <a:rPr lang="en-US" sz="2000" b="1" dirty="0" smtClean="0"/>
              <a:t>Administrative Records from other organizations such as the Registrar General’s Department, Jamaica Customs etc.</a:t>
            </a:r>
          </a:p>
          <a:p>
            <a:endParaRPr lang="en-US" sz="2000" dirty="0" smtClean="0"/>
          </a:p>
          <a:p>
            <a:endParaRPr lang="en-US" sz="2000" dirty="0" smtClean="0"/>
          </a:p>
          <a:p>
            <a:endParaRPr lang="en-US" sz="2000" dirty="0" smtClean="0"/>
          </a:p>
          <a:p>
            <a:endParaRPr lang="en-US" sz="2000" dirty="0" smtClean="0"/>
          </a:p>
          <a:p>
            <a:pPr lvl="1">
              <a:buNone/>
            </a:pPr>
            <a:endParaRPr lang="en-US" sz="1100" dirty="0" smtClean="0"/>
          </a:p>
          <a:p>
            <a:pPr lvl="1">
              <a:buNone/>
            </a:pPr>
            <a:r>
              <a:rPr lang="en-US" sz="1100" dirty="0" smtClean="0"/>
              <a:t>	</a:t>
            </a:r>
          </a:p>
          <a:p>
            <a:pPr lvl="1"/>
            <a:endParaRPr lang="en-US" sz="1100" dirty="0" smtClean="0"/>
          </a:p>
          <a:p>
            <a:pPr lvl="1"/>
            <a:endParaRPr lang="en-US" sz="1100" dirty="0" smtClean="0"/>
          </a:p>
          <a:p>
            <a:pPr lvl="1"/>
            <a:endParaRPr lang="en-US" sz="1100" dirty="0" smtClean="0"/>
          </a:p>
          <a:p>
            <a:pPr lvl="1">
              <a:buNone/>
            </a:pPr>
            <a:endParaRPr lang="en-US" sz="1100" dirty="0" smtClean="0"/>
          </a:p>
          <a:p>
            <a:pPr lvl="1">
              <a:buNone/>
            </a:pPr>
            <a:r>
              <a:rPr lang="en-US" sz="1100" dirty="0" smtClean="0"/>
              <a:t>		</a:t>
            </a:r>
          </a:p>
          <a:p>
            <a:pPr lvl="1"/>
            <a:endParaRPr lang="en-US" sz="1100" dirty="0" smtClean="0"/>
          </a:p>
          <a:p>
            <a:pPr lvl="1">
              <a:buNone/>
            </a:pPr>
            <a:r>
              <a:rPr lang="en-US" sz="1100" dirty="0" smtClean="0"/>
              <a:t>	</a:t>
            </a:r>
          </a:p>
          <a:p>
            <a:pPr lvl="1"/>
            <a:endParaRPr lang="en-US" sz="1100" dirty="0" smtClean="0"/>
          </a:p>
          <a:p>
            <a:pPr lvl="1"/>
            <a:endParaRPr lang="en-US" sz="1100" dirty="0" smtClean="0"/>
          </a:p>
          <a:p>
            <a:endParaRPr lang="en-US" sz="1100" dirty="0" smtClean="0"/>
          </a:p>
          <a:p>
            <a:endParaRPr lang="en-US" sz="1100" dirty="0" smtClean="0"/>
          </a:p>
          <a:p>
            <a:endParaRPr lang="en-US" sz="1100" dirty="0" smtClean="0"/>
          </a:p>
          <a:p>
            <a:endParaRPr lang="en-US" sz="1100" dirty="0" smtClean="0"/>
          </a:p>
          <a:p>
            <a:pPr>
              <a:buNone/>
            </a:pPr>
            <a:endParaRPr lang="en-US" sz="1100" dirty="0" smtClean="0"/>
          </a:p>
          <a:p>
            <a:pPr>
              <a:buNone/>
            </a:pPr>
            <a:endParaRPr lang="en-US" sz="1100" dirty="0" smtClean="0"/>
          </a:p>
          <a:p>
            <a:endParaRPr lang="en-US" sz="1100" dirty="0" smtClean="0"/>
          </a:p>
          <a:p>
            <a:endParaRPr 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lgn="l"/>
            <a:r>
              <a:rPr lang="en-US" dirty="0" smtClean="0"/>
              <a:t>June 5-7, 2013</a:t>
            </a:r>
            <a:endParaRPr lang="en-US" dirty="0"/>
          </a:p>
        </p:txBody>
      </p:sp>
      <p:sp>
        <p:nvSpPr>
          <p:cNvPr id="8" name="Footer Placeholder 7"/>
          <p:cNvSpPr>
            <a:spLocks noGrp="1"/>
          </p:cNvSpPr>
          <p:nvPr>
            <p:ph type="ftr" sz="quarter" idx="11"/>
          </p:nvPr>
        </p:nvSpPr>
        <p:spPr/>
        <p:txBody>
          <a:bodyPr/>
          <a:lstStyle/>
          <a:p>
            <a:r>
              <a:rPr lang="en-US" smtClean="0"/>
              <a:t>Statistical Institute of Jamaica</a:t>
            </a:r>
            <a:endParaRPr lang="en-US"/>
          </a:p>
        </p:txBody>
      </p:sp>
      <p:sp>
        <p:nvSpPr>
          <p:cNvPr id="7" name="Slide Number Placeholder 6"/>
          <p:cNvSpPr>
            <a:spLocks noGrp="1"/>
          </p:cNvSpPr>
          <p:nvPr>
            <p:ph type="sldNum" sz="quarter" idx="12"/>
          </p:nvPr>
        </p:nvSpPr>
        <p:spPr/>
        <p:txBody>
          <a:bodyPr/>
          <a:lstStyle/>
          <a:p>
            <a:fld id="{653E1ED5-2D07-4E9D-8F39-24E36B13E0B1}" type="slidenum">
              <a:rPr lang="en-US" smtClean="0"/>
              <a:pPr/>
              <a:t>7</a:t>
            </a:fld>
            <a:endParaRPr lang="en-US"/>
          </a:p>
        </p:txBody>
      </p:sp>
      <p:sp>
        <p:nvSpPr>
          <p:cNvPr id="11" name="Title 1"/>
          <p:cNvSpPr>
            <a:spLocks noGrp="1"/>
          </p:cNvSpPr>
          <p:nvPr>
            <p:ph type="title"/>
          </p:nvPr>
        </p:nvSpPr>
        <p:spPr>
          <a:xfrm>
            <a:off x="914400" y="274638"/>
            <a:ext cx="7772400" cy="1143000"/>
          </a:xfrm>
        </p:spPr>
        <p:txBody>
          <a:bodyPr>
            <a:normAutofit/>
          </a:bodyPr>
          <a:lstStyle/>
          <a:p>
            <a:pPr algn="ctr"/>
            <a:r>
              <a:rPr lang="en-US" dirty="0" smtClean="0">
                <a:solidFill>
                  <a:schemeClr val="tx1"/>
                </a:solidFill>
              </a:rPr>
              <a:t>Availability of Data at STATIN</a:t>
            </a:r>
            <a:endParaRPr lang="en-US" dirty="0">
              <a:solidFill>
                <a:schemeClr val="tx1"/>
              </a:solidFill>
            </a:endParaRPr>
          </a:p>
        </p:txBody>
      </p:sp>
      <p:sp>
        <p:nvSpPr>
          <p:cNvPr id="12" name="Content Placeholder 2"/>
          <p:cNvSpPr>
            <a:spLocks noGrp="1"/>
          </p:cNvSpPr>
          <p:nvPr>
            <p:ph sz="quarter" idx="1"/>
          </p:nvPr>
        </p:nvSpPr>
        <p:spPr>
          <a:xfrm>
            <a:off x="457200" y="1600200"/>
            <a:ext cx="8229600" cy="4953000"/>
          </a:xfrm>
        </p:spPr>
        <p:txBody>
          <a:bodyPr>
            <a:normAutofit/>
          </a:bodyPr>
          <a:lstStyle/>
          <a:p>
            <a:r>
              <a:rPr lang="en-GB" dirty="0" smtClean="0"/>
              <a:t>Data collected by STATIN are used for statistical  purposes only. </a:t>
            </a:r>
          </a:p>
          <a:p>
            <a:r>
              <a:rPr lang="en-GB" dirty="0" err="1" smtClean="0"/>
              <a:t>Annonymised</a:t>
            </a:r>
            <a:r>
              <a:rPr lang="en-GB" dirty="0" smtClean="0"/>
              <a:t>  </a:t>
            </a:r>
            <a:r>
              <a:rPr lang="en-US" dirty="0" err="1" smtClean="0"/>
              <a:t>microdata</a:t>
            </a:r>
            <a:r>
              <a:rPr lang="en-US" dirty="0" smtClean="0"/>
              <a:t> files are available to researchers from various institutions, including government agencies and ministries, non-governmental </a:t>
            </a:r>
            <a:r>
              <a:rPr lang="en-US" dirty="0" err="1" smtClean="0"/>
              <a:t>organisations</a:t>
            </a:r>
            <a:r>
              <a:rPr lang="en-US" dirty="0" smtClean="0"/>
              <a:t>, universities, academia, and international bodies. </a:t>
            </a:r>
          </a:p>
          <a:p>
            <a:r>
              <a:rPr lang="en-US" dirty="0" smtClean="0"/>
              <a:t>The data are usually given in the format requested by the user. (E.g. SPSS or Excel). </a:t>
            </a:r>
            <a:endParaRPr lang="en-GB" dirty="0" smtClean="0"/>
          </a:p>
          <a:p>
            <a:pPr>
              <a:buNone/>
            </a:pPr>
            <a:endParaRPr lang="en-US" dirty="0" smtClean="0"/>
          </a:p>
          <a:p>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l"/>
            <a:r>
              <a:rPr lang="en-US" dirty="0" smtClean="0"/>
              <a:t>June 5-7, 2013</a:t>
            </a:r>
            <a:endParaRPr lang="en-US" dirty="0"/>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8</a:t>
            </a:fld>
            <a:endParaRPr lang="en-US"/>
          </a:p>
        </p:txBody>
      </p:sp>
      <p:sp>
        <p:nvSpPr>
          <p:cNvPr id="9" name="Content Placeholder 2"/>
          <p:cNvSpPr>
            <a:spLocks noGrp="1"/>
          </p:cNvSpPr>
          <p:nvPr>
            <p:ph sz="quarter" idx="1"/>
          </p:nvPr>
        </p:nvSpPr>
        <p:spPr>
          <a:xfrm>
            <a:off x="914400" y="1447800"/>
            <a:ext cx="7772400" cy="4572000"/>
          </a:xfrm>
        </p:spPr>
        <p:txBody>
          <a:bodyPr>
            <a:normAutofit/>
          </a:bodyPr>
          <a:lstStyle/>
          <a:p>
            <a:pPr>
              <a:buNone/>
            </a:pPr>
            <a:r>
              <a:rPr lang="en-US" dirty="0" smtClean="0">
                <a:solidFill>
                  <a:schemeClr val="tx2">
                    <a:lumMod val="75000"/>
                  </a:schemeClr>
                </a:solidFill>
              </a:rPr>
              <a:t>STATIN also provides aggregated data which includes:</a:t>
            </a:r>
          </a:p>
          <a:p>
            <a:r>
              <a:rPr lang="en-US" dirty="0" smtClean="0">
                <a:solidFill>
                  <a:schemeClr val="tx2">
                    <a:lumMod val="75000"/>
                  </a:schemeClr>
                </a:solidFill>
              </a:rPr>
              <a:t> Summary tables </a:t>
            </a:r>
          </a:p>
          <a:p>
            <a:r>
              <a:rPr lang="en-US" dirty="0" smtClean="0">
                <a:solidFill>
                  <a:schemeClr val="tx2">
                    <a:lumMod val="75000"/>
                  </a:schemeClr>
                </a:solidFill>
              </a:rPr>
              <a:t>Graphs and analysis </a:t>
            </a:r>
          </a:p>
          <a:p>
            <a:pPr>
              <a:buNone/>
            </a:pPr>
            <a:endParaRPr lang="en-US" dirty="0" smtClean="0">
              <a:solidFill>
                <a:schemeClr val="tx2">
                  <a:lumMod val="75000"/>
                </a:schemeClr>
              </a:solidFill>
            </a:endParaRPr>
          </a:p>
          <a:p>
            <a:pPr marL="273050" indent="-215900">
              <a:buNone/>
              <a:tabLst>
                <a:tab pos="57150" algn="l"/>
              </a:tabLst>
            </a:pPr>
            <a:r>
              <a:rPr lang="en-US" dirty="0" smtClean="0">
                <a:solidFill>
                  <a:schemeClr val="tx2">
                    <a:lumMod val="75000"/>
                  </a:schemeClr>
                </a:solidFill>
              </a:rPr>
              <a:t>These are usually disseminated via publications, the website, and through Media/Press releases.</a:t>
            </a:r>
          </a:p>
          <a:p>
            <a:endParaRPr lang="en-US" dirty="0" smtClean="0"/>
          </a:p>
          <a:p>
            <a:endParaRPr lang="en-US" dirty="0"/>
          </a:p>
        </p:txBody>
      </p:sp>
      <p:sp>
        <p:nvSpPr>
          <p:cNvPr id="10" name="Rectangle 9"/>
          <p:cNvSpPr/>
          <p:nvPr/>
        </p:nvSpPr>
        <p:spPr>
          <a:xfrm>
            <a:off x="685800" y="304800"/>
            <a:ext cx="8000999" cy="584775"/>
          </a:xfrm>
          <a:prstGeom prst="rect">
            <a:avLst/>
          </a:prstGeom>
        </p:spPr>
        <p:txBody>
          <a:bodyPr wrap="square">
            <a:spAutoFit/>
          </a:bodyPr>
          <a:lstStyle/>
          <a:p>
            <a:pPr algn="ctr"/>
            <a:r>
              <a:rPr lang="en-US" sz="3200" b="1" dirty="0" smtClean="0"/>
              <a:t>Availability of Data at STATIN</a:t>
            </a:r>
            <a:endParaRPr lang="en-029"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Data Dissemination Standards at the Statistical Institute of Jamaica</a:t>
            </a:r>
            <a:endParaRPr lang="en-US" sz="3200" b="1" dirty="0"/>
          </a:p>
        </p:txBody>
      </p:sp>
      <p:sp>
        <p:nvSpPr>
          <p:cNvPr id="4" name="Date Placeholder 3"/>
          <p:cNvSpPr>
            <a:spLocks noGrp="1"/>
          </p:cNvSpPr>
          <p:nvPr>
            <p:ph type="dt" sz="half" idx="10"/>
          </p:nvPr>
        </p:nvSpPr>
        <p:spPr/>
        <p:txBody>
          <a:bodyPr/>
          <a:lstStyle/>
          <a:p>
            <a:fld id="{622CB5E0-17DC-4996-B5B9-13E39E3B16DC}" type="datetime1">
              <a:rPr lang="en-US" smtClean="0"/>
              <a:pPr/>
              <a:t>05/31/2013</a:t>
            </a:fld>
            <a:endParaRPr lang="en-US"/>
          </a:p>
        </p:txBody>
      </p:sp>
      <p:sp>
        <p:nvSpPr>
          <p:cNvPr id="6" name="Footer Placeholder 5"/>
          <p:cNvSpPr>
            <a:spLocks noGrp="1"/>
          </p:cNvSpPr>
          <p:nvPr>
            <p:ph type="ftr" sz="quarter" idx="11"/>
          </p:nvPr>
        </p:nvSpPr>
        <p:spPr/>
        <p:txBody>
          <a:bodyPr/>
          <a:lstStyle/>
          <a:p>
            <a:r>
              <a:rPr lang="en-US" smtClean="0"/>
              <a:t>Statistical Institute of Jamaica</a:t>
            </a:r>
            <a:endParaRPr lang="en-US"/>
          </a:p>
        </p:txBody>
      </p:sp>
      <p:sp>
        <p:nvSpPr>
          <p:cNvPr id="5" name="Slide Number Placeholder 4"/>
          <p:cNvSpPr>
            <a:spLocks noGrp="1"/>
          </p:cNvSpPr>
          <p:nvPr>
            <p:ph type="sldNum" sz="quarter" idx="12"/>
          </p:nvPr>
        </p:nvSpPr>
        <p:spPr/>
        <p:txBody>
          <a:bodyPr/>
          <a:lstStyle/>
          <a:p>
            <a:fld id="{653E1ED5-2D07-4E9D-8F39-24E36B13E0B1}" type="slidenum">
              <a:rPr lang="en-US" smtClean="0"/>
              <a:pPr/>
              <a:t>9</a:t>
            </a:fld>
            <a:endParaRPr lang="en-US"/>
          </a:p>
        </p:txBody>
      </p:sp>
      <p:sp>
        <p:nvSpPr>
          <p:cNvPr id="3" name="Content Placeholder 2"/>
          <p:cNvSpPr>
            <a:spLocks noGrp="1"/>
          </p:cNvSpPr>
          <p:nvPr>
            <p:ph sz="quarter" idx="1"/>
          </p:nvPr>
        </p:nvSpPr>
        <p:spPr>
          <a:xfrm>
            <a:off x="457200" y="1828800"/>
            <a:ext cx="8229600" cy="4525963"/>
          </a:xfrm>
        </p:spPr>
        <p:txBody>
          <a:bodyPr>
            <a:normAutofit/>
          </a:bodyPr>
          <a:lstStyle/>
          <a:p>
            <a:r>
              <a:rPr lang="en-US" dirty="0" smtClean="0"/>
              <a:t>Currently data dissemination at STATIN is governed by the Statistics Act, Section 17, which prohibits the release of data that will allow for the identification of any person, business or organization. </a:t>
            </a:r>
          </a:p>
          <a:p>
            <a:pPr>
              <a:buNone/>
            </a:pPr>
            <a:endParaRPr lang="en-US" dirty="0" smtClean="0"/>
          </a:p>
          <a:p>
            <a:r>
              <a:rPr lang="en-US" dirty="0" smtClean="0"/>
              <a:t>STATIN’s Data dissemination policy is also guided by </a:t>
            </a:r>
            <a:r>
              <a:rPr lang="en-US" i="1" dirty="0" smtClean="0"/>
              <a:t>the 6</a:t>
            </a:r>
            <a:r>
              <a:rPr lang="en-US" i="1" baseline="30000" dirty="0" smtClean="0"/>
              <a:t>th</a:t>
            </a:r>
            <a:r>
              <a:rPr lang="en-US" i="1" dirty="0" smtClean="0"/>
              <a:t> UN Fundamental Principles of Official Statistics</a:t>
            </a:r>
            <a:r>
              <a:rPr lang="en-US" dirty="0" smtClean="0"/>
              <a:t>,  which states that “Individual data collected by statistical agencies for statistical compilation, whether or not they refer to natural or legal persons, are to be strictly confidential.”</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TotalTime>
  <Words>1905</Words>
  <Application>Microsoft Office PowerPoint</Application>
  <PresentationFormat>On-screen Show (4:3)</PresentationFormat>
  <Paragraphs>305</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Austin</vt:lpstr>
      <vt:lpstr>STATISTICAL INSTITUTE OF JAMAICA (STATIN)</vt:lpstr>
      <vt:lpstr>Structure of the Presentation</vt:lpstr>
      <vt:lpstr>Background on STATIN</vt:lpstr>
      <vt:lpstr>Mission Statement of the Institute</vt:lpstr>
      <vt:lpstr>Roles &amp; Responsibilities of the STATIN</vt:lpstr>
      <vt:lpstr>Availability of Data at STATIN</vt:lpstr>
      <vt:lpstr>Availability of Data at STATIN</vt:lpstr>
      <vt:lpstr>Slide 8</vt:lpstr>
      <vt:lpstr>Data Dissemination Standards at the Statistical Institute of Jamaica</vt:lpstr>
      <vt:lpstr>Data Dissemination Initiatives at STATIN</vt:lpstr>
      <vt:lpstr>Data Dissemination Initiatives at STATIN</vt:lpstr>
      <vt:lpstr>Procedure  for the Dissemination of  Micro data</vt:lpstr>
      <vt:lpstr>Data Dissemination Procedures</vt:lpstr>
      <vt:lpstr>THE ISSUES RELATING TO DATA DISSEMINATION POLICY  FOR STATIN</vt:lpstr>
      <vt:lpstr>THE ISSUES RELATING TO DATA DISSEMINATION FOR STATIN</vt:lpstr>
      <vt:lpstr>THE ISSUES RELATING TO DATA DISSEMINATION POLICY  FOR STATIN</vt:lpstr>
      <vt:lpstr>THE DATA DISSEMINATION POLICY FRAMEWORK</vt:lpstr>
      <vt:lpstr>Slide 18</vt:lpstr>
      <vt:lpstr>THE POLICY FRAMEWORK Fee Structure</vt:lpstr>
      <vt:lpstr>Challenges Faced by STATIN</vt:lpstr>
      <vt:lpstr>Challenges Faced in Promoting Data</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INSTITUTE OF JAMAICA</dc:title>
  <dc:creator>Hope</dc:creator>
  <cp:lastModifiedBy>Hope Perkins</cp:lastModifiedBy>
  <cp:revision>229</cp:revision>
  <dcterms:created xsi:type="dcterms:W3CDTF">2013-05-12T02:43:31Z</dcterms:created>
  <dcterms:modified xsi:type="dcterms:W3CDTF">2013-05-31T16:50:54Z</dcterms:modified>
</cp:coreProperties>
</file>