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1" r:id="rId5"/>
    <p:sldId id="262" r:id="rId6"/>
    <p:sldId id="264" r:id="rId7"/>
    <p:sldId id="263" r:id="rId8"/>
    <p:sldId id="257" r:id="rId9"/>
    <p:sldId id="265" r:id="rId10"/>
    <p:sldId id="258" r:id="rId11"/>
    <p:sldId id="260" r:id="rId12"/>
    <p:sldId id="259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66" d="100"/>
          <a:sy n="66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5E719-CA2E-C649-B8EE-61467B4D9922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5174-915C-AB46-BA44-33D2B2A43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0"/>
              <a:buNone/>
            </a:pPr>
            <a:r>
              <a:rPr lang="en-US" sz="2600" dirty="0" smtClean="0"/>
              <a:t>Statistical Data and Metadata Exchange (SDMX)</a:t>
            </a:r>
          </a:p>
          <a:p>
            <a:pPr lvl="1">
              <a:buFont typeface="Wingdings" charset="0"/>
              <a:buNone/>
            </a:pPr>
            <a:endParaRPr lang="en-US" sz="1500" dirty="0" smtClean="0"/>
          </a:p>
          <a:p>
            <a:pPr lvl="2"/>
            <a:r>
              <a:rPr lang="en-US" dirty="0" smtClean="0"/>
              <a:t>What is it?</a:t>
            </a:r>
          </a:p>
          <a:p>
            <a:pPr lvl="3"/>
            <a:r>
              <a:rPr lang="en-US" dirty="0" smtClean="0"/>
              <a:t>An initiative to foster standards for the electronic exchange of statistical information</a:t>
            </a:r>
          </a:p>
          <a:p>
            <a:pPr lvl="3"/>
            <a:r>
              <a:rPr lang="en-US" dirty="0" smtClean="0"/>
              <a:t>Goal - explore e-standards that could increase efficiency gains and avoid duplication</a:t>
            </a:r>
          </a:p>
          <a:p>
            <a:pPr lvl="3"/>
            <a:r>
              <a:rPr lang="en-US" dirty="0" smtClean="0"/>
              <a:t>Sponsored by BIS, ECB, EUROSTAT, IMF, OECD, UN, WB </a:t>
            </a:r>
          </a:p>
          <a:p>
            <a:pPr lvl="2"/>
            <a:r>
              <a:rPr lang="en-US" dirty="0" smtClean="0"/>
              <a:t>What it is not</a:t>
            </a:r>
          </a:p>
          <a:p>
            <a:pPr lvl="3"/>
            <a:r>
              <a:rPr lang="en-US" dirty="0" smtClean="0"/>
              <a:t>Not a technology…but implemented using technology (XML EDIFACT syntax and GESMES/TS message)</a:t>
            </a:r>
          </a:p>
          <a:p>
            <a:pPr lvl="2"/>
            <a:r>
              <a:rPr lang="en-US" dirty="0" smtClean="0"/>
              <a:t>How does it work?</a:t>
            </a:r>
          </a:p>
          <a:p>
            <a:pPr lvl="3"/>
            <a:r>
              <a:rPr lang="en-US" dirty="0" smtClean="0"/>
              <a:t>Exchange partners agree on Data Structure Definitions </a:t>
            </a:r>
          </a:p>
          <a:p>
            <a:pPr lvl="3"/>
            <a:r>
              <a:rPr lang="en-US" dirty="0" smtClean="0"/>
              <a:t>Data and metadata exported and imported accordingly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5174-915C-AB46-BA44-33D2B2A43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Pressure to reduce</a:t>
            </a:r>
            <a:r>
              <a:rPr lang="en-US" baseline="0" dirty="0" smtClean="0"/>
              <a:t> paper publications</a:t>
            </a:r>
          </a:p>
          <a:p>
            <a:r>
              <a:rPr lang="en-US" baseline="0" dirty="0" smtClean="0"/>
              <a:t>Delay in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5174-915C-AB46-BA44-33D2B2A43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5226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International data dissemination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772400" cy="75127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r: what do international organizations 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 with your data?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334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Presentation by Sabine Warschburger, UNSD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080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African Data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Portal: data analysis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creen Shot 2013-09-11 at 12.41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9669"/>
          <a:stretch>
            <a:fillRect/>
          </a:stretch>
        </p:blipFill>
        <p:spPr>
          <a:xfrm>
            <a:off x="304800" y="1752600"/>
            <a:ext cx="8229600" cy="42973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Data </a:t>
            </a:r>
            <a:r>
              <a:rPr lang="en-US" dirty="0" smtClean="0"/>
              <a:t>Portal: Bubble chart</a:t>
            </a:r>
            <a:endParaRPr lang="en-US" dirty="0"/>
          </a:p>
        </p:txBody>
      </p:sp>
      <p:pic>
        <p:nvPicPr>
          <p:cNvPr id="4" name="Content Placeholder 3" descr="Screen Shot 2013-09-11 at 12.54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244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Data </a:t>
            </a:r>
            <a:r>
              <a:rPr lang="en-US" dirty="0" smtClean="0"/>
              <a:t>Portal and Open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Portal implementations have started in more than 60 countries &amp;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RECs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43 countries and RECs already have uploaded the real data into the Data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Portals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30 of them have been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trained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OpenData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are now accessible for all African Countries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 submission tool : Piloted in 3 countries (Nigeria, Rwanda, Tunisia) jointly with IMF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do international </a:t>
            </a:r>
            <a:br>
              <a:rPr lang="en-US" dirty="0" smtClean="0"/>
            </a:br>
            <a:r>
              <a:rPr lang="en-US" dirty="0" smtClean="0"/>
              <a:t>organizations do with your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A3D01"/>
                </a:solidFill>
              </a:rPr>
              <a:t>Non</a:t>
            </a:r>
            <a:r>
              <a:rPr lang="en-US" dirty="0">
                <a:solidFill>
                  <a:srgbClr val="9A3D01"/>
                </a:solidFill>
              </a:rPr>
              <a:t>‐official sources may be used by international </a:t>
            </a:r>
            <a:r>
              <a:rPr lang="en-US" dirty="0" err="1">
                <a:solidFill>
                  <a:srgbClr val="9A3D01"/>
                </a:solidFill>
              </a:rPr>
              <a:t>organisations</a:t>
            </a:r>
            <a:r>
              <a:rPr lang="en-US" dirty="0">
                <a:solidFill>
                  <a:srgbClr val="9A3D01"/>
                </a:solidFill>
              </a:rPr>
              <a:t> in compiling official statistics to reach the following objectives: </a:t>
            </a:r>
          </a:p>
          <a:p>
            <a:r>
              <a:rPr lang="en-US" dirty="0">
                <a:solidFill>
                  <a:srgbClr val="9A3D01"/>
                </a:solidFill>
              </a:rPr>
              <a:t>to give background or context to data from official sources; </a:t>
            </a:r>
          </a:p>
          <a:p>
            <a:r>
              <a:rPr lang="en-US" dirty="0">
                <a:solidFill>
                  <a:srgbClr val="9A3D01"/>
                </a:solidFill>
              </a:rPr>
              <a:t>to assess data received from official sources on their plausibility; </a:t>
            </a:r>
          </a:p>
          <a:p>
            <a:r>
              <a:rPr lang="en-US" dirty="0">
                <a:solidFill>
                  <a:srgbClr val="9A3D01"/>
                </a:solidFill>
              </a:rPr>
              <a:t>to apply transformations to national official data in the interests of international comparability or for the purpose of producing new indicators (for </a:t>
            </a:r>
            <a:r>
              <a:rPr lang="en-US" dirty="0" smtClean="0">
                <a:solidFill>
                  <a:srgbClr val="9A3D01"/>
                </a:solidFill>
              </a:rPr>
              <a:t>example: construct </a:t>
            </a:r>
            <a:r>
              <a:rPr lang="en-US" dirty="0">
                <a:solidFill>
                  <a:srgbClr val="9A3D01"/>
                </a:solidFill>
              </a:rPr>
              <a:t>per capita ratios); </a:t>
            </a:r>
          </a:p>
          <a:p>
            <a:r>
              <a:rPr lang="en-US" dirty="0" smtClean="0">
                <a:solidFill>
                  <a:srgbClr val="9A3D01"/>
                </a:solidFill>
              </a:rPr>
              <a:t>to </a:t>
            </a:r>
            <a:r>
              <a:rPr lang="en-US" dirty="0">
                <a:solidFill>
                  <a:srgbClr val="9A3D01"/>
                </a:solidFill>
              </a:rPr>
              <a:t>impute national data where national official data do not exist or are of proven poor quality;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5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smtClean="0"/>
              <a:t>THANK </a:t>
            </a:r>
            <a:r>
              <a:rPr lang="en-US" sz="4400" b="1" dirty="0" smtClean="0"/>
              <a:t>YOU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7884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Data collection at UNSD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Paper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questionnaires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Excel sheets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CSV files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XML questionnaire</a:t>
            </a:r>
          </a:p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SDMX</a:t>
            </a: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9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Data dissemination at UNSD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Until 1995: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print publications (yearbooks, manuals)</a:t>
            </a: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1995-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2000: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CD-ROM, static web pages</a:t>
            </a: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2000-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2008: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online databases, dynamic web queries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			(UN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Comtrade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UN Common Database)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2008: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launch of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UNdata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– UN System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data portal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2010: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World Statistics Pocketbook app for iPhones and 		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iPads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2012: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launch of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CountryData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– UN national data portal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3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kern="12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12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 National Data Portal</a:t>
            </a:r>
            <a:endParaRPr lang="en-US" sz="4400" kern="12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data.un.org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countrydata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Improve coordination in the National Statistical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System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Make access to national data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easier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Reduce data request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burden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Use of latest IT software and practices</a:t>
            </a:r>
          </a:p>
          <a:p>
            <a:pPr lvl="1"/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4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3-09-10 at 10.49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226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The Committee for the </a:t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Coordination of Statistical Activities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92563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39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international and supranational organizations, whose mandate includes the provision of international official statistics … and which have a permanent embedded statistical service in their organization and regular contacts with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countries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 co-chairs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Two sessions per year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22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session: 4-6 September 2013 in Ankara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Outputs: CCSA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endorsed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“Principles Governing International Statistical Activities”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 session on "New approaches for data collection, analyses and dissemination"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Africa’s Information Highway and SDMX implementation on the continent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AfD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 free and flexible platform for data collection, analysis and dissemination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(FAO)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New approaches for data collecting from the internet: The case of Google Trend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(ECB)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Changing Data Sources for Central Bank Statistics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(TCB)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Communicating statistics – Turning statistics into knowledge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(ECB)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AfDB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African Information Highway/Data Portal	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Main rationale: Improve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access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to data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www.afdb.org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/en/knowledge/statistics/open-data-for-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africa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Features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Visualize time series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Perform calculation with built-in tools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Provide presentation ready graphics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Perform comprehensive analysis </a:t>
            </a:r>
          </a:p>
          <a:p>
            <a:pPr lvl="1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Data Portal</a:t>
            </a:r>
            <a:endParaRPr lang="en-US" dirty="0"/>
          </a:p>
        </p:txBody>
      </p:sp>
      <p:pic>
        <p:nvPicPr>
          <p:cNvPr id="4" name="Content Placeholder 3" descr="Screen Shot 2013-09-11 at 12.39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 b="11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01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103852689990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TC103852689990</Template>
  <TotalTime>499</TotalTime>
  <Words>562</Words>
  <Application>Microsoft Macintosh PowerPoint</Application>
  <PresentationFormat>On-screen Show 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TC103852689990</vt:lpstr>
      <vt:lpstr>Custom Design</vt:lpstr>
      <vt:lpstr>International data dissemination</vt:lpstr>
      <vt:lpstr> Data collection at UNSD</vt:lpstr>
      <vt:lpstr> Data dissemination at UNSD</vt:lpstr>
      <vt:lpstr> UN National Data Portal</vt:lpstr>
      <vt:lpstr>PowerPoint Presentation</vt:lpstr>
      <vt:lpstr>The Committee for the  Coordination of Statistical Activities</vt:lpstr>
      <vt:lpstr>Special session on "New approaches for data collection, analyses and dissemination"</vt:lpstr>
      <vt:lpstr>AfDB:  African Information Highway/Data Portal </vt:lpstr>
      <vt:lpstr>African Data Portal</vt:lpstr>
      <vt:lpstr>African Data Portal: data analysis</vt:lpstr>
      <vt:lpstr>African Data Portal: Bubble chart</vt:lpstr>
      <vt:lpstr>African Data Portal and Open Platform</vt:lpstr>
      <vt:lpstr>What else do international  organizations do with your data?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/>
  <cp:keywords/>
  <cp:lastModifiedBy>Sabine Warschburger</cp:lastModifiedBy>
  <cp:revision>38</cp:revision>
  <dcterms:modified xsi:type="dcterms:W3CDTF">2013-09-12T07:51:09Z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