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77" r:id="rId4"/>
    <p:sldId id="278" r:id="rId5"/>
    <p:sldId id="279" r:id="rId6"/>
    <p:sldId id="258" r:id="rId7"/>
    <p:sldId id="259" r:id="rId8"/>
    <p:sldId id="260" r:id="rId9"/>
    <p:sldId id="265" r:id="rId10"/>
    <p:sldId id="261" r:id="rId11"/>
    <p:sldId id="264" r:id="rId12"/>
    <p:sldId id="266" r:id="rId13"/>
    <p:sldId id="267" r:id="rId14"/>
    <p:sldId id="268" r:id="rId15"/>
    <p:sldId id="269" r:id="rId16"/>
    <p:sldId id="270" r:id="rId17"/>
    <p:sldId id="276" r:id="rId18"/>
    <p:sldId id="271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BB0BB-AF9B-4F21-B0B6-AABA58B969AC}" type="datetimeFigureOut">
              <a:rPr lang="en-GB" smtClean="0"/>
              <a:pPr/>
              <a:t>10/09/2013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4FDC1-62EC-49E8-ADA5-6E993175E67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4F49E80-F1D5-48B1-98EC-7B6A9D663654}" type="datetime1">
              <a:rPr lang="en-GB" smtClean="0"/>
              <a:pPr/>
              <a:t>10/09/2013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GB" smtClean="0"/>
              <a:t>By Ms M. PHAHLA                                   </a:t>
            </a:r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271934-FB54-4BA1-A643-BBDD6572C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787FAF-5D75-4263-8ED7-35489208735E}" type="datetime1">
              <a:rPr lang="en-GB" smtClean="0"/>
              <a:pPr/>
              <a:t>10/09/2013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By Ms M. PHAHLA                                 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71934-FB54-4BA1-A643-BBDD6572C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3B7BFA4-7E91-4429-B218-8ED7693404D6}" type="datetime1">
              <a:rPr lang="en-GB" smtClean="0"/>
              <a:pPr/>
              <a:t>10/09/2013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GB" smtClean="0"/>
              <a:t>By Ms M. PHAHLA                                 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271934-FB54-4BA1-A643-BBDD6572C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7DDBF-516A-4CCE-A778-1A76BBE42ECA}" type="datetime1">
              <a:rPr lang="en-GB" smtClean="0"/>
              <a:pPr/>
              <a:t>10/09/2013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By Ms M. PHAHLA                                 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71934-FB54-4BA1-A643-BBDD6572C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F76B3C6-93B4-4B67-B6CB-E96C5DA42D9B}" type="datetime1">
              <a:rPr lang="en-GB" smtClean="0"/>
              <a:pPr/>
              <a:t>10/09/2013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GB" smtClean="0"/>
              <a:t>By Ms M. PHAHLA                                 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B271934-FB54-4BA1-A643-BBDD6572C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E68CAA-AD35-477A-9A4E-E75F146763A3}" type="datetime1">
              <a:rPr lang="en-GB" smtClean="0"/>
              <a:pPr/>
              <a:t>10/09/2013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By Ms M. PHAHLA                                  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71934-FB54-4BA1-A643-BBDD6572C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3CFE9E-7CD2-4A4F-9D7C-65049E9489A7}" type="datetime1">
              <a:rPr lang="en-GB" smtClean="0"/>
              <a:pPr/>
              <a:t>10/09/2013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By Ms M. PHAHLA                                  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71934-FB54-4BA1-A643-BBDD6572C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D788-E3BF-4F55-9421-CB3D08A0CAD6}" type="datetime1">
              <a:rPr lang="en-GB" smtClean="0"/>
              <a:pPr/>
              <a:t>10/09/2013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By Ms M. PHAHLA                                  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71934-FB54-4BA1-A643-BBDD6572C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FE6FF21-10B6-4EFC-A3A8-8FE087C5C474}" type="datetime1">
              <a:rPr lang="en-GB" smtClean="0"/>
              <a:pPr/>
              <a:t>10/09/2013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GB" smtClean="0"/>
              <a:t>By Ms M. PHAHLA                                  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71934-FB54-4BA1-A643-BBDD6572C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CBC6A9-6DA2-405C-B854-2381F7A4A7C3}" type="datetime1">
              <a:rPr lang="en-GB" smtClean="0"/>
              <a:pPr/>
              <a:t>10/09/2013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By Ms M. PHAHLA                                  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71934-FB54-4BA1-A643-BBDD6572C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B9672-E8A0-41D6-8E7B-37421964D289}" type="datetime1">
              <a:rPr lang="en-GB" smtClean="0"/>
              <a:pPr/>
              <a:t>10/09/2013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By Ms M. PHAHLA                                  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71934-FB54-4BA1-A643-BBDD6572CB6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767AA95-A473-4441-B2AF-30E2D5A7F0D3}" type="datetime1">
              <a:rPr lang="en-GB" smtClean="0"/>
              <a:pPr/>
              <a:t>10/09/2013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GB" dirty="0" smtClean="0"/>
              <a:t>By Ms M. </a:t>
            </a:r>
            <a:r>
              <a:rPr lang="en-GB" dirty="0" err="1" smtClean="0"/>
              <a:t>PHAHLA</a:t>
            </a:r>
            <a:r>
              <a:rPr lang="en-GB" dirty="0" smtClean="0"/>
              <a:t>                                   </a:t>
            </a:r>
            <a:endParaRPr lang="en-GB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271934-FB54-4BA1-A643-BBDD6572C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228600"/>
            <a:ext cx="6096000" cy="1828800"/>
          </a:xfrm>
        </p:spPr>
        <p:txBody>
          <a:bodyPr/>
          <a:lstStyle/>
          <a:p>
            <a:pPr algn="ctr"/>
            <a:r>
              <a:rPr lang="en-US" sz="5400" dirty="0" smtClean="0"/>
              <a:t>STATISTICAL Data portal, </a:t>
            </a:r>
            <a:r>
              <a:rPr lang="en-US" sz="5400" dirty="0" err="1" smtClean="0"/>
              <a:t>lesotho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819400"/>
            <a:ext cx="6172200" cy="23622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dirty="0" smtClean="0"/>
              <a:t>Regional </a:t>
            </a:r>
            <a:r>
              <a:rPr lang="en-US" sz="3200" dirty="0" smtClean="0"/>
              <a:t>Workshop </a:t>
            </a:r>
            <a:r>
              <a:rPr lang="en-US" sz="3200" dirty="0" smtClean="0"/>
              <a:t>on Data Dissemination and Communication, </a:t>
            </a:r>
          </a:p>
          <a:p>
            <a:pPr algn="ctr"/>
            <a:r>
              <a:rPr lang="en-US" sz="3200" dirty="0" smtClean="0"/>
              <a:t>9 – 12 September 2013, </a:t>
            </a:r>
          </a:p>
          <a:p>
            <a:pPr algn="ctr"/>
            <a:r>
              <a:rPr lang="en-US" sz="3200" dirty="0" smtClean="0"/>
              <a:t>Amman, Jordan </a:t>
            </a:r>
            <a:endParaRPr lang="en-GB" sz="32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962400" y="5334000"/>
            <a:ext cx="4419600" cy="990600"/>
          </a:xfrm>
          <a:prstGeom prst="rect">
            <a:avLst/>
          </a:prstGeom>
        </p:spPr>
        <p:txBody>
          <a:bodyPr vert="horz" lIns="45720" tIns="0" rIns="45720" bIns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Presented by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 ‘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Mapule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Phahla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89916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maps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696200" cy="53127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Map page of the portal enables users to visualize any indicator in any of several preset years on an interactive map of Lesotho</a:t>
            </a:r>
          </a:p>
          <a:p>
            <a:r>
              <a:rPr lang="en-US" sz="2800" dirty="0" smtClean="0"/>
              <a:t>The </a:t>
            </a:r>
            <a:r>
              <a:rPr lang="en-US" sz="2800" dirty="0" smtClean="0"/>
              <a:t>Map offers several convenient functions</a:t>
            </a:r>
          </a:p>
          <a:p>
            <a:pPr lvl="1"/>
            <a:r>
              <a:rPr lang="en-US" sz="2800" dirty="0" smtClean="0"/>
              <a:t>Searching an indicator in the indicators list</a:t>
            </a:r>
          </a:p>
          <a:p>
            <a:pPr lvl="1"/>
            <a:r>
              <a:rPr lang="en-US" sz="2800" dirty="0" smtClean="0"/>
              <a:t>Viewing territory details</a:t>
            </a:r>
          </a:p>
          <a:p>
            <a:pPr lvl="1"/>
            <a:r>
              <a:rPr lang="en-US" sz="2800" dirty="0" smtClean="0"/>
              <a:t>Using and configuring legends</a:t>
            </a:r>
          </a:p>
          <a:p>
            <a:pPr lvl="1"/>
            <a:r>
              <a:rPr lang="en-US" sz="2800" dirty="0" smtClean="0"/>
              <a:t>Exporting the Map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838200"/>
          </a:xfrm>
        </p:spPr>
        <p:txBody>
          <a:bodyPr/>
          <a:lstStyle/>
          <a:p>
            <a:r>
              <a:rPr lang="en-US" dirty="0" err="1" smtClean="0"/>
              <a:t>dashboARDS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772400" cy="5312736"/>
          </a:xfrm>
        </p:spPr>
        <p:txBody>
          <a:bodyPr/>
          <a:lstStyle/>
          <a:p>
            <a:r>
              <a:rPr lang="en-US" dirty="0" smtClean="0"/>
              <a:t>The dashboards page of the portal shows tables, charts and maps for various indicators.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346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Data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7924800" cy="5465136"/>
          </a:xfrm>
        </p:spPr>
        <p:txBody>
          <a:bodyPr/>
          <a:lstStyle/>
          <a:p>
            <a:r>
              <a:rPr lang="en-US" dirty="0" smtClean="0"/>
              <a:t>The data analysis page of the portal offers a powerful tool for slicing and visualizing the data. </a:t>
            </a:r>
          </a:p>
          <a:p>
            <a:r>
              <a:rPr lang="en-US" dirty="0" smtClean="0"/>
              <a:t>The data is provided in several dimensions, such as Calendar, Items and Indicators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822960"/>
          </a:xfrm>
        </p:spPr>
        <p:txBody>
          <a:bodyPr/>
          <a:lstStyle/>
          <a:p>
            <a:r>
              <a:rPr lang="en-US" dirty="0" smtClean="0"/>
              <a:t>Bulk data download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5236536"/>
          </a:xfrm>
        </p:spPr>
        <p:txBody>
          <a:bodyPr/>
          <a:lstStyle/>
          <a:p>
            <a:r>
              <a:rPr lang="en-US" dirty="0" smtClean="0"/>
              <a:t>The bulk download page of the portal provides users the ability to export data to TXT, CSV, </a:t>
            </a:r>
            <a:r>
              <a:rPr lang="en-US" dirty="0" err="1" smtClean="0"/>
              <a:t>XLS</a:t>
            </a:r>
            <a:r>
              <a:rPr lang="en-US" dirty="0" smtClean="0"/>
              <a:t>, </a:t>
            </a:r>
            <a:r>
              <a:rPr lang="en-US" dirty="0" err="1" smtClean="0"/>
              <a:t>MDB</a:t>
            </a:r>
            <a:r>
              <a:rPr lang="en-US" dirty="0" smtClean="0"/>
              <a:t> and DBF formats for further use in different statistical applications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DDBF-516A-4CCE-A778-1A76BBE42ECA}" type="datetime1">
              <a:rPr lang="en-GB" smtClean="0"/>
              <a:pPr/>
              <a:t>10/09/2013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Ms M. PHAHLA                                   </a:t>
            </a:r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914400"/>
          </a:xfrm>
        </p:spPr>
        <p:txBody>
          <a:bodyPr/>
          <a:lstStyle/>
          <a:p>
            <a:r>
              <a:rPr lang="en-US" dirty="0" smtClean="0"/>
              <a:t>documents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7848600" cy="5388936"/>
          </a:xfrm>
        </p:spPr>
        <p:txBody>
          <a:bodyPr/>
          <a:lstStyle/>
          <a:p>
            <a:r>
              <a:rPr lang="en-US" dirty="0" smtClean="0"/>
              <a:t>The documents page of the portal enables the users to browse and download various documents and publications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05800" cy="899160"/>
          </a:xfrm>
        </p:spPr>
        <p:txBody>
          <a:bodyPr>
            <a:noAutofit/>
          </a:bodyPr>
          <a:lstStyle/>
          <a:p>
            <a:r>
              <a:rPr lang="en-US" sz="3600" dirty="0" smtClean="0"/>
              <a:t>Objective of this presentation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696200" cy="508413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Sharing about the data dissemination product provided by the African Development Bank (</a:t>
            </a:r>
            <a:r>
              <a:rPr lang="en-US" sz="3600" dirty="0" err="1" smtClean="0"/>
              <a:t>AfDB</a:t>
            </a:r>
            <a:r>
              <a:rPr lang="en-US" sz="3600" dirty="0" smtClean="0"/>
              <a:t>) – Integrated Data Management and Dissemination </a:t>
            </a:r>
            <a:r>
              <a:rPr lang="en-GB" sz="3600" dirty="0" smtClean="0"/>
              <a:t>system (The </a:t>
            </a:r>
            <a:r>
              <a:rPr lang="en-GB" sz="3600" dirty="0" err="1" smtClean="0"/>
              <a:t>AFDB</a:t>
            </a:r>
            <a:r>
              <a:rPr lang="en-GB" sz="3600" dirty="0" smtClean="0"/>
              <a:t> Statistical Data Portal (DP))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7239000" cy="4846320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END OF THE PRESENTATION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THANK YOU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772400" cy="5465136"/>
          </a:xfrm>
        </p:spPr>
        <p:txBody>
          <a:bodyPr/>
          <a:lstStyle/>
          <a:p>
            <a:r>
              <a:rPr lang="en-US" dirty="0" smtClean="0"/>
              <a:t>Bureau of Statistics (BOS) is government </a:t>
            </a:r>
            <a:r>
              <a:rPr lang="en-US" dirty="0" smtClean="0"/>
              <a:t>department under the Ministry of Development Planning </a:t>
            </a:r>
            <a:endParaRPr lang="en-US" dirty="0" smtClean="0"/>
          </a:p>
          <a:p>
            <a:r>
              <a:rPr lang="en-US" dirty="0" smtClean="0"/>
              <a:t>BOS is mandated </a:t>
            </a:r>
            <a:r>
              <a:rPr lang="en-US" dirty="0" smtClean="0"/>
              <a:t>to set up a system for national official statistics on economic, social, demographic, including human resources, and environmental areas in relation to the development needs of Lesotho; and official statistics for purposes of economic and social planning, research, public information and international cooperation, and for related matter.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 cont’d…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7848600" cy="57912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Mission</a:t>
            </a:r>
            <a:endParaRPr lang="en-US" dirty="0" smtClean="0"/>
          </a:p>
          <a:p>
            <a:pPr lvl="1">
              <a:buNone/>
            </a:pPr>
            <a:r>
              <a:rPr lang="en-US" sz="2400" dirty="0" smtClean="0"/>
              <a:t>To </a:t>
            </a:r>
            <a:r>
              <a:rPr lang="en-US" sz="2400" dirty="0" smtClean="0"/>
              <a:t>Coordinate the National Statistical System (</a:t>
            </a:r>
            <a:r>
              <a:rPr lang="en-US" sz="2400" dirty="0" err="1" smtClean="0"/>
              <a:t>NSS</a:t>
            </a:r>
            <a:r>
              <a:rPr lang="en-US" sz="2400" dirty="0" smtClean="0"/>
              <a:t>) and produce accurate, timely, reliable, culturally relevant and internationally comparable statistical data for evidence-based planning, decision making, research, policy, program formulation and monitoring and evaluation to satisfy the needs of users and producers.</a:t>
            </a:r>
          </a:p>
          <a:p>
            <a:r>
              <a:rPr lang="en-US" b="1" dirty="0" smtClean="0"/>
              <a:t>Vision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To become a leading authority in the collection, production and dissemination of statistics, manned with well trained and motivated staff that is committed to supporting the national development agenda and enhancing socio-economic policy formulation, planning and decision making processes and monitoring and evaluation.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746760"/>
          </a:xfrm>
        </p:spPr>
        <p:txBody>
          <a:bodyPr/>
          <a:lstStyle/>
          <a:p>
            <a:r>
              <a:rPr lang="en-US" dirty="0" smtClean="0"/>
              <a:t>Data dissemination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76962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Dissemination is the process by which producers of </a:t>
            </a:r>
            <a:r>
              <a:rPr lang="en-US" dirty="0" err="1" smtClean="0"/>
              <a:t>microdata</a:t>
            </a:r>
            <a:r>
              <a:rPr lang="en-US" dirty="0" smtClean="0"/>
              <a:t> from </a:t>
            </a:r>
            <a:r>
              <a:rPr lang="en-US" dirty="0" smtClean="0"/>
              <a:t>surveys and from public and official statistics make their data available to other users.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 smtClean="0"/>
              <a:t>users may include government officials, academic researchers, policymakers, </a:t>
            </a:r>
            <a:r>
              <a:rPr lang="en-US" dirty="0" smtClean="0"/>
              <a:t>students and </a:t>
            </a:r>
            <a:r>
              <a:rPr lang="en-US" dirty="0" smtClean="0"/>
              <a:t>the general public.</a:t>
            </a:r>
            <a:endParaRPr lang="en-US" dirty="0" smtClean="0"/>
          </a:p>
          <a:p>
            <a:r>
              <a:rPr lang="en-US" dirty="0" smtClean="0"/>
              <a:t>BOS disseminates </a:t>
            </a:r>
            <a:r>
              <a:rPr lang="en-US" dirty="0" smtClean="0"/>
              <a:t>statistical data in the following manner: </a:t>
            </a:r>
          </a:p>
          <a:p>
            <a:pPr lvl="1"/>
            <a:r>
              <a:rPr lang="en-US" dirty="0" smtClean="0"/>
              <a:t>statistical </a:t>
            </a:r>
            <a:r>
              <a:rPr lang="en-US" dirty="0" smtClean="0"/>
              <a:t>publications (in printed format or on electronic </a:t>
            </a:r>
            <a:r>
              <a:rPr lang="en-US" dirty="0" smtClean="0"/>
              <a:t>media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statistical </a:t>
            </a:r>
            <a:r>
              <a:rPr lang="en-US" dirty="0" smtClean="0"/>
              <a:t>databases 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website </a:t>
            </a:r>
          </a:p>
          <a:p>
            <a:pPr lvl="1"/>
            <a:r>
              <a:rPr lang="en-US" dirty="0" smtClean="0"/>
              <a:t>e-mail, etc.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696200" cy="838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Data </a:t>
            </a:r>
            <a:r>
              <a:rPr lang="en-US" sz="4400" dirty="0" smtClean="0"/>
              <a:t>portal (</a:t>
            </a:r>
            <a:r>
              <a:rPr lang="en-US" sz="4400" dirty="0" err="1" smtClean="0"/>
              <a:t>dp</a:t>
            </a:r>
            <a:r>
              <a:rPr lang="en-US" sz="4400" dirty="0" smtClean="0"/>
              <a:t>)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696200" cy="55626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The </a:t>
            </a:r>
            <a:r>
              <a:rPr lang="en-GB" sz="2800" dirty="0" err="1" smtClean="0"/>
              <a:t>AFDB</a:t>
            </a:r>
            <a:r>
              <a:rPr lang="en-GB" sz="2800" dirty="0" smtClean="0"/>
              <a:t> </a:t>
            </a:r>
            <a:r>
              <a:rPr lang="en-US" sz="2800" dirty="0" smtClean="0"/>
              <a:t>Statistical Data Portal (DP) has been developed in response to the increasing demand for statistical data and indicators on African Countries and Bank operations. </a:t>
            </a:r>
          </a:p>
          <a:p>
            <a:r>
              <a:rPr lang="en-US" sz="2800" dirty="0" smtClean="0"/>
              <a:t>The DP provides multiple customized tools to gather indicators, analyze  and export them into multiple formats. </a:t>
            </a:r>
          </a:p>
          <a:p>
            <a:r>
              <a:rPr lang="en-US" sz="2800" dirty="0" smtClean="0"/>
              <a:t>The DP allows for visualization of socio-economic indicators over a period of time, </a:t>
            </a:r>
          </a:p>
          <a:p>
            <a:r>
              <a:rPr lang="en-US" sz="2800" dirty="0" smtClean="0"/>
              <a:t>provides access to presentation-ready graphics and facilitates comprehensive analysis on a Country and Regional level.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6962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system comprises the following modules: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239000" cy="4724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200" dirty="0" smtClean="0"/>
              <a:t>Data Search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200" dirty="0" smtClean="0"/>
              <a:t>Maps 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200" dirty="0" smtClean="0"/>
              <a:t>Data Analysis 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200" dirty="0" smtClean="0"/>
              <a:t>Dashboards 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200" dirty="0" smtClean="0"/>
              <a:t>Bulk Download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GB" sz="3200" dirty="0" smtClean="0"/>
              <a:t>Documents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239000" cy="594360"/>
          </a:xfrm>
        </p:spPr>
        <p:txBody>
          <a:bodyPr>
            <a:noAutofit/>
          </a:bodyPr>
          <a:lstStyle/>
          <a:p>
            <a:r>
              <a:rPr lang="en-US" sz="4800" dirty="0" smtClean="0"/>
              <a:t>Data search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772400" cy="5867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Data Search page of the portal enables users to search any indicator data in any of the data sources of Lesotho Data Portal.</a:t>
            </a:r>
          </a:p>
          <a:p>
            <a:r>
              <a:rPr lang="en-US" sz="2800" dirty="0" smtClean="0"/>
              <a:t>Data </a:t>
            </a:r>
            <a:r>
              <a:rPr lang="en-US" sz="2800" dirty="0" smtClean="0"/>
              <a:t>can be searched according to any criteria</a:t>
            </a:r>
          </a:p>
          <a:p>
            <a:r>
              <a:rPr lang="en-US" sz="2800" dirty="0" smtClean="0"/>
              <a:t>The </a:t>
            </a:r>
            <a:r>
              <a:rPr lang="en-US" sz="2800" dirty="0" smtClean="0"/>
              <a:t>results can be exported to either </a:t>
            </a:r>
            <a:r>
              <a:rPr lang="en-US" sz="2800" b="1" dirty="0" err="1" smtClean="0"/>
              <a:t>XLS</a:t>
            </a:r>
            <a:r>
              <a:rPr lang="en-US" sz="2800" dirty="0" smtClean="0"/>
              <a:t> or </a:t>
            </a:r>
            <a:r>
              <a:rPr lang="en-US" sz="2800" b="1" dirty="0" smtClean="0"/>
              <a:t>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6371</TotalTime>
  <Words>558</Words>
  <Application>Microsoft Office PowerPoint</Application>
  <PresentationFormat>On-screen Show (4:3)</PresentationFormat>
  <Paragraphs>66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Opulent</vt:lpstr>
      <vt:lpstr>STATISTICAL Data portal, lesotho</vt:lpstr>
      <vt:lpstr>Objective of this presentation</vt:lpstr>
      <vt:lpstr>background</vt:lpstr>
      <vt:lpstr>Background cont’d…</vt:lpstr>
      <vt:lpstr>Data dissemination</vt:lpstr>
      <vt:lpstr>Data portal (dp)</vt:lpstr>
      <vt:lpstr>The system comprises the following modules:</vt:lpstr>
      <vt:lpstr>Data search</vt:lpstr>
      <vt:lpstr>Slide 9</vt:lpstr>
      <vt:lpstr>maps</vt:lpstr>
      <vt:lpstr>Slide 11</vt:lpstr>
      <vt:lpstr>dashboARDS</vt:lpstr>
      <vt:lpstr>Slide 13</vt:lpstr>
      <vt:lpstr>Data analysis</vt:lpstr>
      <vt:lpstr>Slide 15</vt:lpstr>
      <vt:lpstr>Bulk data download</vt:lpstr>
      <vt:lpstr>Slide 17</vt:lpstr>
      <vt:lpstr>Slide 18</vt:lpstr>
      <vt:lpstr>documents</vt:lpstr>
      <vt:lpstr>Slide 20</vt:lpstr>
      <vt:lpstr>Slide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Data portal, lesotho</dc:title>
  <dc:creator>Kantita Lieta</dc:creator>
  <cp:lastModifiedBy>Kantita Lieta</cp:lastModifiedBy>
  <cp:revision>7</cp:revision>
  <dcterms:created xsi:type="dcterms:W3CDTF">2013-09-03T08:00:35Z</dcterms:created>
  <dcterms:modified xsi:type="dcterms:W3CDTF">2013-09-11T06:38:17Z</dcterms:modified>
</cp:coreProperties>
</file>