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4" r:id="rId22"/>
    <p:sldId id="277" r:id="rId23"/>
    <p:sldId id="278" r:id="rId24"/>
    <p:sldId id="279" r:id="rId25"/>
    <p:sldId id="280" r:id="rId26"/>
    <p:sldId id="281" r:id="rId27"/>
    <p:sldId id="282" r:id="rId28"/>
    <p:sldId id="286" r:id="rId29"/>
    <p:sldId id="28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44" autoAdjust="0"/>
  </p:normalViewPr>
  <p:slideViewPr>
    <p:cSldViewPr>
      <p:cViewPr varScale="1">
        <p:scale>
          <a:sx n="94" d="100"/>
          <a:sy n="94" d="100"/>
        </p:scale>
        <p:origin x="-14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8399670151592382"/>
          <c:y val="5.3972284735514922E-2"/>
          <c:w val="0.70939986553218604"/>
          <c:h val="0.8193145232893756"/>
        </c:manualLayout>
      </c:layout>
      <c:barChart>
        <c:barDir val="col"/>
        <c:grouping val="clustered"/>
        <c:ser>
          <c:idx val="0"/>
          <c:order val="0"/>
          <c:tx>
            <c:strRef>
              <c:f>Sheet1!$B$3</c:f>
              <c:strCache>
                <c:ptCount val="1"/>
                <c:pt idx="0">
                  <c:v>Current (past 12 months) </c:v>
                </c:pt>
              </c:strCache>
            </c:strRef>
          </c:tx>
          <c:dLbls>
            <c:txPr>
              <a:bodyPr/>
              <a:lstStyle/>
              <a:p>
                <a:pPr>
                  <a:defRPr lang="en-GB"/>
                </a:pPr>
                <a:endParaRPr lang="en-US"/>
              </a:p>
            </c:txPr>
            <c:showVal val="1"/>
          </c:dLbls>
          <c:cat>
            <c:strRef>
              <c:f>Sheet1!$A$4:$A$8</c:f>
              <c:strCache>
                <c:ptCount val="5"/>
                <c:pt idx="0">
                  <c:v>Physical </c:v>
                </c:pt>
                <c:pt idx="1">
                  <c:v>Sexual </c:v>
                </c:pt>
                <c:pt idx="2">
                  <c:v>Emotional </c:v>
                </c:pt>
                <c:pt idx="3">
                  <c:v>Physical, sexual </c:v>
                </c:pt>
                <c:pt idx="4">
                  <c:v>Physical, sexual, emotional </c:v>
                </c:pt>
              </c:strCache>
            </c:strRef>
          </c:cat>
          <c:val>
            <c:numRef>
              <c:f>Sheet1!$B$4:$B$8</c:f>
              <c:numCache>
                <c:formatCode>General</c:formatCode>
                <c:ptCount val="5"/>
                <c:pt idx="0">
                  <c:v>6</c:v>
                </c:pt>
                <c:pt idx="1">
                  <c:v>4</c:v>
                </c:pt>
                <c:pt idx="2">
                  <c:v>25</c:v>
                </c:pt>
                <c:pt idx="3">
                  <c:v>9</c:v>
                </c:pt>
                <c:pt idx="4">
                  <c:v>27</c:v>
                </c:pt>
              </c:numCache>
            </c:numRef>
          </c:val>
        </c:ser>
        <c:ser>
          <c:idx val="1"/>
          <c:order val="1"/>
          <c:tx>
            <c:strRef>
              <c:f>Sheet1!$C$3</c:f>
              <c:strCache>
                <c:ptCount val="1"/>
                <c:pt idx="0">
                  <c:v>Lifetime (at any time in life) </c:v>
                </c:pt>
              </c:strCache>
            </c:strRef>
          </c:tx>
          <c:dLbls>
            <c:txPr>
              <a:bodyPr/>
              <a:lstStyle/>
              <a:p>
                <a:pPr>
                  <a:defRPr lang="en-GB"/>
                </a:pPr>
                <a:endParaRPr lang="en-US"/>
              </a:p>
            </c:txPr>
            <c:showVal val="1"/>
          </c:dLbls>
          <c:cat>
            <c:strRef>
              <c:f>Sheet1!$A$4:$A$8</c:f>
              <c:strCache>
                <c:ptCount val="5"/>
                <c:pt idx="0">
                  <c:v>Physical </c:v>
                </c:pt>
                <c:pt idx="1">
                  <c:v>Sexual </c:v>
                </c:pt>
                <c:pt idx="2">
                  <c:v>Emotional </c:v>
                </c:pt>
                <c:pt idx="3">
                  <c:v>Physical, sexual </c:v>
                </c:pt>
                <c:pt idx="4">
                  <c:v>Physical, sexual, emotional </c:v>
                </c:pt>
              </c:strCache>
            </c:strRef>
          </c:cat>
          <c:val>
            <c:numRef>
              <c:f>Sheet1!$C$4:$C$8</c:f>
              <c:numCache>
                <c:formatCode>General</c:formatCode>
                <c:ptCount val="5"/>
                <c:pt idx="0">
                  <c:v>32</c:v>
                </c:pt>
                <c:pt idx="1">
                  <c:v>10</c:v>
                </c:pt>
                <c:pt idx="2">
                  <c:v>54</c:v>
                </c:pt>
                <c:pt idx="3">
                  <c:v>34</c:v>
                </c:pt>
                <c:pt idx="4">
                  <c:v>58</c:v>
                </c:pt>
              </c:numCache>
            </c:numRef>
          </c:val>
        </c:ser>
        <c:axId val="43503616"/>
        <c:axId val="43505152"/>
      </c:barChart>
      <c:catAx>
        <c:axId val="43503616"/>
        <c:scaling>
          <c:orientation val="minMax"/>
        </c:scaling>
        <c:axPos val="b"/>
        <c:tickLblPos val="nextTo"/>
        <c:txPr>
          <a:bodyPr/>
          <a:lstStyle/>
          <a:p>
            <a:pPr>
              <a:defRPr lang="en-GB" sz="1100"/>
            </a:pPr>
            <a:endParaRPr lang="en-US"/>
          </a:p>
        </c:txPr>
        <c:crossAx val="43505152"/>
        <c:crosses val="autoZero"/>
        <c:auto val="1"/>
        <c:lblAlgn val="ctr"/>
        <c:lblOffset val="100"/>
      </c:catAx>
      <c:valAx>
        <c:axId val="43505152"/>
        <c:scaling>
          <c:orientation val="minMax"/>
        </c:scaling>
        <c:axPos val="l"/>
        <c:majorGridlines/>
        <c:numFmt formatCode="General" sourceLinked="1"/>
        <c:tickLblPos val="nextTo"/>
        <c:txPr>
          <a:bodyPr/>
          <a:lstStyle/>
          <a:p>
            <a:pPr>
              <a:defRPr lang="en-GB"/>
            </a:pPr>
            <a:endParaRPr lang="en-US"/>
          </a:p>
        </c:txPr>
        <c:crossAx val="43503616"/>
        <c:crosses val="autoZero"/>
        <c:crossBetween val="between"/>
      </c:valAx>
    </c:plotArea>
    <c:legend>
      <c:legendPos val="r"/>
      <c:layout>
        <c:manualLayout>
          <c:xMode val="edge"/>
          <c:yMode val="edge"/>
          <c:x val="0"/>
          <c:y val="0.12858205740229545"/>
          <c:w val="0.19164199961115969"/>
          <c:h val="0.49391516232963462"/>
        </c:manualLayout>
      </c:layout>
      <c:txPr>
        <a:bodyPr/>
        <a:lstStyle/>
        <a:p>
          <a:pPr>
            <a:defRPr lang="en-GB" sz="16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Sheet1!$A$4</c:f>
              <c:strCache>
                <c:ptCount val="1"/>
              </c:strCache>
            </c:strRef>
          </c:tx>
          <c:dLbls>
            <c:txPr>
              <a:bodyPr/>
              <a:lstStyle/>
              <a:p>
                <a:pPr>
                  <a:defRPr sz="1600" baseline="0"/>
                </a:pPr>
                <a:endParaRPr lang="en-US"/>
              </a:p>
            </c:txPr>
            <c:showVal val="1"/>
          </c:dLbls>
          <c:cat>
            <c:strRef>
              <c:f>Sheet1!$B$1:$D$3</c:f>
              <c:strCache>
                <c:ptCount val="3"/>
                <c:pt idx="0">
                  <c:v>Male family member(s) (%)</c:v>
                </c:pt>
                <c:pt idx="1">
                  <c:v>Female family member(s) (%)</c:v>
                </c:pt>
                <c:pt idx="2">
                  <c:v>Others (%)</c:v>
                </c:pt>
              </c:strCache>
            </c:strRef>
          </c:cat>
          <c:val>
            <c:numRef>
              <c:f>Sheet1!$B$4:$D$4</c:f>
              <c:numCache>
                <c:formatCode>0.0</c:formatCode>
                <c:ptCount val="3"/>
                <c:pt idx="0">
                  <c:v>65.099999999999994</c:v>
                </c:pt>
                <c:pt idx="1">
                  <c:v>14.5</c:v>
                </c:pt>
                <c:pt idx="2">
                  <c:v>35.4</c:v>
                </c:pt>
              </c:numCache>
            </c:numRef>
          </c:val>
        </c:ser>
        <c:axId val="43539072"/>
        <c:axId val="43549056"/>
      </c:barChart>
      <c:catAx>
        <c:axId val="43539072"/>
        <c:scaling>
          <c:orientation val="minMax"/>
        </c:scaling>
        <c:axPos val="b"/>
        <c:tickLblPos val="nextTo"/>
        <c:txPr>
          <a:bodyPr/>
          <a:lstStyle/>
          <a:p>
            <a:pPr>
              <a:defRPr sz="1600" baseline="0"/>
            </a:pPr>
            <a:endParaRPr lang="en-US"/>
          </a:p>
        </c:txPr>
        <c:crossAx val="43549056"/>
        <c:crosses val="autoZero"/>
        <c:auto val="1"/>
        <c:lblAlgn val="ctr"/>
        <c:lblOffset val="100"/>
      </c:catAx>
      <c:valAx>
        <c:axId val="43549056"/>
        <c:scaling>
          <c:orientation val="minMax"/>
        </c:scaling>
        <c:axPos val="l"/>
        <c:numFmt formatCode="0.0" sourceLinked="1"/>
        <c:tickLblPos val="nextTo"/>
        <c:txPr>
          <a:bodyPr/>
          <a:lstStyle/>
          <a:p>
            <a:pPr>
              <a:defRPr sz="1600" baseline="0"/>
            </a:pPr>
            <a:endParaRPr lang="en-US"/>
          </a:p>
        </c:txPr>
        <c:crossAx val="4353907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B362CA8-685A-4CE8-BB26-EDA47A1C8717}" type="datetimeFigureOut">
              <a:rPr lang="en-US"/>
              <a:pPr>
                <a:defRPr/>
              </a:pPr>
              <a:t>07/11/2013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C4671B9-E6CE-400B-86CB-977C447AF9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B40D9F-3C15-4DD2-B667-D035F6B99C44}" type="slidenum">
              <a:rPr lang="en-US">
                <a:latin typeface="Arial" charset="0"/>
              </a:rPr>
              <a:pPr fontAlgn="base">
                <a:spcBef>
                  <a:spcPct val="0"/>
                </a:spcBef>
                <a:spcAft>
                  <a:spcPct val="0"/>
                </a:spcAft>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Reference periods for measurement of violence</a:t>
            </a:r>
          </a:p>
          <a:p>
            <a:pPr>
              <a:spcBef>
                <a:spcPct val="0"/>
              </a:spcBef>
            </a:pPr>
            <a:endParaRPr lang="en-GB" smtClean="0"/>
          </a:p>
          <a:p>
            <a:pPr>
              <a:spcBef>
                <a:spcPct val="0"/>
              </a:spcBef>
            </a:pPr>
            <a:r>
              <a:rPr lang="en-US" smtClean="0"/>
              <a:t>Both time periods are important and reveal different aspects of the problem. The lifetime prevalence of violence (or “ever experienced violence”) measures whether a certain type of violence has occurred in her life, even if it was only once. In this sense, it is cumulative and, as per definition, it would increase with age. It reveals how many women experienced violence at some time in their lives. This is especially important for advocacy and awareness creation. </a:t>
            </a:r>
            <a:endParaRPr lang="en-GB" smtClean="0"/>
          </a:p>
          <a:p>
            <a:pPr>
              <a:spcBef>
                <a:spcPct val="0"/>
              </a:spcBef>
            </a:pPr>
            <a:r>
              <a:rPr lang="en-US" b="1" smtClean="0"/>
              <a:t> </a:t>
            </a:r>
            <a:endParaRPr lang="en-GB" smtClean="0"/>
          </a:p>
          <a:p>
            <a:pPr>
              <a:spcBef>
                <a:spcPct val="0"/>
              </a:spcBef>
            </a:pPr>
            <a:r>
              <a:rPr lang="en-US" smtClean="0"/>
              <a:t>Prevalence in the 12 months preceding the survey (“current violence”) reflects types of violence only when they occurred in the past 12 months. This is by definition lower than lifetime prevalence because it measures only violence that occurred recently. The proportion experiencing violence in the past 12 months is significant in understanding the situation at one point in time: the present situation. This is significant for drafting intervention programmes (e.g. how many women would currently need services). The 12-month period is also significant for monitoring change to determine the impact of these programmes.</a:t>
            </a:r>
            <a:endParaRPr lang="en-GB" smtClean="0"/>
          </a:p>
          <a:p>
            <a:pPr>
              <a:spcBef>
                <a:spcPct val="0"/>
              </a:spcBef>
            </a:pPr>
            <a:endParaRPr lang="en-US" smtClean="0"/>
          </a:p>
          <a:p>
            <a:pPr>
              <a:spcBef>
                <a:spcPct val="0"/>
              </a:spcBef>
            </a:pPr>
            <a:r>
              <a:rPr lang="en-US" smtClean="0"/>
              <a:t>[Caution is always required with the interpretation of change of prevalence. Sometimes when awareness is increased, more women disclose violence and the prevalence rate will go up – which does not necessarily mean that the violence has increased.]</a:t>
            </a:r>
            <a:br>
              <a:rPr lang="en-US" smtClean="0"/>
            </a:br>
            <a:endParaRPr lang="en-GB" smtClean="0"/>
          </a:p>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F47586-46A4-4099-9F79-F29ABDEB73B3}"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1DB898-D781-43DA-AE07-E565FD489F91}" type="slidenum">
              <a:rPr lang="en-US">
                <a:latin typeface="Arial" charset="0"/>
                <a:cs typeface="Arial" charset="0"/>
              </a:rPr>
              <a:pPr fontAlgn="base">
                <a:spcBef>
                  <a:spcPct val="0"/>
                </a:spcBef>
                <a:spcAft>
                  <a:spcPct val="0"/>
                </a:spcAft>
              </a:pPr>
              <a:t>12</a:t>
            </a:fld>
            <a:endParaRPr lang="en-US">
              <a:latin typeface="Arial" charset="0"/>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latin typeface="Arial" charset="0"/>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9A2F76-9BD8-44D6-BC3F-68D86677E31C}" type="slidenum">
              <a:rPr lang="en-GB">
                <a:latin typeface="Arial" charset="0"/>
              </a:rPr>
              <a:pPr fontAlgn="base">
                <a:spcBef>
                  <a:spcPct val="0"/>
                </a:spcBef>
                <a:spcAft>
                  <a:spcPct val="0"/>
                </a:spcAft>
              </a:pPr>
              <a:t>13</a:t>
            </a:fld>
            <a:endParaRPr lang="en-GB">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8" tIns="45719" rIns="91438" bIns="45719" anchor="b"/>
          <a:lstStyle/>
          <a:p>
            <a:pPr algn="r"/>
            <a:fld id="{4BD6F74A-3707-49E8-AAD9-3115EDCD5A00}" type="slidenum">
              <a:rPr lang="en-US" sz="1200">
                <a:latin typeface="Calibri" pitchFamily="34" charset="0"/>
              </a:rPr>
              <a:pPr algn="r"/>
              <a:t>14</a:t>
            </a:fld>
            <a:endParaRPr lang="en-US" sz="1200">
              <a:latin typeface="Calibri" pitchFamily="34"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z="14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t>Main indicator of partner violence globally: including physical or sexual violence</a:t>
            </a:r>
          </a:p>
          <a:p>
            <a:pPr>
              <a:spcBef>
                <a:spcPct val="0"/>
              </a:spcBef>
            </a:pPr>
            <a:endParaRPr lang="en-GB" sz="1400" smtClean="0"/>
          </a:p>
          <a:p>
            <a:pPr>
              <a:spcBef>
                <a:spcPct val="0"/>
              </a:spcBef>
            </a:pPr>
            <a:r>
              <a:rPr lang="en-GB" sz="1400" smtClean="0"/>
              <a:t>Nationwide: 32% ever physical violence by husband</a:t>
            </a:r>
          </a:p>
          <a:p>
            <a:pPr>
              <a:spcBef>
                <a:spcPct val="0"/>
              </a:spcBef>
            </a:pPr>
            <a:r>
              <a:rPr lang="en-GB" sz="1400" smtClean="0"/>
              <a:t>10% sexual </a:t>
            </a:r>
          </a:p>
          <a:p>
            <a:pPr>
              <a:spcBef>
                <a:spcPct val="0"/>
              </a:spcBef>
            </a:pPr>
            <a:r>
              <a:rPr lang="en-GB" sz="1400" smtClean="0"/>
              <a:t>34% both (and/or) &gt; 1 in 3 (as elsewhere)</a:t>
            </a:r>
          </a:p>
          <a:p>
            <a:pPr>
              <a:spcBef>
                <a:spcPct val="0"/>
              </a:spcBef>
            </a:pPr>
            <a:endParaRPr lang="en-GB" sz="1400" smtClean="0"/>
          </a:p>
          <a:p>
            <a:pPr>
              <a:spcBef>
                <a:spcPct val="0"/>
              </a:spcBef>
            </a:pPr>
            <a:r>
              <a:rPr lang="en-GB" sz="1400" smtClean="0"/>
              <a:t>By region: wide variation. But always 3-4 times more women reporting lifetime physical than sexual. </a:t>
            </a:r>
          </a:p>
          <a:p>
            <a:pPr>
              <a:spcBef>
                <a:spcPct val="0"/>
              </a:spcBef>
            </a:pPr>
            <a:r>
              <a:rPr lang="en-GB" sz="1400" smtClean="0"/>
              <a:t>Combined is only slightly more than sexual: thus most who report sexual also report physical</a:t>
            </a:r>
          </a:p>
          <a:p>
            <a:pPr>
              <a:spcBef>
                <a:spcPct val="0"/>
              </a:spcBef>
            </a:pPr>
            <a:endParaRPr lang="en-GB" sz="1400" smtClean="0"/>
          </a:p>
        </p:txBody>
      </p:sp>
      <p:sp>
        <p:nvSpPr>
          <p:cNvPr id="45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443" tIns="45222" rIns="90443" bIns="45222" anchor="b"/>
          <a:lstStyle/>
          <a:p>
            <a:pPr algn="r"/>
            <a:fld id="{4A6C71C8-1A1F-41D8-8657-A3EE4F153783}" type="slidenum">
              <a:rPr lang="en-GB" sz="1200">
                <a:latin typeface="Calibri" pitchFamily="34" charset="0"/>
              </a:rPr>
              <a:pPr algn="r"/>
              <a:t>17</a:t>
            </a:fld>
            <a:endParaRPr lang="en-GB"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t>Severity: same graph as before: lifetime physical – which proportion of violence is severe? One third to one half, this means more than a slap, but severe acts – a large proportion</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4E912A-B51A-48C5-B505-BB17F10A6B4C}" type="slidenum">
              <a:rPr lang="en-GB"/>
              <a:pPr fontAlgn="base">
                <a:spcBef>
                  <a:spcPct val="0"/>
                </a:spcBef>
                <a:spcAft>
                  <a:spcPct val="0"/>
                </a:spcAft>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t>Differences in nature:</a:t>
            </a:r>
          </a:p>
          <a:p>
            <a:pPr>
              <a:spcBef>
                <a:spcPct val="0"/>
              </a:spcBef>
            </a:pPr>
            <a:r>
              <a:rPr lang="en-GB" sz="1400" smtClean="0"/>
              <a:t>Perpetrators of phys and sex are usually different.</a:t>
            </a:r>
          </a:p>
          <a:p>
            <a:pPr>
              <a:spcBef>
                <a:spcPct val="0"/>
              </a:spcBef>
            </a:pPr>
            <a:r>
              <a:rPr lang="en-GB" sz="1400" smtClean="0"/>
              <a:t>Sometimes one off assaults (not repeated)</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2E605-CE48-4FF0-9AC9-19392317F1C9}" type="slidenum">
              <a:rPr lang="en-GB"/>
              <a:pPr fontAlgn="base">
                <a:spcBef>
                  <a:spcPct val="0"/>
                </a:spcBef>
                <a:spcAft>
                  <a:spcPct val="0"/>
                </a:spcAft>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t>Mainly family members</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04BC77-B588-449A-862E-A72369D790EF}" type="slidenum">
              <a:rPr lang="en-GB"/>
              <a:pPr fontAlgn="base">
                <a:spcBef>
                  <a:spcPct val="0"/>
                </a:spcBef>
                <a:spcAft>
                  <a:spcPct val="0"/>
                </a:spcAft>
              </a:pPr>
              <a:t>20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t>Direct impact: injuries</a:t>
            </a:r>
          </a:p>
          <a:p>
            <a:pPr>
              <a:spcBef>
                <a:spcPct val="0"/>
              </a:spcBef>
            </a:pPr>
            <a:r>
              <a:rPr lang="en-GB" sz="1400" smtClean="0"/>
              <a:t>26-27% ever injured among those who experienced violence</a:t>
            </a:r>
          </a:p>
          <a:p>
            <a:pPr>
              <a:spcBef>
                <a:spcPct val="0"/>
              </a:spcBef>
            </a:pPr>
            <a:r>
              <a:rPr lang="en-GB" sz="1400" smtClean="0"/>
              <a:t>Injuries are evidence for severe violence</a:t>
            </a:r>
          </a:p>
          <a:p>
            <a:pPr>
              <a:spcBef>
                <a:spcPct val="0"/>
              </a:spcBef>
            </a:pPr>
            <a:r>
              <a:rPr lang="en-GB" sz="1400" smtClean="0"/>
              <a:t>Half of them hurt enough to need health care (part only got)</a:t>
            </a:r>
          </a:p>
          <a:p>
            <a:pPr>
              <a:spcBef>
                <a:spcPct val="0"/>
              </a:spcBef>
            </a:pPr>
            <a:r>
              <a:rPr lang="en-GB" sz="1400" smtClean="0"/>
              <a:t>Half telling the real reason to health care staff</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5E98CF-C2E3-41EF-9648-90089B63C681}" type="slidenum">
              <a:rPr lang="en-GB"/>
              <a:pPr fontAlgn="base">
                <a:spcBef>
                  <a:spcPct val="0"/>
                </a:spcBef>
                <a:spcAft>
                  <a:spcPct val="0"/>
                </a:spcAft>
              </a:pPr>
              <a:t>21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50% ưho never told to any one</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AA6F5B-0CBE-4B35-9CB2-D1C32C74F5FF}" type="slidenum">
              <a:rPr lang="en-GB"/>
              <a:pPr fontAlgn="base">
                <a:spcBef>
                  <a:spcPct val="0"/>
                </a:spcBef>
                <a:spcAft>
                  <a:spcPct val="0"/>
                </a:spcAft>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99DDEA-FF3B-4D16-9C99-C6C95EC5C37E}" type="slidenum">
              <a:rPr lang="en-US">
                <a:latin typeface="Arial" charset="0"/>
              </a:rPr>
              <a:pPr fontAlgn="base">
                <a:spcBef>
                  <a:spcPct val="0"/>
                </a:spcBef>
                <a:spcAft>
                  <a:spcPct val="0"/>
                </a:spcAft>
              </a:pPr>
              <a:t>2</a:t>
            </a:fld>
            <a:endParaRPr lang="en-US">
              <a:latin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p:txBody>
          <a:bodyPr wrap="square" numCol="1" anchor="t" anchorCtr="0" compatLnSpc="1">
            <a:prstTxWarp prst="textNoShape">
              <a:avLst/>
            </a:prstTxWarp>
            <a:normAutofit fontScale="62500" lnSpcReduction="20000"/>
          </a:bodyPr>
          <a:lstStyle/>
          <a:p>
            <a:pPr fontAlgn="auto">
              <a:spcBef>
                <a:spcPct val="0"/>
              </a:spcBef>
              <a:spcAft>
                <a:spcPts val="0"/>
              </a:spcAft>
              <a:defRPr/>
            </a:pPr>
            <a:r>
              <a:rPr lang="en-US" dirty="0" smtClean="0">
                <a:latin typeface="Arial" pitchFamily="34" charset="0"/>
              </a:rPr>
              <a:t>Traditionally, domestic violence and intimate partner violence are considered sensitive and private issues in Viet Nam, a country with more than 80 million population.</a:t>
            </a:r>
          </a:p>
          <a:p>
            <a:pPr fontAlgn="auto">
              <a:spcBef>
                <a:spcPct val="0"/>
              </a:spcBef>
              <a:spcAft>
                <a:spcPts val="0"/>
              </a:spcAft>
              <a:defRPr/>
            </a:pPr>
            <a:r>
              <a:rPr lang="en-US" dirty="0" smtClean="0">
                <a:latin typeface="Arial" pitchFamily="34" charset="0"/>
              </a:rPr>
              <a:t>However, several legislative and policy documents since 1992 address the issue and include measures to provide protection to those experiencing domestic violence and promote gender equality.</a:t>
            </a:r>
          </a:p>
          <a:p>
            <a:pPr marL="0" lvl="1" fontAlgn="auto">
              <a:spcBef>
                <a:spcPct val="0"/>
              </a:spcBef>
              <a:spcAft>
                <a:spcPts val="0"/>
              </a:spcAft>
              <a:defRPr/>
            </a:pPr>
            <a:r>
              <a:rPr lang="en-US" altLang="zh-CN" sz="2400" dirty="0">
                <a:solidFill>
                  <a:srgbClr val="376092"/>
                </a:solidFill>
              </a:rPr>
              <a:t>The 2002 Comprehensive Poverty Reduction and Growth Strategy identified gender inequality and domestic violence as obstacles to development and included as one of its objectives reducing the vulnerability of women against family violence. Subsequently, the Central Committee of the Communist Party issued Directive in 2005, which states that the government should “have in place specific plans and measures to prevent and combat domestic violence</a:t>
            </a:r>
            <a:r>
              <a:rPr lang="en-US" sz="2400" dirty="0">
                <a:latin typeface="Arial" pitchFamily="34" charset="0"/>
              </a:rPr>
              <a:t>”. </a:t>
            </a:r>
          </a:p>
          <a:p>
            <a:pPr fontAlgn="auto">
              <a:spcBef>
                <a:spcPct val="0"/>
              </a:spcBef>
              <a:spcAft>
                <a:spcPts val="0"/>
              </a:spcAft>
              <a:defRPr/>
            </a:pPr>
            <a:endParaRPr lang="en-US" dirty="0" smtClean="0">
              <a:latin typeface="Arial" pitchFamily="34" charset="0"/>
            </a:endParaRPr>
          </a:p>
          <a:p>
            <a:pPr marL="339162" lvl="1" indent="-339162" fontAlgn="auto">
              <a:spcBef>
                <a:spcPts val="0"/>
              </a:spcBef>
              <a:spcAft>
                <a:spcPts val="593"/>
              </a:spcAft>
              <a:buClr>
                <a:srgbClr val="8064A2"/>
              </a:buClr>
              <a:buFont typeface="Wingdings" pitchFamily="2" charset="2"/>
              <a:buChar char="§"/>
              <a:tabLst>
                <a:tab pos="890302" algn="l"/>
                <a:tab pos="1150954" algn="l"/>
              </a:tabLst>
              <a:defRPr/>
            </a:pPr>
            <a:r>
              <a:rPr lang="en-US" altLang="zh-CN" sz="2400" dirty="0">
                <a:solidFill>
                  <a:srgbClr val="376092"/>
                </a:solidFill>
              </a:rPr>
              <a:t>There is still a gap between the theory and practical implementation at all levels</a:t>
            </a:r>
          </a:p>
          <a:p>
            <a:pPr fontAlgn="auto">
              <a:spcBef>
                <a:spcPts val="0"/>
              </a:spcBef>
              <a:spcAft>
                <a:spcPts val="593"/>
              </a:spcAft>
              <a:buClr>
                <a:srgbClr val="8064A2"/>
              </a:buClr>
              <a:buFont typeface="Wingdings" pitchFamily="2" charset="2"/>
              <a:buChar char="§"/>
              <a:tabLst>
                <a:tab pos="890302" algn="l"/>
                <a:tab pos="1150954" algn="l"/>
              </a:tabLst>
              <a:defRPr/>
            </a:pPr>
            <a:r>
              <a:rPr lang="en-US" sz="2400" dirty="0">
                <a:solidFill>
                  <a:srgbClr val="376092"/>
                </a:solidFill>
              </a:rPr>
              <a:t>Some small-scale quantitative and qualitative study could not show a national picture of VAW</a:t>
            </a:r>
          </a:p>
          <a:p>
            <a:pPr fontAlgn="auto">
              <a:spcBef>
                <a:spcPts val="0"/>
              </a:spcBef>
              <a:spcAft>
                <a:spcPts val="0"/>
              </a:spcAft>
              <a:buFont typeface="Wingdings" pitchFamily="2" charset="2"/>
              <a:buChar char="§"/>
              <a:tabLst>
                <a:tab pos="890302" algn="l"/>
                <a:tab pos="1150954" algn="l"/>
              </a:tabLst>
              <a:defRPr/>
            </a:pPr>
            <a:r>
              <a:rPr lang="en-US" sz="2400" dirty="0">
                <a:solidFill>
                  <a:srgbClr val="376092"/>
                </a:solidFill>
              </a:rPr>
              <a:t>A sound legal framework on gender (DV law in 2006, GE law 2007)</a:t>
            </a:r>
          </a:p>
          <a:p>
            <a:pPr fontAlgn="auto">
              <a:spcBef>
                <a:spcPts val="0"/>
              </a:spcBef>
              <a:spcAft>
                <a:spcPts val="0"/>
              </a:spcAft>
              <a:buFont typeface="Wingdings" pitchFamily="2" charset="2"/>
              <a:buChar char="§"/>
              <a:tabLst>
                <a:tab pos="890302" algn="l"/>
                <a:tab pos="1150954" algn="l"/>
              </a:tabLst>
              <a:defRPr/>
            </a:pPr>
            <a:r>
              <a:rPr lang="en-US" sz="2400" dirty="0">
                <a:solidFill>
                  <a:srgbClr val="376092"/>
                </a:solidFill>
                <a:cs typeface="Arial" pitchFamily="34" charset="0"/>
              </a:rPr>
              <a:t>One of the outcome </a:t>
            </a:r>
            <a:r>
              <a:rPr lang="en-US" sz="2400" dirty="0">
                <a:solidFill>
                  <a:srgbClr val="376092"/>
                </a:solidFill>
              </a:rPr>
              <a:t>Gov-UN Join Program on GE (2009-2011): </a:t>
            </a:r>
            <a:r>
              <a:rPr lang="en-US" sz="2400" i="1" u="sng" dirty="0">
                <a:solidFill>
                  <a:srgbClr val="376092"/>
                </a:solidFill>
                <a:cs typeface="Arial" pitchFamily="34" charset="0"/>
              </a:rPr>
              <a:t>Strengthened evidence-based data and data systems for promoting gender equality</a:t>
            </a:r>
            <a:r>
              <a:rPr lang="en-US" sz="2400" dirty="0">
                <a:solidFill>
                  <a:srgbClr val="376092"/>
                </a:solidFill>
                <a:cs typeface="Arial" pitchFamily="34" charset="0"/>
              </a:rPr>
              <a:t> </a:t>
            </a:r>
          </a:p>
          <a:p>
            <a:pPr marL="339162" lvl="1" indent="-339162" fontAlgn="auto">
              <a:spcBef>
                <a:spcPts val="0"/>
              </a:spcBef>
              <a:spcAft>
                <a:spcPts val="593"/>
              </a:spcAft>
              <a:buClr>
                <a:srgbClr val="8064A2"/>
              </a:buClr>
              <a:buFont typeface="Wingdings" pitchFamily="2" charset="2"/>
              <a:buChar char="§"/>
              <a:tabLst>
                <a:tab pos="890302" algn="l"/>
                <a:tab pos="1150954" algn="l"/>
              </a:tabLst>
              <a:defRPr/>
            </a:pPr>
            <a:endParaRPr lang="en-GB" altLang="zh-CN" sz="2400" dirty="0">
              <a:solidFill>
                <a:srgbClr val="37609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t>When they sought help they often did not feel helped and pushed back into enduring...</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8CF960-CB0A-45B1-87E1-829572AF2C90}" type="slidenum">
              <a:rPr lang="en-GB"/>
              <a:pPr fontAlgn="base">
                <a:spcBef>
                  <a:spcPct val="0"/>
                </a:spcBef>
                <a:spcAft>
                  <a:spcPct val="0"/>
                </a:spcAft>
              </a:pPr>
              <a:t>23</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Nearly 90% (87) victims of DV, who never seek help from any official agencies. </a:t>
            </a:r>
          </a:p>
          <a:p>
            <a:pPr>
              <a:spcBef>
                <a:spcPct val="0"/>
              </a:spcBef>
            </a:pPr>
            <a:r>
              <a:rPr lang="en-GB" smtClean="0"/>
              <a:t>Women are keeping silence...</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B06EFF-B851-47FD-A95C-CAB08FB78CF0}" type="slidenum">
              <a:rPr lang="en-GB"/>
              <a:pPr fontAlgn="base">
                <a:spcBef>
                  <a:spcPct val="0"/>
                </a:spcBef>
                <a:spcAft>
                  <a:spcPct val="0"/>
                </a:spcAft>
              </a:pPr>
              <a:t>24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6" tIns="46079" rIns="92156" bIns="46079" anchor="b"/>
          <a:lstStyle/>
          <a:p>
            <a:pPr algn="r"/>
            <a:fld id="{D734E54C-4250-4977-A1D7-9E7AE90CAC18}" type="slidenum">
              <a:rPr lang="en-US" sz="1200">
                <a:latin typeface="Calibri" pitchFamily="34" charset="0"/>
              </a:rPr>
              <a:pPr algn="r"/>
              <a:t>25</a:t>
            </a:fld>
            <a:endParaRPr lang="en-US" sz="1200">
              <a:latin typeface="Calibri" pitchFamily="34" charset="0"/>
            </a:endParaRPr>
          </a:p>
        </p:txBody>
      </p:sp>
      <p:sp>
        <p:nvSpPr>
          <p:cNvPr id="66562" name="Rectangle 2"/>
          <p:cNvSpPr>
            <a:spLocks noGrp="1" noRot="1" noChangeAspect="1" noChangeArrowheads="1" noTextEdit="1"/>
          </p:cNvSpPr>
          <p:nvPr>
            <p:ph type="sldImg"/>
          </p:nvPr>
        </p:nvSpPr>
        <p:spPr bwMode="auto">
          <a:xfrm>
            <a:off x="1155700" y="682625"/>
            <a:ext cx="4548188" cy="3411538"/>
          </a:xfrm>
          <a:noFill/>
          <a:ln>
            <a:solidFill>
              <a:srgbClr val="000000"/>
            </a:solidFill>
            <a:miter lim="800000"/>
            <a:headEnd/>
            <a:tailEnd/>
          </a:ln>
        </p:spPr>
      </p:sp>
      <p:sp>
        <p:nvSpPr>
          <p:cNvPr id="66563" name="Rectangle 3"/>
          <p:cNvSpPr>
            <a:spLocks noGrp="1" noChangeArrowheads="1"/>
          </p:cNvSpPr>
          <p:nvPr>
            <p:ph type="body" idx="1"/>
          </p:nvPr>
        </p:nvSpPr>
        <p:spPr bwMode="auto">
          <a:xfrm>
            <a:off x="228600" y="4017963"/>
            <a:ext cx="6326188" cy="4170362"/>
          </a:xfrm>
          <a:noFill/>
        </p:spPr>
        <p:txBody>
          <a:bodyPr wrap="square" numCol="1" anchor="t" anchorCtr="0" compatLnSpc="1">
            <a:prstTxWarp prst="textNoShape">
              <a:avLst/>
            </a:prstTxWarp>
          </a:bodyPr>
          <a:lstStyle/>
          <a:p>
            <a:pPr>
              <a:lnSpc>
                <a:spcPct val="90000"/>
              </a:lnSpc>
              <a:spcBef>
                <a:spcPct val="0"/>
              </a:spcBef>
            </a:pPr>
            <a:endParaRPr lang="en-CA" sz="14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6" tIns="46079" rIns="92156" bIns="46079" anchor="b"/>
          <a:lstStyle/>
          <a:p>
            <a:pPr algn="r"/>
            <a:fld id="{F2702DC7-7EA3-441C-BD15-DE7E54F29DF3}" type="slidenum">
              <a:rPr lang="en-US" sz="1200">
                <a:latin typeface="Calibri" pitchFamily="34" charset="0"/>
              </a:rPr>
              <a:pPr algn="r"/>
              <a:t>26</a:t>
            </a:fld>
            <a:endParaRPr lang="en-US" sz="1200">
              <a:latin typeface="Calibri" pitchFamily="34" charset="0"/>
            </a:endParaRPr>
          </a:p>
        </p:txBody>
      </p:sp>
      <p:sp>
        <p:nvSpPr>
          <p:cNvPr id="68610" name="Rectangle 2"/>
          <p:cNvSpPr>
            <a:spLocks noGrp="1" noRot="1" noChangeAspect="1" noChangeArrowheads="1" noTextEdit="1"/>
          </p:cNvSpPr>
          <p:nvPr>
            <p:ph type="sldImg"/>
          </p:nvPr>
        </p:nvSpPr>
        <p:spPr bwMode="auto">
          <a:xfrm>
            <a:off x="1155700" y="682625"/>
            <a:ext cx="4548188" cy="3411538"/>
          </a:xfrm>
          <a:noFill/>
          <a:ln>
            <a:solidFill>
              <a:srgbClr val="000000"/>
            </a:solidFill>
            <a:miter lim="800000"/>
            <a:headEnd/>
            <a:tailEnd/>
          </a:ln>
        </p:spPr>
      </p:sp>
      <p:sp>
        <p:nvSpPr>
          <p:cNvPr id="68611" name="Rectangle 3"/>
          <p:cNvSpPr>
            <a:spLocks noGrp="1" noChangeArrowheads="1"/>
          </p:cNvSpPr>
          <p:nvPr>
            <p:ph type="body" idx="1"/>
          </p:nvPr>
        </p:nvSpPr>
        <p:spPr bwMode="auto">
          <a:xfrm>
            <a:off x="228600" y="4017963"/>
            <a:ext cx="6326188" cy="4170362"/>
          </a:xfrm>
          <a:noFill/>
        </p:spPr>
        <p:txBody>
          <a:bodyPr wrap="square" numCol="1" anchor="t" anchorCtr="0" compatLnSpc="1">
            <a:prstTxWarp prst="textNoShape">
              <a:avLst/>
            </a:prstTxWarp>
          </a:bodyPr>
          <a:lstStyle/>
          <a:p>
            <a:pPr>
              <a:lnSpc>
                <a:spcPct val="90000"/>
              </a:lnSpc>
              <a:spcBef>
                <a:spcPct val="0"/>
              </a:spcBef>
            </a:pPr>
            <a:endParaRPr lang="en-CA" sz="14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438" tIns="45220" rIns="90438" bIns="45220" anchor="b"/>
          <a:lstStyle/>
          <a:p>
            <a:pPr algn="r"/>
            <a:fld id="{9B7E33AB-D764-4A51-AB0C-7C1E9AF3CE1D}" type="slidenum">
              <a:rPr lang="en-US" sz="1200">
                <a:latin typeface="Calibri" pitchFamily="34" charset="0"/>
              </a:rPr>
              <a:pPr algn="r"/>
              <a:t>27</a:t>
            </a:fld>
            <a:endParaRPr lang="en-US" sz="1200">
              <a:latin typeface="Calibri" pitchFamily="34" charset="0"/>
            </a:endParaRPr>
          </a:p>
        </p:txBody>
      </p:sp>
      <p:sp>
        <p:nvSpPr>
          <p:cNvPr id="70658" name="Rectangle 2"/>
          <p:cNvSpPr>
            <a:spLocks noGrp="1" noRot="1" noChangeAspect="1" noChangeArrowheads="1" noTextEdit="1"/>
          </p:cNvSpPr>
          <p:nvPr>
            <p:ph type="sldImg"/>
          </p:nvPr>
        </p:nvSpPr>
        <p:spPr bwMode="auto">
          <a:xfrm>
            <a:off x="1155700" y="682625"/>
            <a:ext cx="4548188" cy="3411538"/>
          </a:xfrm>
          <a:noFill/>
          <a:ln>
            <a:solidFill>
              <a:srgbClr val="000000"/>
            </a:solidFill>
            <a:miter lim="800000"/>
            <a:headEnd/>
            <a:tailEnd/>
          </a:ln>
        </p:spPr>
      </p:sp>
      <p:sp>
        <p:nvSpPr>
          <p:cNvPr id="70659" name="Rectangle 3"/>
          <p:cNvSpPr>
            <a:spLocks noGrp="1" noChangeArrowheads="1"/>
          </p:cNvSpPr>
          <p:nvPr>
            <p:ph type="body" idx="1"/>
          </p:nvPr>
        </p:nvSpPr>
        <p:spPr bwMode="auto">
          <a:xfrm>
            <a:off x="228600" y="4019550"/>
            <a:ext cx="6326188" cy="4168775"/>
          </a:xfrm>
          <a:noFill/>
        </p:spPr>
        <p:txBody>
          <a:bodyPr wrap="square" numCol="1" anchor="t" anchorCtr="0" compatLnSpc="1">
            <a:prstTxWarp prst="textNoShape">
              <a:avLst/>
            </a:prstTxWarp>
          </a:bodyPr>
          <a:lstStyle/>
          <a:p>
            <a:pPr>
              <a:lnSpc>
                <a:spcPct val="90000"/>
              </a:lnSpc>
              <a:spcBef>
                <a:spcPct val="0"/>
              </a:spcBef>
            </a:pPr>
            <a:endParaRPr lang="en-CA" sz="14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cs typeface="Times New Roman" pitchFamily="18" charset="0"/>
              </a:rPr>
              <a:t>Lobbly activities in Vietnam (English and Vietnamese?!)</a:t>
            </a:r>
          </a:p>
          <a:p>
            <a:pPr lvl="1">
              <a:spcBef>
                <a:spcPct val="0"/>
              </a:spcBef>
            </a:pPr>
            <a:r>
              <a:rPr lang="en-US" smtClean="0">
                <a:cs typeface="Times New Roman" pitchFamily="18" charset="0"/>
              </a:rPr>
              <a:t>Properly interpreted: New Zealand case or in VN: EM, costing and other studies</a:t>
            </a:r>
          </a:p>
          <a:p>
            <a:pPr lvl="1">
              <a:spcBef>
                <a:spcPct val="0"/>
              </a:spcBef>
            </a:pPr>
            <a:r>
              <a:rPr lang="en-US" smtClean="0"/>
              <a:t>Raw data and follow up activities: </a:t>
            </a:r>
            <a:r>
              <a:rPr lang="en-US" smtClean="0">
                <a:cs typeface="Times New Roman" pitchFamily="18" charset="0"/>
              </a:rPr>
              <a:t>New Zealand case and Vietnam (back to field? And chase victim about their use of service?</a:t>
            </a:r>
            <a:endParaRPr lang="en-US" smtClean="0"/>
          </a:p>
          <a:p>
            <a:pPr lvl="1">
              <a:spcBef>
                <a:spcPct val="0"/>
              </a:spcBef>
            </a:pPr>
            <a:endParaRPr lang="en-US" smtClean="0">
              <a:cs typeface="Times New Roman" pitchFamily="18" charset="0"/>
            </a:endParaRP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FE48FC-BE3E-4A8B-9C45-0A8DDD7D7FFE}" type="slidenum">
              <a:rPr lang="en-US"/>
              <a:pPr fontAlgn="base">
                <a:spcBef>
                  <a:spcPct val="0"/>
                </a:spcBef>
                <a:spcAft>
                  <a:spcPct val="0"/>
                </a:spcAft>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1" tIns="46081" rIns="92161" bIns="46081" anchor="b"/>
          <a:lstStyle/>
          <a:p>
            <a:pPr algn="r"/>
            <a:fld id="{1F55987B-6161-4D9B-A82A-C4B9EEFD84CF}" type="slidenum">
              <a:rPr lang="en-US" sz="1200">
                <a:latin typeface="Calibri" pitchFamily="34" charset="0"/>
              </a:rPr>
              <a:pPr algn="r"/>
              <a:t>3</a:t>
            </a:fld>
            <a:endParaRPr lang="en-US" sz="1200">
              <a:latin typeface="Calibri"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z="14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1" tIns="46081" rIns="92161" bIns="46081" anchor="b"/>
          <a:lstStyle/>
          <a:p>
            <a:pPr algn="r"/>
            <a:fld id="{1CAD2769-A53F-4784-83C1-159D1EFAB683}" type="slidenum">
              <a:rPr lang="en-US" sz="1200">
                <a:latin typeface="Calibri" pitchFamily="34" charset="0"/>
              </a:rPr>
              <a:pPr algn="r"/>
              <a:t>4</a:t>
            </a:fld>
            <a:endParaRPr lang="en-US" sz="1200">
              <a:latin typeface="Calibri"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733425" lvl="1" indent="-282575">
              <a:spcBef>
                <a:spcPct val="0"/>
              </a:spcBef>
            </a:pPr>
            <a:r>
              <a:rPr lang="en-US" sz="1000" smtClean="0">
                <a:solidFill>
                  <a:srgbClr val="376092"/>
                </a:solidFill>
              </a:rPr>
              <a:t>Safety of respondents</a:t>
            </a:r>
            <a:r>
              <a:rPr lang="en-US" sz="2000" smtClean="0"/>
              <a:t> </a:t>
            </a:r>
          </a:p>
          <a:p>
            <a:pPr marL="733425" lvl="1" indent="-282575">
              <a:spcBef>
                <a:spcPct val="0"/>
              </a:spcBef>
            </a:pPr>
            <a:r>
              <a:rPr lang="en-US" sz="2000" smtClean="0"/>
              <a:t>Increased resource needs: increasing the number of questions in the questionnaire means longer time required to complete one questionnaire. This also has implication on the total  number of working hours required  to complete the field data collection, as well as longer time required for training field workers</a:t>
            </a:r>
          </a:p>
          <a:p>
            <a:pPr marL="733425" lvl="1" indent="-282575">
              <a:spcBef>
                <a:spcPct val="0"/>
              </a:spcBef>
            </a:pPr>
            <a:r>
              <a:rPr lang="en-US" sz="1000" smtClean="0">
                <a:latin typeface="Arial" charset="0"/>
              </a:rPr>
              <a:t>: It is not ideal to include various topics in efforts to capturing various information as each topic requires specific steps, questions, and set-up to collect reliable data to produce valid results. It may appear feasible and appropriate to include some topics (e.g. questions on child abuse). However, it can create a new set of issues which may not be appropriately addressed (e.g. what to do when a case of child abuse is found during the interview). </a:t>
            </a:r>
          </a:p>
          <a:p>
            <a:pPr marL="733425" lvl="1" indent="-282575">
              <a:spcBef>
                <a:spcPct val="0"/>
              </a:spcBef>
            </a:pPr>
            <a:endParaRPr lang="en-US" sz="2000" smtClean="0"/>
          </a:p>
          <a:p>
            <a:pPr>
              <a:spcBef>
                <a:spcPct val="0"/>
              </a:spcBef>
            </a:pPr>
            <a:endParaRPr lang="en-CA"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ECF2BE-117C-4CD0-A7CB-2B8F675738FE}" type="slidenum">
              <a:rPr lang="en-GB">
                <a:latin typeface="Arial" charset="0"/>
              </a:rPr>
              <a:pPr fontAlgn="base">
                <a:spcBef>
                  <a:spcPct val="0"/>
                </a:spcBef>
                <a:spcAft>
                  <a:spcPct val="0"/>
                </a:spcAft>
              </a:pPr>
              <a:t>5</a:t>
            </a:fld>
            <a:endParaRPr lang="en-GB">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77DF76-6F0C-4178-9DD0-5D06E67B9E70}" type="slidenum">
              <a:rPr lang="en-US">
                <a:latin typeface="Arial" charset="0"/>
              </a:rPr>
              <a:pPr fontAlgn="base">
                <a:spcBef>
                  <a:spcPct val="0"/>
                </a:spcBef>
                <a:spcAft>
                  <a:spcPct val="0"/>
                </a:spcAft>
              </a:pPr>
              <a:t>6</a:t>
            </a:fld>
            <a:endParaRPr lang="en-US">
              <a:latin typeface="Arial" charset="0"/>
            </a:endParaRPr>
          </a:p>
        </p:txBody>
      </p:sp>
      <p:sp>
        <p:nvSpPr>
          <p:cNvPr id="25602" name="Rectangle 2"/>
          <p:cNvSpPr>
            <a:spLocks noGrp="1" noRot="1" noChangeAspect="1" noChangeArrowheads="1" noTextEdit="1"/>
          </p:cNvSpPr>
          <p:nvPr>
            <p:ph type="sldImg"/>
          </p:nvPr>
        </p:nvSpPr>
        <p:spPr bwMode="auto">
          <a:xfrm>
            <a:off x="1139825" y="685800"/>
            <a:ext cx="4575175" cy="3430588"/>
          </a:xfrm>
          <a:noFill/>
          <a:ln>
            <a:solidFill>
              <a:srgbClr val="000000"/>
            </a:solidFill>
            <a:miter lim="800000"/>
            <a:headEnd/>
            <a:tailEnd/>
          </a:ln>
        </p:spPr>
      </p:sp>
      <p:sp>
        <p:nvSpPr>
          <p:cNvPr id="25603" name="Rectangle 3"/>
          <p:cNvSpPr>
            <a:spLocks noGrp="1" noChangeArrowheads="1"/>
          </p:cNvSpPr>
          <p:nvPr>
            <p:ph type="body" idx="1"/>
          </p:nvPr>
        </p:nvSpPr>
        <p:spPr bwMode="auto">
          <a:xfrm>
            <a:off x="912813" y="4344988"/>
            <a:ext cx="5032375" cy="4113212"/>
          </a:xfrm>
          <a:noFill/>
        </p:spPr>
        <p:txBody>
          <a:bodyPr wrap="square" numCol="1" anchor="t" anchorCtr="0" compatLnSpc="1">
            <a:prstTxWarp prst="textNoShape">
              <a:avLst/>
            </a:prstTxWarp>
          </a:bodyPr>
          <a:lstStyle/>
          <a:p>
            <a:pPr>
              <a:spcBef>
                <a:spcPct val="0"/>
              </a:spcBef>
            </a:pPr>
            <a:r>
              <a:rPr lang="en-GB" sz="1400" smtClean="0">
                <a:latin typeface="Arial" charset="0"/>
              </a:rPr>
              <a:t>It is best to ask about specific acts. These are the acts that are asked about, one by one, to measure physical violence by </a:t>
            </a:r>
            <a:r>
              <a:rPr lang="en-GB" sz="1400" u="sng" smtClean="0">
                <a:latin typeface="Arial" charset="0"/>
              </a:rPr>
              <a:t>current partner or any other partner</a:t>
            </a:r>
            <a:r>
              <a:rPr lang="en-GB" sz="1400" smtClean="0">
                <a:latin typeface="Arial" charset="0"/>
              </a:rPr>
              <a:t> (refer to slide). They are very similar to what is done in other studies. </a:t>
            </a:r>
          </a:p>
          <a:p>
            <a:pPr>
              <a:spcBef>
                <a:spcPct val="0"/>
              </a:spcBef>
            </a:pPr>
            <a:r>
              <a:rPr lang="en-GB" sz="1400" smtClean="0">
                <a:latin typeface="Arial" charset="0"/>
              </a:rPr>
              <a:t>For each of the acts she is also asked whether it happened in the past 12 months or before the past 12 months and how often this has happened (frequency).</a:t>
            </a:r>
          </a:p>
          <a:p>
            <a:pPr>
              <a:spcBef>
                <a:spcPct val="0"/>
              </a:spcBef>
            </a:pPr>
            <a:r>
              <a:rPr lang="en-GB" sz="1400" smtClean="0">
                <a:latin typeface="Arial" charset="0"/>
              </a:rPr>
              <a:t>In the analysis and presentation we make a classification in Moderate and severe as follows. </a:t>
            </a:r>
          </a:p>
          <a:p>
            <a:pPr>
              <a:spcBef>
                <a:spcPct val="0"/>
              </a:spcBef>
            </a:pPr>
            <a:r>
              <a:rPr lang="en-GB" sz="1400" smtClean="0">
                <a:latin typeface="Arial" charset="0"/>
              </a:rPr>
              <a:t>This classification is justified also because of the much stronger association with injuries. Although we should remember that this classification does not take into consideration the subjective suffering and impact on the woman.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A19821-B651-49A0-BFF2-A4714AA15831}" type="slidenum">
              <a:rPr lang="en-US">
                <a:latin typeface="Arial" charset="0"/>
              </a:rPr>
              <a:pPr fontAlgn="base">
                <a:spcBef>
                  <a:spcPct val="0"/>
                </a:spcBef>
                <a:spcAft>
                  <a:spcPct val="0"/>
                </a:spcAft>
              </a:pPr>
              <a:t>7</a:t>
            </a:fld>
            <a:endParaRPr lang="en-US">
              <a:latin typeface="Arial" charset="0"/>
            </a:endParaRPr>
          </a:p>
        </p:txBody>
      </p:sp>
      <p:sp>
        <p:nvSpPr>
          <p:cNvPr id="27650" name="Rectangle 2"/>
          <p:cNvSpPr>
            <a:spLocks noGrp="1" noRot="1" noChangeAspect="1" noChangeArrowheads="1" noTextEdit="1"/>
          </p:cNvSpPr>
          <p:nvPr>
            <p:ph type="sldImg"/>
          </p:nvPr>
        </p:nvSpPr>
        <p:spPr bwMode="auto">
          <a:xfrm>
            <a:off x="1139825" y="685800"/>
            <a:ext cx="4575175" cy="3430588"/>
          </a:xfrm>
          <a:noFill/>
          <a:ln>
            <a:solidFill>
              <a:srgbClr val="000000"/>
            </a:solidFill>
            <a:miter lim="800000"/>
            <a:headEnd/>
            <a:tailEnd/>
          </a:ln>
        </p:spPr>
      </p:sp>
      <p:sp>
        <p:nvSpPr>
          <p:cNvPr id="27651" name="Rectangle 3"/>
          <p:cNvSpPr>
            <a:spLocks noGrp="1" noChangeArrowheads="1"/>
          </p:cNvSpPr>
          <p:nvPr>
            <p:ph type="body" idx="1"/>
          </p:nvPr>
        </p:nvSpPr>
        <p:spPr bwMode="auto">
          <a:xfrm>
            <a:off x="912813" y="4344988"/>
            <a:ext cx="5032375" cy="4113212"/>
          </a:xfrm>
          <a:noFill/>
        </p:spPr>
        <p:txBody>
          <a:bodyPr wrap="square" numCol="1" anchor="t" anchorCtr="0" compatLnSpc="1">
            <a:prstTxWarp prst="textNoShape">
              <a:avLst/>
            </a:prstTxWarp>
          </a:bodyPr>
          <a:lstStyle/>
          <a:p>
            <a:pPr>
              <a:spcBef>
                <a:spcPct val="0"/>
              </a:spcBef>
            </a:pPr>
            <a:r>
              <a:rPr lang="en-GB" sz="1400" smtClean="0">
                <a:latin typeface="Arial" charset="0"/>
              </a:rPr>
              <a:t>In the study for the measurement of sexual violence the respondent is being asked about the following acts:</a:t>
            </a:r>
          </a:p>
          <a:p>
            <a:pPr>
              <a:spcBef>
                <a:spcPct val="0"/>
              </a:spcBef>
            </a:pPr>
            <a:r>
              <a:rPr lang="en-GB" sz="1400" smtClean="0">
                <a:latin typeface="Arial" charset="0"/>
              </a:rPr>
              <a:t>Has your current husband or any other partner ever physically…..(see slide).</a:t>
            </a:r>
          </a:p>
          <a:p>
            <a:pPr>
              <a:spcBef>
                <a:spcPct val="0"/>
              </a:spcBef>
            </a:pPr>
            <a:r>
              <a:rPr lang="en-GB" sz="1400" smtClean="0">
                <a:latin typeface="Arial" charset="0"/>
              </a:rPr>
              <a:t>Last point &gt; VN specific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latin typeface="Arial" charset="0"/>
              </a:rPr>
              <a:t>Last point &gt; VN specific</a:t>
            </a:r>
          </a:p>
          <a:p>
            <a:pPr>
              <a:spcBef>
                <a:spcPct val="0"/>
              </a:spcBef>
            </a:pPr>
            <a:endParaRPr lang="en-GB" sz="1400" smtClean="0">
              <a:latin typeface="Arial" charset="0"/>
            </a:endParaRPr>
          </a:p>
          <a:p>
            <a:pPr>
              <a:spcBef>
                <a:spcPct val="0"/>
              </a:spcBef>
            </a:pPr>
            <a:r>
              <a:rPr lang="en-GB" sz="1400" smtClean="0">
                <a:latin typeface="Arial" charset="0"/>
              </a:rPr>
              <a:t>Does not claim to be exhaustive so may not cover all</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489329-992C-4121-9CB0-BD75BFF5EDCA}" type="slidenum">
              <a:rPr lang="en-GB">
                <a:latin typeface="Arial" charset="0"/>
              </a:rPr>
              <a:pPr fontAlgn="base">
                <a:spcBef>
                  <a:spcPct val="0"/>
                </a:spcBef>
                <a:spcAft>
                  <a:spcPct val="0"/>
                </a:spcAft>
              </a:pPr>
              <a:t>8</a:t>
            </a:fld>
            <a:endParaRPr lang="en-GB">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smtClean="0">
                <a:latin typeface="Arial" charset="0"/>
              </a:rPr>
              <a:t>Contexts, who, last 12 months, how many times</a:t>
            </a:r>
          </a:p>
          <a:p>
            <a:pPr>
              <a:spcBef>
                <a:spcPct val="0"/>
              </a:spcBef>
            </a:pPr>
            <a:endParaRPr lang="en-GB" sz="1400" smtClean="0">
              <a:latin typeface="Arial" charset="0"/>
            </a:endParaRPr>
          </a:p>
          <a:p>
            <a:pPr>
              <a:spcBef>
                <a:spcPct val="0"/>
              </a:spcBef>
            </a:pPr>
            <a:r>
              <a:rPr lang="en-GB" sz="1400" smtClean="0">
                <a:latin typeface="Arial" charset="0"/>
              </a:rPr>
              <a:t>For CSA, age it first happened and age or perpetrator</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3A6F70-BDE9-4A52-B710-30C0A5678024}" type="slidenum">
              <a:rPr lang="en-GB">
                <a:latin typeface="Arial" charset="0"/>
              </a:rPr>
              <a:pPr fontAlgn="base">
                <a:spcBef>
                  <a:spcPct val="0"/>
                </a:spcBef>
                <a:spcAft>
                  <a:spcPct val="0"/>
                </a:spcAft>
              </a:pPr>
              <a:t>9</a:t>
            </a:fld>
            <a:endParaRPr lang="en-GB">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85B66802-D476-44C8-965D-BF05AFF3D7A4}" type="datetimeFigureOut">
              <a:rPr lang="en-US"/>
              <a:pPr>
                <a:defRPr/>
              </a:pPr>
              <a:t>07/11/2013</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3FE25E87-2921-432D-9CA7-61E0F547CD7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42CDD80-D099-4C86-8502-DF69F03EE61B}" type="datetimeFigureOut">
              <a:rPr lang="en-US"/>
              <a:pPr>
                <a:defRPr/>
              </a:pPr>
              <a:t>07/11/2013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B749CD6-7C92-4CD2-9B15-87C9A229D6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15DADC7-4016-476E-B25F-93D0DBDD4E0B}" type="datetimeFigureOut">
              <a:rPr lang="en-US"/>
              <a:pPr>
                <a:defRPr/>
              </a:pPr>
              <a:t>07/11/2013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359CC34-BDA2-46D7-91D2-819D2D219C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0F0E164-710D-48A3-9DBE-4B2462476FF4}" type="datetimeFigureOut">
              <a:rPr lang="en-US"/>
              <a:pPr>
                <a:defRPr/>
              </a:pPr>
              <a:t>07/11/2013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694B19D-3881-4E05-AC42-9EB80A5D46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60F58CFC-7BC6-4F79-ABCE-95225EEFBA36}" type="datetimeFigureOut">
              <a:rPr lang="en-US"/>
              <a:pPr>
                <a:defRPr/>
              </a:pPr>
              <a:t>07/11/2013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B60FBA63-17B8-4BA0-9D59-E5CDDCAA8E0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7FBF90D-B6EE-497B-9B3F-7AC6C57FD809}" type="datetimeFigureOut">
              <a:rPr lang="en-US"/>
              <a:pPr>
                <a:defRPr/>
              </a:pPr>
              <a:t>07/11/2013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EAAF7A9-2E5F-4212-A226-CFD48DA0E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CAC02C3-9295-4153-80E0-D2CE7B21E770}" type="datetimeFigureOut">
              <a:rPr lang="en-US"/>
              <a:pPr>
                <a:defRPr/>
              </a:pPr>
              <a:t>07/11/2013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191E6EB-5397-433E-9B5F-AE37162A8E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F71FC7D-B0A8-4BAD-8A78-00F7146933D5}" type="datetimeFigureOut">
              <a:rPr lang="en-US"/>
              <a:pPr>
                <a:defRPr/>
              </a:pPr>
              <a:t>07/11/2013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B532631-C3CB-42E5-B684-70E57B71AA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4EBF8C3-BE10-423F-9E33-13CC7828CF05}" type="datetimeFigureOut">
              <a:rPr lang="en-US"/>
              <a:pPr>
                <a:defRPr/>
              </a:pPr>
              <a:t>07/11/2013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A87C0E0-3198-4BFC-9BA3-66B3AF4DD4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5DF0A5F-EC4C-4504-A1BC-F83710A232A6}" type="datetimeFigureOut">
              <a:rPr lang="en-US"/>
              <a:pPr>
                <a:defRPr/>
              </a:pPr>
              <a:t>07/11/2013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1BFBEEF-85EE-4785-82EB-49FA0929D5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D72D15F1-17B1-4976-8DF1-56F83904EE6A}" type="datetimeFigureOut">
              <a:rPr lang="en-US"/>
              <a:pPr>
                <a:defRPr/>
              </a:pPr>
              <a:t>07/11/2013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C71080AE-E877-4632-9D29-0C38A76C4B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0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4710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162094E2-FF19-4F26-8022-C620F58AFE8F}" type="datetimeFigureOut">
              <a:rPr lang="en-US"/>
              <a:pPr>
                <a:defRPr/>
              </a:pPr>
              <a:t>07/11/2013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D7406D1D-E593-453E-96EF-BE9E855B4E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34" r:id="rId8"/>
    <p:sldLayoutId id="2147483735" r:id="rId9"/>
    <p:sldLayoutId id="2147483726" r:id="rId10"/>
    <p:sldLayoutId id="2147483725"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gso.gov.vn/default_en.aspx?tabid=487&amp;ItemID=1069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762000"/>
            <a:ext cx="8158163" cy="4308475"/>
          </a:xfrm>
        </p:spPr>
        <p:txBody>
          <a:bodyPr rtlCol="0">
            <a:normAutofit/>
          </a:bodyPr>
          <a:lstStyle/>
          <a:p>
            <a:pPr fontAlgn="auto">
              <a:spcBef>
                <a:spcPts val="1200"/>
              </a:spcBef>
              <a:spcAft>
                <a:spcPts val="0"/>
              </a:spcAft>
              <a:defRPr/>
            </a:pPr>
            <a:r>
              <a:rPr lang="en-US" b="1" smtClean="0">
                <a:solidFill>
                  <a:schemeClr val="accent1">
                    <a:lumMod val="75000"/>
                  </a:schemeClr>
                </a:solidFill>
                <a:effectLst>
                  <a:outerShdw blurRad="38100" dist="38100" dir="2700000" algn="tl">
                    <a:srgbClr val="C0C0C0"/>
                  </a:outerShdw>
                </a:effectLst>
              </a:rPr>
              <a:t>National Study </a:t>
            </a:r>
            <a:r>
              <a:rPr lang="en-US" b="1" dirty="0" smtClean="0">
                <a:solidFill>
                  <a:schemeClr val="accent1">
                    <a:lumMod val="75000"/>
                  </a:schemeClr>
                </a:solidFill>
                <a:effectLst>
                  <a:outerShdw blurRad="38100" dist="38100" dir="2700000" algn="tl">
                    <a:srgbClr val="C0C0C0"/>
                  </a:outerShdw>
                </a:effectLst>
              </a:rPr>
              <a:t>on </a:t>
            </a:r>
            <a:br>
              <a:rPr lang="en-US" b="1" dirty="0" smtClean="0">
                <a:solidFill>
                  <a:schemeClr val="accent1">
                    <a:lumMod val="75000"/>
                  </a:schemeClr>
                </a:solidFill>
                <a:effectLst>
                  <a:outerShdw blurRad="38100" dist="38100" dir="2700000" algn="tl">
                    <a:srgbClr val="C0C0C0"/>
                  </a:outerShdw>
                </a:effectLst>
              </a:rPr>
            </a:br>
            <a:r>
              <a:rPr lang="en-US" b="1" dirty="0" smtClean="0">
                <a:solidFill>
                  <a:schemeClr val="accent1">
                    <a:lumMod val="75000"/>
                  </a:schemeClr>
                </a:solidFill>
                <a:effectLst>
                  <a:outerShdw blurRad="38100" dist="38100" dir="2700000" algn="tl">
                    <a:srgbClr val="C0C0C0"/>
                  </a:outerShdw>
                </a:effectLst>
              </a:rPr>
              <a:t>Domestic Violence against Women </a:t>
            </a:r>
            <a:br>
              <a:rPr lang="en-US" b="1" dirty="0" smtClean="0">
                <a:solidFill>
                  <a:schemeClr val="accent1">
                    <a:lumMod val="75000"/>
                  </a:schemeClr>
                </a:solidFill>
                <a:effectLst>
                  <a:outerShdw blurRad="38100" dist="38100" dir="2700000" algn="tl">
                    <a:srgbClr val="C0C0C0"/>
                  </a:outerShdw>
                </a:effectLst>
              </a:rPr>
            </a:br>
            <a:r>
              <a:rPr lang="en-US" sz="3200" b="1" dirty="0">
                <a:solidFill>
                  <a:schemeClr val="accent1">
                    <a:lumMod val="75000"/>
                  </a:schemeClr>
                </a:solidFill>
                <a:effectLst>
                  <a:outerShdw blurRad="38100" dist="38100" dir="2700000" algn="tl">
                    <a:srgbClr val="C0C0C0"/>
                  </a:outerShdw>
                </a:effectLst>
              </a:rPr>
              <a:t>Sharing </a:t>
            </a:r>
            <a:r>
              <a:rPr lang="en-US" sz="3200" b="1" dirty="0" smtClean="0">
                <a:solidFill>
                  <a:schemeClr val="accent1">
                    <a:lumMod val="75000"/>
                  </a:schemeClr>
                </a:solidFill>
                <a:effectLst>
                  <a:outerShdw blurRad="38100" dist="38100" dir="2700000" algn="tl">
                    <a:srgbClr val="C0C0C0"/>
                  </a:outerShdw>
                </a:effectLst>
              </a:rPr>
              <a:t>Experience from Viet Nam</a:t>
            </a:r>
            <a:br>
              <a:rPr lang="en-US" sz="3200" b="1" dirty="0" smtClean="0">
                <a:solidFill>
                  <a:schemeClr val="accent1">
                    <a:lumMod val="75000"/>
                  </a:schemeClr>
                </a:solidFill>
                <a:effectLst>
                  <a:outerShdw blurRad="38100" dist="38100" dir="2700000" algn="tl">
                    <a:srgbClr val="C0C0C0"/>
                  </a:outerShdw>
                </a:effectLst>
              </a:rPr>
            </a:br>
            <a:endParaRPr lang="en-GB" sz="2000" dirty="0" smtClean="0">
              <a:solidFill>
                <a:schemeClr val="accent1">
                  <a:lumMod val="75000"/>
                </a:schemeClr>
              </a:solidFill>
            </a:endParaRPr>
          </a:p>
        </p:txBody>
      </p:sp>
      <p:sp>
        <p:nvSpPr>
          <p:cNvPr id="2" name="Rectangle 10"/>
          <p:cNvSpPr>
            <a:spLocks noGrp="1" noChangeArrowheads="1"/>
          </p:cNvSpPr>
          <p:nvPr>
            <p:ph type="sldNum" sz="quarter" idx="12"/>
          </p:nvPr>
        </p:nvSpPr>
        <p:spPr>
          <a:xfrm>
            <a:off x="6553200" y="7178675"/>
            <a:ext cx="2133600" cy="365125"/>
          </a:xfrm>
        </p:spPr>
        <p:txBody>
          <a:bodyPr/>
          <a:lstStyle/>
          <a:p>
            <a:pPr>
              <a:defRPr/>
            </a:pPr>
            <a:fld id="{6DE670F9-C7D5-4841-8DB9-943C3D0BE9BB}" type="slidenum">
              <a:rPr lang="en-US"/>
              <a:pPr>
                <a:defRPr/>
              </a:pPr>
              <a:t>1</a:t>
            </a:fld>
            <a:endParaRPr lang="en-US" dirty="0"/>
          </a:p>
        </p:txBody>
      </p:sp>
      <p:sp>
        <p:nvSpPr>
          <p:cNvPr id="5124" name="TextBox 4"/>
          <p:cNvSpPr txBox="1">
            <a:spLocks noChangeArrowheads="1"/>
          </p:cNvSpPr>
          <p:nvPr/>
        </p:nvSpPr>
        <p:spPr bwMode="auto">
          <a:xfrm>
            <a:off x="1066800" y="4800600"/>
            <a:ext cx="7239000" cy="1354138"/>
          </a:xfrm>
          <a:prstGeom prst="rect">
            <a:avLst/>
          </a:prstGeom>
          <a:noFill/>
          <a:ln w="9525">
            <a:noFill/>
            <a:miter lim="800000"/>
            <a:headEnd/>
            <a:tailEnd/>
          </a:ln>
        </p:spPr>
        <p:txBody>
          <a:bodyPr>
            <a:spAutoFit/>
          </a:bodyPr>
          <a:lstStyle/>
          <a:p>
            <a:pPr algn="r" fontAlgn="auto">
              <a:spcBef>
                <a:spcPts val="0"/>
              </a:spcBef>
              <a:spcAft>
                <a:spcPts val="0"/>
              </a:spcAft>
              <a:defRPr/>
            </a:pPr>
            <a:r>
              <a:rPr lang="en-US" sz="2400" i="1">
                <a:solidFill>
                  <a:schemeClr val="accent1">
                    <a:lumMod val="75000"/>
                  </a:schemeClr>
                </a:solidFill>
                <a:latin typeface="Calibri" pitchFamily="34" charset="0"/>
              </a:rPr>
              <a:t>Incheon, Republic of Korea, 12-14 November </a:t>
            </a:r>
            <a:r>
              <a:rPr lang="en-US" sz="2400" i="1">
                <a:solidFill>
                  <a:schemeClr val="accent1">
                    <a:lumMod val="75000"/>
                  </a:schemeClr>
                </a:solidFill>
                <a:latin typeface="Calibri" pitchFamily="34" charset="0"/>
              </a:rPr>
              <a:t>2013</a:t>
            </a:r>
          </a:p>
          <a:p>
            <a:pPr algn="r" fontAlgn="auto">
              <a:spcBef>
                <a:spcPts val="0"/>
              </a:spcBef>
              <a:spcAft>
                <a:spcPts val="0"/>
              </a:spcAft>
              <a:defRPr/>
            </a:pPr>
            <a:r>
              <a:rPr lang="en-GB" sz="2400" b="1" i="1">
                <a:solidFill>
                  <a:schemeClr val="accent1">
                    <a:lumMod val="75000"/>
                  </a:schemeClr>
                </a:solidFill>
                <a:latin typeface="Calibri" pitchFamily="34" charset="0"/>
              </a:rPr>
              <a:t>Nguyen </a:t>
            </a:r>
            <a:r>
              <a:rPr lang="en-GB" sz="2400" b="1" i="1" dirty="0">
                <a:solidFill>
                  <a:schemeClr val="accent1">
                    <a:lumMod val="75000"/>
                  </a:schemeClr>
                </a:solidFill>
                <a:latin typeface="Calibri" pitchFamily="34" charset="0"/>
              </a:rPr>
              <a:t>Thi Viet Nga</a:t>
            </a:r>
          </a:p>
          <a:p>
            <a:pPr algn="r" fontAlgn="auto">
              <a:spcBef>
                <a:spcPts val="1200"/>
              </a:spcBef>
              <a:spcAft>
                <a:spcPts val="0"/>
              </a:spcAft>
              <a:defRPr/>
            </a:pPr>
            <a:r>
              <a:rPr lang="en-GB" sz="2400" b="1" i="1" dirty="0">
                <a:solidFill>
                  <a:schemeClr val="accent1">
                    <a:lumMod val="75000"/>
                  </a:schemeClr>
                </a:solidFill>
                <a:latin typeface="Calibri" pitchFamily="34" charset="0"/>
              </a:rPr>
              <a:t>General Statistics Office of Vietnam</a:t>
            </a:r>
          </a:p>
        </p:txBody>
      </p:sp>
      <p:sp>
        <p:nvSpPr>
          <p:cNvPr id="14340" name="Rectangle 4"/>
          <p:cNvSpPr>
            <a:spLocks noChangeArrowheads="1"/>
          </p:cNvSpPr>
          <p:nvPr/>
        </p:nvSpPr>
        <p:spPr bwMode="auto">
          <a:xfrm>
            <a:off x="838200" y="914400"/>
            <a:ext cx="7696200" cy="461963"/>
          </a:xfrm>
          <a:prstGeom prst="rect">
            <a:avLst/>
          </a:prstGeom>
          <a:noFill/>
          <a:ln w="9525">
            <a:noFill/>
            <a:miter lim="800000"/>
            <a:headEnd/>
            <a:tailEnd/>
          </a:ln>
        </p:spPr>
        <p:txBody>
          <a:bodyPr>
            <a:spAutoFit/>
          </a:bodyPr>
          <a:lstStyle/>
          <a:p>
            <a:pPr algn="ctr"/>
            <a:r>
              <a:rPr lang="en-GB" sz="2400" b="1">
                <a:solidFill>
                  <a:srgbClr val="0070C0"/>
                </a:solidFill>
                <a:latin typeface="Perpetua"/>
              </a:rPr>
              <a:t>International Seminar on Gender Statistics </a:t>
            </a:r>
            <a:endParaRPr lang="en-US" sz="2400">
              <a:solidFill>
                <a:srgbClr val="0070C0"/>
              </a:solidFill>
              <a:latin typeface="Perpetu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GB" smtClean="0"/>
              <a:t>Reference periods </a:t>
            </a:r>
          </a:p>
        </p:txBody>
      </p:sp>
      <p:sp>
        <p:nvSpPr>
          <p:cNvPr id="32770" name="Content Placeholder 2"/>
          <p:cNvSpPr>
            <a:spLocks noGrp="1"/>
          </p:cNvSpPr>
          <p:nvPr>
            <p:ph sz="quarter" idx="1"/>
          </p:nvPr>
        </p:nvSpPr>
        <p:spPr>
          <a:xfrm>
            <a:off x="827088" y="1600200"/>
            <a:ext cx="7489825" cy="4525963"/>
          </a:xfrm>
        </p:spPr>
        <p:txBody>
          <a:bodyPr/>
          <a:lstStyle/>
          <a:p>
            <a:r>
              <a:rPr lang="en-GB" smtClean="0"/>
              <a:t>Life time: did it ever happen?</a:t>
            </a:r>
          </a:p>
          <a:p>
            <a:endParaRPr lang="en-GB" smtClean="0"/>
          </a:p>
          <a:p>
            <a:r>
              <a:rPr lang="en-GB" smtClean="0"/>
              <a:t>Current/past 12 months: did it happen in the past 12 months? </a:t>
            </a:r>
          </a:p>
          <a:p>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lvl="2" fontAlgn="auto">
              <a:spcBef>
                <a:spcPts val="0"/>
              </a:spcBef>
              <a:spcAft>
                <a:spcPts val="0"/>
              </a:spcAft>
              <a:defRPr/>
            </a:pPr>
            <a:r>
              <a:rPr lang="en-US" sz="3600" dirty="0">
                <a:solidFill>
                  <a:schemeClr val="accent1">
                    <a:lumMod val="75000"/>
                  </a:schemeClr>
                </a:solidFill>
              </a:rPr>
              <a:t>5. </a:t>
            </a:r>
            <a:r>
              <a:rPr lang="en-US" sz="3600" dirty="0">
                <a:solidFill>
                  <a:schemeClr val="accent1">
                    <a:lumMod val="75000"/>
                  </a:schemeClr>
                </a:solidFill>
              </a:rPr>
              <a:t>Safety &amp; ethical issues </a:t>
            </a:r>
            <a:r>
              <a:rPr lang="en-GB" sz="3600" dirty="0">
                <a:solidFill>
                  <a:schemeClr val="accent1">
                    <a:lumMod val="75000"/>
                  </a:schemeClr>
                </a:solidFill>
                <a:sym typeface="Wingdings" pitchFamily="2" charset="2"/>
              </a:rPr>
              <a:t/>
            </a:r>
            <a:br>
              <a:rPr lang="en-GB" sz="3600" dirty="0">
                <a:solidFill>
                  <a:schemeClr val="accent1">
                    <a:lumMod val="75000"/>
                  </a:schemeClr>
                </a:solidFill>
                <a:sym typeface="Wingdings" pitchFamily="2" charset="2"/>
              </a:rPr>
            </a:br>
            <a:endParaRPr lang="en-US" sz="2000" dirty="0">
              <a:solidFill>
                <a:sysClr val="windowText" lastClr="000000"/>
              </a:solidFill>
            </a:endParaRPr>
          </a:p>
        </p:txBody>
      </p:sp>
      <p:sp>
        <p:nvSpPr>
          <p:cNvPr id="4" name="Slide Number Placeholder 3"/>
          <p:cNvSpPr>
            <a:spLocks noGrp="1"/>
          </p:cNvSpPr>
          <p:nvPr>
            <p:ph type="sldNum" sz="quarter" idx="12"/>
          </p:nvPr>
        </p:nvSpPr>
        <p:spPr/>
        <p:txBody>
          <a:bodyPr/>
          <a:lstStyle/>
          <a:p>
            <a:pPr>
              <a:defRPr/>
            </a:pPr>
            <a:fld id="{41499C23-7D71-4F4D-AAE9-8475A2E00E55}" type="slidenum">
              <a:rPr lang="en-US"/>
              <a:pPr>
                <a:defRPr/>
              </a:pPr>
              <a:t>11</a:t>
            </a:fld>
            <a:endParaRPr lang="en-US"/>
          </a:p>
        </p:txBody>
      </p:sp>
      <p:sp>
        <p:nvSpPr>
          <p:cNvPr id="34819" name="Content Placeholder 2"/>
          <p:cNvSpPr>
            <a:spLocks noGrp="1"/>
          </p:cNvSpPr>
          <p:nvPr>
            <p:ph sz="quarter" idx="1"/>
          </p:nvPr>
        </p:nvSpPr>
        <p:spPr>
          <a:xfrm>
            <a:off x="457200" y="990600"/>
            <a:ext cx="8229600" cy="5486400"/>
          </a:xfrm>
        </p:spPr>
        <p:txBody>
          <a:bodyPr/>
          <a:lstStyle/>
          <a:p>
            <a:pPr>
              <a:lnSpc>
                <a:spcPct val="90000"/>
              </a:lnSpc>
              <a:spcBef>
                <a:spcPts val="800"/>
              </a:spcBef>
              <a:buFont typeface="Calibri" pitchFamily="34" charset="0"/>
              <a:buChar char="−"/>
            </a:pPr>
            <a:r>
              <a:rPr lang="en-US" sz="2400" smtClean="0">
                <a:solidFill>
                  <a:srgbClr val="376092"/>
                </a:solidFill>
              </a:rPr>
              <a:t>The name of study changed to  </a:t>
            </a:r>
            <a:r>
              <a:rPr lang="en-US" sz="2400" i="1" smtClean="0">
                <a:solidFill>
                  <a:srgbClr val="376092"/>
                </a:solidFill>
              </a:rPr>
              <a:t>“Women health and life </a:t>
            </a:r>
            <a:r>
              <a:rPr lang="en-US" sz="2400" smtClean="0">
                <a:solidFill>
                  <a:srgbClr val="376092"/>
                </a:solidFill>
              </a:rPr>
              <a:t>experience</a:t>
            </a:r>
            <a:r>
              <a:rPr lang="en-US" sz="2400" i="1" smtClean="0">
                <a:solidFill>
                  <a:srgbClr val="376092"/>
                </a:solidFill>
              </a:rPr>
              <a:t>”, </a:t>
            </a:r>
            <a:r>
              <a:rPr lang="en-US" sz="2400" smtClean="0">
                <a:solidFill>
                  <a:srgbClr val="376092"/>
                </a:solidFill>
              </a:rPr>
              <a:t>term “violence” not used in any documents for culturally sensitive reasons </a:t>
            </a:r>
          </a:p>
          <a:p>
            <a:pPr>
              <a:lnSpc>
                <a:spcPct val="90000"/>
              </a:lnSpc>
              <a:spcBef>
                <a:spcPts val="800"/>
              </a:spcBef>
              <a:buFont typeface="Calibri" pitchFamily="34" charset="0"/>
              <a:buChar char="−"/>
            </a:pPr>
            <a:r>
              <a:rPr lang="en-US" sz="2400" smtClean="0">
                <a:solidFill>
                  <a:srgbClr val="376092"/>
                </a:solidFill>
              </a:rPr>
              <a:t>The guidelines on ethic and safety considerations from WHO applied strictly in all actions. </a:t>
            </a:r>
          </a:p>
          <a:p>
            <a:pPr>
              <a:lnSpc>
                <a:spcPct val="90000"/>
              </a:lnSpc>
              <a:spcBef>
                <a:spcPts val="800"/>
              </a:spcBef>
              <a:buFont typeface="Calibri" pitchFamily="34" charset="0"/>
              <a:buChar char="−"/>
            </a:pPr>
            <a:r>
              <a:rPr lang="en-US" sz="2400" smtClean="0">
                <a:solidFill>
                  <a:srgbClr val="376092"/>
                </a:solidFill>
              </a:rPr>
              <a:t>Confidentiality agreement: </a:t>
            </a:r>
            <a:r>
              <a:rPr lang="en-GB" sz="2400" smtClean="0">
                <a:solidFill>
                  <a:srgbClr val="376092"/>
                </a:solidFill>
              </a:rPr>
              <a:t>All staff signed a confidentiality agreement as part of their work contract</a:t>
            </a:r>
          </a:p>
          <a:p>
            <a:pPr>
              <a:lnSpc>
                <a:spcPct val="90000"/>
              </a:lnSpc>
              <a:spcBef>
                <a:spcPts val="800"/>
              </a:spcBef>
              <a:buFont typeface="Calibri" pitchFamily="34" charset="0"/>
              <a:buChar char="−"/>
            </a:pPr>
            <a:r>
              <a:rPr lang="en-US" sz="2400" smtClean="0">
                <a:solidFill>
                  <a:srgbClr val="376092"/>
                </a:solidFill>
              </a:rPr>
              <a:t>Informed consent: The invitation letter sent to selected women explained the elements in the informed consent: confidentiality, voluntary participation, right to refuse to answer, etc.</a:t>
            </a:r>
          </a:p>
          <a:p>
            <a:pPr>
              <a:lnSpc>
                <a:spcPct val="90000"/>
              </a:lnSpc>
              <a:spcBef>
                <a:spcPts val="800"/>
              </a:spcBef>
              <a:buFont typeface="Calibri" pitchFamily="34" charset="0"/>
              <a:buChar char="−"/>
            </a:pPr>
            <a:r>
              <a:rPr lang="en-US" sz="2400" smtClean="0">
                <a:solidFill>
                  <a:srgbClr val="376092"/>
                </a:solidFill>
              </a:rPr>
              <a:t>The set of materials was given to the interviewed women well in advance</a:t>
            </a:r>
          </a:p>
          <a:p>
            <a:pPr>
              <a:lnSpc>
                <a:spcPct val="90000"/>
              </a:lnSpc>
              <a:spcBef>
                <a:spcPts val="800"/>
              </a:spcBef>
              <a:buFont typeface="Calibri" pitchFamily="34" charset="0"/>
              <a:buChar char="−"/>
            </a:pPr>
            <a:r>
              <a:rPr lang="en-US" sz="2400" smtClean="0">
                <a:solidFill>
                  <a:srgbClr val="376092"/>
                </a:solidFill>
              </a:rPr>
              <a:t>One woman per household , One site, one day</a:t>
            </a:r>
          </a:p>
          <a:p>
            <a:pPr>
              <a:lnSpc>
                <a:spcPct val="90000"/>
              </a:lnSpc>
              <a:spcBef>
                <a:spcPts val="800"/>
              </a:spcBef>
              <a:buFont typeface="Calibri" pitchFamily="34" charset="0"/>
              <a:buChar char="−"/>
            </a:pPr>
            <a:r>
              <a:rPr lang="en-US" sz="2400" smtClean="0">
                <a:solidFill>
                  <a:srgbClr val="376092"/>
                </a:solidFill>
              </a:rPr>
              <a:t>Interview venues: in a neutral location instead of the homes </a:t>
            </a:r>
          </a:p>
          <a:p>
            <a:pPr>
              <a:lnSpc>
                <a:spcPct val="90000"/>
              </a:lnSpc>
              <a:spcBef>
                <a:spcPts val="800"/>
              </a:spcBef>
              <a:buFont typeface="Calibri" pitchFamily="34" charset="0"/>
              <a:buChar char="−"/>
            </a:pPr>
            <a:r>
              <a:rPr lang="en-US" sz="2400" smtClean="0">
                <a:solidFill>
                  <a:srgbClr val="376092"/>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42875" y="428625"/>
            <a:ext cx="8015288" cy="914400"/>
          </a:xfrm>
        </p:spPr>
        <p:txBody>
          <a:bodyPr anchor="t"/>
          <a:lstStyle/>
          <a:p>
            <a:r>
              <a:rPr lang="en-GB" smtClean="0"/>
              <a:t>6. Training schedule </a:t>
            </a:r>
            <a:endParaRPr lang="en-US" smtClean="0"/>
          </a:p>
        </p:txBody>
      </p:sp>
      <p:sp>
        <p:nvSpPr>
          <p:cNvPr id="17412" name="Slide Number Placeholder 4"/>
          <p:cNvSpPr>
            <a:spLocks noGrp="1"/>
          </p:cNvSpPr>
          <p:nvPr>
            <p:ph type="sldNum" sz="quarter" idx="12"/>
          </p:nvPr>
        </p:nvSpPr>
        <p:spPr/>
        <p:txBody>
          <a:bodyPr/>
          <a:lstStyle/>
          <a:p>
            <a:pPr>
              <a:defRPr/>
            </a:pPr>
            <a:fld id="{496FBA43-B188-4342-B472-07849C75B702}" type="slidenum">
              <a:rPr lang="en-GB"/>
              <a:pPr>
                <a:defRPr/>
              </a:pPr>
              <a:t>12</a:t>
            </a:fld>
            <a:endParaRPr lang="en-GB"/>
          </a:p>
        </p:txBody>
      </p:sp>
      <p:sp>
        <p:nvSpPr>
          <p:cNvPr id="35843" name="Rectangle 3"/>
          <p:cNvSpPr>
            <a:spLocks noGrp="1" noChangeArrowheads="1"/>
          </p:cNvSpPr>
          <p:nvPr>
            <p:ph sz="quarter" idx="1"/>
          </p:nvPr>
        </p:nvSpPr>
        <p:spPr>
          <a:xfrm>
            <a:off x="428625" y="1500188"/>
            <a:ext cx="8286750" cy="4929187"/>
          </a:xfrm>
        </p:spPr>
        <p:txBody>
          <a:bodyPr/>
          <a:lstStyle/>
          <a:p>
            <a:pPr>
              <a:lnSpc>
                <a:spcPct val="80000"/>
              </a:lnSpc>
              <a:buFontTx/>
              <a:buNone/>
            </a:pPr>
            <a:r>
              <a:rPr lang="en-GB" sz="2400" u="sng" smtClean="0"/>
              <a:t>Week 1</a:t>
            </a:r>
            <a:endParaRPr lang="en-GB" sz="2400" smtClean="0"/>
          </a:p>
          <a:p>
            <a:pPr>
              <a:lnSpc>
                <a:spcPct val="80000"/>
              </a:lnSpc>
            </a:pPr>
            <a:r>
              <a:rPr lang="en-GB" sz="2400" smtClean="0"/>
              <a:t>Sensitization to concepts of gender and violence</a:t>
            </a:r>
          </a:p>
          <a:p>
            <a:pPr>
              <a:lnSpc>
                <a:spcPct val="80000"/>
              </a:lnSpc>
            </a:pPr>
            <a:r>
              <a:rPr lang="en-GB" sz="2400" smtClean="0"/>
              <a:t>Exposure to support options for women living with violence </a:t>
            </a:r>
          </a:p>
          <a:p>
            <a:pPr>
              <a:lnSpc>
                <a:spcPct val="80000"/>
              </a:lnSpc>
            </a:pPr>
            <a:r>
              <a:rPr lang="en-GB" sz="2400" smtClean="0"/>
              <a:t>Aim and overview of the study questionnaire</a:t>
            </a:r>
          </a:p>
          <a:p>
            <a:pPr>
              <a:lnSpc>
                <a:spcPct val="80000"/>
              </a:lnSpc>
            </a:pPr>
            <a:r>
              <a:rPr lang="en-GB" sz="2400" smtClean="0"/>
              <a:t>Interviewing techniques and safety measures </a:t>
            </a:r>
          </a:p>
          <a:p>
            <a:pPr>
              <a:lnSpc>
                <a:spcPct val="90000"/>
              </a:lnSpc>
              <a:buFontTx/>
              <a:buNone/>
            </a:pPr>
            <a:r>
              <a:rPr lang="en-GB" sz="2400" u="sng" smtClean="0"/>
              <a:t>Week 2</a:t>
            </a:r>
          </a:p>
          <a:p>
            <a:pPr>
              <a:lnSpc>
                <a:spcPct val="90000"/>
              </a:lnSpc>
            </a:pPr>
            <a:r>
              <a:rPr lang="en-GB" sz="2400" smtClean="0"/>
              <a:t>Sampling procedures, </a:t>
            </a:r>
            <a:br>
              <a:rPr lang="en-GB" sz="2400" smtClean="0"/>
            </a:br>
            <a:r>
              <a:rPr lang="en-GB" sz="2400" smtClean="0"/>
              <a:t>including repeated visits to reduce non-response</a:t>
            </a:r>
          </a:p>
          <a:p>
            <a:pPr>
              <a:lnSpc>
                <a:spcPct val="90000"/>
              </a:lnSpc>
            </a:pPr>
            <a:r>
              <a:rPr lang="en-GB" sz="2400" smtClean="0"/>
              <a:t>Pilot testing of questionnaire/module and all field procedures, including logistics, safety measures, supervisory procedures, debriefing and feedback sessions</a:t>
            </a:r>
          </a:p>
          <a:p>
            <a:pPr>
              <a:lnSpc>
                <a:spcPct val="90000"/>
              </a:lnSpc>
            </a:pPr>
            <a:r>
              <a:rPr lang="en-GB" sz="2400" smtClean="0"/>
              <a:t>Final adjustments to questionnaire and field procedures</a:t>
            </a:r>
          </a:p>
          <a:p>
            <a:pPr>
              <a:lnSpc>
                <a:spcPct val="90000"/>
              </a:lnSpc>
            </a:pPr>
            <a:r>
              <a:rPr lang="en-GB" sz="2400" smtClean="0"/>
              <a:t>Separate sessions for supervisors on supervisory procedures</a:t>
            </a:r>
            <a:endParaRPr lang="en-US" sz="2400" smtClean="0"/>
          </a:p>
          <a:p>
            <a:pPr>
              <a:lnSpc>
                <a:spcPct val="80000"/>
              </a:lnSpc>
            </a:pPr>
            <a:endParaRPr lang="en-GB"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Traiing &amp; Pilot test - preparations</a:t>
            </a:r>
            <a:endParaRPr lang="tr-TR" smtClean="0"/>
          </a:p>
        </p:txBody>
      </p:sp>
      <p:pic>
        <p:nvPicPr>
          <p:cNvPr id="37890" name="Picture 7" descr="F:\anh_video\2009_DVsurvey\week 1 for web\IMG_0168.JPG"/>
          <p:cNvPicPr>
            <a:picLocks noChangeAspect="1" noChangeArrowheads="1"/>
          </p:cNvPicPr>
          <p:nvPr/>
        </p:nvPicPr>
        <p:blipFill>
          <a:blip r:embed="rId3"/>
          <a:srcRect/>
          <a:stretch>
            <a:fillRect/>
          </a:stretch>
        </p:blipFill>
        <p:spPr bwMode="auto">
          <a:xfrm>
            <a:off x="714375" y="1357313"/>
            <a:ext cx="3048000" cy="2286000"/>
          </a:xfrm>
          <a:prstGeom prst="rect">
            <a:avLst/>
          </a:prstGeom>
          <a:noFill/>
          <a:ln w="9525">
            <a:noFill/>
            <a:miter lim="800000"/>
            <a:headEnd/>
            <a:tailEnd/>
          </a:ln>
        </p:spPr>
      </p:pic>
      <p:pic>
        <p:nvPicPr>
          <p:cNvPr id="37891" name="Picture 8" descr="F:\anh_video\2009_DVsurvey\week 1 for web\IMG_0319.JPG"/>
          <p:cNvPicPr>
            <a:picLocks noChangeAspect="1" noChangeArrowheads="1"/>
          </p:cNvPicPr>
          <p:nvPr/>
        </p:nvPicPr>
        <p:blipFill>
          <a:blip r:embed="rId4"/>
          <a:srcRect/>
          <a:stretch>
            <a:fillRect/>
          </a:stretch>
        </p:blipFill>
        <p:spPr bwMode="auto">
          <a:xfrm>
            <a:off x="827088" y="3803650"/>
            <a:ext cx="3143250" cy="2214563"/>
          </a:xfrm>
          <a:prstGeom prst="rect">
            <a:avLst/>
          </a:prstGeom>
          <a:noFill/>
          <a:ln w="9525">
            <a:noFill/>
            <a:miter lim="800000"/>
            <a:headEnd/>
            <a:tailEnd/>
          </a:ln>
        </p:spPr>
      </p:pic>
      <p:pic>
        <p:nvPicPr>
          <p:cNvPr id="37892" name="Picture 8" descr="H:\anh_video\2009_DVsurvey\week 1 for web\IMG_0247.JPG"/>
          <p:cNvPicPr>
            <a:picLocks noChangeAspect="1" noChangeArrowheads="1"/>
          </p:cNvPicPr>
          <p:nvPr/>
        </p:nvPicPr>
        <p:blipFill>
          <a:blip r:embed="rId5"/>
          <a:srcRect/>
          <a:stretch>
            <a:fillRect/>
          </a:stretch>
        </p:blipFill>
        <p:spPr bwMode="auto">
          <a:xfrm>
            <a:off x="4716463" y="3816350"/>
            <a:ext cx="3455987" cy="2349500"/>
          </a:xfrm>
          <a:prstGeom prst="rect">
            <a:avLst/>
          </a:prstGeom>
          <a:noFill/>
          <a:ln w="9525">
            <a:noFill/>
            <a:miter lim="800000"/>
            <a:headEnd/>
            <a:tailEnd/>
          </a:ln>
        </p:spPr>
      </p:pic>
      <p:pic>
        <p:nvPicPr>
          <p:cNvPr id="37893" name="Picture 9" descr="H:\anh_video\2009_DVsurvey\week 1 for web\IMG_0277.JPG"/>
          <p:cNvPicPr>
            <a:picLocks noChangeAspect="1" noChangeArrowheads="1"/>
          </p:cNvPicPr>
          <p:nvPr/>
        </p:nvPicPr>
        <p:blipFill>
          <a:blip r:embed="rId6"/>
          <a:srcRect/>
          <a:stretch>
            <a:fillRect/>
          </a:stretch>
        </p:blipFill>
        <p:spPr bwMode="auto">
          <a:xfrm>
            <a:off x="3970338" y="1357313"/>
            <a:ext cx="369728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type="sldNum" sz="quarter" idx="12"/>
          </p:nvPr>
        </p:nvSpPr>
        <p:spPr/>
        <p:txBody>
          <a:bodyPr/>
          <a:lstStyle/>
          <a:p>
            <a:pPr>
              <a:defRPr/>
            </a:pPr>
            <a:fld id="{398DA55E-8D80-47D5-B064-F81C5B3577E9}" type="slidenum">
              <a:rPr lang="en-US"/>
              <a:pPr>
                <a:defRPr/>
              </a:pPr>
              <a:t>14</a:t>
            </a:fld>
            <a:endParaRPr lang="en-US"/>
          </a:p>
        </p:txBody>
      </p:sp>
      <p:sp>
        <p:nvSpPr>
          <p:cNvPr id="39938" name="Rectangle 2"/>
          <p:cNvSpPr>
            <a:spLocks noGrp="1" noChangeArrowheads="1"/>
          </p:cNvSpPr>
          <p:nvPr>
            <p:ph type="title" idx="4294967295"/>
          </p:nvPr>
        </p:nvSpPr>
        <p:spPr>
          <a:xfrm>
            <a:off x="0" y="274638"/>
            <a:ext cx="8229600" cy="1143000"/>
          </a:xfrm>
        </p:spPr>
        <p:txBody>
          <a:bodyPr/>
          <a:lstStyle/>
          <a:p>
            <a:pPr>
              <a:spcBef>
                <a:spcPts val="1200"/>
              </a:spcBef>
            </a:pPr>
            <a:r>
              <a:rPr lang="en-GB" sz="3600" smtClean="0"/>
              <a:t>7. Staff mobilization</a:t>
            </a:r>
            <a:endParaRPr lang="en-US" sz="3600" smtClean="0"/>
          </a:p>
        </p:txBody>
      </p:sp>
      <p:sp>
        <p:nvSpPr>
          <p:cNvPr id="39939" name="Rectangle 3"/>
          <p:cNvSpPr>
            <a:spLocks noGrp="1" noChangeArrowheads="1"/>
          </p:cNvSpPr>
          <p:nvPr>
            <p:ph type="body" idx="4294967295"/>
          </p:nvPr>
        </p:nvSpPr>
        <p:spPr>
          <a:xfrm>
            <a:off x="0" y="1600200"/>
            <a:ext cx="8358188" cy="4686300"/>
          </a:xfrm>
        </p:spPr>
        <p:txBody>
          <a:bodyPr/>
          <a:lstStyle/>
          <a:p>
            <a:pPr lvl="1">
              <a:lnSpc>
                <a:spcPct val="90000"/>
              </a:lnSpc>
              <a:spcBef>
                <a:spcPts val="1200"/>
              </a:spcBef>
            </a:pPr>
            <a:r>
              <a:rPr lang="en-US" smtClean="0"/>
              <a:t>Field workers were mobilized from PSOs and GSO</a:t>
            </a:r>
          </a:p>
          <a:p>
            <a:pPr lvl="1">
              <a:lnSpc>
                <a:spcPct val="90000"/>
              </a:lnSpc>
              <a:spcBef>
                <a:spcPts val="1200"/>
              </a:spcBef>
            </a:pPr>
            <a:r>
              <a:rPr lang="en-US" smtClean="0"/>
              <a:t>Field workers must be female,</a:t>
            </a:r>
          </a:p>
          <a:p>
            <a:pPr lvl="1">
              <a:lnSpc>
                <a:spcPct val="90000"/>
              </a:lnSpc>
              <a:spcBef>
                <a:spcPts val="1200"/>
              </a:spcBef>
            </a:pPr>
            <a:r>
              <a:rPr lang="en-US" smtClean="0"/>
              <a:t> Age between 30 and 60 years old. </a:t>
            </a:r>
          </a:p>
          <a:p>
            <a:pPr lvl="1">
              <a:lnSpc>
                <a:spcPct val="90000"/>
              </a:lnSpc>
              <a:spcBef>
                <a:spcPts val="1200"/>
              </a:spcBef>
            </a:pPr>
            <a:r>
              <a:rPr lang="en-US" smtClean="0"/>
              <a:t>Ability to interact with all classes of people, maturity and life experience</a:t>
            </a:r>
          </a:p>
          <a:p>
            <a:pPr lvl="1">
              <a:lnSpc>
                <a:spcPct val="90000"/>
              </a:lnSpc>
              <a:spcBef>
                <a:spcPts val="1200"/>
              </a:spcBef>
            </a:pPr>
            <a:r>
              <a:rPr lang="en-US" smtClean="0"/>
              <a:t>71 Fieldworkers were selected for the fieldwork. </a:t>
            </a:r>
            <a:endParaRPr lang="en-GB" smtClean="0"/>
          </a:p>
          <a:p>
            <a:pPr lvl="1">
              <a:lnSpc>
                <a:spcPct val="90000"/>
              </a:lnSpc>
              <a:spcBef>
                <a:spcPts val="1200"/>
              </a:spcBef>
            </a:pPr>
            <a:r>
              <a:rPr lang="en-US" smtClean="0"/>
              <a:t>Field team composition: team leader, editor, 3 interviewers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p:txBody>
          <a:bodyPr/>
          <a:lstStyle/>
          <a:p>
            <a:pPr>
              <a:defRPr/>
            </a:pPr>
            <a:fld id="{5D749CBB-0C17-47D7-9CFD-AC59CEDF0300}" type="slidenum">
              <a:rPr lang="en-US"/>
              <a:pPr>
                <a:defRPr/>
              </a:pPr>
              <a:t>15</a:t>
            </a:fld>
            <a:endParaRPr lang="en-US"/>
          </a:p>
        </p:txBody>
      </p:sp>
      <p:pic>
        <p:nvPicPr>
          <p:cNvPr id="41986" name="Picture 3" descr="G:\anh_video\2009_DVsurvey\week 1 for web\IMG_0351.JPG"/>
          <p:cNvPicPr>
            <a:picLocks noChangeAspect="1" noChangeArrowheads="1"/>
          </p:cNvPicPr>
          <p:nvPr/>
        </p:nvPicPr>
        <p:blipFill>
          <a:blip r:embed="rId2"/>
          <a:srcRect/>
          <a:stretch>
            <a:fillRect/>
          </a:stretch>
        </p:blipFill>
        <p:spPr bwMode="auto">
          <a:xfrm>
            <a:off x="684213" y="1412875"/>
            <a:ext cx="3586162" cy="2689225"/>
          </a:xfrm>
          <a:prstGeom prst="rect">
            <a:avLst/>
          </a:prstGeom>
          <a:noFill/>
          <a:ln w="9525">
            <a:noFill/>
            <a:miter lim="800000"/>
            <a:headEnd/>
            <a:tailEnd/>
          </a:ln>
        </p:spPr>
      </p:pic>
      <p:pic>
        <p:nvPicPr>
          <p:cNvPr id="41987" name="Picture 4" descr="H:\anh_video\2009_DVsurvey\week 2 for web\IMG_0871.JPG"/>
          <p:cNvPicPr>
            <a:picLocks noChangeAspect="1" noChangeArrowheads="1"/>
          </p:cNvPicPr>
          <p:nvPr/>
        </p:nvPicPr>
        <p:blipFill>
          <a:blip r:embed="rId3"/>
          <a:srcRect/>
          <a:stretch>
            <a:fillRect/>
          </a:stretch>
        </p:blipFill>
        <p:spPr bwMode="auto">
          <a:xfrm>
            <a:off x="4572000" y="3429000"/>
            <a:ext cx="3529013"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chemeClr val="accent1">
                    <a:lumMod val="75000"/>
                  </a:schemeClr>
                </a:solidFill>
              </a:rPr>
              <a:t>8. Key Findings</a:t>
            </a:r>
            <a:br>
              <a:rPr lang="en-US" b="1" dirty="0" smtClean="0">
                <a:solidFill>
                  <a:schemeClr val="accent1">
                    <a:lumMod val="75000"/>
                  </a:schemeClr>
                </a:solidFill>
              </a:rPr>
            </a:br>
            <a:endParaRPr lang="en-US" sz="3600" dirty="0" smtClean="0">
              <a:solidFill>
                <a:schemeClr val="accent1">
                  <a:lumMod val="75000"/>
                </a:schemeClr>
              </a:solidFill>
            </a:endParaRPr>
          </a:p>
        </p:txBody>
      </p:sp>
      <p:sp>
        <p:nvSpPr>
          <p:cNvPr id="4" name="Slide Number Placeholder 3"/>
          <p:cNvSpPr>
            <a:spLocks noGrp="1"/>
          </p:cNvSpPr>
          <p:nvPr>
            <p:ph type="sldNum" sz="quarter" idx="12"/>
          </p:nvPr>
        </p:nvSpPr>
        <p:spPr/>
        <p:txBody>
          <a:bodyPr/>
          <a:lstStyle/>
          <a:p>
            <a:pPr>
              <a:defRPr/>
            </a:pPr>
            <a:fld id="{5CFBA9A9-7039-4671-BF96-D9BC349DD218}" type="slidenum">
              <a:rPr lang="en-US"/>
              <a:pPr>
                <a:defRPr/>
              </a:pPr>
              <a:t>16</a:t>
            </a:fld>
            <a:endParaRPr lang="en-US"/>
          </a:p>
        </p:txBody>
      </p:sp>
      <p:sp>
        <p:nvSpPr>
          <p:cNvPr id="43011" name="Content Placeholder 2"/>
          <p:cNvSpPr>
            <a:spLocks noGrp="1"/>
          </p:cNvSpPr>
          <p:nvPr>
            <p:ph sz="quarter" idx="1"/>
          </p:nvPr>
        </p:nvSpPr>
        <p:spPr/>
        <p:txBody>
          <a:bodyPr/>
          <a:lstStyle/>
          <a:p>
            <a:pPr>
              <a:buFont typeface="Arial" charset="0"/>
              <a:buNone/>
            </a:pPr>
            <a:r>
              <a:rPr lang="en-US" i="1" smtClean="0">
                <a:solidFill>
                  <a:schemeClr val="tx2"/>
                </a:solidFill>
              </a:rPr>
              <a:t>“He beat me, then he pulled me like a dog from gate to inside house, my hair was messed up… My god, he took the small chair from the  dining table, he took a brick to beat me… He took off his shoes and threw them at my face, that was painful. I ran away but I could not run fast enough, he took the chair and threw it towards me. …”</a:t>
            </a:r>
            <a:endParaRPr lang="en-GB" i="1" smtClean="0">
              <a:solidFill>
                <a:schemeClr val="tx2"/>
              </a:solidFill>
            </a:endParaRPr>
          </a:p>
          <a:p>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0" y="1417638"/>
          <a:ext cx="8785225" cy="5102225"/>
        </p:xfrm>
        <a:graphic>
          <a:graphicData uri="http://schemas.openxmlformats.org/drawingml/2006/chart">
            <c:chart xmlns:c="http://schemas.openxmlformats.org/drawingml/2006/chart" xmlns:r="http://schemas.openxmlformats.org/officeDocument/2006/relationships" r:id="rId3"/>
          </a:graphicData>
        </a:graphic>
      </p:graphicFrame>
      <p:sp>
        <p:nvSpPr>
          <p:cNvPr id="44034" name="Title 1"/>
          <p:cNvSpPr>
            <a:spLocks/>
          </p:cNvSpPr>
          <p:nvPr/>
        </p:nvSpPr>
        <p:spPr bwMode="auto">
          <a:xfrm>
            <a:off x="395288" y="260350"/>
            <a:ext cx="8229600" cy="1143000"/>
          </a:xfrm>
          <a:prstGeom prst="rect">
            <a:avLst/>
          </a:prstGeom>
          <a:noFill/>
          <a:ln w="9525">
            <a:noFill/>
            <a:miter lim="800000"/>
            <a:headEnd/>
            <a:tailEnd/>
          </a:ln>
        </p:spPr>
        <p:txBody>
          <a:bodyPr anchor="ctr"/>
          <a:lstStyle/>
          <a:p>
            <a:r>
              <a:rPr lang="en-GB" sz="2400" b="1">
                <a:solidFill>
                  <a:schemeClr val="tx2"/>
                </a:solidFill>
                <a:latin typeface="Lucida Sans Unicode" pitchFamily="34" charset="0"/>
              </a:rPr>
              <a:t>Prevalence of </a:t>
            </a:r>
            <a:r>
              <a:rPr lang="en-GB" sz="2400" b="1" u="sng">
                <a:solidFill>
                  <a:schemeClr val="tx2"/>
                </a:solidFill>
                <a:latin typeface="Lucida Sans Unicode" pitchFamily="34" charset="0"/>
              </a:rPr>
              <a:t>ever-physical, sexual and or emotional violence </a:t>
            </a:r>
            <a:r>
              <a:rPr lang="en-GB" sz="2400" b="1">
                <a:solidFill>
                  <a:schemeClr val="tx2"/>
                </a:solidFill>
                <a:latin typeface="Lucida Sans Unicode" pitchFamily="34" charset="0"/>
              </a:rPr>
              <a:t>by husband, among ever-married women, by region, Viet Nam 2010 (N=4561)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95288" y="0"/>
            <a:ext cx="8229600" cy="1143000"/>
          </a:xfrm>
        </p:spPr>
        <p:txBody>
          <a:bodyPr/>
          <a:lstStyle/>
          <a:p>
            <a:r>
              <a:rPr lang="en-GB" sz="2400" smtClean="0"/>
              <a:t>Prevalence of </a:t>
            </a:r>
            <a:r>
              <a:rPr lang="en-GB" sz="2400" u="sng" smtClean="0"/>
              <a:t>moderate and severe physical violence </a:t>
            </a:r>
            <a:r>
              <a:rPr lang="en-GB" sz="2400" smtClean="0"/>
              <a:t>by husband, among ever-married women, by age, Viet Nam 2010</a:t>
            </a:r>
          </a:p>
        </p:txBody>
      </p:sp>
      <p:graphicFrame>
        <p:nvGraphicFramePr>
          <p:cNvPr id="1026" name="Content Placeholder 3"/>
          <p:cNvGraphicFramePr>
            <a:graphicFrameLocks noGrp="1"/>
          </p:cNvGraphicFramePr>
          <p:nvPr>
            <p:ph sz="quarter" idx="1"/>
          </p:nvPr>
        </p:nvGraphicFramePr>
        <p:xfrm>
          <a:off x="468313" y="1485900"/>
          <a:ext cx="7989887" cy="4821238"/>
        </p:xfrm>
        <a:graphic>
          <a:graphicData uri="http://schemas.openxmlformats.org/presentationml/2006/ole">
            <p:oleObj spid="_x0000_s1026" r:id="rId4" imgW="7992549" imgH="4822354" progId="Excel.Sheet.8">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395288" y="188913"/>
            <a:ext cx="8229600" cy="1143000"/>
          </a:xfrm>
        </p:spPr>
        <p:txBody>
          <a:bodyPr>
            <a:normAutofit fontScale="90000"/>
          </a:bodyPr>
          <a:lstStyle/>
          <a:p>
            <a:pPr fontAlgn="auto">
              <a:spcAft>
                <a:spcPts val="0"/>
              </a:spcAft>
              <a:defRPr/>
            </a:pPr>
            <a:r>
              <a:rPr lang="en-GB" sz="2800" smtClean="0"/>
              <a:t>Prevalence of </a:t>
            </a:r>
            <a:r>
              <a:rPr lang="en-GB" sz="2800" u="sng" smtClean="0"/>
              <a:t>violence by persons other than husband, </a:t>
            </a:r>
            <a:r>
              <a:rPr lang="en-GB" sz="2800" smtClean="0"/>
              <a:t>among all interviewed women, Viet Nam 2010 </a:t>
            </a:r>
          </a:p>
        </p:txBody>
      </p:sp>
      <p:graphicFrame>
        <p:nvGraphicFramePr>
          <p:cNvPr id="2050" name="Content Placeholder 3"/>
          <p:cNvGraphicFramePr>
            <a:graphicFrameLocks noGrp="1"/>
          </p:cNvGraphicFramePr>
          <p:nvPr>
            <p:ph sz="quarter" idx="1"/>
          </p:nvPr>
        </p:nvGraphicFramePr>
        <p:xfrm>
          <a:off x="534988" y="1154113"/>
          <a:ext cx="7858125" cy="5370512"/>
        </p:xfrm>
        <a:graphic>
          <a:graphicData uri="http://schemas.openxmlformats.org/presentationml/2006/ole">
            <p:oleObj spid="_x0000_s2050" r:id="rId4" imgW="7858425" imgH="5371041"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685800"/>
          </a:xfrm>
        </p:spPr>
        <p:txBody>
          <a:bodyPr rtlCol="0">
            <a:normAutofit fontScale="90000"/>
          </a:bodyPr>
          <a:lstStyle/>
          <a:p>
            <a:pPr marL="342900" lvl="2" indent="-342900" fontAlgn="auto">
              <a:spcBef>
                <a:spcPts val="1200"/>
              </a:spcBef>
              <a:spcAft>
                <a:spcPts val="0"/>
              </a:spcAft>
              <a:defRPr/>
            </a:pPr>
            <a:r>
              <a:rPr lang="en-GB" dirty="0">
                <a:solidFill>
                  <a:schemeClr val="accent1">
                    <a:lumMod val="75000"/>
                  </a:schemeClr>
                </a:solidFill>
              </a:rPr>
              <a:t>1. </a:t>
            </a:r>
            <a:r>
              <a:rPr lang="en-GB" dirty="0">
                <a:solidFill>
                  <a:schemeClr val="accent1">
                    <a:lumMod val="75000"/>
                  </a:schemeClr>
                </a:solidFill>
                <a:sym typeface="Wingdings" pitchFamily="2" charset="2"/>
              </a:rPr>
              <a:t>Context </a:t>
            </a:r>
            <a:r>
              <a:rPr lang="en-GB" dirty="0">
                <a:solidFill>
                  <a:schemeClr val="accent1">
                    <a:lumMod val="75000"/>
                  </a:schemeClr>
                </a:solidFill>
                <a:sym typeface="Wingdings" pitchFamily="2" charset="2"/>
              </a:rPr>
              <a:t>before the study</a:t>
            </a:r>
            <a:endParaRPr lang="en-US" dirty="0">
              <a:solidFill>
                <a:schemeClr val="accent1">
                  <a:lumMod val="75000"/>
                </a:schemeClr>
              </a:solidFill>
            </a:endParaRPr>
          </a:p>
        </p:txBody>
      </p:sp>
      <p:sp>
        <p:nvSpPr>
          <p:cNvPr id="7172" name="Rectangle 10"/>
          <p:cNvSpPr>
            <a:spLocks noGrp="1" noChangeArrowheads="1"/>
          </p:cNvSpPr>
          <p:nvPr>
            <p:ph type="sldNum" sz="quarter" idx="12"/>
          </p:nvPr>
        </p:nvSpPr>
        <p:spPr/>
        <p:txBody>
          <a:bodyPr>
            <a:normAutofit/>
          </a:bodyPr>
          <a:lstStyle/>
          <a:p>
            <a:pPr>
              <a:defRPr/>
            </a:pPr>
            <a:fld id="{691A7952-5328-4ECF-A708-F2C11A954DCD}" type="slidenum">
              <a:rPr lang="en-US"/>
              <a:pPr>
                <a:defRPr/>
              </a:pPr>
              <a:t>2</a:t>
            </a:fld>
            <a:endParaRPr lang="en-US"/>
          </a:p>
        </p:txBody>
      </p:sp>
      <p:sp>
        <p:nvSpPr>
          <p:cNvPr id="16387" name="Rectangle 3"/>
          <p:cNvSpPr>
            <a:spLocks noGrp="1" noChangeArrowheads="1"/>
          </p:cNvSpPr>
          <p:nvPr>
            <p:ph sz="quarter" idx="1"/>
          </p:nvPr>
        </p:nvSpPr>
        <p:spPr>
          <a:xfrm>
            <a:off x="304800" y="762000"/>
            <a:ext cx="8610600" cy="5867400"/>
          </a:xfrm>
        </p:spPr>
        <p:txBody>
          <a:bodyPr/>
          <a:lstStyle/>
          <a:p>
            <a:pPr>
              <a:spcBef>
                <a:spcPts val="300"/>
              </a:spcBef>
              <a:spcAft>
                <a:spcPts val="600"/>
              </a:spcAft>
              <a:buClr>
                <a:srgbClr val="8064A2"/>
              </a:buClr>
              <a:buFont typeface="Wingdings" pitchFamily="2" charset="2"/>
              <a:buChar char="§"/>
              <a:tabLst>
                <a:tab pos="900113" algn="l"/>
                <a:tab pos="1163638" algn="l"/>
              </a:tabLst>
            </a:pPr>
            <a:r>
              <a:rPr lang="en-US" altLang="zh-CN" sz="2400" smtClean="0">
                <a:solidFill>
                  <a:srgbClr val="376092"/>
                </a:solidFill>
                <a:cs typeface="宋体"/>
              </a:rPr>
              <a:t>VN Gov.  ratified several core international human rights treaties, including those on civil and political rights (ICCPR), economic, social and cultural rights (ICESCR), racial discrimination (CERD), gender equality (CEDAW) and child rights (CRC)</a:t>
            </a:r>
          </a:p>
          <a:p>
            <a:pPr marL="342900" lvl="1" indent="-342900">
              <a:spcBef>
                <a:spcPts val="300"/>
              </a:spcBef>
              <a:spcAft>
                <a:spcPts val="600"/>
              </a:spcAft>
              <a:buClr>
                <a:srgbClr val="8064A2"/>
              </a:buClr>
              <a:buFont typeface="Wingdings" pitchFamily="2" charset="2"/>
              <a:buChar char="§"/>
              <a:tabLst>
                <a:tab pos="900113" algn="l"/>
                <a:tab pos="1163638" algn="l"/>
              </a:tabLst>
            </a:pPr>
            <a:r>
              <a:rPr lang="en-US" altLang="zh-CN" smtClean="0">
                <a:solidFill>
                  <a:srgbClr val="376092"/>
                </a:solidFill>
                <a:cs typeface="宋体"/>
              </a:rPr>
              <a:t>The 2002 CPRGS identified gender inequality and domestic violence as obstacles to development. </a:t>
            </a:r>
          </a:p>
          <a:p>
            <a:pPr marL="342900" lvl="1" indent="-342900">
              <a:spcBef>
                <a:spcPts val="300"/>
              </a:spcBef>
              <a:spcAft>
                <a:spcPts val="600"/>
              </a:spcAft>
              <a:buClr>
                <a:srgbClr val="8064A2"/>
              </a:buClr>
              <a:buFont typeface="Wingdings" pitchFamily="2" charset="2"/>
              <a:buChar char="§"/>
              <a:tabLst>
                <a:tab pos="900113" algn="l"/>
                <a:tab pos="1163638" algn="l"/>
              </a:tabLst>
            </a:pPr>
            <a:r>
              <a:rPr lang="en-US" altLang="zh-CN" smtClean="0">
                <a:solidFill>
                  <a:srgbClr val="376092"/>
                </a:solidFill>
                <a:cs typeface="宋体"/>
              </a:rPr>
              <a:t>The Central Committee of the Communist Party issued Directive in 2005, which states that the government should “have in place specific plans and measures to prevent and combat domestic violence</a:t>
            </a:r>
            <a:r>
              <a:rPr lang="en-US" smtClean="0">
                <a:latin typeface="Arial" charset="0"/>
              </a:rPr>
              <a:t>”. </a:t>
            </a:r>
          </a:p>
          <a:p>
            <a:pPr marL="342900" lvl="1" indent="-342900">
              <a:spcBef>
                <a:spcPts val="300"/>
              </a:spcBef>
              <a:spcAft>
                <a:spcPts val="600"/>
              </a:spcAft>
              <a:buClr>
                <a:srgbClr val="8064A2"/>
              </a:buClr>
              <a:buFont typeface="Wingdings" pitchFamily="2" charset="2"/>
              <a:buChar char="§"/>
              <a:tabLst>
                <a:tab pos="900113" algn="l"/>
                <a:tab pos="1163638" algn="l"/>
              </a:tabLst>
            </a:pPr>
            <a:r>
              <a:rPr lang="en-US" altLang="zh-CN" smtClean="0">
                <a:solidFill>
                  <a:srgbClr val="376092"/>
                </a:solidFill>
                <a:cs typeface="宋体"/>
              </a:rPr>
              <a:t>2 laws on GE and DV but there is still a gap between the theory and practical implementation at all levels. </a:t>
            </a:r>
          </a:p>
          <a:p>
            <a:pPr marL="342900" lvl="1" indent="-342900">
              <a:spcBef>
                <a:spcPts val="300"/>
              </a:spcBef>
              <a:spcAft>
                <a:spcPts val="600"/>
              </a:spcAft>
              <a:buClr>
                <a:srgbClr val="8064A2"/>
              </a:buClr>
              <a:buFont typeface="Wingdings" pitchFamily="2" charset="2"/>
              <a:buChar char="§"/>
              <a:tabLst>
                <a:tab pos="900113" algn="l"/>
                <a:tab pos="1163638" algn="l"/>
              </a:tabLst>
            </a:pPr>
            <a:r>
              <a:rPr lang="en-US" smtClean="0">
                <a:solidFill>
                  <a:srgbClr val="376092"/>
                </a:solidFill>
              </a:rPr>
              <a:t>Data on VAW from reporting system is not reliable, some small-scale quantitative and qualitative study could not show a national picture of VAW</a:t>
            </a:r>
          </a:p>
          <a:p>
            <a:pPr>
              <a:spcAft>
                <a:spcPts val="600"/>
              </a:spcAft>
              <a:buFont typeface="Arial" charset="0"/>
              <a:buNone/>
              <a:tabLst>
                <a:tab pos="900113" algn="l"/>
                <a:tab pos="1163638" algn="l"/>
              </a:tabLst>
            </a:pPr>
            <a:endParaRPr lang="en-US" sz="2400" smtClean="0">
              <a:solidFill>
                <a:srgbClr val="37609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382000" cy="1143000"/>
          </a:xfrm>
        </p:spPr>
        <p:txBody>
          <a:bodyPr>
            <a:normAutofit fontScale="90000"/>
          </a:bodyPr>
          <a:lstStyle/>
          <a:p>
            <a:pPr fontAlgn="auto">
              <a:spcAft>
                <a:spcPts val="0"/>
              </a:spcAft>
              <a:defRPr/>
            </a:pPr>
            <a:r>
              <a:rPr lang="en-US" sz="2800" smtClean="0"/>
              <a:t>Perpetrators of non-partner physical violence, as reported by women who experienced such violence  (since the age of 15 years)</a:t>
            </a:r>
            <a:endParaRPr lang="en-GB" sz="2800" smtClean="0"/>
          </a:p>
        </p:txBody>
      </p:sp>
      <p:sp>
        <p:nvSpPr>
          <p:cNvPr id="52226" name="Content Placeholder 2"/>
          <p:cNvSpPr>
            <a:spLocks noGrp="1"/>
          </p:cNvSpPr>
          <p:nvPr>
            <p:ph sz="quarter" idx="1"/>
          </p:nvPr>
        </p:nvSpPr>
        <p:spPr>
          <a:xfrm>
            <a:off x="457200" y="1600200"/>
            <a:ext cx="7859713" cy="4525963"/>
          </a:xfrm>
        </p:spPr>
        <p:txBody>
          <a:bodyPr/>
          <a:lstStyle/>
          <a:p>
            <a:pPr>
              <a:buFont typeface="Arial" charset="0"/>
              <a:buNone/>
            </a:pPr>
            <a:r>
              <a:rPr lang="en-GB" smtClean="0"/>
              <a:t>	</a:t>
            </a:r>
            <a:endParaRPr lang="en-GB" smtClean="0">
              <a:solidFill>
                <a:srgbClr val="FF0000"/>
              </a:solidFill>
            </a:endParaRPr>
          </a:p>
          <a:p>
            <a:pPr>
              <a:buFont typeface="Arial" charset="0"/>
              <a:buNone/>
            </a:pPr>
            <a:endParaRPr lang="en-GB" smtClean="0">
              <a:solidFill>
                <a:srgbClr val="FF0000"/>
              </a:solidFill>
            </a:endParaRPr>
          </a:p>
        </p:txBody>
      </p:sp>
      <p:graphicFrame>
        <p:nvGraphicFramePr>
          <p:cNvPr id="5" name="Chart 4"/>
          <p:cNvGraphicFramePr/>
          <p:nvPr/>
        </p:nvGraphicFramePr>
        <p:xfrm>
          <a:off x="1219200" y="2057400"/>
          <a:ext cx="68580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8964613" cy="1143000"/>
          </a:xfrm>
        </p:spPr>
        <p:txBody>
          <a:bodyPr/>
          <a:lstStyle/>
          <a:p>
            <a:r>
              <a:rPr lang="en-GB" sz="2400" smtClean="0"/>
              <a:t>Percentage of abused women injured due to physical or sexual violence by husband, Viet Nam 2010</a:t>
            </a:r>
          </a:p>
        </p:txBody>
      </p:sp>
      <p:graphicFrame>
        <p:nvGraphicFramePr>
          <p:cNvPr id="5122" name="Content Placeholder 3"/>
          <p:cNvGraphicFramePr>
            <a:graphicFrameLocks noGrp="1"/>
          </p:cNvGraphicFramePr>
          <p:nvPr>
            <p:ph idx="1"/>
          </p:nvPr>
        </p:nvGraphicFramePr>
        <p:xfrm>
          <a:off x="101600" y="1125538"/>
          <a:ext cx="9042400" cy="5732462"/>
        </p:xfrm>
        <a:graphic>
          <a:graphicData uri="http://schemas.openxmlformats.org/presentationml/2006/ole">
            <p:oleObj spid="_x0000_s5122" r:id="rId4" imgW="9041152" imgH="5730737"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ontent Placeholder 3"/>
          <p:cNvGraphicFramePr>
            <a:graphicFrameLocks noGrp="1"/>
          </p:cNvGraphicFramePr>
          <p:nvPr>
            <p:ph sz="quarter" idx="1"/>
          </p:nvPr>
        </p:nvGraphicFramePr>
        <p:xfrm>
          <a:off x="533400" y="1828800"/>
          <a:ext cx="7953375" cy="4525963"/>
        </p:xfrm>
        <a:graphic>
          <a:graphicData uri="http://schemas.openxmlformats.org/presentationml/2006/ole">
            <p:oleObj spid="_x0000_s3074" r:id="rId4" imgW="7992549" imgH="4548010" progId="Excel.Sheet.8">
              <p:embed/>
            </p:oleObj>
          </a:graphicData>
        </a:graphic>
      </p:graphicFrame>
      <p:sp>
        <p:nvSpPr>
          <p:cNvPr id="3075" name="Title 1"/>
          <p:cNvSpPr>
            <a:spLocks/>
          </p:cNvSpPr>
          <p:nvPr/>
        </p:nvSpPr>
        <p:spPr bwMode="auto">
          <a:xfrm>
            <a:off x="179388" y="274638"/>
            <a:ext cx="8507412" cy="1143000"/>
          </a:xfrm>
          <a:prstGeom prst="rect">
            <a:avLst/>
          </a:prstGeom>
          <a:noFill/>
          <a:ln w="9525">
            <a:noFill/>
            <a:miter lim="800000"/>
            <a:headEnd/>
            <a:tailEnd/>
          </a:ln>
        </p:spPr>
        <p:txBody>
          <a:bodyPr anchor="ctr"/>
          <a:lstStyle/>
          <a:p>
            <a:r>
              <a:rPr lang="en-GB">
                <a:solidFill>
                  <a:schemeClr val="tx2"/>
                </a:solidFill>
                <a:latin typeface="Lucida Sans Unicode" pitchFamily="34" charset="0"/>
              </a:rPr>
              <a:t>Proportion of women who told someone, among women who experienced physical or sexual violence by husband, Viet Nam 2010 (N=1546)</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endParaRPr lang="en-GB" smtClean="0"/>
          </a:p>
        </p:txBody>
      </p:sp>
      <p:sp>
        <p:nvSpPr>
          <p:cNvPr id="45059" name="Content Placeholder 2"/>
          <p:cNvSpPr>
            <a:spLocks noGrp="1"/>
          </p:cNvSpPr>
          <p:nvPr>
            <p:ph sz="quarter" idx="1"/>
          </p:nvPr>
        </p:nvSpPr>
        <p:spPr>
          <a:xfrm>
            <a:off x="611188" y="1600200"/>
            <a:ext cx="7632700" cy="4525963"/>
          </a:xfrm>
        </p:spPr>
        <p:txBody>
          <a:bodyPr>
            <a:normAutofit/>
          </a:bodyPr>
          <a:lstStyle/>
          <a:p>
            <a:pPr marL="274320" indent="-274320" fontAlgn="auto">
              <a:spcBef>
                <a:spcPts val="580"/>
              </a:spcBef>
              <a:spcAft>
                <a:spcPts val="0"/>
              </a:spcAft>
              <a:buFont typeface="Arial" pitchFamily="34" charset="0"/>
              <a:buNone/>
              <a:defRPr/>
            </a:pPr>
            <a:r>
              <a:rPr lang="en-US" i="1" dirty="0" smtClean="0">
                <a:solidFill>
                  <a:schemeClr val="tx2"/>
                </a:solidFill>
              </a:rPr>
              <a:t>  </a:t>
            </a:r>
            <a:r>
              <a:rPr lang="en-US" i="1" dirty="0" smtClean="0">
                <a:solidFill>
                  <a:schemeClr val="tx2">
                    <a:lumMod val="60000"/>
                    <a:lumOff val="40000"/>
                  </a:schemeClr>
                </a:solidFill>
              </a:rPr>
              <a:t>“When he threatened me too much, I went to village headman to ask for support. However, he did not listen to me. He said ‘This is your family matter. You can do what you want’.”</a:t>
            </a:r>
            <a:endParaRPr lang="en-GB" i="1"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ontent Placeholder 3"/>
          <p:cNvGraphicFramePr>
            <a:graphicFrameLocks noGrp="1"/>
          </p:cNvGraphicFramePr>
          <p:nvPr>
            <p:ph sz="quarter" idx="1"/>
          </p:nvPr>
        </p:nvGraphicFramePr>
        <p:xfrm>
          <a:off x="422275" y="2209800"/>
          <a:ext cx="7758113" cy="4252913"/>
        </p:xfrm>
        <a:graphic>
          <a:graphicData uri="http://schemas.openxmlformats.org/presentationml/2006/ole">
            <p:oleObj spid="_x0000_s4098" r:id="rId4" imgW="8108383" imgH="4444369" progId="Excel.Sheet.8">
              <p:embed/>
            </p:oleObj>
          </a:graphicData>
        </a:graphic>
      </p:graphicFrame>
      <p:sp>
        <p:nvSpPr>
          <p:cNvPr id="4099" name="Title 1"/>
          <p:cNvSpPr>
            <a:spLocks/>
          </p:cNvSpPr>
          <p:nvPr/>
        </p:nvSpPr>
        <p:spPr bwMode="auto">
          <a:xfrm>
            <a:off x="395288" y="304800"/>
            <a:ext cx="8229600" cy="1600200"/>
          </a:xfrm>
          <a:prstGeom prst="rect">
            <a:avLst/>
          </a:prstGeom>
          <a:noFill/>
          <a:ln w="9525">
            <a:noFill/>
            <a:miter lim="800000"/>
            <a:headEnd/>
            <a:tailEnd/>
          </a:ln>
        </p:spPr>
        <p:txBody>
          <a:bodyPr anchor="ctr"/>
          <a:lstStyle/>
          <a:p>
            <a:r>
              <a:rPr lang="en-GB">
                <a:solidFill>
                  <a:schemeClr val="tx2"/>
                </a:solidFill>
                <a:latin typeface="Lucida Sans Unicode" pitchFamily="34" charset="0"/>
              </a:rPr>
              <a:t>Proportion of women who sought help from official agencies, among women who experienced physical or sexual violence by husband, </a:t>
            </a:r>
          </a:p>
          <a:p>
            <a:r>
              <a:rPr lang="en-GB">
                <a:solidFill>
                  <a:schemeClr val="tx2"/>
                </a:solidFill>
                <a:latin typeface="Lucida Sans Unicode" pitchFamily="34" charset="0"/>
              </a:rPr>
              <a:t>Viet Nam 2010 (N=1546)</a:t>
            </a:r>
            <a:r>
              <a:rPr lang="en-GB" sz="2400">
                <a:solidFill>
                  <a:schemeClr val="tx2"/>
                </a:solidFill>
                <a:latin typeface="Lucida Sans Unicode" pitchFamily="34" charset="0"/>
              </a:rPr>
              <a:t/>
            </a:r>
            <a:br>
              <a:rPr lang="en-GB" sz="2400">
                <a:solidFill>
                  <a:schemeClr val="tx2"/>
                </a:solidFill>
                <a:latin typeface="Lucida Sans Unicode" pitchFamily="34" charset="0"/>
              </a:rPr>
            </a:br>
            <a:endParaRPr lang="en-GB" sz="2400">
              <a:solidFill>
                <a:schemeClr val="tx2"/>
              </a:solidFill>
              <a:latin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
          <p:cNvSpPr txBox="1">
            <a:spLocks noGrp="1" noChangeArrowheads="1"/>
          </p:cNvSpPr>
          <p:nvPr/>
        </p:nvSpPr>
        <p:spPr bwMode="auto">
          <a:xfrm>
            <a:off x="6553200" y="6248400"/>
            <a:ext cx="2133600" cy="457200"/>
          </a:xfrm>
          <a:prstGeom prst="rect">
            <a:avLst/>
          </a:prstGeom>
          <a:noFill/>
          <a:ln w="9525">
            <a:noFill/>
            <a:miter lim="800000"/>
            <a:headEnd/>
            <a:tailEnd/>
          </a:ln>
        </p:spPr>
        <p:txBody>
          <a:bodyPr anchor="b"/>
          <a:lstStyle/>
          <a:p>
            <a:pPr algn="r"/>
            <a:fld id="{C9D937BF-5C8A-49E1-995A-BE5074A6FA59}" type="slidenum">
              <a:rPr lang="en-US" sz="1200">
                <a:latin typeface="Arial Black" pitchFamily="34" charset="0"/>
              </a:rPr>
              <a:pPr algn="r"/>
              <a:t>25</a:t>
            </a:fld>
            <a:endParaRPr lang="en-US" sz="1200">
              <a:latin typeface="Arial Black" pitchFamily="34" charset="0"/>
            </a:endParaRPr>
          </a:p>
        </p:txBody>
      </p:sp>
      <p:sp>
        <p:nvSpPr>
          <p:cNvPr id="24579" name="Rectangle 2"/>
          <p:cNvSpPr>
            <a:spLocks noGrp="1" noChangeArrowheads="1"/>
          </p:cNvSpPr>
          <p:nvPr>
            <p:ph type="title" idx="4294967295"/>
          </p:nvPr>
        </p:nvSpPr>
        <p:spPr>
          <a:xfrm>
            <a:off x="0" y="188913"/>
            <a:ext cx="8429625" cy="1143000"/>
          </a:xfrm>
        </p:spPr>
        <p:txBody>
          <a:bodyPr>
            <a:normAutofit/>
          </a:bodyPr>
          <a:lstStyle/>
          <a:p>
            <a:pPr fontAlgn="auto">
              <a:spcAft>
                <a:spcPts val="0"/>
              </a:spcAft>
              <a:defRPr/>
            </a:pPr>
            <a:r>
              <a:rPr lang="en-US" dirty="0" smtClean="0">
                <a:solidFill>
                  <a:schemeClr val="accent1">
                    <a:lumMod val="75000"/>
                  </a:schemeClr>
                </a:solidFill>
                <a:latin typeface="Times New Roman" pitchFamily="18" charset="0"/>
              </a:rPr>
              <a:t>9. More than a number</a:t>
            </a:r>
          </a:p>
        </p:txBody>
      </p:sp>
      <p:sp>
        <p:nvSpPr>
          <p:cNvPr id="24580" name="Rectangle 3"/>
          <p:cNvSpPr>
            <a:spLocks noGrp="1" noChangeArrowheads="1"/>
          </p:cNvSpPr>
          <p:nvPr>
            <p:ph type="body" idx="4294967295"/>
          </p:nvPr>
        </p:nvSpPr>
        <p:spPr>
          <a:xfrm>
            <a:off x="0" y="1484313"/>
            <a:ext cx="8280400" cy="4537075"/>
          </a:xfrm>
        </p:spPr>
        <p:txBody>
          <a:bodyPr>
            <a:normAutofit lnSpcReduction="10000"/>
          </a:bodyPr>
          <a:lstStyle/>
          <a:p>
            <a:pPr marL="547688" indent="-609600" fontAlgn="auto">
              <a:spcBef>
                <a:spcPts val="1200"/>
              </a:spcBef>
              <a:spcAft>
                <a:spcPts val="600"/>
              </a:spcAft>
              <a:buFont typeface="Wingdings" pitchFamily="2" charset="2"/>
              <a:buNone/>
              <a:defRPr/>
            </a:pPr>
            <a:r>
              <a:rPr lang="en-US" sz="2800" dirty="0" smtClean="0">
                <a:solidFill>
                  <a:schemeClr val="accent1">
                    <a:lumMod val="75000"/>
                  </a:schemeClr>
                </a:solidFill>
                <a:latin typeface="Times New Roman" pitchFamily="18" charset="0"/>
              </a:rPr>
              <a:t>Interviews complete after 1.5 hour (85min)</a:t>
            </a:r>
          </a:p>
          <a:p>
            <a:pPr marL="547688" indent="-609600" fontAlgn="auto">
              <a:spcBef>
                <a:spcPts val="1200"/>
              </a:spcBef>
              <a:spcAft>
                <a:spcPts val="600"/>
              </a:spcAft>
              <a:buFont typeface="Wingdings" pitchFamily="2" charset="2"/>
              <a:buNone/>
              <a:defRPr/>
            </a:pPr>
            <a:r>
              <a:rPr lang="en-US" sz="2800" dirty="0" smtClean="0">
                <a:solidFill>
                  <a:schemeClr val="accent1">
                    <a:lumMod val="75000"/>
                  </a:schemeClr>
                </a:solidFill>
                <a:latin typeface="Times New Roman" pitchFamily="18" charset="0"/>
              </a:rPr>
              <a:t>Questions on feeling of interviewees after interview completion </a:t>
            </a:r>
          </a:p>
          <a:p>
            <a:pPr marL="547688" indent="-609600" algn="ctr" fontAlgn="auto">
              <a:spcBef>
                <a:spcPts val="1200"/>
              </a:spcBef>
              <a:spcAft>
                <a:spcPts val="600"/>
              </a:spcAft>
              <a:buFont typeface="Wingdings" pitchFamily="2" charset="2"/>
              <a:buNone/>
              <a:defRPr/>
            </a:pPr>
            <a:r>
              <a:rPr lang="en-US" sz="2400" i="1" dirty="0" smtClean="0">
                <a:solidFill>
                  <a:schemeClr val="accent1">
                    <a:lumMod val="75000"/>
                  </a:schemeClr>
                </a:solidFill>
                <a:latin typeface="Times New Roman" pitchFamily="18" charset="0"/>
              </a:rPr>
              <a:t>(better, the same or worse after interview)</a:t>
            </a:r>
          </a:p>
          <a:p>
            <a:pPr marL="547688" indent="-609600" fontAlgn="auto">
              <a:spcBef>
                <a:spcPts val="1200"/>
              </a:spcBef>
              <a:spcAft>
                <a:spcPts val="600"/>
              </a:spcAft>
              <a:buFontTx/>
              <a:buChar char="-"/>
              <a:defRPr/>
            </a:pPr>
            <a:r>
              <a:rPr lang="en-US" sz="2800" dirty="0" smtClean="0">
                <a:solidFill>
                  <a:schemeClr val="accent1">
                    <a:lumMod val="75000"/>
                  </a:schemeClr>
                </a:solidFill>
                <a:latin typeface="Times New Roman" pitchFamily="18" charset="0"/>
              </a:rPr>
              <a:t>80% respondents felt better after the interview.</a:t>
            </a:r>
          </a:p>
          <a:p>
            <a:pPr marL="547688" indent="-609600" fontAlgn="auto">
              <a:spcBef>
                <a:spcPts val="1200"/>
              </a:spcBef>
              <a:spcAft>
                <a:spcPts val="600"/>
              </a:spcAft>
              <a:buFontTx/>
              <a:buChar char="-"/>
              <a:defRPr/>
            </a:pPr>
            <a:r>
              <a:rPr lang="en-US" sz="2800" dirty="0" smtClean="0">
                <a:solidFill>
                  <a:schemeClr val="accent1">
                    <a:lumMod val="75000"/>
                  </a:schemeClr>
                </a:solidFill>
                <a:latin typeface="Times New Roman" pitchFamily="18" charset="0"/>
              </a:rPr>
              <a:t>90% victim of violence stated that they felt better after the interview</a:t>
            </a:r>
          </a:p>
          <a:p>
            <a:pPr marL="547688" indent="-609600" fontAlgn="auto">
              <a:spcBef>
                <a:spcPts val="1200"/>
              </a:spcBef>
              <a:spcAft>
                <a:spcPts val="600"/>
              </a:spcAft>
              <a:buFontTx/>
              <a:buChar char="-"/>
              <a:defRPr/>
            </a:pPr>
            <a:r>
              <a:rPr lang="en-US" sz="2800" dirty="0" smtClean="0">
                <a:solidFill>
                  <a:schemeClr val="accent1">
                    <a:lumMod val="75000"/>
                  </a:schemeClr>
                </a:solidFill>
                <a:latin typeface="Times New Roman" pitchFamily="18" charset="0"/>
              </a:rPr>
              <a:t>99% agree to be contacted again.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
          <p:cNvSpPr txBox="1">
            <a:spLocks noGrp="1" noChangeArrowheads="1"/>
          </p:cNvSpPr>
          <p:nvPr/>
        </p:nvSpPr>
        <p:spPr bwMode="auto">
          <a:xfrm>
            <a:off x="6553200" y="6248400"/>
            <a:ext cx="2133600" cy="457200"/>
          </a:xfrm>
          <a:prstGeom prst="rect">
            <a:avLst/>
          </a:prstGeom>
          <a:noFill/>
          <a:ln w="9525">
            <a:noFill/>
            <a:miter lim="800000"/>
            <a:headEnd/>
            <a:tailEnd/>
          </a:ln>
        </p:spPr>
        <p:txBody>
          <a:bodyPr anchor="b"/>
          <a:lstStyle/>
          <a:p>
            <a:pPr algn="r"/>
            <a:fld id="{6D2F5198-ED5C-466B-90E4-4F8E5E92B9FE}" type="slidenum">
              <a:rPr lang="en-US" sz="1200">
                <a:latin typeface="Arial Black" pitchFamily="34" charset="0"/>
              </a:rPr>
              <a:pPr algn="r"/>
              <a:t>26</a:t>
            </a:fld>
            <a:endParaRPr lang="en-US" sz="1200">
              <a:latin typeface="Arial Black" pitchFamily="34" charset="0"/>
            </a:endParaRPr>
          </a:p>
        </p:txBody>
      </p:sp>
      <p:sp>
        <p:nvSpPr>
          <p:cNvPr id="5" name="Slide Number Placeholder 4"/>
          <p:cNvSpPr>
            <a:spLocks noGrp="1"/>
          </p:cNvSpPr>
          <p:nvPr>
            <p:ph type="sldNum" sz="quarter" idx="12"/>
          </p:nvPr>
        </p:nvSpPr>
        <p:spPr/>
        <p:txBody>
          <a:bodyPr/>
          <a:lstStyle/>
          <a:p>
            <a:pPr>
              <a:defRPr/>
            </a:pPr>
            <a:fld id="{4EE4546D-9D72-47B8-8B36-2F9FC2668EC3}" type="slidenum">
              <a:rPr lang="en-US"/>
              <a:pPr>
                <a:defRPr/>
              </a:pPr>
              <a:t>26</a:t>
            </a:fld>
            <a:endParaRPr lang="en-US"/>
          </a:p>
        </p:txBody>
      </p:sp>
      <p:sp>
        <p:nvSpPr>
          <p:cNvPr id="20483" name="Rectangle 2"/>
          <p:cNvSpPr>
            <a:spLocks noGrp="1" noChangeArrowheads="1"/>
          </p:cNvSpPr>
          <p:nvPr>
            <p:ph type="title" idx="4294967295"/>
          </p:nvPr>
        </p:nvSpPr>
        <p:spPr>
          <a:xfrm>
            <a:off x="0" y="188913"/>
            <a:ext cx="8429625" cy="1143000"/>
          </a:xfrm>
        </p:spPr>
        <p:txBody>
          <a:bodyPr rtlCol="0">
            <a:normAutofit/>
          </a:bodyPr>
          <a:lstStyle/>
          <a:p>
            <a:pPr fontAlgn="auto">
              <a:spcAft>
                <a:spcPts val="0"/>
              </a:spcAft>
              <a:defRPr/>
            </a:pPr>
            <a:r>
              <a:rPr lang="en-US" dirty="0" smtClean="0">
                <a:solidFill>
                  <a:schemeClr val="accent1">
                    <a:lumMod val="75000"/>
                  </a:schemeClr>
                </a:solidFill>
                <a:latin typeface="Times New Roman" pitchFamily="18" charset="0"/>
              </a:rPr>
              <a:t>More than a number… (</a:t>
            </a:r>
            <a:r>
              <a:rPr lang="en-US" i="1" dirty="0" smtClean="0">
                <a:solidFill>
                  <a:schemeClr val="accent1">
                    <a:lumMod val="75000"/>
                  </a:schemeClr>
                </a:solidFill>
                <a:latin typeface="Times New Roman" pitchFamily="18" charset="0"/>
              </a:rPr>
              <a:t>cont</a:t>
            </a:r>
            <a:r>
              <a:rPr lang="en-US" dirty="0" smtClean="0">
                <a:solidFill>
                  <a:schemeClr val="accent1">
                    <a:lumMod val="75000"/>
                  </a:schemeClr>
                </a:solidFill>
                <a:latin typeface="Times New Roman" pitchFamily="18" charset="0"/>
              </a:rPr>
              <a:t>.)</a:t>
            </a:r>
            <a:endParaRPr lang="en-US" sz="3600" dirty="0" smtClean="0">
              <a:solidFill>
                <a:schemeClr val="accent1">
                  <a:lumMod val="75000"/>
                </a:schemeClr>
              </a:solidFill>
              <a:latin typeface="+mn-lt"/>
            </a:endParaRPr>
          </a:p>
        </p:txBody>
      </p:sp>
      <p:sp>
        <p:nvSpPr>
          <p:cNvPr id="20484" name="Rectangle 3"/>
          <p:cNvSpPr>
            <a:spLocks noGrp="1" noChangeArrowheads="1"/>
          </p:cNvSpPr>
          <p:nvPr>
            <p:ph type="body" idx="4294967295"/>
          </p:nvPr>
        </p:nvSpPr>
        <p:spPr>
          <a:xfrm>
            <a:off x="0" y="1341438"/>
            <a:ext cx="7994650" cy="4995862"/>
          </a:xfrm>
        </p:spPr>
        <p:txBody>
          <a:bodyPr rtlCol="0">
            <a:normAutofit fontScale="92500" lnSpcReduction="10000"/>
          </a:bodyPr>
          <a:lstStyle/>
          <a:p>
            <a:pPr marL="609600" indent="-609600" fontAlgn="auto">
              <a:spcBef>
                <a:spcPts val="580"/>
              </a:spcBef>
              <a:spcAft>
                <a:spcPts val="0"/>
              </a:spcAft>
              <a:buFont typeface="Wingdings 2"/>
              <a:buChar char=""/>
              <a:defRPr/>
            </a:pPr>
            <a:endParaRPr lang="en-US" sz="2800" i="1" dirty="0" smtClean="0">
              <a:solidFill>
                <a:schemeClr val="accent1">
                  <a:lumMod val="75000"/>
                </a:schemeClr>
              </a:solidFill>
              <a:latin typeface="Times New Roman" pitchFamily="18" charset="0"/>
            </a:endParaRPr>
          </a:p>
          <a:p>
            <a:pPr marL="609600" indent="-609600" fontAlgn="auto">
              <a:spcBef>
                <a:spcPts val="580"/>
              </a:spcBef>
              <a:spcAft>
                <a:spcPts val="0"/>
              </a:spcAft>
              <a:buFont typeface="Wingdings" pitchFamily="2" charset="2"/>
              <a:buNone/>
              <a:defRPr/>
            </a:pPr>
            <a:r>
              <a:rPr lang="en-US" sz="2800" i="1" dirty="0" smtClean="0">
                <a:solidFill>
                  <a:schemeClr val="accent1">
                    <a:lumMod val="75000"/>
                  </a:schemeClr>
                </a:solidFill>
                <a:latin typeface="Times New Roman" pitchFamily="18" charset="0"/>
              </a:rPr>
              <a:t>	“I feel a lot better having talked with you. I could not figure out why I told you all these secrets of my life that even my mother is not aware of. I thank you very much for listening to my unhappy stories. I’ll take your advice. I will not kill myself." </a:t>
            </a:r>
          </a:p>
          <a:p>
            <a:pPr marL="609600" indent="-609600" fontAlgn="auto">
              <a:spcBef>
                <a:spcPts val="580"/>
              </a:spcBef>
              <a:spcAft>
                <a:spcPts val="0"/>
              </a:spcAft>
              <a:buFont typeface="Wingdings" pitchFamily="2" charset="2"/>
              <a:buNone/>
              <a:defRPr/>
            </a:pPr>
            <a:endParaRPr lang="en-US" sz="2800" i="1" dirty="0" smtClean="0">
              <a:solidFill>
                <a:schemeClr val="accent1">
                  <a:lumMod val="75000"/>
                </a:schemeClr>
              </a:solidFill>
              <a:latin typeface="Times New Roman" pitchFamily="18" charset="0"/>
            </a:endParaRPr>
          </a:p>
          <a:p>
            <a:pPr marL="609600" indent="-609600" fontAlgn="auto">
              <a:spcBef>
                <a:spcPts val="580"/>
              </a:spcBef>
              <a:spcAft>
                <a:spcPts val="0"/>
              </a:spcAft>
              <a:buFont typeface="Wingdings" pitchFamily="2" charset="2"/>
              <a:buNone/>
              <a:defRPr/>
            </a:pPr>
            <a:r>
              <a:rPr lang="en-US" sz="2800" i="1" dirty="0" smtClean="0"/>
              <a:t>       </a:t>
            </a:r>
            <a:r>
              <a:rPr lang="en-US" sz="2800" i="1" dirty="0" smtClean="0">
                <a:solidFill>
                  <a:schemeClr val="tx2"/>
                </a:solidFill>
              </a:rPr>
              <a:t>“I think women who suffered from violence should raise their voice and ask for help or for counseling. It can vary case by case but we should not keep silent. </a:t>
            </a:r>
            <a:r>
              <a:rPr lang="en-US" sz="2800" b="1" i="1" dirty="0" smtClean="0">
                <a:solidFill>
                  <a:schemeClr val="tx2"/>
                </a:solidFill>
              </a:rPr>
              <a:t>Keeping silent is dying.”</a:t>
            </a:r>
            <a:r>
              <a:rPr lang="en-US" sz="2800" b="1" dirty="0" smtClean="0">
                <a:solidFill>
                  <a:schemeClr val="tx2"/>
                </a:solidFill>
              </a:rPr>
              <a:t>  </a:t>
            </a:r>
            <a:endParaRPr lang="en-US" sz="2800" i="1" dirty="0" smtClean="0">
              <a:solidFill>
                <a:schemeClr val="accent1">
                  <a:lumMod val="75000"/>
                </a:schemeClr>
              </a:solidFill>
              <a:latin typeface="Times New Roman" pitchFamily="18" charset="0"/>
            </a:endParaRPr>
          </a:p>
          <a:p>
            <a:pPr marL="609600" indent="-609600" algn="r" fontAlgn="auto">
              <a:spcBef>
                <a:spcPts val="580"/>
              </a:spcBef>
              <a:spcAft>
                <a:spcPts val="0"/>
              </a:spcAft>
              <a:buFont typeface="Wingdings" pitchFamily="2" charset="2"/>
              <a:buNone/>
              <a:defRPr/>
            </a:pPr>
            <a:endParaRPr lang="en-US" sz="2800" u="sng" dirty="0" smtClean="0">
              <a:solidFill>
                <a:schemeClr val="accent1">
                  <a:lumMod val="75000"/>
                </a:schemeClr>
              </a:solidFill>
              <a:latin typeface="Times New Roman" pitchFamily="18" charset="0"/>
            </a:endParaRPr>
          </a:p>
          <a:p>
            <a:pPr marL="609600" indent="-609600" algn="r" fontAlgn="auto">
              <a:spcBef>
                <a:spcPts val="580"/>
              </a:spcBef>
              <a:spcAft>
                <a:spcPts val="0"/>
              </a:spcAft>
              <a:buFont typeface="Wingdings" pitchFamily="2" charset="2"/>
              <a:buNone/>
              <a:defRPr/>
            </a:pPr>
            <a:r>
              <a:rPr lang="en-US" sz="2800" i="1" dirty="0" smtClean="0">
                <a:solidFill>
                  <a:schemeClr val="accent1">
                    <a:lumMod val="75000"/>
                  </a:schemeClr>
                </a:solidFill>
                <a:latin typeface="Times New Roman" pitchFamily="18" charset="0"/>
              </a:rPr>
              <a:t>Respondents in quantitative component</a:t>
            </a:r>
          </a:p>
          <a:p>
            <a:pPr marL="609600" indent="-609600" fontAlgn="auto">
              <a:spcBef>
                <a:spcPts val="580"/>
              </a:spcBef>
              <a:spcAft>
                <a:spcPts val="0"/>
              </a:spcAft>
              <a:buFont typeface="Wingdings 2"/>
              <a:buChar char=""/>
              <a:defRPr/>
            </a:pPr>
            <a:endParaRPr lang="en-US" sz="2800" i="1" dirty="0" smtClean="0">
              <a:solidFill>
                <a:schemeClr val="accent1">
                  <a:lumMod val="7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sldNum" sz="quarter" idx="12"/>
          </p:nvPr>
        </p:nvSpPr>
        <p:spPr/>
        <p:txBody>
          <a:bodyPr/>
          <a:lstStyle/>
          <a:p>
            <a:pPr>
              <a:defRPr/>
            </a:pPr>
            <a:fld id="{911DD23B-CFF6-4496-987D-000B46268883}" type="slidenum">
              <a:rPr lang="en-US"/>
              <a:pPr>
                <a:defRPr/>
              </a:pPr>
              <a:t>27</a:t>
            </a:fld>
            <a:endParaRPr lang="en-US"/>
          </a:p>
        </p:txBody>
      </p:sp>
      <p:sp>
        <p:nvSpPr>
          <p:cNvPr id="69634" name="Rectangle 2"/>
          <p:cNvSpPr>
            <a:spLocks noGrp="1" noChangeArrowheads="1"/>
          </p:cNvSpPr>
          <p:nvPr>
            <p:ph type="title" idx="4294967295"/>
          </p:nvPr>
        </p:nvSpPr>
        <p:spPr>
          <a:xfrm>
            <a:off x="0" y="188913"/>
            <a:ext cx="8429625" cy="1143000"/>
          </a:xfrm>
        </p:spPr>
        <p:txBody>
          <a:bodyPr/>
          <a:lstStyle/>
          <a:p>
            <a:r>
              <a:rPr lang="en-US" smtClean="0">
                <a:latin typeface="Times New Roman" pitchFamily="18" charset="0"/>
              </a:rPr>
              <a:t>More than a number…</a:t>
            </a:r>
          </a:p>
        </p:txBody>
      </p:sp>
      <p:sp>
        <p:nvSpPr>
          <p:cNvPr id="69635" name="Rectangle 3"/>
          <p:cNvSpPr>
            <a:spLocks noGrp="1" noChangeArrowheads="1"/>
          </p:cNvSpPr>
          <p:nvPr>
            <p:ph type="body" idx="4294967295"/>
          </p:nvPr>
        </p:nvSpPr>
        <p:spPr>
          <a:xfrm>
            <a:off x="0" y="1341438"/>
            <a:ext cx="8208963" cy="4824412"/>
          </a:xfrm>
        </p:spPr>
        <p:txBody>
          <a:bodyPr/>
          <a:lstStyle/>
          <a:p>
            <a:pPr marL="609600" indent="-609600">
              <a:spcBef>
                <a:spcPts val="1200"/>
              </a:spcBef>
              <a:buFont typeface="Wingdings" pitchFamily="2" charset="2"/>
              <a:buNone/>
            </a:pPr>
            <a:r>
              <a:rPr lang="en-US" sz="3500" smtClean="0">
                <a:latin typeface="Times New Roman" pitchFamily="18" charset="0"/>
              </a:rPr>
              <a:t>	 </a:t>
            </a:r>
            <a:r>
              <a:rPr lang="en-US" sz="2400" i="1" smtClean="0">
                <a:latin typeface="Times New Roman" pitchFamily="18" charset="0"/>
              </a:rPr>
              <a:t>“I did not sleep that night and in my mind was still the image of the woman who had been beaten up by her husband and traumatized spiritually".</a:t>
            </a:r>
          </a:p>
          <a:p>
            <a:pPr marL="609600" indent="-609600">
              <a:spcBef>
                <a:spcPts val="1200"/>
              </a:spcBef>
              <a:buFont typeface="Wingdings" pitchFamily="2" charset="2"/>
              <a:buNone/>
            </a:pPr>
            <a:r>
              <a:rPr lang="en-US" sz="2400" i="1" smtClean="0">
                <a:latin typeface="Times New Roman" pitchFamily="18" charset="0"/>
              </a:rPr>
              <a:t>	“I kept recalling her eyes and her face when she told me about her story of misery...“</a:t>
            </a:r>
          </a:p>
          <a:p>
            <a:pPr marL="609600" indent="-609600">
              <a:spcBef>
                <a:spcPts val="1200"/>
              </a:spcBef>
              <a:buFont typeface="Wingdings" pitchFamily="2" charset="2"/>
              <a:buNone/>
            </a:pPr>
            <a:r>
              <a:rPr lang="en-US" sz="2400" i="1" smtClean="0">
                <a:latin typeface="Times New Roman" pitchFamily="18" charset="0"/>
              </a:rPr>
              <a:t>	 “She came to see me hoping to get help. Since I could not help her directly in any way I felt so bad and kept thinking of her. It’s been more than 5 months since the survey ended I still can not get over the terrible feeling of not have been of any help.“</a:t>
            </a:r>
          </a:p>
          <a:p>
            <a:pPr marL="609600" indent="-609600" algn="r">
              <a:buFont typeface="Wingdings" pitchFamily="2" charset="2"/>
              <a:buNone/>
            </a:pPr>
            <a:r>
              <a:rPr lang="en-US" sz="2400" smtClean="0">
                <a:latin typeface="Times New Roman" pitchFamily="18" charset="0"/>
              </a:rPr>
              <a:t>Quantitative interviewers</a:t>
            </a:r>
            <a:endParaRPr lang="en-US" sz="2800" i="1" smtClean="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Challenges in ata dissemination</a:t>
            </a:r>
          </a:p>
        </p:txBody>
      </p:sp>
      <p:sp>
        <p:nvSpPr>
          <p:cNvPr id="23555" name="Content Placeholder 2"/>
          <p:cNvSpPr>
            <a:spLocks noGrp="1"/>
          </p:cNvSpPr>
          <p:nvPr>
            <p:ph sz="quarter" idx="1"/>
          </p:nvPr>
        </p:nvSpPr>
        <p:spPr>
          <a:xfrm>
            <a:off x="457200" y="1371600"/>
            <a:ext cx="8229600" cy="4754563"/>
          </a:xfrm>
        </p:spPr>
        <p:txBody>
          <a:bodyPr>
            <a:normAutofit lnSpcReduction="10000"/>
          </a:bodyPr>
          <a:lstStyle/>
          <a:p>
            <a:pPr marL="274320" indent="-274320" fontAlgn="auto">
              <a:spcBef>
                <a:spcPts val="580"/>
              </a:spcBef>
              <a:spcAft>
                <a:spcPts val="0"/>
              </a:spcAft>
              <a:buFont typeface="Wingdings 2"/>
              <a:buChar char=""/>
              <a:defRPr/>
            </a:pPr>
            <a:r>
              <a:rPr lang="en-US" smtClean="0">
                <a:latin typeface="Times New Roman" pitchFamily="18" charset="0"/>
                <a:cs typeface="Times New Roman" pitchFamily="18" charset="0"/>
              </a:rPr>
              <a:t>Ensure that findings are properly interpreted and used to advance policy and intervention development</a:t>
            </a:r>
          </a:p>
          <a:p>
            <a:pPr marL="274320" indent="-274320" fontAlgn="auto">
              <a:spcBef>
                <a:spcPts val="580"/>
              </a:spcBef>
              <a:spcAft>
                <a:spcPts val="0"/>
              </a:spcAft>
              <a:buFont typeface="Wingdings 2"/>
              <a:buChar char=""/>
              <a:defRPr/>
            </a:pPr>
            <a:r>
              <a:rPr lang="en-GB" u="sng" smtClean="0">
                <a:latin typeface="Times New Roman" pitchFamily="18" charset="0"/>
                <a:cs typeface="Times New Roman" pitchFamily="18" charset="0"/>
              </a:rPr>
              <a:t>Strong National ownership of the data </a:t>
            </a:r>
            <a:r>
              <a:rPr lang="en-GB" smtClean="0">
                <a:latin typeface="Times New Roman" pitchFamily="18" charset="0"/>
                <a:cs typeface="Times New Roman" pitchFamily="18" charset="0"/>
              </a:rPr>
              <a:t>and the findings </a:t>
            </a:r>
          </a:p>
          <a:p>
            <a:pPr marL="274320" indent="-274320" fontAlgn="auto">
              <a:spcBef>
                <a:spcPts val="580"/>
              </a:spcBef>
              <a:spcAft>
                <a:spcPts val="0"/>
              </a:spcAft>
              <a:buFont typeface="Wingdings 2"/>
              <a:buChar char=""/>
              <a:defRPr/>
            </a:pPr>
            <a:r>
              <a:rPr lang="en-US" smtClean="0"/>
              <a:t>Sharing findings and lobby activities:</a:t>
            </a:r>
          </a:p>
          <a:p>
            <a:pPr marL="548640" lvl="1" fontAlgn="auto">
              <a:spcBef>
                <a:spcPts val="370"/>
              </a:spcBef>
              <a:spcAft>
                <a:spcPts val="0"/>
              </a:spcAft>
              <a:buFont typeface="Wingdings 2"/>
              <a:buChar char=""/>
              <a:defRPr/>
            </a:pPr>
            <a:r>
              <a:rPr lang="en-US" smtClean="0"/>
              <a:t>in confidential ways </a:t>
            </a:r>
          </a:p>
          <a:p>
            <a:pPr marL="548640" lvl="1" fontAlgn="auto">
              <a:spcBef>
                <a:spcPts val="370"/>
              </a:spcBef>
              <a:spcAft>
                <a:spcPts val="0"/>
              </a:spcAft>
              <a:buFont typeface="Wingdings 2"/>
              <a:buChar char=""/>
              <a:defRPr/>
            </a:pPr>
            <a:r>
              <a:rPr lang="en-US" smtClean="0"/>
              <a:t>in official documents </a:t>
            </a:r>
          </a:p>
          <a:p>
            <a:pPr marL="548640" lvl="1" fontAlgn="auto">
              <a:spcBef>
                <a:spcPts val="370"/>
              </a:spcBef>
              <a:spcAft>
                <a:spcPts val="0"/>
              </a:spcAft>
              <a:buFont typeface="Wingdings 2"/>
              <a:buChar char=""/>
              <a:defRPr/>
            </a:pPr>
            <a:r>
              <a:rPr lang="en-US" smtClean="0"/>
              <a:t>with official seals</a:t>
            </a:r>
          </a:p>
          <a:p>
            <a:pPr marL="274320" indent="-274320" fontAlgn="auto">
              <a:spcBef>
                <a:spcPts val="580"/>
              </a:spcBef>
              <a:spcAft>
                <a:spcPts val="0"/>
              </a:spcAft>
              <a:buFont typeface="Wingdings 2"/>
              <a:buChar char=""/>
              <a:defRPr/>
            </a:pPr>
            <a:r>
              <a:rPr lang="en-NZ" smtClean="0"/>
              <a:t>Plan for safeguarding of Master database (where is it kept, who has access, who is responsible for giving permission to use; prepare policy on use of data</a:t>
            </a:r>
          </a:p>
          <a:p>
            <a:pPr marL="274320" indent="-274320" fontAlgn="auto">
              <a:spcBef>
                <a:spcPts val="580"/>
              </a:spcBef>
              <a:spcAft>
                <a:spcPts val="0"/>
              </a:spcAft>
              <a:buFont typeface="Wingdings 2"/>
              <a:buChar char=""/>
              <a:defRPr/>
            </a:pPr>
            <a:r>
              <a:rPr lang="en-US" smtClean="0"/>
              <a:t>Raw data and follow up activities: </a:t>
            </a:r>
            <a:r>
              <a:rPr lang="en-US" smtClean="0">
                <a:solidFill>
                  <a:srgbClr val="C00000"/>
                </a:solidFill>
              </a:rPr>
              <a:t>remember ethical issues of confidentiality</a:t>
            </a:r>
          </a:p>
          <a:p>
            <a:pPr marL="548640" lvl="1" fontAlgn="auto">
              <a:spcBef>
                <a:spcPts val="370"/>
              </a:spcBef>
              <a:spcAft>
                <a:spcPts val="0"/>
              </a:spcAft>
              <a:buFont typeface="Wingdings 2"/>
              <a:buChar char=""/>
              <a:defRPr/>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en-US" smtClean="0"/>
              <a:t>You can find the report at</a:t>
            </a:r>
          </a:p>
        </p:txBody>
      </p:sp>
      <p:sp>
        <p:nvSpPr>
          <p:cNvPr id="73730" name="Rectangle 3"/>
          <p:cNvSpPr>
            <a:spLocks noGrp="1"/>
          </p:cNvSpPr>
          <p:nvPr>
            <p:ph sz="quarter" idx="1"/>
          </p:nvPr>
        </p:nvSpPr>
        <p:spPr/>
        <p:txBody>
          <a:bodyPr/>
          <a:lstStyle/>
          <a:p>
            <a:pPr>
              <a:buFont typeface="Arial" charset="0"/>
              <a:buNone/>
            </a:pPr>
            <a:r>
              <a:rPr lang="en-US" smtClean="0">
                <a:hlinkClick r:id="rId2"/>
              </a:rPr>
              <a:t>http://www.gso.gov.vn/default_en.aspx?tabid=487&amp;ItemID=10693</a:t>
            </a:r>
            <a:r>
              <a:rPr lang="en-US" smtClean="0"/>
              <a:t> </a:t>
            </a:r>
          </a:p>
          <a:p>
            <a:pPr>
              <a:buFont typeface="Arial" charset="0"/>
              <a:buNone/>
            </a:pPr>
            <a:endParaRPr lang="en-US" smtClean="0"/>
          </a:p>
        </p:txBody>
      </p:sp>
      <p:sp>
        <p:nvSpPr>
          <p:cNvPr id="4" name="Rectangle 3"/>
          <p:cNvSpPr/>
          <p:nvPr/>
        </p:nvSpPr>
        <p:spPr>
          <a:xfrm>
            <a:off x="1752600" y="3443881"/>
            <a:ext cx="5410200" cy="769441"/>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i="1" dirty="0">
                <a:ln/>
                <a:solidFill>
                  <a:schemeClr val="accent1">
                    <a:lumMod val="75000"/>
                  </a:schemeClr>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sldNum" sz="quarter" idx="12"/>
          </p:nvPr>
        </p:nvSpPr>
        <p:spPr/>
        <p:txBody>
          <a:bodyPr/>
          <a:lstStyle/>
          <a:p>
            <a:pPr>
              <a:defRPr/>
            </a:pPr>
            <a:fld id="{23109CA1-7059-4B6A-9BF0-F45831C0C6E2}" type="slidenum">
              <a:rPr lang="en-US"/>
              <a:pPr>
                <a:defRPr/>
              </a:pPr>
              <a:t>3</a:t>
            </a:fld>
            <a:endParaRPr lang="en-US"/>
          </a:p>
        </p:txBody>
      </p:sp>
      <p:sp>
        <p:nvSpPr>
          <p:cNvPr id="11267" name="Rectangle 2"/>
          <p:cNvSpPr>
            <a:spLocks noGrp="1" noChangeArrowheads="1"/>
          </p:cNvSpPr>
          <p:nvPr>
            <p:ph type="title" idx="4294967295"/>
          </p:nvPr>
        </p:nvSpPr>
        <p:spPr>
          <a:xfrm>
            <a:off x="0" y="274638"/>
            <a:ext cx="8229600" cy="1143000"/>
          </a:xfrm>
        </p:spPr>
        <p:txBody>
          <a:bodyPr rtlCol="0">
            <a:normAutofit/>
          </a:bodyPr>
          <a:lstStyle/>
          <a:p>
            <a:pPr fontAlgn="auto">
              <a:spcBef>
                <a:spcPts val="1200"/>
              </a:spcBef>
              <a:spcAft>
                <a:spcPts val="0"/>
              </a:spcAft>
              <a:defRPr/>
            </a:pPr>
            <a:r>
              <a:rPr lang="en-GB" dirty="0" smtClean="0">
                <a:solidFill>
                  <a:schemeClr val="accent1">
                    <a:lumMod val="75000"/>
                  </a:schemeClr>
                </a:solidFill>
              </a:rPr>
              <a:t>2. Methodology and sample</a:t>
            </a:r>
            <a:endParaRPr lang="en-GB" dirty="0" smtClean="0">
              <a:solidFill>
                <a:schemeClr val="accent1">
                  <a:lumMod val="75000"/>
                </a:schemeClr>
              </a:solidFill>
              <a:sym typeface="Wingdings" pitchFamily="2" charset="2"/>
            </a:endParaRPr>
          </a:p>
        </p:txBody>
      </p:sp>
      <p:sp>
        <p:nvSpPr>
          <p:cNvPr id="11268" name="Rectangle 3"/>
          <p:cNvSpPr>
            <a:spLocks noGrp="1" noChangeArrowheads="1"/>
          </p:cNvSpPr>
          <p:nvPr>
            <p:ph type="body" idx="4294967295"/>
          </p:nvPr>
        </p:nvSpPr>
        <p:spPr>
          <a:xfrm>
            <a:off x="0" y="1571625"/>
            <a:ext cx="8248650" cy="4737100"/>
          </a:xfrm>
        </p:spPr>
        <p:txBody>
          <a:bodyPr rtlCol="0">
            <a:normAutofit/>
          </a:bodyPr>
          <a:lstStyle/>
          <a:p>
            <a:pPr marL="274320" indent="-274320" fontAlgn="auto">
              <a:spcBef>
                <a:spcPts val="600"/>
              </a:spcBef>
              <a:spcAft>
                <a:spcPts val="0"/>
              </a:spcAft>
              <a:buFont typeface="Wingdings" pitchFamily="2" charset="2"/>
              <a:buNone/>
              <a:defRPr/>
            </a:pPr>
            <a:r>
              <a:rPr lang="en-GB" sz="2400" b="1" u="sng" dirty="0" smtClean="0">
                <a:solidFill>
                  <a:schemeClr val="accent1">
                    <a:lumMod val="75000"/>
                  </a:schemeClr>
                </a:solidFill>
              </a:rPr>
              <a:t>Quantitative component : </a:t>
            </a:r>
            <a:r>
              <a:rPr lang="en-GB" sz="2400" dirty="0" smtClean="0">
                <a:solidFill>
                  <a:schemeClr val="accent1">
                    <a:lumMod val="75000"/>
                  </a:schemeClr>
                </a:solidFill>
                <a:sym typeface="Wingdings" pitchFamily="2" charset="2"/>
              </a:rPr>
              <a:t>4838 women in 63 provinces in Vietnam which representative for 6 regions in Vietnam</a:t>
            </a:r>
          </a:p>
          <a:p>
            <a:pPr marL="548640" lvl="1" fontAlgn="auto">
              <a:spcBef>
                <a:spcPts val="600"/>
              </a:spcBef>
              <a:spcAft>
                <a:spcPts val="0"/>
              </a:spcAft>
              <a:buClr>
                <a:srgbClr val="7070FF"/>
              </a:buClr>
              <a:buFont typeface="Arial" pitchFamily="34" charset="0"/>
              <a:buChar char="•"/>
              <a:defRPr/>
            </a:pPr>
            <a:r>
              <a:rPr lang="en-GB" dirty="0" smtClean="0">
                <a:solidFill>
                  <a:schemeClr val="accent1">
                    <a:lumMod val="75000"/>
                  </a:schemeClr>
                </a:solidFill>
                <a:sym typeface="Wingdings" pitchFamily="2" charset="2"/>
              </a:rPr>
              <a:t>T</a:t>
            </a:r>
            <a:r>
              <a:rPr lang="en-GB" dirty="0" smtClean="0">
                <a:solidFill>
                  <a:schemeClr val="accent1">
                    <a:lumMod val="75000"/>
                  </a:schemeClr>
                </a:solidFill>
              </a:rPr>
              <a:t>o provide data on prevalence, causes, consequences, coping strategies, risk and protection factors .... </a:t>
            </a:r>
          </a:p>
          <a:p>
            <a:pPr marL="548640" lvl="1" fontAlgn="auto">
              <a:spcBef>
                <a:spcPts val="600"/>
              </a:spcBef>
              <a:spcAft>
                <a:spcPts val="0"/>
              </a:spcAft>
              <a:buClr>
                <a:srgbClr val="7070FF"/>
              </a:buClr>
              <a:buFont typeface="Arial" pitchFamily="34" charset="0"/>
              <a:buChar char="•"/>
              <a:defRPr/>
            </a:pPr>
            <a:r>
              <a:rPr lang="en-GB" dirty="0" smtClean="0">
                <a:solidFill>
                  <a:schemeClr val="accent1">
                    <a:lumMod val="75000"/>
                  </a:schemeClr>
                </a:solidFill>
              </a:rPr>
              <a:t>Method: Population-based household survey – face to face interviews with women using structured questionnaire.</a:t>
            </a:r>
          </a:p>
          <a:p>
            <a:pPr marL="548640" lvl="1" fontAlgn="auto">
              <a:spcBef>
                <a:spcPts val="600"/>
              </a:spcBef>
              <a:spcAft>
                <a:spcPts val="0"/>
              </a:spcAft>
              <a:buClr>
                <a:srgbClr val="7070FF"/>
              </a:buClr>
              <a:buFont typeface="Wingdings" pitchFamily="2" charset="2"/>
              <a:buNone/>
              <a:defRPr/>
            </a:pPr>
            <a:r>
              <a:rPr lang="en-GB" u="sng" dirty="0" smtClean="0">
                <a:solidFill>
                  <a:schemeClr val="accent1">
                    <a:lumMod val="75000"/>
                  </a:schemeClr>
                </a:solidFill>
              </a:rPr>
              <a:t>Sampling</a:t>
            </a:r>
            <a:r>
              <a:rPr lang="en-GB" dirty="0" smtClean="0">
                <a:solidFill>
                  <a:schemeClr val="accent1">
                    <a:lumMod val="75000"/>
                  </a:schemeClr>
                </a:solidFill>
                <a:sym typeface="Wingdings" pitchFamily="2" charset="2"/>
              </a:rPr>
              <a:t>: </a:t>
            </a:r>
            <a:r>
              <a:rPr lang="en-US" dirty="0" smtClean="0">
                <a:solidFill>
                  <a:schemeClr val="accent1">
                    <a:lumMod val="75000"/>
                  </a:schemeClr>
                </a:solidFill>
              </a:rPr>
              <a:t>Only one woman per household. </a:t>
            </a:r>
          </a:p>
          <a:p>
            <a:pPr marL="274320" indent="-274320" fontAlgn="auto">
              <a:spcBef>
                <a:spcPts val="600"/>
              </a:spcBef>
              <a:spcAft>
                <a:spcPts val="0"/>
              </a:spcAft>
              <a:buClr>
                <a:srgbClr val="7070FF"/>
              </a:buClr>
              <a:buFont typeface="Wingdings" pitchFamily="2" charset="2"/>
              <a:buNone/>
              <a:defRPr/>
            </a:pPr>
            <a:r>
              <a:rPr lang="en-GB" sz="2400" b="1" u="sng" dirty="0" smtClean="0">
                <a:solidFill>
                  <a:schemeClr val="accent1">
                    <a:lumMod val="75000"/>
                  </a:schemeClr>
                </a:solidFill>
              </a:rPr>
              <a:t>Qualitative component:</a:t>
            </a:r>
            <a:r>
              <a:rPr lang="en-GB" sz="2400" b="1" dirty="0" smtClean="0">
                <a:solidFill>
                  <a:schemeClr val="accent1">
                    <a:lumMod val="75000"/>
                  </a:schemeClr>
                </a:solidFill>
              </a:rPr>
              <a:t> </a:t>
            </a:r>
            <a:r>
              <a:rPr lang="en-US" sz="2400" dirty="0" smtClean="0">
                <a:solidFill>
                  <a:schemeClr val="accent1">
                    <a:lumMod val="75000"/>
                  </a:schemeClr>
                </a:solidFill>
              </a:rPr>
              <a:t>90 In-depth interviews and 12 Focus Group Discussions (in 3 provinces )</a:t>
            </a:r>
          </a:p>
          <a:p>
            <a:pPr marL="274320" indent="-274320" fontAlgn="auto">
              <a:spcBef>
                <a:spcPts val="600"/>
              </a:spcBef>
              <a:spcAft>
                <a:spcPts val="0"/>
              </a:spcAft>
              <a:buClr>
                <a:srgbClr val="7070FF"/>
              </a:buClr>
              <a:buFont typeface="Wingdings" pitchFamily="2" charset="2"/>
              <a:buNone/>
              <a:defRPr/>
            </a:pPr>
            <a:r>
              <a:rPr lang="en-US" sz="2400" dirty="0" smtClean="0">
                <a:solidFill>
                  <a:schemeClr val="accent1">
                    <a:lumMod val="75000"/>
                  </a:schemeClr>
                </a:solidFill>
              </a:rPr>
              <a:t>The research was initiated since June 2009 and the national report was launched in Nov 2010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sldNum" sz="quarter" idx="12"/>
          </p:nvPr>
        </p:nvSpPr>
        <p:spPr/>
        <p:txBody>
          <a:bodyPr/>
          <a:lstStyle/>
          <a:p>
            <a:pPr>
              <a:defRPr/>
            </a:pPr>
            <a:fld id="{1842900F-0D98-4CEA-B889-B2631CE43532}" type="slidenum">
              <a:rPr lang="en-US"/>
              <a:pPr>
                <a:defRPr/>
              </a:pPr>
              <a:t>4</a:t>
            </a:fld>
            <a:endParaRPr lang="en-US"/>
          </a:p>
        </p:txBody>
      </p:sp>
      <p:sp>
        <p:nvSpPr>
          <p:cNvPr id="12291" name="Rectangle 2"/>
          <p:cNvSpPr>
            <a:spLocks noGrp="1" noChangeArrowheads="1"/>
          </p:cNvSpPr>
          <p:nvPr>
            <p:ph type="title" idx="4294967295"/>
          </p:nvPr>
        </p:nvSpPr>
        <p:spPr>
          <a:xfrm>
            <a:off x="0" y="274638"/>
            <a:ext cx="8229600" cy="1020762"/>
          </a:xfrm>
        </p:spPr>
        <p:txBody>
          <a:bodyPr rtlCol="0">
            <a:normAutofit/>
          </a:bodyPr>
          <a:lstStyle/>
          <a:p>
            <a:pPr lvl="1" fontAlgn="auto">
              <a:spcBef>
                <a:spcPts val="1200"/>
              </a:spcBef>
              <a:spcAft>
                <a:spcPts val="0"/>
              </a:spcAft>
              <a:defRPr/>
            </a:pPr>
            <a:r>
              <a:rPr lang="en-GB" dirty="0">
                <a:solidFill>
                  <a:schemeClr val="accent1">
                    <a:lumMod val="75000"/>
                  </a:schemeClr>
                </a:solidFill>
              </a:rPr>
              <a:t>3. Questionnaire </a:t>
            </a:r>
            <a:r>
              <a:rPr lang="en-GB" dirty="0">
                <a:solidFill>
                  <a:schemeClr val="accent1">
                    <a:lumMod val="75000"/>
                  </a:schemeClr>
                </a:solidFill>
              </a:rPr>
              <a:t>adaptation</a:t>
            </a:r>
            <a:endParaRPr lang="en-GB" dirty="0">
              <a:solidFill>
                <a:schemeClr val="accent1">
                  <a:lumMod val="75000"/>
                </a:schemeClr>
              </a:solidFill>
              <a:sym typeface="Wingdings" pitchFamily="2" charset="2"/>
            </a:endParaRPr>
          </a:p>
        </p:txBody>
      </p:sp>
      <p:sp>
        <p:nvSpPr>
          <p:cNvPr id="20483" name="Rectangle 3"/>
          <p:cNvSpPr>
            <a:spLocks noGrp="1" noChangeArrowheads="1"/>
          </p:cNvSpPr>
          <p:nvPr>
            <p:ph type="body" idx="4294967295"/>
          </p:nvPr>
        </p:nvSpPr>
        <p:spPr>
          <a:xfrm>
            <a:off x="0" y="1524000"/>
            <a:ext cx="8462963" cy="5000625"/>
          </a:xfrm>
        </p:spPr>
        <p:txBody>
          <a:bodyPr/>
          <a:lstStyle/>
          <a:p>
            <a:pPr lvl="1"/>
            <a:r>
              <a:rPr lang="en-US" smtClean="0"/>
              <a:t>Review of the WHO Multi-country Study survey questionnaire by the research team (version 10)</a:t>
            </a:r>
          </a:p>
          <a:p>
            <a:pPr lvl="1"/>
            <a:r>
              <a:rPr lang="en-US" smtClean="0"/>
              <a:t>Translation of the questionnaire into Vietnamese from English</a:t>
            </a:r>
          </a:p>
          <a:p>
            <a:pPr lvl="1"/>
            <a:r>
              <a:rPr lang="en-US" smtClean="0"/>
              <a:t>Sharing of the questionnaire with relevant authorities, experts, and other stakeholders working on gender in Viet Nam</a:t>
            </a:r>
          </a:p>
          <a:p>
            <a:pPr lvl="1"/>
            <a:r>
              <a:rPr lang="en-US" smtClean="0"/>
              <a:t>Discussions, adaptation of the questionnaire</a:t>
            </a:r>
          </a:p>
          <a:p>
            <a:pPr lvl="1"/>
            <a:r>
              <a:rPr lang="en-US" smtClean="0"/>
              <a:t>Pre-field testing of the questionnaire in Ha Noi and Tien Giang. </a:t>
            </a:r>
          </a:p>
          <a:p>
            <a:pPr lvl="1"/>
            <a:r>
              <a:rPr lang="en-US" smtClean="0"/>
              <a:t>Finalization of the questionnaire (also during the training course). </a:t>
            </a: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fontScale="90000"/>
          </a:bodyPr>
          <a:lstStyle/>
          <a:p>
            <a:pPr fontAlgn="auto">
              <a:spcAft>
                <a:spcPts val="0"/>
              </a:spcAft>
              <a:defRPr/>
            </a:pPr>
            <a:r>
              <a:rPr lang="en-US" sz="3600" b="1" smtClean="0"/>
              <a:t>4. Identification of type of violence</a:t>
            </a:r>
            <a:endParaRPr lang="vi-VN" sz="3600" b="1" smtClean="0"/>
          </a:p>
        </p:txBody>
      </p:sp>
      <p:sp>
        <p:nvSpPr>
          <p:cNvPr id="3" name="Content Placeholder 2"/>
          <p:cNvSpPr>
            <a:spLocks noGrp="1"/>
          </p:cNvSpPr>
          <p:nvPr>
            <p:ph sz="quarter" idx="1"/>
          </p:nvPr>
        </p:nvSpPr>
        <p:spPr>
          <a:xfrm>
            <a:off x="228600" y="990600"/>
            <a:ext cx="8686800" cy="5638800"/>
          </a:xfrm>
        </p:spPr>
        <p:txBody>
          <a:bodyPr>
            <a:normAutofit/>
          </a:bodyPr>
          <a:lstStyle/>
          <a:p>
            <a:pPr marL="274320" indent="-274320" fontAlgn="auto">
              <a:spcBef>
                <a:spcPts val="580"/>
              </a:spcBef>
              <a:spcAft>
                <a:spcPts val="0"/>
              </a:spcAft>
              <a:buFont typeface="Arial" charset="0"/>
              <a:buChar char="•"/>
              <a:defRPr/>
            </a:pPr>
            <a:r>
              <a:rPr lang="en-US" sz="2800" dirty="0" smtClean="0">
                <a:latin typeface="+mj-lt"/>
              </a:rPr>
              <a:t>The word ‘violence’ was not used, but a range of </a:t>
            </a:r>
            <a:r>
              <a:rPr lang="en-US" sz="2800" dirty="0" err="1" smtClean="0">
                <a:latin typeface="+mj-lt"/>
              </a:rPr>
              <a:t>behaviour</a:t>
            </a:r>
            <a:r>
              <a:rPr lang="en-US" sz="2800" dirty="0" smtClean="0">
                <a:latin typeface="+mj-lt"/>
              </a:rPr>
              <a:t>-specific questions (acts)</a:t>
            </a:r>
          </a:p>
          <a:p>
            <a:pPr marL="274320" indent="-274320" fontAlgn="auto">
              <a:spcBef>
                <a:spcPts val="580"/>
              </a:spcBef>
              <a:spcAft>
                <a:spcPts val="0"/>
              </a:spcAft>
              <a:buFont typeface="Arial" charset="0"/>
              <a:buChar char="•"/>
              <a:defRPr/>
            </a:pPr>
            <a:r>
              <a:rPr lang="en-US" sz="2800" dirty="0" smtClean="0">
                <a:latin typeface="+mj-lt"/>
              </a:rPr>
              <a:t>Women aged 18 - 60 years old were asked whether they have ever experienced </a:t>
            </a:r>
            <a:r>
              <a:rPr lang="en-US" sz="2800" dirty="0" err="1" smtClean="0">
                <a:latin typeface="+mj-lt"/>
              </a:rPr>
              <a:t>behaviour</a:t>
            </a:r>
            <a:r>
              <a:rPr lang="en-US" sz="2800" dirty="0" smtClean="0">
                <a:latin typeface="+mj-lt"/>
              </a:rPr>
              <a:t>-specific acts related to:</a:t>
            </a:r>
          </a:p>
          <a:p>
            <a:pPr marL="548640" lvl="1" fontAlgn="auto">
              <a:spcBef>
                <a:spcPts val="370"/>
              </a:spcBef>
              <a:spcAft>
                <a:spcPts val="0"/>
              </a:spcAft>
              <a:buFont typeface="Arial" charset="0"/>
              <a:buChar char="–"/>
              <a:defRPr/>
            </a:pPr>
            <a:r>
              <a:rPr lang="en-US" i="1" dirty="0" smtClean="0">
                <a:latin typeface="+mj-lt"/>
              </a:rPr>
              <a:t>Physical violence</a:t>
            </a:r>
          </a:p>
          <a:p>
            <a:pPr marL="548640" lvl="1" fontAlgn="auto">
              <a:spcBef>
                <a:spcPts val="370"/>
              </a:spcBef>
              <a:spcAft>
                <a:spcPts val="0"/>
              </a:spcAft>
              <a:buFont typeface="Arial" charset="0"/>
              <a:buChar char="–"/>
              <a:defRPr/>
            </a:pPr>
            <a:r>
              <a:rPr lang="en-US" i="1" dirty="0" smtClean="0">
                <a:latin typeface="+mj-lt"/>
              </a:rPr>
              <a:t>Sexual violence</a:t>
            </a:r>
          </a:p>
          <a:p>
            <a:pPr marL="548640" lvl="1" fontAlgn="auto">
              <a:spcBef>
                <a:spcPts val="370"/>
              </a:spcBef>
              <a:spcAft>
                <a:spcPts val="0"/>
              </a:spcAft>
              <a:buFont typeface="Arial" charset="0"/>
              <a:buChar char="–"/>
              <a:defRPr/>
            </a:pPr>
            <a:r>
              <a:rPr lang="en-US" i="1" dirty="0" smtClean="0">
                <a:latin typeface="+mj-lt"/>
              </a:rPr>
              <a:t>Emotional abuse</a:t>
            </a:r>
          </a:p>
          <a:p>
            <a:pPr marL="548640" lvl="1" fontAlgn="auto">
              <a:spcBef>
                <a:spcPts val="370"/>
              </a:spcBef>
              <a:spcAft>
                <a:spcPts val="0"/>
              </a:spcAft>
              <a:buFont typeface="Arial" charset="0"/>
              <a:buChar char="–"/>
              <a:defRPr/>
            </a:pPr>
            <a:r>
              <a:rPr lang="en-US" i="1" dirty="0" smtClean="0">
                <a:latin typeface="+mj-lt"/>
              </a:rPr>
              <a:t>Economic abuse</a:t>
            </a:r>
          </a:p>
          <a:p>
            <a:pPr marL="274320" indent="-274320" fontAlgn="auto">
              <a:spcBef>
                <a:spcPts val="580"/>
              </a:spcBef>
              <a:spcAft>
                <a:spcPts val="0"/>
              </a:spcAft>
              <a:buFont typeface="Arial" charset="0"/>
              <a:buChar char="•"/>
              <a:defRPr/>
            </a:pPr>
            <a:r>
              <a:rPr lang="vi-VN" sz="2800" dirty="0" smtClean="0">
                <a:latin typeface="+mj-lt"/>
                <a:ea typeface="Calibri" pitchFamily="34" charset="0"/>
                <a:cs typeface="Calibri" pitchFamily="34" charset="0"/>
              </a:rPr>
              <a:t>T</a:t>
            </a:r>
            <a:r>
              <a:rPr lang="en-GB" sz="2800" dirty="0" smtClean="0">
                <a:latin typeface="+mj-lt"/>
                <a:ea typeface="Calibri" pitchFamily="34" charset="0"/>
                <a:cs typeface="Calibri" pitchFamily="34" charset="0"/>
              </a:rPr>
              <a:t>h</a:t>
            </a:r>
            <a:r>
              <a:rPr lang="vi-VN" sz="2800" dirty="0" smtClean="0">
                <a:latin typeface="+mj-lt"/>
                <a:ea typeface="Calibri" pitchFamily="34" charset="0"/>
                <a:cs typeface="Calibri" pitchFamily="34" charset="0"/>
              </a:rPr>
              <a:t>e term</a:t>
            </a:r>
            <a:r>
              <a:rPr lang="en-GB" sz="2800" dirty="0" smtClean="0">
                <a:latin typeface="+mj-lt"/>
                <a:ea typeface="Calibri" pitchFamily="34" charset="0"/>
                <a:cs typeface="Calibri" pitchFamily="34" charset="0"/>
              </a:rPr>
              <a:t> </a:t>
            </a:r>
            <a:r>
              <a:rPr lang="vi-VN" sz="2800" dirty="0" smtClean="0">
                <a:latin typeface="+mj-lt"/>
                <a:ea typeface="Calibri" pitchFamily="34" charset="0"/>
                <a:cs typeface="Calibri" pitchFamily="34" charset="0"/>
              </a:rPr>
              <a:t>‘ever married</a:t>
            </a:r>
            <a:r>
              <a:rPr lang="en-GB" sz="2800" dirty="0" smtClean="0">
                <a:latin typeface="+mj-lt"/>
                <a:ea typeface="Calibri" pitchFamily="34" charset="0"/>
                <a:cs typeface="Calibri" pitchFamily="34" charset="0"/>
              </a:rPr>
              <a:t>’ and ‘</a:t>
            </a:r>
            <a:r>
              <a:rPr lang="vi-VN" sz="2800" dirty="0" smtClean="0">
                <a:latin typeface="+mj-lt"/>
                <a:ea typeface="Calibri" pitchFamily="34" charset="0"/>
                <a:cs typeface="Calibri" pitchFamily="34" charset="0"/>
              </a:rPr>
              <a:t>husband</a:t>
            </a:r>
            <a:r>
              <a:rPr lang="en-GB" sz="2800" dirty="0" smtClean="0">
                <a:latin typeface="+mj-lt"/>
                <a:ea typeface="Calibri" pitchFamily="34" charset="0"/>
                <a:cs typeface="Calibri" pitchFamily="34" charset="0"/>
              </a:rPr>
              <a:t>’ </a:t>
            </a:r>
            <a:r>
              <a:rPr lang="vi-VN" sz="2800" dirty="0" smtClean="0">
                <a:latin typeface="+mj-lt"/>
                <a:ea typeface="Calibri" pitchFamily="34" charset="0"/>
                <a:cs typeface="Calibri" pitchFamily="34" charset="0"/>
              </a:rPr>
              <a:t>includes 1% of women who ever have other partners</a:t>
            </a:r>
            <a:r>
              <a:rPr lang="en-GB" sz="2800" dirty="0" smtClean="0">
                <a:latin typeface="+mj-lt"/>
                <a:ea typeface="Calibri" pitchFamily="34" charset="0"/>
                <a:cs typeface="Calibri" pitchFamily="34" charset="0"/>
              </a:rPr>
              <a:t> (</a:t>
            </a:r>
            <a:r>
              <a:rPr lang="vi-VN" sz="2800" dirty="0" smtClean="0">
                <a:latin typeface="+mj-lt"/>
                <a:ea typeface="Calibri" pitchFamily="34" charset="0"/>
                <a:cs typeface="Calibri" pitchFamily="34" charset="0"/>
              </a:rPr>
              <a:t>dating</a:t>
            </a:r>
            <a:r>
              <a:rPr lang="en-GB" sz="2800" dirty="0" smtClean="0">
                <a:latin typeface="+mj-lt"/>
                <a:ea typeface="Calibri" pitchFamily="34" charset="0"/>
                <a:cs typeface="Calibri" pitchFamily="34" charset="0"/>
              </a:rPr>
              <a:t>/</a:t>
            </a:r>
            <a:r>
              <a:rPr lang="vi-VN" sz="2800" dirty="0" smtClean="0">
                <a:latin typeface="+mj-lt"/>
                <a:ea typeface="Calibri" pitchFamily="34" charset="0"/>
                <a:cs typeface="Calibri" pitchFamily="34" charset="0"/>
              </a:rPr>
              <a:t>cohabiting</a:t>
            </a:r>
            <a:r>
              <a:rPr lang="en-GB" sz="2800" dirty="0" smtClean="0">
                <a:latin typeface="+mj-lt"/>
                <a:ea typeface="Calibri" pitchFamily="34" charset="0"/>
                <a:cs typeface="Calibri" pitchFamily="34" charset="0"/>
              </a:rPr>
              <a:t>). </a:t>
            </a:r>
            <a:endParaRPr lang="vi-VN" sz="2800" dirty="0" smtClean="0">
              <a:latin typeface="+mj-lt"/>
              <a:ea typeface="Calibri" pitchFamily="34" charset="0"/>
              <a:cs typeface="Calibri" pitchFamily="34" charset="0"/>
            </a:endParaRPr>
          </a:p>
          <a:p>
            <a:pPr marL="274320" indent="-274320" fontAlgn="auto">
              <a:spcBef>
                <a:spcPts val="580"/>
              </a:spcBef>
              <a:spcAft>
                <a:spcPts val="0"/>
              </a:spcAft>
              <a:buFont typeface="Arial" charset="0"/>
              <a:buChar char="•"/>
              <a:defRPr/>
            </a:pPr>
            <a:endParaRPr lang="vi-VN" sz="2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xfrm>
            <a:off x="395288" y="260350"/>
            <a:ext cx="8143875" cy="1143000"/>
          </a:xfrm>
        </p:spPr>
        <p:txBody>
          <a:bodyPr anchor="t">
            <a:normAutofit fontScale="90000"/>
          </a:bodyPr>
          <a:lstStyle/>
          <a:p>
            <a:pPr fontAlgn="auto">
              <a:spcAft>
                <a:spcPts val="0"/>
              </a:spcAft>
              <a:defRPr/>
            </a:pPr>
            <a:r>
              <a:rPr lang="en-US" sz="3200" b="1" i="1" dirty="0" smtClean="0"/>
              <a:t>Physical violence by husband</a:t>
            </a:r>
            <a:br>
              <a:rPr lang="en-US" sz="3200" b="1" i="1" dirty="0" smtClean="0"/>
            </a:br>
            <a:r>
              <a:rPr lang="en-US" sz="3200" i="1" dirty="0" smtClean="0"/>
              <a:t/>
            </a:r>
            <a:br>
              <a:rPr lang="en-US" sz="3200" i="1" dirty="0" smtClean="0"/>
            </a:br>
            <a:r>
              <a:rPr lang="en-US" sz="3200" dirty="0" smtClean="0"/>
              <a:t>Has </a:t>
            </a:r>
            <a:r>
              <a:rPr lang="en-US" sz="3200" dirty="0"/>
              <a:t>your </a:t>
            </a:r>
            <a:r>
              <a:rPr lang="en-US" sz="3200" dirty="0" smtClean="0"/>
              <a:t>husband </a:t>
            </a:r>
            <a:r>
              <a:rPr lang="en-US" sz="3200" dirty="0"/>
              <a:t>ever..... </a:t>
            </a:r>
            <a:br>
              <a:rPr lang="en-US" sz="3200" dirty="0"/>
            </a:br>
            <a:endParaRPr lang="th-TH" sz="2000" dirty="0"/>
          </a:p>
        </p:txBody>
      </p:sp>
      <p:sp>
        <p:nvSpPr>
          <p:cNvPr id="24578" name="Rectangle 3"/>
          <p:cNvSpPr>
            <a:spLocks noGrp="1" noChangeArrowheads="1"/>
          </p:cNvSpPr>
          <p:nvPr>
            <p:ph sz="quarter" idx="1"/>
          </p:nvPr>
        </p:nvSpPr>
        <p:spPr>
          <a:xfrm>
            <a:off x="228600" y="1752600"/>
            <a:ext cx="8686800" cy="4533900"/>
          </a:xfrm>
        </p:spPr>
        <p:txBody>
          <a:bodyPr/>
          <a:lstStyle/>
          <a:p>
            <a:pPr marL="719138" lvl="2" indent="-342900"/>
            <a:r>
              <a:rPr lang="en-GB" sz="2800" smtClean="0"/>
              <a:t>Slapped or threw something at you that could hurt you?</a:t>
            </a:r>
          </a:p>
          <a:p>
            <a:pPr marL="719138" lvl="2" indent="-342900"/>
            <a:r>
              <a:rPr lang="en-GB" sz="2800" smtClean="0"/>
              <a:t>Pushed or shoved you or pulled your hair?</a:t>
            </a:r>
          </a:p>
          <a:p>
            <a:pPr marL="719138" lvl="2" indent="-342900"/>
            <a:r>
              <a:rPr lang="en-GB" sz="2800" smtClean="0"/>
              <a:t>Hit with his fist or with something else that could hurt you?</a:t>
            </a:r>
          </a:p>
          <a:p>
            <a:pPr marL="719138" lvl="2" indent="-342900"/>
            <a:r>
              <a:rPr lang="en-GB" sz="2800" smtClean="0"/>
              <a:t>Kicked, dragged or beat you up?</a:t>
            </a:r>
          </a:p>
          <a:p>
            <a:pPr marL="719138" lvl="2" indent="-342900"/>
            <a:r>
              <a:rPr lang="en-GB" sz="2800" smtClean="0"/>
              <a:t>Choked or burnt you on purpose?</a:t>
            </a:r>
          </a:p>
          <a:p>
            <a:pPr marL="719138" lvl="2" indent="-342900"/>
            <a:r>
              <a:rPr lang="en-GB" sz="2800" smtClean="0"/>
              <a:t>Threatened to use or actually used a gun, knife or  other weapon against you?</a:t>
            </a:r>
            <a:endParaRPr lang="th-TH" sz="2800" smtClean="0">
              <a:ea typeface="EucrosiaUPC"/>
            </a:endParaRPr>
          </a:p>
        </p:txBody>
      </p:sp>
      <p:sp>
        <p:nvSpPr>
          <p:cNvPr id="1176581" name="Oval 5"/>
          <p:cNvSpPr>
            <a:spLocks noChangeArrowheads="1"/>
          </p:cNvSpPr>
          <p:nvPr/>
        </p:nvSpPr>
        <p:spPr bwMode="auto">
          <a:xfrm>
            <a:off x="611188" y="1628775"/>
            <a:ext cx="8281987" cy="1584325"/>
          </a:xfrm>
          <a:prstGeom prst="ellipse">
            <a:avLst/>
          </a:prstGeom>
          <a:noFill/>
          <a:ln w="28575" algn="ctr">
            <a:solidFill>
              <a:srgbClr val="FF0000"/>
            </a:solidFill>
            <a:round/>
            <a:headEnd/>
            <a:tailEnd/>
          </a:ln>
        </p:spPr>
        <p:txBody>
          <a:bodyPr wrap="none" anchor="ctr"/>
          <a:lstStyle/>
          <a:p>
            <a:endParaRPr lang="en-GB">
              <a:latin typeface="Perpetua"/>
            </a:endParaRPr>
          </a:p>
        </p:txBody>
      </p:sp>
      <p:sp>
        <p:nvSpPr>
          <p:cNvPr id="1176582" name="Text Box 6"/>
          <p:cNvSpPr txBox="1">
            <a:spLocks noChangeArrowheads="1"/>
          </p:cNvSpPr>
          <p:nvPr/>
        </p:nvSpPr>
        <p:spPr bwMode="auto">
          <a:xfrm rot="-546157">
            <a:off x="6738938" y="2470150"/>
            <a:ext cx="2374900" cy="579438"/>
          </a:xfrm>
          <a:prstGeom prst="rect">
            <a:avLst/>
          </a:prstGeom>
          <a:noFill/>
          <a:ln w="9525" algn="ctr">
            <a:noFill/>
            <a:miter lim="800000"/>
            <a:headEnd/>
            <a:tailEnd/>
          </a:ln>
        </p:spPr>
        <p:txBody>
          <a:bodyPr>
            <a:spAutoFit/>
          </a:bodyPr>
          <a:lstStyle/>
          <a:p>
            <a:pPr marL="342900" indent="-342900">
              <a:spcBef>
                <a:spcPct val="50000"/>
              </a:spcBef>
            </a:pPr>
            <a:r>
              <a:rPr lang="en-GB" sz="3200" b="1">
                <a:solidFill>
                  <a:srgbClr val="00B050"/>
                </a:solidFill>
                <a:latin typeface="Perpetua"/>
              </a:rPr>
              <a:t>Moderate</a:t>
            </a:r>
            <a:endParaRPr lang="en-US" sz="3200" b="1">
              <a:solidFill>
                <a:srgbClr val="00B050"/>
              </a:solidFill>
              <a:latin typeface="Perpetua"/>
            </a:endParaRPr>
          </a:p>
        </p:txBody>
      </p:sp>
      <p:sp>
        <p:nvSpPr>
          <p:cNvPr id="1176583" name="Oval 7"/>
          <p:cNvSpPr>
            <a:spLocks noChangeArrowheads="1"/>
          </p:cNvSpPr>
          <p:nvPr/>
        </p:nvSpPr>
        <p:spPr bwMode="auto">
          <a:xfrm>
            <a:off x="539750" y="3071813"/>
            <a:ext cx="8135938" cy="3452812"/>
          </a:xfrm>
          <a:prstGeom prst="ellipse">
            <a:avLst/>
          </a:prstGeom>
          <a:noFill/>
          <a:ln w="28575" algn="ctr">
            <a:solidFill>
              <a:srgbClr val="FF0000"/>
            </a:solidFill>
            <a:round/>
            <a:headEnd/>
            <a:tailEnd/>
          </a:ln>
        </p:spPr>
        <p:txBody>
          <a:bodyPr wrap="none" anchor="ctr"/>
          <a:lstStyle/>
          <a:p>
            <a:endParaRPr lang="en-GB">
              <a:latin typeface="Perpetua"/>
            </a:endParaRPr>
          </a:p>
        </p:txBody>
      </p:sp>
      <p:sp>
        <p:nvSpPr>
          <p:cNvPr id="1176584" name="Text Box 8"/>
          <p:cNvSpPr txBox="1">
            <a:spLocks noChangeArrowheads="1"/>
          </p:cNvSpPr>
          <p:nvPr/>
        </p:nvSpPr>
        <p:spPr bwMode="auto">
          <a:xfrm rot="-546157">
            <a:off x="5745163" y="5756275"/>
            <a:ext cx="2374900" cy="579438"/>
          </a:xfrm>
          <a:prstGeom prst="rect">
            <a:avLst/>
          </a:prstGeom>
          <a:noFill/>
          <a:ln w="9525" algn="ctr">
            <a:noFill/>
            <a:miter lim="800000"/>
            <a:headEnd/>
            <a:tailEnd/>
          </a:ln>
        </p:spPr>
        <p:txBody>
          <a:bodyPr>
            <a:spAutoFit/>
          </a:bodyPr>
          <a:lstStyle/>
          <a:p>
            <a:pPr marL="342900" indent="-342900">
              <a:spcBef>
                <a:spcPct val="50000"/>
              </a:spcBef>
            </a:pPr>
            <a:r>
              <a:rPr lang="en-GB" sz="3200" b="1">
                <a:solidFill>
                  <a:srgbClr val="00B050"/>
                </a:solidFill>
                <a:latin typeface="Perpetua"/>
              </a:rPr>
              <a:t>Severe</a:t>
            </a:r>
            <a:endParaRPr lang="en-US" sz="3200" b="1">
              <a:solidFill>
                <a:srgbClr val="00B050"/>
              </a:solidFill>
              <a:latin typeface="Perpetu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6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6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65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6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81" grpId="0" animBg="1"/>
      <p:bldP spid="1176582" grpId="0"/>
      <p:bldP spid="1176583" grpId="0" animBg="1"/>
      <p:bldP spid="11765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1000125" y="549275"/>
            <a:ext cx="7621588" cy="820738"/>
          </a:xfrm>
        </p:spPr>
        <p:txBody>
          <a:bodyPr anchor="t">
            <a:normAutofit fontScale="90000"/>
          </a:bodyPr>
          <a:lstStyle/>
          <a:p>
            <a:pPr fontAlgn="auto">
              <a:spcAft>
                <a:spcPts val="0"/>
              </a:spcAft>
              <a:defRPr/>
            </a:pPr>
            <a:r>
              <a:rPr lang="en-GB" sz="3200" b="1" i="1" dirty="0" smtClean="0">
                <a:cs typeface="Times New Roman" pitchFamily="18" charset="0"/>
              </a:rPr>
              <a:t>S</a:t>
            </a:r>
            <a:r>
              <a:rPr lang="th-TH" sz="3200" b="1" i="1" dirty="0" smtClean="0">
                <a:cs typeface="Times New Roman" pitchFamily="18" charset="0"/>
              </a:rPr>
              <a:t>exual </a:t>
            </a:r>
            <a:r>
              <a:rPr lang="en-US" sz="3200" b="1" i="1" dirty="0">
                <a:cs typeface="Times New Roman" pitchFamily="18" charset="0"/>
              </a:rPr>
              <a:t>v</a:t>
            </a:r>
            <a:r>
              <a:rPr lang="th-TH" sz="3200" b="1" i="1" dirty="0">
                <a:cs typeface="Times New Roman" pitchFamily="18" charset="0"/>
              </a:rPr>
              <a:t>iolence by </a:t>
            </a:r>
            <a:r>
              <a:rPr lang="en-GB" sz="3200" b="1" i="1" dirty="0" smtClean="0">
                <a:cs typeface="Times New Roman" pitchFamily="18" charset="0"/>
              </a:rPr>
              <a:t>husband</a:t>
            </a:r>
            <a:r>
              <a:rPr lang="en-GB" sz="3200" i="1" dirty="0">
                <a:cs typeface="Times New Roman" pitchFamily="18" charset="0"/>
              </a:rPr>
              <a:t/>
            </a:r>
            <a:br>
              <a:rPr lang="en-GB" sz="3200" i="1" dirty="0">
                <a:cs typeface="Times New Roman" pitchFamily="18" charset="0"/>
              </a:rPr>
            </a:br>
            <a:endParaRPr lang="th-TH" sz="2400" b="1" i="1" dirty="0">
              <a:cs typeface="Times New Roman" pitchFamily="18" charset="0"/>
            </a:endParaRPr>
          </a:p>
        </p:txBody>
      </p:sp>
      <p:sp>
        <p:nvSpPr>
          <p:cNvPr id="26626" name="Rectangle 3"/>
          <p:cNvSpPr>
            <a:spLocks noGrp="1" noChangeArrowheads="1"/>
          </p:cNvSpPr>
          <p:nvPr>
            <p:ph sz="quarter" idx="1"/>
          </p:nvPr>
        </p:nvSpPr>
        <p:spPr>
          <a:xfrm>
            <a:off x="611188" y="1700213"/>
            <a:ext cx="7672387" cy="4114800"/>
          </a:xfrm>
        </p:spPr>
        <p:txBody>
          <a:bodyPr/>
          <a:lstStyle/>
          <a:p>
            <a:pPr marL="800100" lvl="2" indent="-441325">
              <a:lnSpc>
                <a:spcPct val="90000"/>
              </a:lnSpc>
            </a:pPr>
            <a:r>
              <a:rPr lang="en-GB" sz="2800" smtClean="0"/>
              <a:t>Were you ever physically forced to have sexual intercourse when you did not want to?</a:t>
            </a:r>
          </a:p>
          <a:p>
            <a:pPr marL="800100" lvl="2" indent="-441325">
              <a:lnSpc>
                <a:spcPct val="90000"/>
              </a:lnSpc>
            </a:pPr>
            <a:r>
              <a:rPr lang="en-GB" sz="2800" smtClean="0"/>
              <a:t>Did you ever have sexual intercourse you did not want because you were afraid of what he might do?</a:t>
            </a:r>
          </a:p>
          <a:p>
            <a:pPr marL="800100" lvl="2" indent="-441325">
              <a:lnSpc>
                <a:spcPct val="90000"/>
              </a:lnSpc>
            </a:pPr>
            <a:r>
              <a:rPr lang="en-GB" sz="2800" smtClean="0"/>
              <a:t>Ever force you to do something sexual that you found degrading or humiliating</a:t>
            </a:r>
            <a:r>
              <a:rPr lang="en-GB" sz="3200" smtClean="0"/>
              <a:t>?</a:t>
            </a:r>
          </a:p>
          <a:p>
            <a:pPr marL="800100" lvl="2" indent="-441325">
              <a:lnSpc>
                <a:spcPct val="90000"/>
              </a:lnSpc>
            </a:pPr>
            <a:r>
              <a:rPr lang="en-GB" sz="2800" smtClean="0"/>
              <a:t>Ever force you to have sex with another person?</a:t>
            </a:r>
            <a:endParaRPr lang="th-TH" sz="2800" smtClean="0">
              <a:ea typeface="EucrosiaUP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fontAlgn="auto">
              <a:spcAft>
                <a:spcPts val="0"/>
              </a:spcAft>
              <a:defRPr/>
            </a:pPr>
            <a:r>
              <a:rPr lang="en-US" sz="3600" b="1" i="1" smtClean="0"/>
              <a:t>Emotional abuse by husband </a:t>
            </a:r>
            <a:r>
              <a:rPr lang="en-GB" smtClean="0"/>
              <a:t/>
            </a:r>
            <a:br>
              <a:rPr lang="en-GB" smtClean="0"/>
            </a:br>
            <a:endParaRPr lang="en-GB" smtClean="0"/>
          </a:p>
        </p:txBody>
      </p:sp>
      <p:sp>
        <p:nvSpPr>
          <p:cNvPr id="28674" name="Content Placeholder 2"/>
          <p:cNvSpPr>
            <a:spLocks noGrp="1"/>
          </p:cNvSpPr>
          <p:nvPr>
            <p:ph sz="quarter" idx="1"/>
          </p:nvPr>
        </p:nvSpPr>
        <p:spPr>
          <a:xfrm>
            <a:off x="468313" y="1484313"/>
            <a:ext cx="8229600" cy="4525962"/>
          </a:xfrm>
        </p:spPr>
        <p:txBody>
          <a:bodyPr/>
          <a:lstStyle/>
          <a:p>
            <a:r>
              <a:rPr lang="en-US" sz="2800" smtClean="0"/>
              <a:t>Insulted you or made you feel bad about yourself?</a:t>
            </a:r>
            <a:endParaRPr lang="en-GB" sz="2800" smtClean="0"/>
          </a:p>
          <a:p>
            <a:r>
              <a:rPr lang="en-US" sz="2800" smtClean="0"/>
              <a:t>Belittled or humiliated you in front of other people?</a:t>
            </a:r>
            <a:endParaRPr lang="en-GB" sz="2800" smtClean="0"/>
          </a:p>
          <a:p>
            <a:r>
              <a:rPr lang="en-US" sz="2800" smtClean="0"/>
              <a:t>Done things to scare or intimidate you on purpose, e.g. by the way he looked at her, by yelling or smashing things?</a:t>
            </a:r>
            <a:endParaRPr lang="en-GB" sz="2800" smtClean="0"/>
          </a:p>
          <a:p>
            <a:r>
              <a:rPr lang="en-US" sz="2800" smtClean="0"/>
              <a:t>Threatened to hurt someone you care about?</a:t>
            </a:r>
          </a:p>
          <a:p>
            <a:r>
              <a:rPr lang="en-GB" sz="2800" smtClean="0"/>
              <a:t>Threatened to or thrown you out of the home?</a:t>
            </a:r>
          </a:p>
          <a:p>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sz="quarter" idx="1"/>
          </p:nvPr>
        </p:nvSpPr>
        <p:spPr>
          <a:xfrm>
            <a:off x="304800" y="404813"/>
            <a:ext cx="8534400" cy="2033587"/>
          </a:xfrm>
        </p:spPr>
        <p:txBody>
          <a:bodyPr/>
          <a:lstStyle/>
          <a:p>
            <a:r>
              <a:rPr lang="en-US" sz="2800" i="1" smtClean="0"/>
              <a:t>Physical violence after age 15 by others than husbands </a:t>
            </a:r>
            <a:endParaRPr lang="en-GB" sz="2800" smtClean="0"/>
          </a:p>
          <a:p>
            <a:r>
              <a:rPr lang="en-US" sz="2800" smtClean="0"/>
              <a:t> </a:t>
            </a:r>
            <a:r>
              <a:rPr lang="en-US" sz="2800" i="1" smtClean="0"/>
              <a:t>Sexual violence after age 15 by others than husbands</a:t>
            </a:r>
            <a:endParaRPr lang="en-GB" sz="2800" smtClean="0"/>
          </a:p>
          <a:p>
            <a:r>
              <a:rPr lang="en-US" sz="2800" smtClean="0"/>
              <a:t> </a:t>
            </a:r>
            <a:r>
              <a:rPr lang="en-US" sz="2800" i="1" smtClean="0"/>
              <a:t>Childhood sexual abuse (retrospectively asked before age 15 years) by others</a:t>
            </a:r>
            <a:endParaRPr lang="en-GB" sz="2800" smtClean="0"/>
          </a:p>
          <a:p>
            <a:pPr>
              <a:buFont typeface="Arial" charset="0"/>
              <a:buNone/>
            </a:pPr>
            <a:endParaRPr lang="en-GB" smtClean="0"/>
          </a:p>
        </p:txBody>
      </p:sp>
      <p:pic>
        <p:nvPicPr>
          <p:cNvPr id="30722" name="Picture 3" descr="C:\Users\Henriette\hj phovid\2009 photos\(11) Nov 2009\1711 vietnam\training week 1\small\very small\face card.jpg"/>
          <p:cNvPicPr>
            <a:picLocks noChangeAspect="1" noChangeArrowheads="1"/>
          </p:cNvPicPr>
          <p:nvPr/>
        </p:nvPicPr>
        <p:blipFill>
          <a:blip r:embed="rId3"/>
          <a:srcRect/>
          <a:stretch>
            <a:fillRect/>
          </a:stretch>
        </p:blipFill>
        <p:spPr bwMode="auto">
          <a:xfrm>
            <a:off x="1524000" y="3062288"/>
            <a:ext cx="4876800" cy="3352800"/>
          </a:xfrm>
          <a:prstGeom prst="rect">
            <a:avLst/>
          </a:prstGeom>
          <a:noFill/>
          <a:ln w="25400">
            <a:solidFill>
              <a:srgbClr val="C00000"/>
            </a:solidFill>
            <a:miter lim="800000"/>
            <a:headEnd/>
            <a:tailEnd/>
          </a:ln>
        </p:spPr>
      </p:pic>
      <p:sp>
        <p:nvSpPr>
          <p:cNvPr id="30723" name="Rectangle 3"/>
          <p:cNvSpPr>
            <a:spLocks noChangeArrowheads="1"/>
          </p:cNvSpPr>
          <p:nvPr/>
        </p:nvSpPr>
        <p:spPr bwMode="auto">
          <a:xfrm>
            <a:off x="609600" y="2438400"/>
            <a:ext cx="7772400" cy="461963"/>
          </a:xfrm>
          <a:prstGeom prst="rect">
            <a:avLst/>
          </a:prstGeom>
          <a:noFill/>
          <a:ln w="9525">
            <a:noFill/>
            <a:miter lim="800000"/>
            <a:headEnd/>
            <a:tailEnd/>
          </a:ln>
        </p:spPr>
        <p:txBody>
          <a:bodyPr>
            <a:spAutoFit/>
          </a:bodyPr>
          <a:lstStyle/>
          <a:p>
            <a:pPr algn="ctr"/>
            <a:r>
              <a:rPr lang="en-GB" sz="2400">
                <a:latin typeface="Perpetua"/>
              </a:rPr>
              <a:t>Childhood sexual abuse 2</a:t>
            </a:r>
            <a:r>
              <a:rPr lang="en-GB" sz="2400" baseline="30000">
                <a:latin typeface="Perpetua"/>
              </a:rPr>
              <a:t>nd</a:t>
            </a:r>
            <a:r>
              <a:rPr lang="en-GB" sz="2400">
                <a:latin typeface="Perpetua"/>
              </a:rPr>
              <a:t> opportunity</a:t>
            </a:r>
            <a:endParaRPr lang="en-US" sz="2400">
              <a:latin typeface="Perpetu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13</TotalTime>
  <Words>2394</Words>
  <Application>Microsoft Office PowerPoint</Application>
  <PresentationFormat>On-screen Show (4:3)</PresentationFormat>
  <Paragraphs>225</Paragraphs>
  <Slides>29</Slides>
  <Notes>25</Notes>
  <HiddenSlides>0</HiddenSlides>
  <MMClips>0</MMClips>
  <ScaleCrop>false</ScaleCrop>
  <HeadingPairs>
    <vt:vector size="8" baseType="variant">
      <vt:variant>
        <vt:lpstr>Fonts Used</vt:lpstr>
      </vt:variant>
      <vt:variant>
        <vt:i4>13</vt:i4>
      </vt:variant>
      <vt:variant>
        <vt:lpstr>Design Template</vt:lpstr>
      </vt:variant>
      <vt:variant>
        <vt:i4>5</vt:i4>
      </vt:variant>
      <vt:variant>
        <vt:lpstr>Embedded OLE Servers</vt:lpstr>
      </vt:variant>
      <vt:variant>
        <vt:i4>1</vt:i4>
      </vt:variant>
      <vt:variant>
        <vt:lpstr>Slide Titles</vt:lpstr>
      </vt:variant>
      <vt:variant>
        <vt:i4>29</vt:i4>
      </vt:variant>
    </vt:vector>
  </HeadingPairs>
  <TitlesOfParts>
    <vt:vector size="48" baseType="lpstr">
      <vt:lpstr>Perpetua</vt:lpstr>
      <vt:lpstr>Arial</vt:lpstr>
      <vt:lpstr>Franklin Gothic Book</vt:lpstr>
      <vt:lpstr>Wingdings 2</vt:lpstr>
      <vt:lpstr>Calibri</vt:lpstr>
      <vt:lpstr>Wingdings</vt:lpstr>
      <vt:lpstr>宋体</vt:lpstr>
      <vt:lpstr>Tahoma</vt:lpstr>
      <vt:lpstr>LilyUPC</vt:lpstr>
      <vt:lpstr>EucrosiaUPC</vt:lpstr>
      <vt:lpstr>Times New Roman</vt:lpstr>
      <vt:lpstr>Lucida Sans Unicode</vt:lpstr>
      <vt:lpstr>Arial Black</vt:lpstr>
      <vt:lpstr>Equity</vt:lpstr>
      <vt:lpstr>Equity</vt:lpstr>
      <vt:lpstr>Equity</vt:lpstr>
      <vt:lpstr>Equity</vt:lpstr>
      <vt:lpstr>Equity</vt:lpstr>
      <vt:lpstr>Microsoft Excel Worksheet</vt:lpstr>
      <vt:lpstr>National Study on  Domestic Violence against Women  Sharing Experience from Viet Nam </vt:lpstr>
      <vt:lpstr>1. Context before the study</vt:lpstr>
      <vt:lpstr>2. Methodology and sample</vt:lpstr>
      <vt:lpstr>3. Questionnaire adaptation</vt:lpstr>
      <vt:lpstr>4. Identification of type of violence</vt:lpstr>
      <vt:lpstr>Physical violence by husband  Has your husband ever.....  </vt:lpstr>
      <vt:lpstr>Sexual violence by husband </vt:lpstr>
      <vt:lpstr>Emotional abuse by husband  </vt:lpstr>
      <vt:lpstr>Slide 9</vt:lpstr>
      <vt:lpstr>Reference periods </vt:lpstr>
      <vt:lpstr>5. Safety &amp; ethical issues  </vt:lpstr>
      <vt:lpstr>6. Training schedule </vt:lpstr>
      <vt:lpstr>Traiing &amp; Pilot test - preparations</vt:lpstr>
      <vt:lpstr>7. Staff mobilization</vt:lpstr>
      <vt:lpstr>Slide 15</vt:lpstr>
      <vt:lpstr>8. Key Findings </vt:lpstr>
      <vt:lpstr>Slide 17</vt:lpstr>
      <vt:lpstr>Prevalence of moderate and severe physical violence by husband, among ever-married women, by age, Viet Nam 2010</vt:lpstr>
      <vt:lpstr>Prevalence of violence by persons other than husband, among all interviewed women, Viet Nam 2010 </vt:lpstr>
      <vt:lpstr>Perpetrators of non-partner physical violence, as reported by women who experienced such violence  (since the age of 15 years)</vt:lpstr>
      <vt:lpstr>Percentage of abused women injured due to physical or sexual violence by husband, Viet Nam 2010</vt:lpstr>
      <vt:lpstr>Slide 22</vt:lpstr>
      <vt:lpstr>Slide 23</vt:lpstr>
      <vt:lpstr>Slide 24</vt:lpstr>
      <vt:lpstr>9. More than a number</vt:lpstr>
      <vt:lpstr>More than a number… (cont.)</vt:lpstr>
      <vt:lpstr>More than a number…</vt:lpstr>
      <vt:lpstr>Challenges in ata dissemination</vt:lpstr>
      <vt:lpstr>You can find the report 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Domestic Violence against Women  Sharing Experience from Viet Nam </dc:title>
  <dc:creator>Phung Duc Tung</dc:creator>
  <cp:lastModifiedBy>United Nations</cp:lastModifiedBy>
  <cp:revision>3</cp:revision>
  <dcterms:created xsi:type="dcterms:W3CDTF">2013-10-15T00:16:07Z</dcterms:created>
  <dcterms:modified xsi:type="dcterms:W3CDTF">2013-11-07T15:42:09Z</dcterms:modified>
</cp:coreProperties>
</file>