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94" r:id="rId3"/>
    <p:sldId id="292" r:id="rId4"/>
    <p:sldId id="290" r:id="rId5"/>
    <p:sldId id="289" r:id="rId6"/>
    <p:sldId id="298" r:id="rId7"/>
    <p:sldId id="297" r:id="rId8"/>
    <p:sldId id="299" r:id="rId9"/>
    <p:sldId id="282" r:id="rId10"/>
    <p:sldId id="284" r:id="rId11"/>
    <p:sldId id="285" r:id="rId12"/>
    <p:sldId id="301" r:id="rId13"/>
    <p:sldId id="302" r:id="rId14"/>
    <p:sldId id="304" r:id="rId15"/>
    <p:sldId id="305" r:id="rId16"/>
    <p:sldId id="308" r:id="rId17"/>
    <p:sldId id="306" r:id="rId18"/>
    <p:sldId id="288" r:id="rId19"/>
    <p:sldId id="309" r:id="rId20"/>
    <p:sldId id="310"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599" autoAdjust="0"/>
  </p:normalViewPr>
  <p:slideViewPr>
    <p:cSldViewPr>
      <p:cViewPr varScale="1">
        <p:scale>
          <a:sx n="109" d="100"/>
          <a:sy n="109" d="100"/>
        </p:scale>
        <p:origin x="-1038" y="-84"/>
      </p:cViewPr>
      <p:guideLst>
        <p:guide orient="horz" pos="2160"/>
        <p:guide pos="2880"/>
      </p:guideLst>
    </p:cSldViewPr>
  </p:slideViewPr>
  <p:outlineViewPr>
    <p:cViewPr>
      <p:scale>
        <a:sx n="33" d="100"/>
        <a:sy n="33" d="100"/>
      </p:scale>
      <p:origin x="0" y="12154"/>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47AFB4F-CB19-4222-922B-778D3C433391}" type="datetimeFigureOut">
              <a:rPr lang="en-GB"/>
              <a:pPr>
                <a:defRPr/>
              </a:pPr>
              <a:t>18/11/2013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FDB4A5E-E6D7-4A4A-8AAF-FEA35C99254C}"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0E6A6E-1AA8-4FFE-89C2-D6F531659578}" type="slidenum">
              <a:rPr lang="en-US"/>
              <a:pPr fontAlgn="base">
                <a:spcBef>
                  <a:spcPct val="0"/>
                </a:spcBef>
                <a:spcAft>
                  <a:spcPct val="0"/>
                </a:spcAft>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4D4C11-FF1C-4B4F-861A-1C5CFF737114}" type="slidenum">
              <a:rPr lang="en-US"/>
              <a:pPr fontAlgn="base">
                <a:spcBef>
                  <a:spcPct val="0"/>
                </a:spcBef>
                <a:spcAft>
                  <a:spcPct val="0"/>
                </a:spcAft>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C9538B-71FF-4F34-8708-6D8A974AABD2}" type="slidenum">
              <a:rPr lang="en-US"/>
              <a:pPr fontAlgn="base">
                <a:spcBef>
                  <a:spcPct val="0"/>
                </a:spcBef>
                <a:spcAft>
                  <a:spcPct val="0"/>
                </a:spcAft>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Friedan Feminine Mystique; Vanek Scientific American, Szalai 65</a:t>
            </a:r>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8C34C5-C7CC-48E6-AC2B-015873318708}"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CD2E86-EA53-41CE-AA37-EFA70BF707EA}" type="slidenum">
              <a:rPr lang="en-US"/>
              <a:pPr fontAlgn="base">
                <a:spcBef>
                  <a:spcPct val="0"/>
                </a:spcBef>
                <a:spcAft>
                  <a:spcPct val="0"/>
                </a:spcAft>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37CD83-B84F-4269-A99A-F23133FFE23F}" type="slidenum">
              <a:rPr lang="en-US"/>
              <a:pPr fontAlgn="base">
                <a:spcBef>
                  <a:spcPct val="0"/>
                </a:spcBef>
                <a:spcAft>
                  <a:spcPct val="0"/>
                </a:spcAft>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5D1C8E-69C0-4161-9274-921FB47330B9}" type="slidenum">
              <a:rPr lang="en-US"/>
              <a:pPr fontAlgn="base">
                <a:spcBef>
                  <a:spcPct val="0"/>
                </a:spcBef>
                <a:spcAft>
                  <a:spcPct val="0"/>
                </a:spcAft>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83DB9B-3ABB-4877-807F-18A47854A463}" type="slidenum">
              <a:rPr lang="en-US"/>
              <a:pPr fontAlgn="base">
                <a:spcBef>
                  <a:spcPct val="0"/>
                </a:spcBef>
                <a:spcAft>
                  <a:spcPct val="0"/>
                </a:spcAft>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B23B5E-93B1-4310-8E1D-9B8B9AD7FBB1}" type="slidenum">
              <a:rPr lang="en-US"/>
              <a:pPr fontAlgn="base">
                <a:spcBef>
                  <a:spcPct val="0"/>
                </a:spcBef>
                <a:spcAft>
                  <a:spcPct val="0"/>
                </a:spcAft>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0C4C43-B88D-4049-9FB4-7A12B808609A}" type="slidenum">
              <a:rPr lang="en-US"/>
              <a:pPr fontAlgn="base">
                <a:spcBef>
                  <a:spcPct val="0"/>
                </a:spcBef>
                <a:spcAft>
                  <a:spcPct val="0"/>
                </a:spcAft>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18FF828-FC99-4BAB-98A7-C8A67CD9132A}" type="datetimeFigureOut">
              <a:rPr lang="en-GB"/>
              <a:pPr>
                <a:defRPr/>
              </a:pPr>
              <a:t>18/11/2013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A6241D0-70F0-463A-8D8F-07F748D40A6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5DCAEB9-169D-47F6-BB8E-DDC481914E42}" type="datetimeFigureOut">
              <a:rPr lang="en-GB"/>
              <a:pPr>
                <a:defRPr/>
              </a:pPr>
              <a:t>18/11/2013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3FA6367-7195-4D51-9842-BB57703820CF}"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1BC5C87-2932-4349-A49E-254E6B3E755E}" type="datetimeFigureOut">
              <a:rPr lang="en-GB"/>
              <a:pPr>
                <a:defRPr/>
              </a:pPr>
              <a:t>18/11/2013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72A6B4B-092A-423D-8A37-85DAC53A31D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E115FE6-F092-4238-BCB7-D44CE101717B}" type="datetimeFigureOut">
              <a:rPr lang="en-GB"/>
              <a:pPr>
                <a:defRPr/>
              </a:pPr>
              <a:t>18/11/2013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F44477B-72B9-42BA-9C2B-71C3E7A8372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3814C9E-CD56-4CA7-AB0C-D76C8D4E9B6F}" type="datetimeFigureOut">
              <a:rPr lang="en-GB"/>
              <a:pPr>
                <a:defRPr/>
              </a:pPr>
              <a:t>18/11/2013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C198D0D-6DD7-491B-B75E-F6A5DA7CBC2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BB3941A-2429-4E33-983C-98E527DED13B}" type="datetimeFigureOut">
              <a:rPr lang="en-GB"/>
              <a:pPr>
                <a:defRPr/>
              </a:pPr>
              <a:t>18/11/2013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B0E752A-FC73-4979-87DD-B27376D1645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4F7CAD17-C569-42A2-B528-391AFDB849B8}" type="datetimeFigureOut">
              <a:rPr lang="en-GB"/>
              <a:pPr>
                <a:defRPr/>
              </a:pPr>
              <a:t>18/11/2013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EF5B0CB-4CB1-48E6-99FD-833C6AAB315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8AF067E-FBC7-453D-BB65-1CF296757D13}" type="datetimeFigureOut">
              <a:rPr lang="en-GB"/>
              <a:pPr>
                <a:defRPr/>
              </a:pPr>
              <a:t>18/11/2013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A83C85D-2A94-4C96-B1CB-6E97D09BFA6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AC666CB-C1DD-4F8A-A4E9-3D8419B0560A}" type="datetimeFigureOut">
              <a:rPr lang="en-GB"/>
              <a:pPr>
                <a:defRPr/>
              </a:pPr>
              <a:t>18/11/2013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5315ACD-B177-4D88-B757-C1BCB680021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DAA9EE-F9F1-475C-A4CC-0664A88C405A}" type="datetimeFigureOut">
              <a:rPr lang="en-GB"/>
              <a:pPr>
                <a:defRPr/>
              </a:pPr>
              <a:t>18/11/2013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27EB56F-BA1D-4BBE-8A27-6F0F6854539F}"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3322E8-1455-4729-9EC7-8C5DAB8D731D}" type="datetimeFigureOut">
              <a:rPr lang="en-GB"/>
              <a:pPr>
                <a:defRPr/>
              </a:pPr>
              <a:t>18/11/2013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E294FB5-144C-455D-86EE-6BA19C32D6B9}"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FD7FD90-B5C0-4DAC-B2CB-AD59508822DD}" type="datetimeFigureOut">
              <a:rPr lang="en-GB"/>
              <a:pPr>
                <a:defRPr/>
              </a:pPr>
              <a:t>18/11/2013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67AA545-6C46-449B-983B-E8B7509716F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6013" y="908050"/>
            <a:ext cx="7056437" cy="3313113"/>
          </a:xfrm>
        </p:spPr>
        <p:txBody>
          <a:bodyPr rtlCol="0">
            <a:normAutofit fontScale="90000"/>
          </a:bodyPr>
          <a:lstStyle/>
          <a:p>
            <a:pPr fontAlgn="auto">
              <a:spcAft>
                <a:spcPts val="0"/>
              </a:spcAft>
              <a:defRPr/>
            </a:pPr>
            <a:r>
              <a:rPr lang="en-GB" dirty="0" smtClean="0"/>
              <a:t>Changing the terms of economic and policy debates: the importance of collecting and archiving time use surveys in the promotion of gender justice</a:t>
            </a:r>
            <a:endParaRPr lang="en-GB" dirty="0"/>
          </a:p>
        </p:txBody>
      </p:sp>
      <p:sp>
        <p:nvSpPr>
          <p:cNvPr id="3" name="Subtitle 2"/>
          <p:cNvSpPr>
            <a:spLocks noGrp="1"/>
          </p:cNvSpPr>
          <p:nvPr>
            <p:ph type="subTitle" idx="1"/>
          </p:nvPr>
        </p:nvSpPr>
        <p:spPr>
          <a:xfrm>
            <a:off x="755650" y="4314825"/>
            <a:ext cx="7561263" cy="1635125"/>
          </a:xfrm>
        </p:spPr>
        <p:txBody>
          <a:bodyPr rtlCol="0">
            <a:normAutofit fontScale="92500" lnSpcReduction="10000"/>
          </a:bodyPr>
          <a:lstStyle/>
          <a:p>
            <a:pPr fontAlgn="auto">
              <a:spcAft>
                <a:spcPts val="0"/>
              </a:spcAft>
              <a:buFont typeface="Arial" pitchFamily="34" charset="0"/>
              <a:buNone/>
              <a:defRPr/>
            </a:pPr>
            <a:r>
              <a:rPr lang="en-GB" dirty="0" smtClean="0">
                <a:solidFill>
                  <a:schemeClr val="tx1"/>
                </a:solidFill>
              </a:rPr>
              <a:t>Kimberly </a:t>
            </a:r>
            <a:r>
              <a:rPr lang="en-GB" dirty="0">
                <a:solidFill>
                  <a:schemeClr val="tx1"/>
                </a:solidFill>
              </a:rPr>
              <a:t>Fisher</a:t>
            </a:r>
          </a:p>
          <a:p>
            <a:pPr fontAlgn="auto">
              <a:spcAft>
                <a:spcPts val="0"/>
              </a:spcAft>
              <a:buFont typeface="Arial" pitchFamily="34" charset="0"/>
              <a:buNone/>
              <a:defRPr/>
            </a:pPr>
            <a:r>
              <a:rPr lang="en-GB" dirty="0">
                <a:solidFill>
                  <a:schemeClr val="tx1"/>
                </a:solidFill>
              </a:rPr>
              <a:t>Centre for Time Use Research</a:t>
            </a:r>
          </a:p>
          <a:p>
            <a:pPr fontAlgn="auto">
              <a:spcAft>
                <a:spcPts val="0"/>
              </a:spcAft>
              <a:buFont typeface="Arial" pitchFamily="34" charset="0"/>
              <a:buNone/>
              <a:defRPr/>
            </a:pPr>
            <a:r>
              <a:rPr lang="en-GB" dirty="0">
                <a:solidFill>
                  <a:schemeClr val="tx1"/>
                </a:solidFill>
              </a:rPr>
              <a:t>Department of Sociology, University of </a:t>
            </a:r>
            <a:r>
              <a:rPr lang="en-GB" dirty="0" smtClean="0">
                <a:solidFill>
                  <a:schemeClr val="tx1"/>
                </a:solidFill>
              </a:rPr>
              <a:t>Oxford</a:t>
            </a:r>
            <a:endParaRPr lang="en-GB" dirty="0">
              <a:solidFill>
                <a:schemeClr val="tx1"/>
              </a:solidFill>
            </a:endParaRPr>
          </a:p>
        </p:txBody>
      </p:sp>
      <p:pic>
        <p:nvPicPr>
          <p:cNvPr id="14339" name="Picture 8" descr="CTUR-small-image.JPG"/>
          <p:cNvPicPr>
            <a:picLocks noChangeAspect="1"/>
          </p:cNvPicPr>
          <p:nvPr/>
        </p:nvPicPr>
        <p:blipFill>
          <a:blip r:embed="rId2"/>
          <a:srcRect/>
          <a:stretch>
            <a:fillRect/>
          </a:stretch>
        </p:blipFill>
        <p:spPr bwMode="auto">
          <a:xfrm>
            <a:off x="107950" y="115888"/>
            <a:ext cx="1079500" cy="1352550"/>
          </a:xfrm>
          <a:prstGeom prst="rect">
            <a:avLst/>
          </a:prstGeom>
          <a:noFill/>
          <a:ln w="9525">
            <a:noFill/>
            <a:miter lim="800000"/>
            <a:headEnd/>
            <a:tailEnd/>
          </a:ln>
        </p:spPr>
      </p:pic>
      <p:pic>
        <p:nvPicPr>
          <p:cNvPr id="14340" name="Picture 3"/>
          <p:cNvPicPr>
            <a:picLocks noChangeAspect="1" noChangeArrowheads="1"/>
          </p:cNvPicPr>
          <p:nvPr/>
        </p:nvPicPr>
        <p:blipFill>
          <a:blip r:embed="rId3"/>
          <a:srcRect/>
          <a:stretch>
            <a:fillRect/>
          </a:stretch>
        </p:blipFill>
        <p:spPr bwMode="auto">
          <a:xfrm>
            <a:off x="3635375" y="6110288"/>
            <a:ext cx="1800225" cy="55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6375" y="549275"/>
            <a:ext cx="6408738" cy="1143000"/>
          </a:xfrm>
        </p:spPr>
        <p:txBody>
          <a:bodyPr rtlCol="0">
            <a:normAutofit fontScale="90000"/>
          </a:bodyPr>
          <a:lstStyle/>
          <a:p>
            <a:pPr fontAlgn="auto">
              <a:spcAft>
                <a:spcPts val="0"/>
              </a:spcAft>
              <a:defRPr/>
            </a:pPr>
            <a:r>
              <a:rPr lang="en-GB" dirty="0" smtClean="0"/>
              <a:t>National well-being accounts</a:t>
            </a:r>
            <a:endParaRPr lang="en-GB" b="1" dirty="0"/>
          </a:p>
        </p:txBody>
      </p:sp>
      <p:sp>
        <p:nvSpPr>
          <p:cNvPr id="3" name="Content Placeholder 2"/>
          <p:cNvSpPr>
            <a:spLocks noGrp="1"/>
          </p:cNvSpPr>
          <p:nvPr>
            <p:ph idx="1"/>
          </p:nvPr>
        </p:nvSpPr>
        <p:spPr>
          <a:xfrm>
            <a:off x="457200" y="1989138"/>
            <a:ext cx="8229600" cy="4248150"/>
          </a:xfrm>
        </p:spPr>
        <p:txBody>
          <a:bodyPr rtlCol="0">
            <a:normAutofit/>
          </a:bodyPr>
          <a:lstStyle/>
          <a:p>
            <a:pPr fontAlgn="auto">
              <a:spcAft>
                <a:spcPts val="0"/>
              </a:spcAft>
              <a:buFont typeface="Arial" pitchFamily="34" charset="0"/>
              <a:buChar char="•"/>
              <a:defRPr/>
            </a:pPr>
            <a:endParaRPr lang="en-GB" dirty="0" smtClean="0"/>
          </a:p>
          <a:p>
            <a:pPr marL="0" indent="0" fontAlgn="auto">
              <a:spcAft>
                <a:spcPts val="0"/>
              </a:spcAft>
              <a:buFont typeface="Arial" pitchFamily="34" charset="0"/>
              <a:buNone/>
              <a:defRPr/>
            </a:pPr>
            <a:endParaRPr lang="en-GB" dirty="0" smtClean="0"/>
          </a:p>
          <a:p>
            <a:pPr fontAlgn="auto">
              <a:spcAft>
                <a:spcPts val="0"/>
              </a:spcAft>
              <a:buFont typeface="Arial" pitchFamily="34" charset="0"/>
              <a:buChar char="•"/>
              <a:defRPr/>
            </a:pPr>
            <a:endParaRPr lang="en-GB" dirty="0"/>
          </a:p>
        </p:txBody>
      </p:sp>
      <p:pic>
        <p:nvPicPr>
          <p:cNvPr id="30723" name="Picture 8" descr="CTUR-small-image.JPG"/>
          <p:cNvPicPr>
            <a:picLocks noChangeAspect="1"/>
          </p:cNvPicPr>
          <p:nvPr/>
        </p:nvPicPr>
        <p:blipFill>
          <a:blip r:embed="rId2"/>
          <a:srcRect/>
          <a:stretch>
            <a:fillRect/>
          </a:stretch>
        </p:blipFill>
        <p:spPr bwMode="auto">
          <a:xfrm>
            <a:off x="179388" y="188913"/>
            <a:ext cx="958850" cy="1200150"/>
          </a:xfrm>
          <a:prstGeom prst="rect">
            <a:avLst/>
          </a:prstGeom>
          <a:noFill/>
          <a:ln w="9525">
            <a:noFill/>
            <a:miter lim="800000"/>
            <a:headEnd/>
            <a:tailEnd/>
          </a:ln>
        </p:spPr>
      </p:pic>
      <p:pic>
        <p:nvPicPr>
          <p:cNvPr id="30724" name="Picture 3"/>
          <p:cNvPicPr>
            <a:picLocks noChangeAspect="1" noChangeArrowheads="1"/>
          </p:cNvPicPr>
          <p:nvPr/>
        </p:nvPicPr>
        <p:blipFill>
          <a:blip r:embed="rId3"/>
          <a:srcRect/>
          <a:stretch>
            <a:fillRect/>
          </a:stretch>
        </p:blipFill>
        <p:spPr bwMode="auto">
          <a:xfrm>
            <a:off x="3635375" y="6110288"/>
            <a:ext cx="1800225" cy="558800"/>
          </a:xfrm>
          <a:prstGeom prst="rect">
            <a:avLst/>
          </a:prstGeom>
          <a:noFill/>
          <a:ln w="9525">
            <a:noFill/>
            <a:miter lim="800000"/>
            <a:headEnd/>
            <a:tailEnd/>
          </a:ln>
        </p:spPr>
      </p:pic>
      <p:sp>
        <p:nvSpPr>
          <p:cNvPr id="30725" name="Rectangle 5"/>
          <p:cNvSpPr>
            <a:spLocks noChangeArrowheads="1"/>
          </p:cNvSpPr>
          <p:nvPr/>
        </p:nvSpPr>
        <p:spPr bwMode="auto">
          <a:xfrm>
            <a:off x="684213" y="1892300"/>
            <a:ext cx="7704137" cy="3632200"/>
          </a:xfrm>
          <a:prstGeom prst="rect">
            <a:avLst/>
          </a:prstGeom>
          <a:noFill/>
          <a:ln w="9525">
            <a:noFill/>
            <a:miter lim="800000"/>
            <a:headEnd/>
            <a:tailEnd/>
          </a:ln>
        </p:spPr>
        <p:txBody>
          <a:bodyPr>
            <a:spAutoFit/>
          </a:bodyPr>
          <a:lstStyle/>
          <a:p>
            <a:pPr>
              <a:spcBef>
                <a:spcPts val="600"/>
              </a:spcBef>
              <a:spcAft>
                <a:spcPts val="600"/>
              </a:spcAft>
              <a:buClr>
                <a:srgbClr val="2D2D8A"/>
              </a:buClr>
              <a:buFont typeface="Arial" charset="0"/>
              <a:buChar char="•"/>
            </a:pPr>
            <a:r>
              <a:rPr lang="en-AU" sz="3000">
                <a:latin typeface="Calibri" pitchFamily="34" charset="0"/>
                <a:ea typeface="ＭＳ Ｐゴシック"/>
                <a:cs typeface="ＭＳ Ｐゴシック"/>
              </a:rPr>
              <a:t>Distinction between ‘life-domain/generalised’ vs ‘emotional/hedonic’ wellbeing</a:t>
            </a:r>
          </a:p>
          <a:p>
            <a:pPr lvl="1">
              <a:spcBef>
                <a:spcPts val="600"/>
              </a:spcBef>
              <a:spcAft>
                <a:spcPts val="600"/>
              </a:spcAft>
              <a:buClr>
                <a:srgbClr val="2D2D8A"/>
              </a:buClr>
              <a:buFont typeface="Arial" charset="0"/>
              <a:buChar char="•"/>
            </a:pPr>
            <a:r>
              <a:rPr lang="en-AU" sz="3000">
                <a:latin typeface="Calibri" pitchFamily="34" charset="0"/>
                <a:ea typeface="ＭＳ Ｐゴシック"/>
                <a:cs typeface="ＭＳ Ｐゴシック"/>
              </a:rPr>
              <a:t> How happy/satisfied are you with your life  </a:t>
            </a:r>
            <a:r>
              <a:rPr lang="en-AU" sz="3000" u="sng">
                <a:latin typeface="Calibri" pitchFamily="34" charset="0"/>
                <a:ea typeface="ＭＳ Ｐゴシック"/>
                <a:cs typeface="ＭＳ Ｐゴシック"/>
              </a:rPr>
              <a:t>in general</a:t>
            </a:r>
            <a:r>
              <a:rPr lang="en-AU" sz="3000">
                <a:latin typeface="Calibri" pitchFamily="34" charset="0"/>
                <a:ea typeface="ＭＳ Ｐゴシック"/>
                <a:cs typeface="ＭＳ Ｐゴシック"/>
              </a:rPr>
              <a:t>? (Easterlin, Oswald, Helliwell)</a:t>
            </a:r>
          </a:p>
          <a:p>
            <a:pPr lvl="1">
              <a:spcBef>
                <a:spcPts val="600"/>
              </a:spcBef>
              <a:spcAft>
                <a:spcPts val="600"/>
              </a:spcAft>
              <a:buClr>
                <a:srgbClr val="2D2D8A"/>
              </a:buClr>
              <a:buFont typeface="Arial" charset="0"/>
              <a:buChar char="•"/>
            </a:pPr>
            <a:r>
              <a:rPr lang="en-AU" sz="3000">
                <a:latin typeface="Calibri" pitchFamily="34" charset="0"/>
                <a:ea typeface="ＭＳ Ｐゴシック"/>
                <a:cs typeface="ＭＳ Ｐゴシック"/>
              </a:rPr>
              <a:t> How much </a:t>
            </a:r>
            <a:r>
              <a:rPr lang="en-AU" sz="3000" u="sng">
                <a:latin typeface="Calibri" pitchFamily="34" charset="0"/>
                <a:ea typeface="ＭＳ Ｐゴシック"/>
                <a:cs typeface="ＭＳ Ｐゴシック"/>
              </a:rPr>
              <a:t>time</a:t>
            </a:r>
            <a:r>
              <a:rPr lang="en-AU" sz="3000">
                <a:latin typeface="Calibri" pitchFamily="34" charset="0"/>
                <a:ea typeface="ＭＳ Ｐゴシック"/>
                <a:cs typeface="ＭＳ Ｐゴシック"/>
              </a:rPr>
              <a:t> do you spend doing enjoyable activities? (Kahneman &amp; Kruegar, Juster &amp; Stafford, Robinson, Gershuny)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6375" y="333375"/>
            <a:ext cx="6408738" cy="1143000"/>
          </a:xfrm>
        </p:spPr>
        <p:txBody>
          <a:bodyPr rtlCol="0">
            <a:normAutofit fontScale="90000"/>
          </a:bodyPr>
          <a:lstStyle/>
          <a:p>
            <a:pPr fontAlgn="auto">
              <a:spcAft>
                <a:spcPts val="0"/>
              </a:spcAft>
              <a:defRPr/>
            </a:pPr>
            <a:r>
              <a:rPr lang="en-GB" dirty="0" smtClean="0"/>
              <a:t>National well-being accounts</a:t>
            </a:r>
            <a:endParaRPr lang="en-GB" b="1" dirty="0"/>
          </a:p>
        </p:txBody>
      </p:sp>
      <p:sp>
        <p:nvSpPr>
          <p:cNvPr id="3" name="Content Placeholder 2"/>
          <p:cNvSpPr>
            <a:spLocks noGrp="1"/>
          </p:cNvSpPr>
          <p:nvPr>
            <p:ph idx="1"/>
          </p:nvPr>
        </p:nvSpPr>
        <p:spPr>
          <a:xfrm>
            <a:off x="323850" y="1628775"/>
            <a:ext cx="8496300" cy="4392613"/>
          </a:xfrm>
        </p:spPr>
        <p:txBody>
          <a:bodyPr rtlCol="0">
            <a:normAutofit/>
          </a:bodyPr>
          <a:lstStyle/>
          <a:p>
            <a:pPr fontAlgn="auto">
              <a:spcAft>
                <a:spcPts val="0"/>
              </a:spcAft>
              <a:buFont typeface="Arial" pitchFamily="34" charset="0"/>
              <a:buChar char="•"/>
              <a:defRPr/>
            </a:pPr>
            <a:r>
              <a:rPr lang="en-US" sz="3000" dirty="0" smtClean="0">
                <a:ea typeface="ＭＳ Ｐゴシック" charset="0"/>
              </a:rPr>
              <a:t>Cross-national comparability problems</a:t>
            </a:r>
          </a:p>
          <a:p>
            <a:pPr fontAlgn="auto">
              <a:spcAft>
                <a:spcPts val="0"/>
              </a:spcAft>
              <a:buFont typeface="Arial" pitchFamily="34" charset="0"/>
              <a:buChar char="•"/>
              <a:defRPr/>
            </a:pPr>
            <a:r>
              <a:rPr lang="en-GB" sz="3000" dirty="0" smtClean="0"/>
              <a:t>Lose link between policy impacts on daily routines &amp; association between routines &amp; emotions</a:t>
            </a:r>
          </a:p>
          <a:p>
            <a:pPr lvl="1" fontAlgn="auto">
              <a:spcAft>
                <a:spcPts val="0"/>
              </a:spcAft>
              <a:buFont typeface="Arial" pitchFamily="34" charset="0"/>
              <a:buChar char="–"/>
              <a:defRPr/>
            </a:pPr>
            <a:r>
              <a:rPr lang="en-GB" sz="2600" dirty="0" smtClean="0"/>
              <a:t>Behaviours (&amp; associated emotional responses) occur in bounded cycles rather than sequences of isolated units</a:t>
            </a:r>
          </a:p>
          <a:p>
            <a:pPr lvl="1" fontAlgn="auto">
              <a:spcAft>
                <a:spcPts val="0"/>
              </a:spcAft>
              <a:buFont typeface="Arial" pitchFamily="34" charset="0"/>
              <a:buChar char="–"/>
              <a:defRPr/>
            </a:pPr>
            <a:r>
              <a:rPr lang="en-GB" sz="2600" dirty="0" smtClean="0"/>
              <a:t>Policy interventions have knock-on consequences</a:t>
            </a:r>
          </a:p>
          <a:p>
            <a:pPr lvl="1" fontAlgn="auto">
              <a:spcAft>
                <a:spcPts val="0"/>
              </a:spcAft>
              <a:buFont typeface="Arial" pitchFamily="34" charset="0"/>
              <a:buChar char="–"/>
              <a:defRPr/>
            </a:pPr>
            <a:r>
              <a:rPr lang="en-GB" sz="2600" dirty="0" smtClean="0"/>
              <a:t>Cannot know if emotional change correlated with policy-influenced behaviour change reflects the policy or knock-on consequences</a:t>
            </a:r>
          </a:p>
          <a:p>
            <a:pPr lvl="1" fontAlgn="auto">
              <a:spcAft>
                <a:spcPts val="0"/>
              </a:spcAft>
              <a:buFont typeface="Arial" pitchFamily="34" charset="0"/>
              <a:buChar char="–"/>
              <a:defRPr/>
            </a:pPr>
            <a:endParaRPr lang="en-GB" sz="2600" dirty="0" smtClean="0"/>
          </a:p>
          <a:p>
            <a:pPr marL="0" indent="0" fontAlgn="auto">
              <a:spcAft>
                <a:spcPts val="0"/>
              </a:spcAft>
              <a:buFont typeface="Arial" pitchFamily="34" charset="0"/>
              <a:buNone/>
              <a:defRPr/>
            </a:pPr>
            <a:endParaRPr lang="en-GB" dirty="0" smtClean="0"/>
          </a:p>
          <a:p>
            <a:pPr fontAlgn="auto">
              <a:spcAft>
                <a:spcPts val="0"/>
              </a:spcAft>
              <a:buFont typeface="Arial" pitchFamily="34" charset="0"/>
              <a:buChar char="•"/>
              <a:defRPr/>
            </a:pPr>
            <a:endParaRPr lang="en-GB" dirty="0"/>
          </a:p>
        </p:txBody>
      </p:sp>
      <p:pic>
        <p:nvPicPr>
          <p:cNvPr id="31747" name="Picture 8" descr="CTUR-small-image.JPG"/>
          <p:cNvPicPr>
            <a:picLocks noChangeAspect="1"/>
          </p:cNvPicPr>
          <p:nvPr/>
        </p:nvPicPr>
        <p:blipFill>
          <a:blip r:embed="rId2"/>
          <a:srcRect/>
          <a:stretch>
            <a:fillRect/>
          </a:stretch>
        </p:blipFill>
        <p:spPr bwMode="auto">
          <a:xfrm>
            <a:off x="179388" y="188913"/>
            <a:ext cx="958850" cy="1200150"/>
          </a:xfrm>
          <a:prstGeom prst="rect">
            <a:avLst/>
          </a:prstGeom>
          <a:noFill/>
          <a:ln w="9525">
            <a:noFill/>
            <a:miter lim="800000"/>
            <a:headEnd/>
            <a:tailEnd/>
          </a:ln>
        </p:spPr>
      </p:pic>
      <p:pic>
        <p:nvPicPr>
          <p:cNvPr id="31748" name="Picture 3"/>
          <p:cNvPicPr>
            <a:picLocks noChangeAspect="1" noChangeArrowheads="1"/>
          </p:cNvPicPr>
          <p:nvPr/>
        </p:nvPicPr>
        <p:blipFill>
          <a:blip r:embed="rId3"/>
          <a:srcRect/>
          <a:stretch>
            <a:fillRect/>
          </a:stretch>
        </p:blipFill>
        <p:spPr bwMode="auto">
          <a:xfrm>
            <a:off x="3635375" y="6110288"/>
            <a:ext cx="1800225" cy="55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913" y="333375"/>
            <a:ext cx="6480175" cy="1143000"/>
          </a:xfrm>
        </p:spPr>
        <p:txBody>
          <a:bodyPr rtlCol="0">
            <a:normAutofit fontScale="90000"/>
          </a:bodyPr>
          <a:lstStyle/>
          <a:p>
            <a:pPr fontAlgn="auto">
              <a:spcAft>
                <a:spcPts val="0"/>
              </a:spcAft>
              <a:defRPr/>
            </a:pPr>
            <a:r>
              <a:rPr lang="en-GB" dirty="0" smtClean="0"/>
              <a:t>Gender in national </a:t>
            </a:r>
            <a:br>
              <a:rPr lang="en-GB" dirty="0" smtClean="0"/>
            </a:br>
            <a:r>
              <a:rPr lang="en-GB" dirty="0" smtClean="0"/>
              <a:t>well-being accounts</a:t>
            </a:r>
            <a:endParaRPr lang="en-GB" b="1" dirty="0"/>
          </a:p>
        </p:txBody>
      </p:sp>
      <p:sp>
        <p:nvSpPr>
          <p:cNvPr id="3" name="Content Placeholder 2"/>
          <p:cNvSpPr>
            <a:spLocks noGrp="1"/>
          </p:cNvSpPr>
          <p:nvPr>
            <p:ph idx="1"/>
          </p:nvPr>
        </p:nvSpPr>
        <p:spPr>
          <a:xfrm>
            <a:off x="323850" y="1628775"/>
            <a:ext cx="8496300" cy="4392613"/>
          </a:xfrm>
        </p:spPr>
        <p:txBody>
          <a:bodyPr rtlCol="0">
            <a:normAutofit lnSpcReduction="10000"/>
          </a:bodyPr>
          <a:lstStyle/>
          <a:p>
            <a:pPr fontAlgn="auto">
              <a:spcAft>
                <a:spcPts val="0"/>
              </a:spcAft>
              <a:buFont typeface="Arial" pitchFamily="34" charset="0"/>
              <a:buChar char="•"/>
              <a:defRPr/>
            </a:pPr>
            <a:r>
              <a:rPr lang="en-GB" sz="3600" dirty="0" smtClean="0">
                <a:ea typeface="ＭＳ Ｐゴシック" charset="0"/>
              </a:rPr>
              <a:t>Gender consequences of high importance in national well-being accounts – the experience of all activities - including those performed largely by women – matter in national rankings and assessment of progress</a:t>
            </a:r>
          </a:p>
          <a:p>
            <a:pPr fontAlgn="auto">
              <a:spcAft>
                <a:spcPts val="0"/>
              </a:spcAft>
              <a:buFont typeface="Arial" pitchFamily="34" charset="0"/>
              <a:buChar char="•"/>
              <a:defRPr/>
            </a:pPr>
            <a:r>
              <a:rPr lang="en-GB" sz="3600" dirty="0" smtClean="0">
                <a:ea typeface="ＭＳ Ｐゴシック" charset="0"/>
              </a:rPr>
              <a:t>Highlights gender consequences of policy changes and regularises gender concerns</a:t>
            </a:r>
            <a:endParaRPr lang="en-GB" sz="3600" dirty="0" smtClean="0"/>
          </a:p>
          <a:p>
            <a:pPr lvl="1" fontAlgn="auto">
              <a:spcAft>
                <a:spcPts val="0"/>
              </a:spcAft>
              <a:buFont typeface="Arial" pitchFamily="34" charset="0"/>
              <a:buChar char="–"/>
              <a:defRPr/>
            </a:pPr>
            <a:endParaRPr lang="en-GB" sz="2600" dirty="0" smtClean="0"/>
          </a:p>
          <a:p>
            <a:pPr marL="0" indent="0" fontAlgn="auto">
              <a:spcAft>
                <a:spcPts val="0"/>
              </a:spcAft>
              <a:buFont typeface="Arial" pitchFamily="34" charset="0"/>
              <a:buNone/>
              <a:defRPr/>
            </a:pPr>
            <a:endParaRPr lang="en-GB" dirty="0" smtClean="0"/>
          </a:p>
          <a:p>
            <a:pPr fontAlgn="auto">
              <a:spcAft>
                <a:spcPts val="0"/>
              </a:spcAft>
              <a:buFont typeface="Arial" pitchFamily="34" charset="0"/>
              <a:buChar char="•"/>
              <a:defRPr/>
            </a:pPr>
            <a:endParaRPr lang="en-GB" dirty="0"/>
          </a:p>
        </p:txBody>
      </p:sp>
      <p:pic>
        <p:nvPicPr>
          <p:cNvPr id="32771" name="Picture 8" descr="CTUR-small-image.JPG"/>
          <p:cNvPicPr>
            <a:picLocks noChangeAspect="1"/>
          </p:cNvPicPr>
          <p:nvPr/>
        </p:nvPicPr>
        <p:blipFill>
          <a:blip r:embed="rId2"/>
          <a:srcRect/>
          <a:stretch>
            <a:fillRect/>
          </a:stretch>
        </p:blipFill>
        <p:spPr bwMode="auto">
          <a:xfrm>
            <a:off x="179388" y="188913"/>
            <a:ext cx="958850" cy="1200150"/>
          </a:xfrm>
          <a:prstGeom prst="rect">
            <a:avLst/>
          </a:prstGeom>
          <a:noFill/>
          <a:ln w="9525">
            <a:noFill/>
            <a:miter lim="800000"/>
            <a:headEnd/>
            <a:tailEnd/>
          </a:ln>
        </p:spPr>
      </p:pic>
      <p:pic>
        <p:nvPicPr>
          <p:cNvPr id="32772" name="Picture 3"/>
          <p:cNvPicPr>
            <a:picLocks noChangeAspect="1" noChangeArrowheads="1"/>
          </p:cNvPicPr>
          <p:nvPr/>
        </p:nvPicPr>
        <p:blipFill>
          <a:blip r:embed="rId3"/>
          <a:srcRect/>
          <a:stretch>
            <a:fillRect/>
          </a:stretch>
        </p:blipFill>
        <p:spPr bwMode="auto">
          <a:xfrm>
            <a:off x="3635375" y="6110288"/>
            <a:ext cx="1800225" cy="55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063" y="269875"/>
            <a:ext cx="5770562" cy="1574800"/>
          </a:xfrm>
        </p:spPr>
        <p:txBody>
          <a:bodyPr rtlCol="0">
            <a:normAutofit fontScale="90000"/>
          </a:bodyPr>
          <a:lstStyle/>
          <a:p>
            <a:pPr fontAlgn="auto">
              <a:spcAft>
                <a:spcPts val="0"/>
              </a:spcAft>
              <a:defRPr/>
            </a:pPr>
            <a:r>
              <a:rPr lang="en-GB" sz="3600" dirty="0" smtClean="0"/>
              <a:t>Gender &amp; environmental impact of daily behaviours </a:t>
            </a:r>
            <a:r>
              <a:rPr lang="en-GB" sz="3300" dirty="0" smtClean="0"/>
              <a:t>(research with </a:t>
            </a:r>
            <a:r>
              <a:rPr lang="en-GB" sz="3300" dirty="0" err="1" smtClean="0"/>
              <a:t>Roujman</a:t>
            </a:r>
            <a:r>
              <a:rPr lang="en-GB" sz="3300" dirty="0" smtClean="0"/>
              <a:t> </a:t>
            </a:r>
            <a:r>
              <a:rPr lang="en-GB" sz="3300" dirty="0" err="1" smtClean="0"/>
              <a:t>Shabazian</a:t>
            </a:r>
            <a:r>
              <a:rPr lang="en-GB" sz="3300" dirty="0" smtClean="0"/>
              <a:t> &amp; Mohammad </a:t>
            </a:r>
            <a:r>
              <a:rPr lang="en-GB" sz="3300" dirty="0" err="1" smtClean="0"/>
              <a:t>Sepahvand</a:t>
            </a:r>
            <a:r>
              <a:rPr lang="en-GB" sz="3300" dirty="0" smtClean="0"/>
              <a:t>)</a:t>
            </a:r>
            <a:endParaRPr lang="en-US" sz="3300" dirty="0"/>
          </a:p>
        </p:txBody>
      </p:sp>
      <p:sp>
        <p:nvSpPr>
          <p:cNvPr id="33794" name="Content Placeholder 2"/>
          <p:cNvSpPr>
            <a:spLocks noGrp="1"/>
          </p:cNvSpPr>
          <p:nvPr>
            <p:ph idx="1"/>
          </p:nvPr>
        </p:nvSpPr>
        <p:spPr>
          <a:xfrm>
            <a:off x="179388" y="1989138"/>
            <a:ext cx="8713787" cy="4464050"/>
          </a:xfrm>
        </p:spPr>
        <p:txBody>
          <a:bodyPr/>
          <a:lstStyle/>
          <a:p>
            <a:r>
              <a:rPr lang="en-GB" smtClean="0"/>
              <a:t>While more women in state-level politics is associated with higher-levels of environmental policies in the USA</a:t>
            </a:r>
          </a:p>
          <a:p>
            <a:endParaRPr lang="en-GB" smtClean="0"/>
          </a:p>
          <a:p>
            <a:endParaRPr lang="en-GB" smtClean="0"/>
          </a:p>
          <a:p>
            <a:r>
              <a:rPr lang="en-GB" smtClean="0"/>
              <a:t>More women in managerial roles and professional jobs is associated with lower-levels of environmental legislation </a:t>
            </a:r>
          </a:p>
          <a:p>
            <a:endParaRPr lang="en-GB" smtClean="0"/>
          </a:p>
        </p:txBody>
      </p:sp>
      <p:pic>
        <p:nvPicPr>
          <p:cNvPr id="33795" name="Picture 8" descr="CTUR-small-image.JPG"/>
          <p:cNvPicPr>
            <a:picLocks noChangeAspect="1"/>
          </p:cNvPicPr>
          <p:nvPr/>
        </p:nvPicPr>
        <p:blipFill>
          <a:blip r:embed="rId3"/>
          <a:srcRect/>
          <a:stretch>
            <a:fillRect/>
          </a:stretch>
        </p:blipFill>
        <p:spPr bwMode="auto">
          <a:xfrm>
            <a:off x="179388" y="188913"/>
            <a:ext cx="958850" cy="1200150"/>
          </a:xfrm>
          <a:prstGeom prst="rect">
            <a:avLst/>
          </a:prstGeom>
          <a:noFill/>
          <a:ln w="9525">
            <a:noFill/>
            <a:miter lim="800000"/>
            <a:headEnd/>
            <a:tailEnd/>
          </a:ln>
        </p:spPr>
      </p:pic>
      <p:pic>
        <p:nvPicPr>
          <p:cNvPr id="33796" name="Picture 2"/>
          <p:cNvPicPr>
            <a:picLocks noChangeAspect="1" noChangeArrowheads="1"/>
          </p:cNvPicPr>
          <p:nvPr/>
        </p:nvPicPr>
        <p:blipFill>
          <a:blip r:embed="rId4"/>
          <a:srcRect/>
          <a:stretch>
            <a:fillRect/>
          </a:stretch>
        </p:blipFill>
        <p:spPr bwMode="auto">
          <a:xfrm>
            <a:off x="7956550" y="188913"/>
            <a:ext cx="1008063" cy="1008062"/>
          </a:xfrm>
          <a:prstGeom prst="rect">
            <a:avLst/>
          </a:prstGeom>
          <a:noFill/>
          <a:ln w="9525">
            <a:noFill/>
            <a:miter lim="800000"/>
            <a:headEnd/>
            <a:tailEnd/>
          </a:ln>
        </p:spPr>
      </p:pic>
      <p:pic>
        <p:nvPicPr>
          <p:cNvPr id="33797" name="Picture 3"/>
          <p:cNvPicPr>
            <a:picLocks noChangeAspect="1" noChangeArrowheads="1"/>
          </p:cNvPicPr>
          <p:nvPr/>
        </p:nvPicPr>
        <p:blipFill>
          <a:blip r:embed="rId5"/>
          <a:srcRect/>
          <a:stretch>
            <a:fillRect/>
          </a:stretch>
        </p:blipFill>
        <p:spPr bwMode="auto">
          <a:xfrm>
            <a:off x="7164388" y="6110288"/>
            <a:ext cx="1800225" cy="558800"/>
          </a:xfrm>
          <a:prstGeom prst="rect">
            <a:avLst/>
          </a:prstGeom>
          <a:noFill/>
          <a:ln w="9525">
            <a:noFill/>
            <a:miter lim="800000"/>
            <a:headEnd/>
            <a:tailEnd/>
          </a:ln>
        </p:spPr>
      </p:pic>
      <p:graphicFrame>
        <p:nvGraphicFramePr>
          <p:cNvPr id="9" name="Table 8"/>
          <p:cNvGraphicFramePr>
            <a:graphicFrameLocks noGrp="1"/>
          </p:cNvGraphicFramePr>
          <p:nvPr/>
        </p:nvGraphicFramePr>
        <p:xfrm>
          <a:off x="179388" y="3644900"/>
          <a:ext cx="8640762" cy="1036638"/>
        </p:xfrm>
        <a:graphic>
          <a:graphicData uri="http://schemas.openxmlformats.org/drawingml/2006/table">
            <a:tbl>
              <a:tblPr firstRow="1" bandRow="1">
                <a:tableStyleId>{5C22544A-7EE6-4342-B048-85BDC9FD1C3A}</a:tableStyleId>
              </a:tblPr>
              <a:tblGrid>
                <a:gridCol w="6840761"/>
                <a:gridCol w="1224136"/>
                <a:gridCol w="576064"/>
              </a:tblGrid>
              <a:tr h="489654">
                <a:tc>
                  <a:txBody>
                    <a:bodyPr/>
                    <a:lstStyle/>
                    <a:p>
                      <a:r>
                        <a:rPr lang="en-GB" sz="2800" dirty="0" smtClean="0">
                          <a:solidFill>
                            <a:schemeClr val="tx1"/>
                          </a:solidFill>
                        </a:rPr>
                        <a:t>% of elected state officials who are</a:t>
                      </a:r>
                      <a:r>
                        <a:rPr lang="en-GB" sz="2800" baseline="0" dirty="0" smtClean="0">
                          <a:solidFill>
                            <a:schemeClr val="tx1"/>
                          </a:solidFill>
                        </a:rPr>
                        <a:t> women</a:t>
                      </a:r>
                      <a:endParaRPr lang="en-GB" sz="2800" dirty="0">
                        <a:solidFill>
                          <a:schemeClr val="tx1"/>
                        </a:solidFill>
                      </a:endParaRPr>
                    </a:p>
                  </a:txBody>
                  <a:tcPr>
                    <a:solidFill>
                      <a:srgbClr val="FAF2D4"/>
                    </a:solidFill>
                  </a:tcPr>
                </a:tc>
                <a:tc>
                  <a:txBody>
                    <a:bodyPr/>
                    <a:lstStyle/>
                    <a:p>
                      <a:r>
                        <a:rPr lang="en-GB" sz="2800" dirty="0" smtClean="0">
                          <a:solidFill>
                            <a:schemeClr val="tx1"/>
                          </a:solidFill>
                        </a:rPr>
                        <a:t>1.626</a:t>
                      </a:r>
                      <a:endParaRPr lang="en-GB" sz="2800" dirty="0">
                        <a:solidFill>
                          <a:schemeClr val="tx1"/>
                        </a:solidFill>
                      </a:endParaRPr>
                    </a:p>
                  </a:txBody>
                  <a:tcPr>
                    <a:solidFill>
                      <a:srgbClr val="FAF2D4"/>
                    </a:solidFill>
                  </a:tcPr>
                </a:tc>
                <a:tc>
                  <a:txBody>
                    <a:bodyPr/>
                    <a:lstStyle/>
                    <a:p>
                      <a:pPr algn="ctr"/>
                      <a:r>
                        <a:rPr lang="en-GB" sz="2000" dirty="0" smtClean="0">
                          <a:solidFill>
                            <a:schemeClr val="tx1"/>
                          </a:solidFill>
                        </a:rPr>
                        <a:t>**</a:t>
                      </a:r>
                      <a:endParaRPr lang="en-GB" sz="2000" dirty="0">
                        <a:solidFill>
                          <a:schemeClr val="tx1"/>
                        </a:solidFill>
                      </a:endParaRPr>
                    </a:p>
                  </a:txBody>
                  <a:tcPr>
                    <a:solidFill>
                      <a:srgbClr val="FAF2D4"/>
                    </a:solidFill>
                  </a:tcPr>
                </a:tc>
              </a:tr>
              <a:tr h="489654">
                <a:tc>
                  <a:txBody>
                    <a:bodyPr/>
                    <a:lstStyle/>
                    <a:p>
                      <a:r>
                        <a:rPr lang="en-GB" sz="2800" b="1" dirty="0" smtClean="0"/>
                        <a:t>% managers/professionals who are women</a:t>
                      </a:r>
                      <a:endParaRPr lang="en-GB" sz="2800" b="1" dirty="0"/>
                    </a:p>
                  </a:txBody>
                  <a:tcPr>
                    <a:solidFill>
                      <a:schemeClr val="accent6">
                        <a:lumMod val="40000"/>
                        <a:lumOff val="60000"/>
                      </a:schemeClr>
                    </a:solidFill>
                  </a:tcPr>
                </a:tc>
                <a:tc>
                  <a:txBody>
                    <a:bodyPr/>
                    <a:lstStyle/>
                    <a:p>
                      <a:r>
                        <a:rPr lang="en-GB" sz="2800" b="1" dirty="0" smtClean="0">
                          <a:solidFill>
                            <a:srgbClr val="FF0000"/>
                          </a:solidFill>
                        </a:rPr>
                        <a:t>-1.508</a:t>
                      </a:r>
                      <a:endParaRPr lang="en-GB" sz="2800" b="1" dirty="0">
                        <a:solidFill>
                          <a:srgbClr val="FF0000"/>
                        </a:solidFill>
                      </a:endParaRPr>
                    </a:p>
                  </a:txBody>
                  <a:tcPr>
                    <a:solidFill>
                      <a:schemeClr val="accent6">
                        <a:lumMod val="40000"/>
                        <a:lumOff val="60000"/>
                      </a:schemeClr>
                    </a:solidFill>
                  </a:tcPr>
                </a:tc>
                <a:tc>
                  <a:txBody>
                    <a:bodyPr/>
                    <a:lstStyle/>
                    <a:p>
                      <a:pPr algn="ctr"/>
                      <a:r>
                        <a:rPr lang="en-GB" sz="2000" b="1" dirty="0" smtClean="0"/>
                        <a:t>*</a:t>
                      </a:r>
                      <a:endParaRPr lang="en-GB" sz="2000" b="1" dirty="0"/>
                    </a:p>
                  </a:txBody>
                  <a:tcPr>
                    <a:solidFill>
                      <a:schemeClr val="accent6">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1643063" y="269875"/>
            <a:ext cx="5770562" cy="1574800"/>
          </a:xfrm>
        </p:spPr>
        <p:txBody>
          <a:bodyPr/>
          <a:lstStyle/>
          <a:p>
            <a:r>
              <a:rPr lang="en-GB" sz="3600" smtClean="0"/>
              <a:t>Gender &amp; environmental impact of daily behaviours</a:t>
            </a:r>
            <a:endParaRPr lang="en-US" sz="3300" smtClean="0"/>
          </a:p>
        </p:txBody>
      </p:sp>
      <p:sp>
        <p:nvSpPr>
          <p:cNvPr id="35842" name="Content Placeholder 2"/>
          <p:cNvSpPr>
            <a:spLocks noGrp="1"/>
          </p:cNvSpPr>
          <p:nvPr>
            <p:ph idx="1"/>
          </p:nvPr>
        </p:nvSpPr>
        <p:spPr>
          <a:xfrm>
            <a:off x="179388" y="1989138"/>
            <a:ext cx="8713787" cy="4464050"/>
          </a:xfrm>
        </p:spPr>
        <p:txBody>
          <a:bodyPr/>
          <a:lstStyle/>
          <a:p>
            <a:r>
              <a:rPr lang="en-GB" smtClean="0"/>
              <a:t>Diary data offer an essential element in the mix of research monitoring human impact on the planet as reveal how people change total behaviours, not merely considering individual behaviours in isolation</a:t>
            </a:r>
          </a:p>
          <a:p>
            <a:r>
              <a:rPr lang="en-GB" smtClean="0"/>
              <a:t>Diary data also reveal complexities between care for people and care for the planet – the gender &amp;  environmental inclination links are complex</a:t>
            </a:r>
          </a:p>
          <a:p>
            <a:endParaRPr lang="en-GB" smtClean="0"/>
          </a:p>
        </p:txBody>
      </p:sp>
      <p:pic>
        <p:nvPicPr>
          <p:cNvPr id="35843" name="Picture 8" descr="CTUR-small-image.JPG"/>
          <p:cNvPicPr>
            <a:picLocks noChangeAspect="1"/>
          </p:cNvPicPr>
          <p:nvPr/>
        </p:nvPicPr>
        <p:blipFill>
          <a:blip r:embed="rId3"/>
          <a:srcRect/>
          <a:stretch>
            <a:fillRect/>
          </a:stretch>
        </p:blipFill>
        <p:spPr bwMode="auto">
          <a:xfrm>
            <a:off x="179388" y="188913"/>
            <a:ext cx="958850" cy="1200150"/>
          </a:xfrm>
          <a:prstGeom prst="rect">
            <a:avLst/>
          </a:prstGeom>
          <a:noFill/>
          <a:ln w="9525">
            <a:noFill/>
            <a:miter lim="800000"/>
            <a:headEnd/>
            <a:tailEnd/>
          </a:ln>
        </p:spPr>
      </p:pic>
      <p:pic>
        <p:nvPicPr>
          <p:cNvPr id="35844" name="Picture 2"/>
          <p:cNvPicPr>
            <a:picLocks noChangeAspect="1" noChangeArrowheads="1"/>
          </p:cNvPicPr>
          <p:nvPr/>
        </p:nvPicPr>
        <p:blipFill>
          <a:blip r:embed="rId4"/>
          <a:srcRect/>
          <a:stretch>
            <a:fillRect/>
          </a:stretch>
        </p:blipFill>
        <p:spPr bwMode="auto">
          <a:xfrm>
            <a:off x="7956550" y="188913"/>
            <a:ext cx="1008063" cy="1008062"/>
          </a:xfrm>
          <a:prstGeom prst="rect">
            <a:avLst/>
          </a:prstGeom>
          <a:noFill/>
          <a:ln w="9525">
            <a:noFill/>
            <a:miter lim="800000"/>
            <a:headEnd/>
            <a:tailEnd/>
          </a:ln>
        </p:spPr>
      </p:pic>
      <p:pic>
        <p:nvPicPr>
          <p:cNvPr id="35845" name="Picture 3"/>
          <p:cNvPicPr>
            <a:picLocks noChangeAspect="1" noChangeArrowheads="1"/>
          </p:cNvPicPr>
          <p:nvPr/>
        </p:nvPicPr>
        <p:blipFill>
          <a:blip r:embed="rId5"/>
          <a:srcRect/>
          <a:stretch>
            <a:fillRect/>
          </a:stretch>
        </p:blipFill>
        <p:spPr bwMode="auto">
          <a:xfrm>
            <a:off x="7164388" y="6110288"/>
            <a:ext cx="1800225" cy="55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1643063" y="269875"/>
            <a:ext cx="5770562" cy="1574800"/>
          </a:xfrm>
        </p:spPr>
        <p:txBody>
          <a:bodyPr/>
          <a:lstStyle/>
          <a:p>
            <a:r>
              <a:rPr lang="en-GB" sz="3600" smtClean="0"/>
              <a:t>Gender &amp; environmental impact of daily behaviours</a:t>
            </a:r>
            <a:endParaRPr lang="en-US" sz="3300" smtClean="0"/>
          </a:p>
        </p:txBody>
      </p:sp>
      <p:sp>
        <p:nvSpPr>
          <p:cNvPr id="37890" name="Content Placeholder 2"/>
          <p:cNvSpPr>
            <a:spLocks noGrp="1"/>
          </p:cNvSpPr>
          <p:nvPr>
            <p:ph idx="1"/>
          </p:nvPr>
        </p:nvSpPr>
        <p:spPr>
          <a:xfrm>
            <a:off x="179388" y="2492375"/>
            <a:ext cx="8713787" cy="3960813"/>
          </a:xfrm>
        </p:spPr>
        <p:txBody>
          <a:bodyPr/>
          <a:lstStyle/>
          <a:p>
            <a:r>
              <a:rPr lang="en-GB" smtClean="0"/>
              <a:t>Changing behaviours to reduce impacts on the planet also has potential to change power dynamics between groups in societies, and diaries offer one significant tool to measure the gender dimensions of such shifts</a:t>
            </a:r>
          </a:p>
          <a:p>
            <a:endParaRPr lang="en-GB" smtClean="0"/>
          </a:p>
        </p:txBody>
      </p:sp>
      <p:pic>
        <p:nvPicPr>
          <p:cNvPr id="37891" name="Picture 8" descr="CTUR-small-image.JPG"/>
          <p:cNvPicPr>
            <a:picLocks noChangeAspect="1"/>
          </p:cNvPicPr>
          <p:nvPr/>
        </p:nvPicPr>
        <p:blipFill>
          <a:blip r:embed="rId3"/>
          <a:srcRect/>
          <a:stretch>
            <a:fillRect/>
          </a:stretch>
        </p:blipFill>
        <p:spPr bwMode="auto">
          <a:xfrm>
            <a:off x="179388" y="188913"/>
            <a:ext cx="958850" cy="1200150"/>
          </a:xfrm>
          <a:prstGeom prst="rect">
            <a:avLst/>
          </a:prstGeom>
          <a:noFill/>
          <a:ln w="9525">
            <a:noFill/>
            <a:miter lim="800000"/>
            <a:headEnd/>
            <a:tailEnd/>
          </a:ln>
        </p:spPr>
      </p:pic>
      <p:pic>
        <p:nvPicPr>
          <p:cNvPr id="37892" name="Picture 2"/>
          <p:cNvPicPr>
            <a:picLocks noChangeAspect="1" noChangeArrowheads="1"/>
          </p:cNvPicPr>
          <p:nvPr/>
        </p:nvPicPr>
        <p:blipFill>
          <a:blip r:embed="rId4"/>
          <a:srcRect/>
          <a:stretch>
            <a:fillRect/>
          </a:stretch>
        </p:blipFill>
        <p:spPr bwMode="auto">
          <a:xfrm>
            <a:off x="7956550" y="188913"/>
            <a:ext cx="1008063" cy="1008062"/>
          </a:xfrm>
          <a:prstGeom prst="rect">
            <a:avLst/>
          </a:prstGeom>
          <a:noFill/>
          <a:ln w="9525">
            <a:noFill/>
            <a:miter lim="800000"/>
            <a:headEnd/>
            <a:tailEnd/>
          </a:ln>
        </p:spPr>
      </p:pic>
      <p:pic>
        <p:nvPicPr>
          <p:cNvPr id="37893" name="Picture 3"/>
          <p:cNvPicPr>
            <a:picLocks noChangeAspect="1" noChangeArrowheads="1"/>
          </p:cNvPicPr>
          <p:nvPr/>
        </p:nvPicPr>
        <p:blipFill>
          <a:blip r:embed="rId5"/>
          <a:srcRect/>
          <a:stretch>
            <a:fillRect/>
          </a:stretch>
        </p:blipFill>
        <p:spPr bwMode="auto">
          <a:xfrm>
            <a:off x="7164388" y="6110288"/>
            <a:ext cx="1800225" cy="55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2"/>
          <p:cNvPicPr>
            <a:picLocks noChangeAspect="1" noChangeArrowheads="1"/>
          </p:cNvPicPr>
          <p:nvPr/>
        </p:nvPicPr>
        <p:blipFill>
          <a:blip r:embed="rId2"/>
          <a:srcRect/>
          <a:stretch>
            <a:fillRect/>
          </a:stretch>
        </p:blipFill>
        <p:spPr bwMode="auto">
          <a:xfrm>
            <a:off x="395288" y="260350"/>
            <a:ext cx="8353425" cy="633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3"/>
          <p:cNvPicPr>
            <a:picLocks noChangeAspect="1" noChangeArrowheads="1"/>
          </p:cNvPicPr>
          <p:nvPr/>
        </p:nvPicPr>
        <p:blipFill>
          <a:blip r:embed="rId2"/>
          <a:srcRect/>
          <a:stretch>
            <a:fillRect/>
          </a:stretch>
        </p:blipFill>
        <p:spPr bwMode="auto">
          <a:xfrm>
            <a:off x="277813" y="260350"/>
            <a:ext cx="8542337" cy="6302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888" y="260350"/>
            <a:ext cx="6553200" cy="1223963"/>
          </a:xfrm>
        </p:spPr>
        <p:txBody>
          <a:bodyPr rtlCol="0">
            <a:normAutofit fontScale="90000"/>
          </a:bodyPr>
          <a:lstStyle/>
          <a:p>
            <a:pPr fontAlgn="auto">
              <a:spcAft>
                <a:spcPts val="0"/>
              </a:spcAft>
              <a:defRPr/>
            </a:pPr>
            <a:r>
              <a:rPr lang="en-GB" sz="4000" dirty="0" smtClean="0"/>
              <a:t>Time diaries matter in gender research</a:t>
            </a:r>
            <a:endParaRPr lang="en-GB" sz="4000" dirty="0"/>
          </a:p>
        </p:txBody>
      </p:sp>
      <p:sp>
        <p:nvSpPr>
          <p:cNvPr id="3" name="Content Placeholder 2"/>
          <p:cNvSpPr>
            <a:spLocks noGrp="1"/>
          </p:cNvSpPr>
          <p:nvPr>
            <p:ph idx="1"/>
          </p:nvPr>
        </p:nvSpPr>
        <p:spPr>
          <a:xfrm>
            <a:off x="684213" y="1557338"/>
            <a:ext cx="7704137" cy="4751387"/>
          </a:xfrm>
        </p:spPr>
        <p:txBody>
          <a:bodyPr rtlCol="0">
            <a:normAutofit fontScale="92500"/>
          </a:bodyPr>
          <a:lstStyle/>
          <a:p>
            <a:pPr fontAlgn="auto">
              <a:spcBef>
                <a:spcPts val="600"/>
              </a:spcBef>
              <a:spcAft>
                <a:spcPts val="600"/>
              </a:spcAft>
              <a:buClr>
                <a:srgbClr val="2D2D8A"/>
              </a:buClr>
              <a:buFont typeface="Arial" pitchFamily="34" charset="0"/>
              <a:buChar char="•"/>
              <a:defRPr/>
            </a:pPr>
            <a:r>
              <a:rPr lang="en-AU" dirty="0" smtClean="0">
                <a:latin typeface="Arial" charset="0"/>
                <a:ea typeface="ＭＳ Ｐゴシック" charset="0"/>
              </a:rPr>
              <a:t>Time diaries collect comprehensive pictures of human behaviour, fill in gaps ignored by conventional economics – particularly those blind spots that have led to invisibility of gender in public policy </a:t>
            </a:r>
          </a:p>
          <a:p>
            <a:pPr fontAlgn="auto">
              <a:spcBef>
                <a:spcPts val="600"/>
              </a:spcBef>
              <a:spcAft>
                <a:spcPts val="600"/>
              </a:spcAft>
              <a:buClr>
                <a:srgbClr val="2D2D8A"/>
              </a:buClr>
              <a:buFont typeface="Arial" pitchFamily="34" charset="0"/>
              <a:buChar char="•"/>
              <a:defRPr/>
            </a:pPr>
            <a:r>
              <a:rPr lang="en-AU" dirty="0" smtClean="0">
                <a:latin typeface="Arial" charset="0"/>
                <a:ea typeface="ＭＳ Ｐゴシック" charset="0"/>
              </a:rPr>
              <a:t>Collect gendered aspects of behaviour that people do not register consciously</a:t>
            </a:r>
          </a:p>
          <a:p>
            <a:pPr fontAlgn="auto">
              <a:spcBef>
                <a:spcPts val="600"/>
              </a:spcBef>
              <a:spcAft>
                <a:spcPts val="600"/>
              </a:spcAft>
              <a:buClr>
                <a:srgbClr val="2D2D8A"/>
              </a:buClr>
              <a:buFont typeface="Arial" pitchFamily="34" charset="0"/>
              <a:buChar char="•"/>
              <a:defRPr/>
            </a:pPr>
            <a:r>
              <a:rPr lang="en-AU" dirty="0" smtClean="0">
                <a:latin typeface="Arial" charset="0"/>
                <a:ea typeface="ＭＳ Ｐゴシック" charset="0"/>
              </a:rPr>
              <a:t>Reveal many dimensions of social change for women and men</a:t>
            </a:r>
          </a:p>
          <a:p>
            <a:pPr fontAlgn="auto">
              <a:spcBef>
                <a:spcPts val="600"/>
              </a:spcBef>
              <a:spcAft>
                <a:spcPts val="600"/>
              </a:spcAft>
              <a:buClr>
                <a:srgbClr val="2D2D8A"/>
              </a:buClr>
              <a:buFont typeface="Arial" pitchFamily="34" charset="0"/>
              <a:buChar char="•"/>
              <a:defRPr/>
            </a:pPr>
            <a:endParaRPr lang="en-AU" dirty="0" smtClean="0">
              <a:latin typeface="Arial" charset="0"/>
              <a:ea typeface="ＭＳ Ｐゴシック" charset="0"/>
            </a:endParaRPr>
          </a:p>
        </p:txBody>
      </p:sp>
      <p:pic>
        <p:nvPicPr>
          <p:cNvPr id="41987" name="Picture 8" descr="CTUR-small-image.JPG"/>
          <p:cNvPicPr>
            <a:picLocks noChangeAspect="1"/>
          </p:cNvPicPr>
          <p:nvPr/>
        </p:nvPicPr>
        <p:blipFill>
          <a:blip r:embed="rId2"/>
          <a:srcRect/>
          <a:stretch>
            <a:fillRect/>
          </a:stretch>
        </p:blipFill>
        <p:spPr bwMode="auto">
          <a:xfrm>
            <a:off x="179388" y="188913"/>
            <a:ext cx="958850" cy="1200150"/>
          </a:xfrm>
          <a:prstGeom prst="rect">
            <a:avLst/>
          </a:prstGeom>
          <a:noFill/>
          <a:ln w="9525">
            <a:noFill/>
            <a:miter lim="800000"/>
            <a:headEnd/>
            <a:tailEnd/>
          </a:ln>
        </p:spPr>
      </p:pic>
      <p:pic>
        <p:nvPicPr>
          <p:cNvPr id="41988" name="Picture 3"/>
          <p:cNvPicPr>
            <a:picLocks noChangeAspect="1" noChangeArrowheads="1"/>
          </p:cNvPicPr>
          <p:nvPr/>
        </p:nvPicPr>
        <p:blipFill>
          <a:blip r:embed="rId3"/>
          <a:srcRect/>
          <a:stretch>
            <a:fillRect/>
          </a:stretch>
        </p:blipFill>
        <p:spPr bwMode="auto">
          <a:xfrm>
            <a:off x="3635375" y="6253163"/>
            <a:ext cx="1800225" cy="560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888" y="260350"/>
            <a:ext cx="6553200" cy="1223963"/>
          </a:xfrm>
        </p:spPr>
        <p:txBody>
          <a:bodyPr rtlCol="0">
            <a:normAutofit fontScale="90000"/>
          </a:bodyPr>
          <a:lstStyle/>
          <a:p>
            <a:pPr fontAlgn="auto">
              <a:spcAft>
                <a:spcPts val="0"/>
              </a:spcAft>
              <a:defRPr/>
            </a:pPr>
            <a:r>
              <a:rPr lang="en-GB" sz="4000" dirty="0" smtClean="0"/>
              <a:t>Diaries matter in gender research</a:t>
            </a:r>
            <a:endParaRPr lang="en-GB" sz="4000" dirty="0"/>
          </a:p>
        </p:txBody>
      </p:sp>
      <p:sp>
        <p:nvSpPr>
          <p:cNvPr id="3" name="Content Placeholder 2"/>
          <p:cNvSpPr>
            <a:spLocks noGrp="1"/>
          </p:cNvSpPr>
          <p:nvPr>
            <p:ph idx="1"/>
          </p:nvPr>
        </p:nvSpPr>
        <p:spPr>
          <a:xfrm>
            <a:off x="684213" y="1557338"/>
            <a:ext cx="7704137" cy="4751387"/>
          </a:xfrm>
        </p:spPr>
        <p:txBody>
          <a:bodyPr rtlCol="0">
            <a:normAutofit fontScale="92500" lnSpcReduction="10000"/>
          </a:bodyPr>
          <a:lstStyle/>
          <a:p>
            <a:pPr fontAlgn="auto">
              <a:spcBef>
                <a:spcPts val="600"/>
              </a:spcBef>
              <a:spcAft>
                <a:spcPts val="600"/>
              </a:spcAft>
              <a:buClr>
                <a:srgbClr val="2D2D8A"/>
              </a:buClr>
              <a:buFont typeface="Arial" pitchFamily="34" charset="0"/>
              <a:buChar char="•"/>
              <a:defRPr/>
            </a:pPr>
            <a:r>
              <a:rPr lang="en-AU" dirty="0" smtClean="0">
                <a:latin typeface="Arial" charset="0"/>
                <a:ea typeface="ＭＳ Ｐゴシック" charset="0"/>
              </a:rPr>
              <a:t>Change in gender relations slow – data have long useful life</a:t>
            </a:r>
          </a:p>
          <a:p>
            <a:pPr fontAlgn="auto">
              <a:spcBef>
                <a:spcPts val="600"/>
              </a:spcBef>
              <a:spcAft>
                <a:spcPts val="600"/>
              </a:spcAft>
              <a:buClr>
                <a:srgbClr val="2D2D8A"/>
              </a:buClr>
              <a:buFont typeface="Arial" pitchFamily="34" charset="0"/>
              <a:buChar char="•"/>
              <a:defRPr/>
            </a:pPr>
            <a:r>
              <a:rPr lang="en-AU" dirty="0" smtClean="0">
                <a:latin typeface="Arial" charset="0"/>
                <a:ea typeface="ＭＳ Ｐゴシック" charset="0"/>
              </a:rPr>
              <a:t>Older datasets obscure and difficult to access – but they are there – we have the historical time series to make significant investigations if we restore and use these resources</a:t>
            </a:r>
          </a:p>
          <a:p>
            <a:pPr fontAlgn="auto">
              <a:spcBef>
                <a:spcPts val="600"/>
              </a:spcBef>
              <a:spcAft>
                <a:spcPts val="600"/>
              </a:spcAft>
              <a:buClr>
                <a:srgbClr val="2D2D8A"/>
              </a:buClr>
              <a:buFont typeface="Arial" pitchFamily="34" charset="0"/>
              <a:buChar char="•"/>
              <a:defRPr/>
            </a:pPr>
            <a:r>
              <a:rPr lang="en-AU" b="1" dirty="0" smtClean="0">
                <a:solidFill>
                  <a:srgbClr val="7030A0"/>
                </a:solidFill>
                <a:latin typeface="Arial" charset="0"/>
                <a:ea typeface="ＭＳ Ｐゴシック" charset="0"/>
              </a:rPr>
              <a:t>Essential to archive </a:t>
            </a:r>
            <a:r>
              <a:rPr lang="en-AU" dirty="0" smtClean="0">
                <a:latin typeface="Arial" charset="0"/>
                <a:ea typeface="ＭＳ Ｐゴシック" charset="0"/>
              </a:rPr>
              <a:t>and preserve access to time use data to monitor and understand changing gender relations</a:t>
            </a:r>
          </a:p>
          <a:p>
            <a:pPr fontAlgn="auto">
              <a:spcBef>
                <a:spcPts val="600"/>
              </a:spcBef>
              <a:spcAft>
                <a:spcPts val="600"/>
              </a:spcAft>
              <a:buClr>
                <a:srgbClr val="2D2D8A"/>
              </a:buClr>
              <a:buFont typeface="Arial" pitchFamily="34" charset="0"/>
              <a:buChar char="•"/>
              <a:defRPr/>
            </a:pPr>
            <a:endParaRPr lang="en-AU" dirty="0" smtClean="0">
              <a:latin typeface="Arial" charset="0"/>
              <a:ea typeface="ＭＳ Ｐゴシック" charset="0"/>
            </a:endParaRPr>
          </a:p>
          <a:p>
            <a:pPr fontAlgn="auto">
              <a:spcBef>
                <a:spcPts val="600"/>
              </a:spcBef>
              <a:spcAft>
                <a:spcPts val="600"/>
              </a:spcAft>
              <a:buClr>
                <a:srgbClr val="2D2D8A"/>
              </a:buClr>
              <a:buFont typeface="Arial" pitchFamily="34" charset="0"/>
              <a:buChar char="•"/>
              <a:defRPr/>
            </a:pPr>
            <a:endParaRPr lang="en-AU" dirty="0" smtClean="0">
              <a:latin typeface="Arial" charset="0"/>
              <a:ea typeface="ＭＳ Ｐゴシック" charset="0"/>
            </a:endParaRPr>
          </a:p>
        </p:txBody>
      </p:sp>
      <p:pic>
        <p:nvPicPr>
          <p:cNvPr id="43011" name="Picture 8" descr="CTUR-small-image.JPG"/>
          <p:cNvPicPr>
            <a:picLocks noChangeAspect="1"/>
          </p:cNvPicPr>
          <p:nvPr/>
        </p:nvPicPr>
        <p:blipFill>
          <a:blip r:embed="rId2"/>
          <a:srcRect/>
          <a:stretch>
            <a:fillRect/>
          </a:stretch>
        </p:blipFill>
        <p:spPr bwMode="auto">
          <a:xfrm>
            <a:off x="179388" y="188913"/>
            <a:ext cx="958850" cy="1200150"/>
          </a:xfrm>
          <a:prstGeom prst="rect">
            <a:avLst/>
          </a:prstGeom>
          <a:noFill/>
          <a:ln w="9525">
            <a:noFill/>
            <a:miter lim="800000"/>
            <a:headEnd/>
            <a:tailEnd/>
          </a:ln>
        </p:spPr>
      </p:pic>
      <p:pic>
        <p:nvPicPr>
          <p:cNvPr id="43012" name="Picture 3"/>
          <p:cNvPicPr>
            <a:picLocks noChangeAspect="1" noChangeArrowheads="1"/>
          </p:cNvPicPr>
          <p:nvPr/>
        </p:nvPicPr>
        <p:blipFill>
          <a:blip r:embed="rId3"/>
          <a:srcRect/>
          <a:stretch>
            <a:fillRect/>
          </a:stretch>
        </p:blipFill>
        <p:spPr bwMode="auto">
          <a:xfrm>
            <a:off x="3635375" y="6253163"/>
            <a:ext cx="1800225" cy="560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187450" y="269875"/>
            <a:ext cx="6769100" cy="1143000"/>
          </a:xfrm>
        </p:spPr>
        <p:txBody>
          <a:bodyPr/>
          <a:lstStyle/>
          <a:p>
            <a:r>
              <a:rPr lang="en-US" sz="4000" smtClean="0"/>
              <a:t>125 years of time use surveys </a:t>
            </a:r>
          </a:p>
        </p:txBody>
      </p:sp>
      <p:sp>
        <p:nvSpPr>
          <p:cNvPr id="15362" name="Content Placeholder 2"/>
          <p:cNvSpPr>
            <a:spLocks noGrp="1"/>
          </p:cNvSpPr>
          <p:nvPr>
            <p:ph idx="1"/>
          </p:nvPr>
        </p:nvSpPr>
        <p:spPr>
          <a:xfrm>
            <a:off x="395288" y="1628775"/>
            <a:ext cx="8280400" cy="4608513"/>
          </a:xfrm>
        </p:spPr>
        <p:txBody>
          <a:bodyPr/>
          <a:lstStyle/>
          <a:p>
            <a:r>
              <a:rPr lang="en-GB" sz="3400" smtClean="0"/>
              <a:t>Many large scale time-use surveys 1930s-1960s (Mass Observation in UK, USDA farm surveys, BBC &amp; NHK surveys, Szalai multinational project) – but these obscure</a:t>
            </a:r>
          </a:p>
          <a:p>
            <a:pPr lvl="1"/>
            <a:r>
              <a:rPr lang="en-GB" sz="3000" smtClean="0"/>
              <a:t>lack of tools to analyse data (until recently)</a:t>
            </a:r>
          </a:p>
          <a:p>
            <a:pPr lvl="1"/>
            <a:r>
              <a:rPr lang="en-GB" sz="3000" smtClean="0"/>
              <a:t>challenged economic blind spots</a:t>
            </a:r>
          </a:p>
          <a:p>
            <a:pPr lvl="1"/>
            <a:r>
              <a:rPr lang="en-GB" sz="3000" smtClean="0"/>
              <a:t>association with unfashionable progressive research</a:t>
            </a:r>
          </a:p>
        </p:txBody>
      </p:sp>
      <p:pic>
        <p:nvPicPr>
          <p:cNvPr id="15363" name="Picture 8" descr="CTUR-small-image.JPG"/>
          <p:cNvPicPr>
            <a:picLocks noChangeAspect="1"/>
          </p:cNvPicPr>
          <p:nvPr/>
        </p:nvPicPr>
        <p:blipFill>
          <a:blip r:embed="rId3"/>
          <a:srcRect/>
          <a:stretch>
            <a:fillRect/>
          </a:stretch>
        </p:blipFill>
        <p:spPr bwMode="auto">
          <a:xfrm>
            <a:off x="107950" y="115888"/>
            <a:ext cx="958850" cy="1201737"/>
          </a:xfrm>
          <a:prstGeom prst="rect">
            <a:avLst/>
          </a:prstGeom>
          <a:noFill/>
          <a:ln w="9525">
            <a:noFill/>
            <a:miter lim="800000"/>
            <a:headEnd/>
            <a:tailEnd/>
          </a:ln>
        </p:spPr>
      </p:pic>
      <p:pic>
        <p:nvPicPr>
          <p:cNvPr id="15364" name="Picture 3"/>
          <p:cNvPicPr>
            <a:picLocks noChangeAspect="1" noChangeArrowheads="1"/>
          </p:cNvPicPr>
          <p:nvPr/>
        </p:nvPicPr>
        <p:blipFill>
          <a:blip r:embed="rId4"/>
          <a:srcRect/>
          <a:stretch>
            <a:fillRect/>
          </a:stretch>
        </p:blipFill>
        <p:spPr bwMode="auto">
          <a:xfrm>
            <a:off x="3635375" y="6181725"/>
            <a:ext cx="1800225" cy="560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258888" y="260350"/>
            <a:ext cx="6553200" cy="1223963"/>
          </a:xfrm>
        </p:spPr>
        <p:txBody>
          <a:bodyPr/>
          <a:lstStyle/>
          <a:p>
            <a:r>
              <a:rPr lang="en-US" sz="4000" smtClean="0"/>
              <a:t>Time Archives Introduction</a:t>
            </a:r>
            <a:endParaRPr lang="en-GB" sz="4000" smtClean="0"/>
          </a:p>
        </p:txBody>
      </p:sp>
      <p:sp>
        <p:nvSpPr>
          <p:cNvPr id="44034" name="Content Placeholder 2"/>
          <p:cNvSpPr>
            <a:spLocks noGrp="1"/>
          </p:cNvSpPr>
          <p:nvPr>
            <p:ph idx="1"/>
          </p:nvPr>
        </p:nvSpPr>
        <p:spPr>
          <a:xfrm>
            <a:off x="684213" y="2276475"/>
            <a:ext cx="7704137" cy="3455988"/>
          </a:xfrm>
        </p:spPr>
        <p:txBody>
          <a:bodyPr/>
          <a:lstStyle/>
          <a:p>
            <a:pPr algn="ctr">
              <a:spcBef>
                <a:spcPts val="600"/>
              </a:spcBef>
              <a:spcAft>
                <a:spcPts val="600"/>
              </a:spcAft>
              <a:buClr>
                <a:srgbClr val="2D2D8A"/>
              </a:buClr>
            </a:pPr>
            <a:r>
              <a:rPr lang="en-AU" smtClean="0">
                <a:latin typeface="Arial" charset="0"/>
                <a:ea typeface="ＭＳ Ｐゴシック"/>
                <a:cs typeface="ＭＳ Ｐゴシック"/>
              </a:rPr>
              <a:t>Centre for Time Use Research</a:t>
            </a:r>
          </a:p>
          <a:p>
            <a:pPr algn="ctr">
              <a:spcBef>
                <a:spcPts val="600"/>
              </a:spcBef>
              <a:spcAft>
                <a:spcPts val="600"/>
              </a:spcAft>
              <a:buClr>
                <a:srgbClr val="2D2D8A"/>
              </a:buClr>
            </a:pPr>
            <a:r>
              <a:rPr lang="en-AU" smtClean="0">
                <a:latin typeface="Arial" charset="0"/>
                <a:ea typeface="ＭＳ Ｐゴシック"/>
                <a:cs typeface="ＭＳ Ｐゴシック"/>
              </a:rPr>
              <a:t>University of Oxford, UK</a:t>
            </a:r>
          </a:p>
          <a:p>
            <a:pPr>
              <a:spcBef>
                <a:spcPts val="600"/>
              </a:spcBef>
              <a:spcAft>
                <a:spcPts val="600"/>
              </a:spcAft>
              <a:buClr>
                <a:srgbClr val="2D2D8A"/>
              </a:buClr>
            </a:pPr>
            <a:r>
              <a:rPr lang="en-AU" sz="4800" smtClean="0">
                <a:latin typeface="Arial" charset="0"/>
                <a:ea typeface="ＭＳ Ｐゴシック"/>
                <a:cs typeface="ＭＳ Ｐゴシック"/>
              </a:rPr>
              <a:t>http://www.timeuse.org/</a:t>
            </a:r>
          </a:p>
          <a:p>
            <a:pPr>
              <a:spcBef>
                <a:spcPts val="600"/>
              </a:spcBef>
              <a:spcAft>
                <a:spcPts val="600"/>
              </a:spcAft>
              <a:buClr>
                <a:srgbClr val="2D2D8A"/>
              </a:buClr>
            </a:pPr>
            <a:endParaRPr lang="en-AU" smtClean="0">
              <a:latin typeface="Arial" charset="0"/>
              <a:ea typeface="ＭＳ Ｐゴシック"/>
              <a:cs typeface="ＭＳ Ｐゴシック"/>
            </a:endParaRPr>
          </a:p>
          <a:p>
            <a:pPr>
              <a:spcBef>
                <a:spcPts val="600"/>
              </a:spcBef>
              <a:spcAft>
                <a:spcPts val="600"/>
              </a:spcAft>
              <a:buClr>
                <a:srgbClr val="2D2D8A"/>
              </a:buClr>
            </a:pPr>
            <a:endParaRPr lang="en-AU" smtClean="0">
              <a:latin typeface="Arial" charset="0"/>
              <a:ea typeface="ＭＳ Ｐゴシック"/>
              <a:cs typeface="ＭＳ Ｐゴシック"/>
            </a:endParaRPr>
          </a:p>
        </p:txBody>
      </p:sp>
      <p:pic>
        <p:nvPicPr>
          <p:cNvPr id="44035" name="Picture 8" descr="CTUR-small-image.JPG"/>
          <p:cNvPicPr>
            <a:picLocks noChangeAspect="1"/>
          </p:cNvPicPr>
          <p:nvPr/>
        </p:nvPicPr>
        <p:blipFill>
          <a:blip r:embed="rId2"/>
          <a:srcRect/>
          <a:stretch>
            <a:fillRect/>
          </a:stretch>
        </p:blipFill>
        <p:spPr bwMode="auto">
          <a:xfrm>
            <a:off x="179388" y="188913"/>
            <a:ext cx="958850" cy="1200150"/>
          </a:xfrm>
          <a:prstGeom prst="rect">
            <a:avLst/>
          </a:prstGeom>
          <a:noFill/>
          <a:ln w="9525">
            <a:noFill/>
            <a:miter lim="800000"/>
            <a:headEnd/>
            <a:tailEnd/>
          </a:ln>
        </p:spPr>
      </p:pic>
      <p:pic>
        <p:nvPicPr>
          <p:cNvPr id="44036" name="Picture 3"/>
          <p:cNvPicPr>
            <a:picLocks noChangeAspect="1" noChangeArrowheads="1"/>
          </p:cNvPicPr>
          <p:nvPr/>
        </p:nvPicPr>
        <p:blipFill>
          <a:blip r:embed="rId3"/>
          <a:srcRect/>
          <a:stretch>
            <a:fillRect/>
          </a:stretch>
        </p:blipFill>
        <p:spPr bwMode="auto">
          <a:xfrm>
            <a:off x="3635375" y="6253163"/>
            <a:ext cx="1800225" cy="560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1042988" y="269875"/>
            <a:ext cx="6769100" cy="1143000"/>
          </a:xfrm>
        </p:spPr>
        <p:txBody>
          <a:bodyPr/>
          <a:lstStyle/>
          <a:p>
            <a:r>
              <a:rPr lang="en-US" sz="4000" smtClean="0"/>
              <a:t>Economic blind spots</a:t>
            </a:r>
          </a:p>
        </p:txBody>
      </p:sp>
      <p:sp>
        <p:nvSpPr>
          <p:cNvPr id="17410" name="Content Placeholder 2"/>
          <p:cNvSpPr>
            <a:spLocks noGrp="1"/>
          </p:cNvSpPr>
          <p:nvPr>
            <p:ph idx="1"/>
          </p:nvPr>
        </p:nvSpPr>
        <p:spPr>
          <a:xfrm>
            <a:off x="468313" y="1341438"/>
            <a:ext cx="8207375" cy="4608512"/>
          </a:xfrm>
        </p:spPr>
        <p:txBody>
          <a:bodyPr/>
          <a:lstStyle/>
          <a:p>
            <a:r>
              <a:rPr lang="en-GB" sz="3600" smtClean="0"/>
              <a:t>Economic policy as developed in the 20</a:t>
            </a:r>
            <a:r>
              <a:rPr lang="en-GB" sz="3600" baseline="30000" smtClean="0"/>
              <a:t>th</a:t>
            </a:r>
            <a:r>
              <a:rPr lang="en-GB" sz="3600" smtClean="0"/>
              <a:t> century assumed</a:t>
            </a:r>
          </a:p>
          <a:p>
            <a:pPr lvl="1"/>
            <a:r>
              <a:rPr lang="en-GB" smtClean="0"/>
              <a:t>Complete separation of domestic &amp; public spheres – things in the domestic sphere have no policy relevance</a:t>
            </a:r>
          </a:p>
          <a:p>
            <a:pPr lvl="1"/>
            <a:r>
              <a:rPr lang="en-GB" smtClean="0"/>
              <a:t>Things of importance to policy makers have unambiguous financial value which over-rides other associated value </a:t>
            </a:r>
          </a:p>
          <a:p>
            <a:pPr lvl="1"/>
            <a:r>
              <a:rPr lang="en-GB" smtClean="0"/>
              <a:t>We only need to measure financial value to understand societies</a:t>
            </a:r>
          </a:p>
          <a:p>
            <a:pPr lvl="1"/>
            <a:endParaRPr lang="en-GB" smtClean="0"/>
          </a:p>
          <a:p>
            <a:pPr lvl="1"/>
            <a:endParaRPr lang="en-GB" smtClean="0"/>
          </a:p>
          <a:p>
            <a:endParaRPr lang="en-GB" sz="3600" smtClean="0"/>
          </a:p>
        </p:txBody>
      </p:sp>
      <p:pic>
        <p:nvPicPr>
          <p:cNvPr id="17411" name="Picture 8" descr="CTUR-small-image.JPG"/>
          <p:cNvPicPr>
            <a:picLocks noChangeAspect="1"/>
          </p:cNvPicPr>
          <p:nvPr/>
        </p:nvPicPr>
        <p:blipFill>
          <a:blip r:embed="rId3"/>
          <a:srcRect/>
          <a:stretch>
            <a:fillRect/>
          </a:stretch>
        </p:blipFill>
        <p:spPr bwMode="auto">
          <a:xfrm>
            <a:off x="107950" y="115888"/>
            <a:ext cx="958850" cy="1201737"/>
          </a:xfrm>
          <a:prstGeom prst="rect">
            <a:avLst/>
          </a:prstGeom>
          <a:noFill/>
          <a:ln w="9525">
            <a:noFill/>
            <a:miter lim="800000"/>
            <a:headEnd/>
            <a:tailEnd/>
          </a:ln>
        </p:spPr>
      </p:pic>
      <p:pic>
        <p:nvPicPr>
          <p:cNvPr id="17412" name="Picture 3"/>
          <p:cNvPicPr>
            <a:picLocks noChangeAspect="1" noChangeArrowheads="1"/>
          </p:cNvPicPr>
          <p:nvPr/>
        </p:nvPicPr>
        <p:blipFill>
          <a:blip r:embed="rId4"/>
          <a:srcRect/>
          <a:stretch>
            <a:fillRect/>
          </a:stretch>
        </p:blipFill>
        <p:spPr bwMode="auto">
          <a:xfrm>
            <a:off x="3635375" y="6181725"/>
            <a:ext cx="1800225" cy="560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http://lh3.ggpht.com/_blZ9Hh344fQ/TK5iovhCjjI/AAAAAAAAB34/4CujkMsAM3Q/Funny%20blog%20pics7%5B6%5D.jpg"/>
          <p:cNvPicPr>
            <a:picLocks noChangeAspect="1" noChangeArrowheads="1"/>
          </p:cNvPicPr>
          <p:nvPr/>
        </p:nvPicPr>
        <p:blipFill>
          <a:blip r:embed="rId3"/>
          <a:srcRect/>
          <a:stretch>
            <a:fillRect/>
          </a:stretch>
        </p:blipFill>
        <p:spPr bwMode="auto">
          <a:xfrm>
            <a:off x="2263775" y="0"/>
            <a:ext cx="475773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042988" y="269875"/>
            <a:ext cx="6769100" cy="1143000"/>
          </a:xfrm>
        </p:spPr>
        <p:txBody>
          <a:bodyPr/>
          <a:lstStyle/>
          <a:p>
            <a:r>
              <a:rPr lang="en-US" sz="4000" smtClean="0"/>
              <a:t>Radical challenge of time use</a:t>
            </a:r>
          </a:p>
        </p:txBody>
      </p:sp>
      <p:sp>
        <p:nvSpPr>
          <p:cNvPr id="21506" name="Content Placeholder 2"/>
          <p:cNvSpPr>
            <a:spLocks noGrp="1"/>
          </p:cNvSpPr>
          <p:nvPr>
            <p:ph idx="1"/>
          </p:nvPr>
        </p:nvSpPr>
        <p:spPr>
          <a:xfrm>
            <a:off x="684213" y="1412875"/>
            <a:ext cx="7704137" cy="4608513"/>
          </a:xfrm>
        </p:spPr>
        <p:txBody>
          <a:bodyPr/>
          <a:lstStyle/>
          <a:p>
            <a:r>
              <a:rPr lang="en-GB" sz="3600" smtClean="0"/>
              <a:t>Basic assumptions from early applications of large-scale time use studies 1900-1940s</a:t>
            </a:r>
          </a:p>
          <a:p>
            <a:pPr lvl="1"/>
            <a:r>
              <a:rPr lang="en-GB" smtClean="0"/>
              <a:t>To understand behaviour, you must consider activity patterns in total – the focus on isolated elements distorts and obscures the picture</a:t>
            </a:r>
          </a:p>
          <a:p>
            <a:pPr lvl="1"/>
            <a:r>
              <a:rPr lang="en-GB" smtClean="0"/>
              <a:t>All activities are important research subjects</a:t>
            </a:r>
          </a:p>
          <a:p>
            <a:pPr lvl="1"/>
            <a:r>
              <a:rPr lang="en-GB" smtClean="0"/>
              <a:t>Domestic activity which had been ignored made visible &amp; part of political agendas</a:t>
            </a:r>
          </a:p>
          <a:p>
            <a:pPr lvl="1"/>
            <a:endParaRPr lang="en-GB" smtClean="0"/>
          </a:p>
        </p:txBody>
      </p:sp>
      <p:pic>
        <p:nvPicPr>
          <p:cNvPr id="21507" name="Picture 8" descr="CTUR-small-image.JPG"/>
          <p:cNvPicPr>
            <a:picLocks noChangeAspect="1"/>
          </p:cNvPicPr>
          <p:nvPr/>
        </p:nvPicPr>
        <p:blipFill>
          <a:blip r:embed="rId3"/>
          <a:srcRect/>
          <a:stretch>
            <a:fillRect/>
          </a:stretch>
        </p:blipFill>
        <p:spPr bwMode="auto">
          <a:xfrm>
            <a:off x="107950" y="115888"/>
            <a:ext cx="958850" cy="1201737"/>
          </a:xfrm>
          <a:prstGeom prst="rect">
            <a:avLst/>
          </a:prstGeom>
          <a:noFill/>
          <a:ln w="9525">
            <a:noFill/>
            <a:miter lim="800000"/>
            <a:headEnd/>
            <a:tailEnd/>
          </a:ln>
        </p:spPr>
      </p:pic>
      <p:pic>
        <p:nvPicPr>
          <p:cNvPr id="21508" name="Picture 3"/>
          <p:cNvPicPr>
            <a:picLocks noChangeAspect="1" noChangeArrowheads="1"/>
          </p:cNvPicPr>
          <p:nvPr/>
        </p:nvPicPr>
        <p:blipFill>
          <a:blip r:embed="rId4"/>
          <a:srcRect/>
          <a:stretch>
            <a:fillRect/>
          </a:stretch>
        </p:blipFill>
        <p:spPr bwMode="auto">
          <a:xfrm>
            <a:off x="3635375" y="6181725"/>
            <a:ext cx="1800225" cy="560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1187450" y="269875"/>
            <a:ext cx="6769100" cy="1143000"/>
          </a:xfrm>
        </p:spPr>
        <p:txBody>
          <a:bodyPr/>
          <a:lstStyle/>
          <a:p>
            <a:r>
              <a:rPr lang="en-US" sz="4000" smtClean="0"/>
              <a:t>Wider implications for </a:t>
            </a:r>
            <a:br>
              <a:rPr lang="en-US" sz="4000" smtClean="0"/>
            </a:br>
            <a:r>
              <a:rPr lang="en-US" sz="4000" smtClean="0"/>
              <a:t>gender research</a:t>
            </a:r>
          </a:p>
        </p:txBody>
      </p:sp>
      <p:sp>
        <p:nvSpPr>
          <p:cNvPr id="23554" name="Content Placeholder 2"/>
          <p:cNvSpPr>
            <a:spLocks noGrp="1"/>
          </p:cNvSpPr>
          <p:nvPr>
            <p:ph idx="1"/>
          </p:nvPr>
        </p:nvSpPr>
        <p:spPr>
          <a:xfrm>
            <a:off x="323850" y="1557338"/>
            <a:ext cx="8496300" cy="4535487"/>
          </a:xfrm>
        </p:spPr>
        <p:txBody>
          <a:bodyPr/>
          <a:lstStyle/>
          <a:p>
            <a:r>
              <a:rPr lang="en-GB" smtClean="0"/>
              <a:t>Significance of measuring unpaid work well-covered in this conference, but other gender issues arising in current developments in time use research</a:t>
            </a:r>
          </a:p>
          <a:p>
            <a:pPr lvl="1"/>
            <a:r>
              <a:rPr lang="en-GB" smtClean="0"/>
              <a:t>Methodology collects gendered information people do not recognise consciously</a:t>
            </a:r>
          </a:p>
          <a:p>
            <a:pPr lvl="1"/>
            <a:r>
              <a:rPr lang="en-GB" smtClean="0"/>
              <a:t>Gender dimensions of national well-being accounts</a:t>
            </a:r>
          </a:p>
          <a:p>
            <a:pPr lvl="1"/>
            <a:r>
              <a:rPr lang="en-GB" smtClean="0"/>
              <a:t>Gender dimensions of environmental research</a:t>
            </a:r>
          </a:p>
          <a:p>
            <a:pPr lvl="1"/>
            <a:r>
              <a:rPr lang="en-GB" smtClean="0"/>
              <a:t>Rethinking work-life balance</a:t>
            </a:r>
          </a:p>
        </p:txBody>
      </p:sp>
      <p:pic>
        <p:nvPicPr>
          <p:cNvPr id="23555" name="Picture 8" descr="CTUR-small-image.JPG"/>
          <p:cNvPicPr>
            <a:picLocks noChangeAspect="1"/>
          </p:cNvPicPr>
          <p:nvPr/>
        </p:nvPicPr>
        <p:blipFill>
          <a:blip r:embed="rId3"/>
          <a:srcRect/>
          <a:stretch>
            <a:fillRect/>
          </a:stretch>
        </p:blipFill>
        <p:spPr bwMode="auto">
          <a:xfrm>
            <a:off x="107950" y="115888"/>
            <a:ext cx="958850" cy="1201737"/>
          </a:xfrm>
          <a:prstGeom prst="rect">
            <a:avLst/>
          </a:prstGeom>
          <a:noFill/>
          <a:ln w="9525">
            <a:noFill/>
            <a:miter lim="800000"/>
            <a:headEnd/>
            <a:tailEnd/>
          </a:ln>
        </p:spPr>
      </p:pic>
      <p:pic>
        <p:nvPicPr>
          <p:cNvPr id="23556" name="Picture 3"/>
          <p:cNvPicPr>
            <a:picLocks noChangeAspect="1" noChangeArrowheads="1"/>
          </p:cNvPicPr>
          <p:nvPr/>
        </p:nvPicPr>
        <p:blipFill>
          <a:blip r:embed="rId4"/>
          <a:srcRect/>
          <a:stretch>
            <a:fillRect/>
          </a:stretch>
        </p:blipFill>
        <p:spPr bwMode="auto">
          <a:xfrm>
            <a:off x="3635375" y="6181725"/>
            <a:ext cx="1800225" cy="560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187450" y="269875"/>
            <a:ext cx="6769100" cy="1503363"/>
          </a:xfrm>
        </p:spPr>
        <p:txBody>
          <a:bodyPr/>
          <a:lstStyle/>
          <a:p>
            <a:r>
              <a:rPr lang="en-GB" sz="4000" smtClean="0"/>
              <a:t>Collecting information people do not recognise consciously</a:t>
            </a:r>
            <a:endParaRPr lang="en-US" sz="4000" smtClean="0"/>
          </a:p>
        </p:txBody>
      </p:sp>
      <p:sp>
        <p:nvSpPr>
          <p:cNvPr id="25602" name="Content Placeholder 2"/>
          <p:cNvSpPr>
            <a:spLocks noGrp="1"/>
          </p:cNvSpPr>
          <p:nvPr>
            <p:ph idx="1"/>
          </p:nvPr>
        </p:nvSpPr>
        <p:spPr>
          <a:xfrm>
            <a:off x="323850" y="1773238"/>
            <a:ext cx="8569325" cy="4464050"/>
          </a:xfrm>
        </p:spPr>
        <p:txBody>
          <a:bodyPr/>
          <a:lstStyle/>
          <a:p>
            <a:r>
              <a:rPr lang="en-GB" sz="3600" smtClean="0"/>
              <a:t>Valuing care activities and unmasking the time commitments care requires which carers themselves do not recognise</a:t>
            </a:r>
          </a:p>
          <a:p>
            <a:pPr lvl="1"/>
            <a:r>
              <a:rPr lang="en-GB" smtClean="0"/>
              <a:t>Can help identify need for services and support to protect the well-being of older women carers – with Michael Bittman, Trish Hill, &amp; Cathy Thomson</a:t>
            </a:r>
          </a:p>
          <a:p>
            <a:r>
              <a:rPr lang="en-GB" sz="3600" smtClean="0"/>
              <a:t>GPS tracking methods picking up gendered dimensions of movement people do not notice</a:t>
            </a:r>
          </a:p>
        </p:txBody>
      </p:sp>
      <p:pic>
        <p:nvPicPr>
          <p:cNvPr id="25603" name="Picture 8" descr="CTUR-small-image.JPG"/>
          <p:cNvPicPr>
            <a:picLocks noChangeAspect="1"/>
          </p:cNvPicPr>
          <p:nvPr/>
        </p:nvPicPr>
        <p:blipFill>
          <a:blip r:embed="rId3"/>
          <a:srcRect/>
          <a:stretch>
            <a:fillRect/>
          </a:stretch>
        </p:blipFill>
        <p:spPr bwMode="auto">
          <a:xfrm>
            <a:off x="107950" y="115888"/>
            <a:ext cx="958850" cy="1201737"/>
          </a:xfrm>
          <a:prstGeom prst="rect">
            <a:avLst/>
          </a:prstGeom>
          <a:noFill/>
          <a:ln w="9525">
            <a:noFill/>
            <a:miter lim="800000"/>
            <a:headEnd/>
            <a:tailEnd/>
          </a:ln>
        </p:spPr>
      </p:pic>
      <p:pic>
        <p:nvPicPr>
          <p:cNvPr id="25604" name="Picture 3"/>
          <p:cNvPicPr>
            <a:picLocks noChangeAspect="1" noChangeArrowheads="1"/>
          </p:cNvPicPr>
          <p:nvPr/>
        </p:nvPicPr>
        <p:blipFill>
          <a:blip r:embed="rId4"/>
          <a:srcRect/>
          <a:stretch>
            <a:fillRect/>
          </a:stretch>
        </p:blipFill>
        <p:spPr bwMode="auto">
          <a:xfrm>
            <a:off x="3635375" y="6181725"/>
            <a:ext cx="1800225" cy="560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187450" y="269875"/>
            <a:ext cx="6769100" cy="1503363"/>
          </a:xfrm>
        </p:spPr>
        <p:txBody>
          <a:bodyPr/>
          <a:lstStyle/>
          <a:p>
            <a:r>
              <a:rPr lang="en-GB" sz="4000" smtClean="0"/>
              <a:t>Movement &amp; synchronicity as measures of integration</a:t>
            </a:r>
            <a:endParaRPr lang="en-US" sz="4000" smtClean="0"/>
          </a:p>
        </p:txBody>
      </p:sp>
      <p:sp>
        <p:nvSpPr>
          <p:cNvPr id="27650" name="Content Placeholder 2"/>
          <p:cNvSpPr>
            <a:spLocks noGrp="1"/>
          </p:cNvSpPr>
          <p:nvPr>
            <p:ph idx="1"/>
          </p:nvPr>
        </p:nvSpPr>
        <p:spPr>
          <a:xfrm>
            <a:off x="323850" y="1844675"/>
            <a:ext cx="8569325" cy="4392613"/>
          </a:xfrm>
        </p:spPr>
        <p:txBody>
          <a:bodyPr/>
          <a:lstStyle/>
          <a:p>
            <a:r>
              <a:rPr lang="en-GB" sz="3600" smtClean="0"/>
              <a:t>Whether people with disabilities access a range of public spaces</a:t>
            </a:r>
          </a:p>
          <a:p>
            <a:r>
              <a:rPr lang="en-GB" sz="3600" smtClean="0"/>
              <a:t>Whether ethnic or religious minorities, single mothers, older people, immigrants, Lesbian Gay Bisexual &amp; Transexual make the same use of social spaces, services, shared leisure time</a:t>
            </a:r>
          </a:p>
        </p:txBody>
      </p:sp>
      <p:pic>
        <p:nvPicPr>
          <p:cNvPr id="27651" name="Picture 8" descr="CTUR-small-image.JPG"/>
          <p:cNvPicPr>
            <a:picLocks noChangeAspect="1"/>
          </p:cNvPicPr>
          <p:nvPr/>
        </p:nvPicPr>
        <p:blipFill>
          <a:blip r:embed="rId3"/>
          <a:srcRect/>
          <a:stretch>
            <a:fillRect/>
          </a:stretch>
        </p:blipFill>
        <p:spPr bwMode="auto">
          <a:xfrm>
            <a:off x="107950" y="115888"/>
            <a:ext cx="958850" cy="1201737"/>
          </a:xfrm>
          <a:prstGeom prst="rect">
            <a:avLst/>
          </a:prstGeom>
          <a:noFill/>
          <a:ln w="9525">
            <a:noFill/>
            <a:miter lim="800000"/>
            <a:headEnd/>
            <a:tailEnd/>
          </a:ln>
        </p:spPr>
      </p:pic>
      <p:pic>
        <p:nvPicPr>
          <p:cNvPr id="27652" name="Picture 3"/>
          <p:cNvPicPr>
            <a:picLocks noChangeAspect="1" noChangeArrowheads="1"/>
          </p:cNvPicPr>
          <p:nvPr/>
        </p:nvPicPr>
        <p:blipFill>
          <a:blip r:embed="rId4"/>
          <a:srcRect/>
          <a:stretch>
            <a:fillRect/>
          </a:stretch>
        </p:blipFill>
        <p:spPr bwMode="auto">
          <a:xfrm>
            <a:off x="3635375" y="6181725"/>
            <a:ext cx="1800225" cy="560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6375" y="549275"/>
            <a:ext cx="6408738" cy="1143000"/>
          </a:xfrm>
        </p:spPr>
        <p:txBody>
          <a:bodyPr rtlCol="0">
            <a:normAutofit fontScale="90000"/>
          </a:bodyPr>
          <a:lstStyle/>
          <a:p>
            <a:pPr fontAlgn="auto">
              <a:spcAft>
                <a:spcPts val="0"/>
              </a:spcAft>
              <a:defRPr/>
            </a:pPr>
            <a:r>
              <a:rPr lang="en-GB" dirty="0" smtClean="0"/>
              <a:t>National well-being accounts</a:t>
            </a:r>
            <a:endParaRPr lang="en-GB" dirty="0"/>
          </a:p>
        </p:txBody>
      </p:sp>
      <p:sp>
        <p:nvSpPr>
          <p:cNvPr id="29698" name="Content Placeholder 2"/>
          <p:cNvSpPr>
            <a:spLocks noGrp="1"/>
          </p:cNvSpPr>
          <p:nvPr>
            <p:ph idx="1"/>
          </p:nvPr>
        </p:nvSpPr>
        <p:spPr>
          <a:xfrm>
            <a:off x="457200" y="1844675"/>
            <a:ext cx="8229600" cy="4248150"/>
          </a:xfrm>
        </p:spPr>
        <p:txBody>
          <a:bodyPr/>
          <a:lstStyle/>
          <a:p>
            <a:r>
              <a:rPr lang="en-AU" smtClean="0">
                <a:ea typeface="ＭＳ Ｐゴシック"/>
                <a:cs typeface="ＭＳ Ｐゴシック"/>
              </a:rPr>
              <a:t>Subjective wellbeing (SWB) increasingly recognised as an alternative indicator of personal and societal progress (as opposed to GDP and other financial and resource-based measures - </a:t>
            </a:r>
            <a:r>
              <a:rPr lang="en-GB" smtClean="0"/>
              <a:t>Stiglitz Commission agenda)</a:t>
            </a:r>
          </a:p>
          <a:p>
            <a:r>
              <a:rPr lang="en-GB" smtClean="0">
                <a:ea typeface="ＭＳ Ｐゴシック"/>
                <a:cs typeface="ＭＳ Ｐゴシック"/>
              </a:rPr>
              <a:t>SWB retains the social elements of society rather than reducing societies to commodities and consumption (</a:t>
            </a:r>
            <a:r>
              <a:rPr lang="en-AU" smtClean="0">
                <a:ea typeface="ＭＳ Ｐゴシック"/>
                <a:cs typeface="ＭＳ Ｐゴシック"/>
              </a:rPr>
              <a:t>Easterlin paradox)</a:t>
            </a:r>
            <a:endParaRPr lang="en-GB" smtClean="0"/>
          </a:p>
          <a:p>
            <a:endParaRPr lang="en-GB" smtClean="0"/>
          </a:p>
        </p:txBody>
      </p:sp>
      <p:pic>
        <p:nvPicPr>
          <p:cNvPr id="29699" name="Picture 8" descr="CTUR-small-image.JPG"/>
          <p:cNvPicPr>
            <a:picLocks noChangeAspect="1"/>
          </p:cNvPicPr>
          <p:nvPr/>
        </p:nvPicPr>
        <p:blipFill>
          <a:blip r:embed="rId2"/>
          <a:srcRect/>
          <a:stretch>
            <a:fillRect/>
          </a:stretch>
        </p:blipFill>
        <p:spPr bwMode="auto">
          <a:xfrm>
            <a:off x="179388" y="188913"/>
            <a:ext cx="958850" cy="1200150"/>
          </a:xfrm>
          <a:prstGeom prst="rect">
            <a:avLst/>
          </a:prstGeom>
          <a:noFill/>
          <a:ln w="9525">
            <a:noFill/>
            <a:miter lim="800000"/>
            <a:headEnd/>
            <a:tailEnd/>
          </a:ln>
        </p:spPr>
      </p:pic>
      <p:pic>
        <p:nvPicPr>
          <p:cNvPr id="29700" name="Picture 3"/>
          <p:cNvPicPr>
            <a:picLocks noChangeAspect="1" noChangeArrowheads="1"/>
          </p:cNvPicPr>
          <p:nvPr/>
        </p:nvPicPr>
        <p:blipFill>
          <a:blip r:embed="rId3"/>
          <a:srcRect/>
          <a:stretch>
            <a:fillRect/>
          </a:stretch>
        </p:blipFill>
        <p:spPr bwMode="auto">
          <a:xfrm>
            <a:off x="3635375" y="6110288"/>
            <a:ext cx="1800225" cy="55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1142</TotalTime>
  <Words>816</Words>
  <Application>Microsoft Office PowerPoint</Application>
  <PresentationFormat>On-screen Show (4:3)</PresentationFormat>
  <Paragraphs>91</Paragraphs>
  <Slides>20</Slides>
  <Notes>10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20</vt:i4>
      </vt:variant>
    </vt:vector>
  </HeadingPairs>
  <TitlesOfParts>
    <vt:vector size="24" baseType="lpstr">
      <vt:lpstr>Calibri</vt:lpstr>
      <vt:lpstr>Arial</vt:lpstr>
      <vt:lpstr>ＭＳ Ｐゴシック</vt:lpstr>
      <vt:lpstr>Office Theme</vt:lpstr>
      <vt:lpstr>Changing the terms of economic and policy debates: the importance of collecting and archiving time use surveys in the promotion of gender justice</vt:lpstr>
      <vt:lpstr>125 years of time use surveys </vt:lpstr>
      <vt:lpstr>Economic blind spots</vt:lpstr>
      <vt:lpstr>Slide 4</vt:lpstr>
      <vt:lpstr>Radical challenge of time use</vt:lpstr>
      <vt:lpstr>Wider implications for  gender research</vt:lpstr>
      <vt:lpstr>Collecting information people do not recognise consciously</vt:lpstr>
      <vt:lpstr>Movement &amp; synchronicity as measures of integration</vt:lpstr>
      <vt:lpstr>National well-being accounts</vt:lpstr>
      <vt:lpstr>National well-being accounts</vt:lpstr>
      <vt:lpstr>National well-being accounts</vt:lpstr>
      <vt:lpstr>Gender in national  well-being accounts</vt:lpstr>
      <vt:lpstr>Gender &amp; environmental impact of daily behaviours (research with Roujman Shabazian &amp; Mohammad Sepahvand)</vt:lpstr>
      <vt:lpstr>Gender &amp; environmental impact of daily behaviours</vt:lpstr>
      <vt:lpstr>Gender &amp; environmental impact of daily behaviours</vt:lpstr>
      <vt:lpstr>Slide 16</vt:lpstr>
      <vt:lpstr>Slide 17</vt:lpstr>
      <vt:lpstr>Time diaries matter in gender research</vt:lpstr>
      <vt:lpstr>Diaries matter in gender research</vt:lpstr>
      <vt:lpstr>Time Archives Introduction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direct measurement of change in the quality of daily life.</dc:title>
  <dc:creator>Gershuny</dc:creator>
  <cp:lastModifiedBy>United Nations</cp:lastModifiedBy>
  <cp:revision>93</cp:revision>
  <dcterms:created xsi:type="dcterms:W3CDTF">2012-09-10T15:33:48Z</dcterms:created>
  <dcterms:modified xsi:type="dcterms:W3CDTF">2013-11-18T15:33:58Z</dcterms:modified>
</cp:coreProperties>
</file>