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9" r:id="rId4"/>
    <p:sldId id="258" r:id="rId5"/>
    <p:sldId id="260" r:id="rId6"/>
    <p:sldId id="261" r:id="rId7"/>
    <p:sldId id="263" r:id="rId8"/>
    <p:sldId id="264" r:id="rId9"/>
    <p:sldId id="278" r:id="rId10"/>
    <p:sldId id="273" r:id="rId11"/>
    <p:sldId id="262" r:id="rId12"/>
    <p:sldId id="267" r:id="rId13"/>
    <p:sldId id="268" r:id="rId14"/>
    <p:sldId id="275" r:id="rId15"/>
    <p:sldId id="274" r:id="rId16"/>
    <p:sldId id="269" r:id="rId17"/>
    <p:sldId id="270" r:id="rId18"/>
    <p:sldId id="271" r:id="rId19"/>
    <p:sldId id="276" r:id="rId20"/>
    <p:sldId id="277" r:id="rId21"/>
    <p:sldId id="272" r:id="rId22"/>
  </p:sldIdLst>
  <p:sldSz cx="9144000" cy="6858000" type="screen4x3"/>
  <p:notesSz cx="6797675" cy="9926638"/>
  <p:defaultTextStyle>
    <a:defPPr>
      <a:defRPr lang="ko-KR"/>
    </a:defPPr>
    <a:lvl1pPr algn="l" rtl="0" fontAlgn="base">
      <a:spcBef>
        <a:spcPct val="0"/>
      </a:spcBef>
      <a:spcAft>
        <a:spcPct val="0"/>
      </a:spcAft>
      <a:defRPr kern="1200">
        <a:solidFill>
          <a:schemeClr val="tx1"/>
        </a:solidFill>
        <a:latin typeface="Arial" charset="0"/>
        <a:ea typeface="맑은 고딕"/>
        <a:cs typeface="맑은 고딕"/>
      </a:defRPr>
    </a:lvl1pPr>
    <a:lvl2pPr marL="457200" algn="l" rtl="0" fontAlgn="base">
      <a:spcBef>
        <a:spcPct val="0"/>
      </a:spcBef>
      <a:spcAft>
        <a:spcPct val="0"/>
      </a:spcAft>
      <a:defRPr kern="1200">
        <a:solidFill>
          <a:schemeClr val="tx1"/>
        </a:solidFill>
        <a:latin typeface="Arial" charset="0"/>
        <a:ea typeface="맑은 고딕"/>
        <a:cs typeface="맑은 고딕"/>
      </a:defRPr>
    </a:lvl2pPr>
    <a:lvl3pPr marL="914400" algn="l" rtl="0" fontAlgn="base">
      <a:spcBef>
        <a:spcPct val="0"/>
      </a:spcBef>
      <a:spcAft>
        <a:spcPct val="0"/>
      </a:spcAft>
      <a:defRPr kern="1200">
        <a:solidFill>
          <a:schemeClr val="tx1"/>
        </a:solidFill>
        <a:latin typeface="Arial" charset="0"/>
        <a:ea typeface="맑은 고딕"/>
        <a:cs typeface="맑은 고딕"/>
      </a:defRPr>
    </a:lvl3pPr>
    <a:lvl4pPr marL="1371600" algn="l" rtl="0" fontAlgn="base">
      <a:spcBef>
        <a:spcPct val="0"/>
      </a:spcBef>
      <a:spcAft>
        <a:spcPct val="0"/>
      </a:spcAft>
      <a:defRPr kern="1200">
        <a:solidFill>
          <a:schemeClr val="tx1"/>
        </a:solidFill>
        <a:latin typeface="Arial" charset="0"/>
        <a:ea typeface="맑은 고딕"/>
        <a:cs typeface="맑은 고딕"/>
      </a:defRPr>
    </a:lvl4pPr>
    <a:lvl5pPr marL="1828800" algn="l" rtl="0" fontAlgn="base">
      <a:spcBef>
        <a:spcPct val="0"/>
      </a:spcBef>
      <a:spcAft>
        <a:spcPct val="0"/>
      </a:spcAft>
      <a:defRPr kern="1200">
        <a:solidFill>
          <a:schemeClr val="tx1"/>
        </a:solidFill>
        <a:latin typeface="Arial" charset="0"/>
        <a:ea typeface="맑은 고딕"/>
        <a:cs typeface="맑은 고딕"/>
      </a:defRPr>
    </a:lvl5pPr>
    <a:lvl6pPr marL="2286000" algn="l" defTabSz="914400" rtl="0" eaLnBrk="1" latinLnBrk="0" hangingPunct="1">
      <a:defRPr kern="1200">
        <a:solidFill>
          <a:schemeClr val="tx1"/>
        </a:solidFill>
        <a:latin typeface="Arial" charset="0"/>
        <a:ea typeface="맑은 고딕"/>
        <a:cs typeface="맑은 고딕"/>
      </a:defRPr>
    </a:lvl6pPr>
    <a:lvl7pPr marL="2743200" algn="l" defTabSz="914400" rtl="0" eaLnBrk="1" latinLnBrk="0" hangingPunct="1">
      <a:defRPr kern="1200">
        <a:solidFill>
          <a:schemeClr val="tx1"/>
        </a:solidFill>
        <a:latin typeface="Arial" charset="0"/>
        <a:ea typeface="맑은 고딕"/>
        <a:cs typeface="맑은 고딕"/>
      </a:defRPr>
    </a:lvl7pPr>
    <a:lvl8pPr marL="3200400" algn="l" defTabSz="914400" rtl="0" eaLnBrk="1" latinLnBrk="0" hangingPunct="1">
      <a:defRPr kern="1200">
        <a:solidFill>
          <a:schemeClr val="tx1"/>
        </a:solidFill>
        <a:latin typeface="Arial" charset="0"/>
        <a:ea typeface="맑은 고딕"/>
        <a:cs typeface="맑은 고딕"/>
      </a:defRPr>
    </a:lvl8pPr>
    <a:lvl9pPr marL="3657600" algn="l" defTabSz="914400" rtl="0" eaLnBrk="1" latinLnBrk="0" hangingPunct="1">
      <a:defRPr kern="1200">
        <a:solidFill>
          <a:schemeClr val="tx1"/>
        </a:solidFill>
        <a:latin typeface="Arial" charset="0"/>
        <a:ea typeface="맑은 고딕"/>
        <a:cs typeface="맑은 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2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459" autoAdjust="0"/>
  </p:normalViewPr>
  <p:slideViewPr>
    <p:cSldViewPr>
      <p:cViewPr varScale="1">
        <p:scale>
          <a:sx n="115" d="100"/>
          <a:sy n="115" d="100"/>
        </p:scale>
        <p:origin x="-8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712" y="-10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latinLnBrk="1">
              <a:spcBef>
                <a:spcPts val="0"/>
              </a:spcBef>
              <a:spcAft>
                <a:spcPts val="0"/>
              </a:spcAft>
              <a:defRPr sz="1200" smtClean="0">
                <a:latin typeface="+mn-lt"/>
                <a:ea typeface="+mn-ea"/>
                <a:cs typeface="+mn-cs"/>
              </a:defRPr>
            </a:lvl1pPr>
          </a:lstStyle>
          <a:p>
            <a:pPr>
              <a:defRPr/>
            </a:pPr>
            <a:fld id="{9291DDBF-8ED9-4E46-882F-7D6D300AC9AB}" type="datetimeFigureOut">
              <a:rPr lang="ko-KR" altLang="en-US"/>
              <a:pPr>
                <a:defRPr/>
              </a:pPr>
              <a:t>2013-11-18</a:t>
            </a:fld>
            <a:endParaRPr lang="ko-KR" altLang="en-US"/>
          </a:p>
        </p:txBody>
      </p:sp>
      <p:sp>
        <p:nvSpPr>
          <p:cNvPr id="4" name="바닥글 개체 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5" name="슬라이드 번호 개체 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latinLnBrk="1">
              <a:spcBef>
                <a:spcPts val="0"/>
              </a:spcBef>
              <a:spcAft>
                <a:spcPts val="0"/>
              </a:spcAft>
              <a:defRPr sz="1200" smtClean="0">
                <a:latin typeface="+mn-lt"/>
                <a:ea typeface="+mn-ea"/>
                <a:cs typeface="+mn-cs"/>
              </a:defRPr>
            </a:lvl1pPr>
          </a:lstStyle>
          <a:p>
            <a:pPr>
              <a:defRPr/>
            </a:pPr>
            <a:fld id="{7FF18A3C-731B-46B1-B5F5-1209BA390E92}"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latinLnBrk="1">
              <a:spcBef>
                <a:spcPts val="0"/>
              </a:spcBef>
              <a:spcAft>
                <a:spcPts val="0"/>
              </a:spcAft>
              <a:defRPr sz="1200" smtClean="0">
                <a:latin typeface="+mn-lt"/>
                <a:ea typeface="+mn-ea"/>
                <a:cs typeface="+mn-cs"/>
              </a:defRPr>
            </a:lvl1pPr>
          </a:lstStyle>
          <a:p>
            <a:pPr>
              <a:defRPr/>
            </a:pPr>
            <a:fld id="{D449B74C-6290-4377-91C7-E8BC1C331718}" type="datetimeFigureOut">
              <a:rPr lang="ko-KR" altLang="en-US"/>
              <a:pPr>
                <a:defRPr/>
              </a:pPr>
              <a:t>2013-11-18</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latinLnBrk="1">
              <a:spcBef>
                <a:spcPts val="0"/>
              </a:spcBef>
              <a:spcAft>
                <a:spcPts val="0"/>
              </a:spcAft>
              <a:defRPr sz="1200" smtClean="0">
                <a:latin typeface="+mn-lt"/>
                <a:ea typeface="+mn-ea"/>
                <a:cs typeface="+mn-cs"/>
              </a:defRPr>
            </a:lvl1pPr>
          </a:lstStyle>
          <a:p>
            <a:pPr>
              <a:defRPr/>
            </a:pPr>
            <a:fld id="{855F3992-C33B-433B-85E7-D8566E33A1B1}"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sz="1200" kern="1200">
        <a:solidFill>
          <a:schemeClr val="tx1"/>
        </a:solidFill>
        <a:latin typeface="+mn-lt"/>
        <a:ea typeface="+mn-ea"/>
        <a:cs typeface="맑은 고딕"/>
      </a:defRPr>
    </a:lvl1pPr>
    <a:lvl2pPr marL="457200" algn="l" rtl="0" fontAlgn="base" latinLnBrk="1">
      <a:spcBef>
        <a:spcPct val="30000"/>
      </a:spcBef>
      <a:spcAft>
        <a:spcPct val="0"/>
      </a:spcAft>
      <a:defRPr sz="1200" kern="1200">
        <a:solidFill>
          <a:schemeClr val="tx1"/>
        </a:solidFill>
        <a:latin typeface="+mn-lt"/>
        <a:ea typeface="+mn-ea"/>
        <a:cs typeface="맑은 고딕"/>
      </a:defRPr>
    </a:lvl2pPr>
    <a:lvl3pPr marL="914400" algn="l" rtl="0" fontAlgn="base" latinLnBrk="1">
      <a:spcBef>
        <a:spcPct val="30000"/>
      </a:spcBef>
      <a:spcAft>
        <a:spcPct val="0"/>
      </a:spcAft>
      <a:defRPr sz="1200" kern="1200">
        <a:solidFill>
          <a:schemeClr val="tx1"/>
        </a:solidFill>
        <a:latin typeface="+mn-lt"/>
        <a:ea typeface="+mn-ea"/>
        <a:cs typeface="맑은 고딕"/>
      </a:defRPr>
    </a:lvl3pPr>
    <a:lvl4pPr marL="1371600" algn="l" rtl="0" fontAlgn="base" latinLnBrk="1">
      <a:spcBef>
        <a:spcPct val="30000"/>
      </a:spcBef>
      <a:spcAft>
        <a:spcPct val="0"/>
      </a:spcAft>
      <a:defRPr sz="1200" kern="1200">
        <a:solidFill>
          <a:schemeClr val="tx1"/>
        </a:solidFill>
        <a:latin typeface="+mn-lt"/>
        <a:ea typeface="+mn-ea"/>
        <a:cs typeface="맑은 고딕"/>
      </a:defRPr>
    </a:lvl4pPr>
    <a:lvl5pPr marL="1828800" algn="l" rtl="0" fontAlgn="base" latinLnBrk="1">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슬라이드 이미지 개체 틀 1"/>
          <p:cNvSpPr>
            <a:spLocks noGrp="1" noRot="1" noChangeAspect="1"/>
          </p:cNvSpPr>
          <p:nvPr>
            <p:ph type="sldImg"/>
          </p:nvPr>
        </p:nvSpPr>
        <p:spPr bwMode="auto">
          <a:noFill/>
          <a:ln>
            <a:solidFill>
              <a:srgbClr val="000000"/>
            </a:solidFill>
            <a:miter lim="800000"/>
            <a:headEnd/>
            <a:tailEnd/>
          </a:ln>
        </p:spPr>
      </p:sp>
      <p:sp>
        <p:nvSpPr>
          <p:cNvPr id="1638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1638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EAF77-7306-41BC-AED0-71C41A73BDB9}" type="slidenum">
              <a:rPr lang="ko-KR" altLang="en-US">
                <a:cs typeface="맑은 고딕"/>
              </a:rPr>
              <a:pPr fontAlgn="base">
                <a:spcBef>
                  <a:spcPct val="0"/>
                </a:spcBef>
                <a:spcAft>
                  <a:spcPct val="0"/>
                </a:spcAft>
              </a:pPr>
              <a:t>1</a:t>
            </a:fld>
            <a:endParaRPr lang="en-US" altLang="ko-KR">
              <a:cs typeface="맑은 고딕"/>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슬라이드 이미지 개체 틀 1"/>
          <p:cNvSpPr>
            <a:spLocks noGrp="1" noRot="1" noChangeAspect="1"/>
          </p:cNvSpPr>
          <p:nvPr>
            <p:ph type="sldImg"/>
          </p:nvPr>
        </p:nvSpPr>
        <p:spPr bwMode="auto">
          <a:noFill/>
          <a:ln>
            <a:solidFill>
              <a:srgbClr val="000000"/>
            </a:solidFill>
            <a:miter lim="800000"/>
            <a:headEnd/>
            <a:tailEnd/>
          </a:ln>
        </p:spPr>
      </p:sp>
      <p:sp>
        <p:nvSpPr>
          <p:cNvPr id="3481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ko-KR" smtClean="0"/>
          </a:p>
        </p:txBody>
      </p:sp>
      <p:sp>
        <p:nvSpPr>
          <p:cNvPr id="3481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7CC2B0-88D1-43E0-AAF3-78E28B31AC02}" type="slidenum">
              <a:rPr lang="ko-KR" altLang="en-US">
                <a:cs typeface="맑은 고딕"/>
              </a:rPr>
              <a:pPr fontAlgn="base">
                <a:spcBef>
                  <a:spcPct val="0"/>
                </a:spcBef>
                <a:spcAft>
                  <a:spcPct val="0"/>
                </a:spcAft>
              </a:pPr>
              <a:t>10</a:t>
            </a:fld>
            <a:endParaRPr lang="en-US" altLang="ko-KR">
              <a:cs typeface="맑은 고딕"/>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슬라이드 이미지 개체 틀 1"/>
          <p:cNvSpPr>
            <a:spLocks noGrp="1" noRot="1" noChangeAspect="1"/>
          </p:cNvSpPr>
          <p:nvPr>
            <p:ph type="sldImg"/>
          </p:nvPr>
        </p:nvSpPr>
        <p:spPr bwMode="auto">
          <a:noFill/>
          <a:ln>
            <a:solidFill>
              <a:srgbClr val="000000"/>
            </a:solidFill>
            <a:miter lim="800000"/>
            <a:headEnd/>
            <a:tailEnd/>
          </a:ln>
        </p:spPr>
      </p:sp>
      <p:sp>
        <p:nvSpPr>
          <p:cNvPr id="3686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ko-KR" smtClean="0"/>
          </a:p>
          <a:p>
            <a:pPr>
              <a:spcBef>
                <a:spcPct val="0"/>
              </a:spcBef>
            </a:pPr>
            <a:endParaRPr lang="en-US" altLang="ko-KR" smtClean="0"/>
          </a:p>
        </p:txBody>
      </p:sp>
      <p:sp>
        <p:nvSpPr>
          <p:cNvPr id="3686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7107A4-AC7E-4506-B710-A4616A972598}" type="slidenum">
              <a:rPr lang="ko-KR" altLang="en-US">
                <a:cs typeface="맑은 고딕"/>
              </a:rPr>
              <a:pPr fontAlgn="base">
                <a:spcBef>
                  <a:spcPct val="0"/>
                </a:spcBef>
                <a:spcAft>
                  <a:spcPct val="0"/>
                </a:spcAft>
              </a:pPr>
              <a:t>11</a:t>
            </a:fld>
            <a:endParaRPr lang="en-US" altLang="ko-KR">
              <a:cs typeface="맑은 고딕"/>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슬라이드 이미지 개체 틀 1"/>
          <p:cNvSpPr>
            <a:spLocks noGrp="1" noRot="1" noChangeAspect="1"/>
          </p:cNvSpPr>
          <p:nvPr>
            <p:ph type="sldImg"/>
          </p:nvPr>
        </p:nvSpPr>
        <p:spPr bwMode="auto">
          <a:noFill/>
          <a:ln>
            <a:solidFill>
              <a:srgbClr val="000000"/>
            </a:solidFill>
            <a:miter lim="800000"/>
            <a:headEnd/>
            <a:tailEnd/>
          </a:ln>
        </p:spPr>
      </p:sp>
      <p:sp>
        <p:nvSpPr>
          <p:cNvPr id="3891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38915"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8BFCEA-54AD-4F6E-9D0B-4510329EC519}" type="slidenum">
              <a:rPr lang="ko-KR" altLang="en-US">
                <a:cs typeface="맑은 고딕"/>
              </a:rPr>
              <a:pPr fontAlgn="base">
                <a:spcBef>
                  <a:spcPct val="0"/>
                </a:spcBef>
                <a:spcAft>
                  <a:spcPct val="0"/>
                </a:spcAft>
              </a:pPr>
              <a:t>12</a:t>
            </a:fld>
            <a:endParaRPr lang="en-US" altLang="ko-KR">
              <a:cs typeface="맑은 고딕"/>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슬라이드 이미지 개체 틀 1"/>
          <p:cNvSpPr>
            <a:spLocks noGrp="1" noRot="1" noChangeAspect="1"/>
          </p:cNvSpPr>
          <p:nvPr>
            <p:ph type="sldImg"/>
          </p:nvPr>
        </p:nvSpPr>
        <p:spPr bwMode="auto">
          <a:noFill/>
          <a:ln>
            <a:solidFill>
              <a:srgbClr val="000000"/>
            </a:solidFill>
            <a:miter lim="800000"/>
            <a:headEnd/>
            <a:tailEnd/>
          </a:ln>
        </p:spPr>
      </p:sp>
      <p:sp>
        <p:nvSpPr>
          <p:cNvPr id="4096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40963"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BCBE5-2D3B-46AB-89D1-C49F2F10F368}" type="slidenum">
              <a:rPr lang="ko-KR" altLang="en-US">
                <a:cs typeface="맑은 고딕"/>
              </a:rPr>
              <a:pPr fontAlgn="base">
                <a:spcBef>
                  <a:spcPct val="0"/>
                </a:spcBef>
                <a:spcAft>
                  <a:spcPct val="0"/>
                </a:spcAft>
              </a:pPr>
              <a:t>13</a:t>
            </a:fld>
            <a:endParaRPr lang="en-US" altLang="ko-KR">
              <a:cs typeface="맑은 고딕"/>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슬라이드 이미지 개체 틀 1"/>
          <p:cNvSpPr>
            <a:spLocks noGrp="1" noRot="1" noChangeAspect="1"/>
          </p:cNvSpPr>
          <p:nvPr>
            <p:ph type="sldImg"/>
          </p:nvPr>
        </p:nvSpPr>
        <p:spPr bwMode="auto">
          <a:noFill/>
          <a:ln>
            <a:solidFill>
              <a:srgbClr val="000000"/>
            </a:solidFill>
            <a:miter lim="800000"/>
            <a:headEnd/>
            <a:tailEnd/>
          </a:ln>
        </p:spPr>
      </p:sp>
      <p:sp>
        <p:nvSpPr>
          <p:cNvPr id="4301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43011"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34BAA-2BFB-4696-B9C5-8FFBC0F4EF41}" type="slidenum">
              <a:rPr lang="ko-KR" altLang="en-US">
                <a:cs typeface="맑은 고딕"/>
              </a:rPr>
              <a:pPr fontAlgn="base">
                <a:spcBef>
                  <a:spcPct val="0"/>
                </a:spcBef>
                <a:spcAft>
                  <a:spcPct val="0"/>
                </a:spcAft>
              </a:pPr>
              <a:t>14</a:t>
            </a:fld>
            <a:endParaRPr lang="en-US" altLang="ko-KR">
              <a:cs typeface="맑은 고딕"/>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슬라이드 이미지 개체 틀 1"/>
          <p:cNvSpPr>
            <a:spLocks noGrp="1" noRot="1" noChangeAspect="1"/>
          </p:cNvSpPr>
          <p:nvPr>
            <p:ph type="sldImg"/>
          </p:nvPr>
        </p:nvSpPr>
        <p:spPr bwMode="auto">
          <a:noFill/>
          <a:ln>
            <a:solidFill>
              <a:srgbClr val="000000"/>
            </a:solidFill>
            <a:miter lim="800000"/>
            <a:headEnd/>
            <a:tailEnd/>
          </a:ln>
        </p:spPr>
      </p:sp>
      <p:sp>
        <p:nvSpPr>
          <p:cNvPr id="4505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4505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AE636-00BF-4518-9053-F2EED462208F}" type="slidenum">
              <a:rPr lang="ko-KR" altLang="en-US">
                <a:cs typeface="맑은 고딕"/>
              </a:rPr>
              <a:pPr fontAlgn="base">
                <a:spcBef>
                  <a:spcPct val="0"/>
                </a:spcBef>
                <a:spcAft>
                  <a:spcPct val="0"/>
                </a:spcAft>
              </a:pPr>
              <a:t>15</a:t>
            </a:fld>
            <a:endParaRPr lang="en-US" altLang="ko-KR">
              <a:cs typeface="맑은 고딕"/>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슬라이드 이미지 개체 틀 1"/>
          <p:cNvSpPr>
            <a:spLocks noGrp="1" noRot="1" noChangeAspect="1"/>
          </p:cNvSpPr>
          <p:nvPr>
            <p:ph type="sldImg"/>
          </p:nvPr>
        </p:nvSpPr>
        <p:spPr bwMode="auto">
          <a:noFill/>
          <a:ln>
            <a:solidFill>
              <a:srgbClr val="000000"/>
            </a:solidFill>
            <a:miter lim="800000"/>
            <a:headEnd/>
            <a:tailEnd/>
          </a:ln>
        </p:spPr>
      </p:sp>
      <p:sp>
        <p:nvSpPr>
          <p:cNvPr id="4710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4710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2D445-B73E-4711-A4C8-511D1435A473}" type="slidenum">
              <a:rPr lang="ko-KR" altLang="en-US">
                <a:cs typeface="맑은 고딕"/>
              </a:rPr>
              <a:pPr fontAlgn="base">
                <a:spcBef>
                  <a:spcPct val="0"/>
                </a:spcBef>
                <a:spcAft>
                  <a:spcPct val="0"/>
                </a:spcAft>
              </a:pPr>
              <a:t>16</a:t>
            </a:fld>
            <a:endParaRPr lang="en-US" altLang="ko-KR">
              <a:cs typeface="맑은 고딕"/>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슬라이드 이미지 개체 틀 1"/>
          <p:cNvSpPr>
            <a:spLocks noGrp="1" noRot="1" noChangeAspect="1"/>
          </p:cNvSpPr>
          <p:nvPr>
            <p:ph type="sldImg"/>
          </p:nvPr>
        </p:nvSpPr>
        <p:spPr bwMode="auto">
          <a:noFill/>
          <a:ln>
            <a:solidFill>
              <a:srgbClr val="000000"/>
            </a:solidFill>
            <a:miter lim="800000"/>
            <a:headEnd/>
            <a:tailEnd/>
          </a:ln>
        </p:spPr>
      </p:sp>
      <p:sp>
        <p:nvSpPr>
          <p:cNvPr id="4915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49155"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C5024-D8FC-4D09-B7B1-684440E6ADCC}" type="slidenum">
              <a:rPr lang="ko-KR" altLang="en-US">
                <a:cs typeface="맑은 고딕"/>
              </a:rPr>
              <a:pPr fontAlgn="base">
                <a:spcBef>
                  <a:spcPct val="0"/>
                </a:spcBef>
                <a:spcAft>
                  <a:spcPct val="0"/>
                </a:spcAft>
              </a:pPr>
              <a:t>17</a:t>
            </a:fld>
            <a:endParaRPr lang="en-US" altLang="ko-KR">
              <a:cs typeface="맑은 고딕"/>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슬라이드 이미지 개체 틀 1"/>
          <p:cNvSpPr>
            <a:spLocks noGrp="1" noRot="1" noChangeAspect="1"/>
          </p:cNvSpPr>
          <p:nvPr>
            <p:ph type="sldImg"/>
          </p:nvPr>
        </p:nvSpPr>
        <p:spPr bwMode="auto">
          <a:noFill/>
          <a:ln>
            <a:solidFill>
              <a:srgbClr val="000000"/>
            </a:solidFill>
            <a:miter lim="800000"/>
            <a:headEnd/>
            <a:tailEnd/>
          </a:ln>
        </p:spPr>
      </p:sp>
      <p:sp>
        <p:nvSpPr>
          <p:cNvPr id="5120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51203"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9739B-78BF-40C0-B61F-5EA0103FE95C}" type="slidenum">
              <a:rPr lang="ko-KR" altLang="en-US">
                <a:cs typeface="맑은 고딕"/>
              </a:rPr>
              <a:pPr fontAlgn="base">
                <a:spcBef>
                  <a:spcPct val="0"/>
                </a:spcBef>
                <a:spcAft>
                  <a:spcPct val="0"/>
                </a:spcAft>
              </a:pPr>
              <a:t>18</a:t>
            </a:fld>
            <a:endParaRPr lang="en-US" altLang="ko-KR">
              <a:cs typeface="맑은 고딕"/>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슬라이드 이미지 개체 틀 1"/>
          <p:cNvSpPr>
            <a:spLocks noGrp="1" noRot="1" noChangeAspect="1"/>
          </p:cNvSpPr>
          <p:nvPr>
            <p:ph type="sldImg"/>
          </p:nvPr>
        </p:nvSpPr>
        <p:spPr bwMode="auto">
          <a:noFill/>
          <a:ln>
            <a:solidFill>
              <a:srgbClr val="000000"/>
            </a:solidFill>
            <a:miter lim="800000"/>
            <a:headEnd/>
            <a:tailEnd/>
          </a:ln>
        </p:spPr>
      </p:sp>
      <p:sp>
        <p:nvSpPr>
          <p:cNvPr id="5325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53251"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BA419D-76AD-4BB9-A338-F7B00489988A}" type="slidenum">
              <a:rPr lang="ko-KR" altLang="en-US">
                <a:cs typeface="맑은 고딕"/>
              </a:rPr>
              <a:pPr fontAlgn="base">
                <a:spcBef>
                  <a:spcPct val="0"/>
                </a:spcBef>
                <a:spcAft>
                  <a:spcPct val="0"/>
                </a:spcAft>
              </a:pPr>
              <a:t>19</a:t>
            </a:fld>
            <a:endParaRPr lang="en-US" altLang="ko-KR">
              <a:cs typeface="맑은 고딕"/>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슬라이드 이미지 개체 틀 1"/>
          <p:cNvSpPr>
            <a:spLocks noGrp="1" noRot="1" noChangeAspect="1"/>
          </p:cNvSpPr>
          <p:nvPr>
            <p:ph type="sldImg"/>
          </p:nvPr>
        </p:nvSpPr>
        <p:spPr bwMode="auto">
          <a:noFill/>
          <a:ln>
            <a:solidFill>
              <a:srgbClr val="000000"/>
            </a:solidFill>
            <a:miter lim="800000"/>
            <a:headEnd/>
            <a:tailEnd/>
          </a:ln>
        </p:spPr>
      </p:sp>
      <p:sp>
        <p:nvSpPr>
          <p:cNvPr id="1843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18435"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4F9F28-21F4-4771-BFED-0C1A0C523345}" type="slidenum">
              <a:rPr lang="ko-KR" altLang="en-US">
                <a:cs typeface="맑은 고딕"/>
              </a:rPr>
              <a:pPr fontAlgn="base">
                <a:spcBef>
                  <a:spcPct val="0"/>
                </a:spcBef>
                <a:spcAft>
                  <a:spcPct val="0"/>
                </a:spcAft>
              </a:pPr>
              <a:t>2</a:t>
            </a:fld>
            <a:endParaRPr lang="en-US" altLang="ko-KR">
              <a:cs typeface="맑은 고딕"/>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슬라이드 이미지 개체 틀 1"/>
          <p:cNvSpPr>
            <a:spLocks noGrp="1" noRot="1" noChangeAspect="1"/>
          </p:cNvSpPr>
          <p:nvPr>
            <p:ph type="sldImg"/>
          </p:nvPr>
        </p:nvSpPr>
        <p:spPr bwMode="auto">
          <a:noFill/>
          <a:ln>
            <a:solidFill>
              <a:srgbClr val="000000"/>
            </a:solidFill>
            <a:miter lim="800000"/>
            <a:headEnd/>
            <a:tailEnd/>
          </a:ln>
        </p:spPr>
      </p:sp>
      <p:sp>
        <p:nvSpPr>
          <p:cNvPr id="5529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t>Compared to time spent in each activity through the </a:t>
            </a:r>
          </a:p>
          <a:p>
            <a:pPr>
              <a:spcBef>
                <a:spcPct val="0"/>
              </a:spcBef>
            </a:pPr>
            <a:r>
              <a:rPr lang="en-US" altLang="ko-KR" smtClean="0"/>
              <a:t>In almost all countries, women spend more time on Unpaid work and care work  than men. </a:t>
            </a:r>
          </a:p>
          <a:p>
            <a:pPr>
              <a:spcBef>
                <a:spcPct val="0"/>
              </a:spcBef>
            </a:pPr>
            <a:r>
              <a:rPr lang="en-US" altLang="ko-KR" smtClean="0"/>
              <a:t>For unpaid work</a:t>
            </a:r>
          </a:p>
          <a:p>
            <a:pPr>
              <a:spcBef>
                <a:spcPct val="0"/>
              </a:spcBef>
            </a:pPr>
            <a:r>
              <a:rPr lang="en-US" altLang="ko-KR" smtClean="0"/>
              <a:t>Korean women spend 4.8 times more than men in 2009 with recording the largest differences while Sweden recorded the smallest differences with 1.4 times more than men</a:t>
            </a:r>
          </a:p>
          <a:p>
            <a:pPr>
              <a:spcBef>
                <a:spcPct val="0"/>
              </a:spcBef>
            </a:pPr>
            <a:endParaRPr lang="en-US" altLang="ko-KR" smtClean="0"/>
          </a:p>
          <a:p>
            <a:pPr>
              <a:spcBef>
                <a:spcPct val="0"/>
              </a:spcBef>
            </a:pPr>
            <a:r>
              <a:rPr lang="en-US" altLang="ko-KR" smtClean="0"/>
              <a:t>For care work</a:t>
            </a:r>
          </a:p>
          <a:p>
            <a:pPr>
              <a:spcBef>
                <a:spcPct val="0"/>
              </a:spcBef>
            </a:pPr>
            <a:r>
              <a:rPr lang="en-US" altLang="ko-KR" smtClean="0"/>
              <a:t>Almost countires, Women spend at least  twice as much time on care work than men. The largest differences are recorded for Japan and Korea where women spent on average 4.2 and 3.4 times more time on care work than men, respectively.  While the smallest diff is recorded for Spain average 1.5times more than men</a:t>
            </a:r>
          </a:p>
          <a:p>
            <a:pPr>
              <a:spcBef>
                <a:spcPct val="0"/>
              </a:spcBef>
            </a:pPr>
            <a:endParaRPr lang="en-US" altLang="ko-KR" smtClean="0"/>
          </a:p>
          <a:p>
            <a:pPr>
              <a:spcBef>
                <a:spcPct val="0"/>
              </a:spcBef>
            </a:pPr>
            <a:r>
              <a:rPr lang="en-US" altLang="ko-KR" smtClean="0"/>
              <a:t>Unpaid work </a:t>
            </a:r>
            <a:endParaRPr lang="ko-KR" altLang="en-US" smtClean="0"/>
          </a:p>
        </p:txBody>
      </p:sp>
      <p:sp>
        <p:nvSpPr>
          <p:cNvPr id="5529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67C699-7D15-48CE-8DB9-5E0B92055A0C}" type="slidenum">
              <a:rPr lang="ko-KR" altLang="en-US">
                <a:cs typeface="맑은 고딕"/>
              </a:rPr>
              <a:pPr fontAlgn="base">
                <a:spcBef>
                  <a:spcPct val="0"/>
                </a:spcBef>
                <a:spcAft>
                  <a:spcPct val="0"/>
                </a:spcAft>
              </a:pPr>
              <a:t>20</a:t>
            </a:fld>
            <a:endParaRPr lang="en-US" altLang="ko-KR">
              <a:cs typeface="맑은 고딕"/>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슬라이드 이미지 개체 틀 1"/>
          <p:cNvSpPr>
            <a:spLocks noGrp="1" noRot="1" noChangeAspect="1"/>
          </p:cNvSpPr>
          <p:nvPr>
            <p:ph type="sldImg"/>
          </p:nvPr>
        </p:nvSpPr>
        <p:spPr bwMode="auto">
          <a:noFill/>
          <a:ln>
            <a:solidFill>
              <a:srgbClr val="000000"/>
            </a:solidFill>
            <a:miter lim="800000"/>
            <a:headEnd/>
            <a:tailEnd/>
          </a:ln>
        </p:spPr>
      </p:sp>
      <p:sp>
        <p:nvSpPr>
          <p:cNvPr id="5734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5734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62DE9D-1580-4E79-99D0-E33A27EF5B8B}" type="slidenum">
              <a:rPr lang="ko-KR" altLang="en-US">
                <a:cs typeface="맑은 고딕"/>
              </a:rPr>
              <a:pPr fontAlgn="base">
                <a:spcBef>
                  <a:spcPct val="0"/>
                </a:spcBef>
                <a:spcAft>
                  <a:spcPct val="0"/>
                </a:spcAft>
              </a:pPr>
              <a:t>21</a:t>
            </a:fld>
            <a:endParaRPr lang="en-US" altLang="ko-KR">
              <a:cs typeface="맑은 고딕"/>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슬라이드 이미지 개체 틀 1"/>
          <p:cNvSpPr>
            <a:spLocks noGrp="1" noRot="1" noChangeAspect="1"/>
          </p:cNvSpPr>
          <p:nvPr>
            <p:ph type="sldImg"/>
          </p:nvPr>
        </p:nvSpPr>
        <p:spPr bwMode="auto">
          <a:noFill/>
          <a:ln>
            <a:solidFill>
              <a:srgbClr val="000000"/>
            </a:solidFill>
            <a:miter lim="800000"/>
            <a:headEnd/>
            <a:tailEnd/>
          </a:ln>
        </p:spPr>
      </p:sp>
      <p:sp>
        <p:nvSpPr>
          <p:cNvPr id="2048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20483"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3B990B-D365-429F-8330-B90ED7B9FD98}" type="slidenum">
              <a:rPr lang="ko-KR" altLang="en-US">
                <a:cs typeface="맑은 고딕"/>
              </a:rPr>
              <a:pPr fontAlgn="base">
                <a:spcBef>
                  <a:spcPct val="0"/>
                </a:spcBef>
                <a:spcAft>
                  <a:spcPct val="0"/>
                </a:spcAft>
              </a:pPr>
              <a:t>3</a:t>
            </a:fld>
            <a:endParaRPr lang="en-US" altLang="ko-KR">
              <a:cs typeface="맑은 고딕"/>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슬라이드 이미지 개체 틀 1"/>
          <p:cNvSpPr>
            <a:spLocks noGrp="1" noRot="1" noChangeAspect="1"/>
          </p:cNvSpPr>
          <p:nvPr>
            <p:ph type="sldImg"/>
          </p:nvPr>
        </p:nvSpPr>
        <p:spPr bwMode="auto">
          <a:noFill/>
          <a:ln>
            <a:solidFill>
              <a:srgbClr val="000000"/>
            </a:solidFill>
            <a:miter lim="800000"/>
            <a:headEnd/>
            <a:tailEnd/>
          </a:ln>
        </p:spPr>
      </p:sp>
      <p:sp>
        <p:nvSpPr>
          <p:cNvPr id="2253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22531"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10B92-DB0A-480C-AD87-1FA3BF8AA9AD}" type="slidenum">
              <a:rPr lang="ko-KR" altLang="en-US">
                <a:cs typeface="맑은 고딕"/>
              </a:rPr>
              <a:pPr fontAlgn="base">
                <a:spcBef>
                  <a:spcPct val="0"/>
                </a:spcBef>
                <a:spcAft>
                  <a:spcPct val="0"/>
                </a:spcAft>
              </a:pPr>
              <a:t>4</a:t>
            </a:fld>
            <a:endParaRPr lang="en-US" altLang="ko-KR">
              <a:cs typeface="맑은 고딕"/>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슬라이드 이미지 개체 틀 1"/>
          <p:cNvSpPr>
            <a:spLocks noGrp="1" noRot="1" noChangeAspect="1"/>
          </p:cNvSpPr>
          <p:nvPr>
            <p:ph type="sldImg"/>
          </p:nvPr>
        </p:nvSpPr>
        <p:spPr bwMode="auto">
          <a:noFill/>
          <a:ln>
            <a:solidFill>
              <a:srgbClr val="000000"/>
            </a:solidFill>
            <a:miter lim="800000"/>
            <a:headEnd/>
            <a:tailEnd/>
          </a:ln>
        </p:spPr>
      </p:sp>
      <p:sp>
        <p:nvSpPr>
          <p:cNvPr id="2457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a:p>
            <a:pPr>
              <a:spcBef>
                <a:spcPct val="0"/>
              </a:spcBef>
            </a:pPr>
            <a:endParaRPr lang="ko-KR" altLang="en-US" smtClean="0"/>
          </a:p>
        </p:txBody>
      </p:sp>
      <p:sp>
        <p:nvSpPr>
          <p:cNvPr id="2457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5DC68-DB9F-4EE6-AA32-0E7AFCE6A002}" type="slidenum">
              <a:rPr lang="ko-KR" altLang="en-US">
                <a:cs typeface="맑은 고딕"/>
              </a:rPr>
              <a:pPr fontAlgn="base">
                <a:spcBef>
                  <a:spcPct val="0"/>
                </a:spcBef>
                <a:spcAft>
                  <a:spcPct val="0"/>
                </a:spcAft>
              </a:pPr>
              <a:t>5</a:t>
            </a:fld>
            <a:endParaRPr lang="en-US" altLang="ko-KR">
              <a:cs typeface="맑은 고딕"/>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슬라이드 이미지 개체 틀 1"/>
          <p:cNvSpPr>
            <a:spLocks noGrp="1" noRot="1" noChangeAspect="1"/>
          </p:cNvSpPr>
          <p:nvPr>
            <p:ph type="sldImg"/>
          </p:nvPr>
        </p:nvSpPr>
        <p:spPr bwMode="auto">
          <a:noFill/>
          <a:ln>
            <a:solidFill>
              <a:srgbClr val="000000"/>
            </a:solidFill>
            <a:miter lim="800000"/>
            <a:headEnd/>
            <a:tailEnd/>
          </a:ln>
        </p:spPr>
      </p:sp>
      <p:sp>
        <p:nvSpPr>
          <p:cNvPr id="2662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ko-KR" smtClean="0"/>
          </a:p>
        </p:txBody>
      </p:sp>
      <p:sp>
        <p:nvSpPr>
          <p:cNvPr id="2662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1E9175-A911-417C-A326-44FA66F545AE}" type="slidenum">
              <a:rPr lang="ko-KR" altLang="en-US">
                <a:cs typeface="맑은 고딕"/>
              </a:rPr>
              <a:pPr fontAlgn="base">
                <a:spcBef>
                  <a:spcPct val="0"/>
                </a:spcBef>
                <a:spcAft>
                  <a:spcPct val="0"/>
                </a:spcAft>
              </a:pPr>
              <a:t>6</a:t>
            </a:fld>
            <a:endParaRPr lang="en-US" altLang="ko-KR">
              <a:cs typeface="맑은 고딕"/>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슬라이드 이미지 개체 틀 1"/>
          <p:cNvSpPr>
            <a:spLocks noGrp="1" noRot="1" noChangeAspect="1"/>
          </p:cNvSpPr>
          <p:nvPr>
            <p:ph type="sldImg"/>
          </p:nvPr>
        </p:nvSpPr>
        <p:spPr bwMode="auto">
          <a:noFill/>
          <a:ln>
            <a:solidFill>
              <a:srgbClr val="000000"/>
            </a:solidFill>
            <a:miter lim="800000"/>
            <a:headEnd/>
            <a:tailEnd/>
          </a:ln>
        </p:spPr>
      </p:sp>
      <p:sp>
        <p:nvSpPr>
          <p:cNvPr id="2867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28675"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B51AE7-C8F8-4690-92C4-490BE4A6E60B}" type="slidenum">
              <a:rPr lang="ko-KR" altLang="en-US">
                <a:cs typeface="맑은 고딕"/>
              </a:rPr>
              <a:pPr fontAlgn="base">
                <a:spcBef>
                  <a:spcPct val="0"/>
                </a:spcBef>
                <a:spcAft>
                  <a:spcPct val="0"/>
                </a:spcAft>
              </a:pPr>
              <a:t>7</a:t>
            </a:fld>
            <a:endParaRPr lang="en-US" altLang="ko-KR">
              <a:cs typeface="맑은 고딕"/>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슬라이드 이미지 개체 틀 1"/>
          <p:cNvSpPr>
            <a:spLocks noGrp="1" noRot="1" noChangeAspect="1"/>
          </p:cNvSpPr>
          <p:nvPr>
            <p:ph type="sldImg"/>
          </p:nvPr>
        </p:nvSpPr>
        <p:spPr bwMode="auto">
          <a:noFill/>
          <a:ln>
            <a:solidFill>
              <a:srgbClr val="000000"/>
            </a:solidFill>
            <a:miter lim="800000"/>
            <a:headEnd/>
            <a:tailEnd/>
          </a:ln>
        </p:spPr>
      </p:sp>
      <p:sp>
        <p:nvSpPr>
          <p:cNvPr id="3072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30723"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7A1E9-170C-42AD-98FA-C11A19DB3532}" type="slidenum">
              <a:rPr lang="ko-KR" altLang="en-US">
                <a:cs typeface="맑은 고딕"/>
              </a:rPr>
              <a:pPr fontAlgn="base">
                <a:spcBef>
                  <a:spcPct val="0"/>
                </a:spcBef>
                <a:spcAft>
                  <a:spcPct val="0"/>
                </a:spcAft>
              </a:pPr>
              <a:t>8</a:t>
            </a:fld>
            <a:endParaRPr lang="en-US" altLang="ko-KR">
              <a:cs typeface="맑은 고딕"/>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슬라이드 이미지 개체 틀 1"/>
          <p:cNvSpPr>
            <a:spLocks noGrp="1" noRot="1" noChangeAspect="1"/>
          </p:cNvSpPr>
          <p:nvPr>
            <p:ph type="sldImg"/>
          </p:nvPr>
        </p:nvSpPr>
        <p:spPr bwMode="auto">
          <a:noFill/>
          <a:ln>
            <a:solidFill>
              <a:srgbClr val="000000"/>
            </a:solidFill>
            <a:miter lim="800000"/>
            <a:headEnd/>
            <a:tailEnd/>
          </a:ln>
        </p:spPr>
      </p:sp>
      <p:sp>
        <p:nvSpPr>
          <p:cNvPr id="3277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32771"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A5841-2AED-405B-9058-C462B72B2294}" type="slidenum">
              <a:rPr lang="ko-KR" altLang="en-US">
                <a:cs typeface="맑은 고딕"/>
              </a:rPr>
              <a:pPr fontAlgn="base">
                <a:spcBef>
                  <a:spcPct val="0"/>
                </a:spcBef>
                <a:spcAft>
                  <a:spcPct val="0"/>
                </a:spcAft>
              </a:pPr>
              <a:t>9</a:t>
            </a:fld>
            <a:endParaRPr lang="en-US" altLang="ko-KR">
              <a:cs typeface="맑은 고딕"/>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직사각형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직사각형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직사각형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직사각형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제목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ko-KR" altLang="en-US" smtClean="0"/>
              <a:t>마스터 제목 스타일 편집</a:t>
            </a:r>
            <a:endParaRPr lang="en-US"/>
          </a:p>
        </p:txBody>
      </p:sp>
      <p:sp>
        <p:nvSpPr>
          <p:cNvPr id="9" name="부제목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ko-KR" altLang="en-US" smtClean="0"/>
              <a:t>마스터 부제목 스타일 편집</a:t>
            </a:r>
            <a:endParaRPr lang="en-US"/>
          </a:p>
        </p:txBody>
      </p:sp>
      <p:sp>
        <p:nvSpPr>
          <p:cNvPr id="10" name="날짜 개체 틀 27"/>
          <p:cNvSpPr>
            <a:spLocks noGrp="1"/>
          </p:cNvSpPr>
          <p:nvPr>
            <p:ph type="dt" sz="half" idx="10"/>
          </p:nvPr>
        </p:nvSpPr>
        <p:spPr>
          <a:xfrm>
            <a:off x="6400800" y="6354763"/>
            <a:ext cx="2286000" cy="366712"/>
          </a:xfrm>
        </p:spPr>
        <p:txBody>
          <a:bodyPr/>
          <a:lstStyle>
            <a:lvl1pPr>
              <a:defRPr sz="1400" smtClean="0"/>
            </a:lvl1pPr>
          </a:lstStyle>
          <a:p>
            <a:pPr>
              <a:defRPr/>
            </a:pPr>
            <a:fld id="{AC269D55-4010-4F0F-A8FE-C1131F095C8C}" type="datetimeFigureOut">
              <a:rPr lang="ko-KR" altLang="en-US"/>
              <a:pPr>
                <a:defRPr/>
              </a:pPr>
              <a:t>2013-11-18</a:t>
            </a:fld>
            <a:endParaRPr lang="ko-KR" altLang="en-US"/>
          </a:p>
        </p:txBody>
      </p:sp>
      <p:sp>
        <p:nvSpPr>
          <p:cNvPr id="11" name="바닥글 개체 틀 16"/>
          <p:cNvSpPr>
            <a:spLocks noGrp="1"/>
          </p:cNvSpPr>
          <p:nvPr>
            <p:ph type="ftr" sz="quarter" idx="11"/>
          </p:nvPr>
        </p:nvSpPr>
        <p:spPr>
          <a:xfrm>
            <a:off x="2898775" y="6354763"/>
            <a:ext cx="3475038" cy="366712"/>
          </a:xfrm>
        </p:spPr>
        <p:txBody>
          <a:bodyPr/>
          <a:lstStyle>
            <a:lvl1pPr>
              <a:defRPr/>
            </a:lvl1pPr>
          </a:lstStyle>
          <a:p>
            <a:pPr>
              <a:defRPr/>
            </a:pPr>
            <a:endParaRPr lang="ko-KR" altLang="en-US"/>
          </a:p>
        </p:txBody>
      </p:sp>
      <p:sp>
        <p:nvSpPr>
          <p:cNvPr id="12" name="슬라이드 번호 개체 틀 28"/>
          <p:cNvSpPr>
            <a:spLocks noGrp="1"/>
          </p:cNvSpPr>
          <p:nvPr>
            <p:ph type="sldNum" sz="quarter" idx="12"/>
          </p:nvPr>
        </p:nvSpPr>
        <p:spPr>
          <a:xfrm>
            <a:off x="1216025" y="6354763"/>
            <a:ext cx="1219200" cy="366712"/>
          </a:xfrm>
        </p:spPr>
        <p:txBody>
          <a:bodyPr/>
          <a:lstStyle>
            <a:lvl1pPr>
              <a:defRPr/>
            </a:lvl1pPr>
          </a:lstStyle>
          <a:p>
            <a:pPr>
              <a:defRPr/>
            </a:pPr>
            <a:fld id="{F1E9EB44-8B33-438D-A8D1-BDB70EBE94D1}" type="slidenum">
              <a:rPr lang="ko-KR" altLang="en-US"/>
              <a:pPr>
                <a:defRPr/>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fld id="{6F49FFA8-C066-477F-B73B-774F7C067135}" type="datetimeFigureOut">
              <a:rPr lang="ko-KR" altLang="en-US"/>
              <a:pPr>
                <a:defRPr/>
              </a:pPr>
              <a:t>2013-11-18</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3DCEDD50-90E3-41A1-9891-D699A65D24C8}"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4" name="직선 연결선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5" name="이등변 삼각형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직선 연결선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3"/>
          <p:cNvSpPr>
            <a:spLocks noGrp="1"/>
          </p:cNvSpPr>
          <p:nvPr>
            <p:ph type="dt" sz="half" idx="10"/>
          </p:nvPr>
        </p:nvSpPr>
        <p:spPr/>
        <p:txBody>
          <a:bodyPr/>
          <a:lstStyle>
            <a:lvl1pPr>
              <a:defRPr/>
            </a:lvl1pPr>
          </a:lstStyle>
          <a:p>
            <a:pPr>
              <a:defRPr/>
            </a:pPr>
            <a:fld id="{C03D4216-2AE9-4C85-8591-E15C8146C426}" type="datetimeFigureOut">
              <a:rPr lang="ko-KR" altLang="en-US"/>
              <a:pPr>
                <a:defRPr/>
              </a:pPr>
              <a:t>2013-11-18</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15F0FA42-8BD4-4915-8B91-6E0FA47144D4}"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8" name="내용 개체 틀 7"/>
          <p:cNvSpPr>
            <a:spLocks noGrp="1"/>
          </p:cNvSpPr>
          <p:nvPr>
            <p:ph sz="quarter" idx="1"/>
          </p:nvPr>
        </p:nvSpPr>
        <p:spPr>
          <a:xfrm>
            <a:off x="457200" y="1219200"/>
            <a:ext cx="8229600" cy="493776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fld id="{918439E4-4830-4868-B17F-6ECCF9BD46FB}" type="datetimeFigureOut">
              <a:rPr lang="ko-KR" altLang="en-US"/>
              <a:pPr>
                <a:defRPr/>
              </a:pPr>
              <a:t>2013-11-18</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E693B1A2-A50F-408D-8CE5-92E52DF95367}"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1">
        <a:schemeClr val="bg2"/>
      </p:bgRef>
    </p:bg>
    <p:spTree>
      <p:nvGrpSpPr>
        <p:cNvPr id="1" name=""/>
        <p:cNvGrpSpPr/>
        <p:nvPr/>
      </p:nvGrpSpPr>
      <p:grpSpPr>
        <a:xfrm>
          <a:off x="0" y="0"/>
          <a:ext cx="0" cy="0"/>
          <a:chOff x="0" y="0"/>
          <a:chExt cx="0" cy="0"/>
        </a:xfrm>
      </p:grpSpPr>
      <p:sp>
        <p:nvSpPr>
          <p:cNvPr id="4" name="직사각형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직사각형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1219200" y="2971800"/>
            <a:ext cx="6858000" cy="1066800"/>
          </a:xfrm>
        </p:spPr>
        <p:txBody>
          <a:bodyPr anchor="t"/>
          <a:lstStyle>
            <a:lvl1pPr algn="r">
              <a:buNone/>
              <a:defRPr sz="3200" b="0" cap="none" baseline="0"/>
            </a:lvl1pPr>
          </a:lstStyle>
          <a:p>
            <a:r>
              <a:rPr lang="ko-KR" altLang="en-US" smtClean="0"/>
              <a:t>마스터 제목 스타일 편집</a:t>
            </a:r>
            <a:endParaRPr lang="en-US"/>
          </a:p>
        </p:txBody>
      </p:sp>
      <p:sp>
        <p:nvSpPr>
          <p:cNvPr id="3" name="텍스트 개체 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ko-KR" altLang="en-US" smtClean="0"/>
              <a:t>마스터 텍스트 스타일을 편집합니다</a:t>
            </a:r>
          </a:p>
        </p:txBody>
      </p:sp>
      <p:sp>
        <p:nvSpPr>
          <p:cNvPr id="6" name="날짜 개체 틀 3"/>
          <p:cNvSpPr>
            <a:spLocks noGrp="1"/>
          </p:cNvSpPr>
          <p:nvPr>
            <p:ph type="dt" sz="half" idx="10"/>
          </p:nvPr>
        </p:nvSpPr>
        <p:spPr>
          <a:xfrm>
            <a:off x="6400800" y="6354763"/>
            <a:ext cx="2286000" cy="366712"/>
          </a:xfrm>
        </p:spPr>
        <p:txBody>
          <a:bodyPr/>
          <a:lstStyle>
            <a:lvl1pPr>
              <a:defRPr/>
            </a:lvl1pPr>
          </a:lstStyle>
          <a:p>
            <a:pPr>
              <a:defRPr/>
            </a:pPr>
            <a:fld id="{D47D7D4F-41BA-43F5-A30E-ED229EC7D08C}" type="datetimeFigureOut">
              <a:rPr lang="ko-KR" altLang="en-US"/>
              <a:pPr>
                <a:defRPr/>
              </a:pPr>
              <a:t>2013-11-18</a:t>
            </a:fld>
            <a:endParaRPr lang="ko-KR" altLang="en-US"/>
          </a:p>
        </p:txBody>
      </p:sp>
      <p:sp>
        <p:nvSpPr>
          <p:cNvPr id="7" name="바닥글 개체 틀 4"/>
          <p:cNvSpPr>
            <a:spLocks noGrp="1"/>
          </p:cNvSpPr>
          <p:nvPr>
            <p:ph type="ftr" sz="quarter" idx="11"/>
          </p:nvPr>
        </p:nvSpPr>
        <p:spPr>
          <a:xfrm>
            <a:off x="2898775" y="6354763"/>
            <a:ext cx="3475038" cy="366712"/>
          </a:xfrm>
        </p:spPr>
        <p:txBody>
          <a:bodyPr/>
          <a:lstStyle>
            <a:lvl1pPr>
              <a:defRPr/>
            </a:lvl1pPr>
          </a:lstStyle>
          <a:p>
            <a:pPr>
              <a:defRPr/>
            </a:pPr>
            <a:endParaRPr lang="ko-KR" altLang="en-US"/>
          </a:p>
        </p:txBody>
      </p:sp>
      <p:sp>
        <p:nvSpPr>
          <p:cNvPr id="8" name="슬라이드 번호 개체 틀 5"/>
          <p:cNvSpPr>
            <a:spLocks noGrp="1"/>
          </p:cNvSpPr>
          <p:nvPr>
            <p:ph type="sldNum" sz="quarter" idx="12"/>
          </p:nvPr>
        </p:nvSpPr>
        <p:spPr>
          <a:xfrm>
            <a:off x="1069975" y="6354763"/>
            <a:ext cx="1520825" cy="366712"/>
          </a:xfrm>
        </p:spPr>
        <p:txBody>
          <a:bodyPr/>
          <a:lstStyle>
            <a:lvl1pPr>
              <a:defRPr/>
            </a:lvl1pPr>
          </a:lstStyle>
          <a:p>
            <a:pPr>
              <a:defRPr/>
            </a:pPr>
            <a:fld id="{DE822FB8-40BA-4376-9787-BDC6574A2847}" type="slidenum">
              <a:rPr lang="ko-KR" altLang="en-US"/>
              <a:pPr>
                <a:defRPr/>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914400"/>
          </a:xfrm>
        </p:spPr>
        <p:txBody>
          <a:bodyPr/>
          <a:lstStyle/>
          <a:p>
            <a:r>
              <a:rPr lang="ko-KR" altLang="en-US" smtClean="0"/>
              <a:t>마스터 제목 스타일 편집</a:t>
            </a:r>
            <a:endParaRPr lang="en-US"/>
          </a:p>
        </p:txBody>
      </p:sp>
      <p:sp>
        <p:nvSpPr>
          <p:cNvPr id="9" name="내용 개체 틀 8"/>
          <p:cNvSpPr>
            <a:spLocks noGrp="1"/>
          </p:cNvSpPr>
          <p:nvPr>
            <p:ph sz="quarter" idx="1"/>
          </p:nvPr>
        </p:nvSpPr>
        <p:spPr>
          <a:xfrm>
            <a:off x="457200" y="1219200"/>
            <a:ext cx="4041648" cy="493776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1" name="내용 개체 틀 10"/>
          <p:cNvSpPr>
            <a:spLocks noGrp="1"/>
          </p:cNvSpPr>
          <p:nvPr>
            <p:ph sz="quarter" idx="2"/>
          </p:nvPr>
        </p:nvSpPr>
        <p:spPr>
          <a:xfrm>
            <a:off x="4632198" y="1216152"/>
            <a:ext cx="4041648" cy="493776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13"/>
          <p:cNvSpPr>
            <a:spLocks noGrp="1"/>
          </p:cNvSpPr>
          <p:nvPr>
            <p:ph type="dt" sz="half" idx="10"/>
          </p:nvPr>
        </p:nvSpPr>
        <p:spPr/>
        <p:txBody>
          <a:bodyPr/>
          <a:lstStyle>
            <a:lvl1pPr>
              <a:defRPr/>
            </a:lvl1pPr>
          </a:lstStyle>
          <a:p>
            <a:pPr>
              <a:defRPr/>
            </a:pPr>
            <a:fld id="{EEFDC8CB-AAFA-4B2D-A8AC-99B6561A1F6C}" type="datetimeFigureOut">
              <a:rPr lang="ko-KR" altLang="en-US"/>
              <a:pPr>
                <a:defRPr/>
              </a:pPr>
              <a:t>2013-11-18</a:t>
            </a:fld>
            <a:endParaRPr lang="ko-KR" altLang="en-US"/>
          </a:p>
        </p:txBody>
      </p:sp>
      <p:sp>
        <p:nvSpPr>
          <p:cNvPr id="6" name="바닥글 개체 틀 2"/>
          <p:cNvSpPr>
            <a:spLocks noGrp="1"/>
          </p:cNvSpPr>
          <p:nvPr>
            <p:ph type="ftr" sz="quarter" idx="11"/>
          </p:nvPr>
        </p:nvSpPr>
        <p:spPr/>
        <p:txBody>
          <a:bodyPr/>
          <a:lstStyle>
            <a:lvl1pPr>
              <a:defRPr/>
            </a:lvl1pPr>
          </a:lstStyle>
          <a:p>
            <a:pPr>
              <a:defRPr/>
            </a:pPr>
            <a:endParaRPr lang="ko-KR" altLang="en-US"/>
          </a:p>
        </p:txBody>
      </p:sp>
      <p:sp>
        <p:nvSpPr>
          <p:cNvPr id="7" name="슬라이드 번호 개체 틀 22"/>
          <p:cNvSpPr>
            <a:spLocks noGrp="1"/>
          </p:cNvSpPr>
          <p:nvPr>
            <p:ph type="sldNum" sz="quarter" idx="12"/>
          </p:nvPr>
        </p:nvSpPr>
        <p:spPr/>
        <p:txBody>
          <a:bodyPr/>
          <a:lstStyle>
            <a:lvl1pPr>
              <a:defRPr/>
            </a:lvl1pPr>
          </a:lstStyle>
          <a:p>
            <a:pPr>
              <a:defRPr/>
            </a:pPr>
            <a:fld id="{1F9393CA-54C6-4FE3-8C1B-DB812F14064F}"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914400"/>
          </a:xfrm>
        </p:spPr>
        <p:txBody>
          <a:bodyPr anchor="ct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11" name="내용 개체 틀 10"/>
          <p:cNvSpPr>
            <a:spLocks noGrp="1"/>
          </p:cNvSpPr>
          <p:nvPr>
            <p:ph sz="quarter" idx="2"/>
          </p:nvPr>
        </p:nvSpPr>
        <p:spPr>
          <a:xfrm>
            <a:off x="457200" y="2133600"/>
            <a:ext cx="4038600" cy="40386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3" name="내용 개체 틀 12"/>
          <p:cNvSpPr>
            <a:spLocks noGrp="1"/>
          </p:cNvSpPr>
          <p:nvPr>
            <p:ph sz="quarter" idx="4"/>
          </p:nvPr>
        </p:nvSpPr>
        <p:spPr>
          <a:xfrm>
            <a:off x="4648200" y="2133600"/>
            <a:ext cx="4038600" cy="40386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13"/>
          <p:cNvSpPr>
            <a:spLocks noGrp="1"/>
          </p:cNvSpPr>
          <p:nvPr>
            <p:ph type="dt" sz="half" idx="10"/>
          </p:nvPr>
        </p:nvSpPr>
        <p:spPr/>
        <p:txBody>
          <a:bodyPr/>
          <a:lstStyle>
            <a:lvl1pPr>
              <a:defRPr/>
            </a:lvl1pPr>
          </a:lstStyle>
          <a:p>
            <a:pPr>
              <a:defRPr/>
            </a:pPr>
            <a:fld id="{563B59B4-C63A-454A-B398-6AFE93DCBBC9}" type="datetimeFigureOut">
              <a:rPr lang="ko-KR" altLang="en-US"/>
              <a:pPr>
                <a:defRPr/>
              </a:pPr>
              <a:t>2013-11-18</a:t>
            </a:fld>
            <a:endParaRPr lang="ko-KR" altLang="en-US"/>
          </a:p>
        </p:txBody>
      </p:sp>
      <p:sp>
        <p:nvSpPr>
          <p:cNvPr id="8" name="바닥글 개체 틀 2"/>
          <p:cNvSpPr>
            <a:spLocks noGrp="1"/>
          </p:cNvSpPr>
          <p:nvPr>
            <p:ph type="ftr" sz="quarter" idx="11"/>
          </p:nvPr>
        </p:nvSpPr>
        <p:spPr/>
        <p:txBody>
          <a:bodyPr/>
          <a:lstStyle>
            <a:lvl1pPr>
              <a:defRPr/>
            </a:lvl1pPr>
          </a:lstStyle>
          <a:p>
            <a:pPr>
              <a:defRPr/>
            </a:pPr>
            <a:endParaRPr lang="ko-KR" altLang="en-US"/>
          </a:p>
        </p:txBody>
      </p:sp>
      <p:sp>
        <p:nvSpPr>
          <p:cNvPr id="9" name="슬라이드 번호 개체 틀 22"/>
          <p:cNvSpPr>
            <a:spLocks noGrp="1"/>
          </p:cNvSpPr>
          <p:nvPr>
            <p:ph type="sldNum" sz="quarter" idx="12"/>
          </p:nvPr>
        </p:nvSpPr>
        <p:spPr/>
        <p:txBody>
          <a:bodyPr/>
          <a:lstStyle>
            <a:lvl1pPr>
              <a:defRPr/>
            </a:lvl1pPr>
          </a:lstStyle>
          <a:p>
            <a:pPr>
              <a:defRPr/>
            </a:pPr>
            <a:fld id="{4C16D049-A659-4F99-9B35-4DD306180EBC}"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3" name="이등변 삼각형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그림 7" descr="영문조합형.jpg"/>
          <p:cNvPicPr>
            <a:picLocks noChangeAspect="1"/>
          </p:cNvPicPr>
          <p:nvPr userDrawn="1"/>
        </p:nvPicPr>
        <p:blipFill>
          <a:blip r:embed="rId2"/>
          <a:srcRect l="27950" t="16563" r="32675" b="65604"/>
          <a:stretch>
            <a:fillRect/>
          </a:stretch>
        </p:blipFill>
        <p:spPr bwMode="auto">
          <a:xfrm>
            <a:off x="6588125" y="5949950"/>
            <a:ext cx="2087563" cy="668338"/>
          </a:xfrm>
          <a:prstGeom prst="rect">
            <a:avLst/>
          </a:prstGeom>
          <a:noFill/>
          <a:ln w="9525">
            <a:noFill/>
            <a:miter lim="800000"/>
            <a:headEnd/>
            <a:tailEnd/>
          </a:ln>
        </p:spPr>
      </p:pic>
      <p:sp>
        <p:nvSpPr>
          <p:cNvPr id="2" name="제목 1"/>
          <p:cNvSpPr>
            <a:spLocks noGrp="1"/>
          </p:cNvSpPr>
          <p:nvPr>
            <p:ph type="title"/>
          </p:nvPr>
        </p:nvSpPr>
        <p:spPr>
          <a:xfrm>
            <a:off x="457200" y="228600"/>
            <a:ext cx="8229600" cy="914400"/>
          </a:xfrm>
        </p:spPr>
        <p:txBody>
          <a:bodyPr/>
          <a:lstStyle/>
          <a:p>
            <a:r>
              <a:rPr lang="ko-KR" altLang="en-US" smtClean="0"/>
              <a:t>마스터 제목 스타일 편집</a:t>
            </a:r>
            <a:endParaRPr lang="en-US"/>
          </a:p>
        </p:txBody>
      </p:sp>
      <p:sp>
        <p:nvSpPr>
          <p:cNvPr id="5" name="날짜 개체 틀 2"/>
          <p:cNvSpPr>
            <a:spLocks noGrp="1"/>
          </p:cNvSpPr>
          <p:nvPr>
            <p:ph type="dt" sz="half" idx="10"/>
          </p:nvPr>
        </p:nvSpPr>
        <p:spPr/>
        <p:txBody>
          <a:bodyPr/>
          <a:lstStyle>
            <a:lvl1pPr>
              <a:defRPr/>
            </a:lvl1pPr>
          </a:lstStyle>
          <a:p>
            <a:pPr>
              <a:defRPr/>
            </a:pPr>
            <a:fld id="{BA9B0A8F-2843-46DC-B51B-F4ED301FDACA}" type="datetimeFigureOut">
              <a:rPr lang="ko-KR" altLang="en-US"/>
              <a:pPr>
                <a:defRPr/>
              </a:pPr>
              <a:t>2013-11-18</a:t>
            </a:fld>
            <a:endParaRPr lang="ko-KR" altLang="en-US"/>
          </a:p>
        </p:txBody>
      </p:sp>
      <p:sp>
        <p:nvSpPr>
          <p:cNvPr id="6" name="바닥글 개체 틀 3"/>
          <p:cNvSpPr>
            <a:spLocks noGrp="1"/>
          </p:cNvSpPr>
          <p:nvPr>
            <p:ph type="ftr" sz="quarter" idx="11"/>
          </p:nvPr>
        </p:nvSpPr>
        <p:spPr/>
        <p:txBody>
          <a:bodyPr/>
          <a:lstStyle>
            <a:lvl1pPr>
              <a:defRPr/>
            </a:lvl1pPr>
          </a:lstStyle>
          <a:p>
            <a:pPr>
              <a:defRPr/>
            </a:pPr>
            <a:endParaRPr lang="ko-KR" altLang="en-US"/>
          </a:p>
        </p:txBody>
      </p:sp>
      <p:sp>
        <p:nvSpPr>
          <p:cNvPr id="7" name="슬라이드 번호 개체 틀 4"/>
          <p:cNvSpPr>
            <a:spLocks noGrp="1"/>
          </p:cNvSpPr>
          <p:nvPr>
            <p:ph type="sldNum" sz="quarter" idx="12"/>
          </p:nvPr>
        </p:nvSpPr>
        <p:spPr/>
        <p:txBody>
          <a:bodyPr/>
          <a:lstStyle>
            <a:lvl1pPr>
              <a:defRPr/>
            </a:lvl1pPr>
          </a:lstStyle>
          <a:p>
            <a:pPr>
              <a:defRPr/>
            </a:pPr>
            <a:fld id="{0C569FA5-67D5-46C7-879F-53771EC953D0}"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직선 연결선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3" name="이등변 삼각형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날짜 개체 틀 1"/>
          <p:cNvSpPr>
            <a:spLocks noGrp="1"/>
          </p:cNvSpPr>
          <p:nvPr>
            <p:ph type="dt" sz="half" idx="10"/>
          </p:nvPr>
        </p:nvSpPr>
        <p:spPr/>
        <p:txBody>
          <a:bodyPr/>
          <a:lstStyle>
            <a:lvl1pPr>
              <a:defRPr/>
            </a:lvl1pPr>
          </a:lstStyle>
          <a:p>
            <a:pPr>
              <a:defRPr/>
            </a:pPr>
            <a:fld id="{A3CE6575-3B78-43BC-ABFF-364CD8704721}" type="datetimeFigureOut">
              <a:rPr lang="ko-KR" altLang="en-US"/>
              <a:pPr>
                <a:defRPr/>
              </a:pPr>
              <a:t>2013-11-18</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3"/>
          <p:cNvSpPr>
            <a:spLocks noGrp="1"/>
          </p:cNvSpPr>
          <p:nvPr>
            <p:ph type="sldNum" sz="quarter" idx="12"/>
          </p:nvPr>
        </p:nvSpPr>
        <p:spPr/>
        <p:txBody>
          <a:bodyPr/>
          <a:lstStyle>
            <a:lvl1pPr>
              <a:defRPr/>
            </a:lvl1pPr>
          </a:lstStyle>
          <a:p>
            <a:pPr>
              <a:defRPr/>
            </a:pPr>
            <a:fld id="{C7C35B59-0A0B-4217-B346-D7111E752C2A}"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5" name="직선 연결선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6" name="직선 연결선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dirty="0">
              <a:latin typeface="+mn-lt"/>
              <a:ea typeface="+mn-ea"/>
              <a:cs typeface="+mn-cs"/>
            </a:endParaRPr>
          </a:p>
        </p:txBody>
      </p:sp>
      <p:sp>
        <p:nvSpPr>
          <p:cNvPr id="7" name="이등변 삼각형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ko-KR" altLang="en-US" smtClean="0"/>
              <a:t>마스터 제목 스타일 편집</a:t>
            </a:r>
            <a:endParaRPr lang="en-US"/>
          </a:p>
        </p:txBody>
      </p:sp>
      <p:sp>
        <p:nvSpPr>
          <p:cNvPr id="3" name="텍스트 개체 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ko-KR" altLang="en-US" smtClean="0"/>
              <a:t>마스터 텍스트 스타일을 편집합니다</a:t>
            </a:r>
          </a:p>
        </p:txBody>
      </p:sp>
      <p:sp>
        <p:nvSpPr>
          <p:cNvPr id="12" name="내용 개체 틀 11"/>
          <p:cNvSpPr>
            <a:spLocks noGrp="1"/>
          </p:cNvSpPr>
          <p:nvPr>
            <p:ph sz="quarter" idx="1"/>
          </p:nvPr>
        </p:nvSpPr>
        <p:spPr>
          <a:xfrm>
            <a:off x="304800" y="304800"/>
            <a:ext cx="5715000" cy="5715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8" name="날짜 개체 틀 4"/>
          <p:cNvSpPr>
            <a:spLocks noGrp="1"/>
          </p:cNvSpPr>
          <p:nvPr>
            <p:ph type="dt" sz="half" idx="10"/>
          </p:nvPr>
        </p:nvSpPr>
        <p:spPr/>
        <p:txBody>
          <a:bodyPr/>
          <a:lstStyle>
            <a:lvl1pPr>
              <a:defRPr/>
            </a:lvl1pPr>
          </a:lstStyle>
          <a:p>
            <a:pPr>
              <a:defRPr/>
            </a:pPr>
            <a:fld id="{DEEBE75A-4889-49DE-9180-C3F2FBFB3D5D}" type="datetimeFigureOut">
              <a:rPr lang="ko-KR" altLang="en-US"/>
              <a:pPr>
                <a:defRPr/>
              </a:pPr>
              <a:t>2013-11-18</a:t>
            </a:fld>
            <a:endParaRPr lang="ko-KR" altLang="en-US"/>
          </a:p>
        </p:txBody>
      </p:sp>
      <p:sp>
        <p:nvSpPr>
          <p:cNvPr id="9" name="바닥글 개체 틀 5"/>
          <p:cNvSpPr>
            <a:spLocks noGrp="1"/>
          </p:cNvSpPr>
          <p:nvPr>
            <p:ph type="ftr" sz="quarter" idx="11"/>
          </p:nvPr>
        </p:nvSpPr>
        <p:spPr/>
        <p:txBody>
          <a:bodyPr/>
          <a:lstStyle>
            <a:lvl1pPr>
              <a:defRPr/>
            </a:lvl1pPr>
          </a:lstStyle>
          <a:p>
            <a:pPr>
              <a:defRPr/>
            </a:pPr>
            <a:endParaRPr lang="ko-KR" altLang="en-US"/>
          </a:p>
        </p:txBody>
      </p:sp>
      <p:sp>
        <p:nvSpPr>
          <p:cNvPr id="10" name="슬라이드 번호 개체 틀 6"/>
          <p:cNvSpPr>
            <a:spLocks noGrp="1"/>
          </p:cNvSpPr>
          <p:nvPr>
            <p:ph type="sldNum" sz="quarter" idx="12"/>
          </p:nvPr>
        </p:nvSpPr>
        <p:spPr/>
        <p:txBody>
          <a:bodyPr/>
          <a:lstStyle>
            <a:lvl1pPr>
              <a:defRPr/>
            </a:lvl1pPr>
          </a:lstStyle>
          <a:p>
            <a:pPr>
              <a:defRPr/>
            </a:pPr>
            <a:fld id="{DE3BC136-7FC4-472F-86A0-093A1A107E0D}"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1">
        <a:schemeClr val="bg2"/>
      </p:bgRef>
    </p:bg>
    <p:spTree>
      <p:nvGrpSpPr>
        <p:cNvPr id="1" name=""/>
        <p:cNvGrpSpPr/>
        <p:nvPr/>
      </p:nvGrpSpPr>
      <p:grpSpPr>
        <a:xfrm>
          <a:off x="0" y="0"/>
          <a:ext cx="0" cy="0"/>
          <a:chOff x="0" y="0"/>
          <a:chExt cx="0" cy="0"/>
        </a:xfrm>
      </p:grpSpPr>
      <p:sp>
        <p:nvSpPr>
          <p:cNvPr id="5" name="직선 연결선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6" name="이등변 삼각형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직사각형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ko-KR" altLang="en-US" smtClean="0"/>
              <a:t>마스터 제목 스타일 편집</a:t>
            </a:r>
            <a:endParaRPr lang="en-US"/>
          </a:p>
        </p:txBody>
      </p:sp>
      <p:sp>
        <p:nvSpPr>
          <p:cNvPr id="3" name="그림 개체 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ko-KR" altLang="en-US" noProof="0" smtClean="0"/>
              <a:t>그림을 추가하려면 아이콘을 클릭하십시오</a:t>
            </a:r>
            <a:endParaRPr lang="en-US" noProof="0" dirty="0"/>
          </a:p>
        </p:txBody>
      </p:sp>
      <p:sp>
        <p:nvSpPr>
          <p:cNvPr id="4" name="텍스트 개체 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ko-KR" altLang="en-US" smtClean="0"/>
              <a:t>마스터 텍스트 스타일을 편집합니다</a:t>
            </a:r>
          </a:p>
        </p:txBody>
      </p:sp>
      <p:sp>
        <p:nvSpPr>
          <p:cNvPr id="8" name="날짜 개체 틀 4"/>
          <p:cNvSpPr>
            <a:spLocks noGrp="1"/>
          </p:cNvSpPr>
          <p:nvPr>
            <p:ph type="dt" sz="half" idx="10"/>
          </p:nvPr>
        </p:nvSpPr>
        <p:spPr/>
        <p:txBody>
          <a:bodyPr/>
          <a:lstStyle>
            <a:lvl1pPr>
              <a:defRPr/>
            </a:lvl1pPr>
          </a:lstStyle>
          <a:p>
            <a:pPr>
              <a:defRPr/>
            </a:pPr>
            <a:fld id="{0EABF1A2-DB31-496D-8A4F-6573E82D49B0}" type="datetimeFigureOut">
              <a:rPr lang="ko-KR" altLang="en-US"/>
              <a:pPr>
                <a:defRPr/>
              </a:pPr>
              <a:t>2013-11-18</a:t>
            </a:fld>
            <a:endParaRPr lang="ko-KR" altLang="en-US"/>
          </a:p>
        </p:txBody>
      </p:sp>
      <p:sp>
        <p:nvSpPr>
          <p:cNvPr id="9" name="바닥글 개체 틀 5"/>
          <p:cNvSpPr>
            <a:spLocks noGrp="1"/>
          </p:cNvSpPr>
          <p:nvPr>
            <p:ph type="ftr" sz="quarter" idx="11"/>
          </p:nvPr>
        </p:nvSpPr>
        <p:spPr/>
        <p:txBody>
          <a:bodyPr/>
          <a:lstStyle>
            <a:lvl1pPr>
              <a:defRPr/>
            </a:lvl1pPr>
          </a:lstStyle>
          <a:p>
            <a:pPr>
              <a:defRPr/>
            </a:pPr>
            <a:endParaRPr lang="ko-KR" altLang="en-US"/>
          </a:p>
        </p:txBody>
      </p:sp>
      <p:sp>
        <p:nvSpPr>
          <p:cNvPr id="10" name="슬라이드 번호 개체 틀 6"/>
          <p:cNvSpPr>
            <a:spLocks noGrp="1"/>
          </p:cNvSpPr>
          <p:nvPr>
            <p:ph type="sldNum" sz="quarter" idx="12"/>
          </p:nvPr>
        </p:nvSpPr>
        <p:spPr/>
        <p:txBody>
          <a:bodyPr/>
          <a:lstStyle>
            <a:lvl1pPr>
              <a:defRPr/>
            </a:lvl1pPr>
          </a:lstStyle>
          <a:p>
            <a:pPr>
              <a:defRPr/>
            </a:pPr>
            <a:fld id="{6B306EC9-CE69-4BAB-910A-581A61F5A498}" type="slidenum">
              <a:rPr lang="ko-KR" altLang="en-US"/>
              <a:pPr>
                <a:defRPr/>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ko-KR" altLang="en-US" smtClean="0"/>
              <a:t>마스터 제목 스타일 편집</a:t>
            </a:r>
            <a:endParaRPr lang="en-US" smtClean="0"/>
          </a:p>
        </p:txBody>
      </p:sp>
      <p:sp>
        <p:nvSpPr>
          <p:cNvPr id="1027" name="텍스트 개체 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4" name="날짜 개체 틀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792A5406-C52C-4B17-BE9E-938C3A3CF89B}" type="datetimeFigureOut">
              <a:rPr lang="ko-KR" altLang="en-US"/>
              <a:pPr>
                <a:defRPr/>
              </a:pPr>
              <a:t>2013-11-18</a:t>
            </a:fld>
            <a:endParaRPr lang="ko-KR" altLang="en-US"/>
          </a:p>
        </p:txBody>
      </p:sp>
      <p:sp>
        <p:nvSpPr>
          <p:cNvPr id="3" name="바닥글 개체 틀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ko-KR" altLang="en-US"/>
          </a:p>
        </p:txBody>
      </p:sp>
      <p:sp>
        <p:nvSpPr>
          <p:cNvPr id="23" name="슬라이드 번호 개체 틀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C7D625FB-8563-49DA-B826-08D23D437D35}" type="slidenum">
              <a:rPr lang="ko-KR" altLang="en-US"/>
              <a:pPr>
                <a:defRPr/>
              </a:pPr>
              <a:t>‹#›</a:t>
            </a:fld>
            <a:endParaRPr lang="ko-KR" altLang="en-US"/>
          </a:p>
        </p:txBody>
      </p:sp>
      <p:sp>
        <p:nvSpPr>
          <p:cNvPr id="28" name="직선 연결선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29" name="직선 연결선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latinLnBrk="1">
              <a:spcBef>
                <a:spcPts val="0"/>
              </a:spcBef>
              <a:spcAft>
                <a:spcPts val="0"/>
              </a:spcAft>
              <a:defRPr/>
            </a:pPr>
            <a:endParaRPr lang="en-US">
              <a:latin typeface="+mn-lt"/>
              <a:ea typeface="+mn-ea"/>
              <a:cs typeface="+mn-cs"/>
            </a:endParaRPr>
          </a:p>
        </p:txBody>
      </p:sp>
      <p:sp>
        <p:nvSpPr>
          <p:cNvPr id="10" name="이등변 삼각형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74" r:id="rId6"/>
    <p:sldLayoutId id="2147483675" r:id="rId7"/>
    <p:sldLayoutId id="2147483676" r:id="rId8"/>
    <p:sldLayoutId id="2147483677" r:id="rId9"/>
    <p:sldLayoutId id="2147483668" r:id="rId10"/>
    <p:sldLayoutId id="2147483678" r:id="rId11"/>
  </p:sldLayoutIdLst>
  <p:txStyles>
    <p:titleStyle>
      <a:lvl1pPr algn="l" rtl="0" fontAlgn="base" latinLnBrk="1">
        <a:spcBef>
          <a:spcPct val="0"/>
        </a:spcBef>
        <a:spcAft>
          <a:spcPct val="0"/>
        </a:spcAft>
        <a:defRPr sz="3200" kern="1200">
          <a:solidFill>
            <a:schemeClr val="tx2"/>
          </a:solidFill>
          <a:latin typeface="+mj-lt"/>
          <a:ea typeface="+mj-ea"/>
          <a:cs typeface="돋움"/>
        </a:defRPr>
      </a:lvl1pPr>
      <a:lvl2pPr algn="l" rtl="0" fontAlgn="base" latinLnBrk="1">
        <a:spcBef>
          <a:spcPct val="0"/>
        </a:spcBef>
        <a:spcAft>
          <a:spcPct val="0"/>
        </a:spcAft>
        <a:defRPr sz="3200">
          <a:solidFill>
            <a:schemeClr val="tx2"/>
          </a:solidFill>
          <a:latin typeface="Bookman Old Style" pitchFamily="18" charset="0"/>
          <a:ea typeface="돋움"/>
          <a:cs typeface="돋움"/>
        </a:defRPr>
      </a:lvl2pPr>
      <a:lvl3pPr algn="l" rtl="0" fontAlgn="base" latinLnBrk="1">
        <a:spcBef>
          <a:spcPct val="0"/>
        </a:spcBef>
        <a:spcAft>
          <a:spcPct val="0"/>
        </a:spcAft>
        <a:defRPr sz="3200">
          <a:solidFill>
            <a:schemeClr val="tx2"/>
          </a:solidFill>
          <a:latin typeface="Bookman Old Style" pitchFamily="18" charset="0"/>
          <a:ea typeface="돋움"/>
          <a:cs typeface="돋움"/>
        </a:defRPr>
      </a:lvl3pPr>
      <a:lvl4pPr algn="l" rtl="0" fontAlgn="base" latinLnBrk="1">
        <a:spcBef>
          <a:spcPct val="0"/>
        </a:spcBef>
        <a:spcAft>
          <a:spcPct val="0"/>
        </a:spcAft>
        <a:defRPr sz="3200">
          <a:solidFill>
            <a:schemeClr val="tx2"/>
          </a:solidFill>
          <a:latin typeface="Bookman Old Style" pitchFamily="18" charset="0"/>
          <a:ea typeface="돋움"/>
          <a:cs typeface="돋움"/>
        </a:defRPr>
      </a:lvl4pPr>
      <a:lvl5pPr algn="l" rtl="0" fontAlgn="base" latinLnBrk="1">
        <a:spcBef>
          <a:spcPct val="0"/>
        </a:spcBef>
        <a:spcAft>
          <a:spcPct val="0"/>
        </a:spcAft>
        <a:defRPr sz="3200">
          <a:solidFill>
            <a:schemeClr val="tx2"/>
          </a:solidFill>
          <a:latin typeface="Bookman Old Style" pitchFamily="18" charset="0"/>
          <a:ea typeface="돋움"/>
          <a:cs typeface="돋움"/>
        </a:defRPr>
      </a:lvl5pPr>
      <a:lvl6pPr marL="457200" algn="l" rtl="0" fontAlgn="base" latinLnBrk="1">
        <a:spcBef>
          <a:spcPct val="0"/>
        </a:spcBef>
        <a:spcAft>
          <a:spcPct val="0"/>
        </a:spcAft>
        <a:defRPr sz="3200">
          <a:solidFill>
            <a:schemeClr val="tx2"/>
          </a:solidFill>
          <a:latin typeface="Bookman Old Style" pitchFamily="18" charset="0"/>
          <a:ea typeface="돋움"/>
          <a:cs typeface="돋움"/>
        </a:defRPr>
      </a:lvl6pPr>
      <a:lvl7pPr marL="914400" algn="l" rtl="0" fontAlgn="base" latinLnBrk="1">
        <a:spcBef>
          <a:spcPct val="0"/>
        </a:spcBef>
        <a:spcAft>
          <a:spcPct val="0"/>
        </a:spcAft>
        <a:defRPr sz="3200">
          <a:solidFill>
            <a:schemeClr val="tx2"/>
          </a:solidFill>
          <a:latin typeface="Bookman Old Style" pitchFamily="18" charset="0"/>
          <a:ea typeface="돋움"/>
          <a:cs typeface="돋움"/>
        </a:defRPr>
      </a:lvl7pPr>
      <a:lvl8pPr marL="1371600" algn="l" rtl="0" fontAlgn="base" latinLnBrk="1">
        <a:spcBef>
          <a:spcPct val="0"/>
        </a:spcBef>
        <a:spcAft>
          <a:spcPct val="0"/>
        </a:spcAft>
        <a:defRPr sz="3200">
          <a:solidFill>
            <a:schemeClr val="tx2"/>
          </a:solidFill>
          <a:latin typeface="Bookman Old Style" pitchFamily="18" charset="0"/>
          <a:ea typeface="돋움"/>
          <a:cs typeface="돋움"/>
        </a:defRPr>
      </a:lvl8pPr>
      <a:lvl9pPr marL="1828800" algn="l" rtl="0" fontAlgn="base" latinLnBrk="1">
        <a:spcBef>
          <a:spcPct val="0"/>
        </a:spcBef>
        <a:spcAft>
          <a:spcPct val="0"/>
        </a:spcAft>
        <a:defRPr sz="3200">
          <a:solidFill>
            <a:schemeClr val="tx2"/>
          </a:solidFill>
          <a:latin typeface="Bookman Old Style" pitchFamily="18" charset="0"/>
          <a:ea typeface="돋움"/>
          <a:cs typeface="돋움"/>
        </a:defRPr>
      </a:lvl9pPr>
    </p:titleStyle>
    <p:bodyStyle>
      <a:lvl1pPr marL="273050" indent="-273050" algn="l" rtl="0" fontAlgn="base" latinLnBrk="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맑은 고딕"/>
        </a:defRPr>
      </a:lvl1pPr>
      <a:lvl2pPr marL="547688" indent="-273050" algn="l" rtl="0" fontAlgn="base" latinLnBrk="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맑은 고딕"/>
        </a:defRPr>
      </a:lvl2pPr>
      <a:lvl3pPr marL="822325" indent="-228600" algn="l" rtl="0" fontAlgn="base" latinLnBrk="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맑은 고딕"/>
        </a:defRPr>
      </a:lvl3pPr>
      <a:lvl4pPr marL="1096963" indent="-228600" algn="l" rtl="0" fontAlgn="base" latinLnBrk="1">
        <a:spcBef>
          <a:spcPts val="400"/>
        </a:spcBef>
        <a:spcAft>
          <a:spcPct val="0"/>
        </a:spcAft>
        <a:buClr>
          <a:srgbClr val="8BA2B4"/>
        </a:buClr>
        <a:buSzPct val="70000"/>
        <a:buFont typeface="Wingdings" pitchFamily="2" charset="2"/>
        <a:buChar char=""/>
        <a:defRPr kern="1200">
          <a:solidFill>
            <a:schemeClr val="tx1"/>
          </a:solidFill>
          <a:latin typeface="+mn-lt"/>
          <a:ea typeface="+mn-ea"/>
          <a:cs typeface="맑은 고딕"/>
        </a:defRPr>
      </a:lvl4pPr>
      <a:lvl5pPr marL="1371600" indent="-228600" algn="l" rtl="0" fontAlgn="base" latinLnBrk="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맑은 고딕"/>
        </a:defRPr>
      </a:lvl5pPr>
      <a:lvl6pPr marL="1645920" indent="-182880" algn="l" rtl="0" eaLnBrk="1" latinLnBrk="1"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1"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1"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1"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7.gif"/><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International.JPG"/>
          <p:cNvPicPr>
            <a:picLocks noChangeAspect="1"/>
          </p:cNvPicPr>
          <p:nvPr/>
        </p:nvPicPr>
        <p:blipFill>
          <a:blip r:embed="rId3"/>
          <a:srcRect b="61501"/>
          <a:stretch>
            <a:fillRect/>
          </a:stretch>
        </p:blipFill>
        <p:spPr>
          <a:xfrm>
            <a:off x="0" y="714375"/>
            <a:ext cx="9144000" cy="928688"/>
          </a:xfrm>
          <a:prstGeom prst="rect">
            <a:avLst/>
          </a:prstGeom>
          <a:ln>
            <a:noFill/>
          </a:ln>
          <a:effectLst>
            <a:outerShdw blurRad="292100" dist="139700" dir="2700000" algn="tl" rotWithShape="0">
              <a:srgbClr val="333333">
                <a:alpha val="65000"/>
              </a:srgbClr>
            </a:outerShdw>
          </a:effectLst>
        </p:spPr>
      </p:pic>
      <p:sp>
        <p:nvSpPr>
          <p:cNvPr id="15362" name="제목 1"/>
          <p:cNvSpPr>
            <a:spLocks noGrp="1"/>
          </p:cNvSpPr>
          <p:nvPr>
            <p:ph type="ctrTitle"/>
          </p:nvPr>
        </p:nvSpPr>
        <p:spPr>
          <a:xfrm>
            <a:off x="785813" y="2071688"/>
            <a:ext cx="7772400" cy="1470025"/>
          </a:xfrm>
        </p:spPr>
        <p:txBody>
          <a:bodyPr/>
          <a:lstStyle/>
          <a:p>
            <a:r>
              <a:rPr lang="en-US" altLang="ko-KR" smtClean="0"/>
              <a:t>Improvements in the 2014 Korean Time Use Survey</a:t>
            </a:r>
            <a:endParaRPr lang="ko-KR" altLang="en-US" smtClean="0"/>
          </a:p>
        </p:txBody>
      </p:sp>
      <p:sp>
        <p:nvSpPr>
          <p:cNvPr id="3" name="부제목 2"/>
          <p:cNvSpPr>
            <a:spLocks noGrp="1"/>
          </p:cNvSpPr>
          <p:nvPr>
            <p:ph type="subTitle" idx="1"/>
          </p:nvPr>
        </p:nvSpPr>
        <p:spPr>
          <a:xfrm>
            <a:off x="928688" y="3786188"/>
            <a:ext cx="7232650" cy="1752600"/>
          </a:xfrm>
        </p:spPr>
        <p:txBody>
          <a:bodyPr>
            <a:normAutofit/>
          </a:bodyPr>
          <a:lstStyle/>
          <a:p>
            <a:pPr fontAlgn="auto">
              <a:spcAft>
                <a:spcPts val="0"/>
              </a:spcAft>
              <a:buFont typeface="Wingdings 3"/>
              <a:buNone/>
              <a:defRPr/>
            </a:pPr>
            <a:r>
              <a:rPr lang="en-US" altLang="ko-KR" sz="2800" dirty="0" err="1" smtClean="0">
                <a:latin typeface="+mn-lt"/>
              </a:rPr>
              <a:t>Jehyeok</a:t>
            </a:r>
            <a:r>
              <a:rPr lang="en-US" altLang="ko-KR" sz="2800" dirty="0" smtClean="0">
                <a:latin typeface="+mn-lt"/>
              </a:rPr>
              <a:t> </a:t>
            </a:r>
            <a:r>
              <a:rPr lang="en-US" altLang="ko-KR" sz="2800" dirty="0" err="1" smtClean="0">
                <a:latin typeface="+mn-lt"/>
              </a:rPr>
              <a:t>Choe</a:t>
            </a:r>
            <a:r>
              <a:rPr lang="en-US" altLang="ko-KR" sz="2800" dirty="0" smtClean="0">
                <a:latin typeface="+mn-lt"/>
              </a:rPr>
              <a:t> &amp; </a:t>
            </a:r>
            <a:r>
              <a:rPr lang="en-US" altLang="ko-KR" sz="2800" dirty="0" err="1" smtClean="0">
                <a:latin typeface="+mn-lt"/>
              </a:rPr>
              <a:t>Jonghee</a:t>
            </a:r>
            <a:r>
              <a:rPr lang="en-US" altLang="ko-KR" sz="2800" dirty="0" smtClean="0">
                <a:latin typeface="+mn-lt"/>
              </a:rPr>
              <a:t> </a:t>
            </a:r>
            <a:r>
              <a:rPr lang="en-US" altLang="ko-KR" sz="2800" dirty="0" err="1" smtClean="0">
                <a:latin typeface="+mn-lt"/>
              </a:rPr>
              <a:t>Choi</a:t>
            </a:r>
            <a:r>
              <a:rPr lang="en-US" altLang="ko-KR" sz="2800" dirty="0" smtClean="0">
                <a:latin typeface="+mn-lt"/>
              </a:rPr>
              <a:t> &amp; </a:t>
            </a:r>
            <a:r>
              <a:rPr lang="en-US" altLang="ko-KR" sz="2800" dirty="0" err="1" smtClean="0">
                <a:latin typeface="+mn-lt"/>
              </a:rPr>
              <a:t>Uiyoung</a:t>
            </a:r>
            <a:r>
              <a:rPr lang="en-US" altLang="ko-KR" sz="2800" dirty="0" smtClean="0">
                <a:latin typeface="+mn-lt"/>
              </a:rPr>
              <a:t> Kim</a:t>
            </a:r>
          </a:p>
          <a:p>
            <a:pPr algn="ctr" fontAlgn="auto">
              <a:spcAft>
                <a:spcPts val="0"/>
              </a:spcAft>
              <a:buFont typeface="Wingdings 3"/>
              <a:buNone/>
              <a:defRPr/>
            </a:pPr>
            <a:r>
              <a:rPr lang="en-US" altLang="ko-KR" sz="2800" dirty="0" smtClean="0">
                <a:latin typeface="+mn-lt"/>
              </a:rPr>
              <a:t>(Statistical Research Institute)</a:t>
            </a:r>
            <a:endParaRPr lang="ko-KR" altLang="en-US" sz="2800" dirty="0">
              <a:latin typeface="+mn-lt"/>
            </a:endParaRPr>
          </a:p>
        </p:txBody>
      </p:sp>
      <p:sp>
        <p:nvSpPr>
          <p:cNvPr id="15364" name="TextBox 3"/>
          <p:cNvSpPr txBox="1">
            <a:spLocks noChangeArrowheads="1"/>
          </p:cNvSpPr>
          <p:nvPr/>
        </p:nvSpPr>
        <p:spPr bwMode="auto">
          <a:xfrm>
            <a:off x="1476375" y="5157788"/>
            <a:ext cx="5832475" cy="460375"/>
          </a:xfrm>
          <a:prstGeom prst="rect">
            <a:avLst/>
          </a:prstGeom>
          <a:noFill/>
          <a:ln w="9525">
            <a:noFill/>
            <a:miter lim="800000"/>
            <a:headEnd/>
            <a:tailEnd/>
          </a:ln>
        </p:spPr>
        <p:txBody>
          <a:bodyPr>
            <a:spAutoFit/>
          </a:bodyPr>
          <a:lstStyle/>
          <a:p>
            <a:pPr algn="ctr" latinLnBrk="1"/>
            <a:r>
              <a:rPr lang="en-US" altLang="ko-KR" sz="2400">
                <a:latin typeface="Gill Sans MT"/>
              </a:rPr>
              <a:t>2013. 11.</a:t>
            </a:r>
            <a:endParaRPr lang="ko-KR" altLang="en-US" sz="2400">
              <a:latin typeface="Gill Sans MT"/>
            </a:endParaRPr>
          </a:p>
        </p:txBody>
      </p:sp>
      <p:pic>
        <p:nvPicPr>
          <p:cNvPr id="5" name="그림 4" descr="영문조합형.jpg"/>
          <p:cNvPicPr>
            <a:picLocks noChangeAspect="1"/>
          </p:cNvPicPr>
          <p:nvPr/>
        </p:nvPicPr>
        <p:blipFill>
          <a:blip r:embed="rId4" cstate="print"/>
          <a:srcRect l="28738" t="16563" r="33463" b="64490"/>
          <a:stretch>
            <a:fillRect/>
          </a:stretch>
        </p:blipFill>
        <p:spPr>
          <a:xfrm>
            <a:off x="6804248" y="5988284"/>
            <a:ext cx="1944216" cy="6885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33794" name="TextBox 4"/>
          <p:cNvSpPr txBox="1">
            <a:spLocks noChangeArrowheads="1"/>
          </p:cNvSpPr>
          <p:nvPr/>
        </p:nvSpPr>
        <p:spPr bwMode="auto">
          <a:xfrm>
            <a:off x="684213" y="1341438"/>
            <a:ext cx="6840537" cy="400050"/>
          </a:xfrm>
          <a:prstGeom prst="rect">
            <a:avLst/>
          </a:prstGeom>
          <a:noFill/>
          <a:ln w="9525">
            <a:noFill/>
            <a:miter lim="800000"/>
            <a:headEnd/>
            <a:tailEnd/>
          </a:ln>
        </p:spPr>
        <p:txBody>
          <a:bodyPr>
            <a:spAutoFit/>
          </a:bodyPr>
          <a:lstStyle/>
          <a:p>
            <a:pPr latinLnBrk="1">
              <a:buFontTx/>
              <a:buBlip>
                <a:blip r:embed="rId3"/>
              </a:buBlip>
            </a:pPr>
            <a:r>
              <a:rPr lang="en-US" altLang="ko-KR" sz="2000" b="1">
                <a:latin typeface="Gill Sans MT"/>
              </a:rPr>
              <a:t> The optimal number of strata</a:t>
            </a:r>
            <a:endParaRPr lang="ko-KR" altLang="en-US" sz="2000" b="1">
              <a:latin typeface="Gill Sans MT"/>
            </a:endParaRPr>
          </a:p>
        </p:txBody>
      </p:sp>
      <p:sp>
        <p:nvSpPr>
          <p:cNvPr id="33795" name="TextBox 5"/>
          <p:cNvSpPr txBox="1">
            <a:spLocks noChangeArrowheads="1"/>
          </p:cNvSpPr>
          <p:nvPr/>
        </p:nvSpPr>
        <p:spPr bwMode="auto">
          <a:xfrm>
            <a:off x="900113" y="5732463"/>
            <a:ext cx="7127875" cy="369887"/>
          </a:xfrm>
          <a:prstGeom prst="rect">
            <a:avLst/>
          </a:prstGeom>
          <a:noFill/>
          <a:ln w="9525">
            <a:noFill/>
            <a:miter lim="800000"/>
            <a:headEnd/>
            <a:tailEnd/>
          </a:ln>
        </p:spPr>
        <p:txBody>
          <a:bodyPr>
            <a:spAutoFit/>
          </a:bodyPr>
          <a:lstStyle/>
          <a:p>
            <a:pPr latinLnBrk="1">
              <a:buFont typeface="Wingdings" pitchFamily="2" charset="2"/>
              <a:buChar char="v"/>
            </a:pPr>
            <a:r>
              <a:rPr lang="en-US" altLang="ko-KR">
                <a:latin typeface="Gill Sans MT"/>
              </a:rPr>
              <a:t> As result of cluster analysis,  2~3 strata shows optimum</a:t>
            </a:r>
            <a:endParaRPr lang="ko-KR" altLang="en-US">
              <a:latin typeface="Gill Sans MT"/>
            </a:endParaRPr>
          </a:p>
        </p:txBody>
      </p:sp>
      <p:pic>
        <p:nvPicPr>
          <p:cNvPr id="33796" name="Picture 2"/>
          <p:cNvPicPr>
            <a:picLocks noChangeAspect="1" noChangeArrowheads="1"/>
          </p:cNvPicPr>
          <p:nvPr/>
        </p:nvPicPr>
        <p:blipFill>
          <a:blip r:embed="rId4"/>
          <a:srcRect l="21822" t="35294" r="19679" b="12823"/>
          <a:stretch>
            <a:fillRect/>
          </a:stretch>
        </p:blipFill>
        <p:spPr bwMode="auto">
          <a:xfrm>
            <a:off x="611188" y="1773238"/>
            <a:ext cx="8064500" cy="3759200"/>
          </a:xfrm>
          <a:prstGeom prst="rect">
            <a:avLst/>
          </a:prstGeom>
          <a:noFill/>
          <a:ln w="9525">
            <a:noFill/>
            <a:miter lim="800000"/>
            <a:headEnd/>
            <a:tailEnd/>
          </a:ln>
        </p:spPr>
      </p:pic>
      <p:sp>
        <p:nvSpPr>
          <p:cNvPr id="33797" name="제목 3"/>
          <p:cNvSpPr>
            <a:spLocks noGrp="1"/>
          </p:cNvSpPr>
          <p:nvPr>
            <p:ph type="title"/>
          </p:nvPr>
        </p:nvSpPr>
        <p:spPr>
          <a:xfrm>
            <a:off x="428625" y="357188"/>
            <a:ext cx="8229600" cy="914400"/>
          </a:xfrm>
        </p:spPr>
        <p:txBody>
          <a:bodyPr anchor="ctr"/>
          <a:lstStyle/>
          <a:p>
            <a:r>
              <a:rPr lang="en-US" altLang="ko-KR" sz="2500" smtClean="0"/>
              <a:t>Improvements in Sample Design for the </a:t>
            </a:r>
            <a:r>
              <a:rPr lang="en-US" altLang="ko-KR" sz="2200" smtClean="0"/>
              <a:t>2014 KTUS</a:t>
            </a:r>
            <a:endParaRPr lang="ko-KR" altLang="en-US" sz="2200" smtClean="0"/>
          </a:p>
        </p:txBody>
      </p:sp>
      <p:sp>
        <p:nvSpPr>
          <p:cNvPr id="8" name="TextBox 7"/>
          <p:cNvSpPr txBox="1"/>
          <p:nvPr/>
        </p:nvSpPr>
        <p:spPr>
          <a:xfrm>
            <a:off x="5572125" y="3643313"/>
            <a:ext cx="2714625" cy="830262"/>
          </a:xfrm>
          <a:prstGeom prst="rect">
            <a:avLst/>
          </a:prstGeom>
          <a:solidFill>
            <a:schemeClr val="accent2">
              <a:lumMod val="40000"/>
              <a:lumOff val="60000"/>
            </a:schemeClr>
          </a:solidFill>
        </p:spPr>
        <p:txBody>
          <a:bodyPr>
            <a:spAutoFit/>
          </a:bodyPr>
          <a:lstStyle/>
          <a:p>
            <a:pPr fontAlgn="auto" latinLnBrk="1">
              <a:spcBef>
                <a:spcPts val="0"/>
              </a:spcBef>
              <a:spcAft>
                <a:spcPts val="0"/>
              </a:spcAft>
              <a:defRPr/>
            </a:pPr>
            <a:r>
              <a:rPr lang="en-US" altLang="ko-KR" sz="1600" dirty="0">
                <a:solidFill>
                  <a:srgbClr val="3A724F"/>
                </a:solidFill>
                <a:latin typeface="+mn-lt"/>
                <a:ea typeface="+mn-ea"/>
                <a:cs typeface="+mn-cs"/>
              </a:rPr>
              <a:t>summer,  winter, and hot fall</a:t>
            </a:r>
          </a:p>
          <a:p>
            <a:pPr fontAlgn="auto" latinLnBrk="1">
              <a:spcBef>
                <a:spcPts val="0"/>
              </a:spcBef>
              <a:spcAft>
                <a:spcPts val="0"/>
              </a:spcAft>
              <a:defRPr/>
            </a:pPr>
            <a:endParaRPr lang="en-US" altLang="ko-KR" sz="1600" dirty="0">
              <a:solidFill>
                <a:srgbClr val="3A724F"/>
              </a:solidFill>
              <a:latin typeface="+mn-lt"/>
              <a:ea typeface="+mn-ea"/>
              <a:cs typeface="+mn-cs"/>
            </a:endParaRPr>
          </a:p>
          <a:p>
            <a:pPr fontAlgn="auto" latinLnBrk="1">
              <a:spcBef>
                <a:spcPts val="0"/>
              </a:spcBef>
              <a:spcAft>
                <a:spcPts val="0"/>
              </a:spcAft>
              <a:defRPr/>
            </a:pPr>
            <a:endParaRPr lang="ko-KR" altLang="en-US" sz="1600" dirty="0">
              <a:solidFill>
                <a:srgbClr val="3A724F"/>
              </a:solidFill>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35842" name="TextBox 5"/>
          <p:cNvSpPr txBox="1">
            <a:spLocks noChangeArrowheads="1"/>
          </p:cNvSpPr>
          <p:nvPr/>
        </p:nvSpPr>
        <p:spPr bwMode="auto">
          <a:xfrm>
            <a:off x="684213" y="1484313"/>
            <a:ext cx="7959725" cy="4094162"/>
          </a:xfrm>
          <a:prstGeom prst="rect">
            <a:avLst/>
          </a:prstGeom>
          <a:noFill/>
          <a:ln w="9525">
            <a:noFill/>
            <a:miter lim="800000"/>
            <a:headEnd/>
            <a:tailEnd/>
          </a:ln>
        </p:spPr>
        <p:txBody>
          <a:bodyPr>
            <a:spAutoFit/>
          </a:bodyPr>
          <a:lstStyle/>
          <a:p>
            <a:pPr latinLnBrk="1">
              <a:buFontTx/>
              <a:buBlip>
                <a:blip r:embed="rId3"/>
              </a:buBlip>
            </a:pPr>
            <a:r>
              <a:rPr lang="en-US" altLang="ko-KR" sz="2000">
                <a:latin typeface="Gill Sans MT"/>
              </a:rPr>
              <a:t> Stratification  of days  to fully represent the whole year</a:t>
            </a:r>
          </a:p>
          <a:p>
            <a:pPr latinLnBrk="1">
              <a:buFontTx/>
              <a:buBlip>
                <a:blip r:embed="rId3"/>
              </a:buBlip>
            </a:pPr>
            <a:r>
              <a:rPr lang="en-US" altLang="ko-KR" sz="2000">
                <a:latin typeface="Gill Sans MT"/>
              </a:rPr>
              <a:t>  Stratification of days using cluster analysis</a:t>
            </a:r>
          </a:p>
          <a:p>
            <a:pPr lvl="1" latinLnBrk="1">
              <a:buFontTx/>
              <a:buBlip>
                <a:blip r:embed="rId4"/>
              </a:buBlip>
            </a:pPr>
            <a:r>
              <a:rPr lang="en-US" altLang="ko-KR" sz="2000">
                <a:latin typeface="Gill Sans MT"/>
              </a:rPr>
              <a:t>  Clustering variables: Weather during five years from 2008 to 2012( temperature, rainfall, wind speed, humidity, sunshine duration, cloudiness etc.)</a:t>
            </a:r>
          </a:p>
          <a:p>
            <a:pPr lvl="1" latinLnBrk="1">
              <a:buFontTx/>
              <a:buBlip>
                <a:blip r:embed="rId4"/>
              </a:buBlip>
            </a:pPr>
            <a:r>
              <a:rPr lang="en-US" altLang="ko-KR" sz="2000">
                <a:latin typeface="Gill Sans MT"/>
              </a:rPr>
              <a:t> Similar results from Principal Component Analysis considering the correlation among variables</a:t>
            </a:r>
          </a:p>
          <a:p>
            <a:pPr latinLnBrk="1"/>
            <a:endParaRPr lang="en-US" altLang="ko-KR" sz="2000">
              <a:latin typeface="Gill Sans MT"/>
            </a:endParaRPr>
          </a:p>
          <a:p>
            <a:pPr latinLnBrk="1">
              <a:buFontTx/>
              <a:buBlip>
                <a:blip r:embed="rId3"/>
              </a:buBlip>
            </a:pPr>
            <a:r>
              <a:rPr lang="en-US" altLang="ko-KR" sz="2000">
                <a:latin typeface="Gill Sans MT"/>
              </a:rPr>
              <a:t> 2 strata of days: summer and the rest</a:t>
            </a:r>
          </a:p>
          <a:p>
            <a:pPr lvl="1" latinLnBrk="1">
              <a:buFontTx/>
              <a:buBlip>
                <a:blip r:embed="rId4"/>
              </a:buBlip>
            </a:pPr>
            <a:r>
              <a:rPr lang="en-US" altLang="ko-KR" sz="2000">
                <a:latin typeface="Gill Sans MT"/>
              </a:rPr>
              <a:t>   April,  August in 2014</a:t>
            </a:r>
          </a:p>
          <a:p>
            <a:pPr lvl="1" latinLnBrk="1"/>
            <a:endParaRPr lang="en-US" altLang="ko-KR" sz="2000">
              <a:latin typeface="Gill Sans MT"/>
            </a:endParaRPr>
          </a:p>
          <a:p>
            <a:pPr latinLnBrk="1">
              <a:buFontTx/>
              <a:buBlip>
                <a:blip r:embed="rId3"/>
              </a:buBlip>
            </a:pPr>
            <a:r>
              <a:rPr lang="en-US" altLang="ko-KR" sz="2000">
                <a:latin typeface="Gill Sans MT"/>
              </a:rPr>
              <a:t> 3 strata of days: summer,  winter, and hot fall</a:t>
            </a:r>
          </a:p>
          <a:p>
            <a:pPr lvl="1" latinLnBrk="1">
              <a:buFontTx/>
              <a:buBlip>
                <a:blip r:embed="rId4"/>
              </a:buBlip>
            </a:pPr>
            <a:r>
              <a:rPr lang="en-US" altLang="ko-KR" sz="2000">
                <a:latin typeface="Gill Sans MT"/>
              </a:rPr>
              <a:t>  July,  September and November in 2014</a:t>
            </a:r>
            <a:endParaRPr lang="ko-KR" altLang="en-US">
              <a:latin typeface="Gill Sans MT"/>
            </a:endParaRPr>
          </a:p>
        </p:txBody>
      </p:sp>
      <p:sp>
        <p:nvSpPr>
          <p:cNvPr id="35843" name="제목 3"/>
          <p:cNvSpPr>
            <a:spLocks noGrp="1"/>
          </p:cNvSpPr>
          <p:nvPr>
            <p:ph type="title"/>
          </p:nvPr>
        </p:nvSpPr>
        <p:spPr>
          <a:xfrm>
            <a:off x="457200" y="371475"/>
            <a:ext cx="8229600" cy="914400"/>
          </a:xfrm>
        </p:spPr>
        <p:txBody>
          <a:bodyPr anchor="ctr"/>
          <a:lstStyle/>
          <a:p>
            <a:r>
              <a:rPr lang="en-US" altLang="ko-KR" sz="2500" smtClean="0"/>
              <a:t>Improvements in Sample Design for the </a:t>
            </a:r>
            <a:r>
              <a:rPr lang="en-US" altLang="ko-KR" sz="2200" smtClean="0"/>
              <a:t>2014 KTUS</a:t>
            </a:r>
            <a:endParaRPr lang="ko-KR" altLang="en-US" sz="2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37890" name="TextBox 4"/>
          <p:cNvSpPr txBox="1">
            <a:spLocks noChangeArrowheads="1"/>
          </p:cNvSpPr>
          <p:nvPr/>
        </p:nvSpPr>
        <p:spPr bwMode="auto">
          <a:xfrm>
            <a:off x="900113" y="1700213"/>
            <a:ext cx="6911975" cy="3140075"/>
          </a:xfrm>
          <a:prstGeom prst="rect">
            <a:avLst/>
          </a:prstGeom>
          <a:noFill/>
          <a:ln w="9525">
            <a:noFill/>
            <a:miter lim="800000"/>
            <a:headEnd/>
            <a:tailEnd/>
          </a:ln>
        </p:spPr>
        <p:txBody>
          <a:bodyPr>
            <a:spAutoFit/>
          </a:bodyPr>
          <a:lstStyle/>
          <a:p>
            <a:pPr latinLnBrk="1">
              <a:buFontTx/>
              <a:buBlip>
                <a:blip r:embed="rId3"/>
              </a:buBlip>
            </a:pPr>
            <a:r>
              <a:rPr lang="en-US" altLang="ko-KR" b="1">
                <a:latin typeface="Gill Sans MT"/>
              </a:rPr>
              <a:t> Ongoing research</a:t>
            </a:r>
          </a:p>
          <a:p>
            <a:pPr latinLnBrk="1"/>
            <a:endParaRPr lang="en-US" altLang="ko-KR" b="1">
              <a:latin typeface="Gill Sans MT"/>
            </a:endParaRPr>
          </a:p>
          <a:p>
            <a:pPr lvl="1" latinLnBrk="1">
              <a:buFontTx/>
              <a:buBlip>
                <a:blip r:embed="rId4"/>
              </a:buBlip>
            </a:pPr>
            <a:r>
              <a:rPr lang="en-US" altLang="ko-KR">
                <a:latin typeface="Gill Sans MT"/>
              </a:rPr>
              <a:t> Selection of survey periods(10~14days)</a:t>
            </a:r>
          </a:p>
          <a:p>
            <a:pPr lvl="1" latinLnBrk="1">
              <a:buFontTx/>
              <a:buBlip>
                <a:blip r:embed="rId4"/>
              </a:buBlip>
            </a:pPr>
            <a:r>
              <a:rPr lang="en-US" altLang="ko-KR">
                <a:latin typeface="Gill Sans MT"/>
              </a:rPr>
              <a:t>  Optimal sample size of ED and households</a:t>
            </a:r>
          </a:p>
          <a:p>
            <a:pPr lvl="1" latinLnBrk="1">
              <a:buFontTx/>
              <a:buBlip>
                <a:blip r:embed="rId4"/>
              </a:buBlip>
            </a:pPr>
            <a:r>
              <a:rPr lang="en-US" altLang="ko-KR">
                <a:latin typeface="Gill Sans MT"/>
              </a:rPr>
              <a:t>  Construction of weights for data analysis</a:t>
            </a:r>
          </a:p>
          <a:p>
            <a:pPr lvl="1" latinLnBrk="1">
              <a:buFontTx/>
              <a:buBlip>
                <a:blip r:embed="rId4"/>
              </a:buBlip>
            </a:pPr>
            <a:r>
              <a:rPr lang="en-US" altLang="ko-KR">
                <a:latin typeface="Gill Sans MT"/>
              </a:rPr>
              <a:t>  Decide 2014 KTUS sample frame</a:t>
            </a:r>
          </a:p>
          <a:p>
            <a:pPr lvl="2" latinLnBrk="1">
              <a:buFontTx/>
              <a:buBlip>
                <a:blip r:embed="rId5"/>
              </a:buBlip>
            </a:pPr>
            <a:r>
              <a:rPr lang="en-US" altLang="ko-KR">
                <a:latin typeface="Gill Sans MT"/>
              </a:rPr>
              <a:t> using 2013 the Social survey sample frame or KTUS’ own sample frame from the population and household census</a:t>
            </a:r>
          </a:p>
          <a:p>
            <a:pPr lvl="2" latinLnBrk="1"/>
            <a:endParaRPr lang="en-US" altLang="ko-KR">
              <a:latin typeface="Gill Sans MT"/>
            </a:endParaRPr>
          </a:p>
          <a:p>
            <a:pPr lvl="2" latinLnBrk="1"/>
            <a:endParaRPr lang="en-US" altLang="ko-KR">
              <a:latin typeface="Gill Sans MT"/>
            </a:endParaRPr>
          </a:p>
          <a:p>
            <a:pPr latinLnBrk="1">
              <a:buFontTx/>
              <a:buBlip>
                <a:blip r:embed="rId6"/>
              </a:buBlip>
            </a:pPr>
            <a:r>
              <a:rPr lang="en-US" altLang="ko-KR">
                <a:latin typeface="Gill Sans MT"/>
              </a:rPr>
              <a:t>  Patterns of diary days-dates by group in the 2009 KTUS</a:t>
            </a:r>
          </a:p>
        </p:txBody>
      </p:sp>
      <p:pic>
        <p:nvPicPr>
          <p:cNvPr id="37891" name="Picture 96"/>
          <p:cNvPicPr>
            <a:picLocks noChangeAspect="1" noChangeArrowheads="1"/>
          </p:cNvPicPr>
          <p:nvPr/>
        </p:nvPicPr>
        <p:blipFill>
          <a:blip r:embed="rId7"/>
          <a:srcRect/>
          <a:stretch>
            <a:fillRect/>
          </a:stretch>
        </p:blipFill>
        <p:spPr bwMode="auto">
          <a:xfrm>
            <a:off x="1116013" y="4737100"/>
            <a:ext cx="6650037" cy="1284288"/>
          </a:xfrm>
          <a:prstGeom prst="rect">
            <a:avLst/>
          </a:prstGeom>
          <a:noFill/>
          <a:ln w="9525">
            <a:noFill/>
            <a:miter lim="800000"/>
            <a:headEnd/>
            <a:tailEnd/>
          </a:ln>
        </p:spPr>
      </p:pic>
      <p:sp>
        <p:nvSpPr>
          <p:cNvPr id="37892" name="제목 3"/>
          <p:cNvSpPr>
            <a:spLocks noGrp="1"/>
          </p:cNvSpPr>
          <p:nvPr>
            <p:ph type="title"/>
          </p:nvPr>
        </p:nvSpPr>
        <p:spPr>
          <a:xfrm>
            <a:off x="457200" y="371475"/>
            <a:ext cx="8229600" cy="914400"/>
          </a:xfrm>
        </p:spPr>
        <p:txBody>
          <a:bodyPr anchor="ctr"/>
          <a:lstStyle/>
          <a:p>
            <a:r>
              <a:rPr lang="en-US" altLang="ko-KR" sz="2500" smtClean="0"/>
              <a:t>Improvements in Sample Design for the </a:t>
            </a:r>
            <a:r>
              <a:rPr lang="en-US" altLang="ko-KR" sz="2200" smtClean="0"/>
              <a:t>2014 KTUS</a:t>
            </a:r>
            <a:endParaRPr lang="ko-KR" altLang="en-US" sz="2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제목 3"/>
          <p:cNvSpPr>
            <a:spLocks noGrp="1"/>
          </p:cNvSpPr>
          <p:nvPr>
            <p:ph type="title"/>
          </p:nvPr>
        </p:nvSpPr>
        <p:spPr>
          <a:xfrm>
            <a:off x="457200" y="228600"/>
            <a:ext cx="8329613" cy="914400"/>
          </a:xfrm>
        </p:spPr>
        <p:txBody>
          <a:bodyPr/>
          <a:lstStyle/>
          <a:p>
            <a:pPr algn="r"/>
            <a:r>
              <a:rPr lang="en-US" altLang="ko-KR" sz="2800" smtClean="0"/>
              <a:t>Improvements in Classification of Activities </a:t>
            </a:r>
            <a:r>
              <a:rPr lang="en-US" altLang="ko-KR" sz="2500" smtClean="0"/>
              <a:t>for the 2014 KTUS</a:t>
            </a:r>
            <a:endParaRPr lang="ko-KR" altLang="en-US" sz="2500" smtClean="0"/>
          </a:p>
        </p:txBody>
      </p:sp>
      <p:sp>
        <p:nvSpPr>
          <p:cNvPr id="39938"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39939" name="TextBox 4"/>
          <p:cNvSpPr txBox="1">
            <a:spLocks noChangeArrowheads="1"/>
          </p:cNvSpPr>
          <p:nvPr/>
        </p:nvSpPr>
        <p:spPr bwMode="auto">
          <a:xfrm>
            <a:off x="611188" y="1844675"/>
            <a:ext cx="6913562" cy="2586038"/>
          </a:xfrm>
          <a:prstGeom prst="rect">
            <a:avLst/>
          </a:prstGeom>
          <a:noFill/>
          <a:ln w="9525">
            <a:noFill/>
            <a:miter lim="800000"/>
            <a:headEnd/>
            <a:tailEnd/>
          </a:ln>
        </p:spPr>
        <p:txBody>
          <a:bodyPr>
            <a:spAutoFit/>
          </a:bodyPr>
          <a:lstStyle/>
          <a:p>
            <a:pPr latinLnBrk="1">
              <a:buFontTx/>
              <a:buBlip>
                <a:blip r:embed="rId3"/>
              </a:buBlip>
            </a:pPr>
            <a:r>
              <a:rPr lang="en-US" altLang="ko-KR">
                <a:latin typeface="Gill Sans MT"/>
              </a:rPr>
              <a:t> Classification of activities is crucial in the analysis of time use data</a:t>
            </a:r>
          </a:p>
          <a:p>
            <a:pPr latinLnBrk="1">
              <a:buFontTx/>
              <a:buBlip>
                <a:blip r:embed="rId3"/>
              </a:buBlip>
            </a:pPr>
            <a:endParaRPr lang="en-US" altLang="ko-KR">
              <a:latin typeface="Gill Sans MT"/>
            </a:endParaRPr>
          </a:p>
          <a:p>
            <a:pPr latinLnBrk="1">
              <a:buFontTx/>
              <a:buBlip>
                <a:blip r:embed="rId3"/>
              </a:buBlip>
            </a:pPr>
            <a:r>
              <a:rPr lang="en-US" altLang="ko-KR">
                <a:latin typeface="Gill Sans MT"/>
              </a:rPr>
              <a:t> Consideration of improvement</a:t>
            </a:r>
          </a:p>
          <a:p>
            <a:pPr lvl="1" latinLnBrk="1">
              <a:buFontTx/>
              <a:buBlip>
                <a:blip r:embed="rId4"/>
              </a:buBlip>
            </a:pPr>
            <a:r>
              <a:rPr lang="en-US" altLang="ko-KR">
                <a:latin typeface="Gill Sans MT"/>
              </a:rPr>
              <a:t> Reflect on social trends </a:t>
            </a:r>
          </a:p>
          <a:p>
            <a:pPr lvl="1" latinLnBrk="1">
              <a:buFontTx/>
              <a:buBlip>
                <a:blip r:embed="rId4"/>
              </a:buBlip>
            </a:pPr>
            <a:r>
              <a:rPr lang="en-US" altLang="ko-KR">
                <a:latin typeface="Gill Sans MT"/>
              </a:rPr>
              <a:t> Maintain backward comparability </a:t>
            </a:r>
          </a:p>
          <a:p>
            <a:pPr lvl="1" latinLnBrk="1">
              <a:buFontTx/>
              <a:buBlip>
                <a:blip r:embed="rId4"/>
              </a:buBlip>
            </a:pPr>
            <a:r>
              <a:rPr lang="en-US" altLang="ko-KR">
                <a:latin typeface="Gill Sans MT"/>
              </a:rPr>
              <a:t> Improve international comparability with time use data among different countries;   HETUS classification, MTUS classification, Revised UNSD’s ICATUS</a:t>
            </a:r>
          </a:p>
          <a:p>
            <a:pPr latinLnBrk="1"/>
            <a:endParaRPr lang="en-US" altLang="ko-KR">
              <a:latin typeface="Gill Sans M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41986" name="TextBox 4"/>
          <p:cNvSpPr txBox="1">
            <a:spLocks noChangeArrowheads="1"/>
          </p:cNvSpPr>
          <p:nvPr/>
        </p:nvSpPr>
        <p:spPr bwMode="auto">
          <a:xfrm>
            <a:off x="468313" y="1557338"/>
            <a:ext cx="8280400" cy="3692525"/>
          </a:xfrm>
          <a:prstGeom prst="rect">
            <a:avLst/>
          </a:prstGeom>
          <a:noFill/>
          <a:ln w="9525">
            <a:noFill/>
            <a:miter lim="800000"/>
            <a:headEnd/>
            <a:tailEnd/>
          </a:ln>
        </p:spPr>
        <p:txBody>
          <a:bodyPr>
            <a:spAutoFit/>
          </a:bodyPr>
          <a:lstStyle/>
          <a:p>
            <a:pPr latinLnBrk="1">
              <a:buFontTx/>
              <a:buBlip>
                <a:blip r:embed="rId3"/>
              </a:buBlip>
            </a:pPr>
            <a:r>
              <a:rPr lang="en-US" altLang="ko-KR">
                <a:latin typeface="Gill Sans MT"/>
              </a:rPr>
              <a:t> Procedures for preparing the 2014 KTUS classification of activities </a:t>
            </a:r>
          </a:p>
          <a:p>
            <a:pPr lvl="1" latinLnBrk="1">
              <a:buFontTx/>
              <a:buBlip>
                <a:blip r:embed="rId4"/>
              </a:buBlip>
            </a:pPr>
            <a:r>
              <a:rPr lang="en-US" altLang="ko-KR">
                <a:latin typeface="Gill Sans MT"/>
              </a:rPr>
              <a:t> Literature reviews &amp; benchmarking international classification</a:t>
            </a:r>
          </a:p>
          <a:p>
            <a:pPr lvl="1" latinLnBrk="1">
              <a:buFontTx/>
              <a:buBlip>
                <a:blip r:embed="rId4"/>
              </a:buBlip>
            </a:pPr>
            <a:r>
              <a:rPr lang="en-US" altLang="ko-KR">
                <a:latin typeface="Gill Sans MT"/>
              </a:rPr>
              <a:t> Gathering opinion from KTUS users </a:t>
            </a:r>
          </a:p>
          <a:p>
            <a:pPr lvl="1" latinLnBrk="1">
              <a:buFontTx/>
              <a:buBlip>
                <a:blip r:embed="rId4"/>
              </a:buBlip>
            </a:pPr>
            <a:r>
              <a:rPr lang="en-US" altLang="ko-KR">
                <a:latin typeface="Gill Sans MT"/>
              </a:rPr>
              <a:t> Writing up the 2014 KTUS classification draft</a:t>
            </a:r>
          </a:p>
          <a:p>
            <a:pPr lvl="1" latinLnBrk="1">
              <a:buFontTx/>
              <a:buBlip>
                <a:blip r:embed="rId4"/>
              </a:buBlip>
            </a:pPr>
            <a:r>
              <a:rPr lang="en-US" altLang="ko-KR">
                <a:latin typeface="Gill Sans MT"/>
              </a:rPr>
              <a:t> Revising the draft </a:t>
            </a:r>
          </a:p>
          <a:p>
            <a:pPr lvl="2" latinLnBrk="1">
              <a:buFont typeface="Arial" charset="0"/>
              <a:buChar char="•"/>
            </a:pPr>
            <a:r>
              <a:rPr lang="en-US" altLang="ko-KR">
                <a:latin typeface="Gill Sans MT"/>
              </a:rPr>
              <a:t> Meetings with current/previous staff of KTUS (checking difficulties in practice) </a:t>
            </a:r>
          </a:p>
          <a:p>
            <a:pPr lvl="2" latinLnBrk="1">
              <a:buFont typeface="Arial" charset="0"/>
              <a:buChar char="•"/>
            </a:pPr>
            <a:r>
              <a:rPr lang="en-US" altLang="ko-KR">
                <a:latin typeface="Gill Sans MT"/>
              </a:rPr>
              <a:t> Meetings with outside experts/KTUS users (checking the balance between backward comparability and the need for improvements)</a:t>
            </a:r>
          </a:p>
          <a:p>
            <a:pPr lvl="1" latinLnBrk="1">
              <a:buFontTx/>
              <a:buBlip>
                <a:blip r:embed="rId4"/>
              </a:buBlip>
            </a:pPr>
            <a:r>
              <a:rPr lang="en-US" altLang="ko-KR">
                <a:latin typeface="Gill Sans MT"/>
              </a:rPr>
              <a:t> Conducting a pilot survey (Sep. ’13)</a:t>
            </a:r>
          </a:p>
          <a:p>
            <a:pPr lvl="1" latinLnBrk="1">
              <a:buFontTx/>
              <a:buBlip>
                <a:blip r:embed="rId4"/>
              </a:buBlip>
            </a:pPr>
            <a:r>
              <a:rPr lang="en-US" altLang="ko-KR">
                <a:latin typeface="Gill Sans MT"/>
              </a:rPr>
              <a:t>  The Korean Official Statistics Committee meeting (’14):  finalizing the 2014 KTUS classification of activities </a:t>
            </a:r>
          </a:p>
          <a:p>
            <a:pPr latinLnBrk="1"/>
            <a:endParaRPr lang="en-US" altLang="ko-KR">
              <a:latin typeface="Gill Sans MT"/>
            </a:endParaRPr>
          </a:p>
        </p:txBody>
      </p:sp>
      <p:sp>
        <p:nvSpPr>
          <p:cNvPr id="41987" name="제목 3"/>
          <p:cNvSpPr>
            <a:spLocks noGrp="1"/>
          </p:cNvSpPr>
          <p:nvPr>
            <p:ph type="title"/>
          </p:nvPr>
        </p:nvSpPr>
        <p:spPr>
          <a:xfrm>
            <a:off x="457200" y="228600"/>
            <a:ext cx="8329613" cy="914400"/>
          </a:xfrm>
        </p:spPr>
        <p:txBody>
          <a:bodyPr/>
          <a:lstStyle/>
          <a:p>
            <a:pPr algn="r"/>
            <a:r>
              <a:rPr lang="en-US" altLang="ko-KR" sz="2800" smtClean="0"/>
              <a:t>Improvements in Classification of Activities </a:t>
            </a:r>
            <a:r>
              <a:rPr lang="en-US" altLang="ko-KR" sz="2500" smtClean="0"/>
              <a:t>for the 2014 KTUS</a:t>
            </a:r>
            <a:endParaRPr lang="ko-KR" altLang="en-US" sz="25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44034" name="TextBox 4"/>
          <p:cNvSpPr txBox="1">
            <a:spLocks noChangeArrowheads="1"/>
          </p:cNvSpPr>
          <p:nvPr/>
        </p:nvSpPr>
        <p:spPr bwMode="auto">
          <a:xfrm>
            <a:off x="395288" y="1557338"/>
            <a:ext cx="8353425" cy="4524375"/>
          </a:xfrm>
          <a:prstGeom prst="rect">
            <a:avLst/>
          </a:prstGeom>
          <a:noFill/>
          <a:ln w="9525">
            <a:noFill/>
            <a:miter lim="800000"/>
            <a:headEnd/>
            <a:tailEnd/>
          </a:ln>
        </p:spPr>
        <p:txBody>
          <a:bodyPr>
            <a:spAutoFit/>
          </a:bodyPr>
          <a:lstStyle/>
          <a:p>
            <a:pPr latinLnBrk="1">
              <a:buFontTx/>
              <a:buBlip>
                <a:blip r:embed="rId3"/>
              </a:buBlip>
            </a:pPr>
            <a:r>
              <a:rPr lang="en-US" altLang="ko-KR">
                <a:latin typeface="Gill Sans MT"/>
              </a:rPr>
              <a:t> Benchmarking HETUS, ICATUS, and MTUS for international comparability</a:t>
            </a:r>
          </a:p>
          <a:p>
            <a:pPr latinLnBrk="1">
              <a:buFontTx/>
              <a:buBlip>
                <a:blip r:embed="rId3"/>
              </a:buBlip>
            </a:pPr>
            <a:endParaRPr lang="en-US" altLang="ko-KR">
              <a:latin typeface="Gill Sans MT"/>
            </a:endParaRPr>
          </a:p>
          <a:p>
            <a:pPr latinLnBrk="1">
              <a:buFontTx/>
              <a:buBlip>
                <a:blip r:embed="rId3"/>
              </a:buBlip>
            </a:pPr>
            <a:r>
              <a:rPr lang="en-US" altLang="ko-KR">
                <a:latin typeface="Gill Sans MT"/>
              </a:rPr>
              <a:t> Efforts for detailed measure for Unpaid Work </a:t>
            </a:r>
          </a:p>
          <a:p>
            <a:pPr lvl="1" latinLnBrk="1">
              <a:buFontTx/>
              <a:buBlip>
                <a:blip r:embed="rId4"/>
              </a:buBlip>
            </a:pPr>
            <a:r>
              <a:rPr lang="en-US" altLang="ko-KR">
                <a:latin typeface="Gill Sans MT"/>
              </a:rPr>
              <a:t> Childcare : adding a 2-digit category for care of elementary school l children in </a:t>
            </a:r>
          </a:p>
          <a:p>
            <a:pPr lvl="1" latinLnBrk="1"/>
            <a:r>
              <a:rPr lang="en-US" altLang="ko-KR">
                <a:latin typeface="Gill Sans MT"/>
              </a:rPr>
              <a:t>    lower grades </a:t>
            </a:r>
          </a:p>
          <a:p>
            <a:pPr lvl="1" latinLnBrk="1">
              <a:buFontTx/>
              <a:buBlip>
                <a:blip r:embed="rId4"/>
              </a:buBlip>
            </a:pPr>
            <a:r>
              <a:rPr lang="en-US" altLang="ko-KR">
                <a:latin typeface="Gill Sans MT"/>
              </a:rPr>
              <a:t>  Volunteering : widening the scope of volunteering activities </a:t>
            </a:r>
          </a:p>
          <a:p>
            <a:pPr latinLnBrk="1"/>
            <a:endParaRPr lang="en-US" altLang="ko-KR">
              <a:latin typeface="Gill Sans MT"/>
            </a:endParaRPr>
          </a:p>
          <a:p>
            <a:pPr latinLnBrk="1">
              <a:buFontTx/>
              <a:buBlip>
                <a:blip r:embed="rId3"/>
              </a:buBlip>
            </a:pPr>
            <a:r>
              <a:rPr lang="en-US" altLang="ko-KR">
                <a:latin typeface="Gill Sans MT"/>
              </a:rPr>
              <a:t>  Added items reflecting changes in social trends</a:t>
            </a:r>
          </a:p>
          <a:p>
            <a:pPr lvl="1" latinLnBrk="1">
              <a:buFontTx/>
              <a:buBlip>
                <a:blip r:embed="rId4"/>
              </a:buBlip>
            </a:pPr>
            <a:r>
              <a:rPr lang="en-US" altLang="ko-KR">
                <a:latin typeface="Gill Sans MT"/>
              </a:rPr>
              <a:t> Pet care (added in the 2-digit category)</a:t>
            </a:r>
          </a:p>
          <a:p>
            <a:pPr lvl="1" latinLnBrk="1">
              <a:buFontTx/>
              <a:buBlip>
                <a:blip r:embed="rId4"/>
              </a:buBlip>
            </a:pPr>
            <a:r>
              <a:rPr lang="en-US" altLang="ko-KR">
                <a:latin typeface="Gill Sans MT"/>
              </a:rPr>
              <a:t> Purchasing services for domestic works (added in the 3-digit category)</a:t>
            </a:r>
          </a:p>
          <a:p>
            <a:pPr lvl="1" latinLnBrk="1">
              <a:buFontTx/>
              <a:buBlip>
                <a:blip r:embed="rId4"/>
              </a:buBlip>
            </a:pPr>
            <a:r>
              <a:rPr lang="en-US" altLang="ko-KR">
                <a:latin typeface="Gill Sans MT"/>
              </a:rPr>
              <a:t> Using smart devices (added in the time use diary)</a:t>
            </a:r>
          </a:p>
          <a:p>
            <a:pPr latinLnBrk="1">
              <a:buFontTx/>
              <a:buBlip>
                <a:blip r:embed="rId3"/>
              </a:buBlip>
            </a:pPr>
            <a:endParaRPr lang="en-US" altLang="ko-KR">
              <a:latin typeface="Gill Sans MT"/>
            </a:endParaRPr>
          </a:p>
          <a:p>
            <a:pPr latinLnBrk="1">
              <a:buFontTx/>
              <a:buBlip>
                <a:blip r:embed="rId3"/>
              </a:buBlip>
            </a:pPr>
            <a:r>
              <a:rPr lang="en-US" altLang="ko-KR">
                <a:latin typeface="Gill Sans MT"/>
              </a:rPr>
              <a:t> In accordance with international concept:  “With whom” (who did the main activity with </a:t>
            </a:r>
            <a:r>
              <a:rPr lang="en-US" altLang="ko-KR">
                <a:latin typeface="Gill Sans MT"/>
                <a:sym typeface="Wingdings" pitchFamily="2" charset="2"/>
              </a:rPr>
              <a:t> who were with)</a:t>
            </a:r>
            <a:r>
              <a:rPr lang="en-US" altLang="ko-KR">
                <a:latin typeface="Gill Sans MT"/>
              </a:rPr>
              <a:t> </a:t>
            </a:r>
          </a:p>
          <a:p>
            <a:pPr latinLnBrk="1">
              <a:buFontTx/>
              <a:buBlip>
                <a:blip r:embed="rId3"/>
              </a:buBlip>
            </a:pPr>
            <a:endParaRPr lang="en-US" altLang="ko-KR">
              <a:latin typeface="Gill Sans MT"/>
            </a:endParaRPr>
          </a:p>
          <a:p>
            <a:pPr latinLnBrk="1"/>
            <a:endParaRPr lang="en-US" altLang="ko-KR">
              <a:latin typeface="Gill Sans MT"/>
            </a:endParaRPr>
          </a:p>
        </p:txBody>
      </p:sp>
      <p:sp>
        <p:nvSpPr>
          <p:cNvPr id="44035" name="제목 3"/>
          <p:cNvSpPr>
            <a:spLocks noGrp="1"/>
          </p:cNvSpPr>
          <p:nvPr>
            <p:ph type="title"/>
          </p:nvPr>
        </p:nvSpPr>
        <p:spPr>
          <a:xfrm>
            <a:off x="457200" y="228600"/>
            <a:ext cx="8329613" cy="914400"/>
          </a:xfrm>
        </p:spPr>
        <p:txBody>
          <a:bodyPr/>
          <a:lstStyle/>
          <a:p>
            <a:pPr algn="r"/>
            <a:r>
              <a:rPr lang="en-US" altLang="ko-KR" sz="2800" smtClean="0"/>
              <a:t>Improvements in Classification of Activities </a:t>
            </a:r>
            <a:r>
              <a:rPr lang="en-US" altLang="ko-KR" sz="2500" smtClean="0"/>
              <a:t>for the 2014 KTUS</a:t>
            </a:r>
            <a:endParaRPr lang="ko-KR" altLang="en-US" sz="25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46082"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pic>
        <p:nvPicPr>
          <p:cNvPr id="46083" name="Picture 6" descr="C:\DOCUME~1\user\LOCALS~1\Temp\UNI000009cc2720.gif"/>
          <p:cNvPicPr>
            <a:picLocks noChangeAspect="1" noChangeArrowheads="1"/>
          </p:cNvPicPr>
          <p:nvPr/>
        </p:nvPicPr>
        <p:blipFill>
          <a:blip r:embed="rId3"/>
          <a:srcRect/>
          <a:stretch>
            <a:fillRect/>
          </a:stretch>
        </p:blipFill>
        <p:spPr bwMode="auto">
          <a:xfrm>
            <a:off x="323850" y="1268413"/>
            <a:ext cx="7920038" cy="4968875"/>
          </a:xfrm>
          <a:prstGeom prst="rect">
            <a:avLst/>
          </a:prstGeom>
          <a:noFill/>
          <a:ln w="9525">
            <a:noFill/>
            <a:miter lim="800000"/>
            <a:headEnd/>
            <a:tailEnd/>
          </a:ln>
        </p:spPr>
      </p:pic>
      <p:sp>
        <p:nvSpPr>
          <p:cNvPr id="46084" name="제목 3"/>
          <p:cNvSpPr>
            <a:spLocks noGrp="1"/>
          </p:cNvSpPr>
          <p:nvPr>
            <p:ph type="title"/>
          </p:nvPr>
        </p:nvSpPr>
        <p:spPr>
          <a:xfrm>
            <a:off x="457200" y="228600"/>
            <a:ext cx="8329613" cy="914400"/>
          </a:xfrm>
        </p:spPr>
        <p:txBody>
          <a:bodyPr/>
          <a:lstStyle/>
          <a:p>
            <a:pPr algn="r"/>
            <a:r>
              <a:rPr lang="en-US" altLang="ko-KR" sz="2800" smtClean="0"/>
              <a:t>Improvements in Classification of Activities </a:t>
            </a:r>
            <a:r>
              <a:rPr lang="en-US" altLang="ko-KR" sz="2500" smtClean="0"/>
              <a:t>for the 2014 KTUS</a:t>
            </a:r>
            <a:endParaRPr lang="ko-KR" altLang="en-US" sz="25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48130"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pic>
        <p:nvPicPr>
          <p:cNvPr id="48131" name="Picture 2" descr="C:\DOCUME~1\user\LOCALS~1\Temp\UNI000009cc2731.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3850" y="1268413"/>
            <a:ext cx="7993063" cy="5157787"/>
          </a:xfrm>
          <a:prstGeom prst="rect">
            <a:avLst/>
          </a:prstGeom>
          <a:noFill/>
          <a:ln w="9525">
            <a:noFill/>
            <a:miter lim="800000"/>
            <a:headEnd/>
            <a:tailEnd/>
          </a:ln>
        </p:spPr>
      </p:pic>
      <p:sp>
        <p:nvSpPr>
          <p:cNvPr id="48132" name="제목 3"/>
          <p:cNvSpPr>
            <a:spLocks noGrp="1"/>
          </p:cNvSpPr>
          <p:nvPr>
            <p:ph type="title"/>
          </p:nvPr>
        </p:nvSpPr>
        <p:spPr>
          <a:xfrm>
            <a:off x="457200" y="228600"/>
            <a:ext cx="8329613" cy="914400"/>
          </a:xfrm>
        </p:spPr>
        <p:txBody>
          <a:bodyPr/>
          <a:lstStyle/>
          <a:p>
            <a:pPr algn="r"/>
            <a:r>
              <a:rPr lang="en-US" altLang="ko-KR" sz="2800" smtClean="0"/>
              <a:t>Improvements in Classification of Activities </a:t>
            </a:r>
            <a:r>
              <a:rPr lang="en-US" altLang="ko-KR" sz="2500" smtClean="0"/>
              <a:t>for the 2014 KTUS</a:t>
            </a:r>
            <a:endParaRPr lang="ko-KR" altLang="en-US" sz="25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제목 3"/>
          <p:cNvSpPr>
            <a:spLocks noGrp="1"/>
          </p:cNvSpPr>
          <p:nvPr>
            <p:ph type="title"/>
          </p:nvPr>
        </p:nvSpPr>
        <p:spPr/>
        <p:txBody>
          <a:bodyPr/>
          <a:lstStyle/>
          <a:p>
            <a:r>
              <a:rPr lang="en-US" altLang="ko-KR" sz="3600" smtClean="0"/>
              <a:t>Conclusion</a:t>
            </a:r>
            <a:endParaRPr lang="ko-KR" altLang="en-US" sz="3600" smtClean="0"/>
          </a:p>
        </p:txBody>
      </p:sp>
      <p:sp>
        <p:nvSpPr>
          <p:cNvPr id="50178"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50179"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50180" name="TextBox 5"/>
          <p:cNvSpPr txBox="1">
            <a:spLocks noChangeArrowheads="1"/>
          </p:cNvSpPr>
          <p:nvPr/>
        </p:nvSpPr>
        <p:spPr bwMode="auto">
          <a:xfrm>
            <a:off x="755650" y="2060575"/>
            <a:ext cx="7777163" cy="2308225"/>
          </a:xfrm>
          <a:prstGeom prst="rect">
            <a:avLst/>
          </a:prstGeom>
          <a:noFill/>
          <a:ln w="9525">
            <a:noFill/>
            <a:miter lim="800000"/>
            <a:headEnd/>
            <a:tailEnd/>
          </a:ln>
        </p:spPr>
        <p:txBody>
          <a:bodyPr>
            <a:spAutoFit/>
          </a:bodyPr>
          <a:lstStyle/>
          <a:p>
            <a:pPr latinLnBrk="1">
              <a:buFontTx/>
              <a:buBlip>
                <a:blip r:embed="rId3"/>
              </a:buBlip>
            </a:pPr>
            <a:r>
              <a:rPr lang="en-US" altLang="ko-KR">
                <a:latin typeface="Gill Sans MT"/>
              </a:rPr>
              <a:t> To achieve valid time use results</a:t>
            </a:r>
          </a:p>
          <a:p>
            <a:pPr latinLnBrk="1">
              <a:buFontTx/>
              <a:buBlip>
                <a:blip r:embed="rId3"/>
              </a:buBlip>
            </a:pPr>
            <a:endParaRPr lang="en-US" altLang="ko-KR">
              <a:latin typeface="Gill Sans MT"/>
            </a:endParaRPr>
          </a:p>
          <a:p>
            <a:pPr lvl="1" latinLnBrk="1">
              <a:buFontTx/>
              <a:buBlip>
                <a:blip r:embed="rId4"/>
              </a:buBlip>
            </a:pPr>
            <a:r>
              <a:rPr lang="en-US" altLang="ko-KR">
                <a:latin typeface="Gill Sans MT"/>
              </a:rPr>
              <a:t>  Select a sample of days that represents the whole year survey periods </a:t>
            </a:r>
          </a:p>
          <a:p>
            <a:pPr lvl="1" latinLnBrk="1">
              <a:buFontTx/>
              <a:buBlip>
                <a:blip r:embed="rId4"/>
              </a:buBlip>
            </a:pPr>
            <a:r>
              <a:rPr lang="en-US" altLang="ko-KR">
                <a:latin typeface="Gill Sans MT"/>
              </a:rPr>
              <a:t>  Decide optimal sample size of ED and households</a:t>
            </a:r>
          </a:p>
          <a:p>
            <a:pPr lvl="1" latinLnBrk="1">
              <a:buFontTx/>
              <a:buBlip>
                <a:blip r:embed="rId4"/>
              </a:buBlip>
            </a:pPr>
            <a:r>
              <a:rPr lang="en-US" altLang="ko-KR">
                <a:latin typeface="Gill Sans MT"/>
              </a:rPr>
              <a:t>  Decide survey periods of 10 days or 14 days to cover each day </a:t>
            </a:r>
          </a:p>
          <a:p>
            <a:pPr latinLnBrk="1"/>
            <a:endParaRPr lang="en-US" altLang="ko-KR">
              <a:latin typeface="Gill Sans MT"/>
            </a:endParaRPr>
          </a:p>
          <a:p>
            <a:pPr latinLnBrk="1"/>
            <a:endParaRPr lang="en-US" altLang="ko-KR">
              <a:latin typeface="Gill Sans MT"/>
            </a:endParaRPr>
          </a:p>
          <a:p>
            <a:pPr latinLnBrk="1"/>
            <a:endParaRPr lang="ko-KR" altLang="en-US">
              <a:latin typeface="Gill Sans M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제목 3"/>
          <p:cNvSpPr>
            <a:spLocks noGrp="1"/>
          </p:cNvSpPr>
          <p:nvPr>
            <p:ph type="title"/>
          </p:nvPr>
        </p:nvSpPr>
        <p:spPr/>
        <p:txBody>
          <a:bodyPr/>
          <a:lstStyle/>
          <a:p>
            <a:r>
              <a:rPr lang="en-US" altLang="ko-KR" sz="2800" smtClean="0"/>
              <a:t>Appendix-Results of 2009</a:t>
            </a:r>
            <a:endParaRPr lang="ko-KR" altLang="en-US" sz="2800" smtClean="0"/>
          </a:p>
        </p:txBody>
      </p:sp>
      <p:sp>
        <p:nvSpPr>
          <p:cNvPr id="52226"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52227"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pic>
        <p:nvPicPr>
          <p:cNvPr id="52228" name="그림 8" descr="12.JPG"/>
          <p:cNvPicPr>
            <a:picLocks noChangeAspect="1"/>
          </p:cNvPicPr>
          <p:nvPr/>
        </p:nvPicPr>
        <p:blipFill>
          <a:blip r:embed="rId3"/>
          <a:srcRect/>
          <a:stretch>
            <a:fillRect/>
          </a:stretch>
        </p:blipFill>
        <p:spPr bwMode="auto">
          <a:xfrm>
            <a:off x="357188" y="1330325"/>
            <a:ext cx="8429625"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제목 3"/>
          <p:cNvSpPr>
            <a:spLocks noGrp="1"/>
          </p:cNvSpPr>
          <p:nvPr>
            <p:ph type="title"/>
          </p:nvPr>
        </p:nvSpPr>
        <p:spPr/>
        <p:txBody>
          <a:bodyPr/>
          <a:lstStyle/>
          <a:p>
            <a:r>
              <a:rPr lang="en-US" altLang="ko-KR" smtClean="0"/>
              <a:t>Contents</a:t>
            </a:r>
            <a:endParaRPr lang="ko-KR" altLang="en-US" smtClean="0"/>
          </a:p>
        </p:txBody>
      </p:sp>
      <p:sp>
        <p:nvSpPr>
          <p:cNvPr id="17410" name="TextBox 4"/>
          <p:cNvSpPr txBox="1">
            <a:spLocks noChangeArrowheads="1"/>
          </p:cNvSpPr>
          <p:nvPr/>
        </p:nvSpPr>
        <p:spPr bwMode="auto">
          <a:xfrm>
            <a:off x="395288" y="1989138"/>
            <a:ext cx="8424862" cy="2862262"/>
          </a:xfrm>
          <a:prstGeom prst="rect">
            <a:avLst/>
          </a:prstGeom>
          <a:noFill/>
          <a:ln w="9525">
            <a:noFill/>
            <a:miter lim="800000"/>
            <a:headEnd/>
            <a:tailEnd/>
          </a:ln>
        </p:spPr>
        <p:txBody>
          <a:bodyPr>
            <a:spAutoFit/>
          </a:bodyPr>
          <a:lstStyle/>
          <a:p>
            <a:pPr latinLnBrk="1">
              <a:lnSpc>
                <a:spcPct val="150000"/>
              </a:lnSpc>
            </a:pPr>
            <a:r>
              <a:rPr lang="en-US" altLang="ko-KR" sz="2400">
                <a:latin typeface="Gill Sans MT"/>
              </a:rPr>
              <a:t>1.  Description of KTUS</a:t>
            </a:r>
          </a:p>
          <a:p>
            <a:pPr latinLnBrk="1">
              <a:lnSpc>
                <a:spcPct val="150000"/>
              </a:lnSpc>
            </a:pPr>
            <a:r>
              <a:rPr lang="en-US" altLang="ko-KR" sz="2400">
                <a:latin typeface="Gill Sans MT"/>
              </a:rPr>
              <a:t>2.  Sample Design for the Previous KTUS</a:t>
            </a:r>
          </a:p>
          <a:p>
            <a:pPr latinLnBrk="1">
              <a:lnSpc>
                <a:spcPct val="150000"/>
              </a:lnSpc>
            </a:pPr>
            <a:r>
              <a:rPr lang="en-US" altLang="ko-KR" sz="2400">
                <a:latin typeface="Gill Sans MT"/>
              </a:rPr>
              <a:t>3.  Improvements in Sample Design for the coming 2014 KTUS</a:t>
            </a:r>
          </a:p>
          <a:p>
            <a:pPr latinLnBrk="1">
              <a:lnSpc>
                <a:spcPct val="150000"/>
              </a:lnSpc>
            </a:pPr>
            <a:r>
              <a:rPr lang="en-US" altLang="ko-KR" sz="2400">
                <a:latin typeface="Gill Sans MT"/>
              </a:rPr>
              <a:t>4.  Improvements in  Classification of Activities for the 2014 KTUS</a:t>
            </a:r>
          </a:p>
          <a:p>
            <a:pPr latinLnBrk="1">
              <a:lnSpc>
                <a:spcPct val="150000"/>
              </a:lnSpc>
            </a:pPr>
            <a:r>
              <a:rPr lang="en-US" altLang="ko-KR" sz="2400">
                <a:latin typeface="Gill Sans MT"/>
              </a:rPr>
              <a:t>5.  Conclusion</a:t>
            </a:r>
            <a:endParaRPr lang="ko-KR" altLang="en-US" sz="2400">
              <a:latin typeface="Gill Sans M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제목 3"/>
          <p:cNvSpPr>
            <a:spLocks noGrp="1"/>
          </p:cNvSpPr>
          <p:nvPr>
            <p:ph type="title"/>
          </p:nvPr>
        </p:nvSpPr>
        <p:spPr/>
        <p:txBody>
          <a:bodyPr/>
          <a:lstStyle/>
          <a:p>
            <a:r>
              <a:rPr lang="en-US" altLang="ko-KR" sz="2800" smtClean="0"/>
              <a:t>Appendix-Results of 2009</a:t>
            </a:r>
            <a:endParaRPr lang="ko-KR" altLang="en-US" sz="2800" smtClean="0"/>
          </a:p>
        </p:txBody>
      </p:sp>
      <p:sp>
        <p:nvSpPr>
          <p:cNvPr id="54274"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54275"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pic>
        <p:nvPicPr>
          <p:cNvPr id="54276" name="그림 8" descr="12.JPG"/>
          <p:cNvPicPr>
            <a:picLocks noChangeAspect="1"/>
          </p:cNvPicPr>
          <p:nvPr/>
        </p:nvPicPr>
        <p:blipFill>
          <a:blip r:embed="rId4"/>
          <a:srcRect/>
          <a:stretch>
            <a:fillRect/>
          </a:stretch>
        </p:blipFill>
        <p:spPr bwMode="auto">
          <a:xfrm>
            <a:off x="357188" y="1330325"/>
            <a:ext cx="8429625" cy="4741863"/>
          </a:xfrm>
          <a:prstGeom prst="rect">
            <a:avLst/>
          </a:prstGeom>
          <a:noFill/>
          <a:ln w="9525">
            <a:noFill/>
            <a:miter lim="800000"/>
            <a:headEnd/>
            <a:tailEnd/>
          </a:ln>
        </p:spPr>
      </p:pic>
      <p:sp>
        <p:nvSpPr>
          <p:cNvPr id="6" name="타원 5"/>
          <p:cNvSpPr/>
          <p:nvPr/>
        </p:nvSpPr>
        <p:spPr>
          <a:xfrm>
            <a:off x="2000250" y="2786063"/>
            <a:ext cx="500063" cy="214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7" name="타원 6"/>
          <p:cNvSpPr/>
          <p:nvPr/>
        </p:nvSpPr>
        <p:spPr>
          <a:xfrm>
            <a:off x="1928813" y="4572000"/>
            <a:ext cx="500062"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3" name="왼쪽으로 구부러진 화살표 12"/>
          <p:cNvSpPr/>
          <p:nvPr/>
        </p:nvSpPr>
        <p:spPr>
          <a:xfrm>
            <a:off x="2571750" y="2857500"/>
            <a:ext cx="357188" cy="1857375"/>
          </a:xfrm>
          <a:prstGeom prst="curvedLeftArrow">
            <a:avLst/>
          </a:prstGeom>
          <a:ln w="317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14" name="타원 13"/>
          <p:cNvSpPr/>
          <p:nvPr/>
        </p:nvSpPr>
        <p:spPr>
          <a:xfrm>
            <a:off x="2000250" y="3071813"/>
            <a:ext cx="500063" cy="2143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5" name="타원 14"/>
          <p:cNvSpPr/>
          <p:nvPr/>
        </p:nvSpPr>
        <p:spPr>
          <a:xfrm>
            <a:off x="1928813" y="4786313"/>
            <a:ext cx="571500" cy="2857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6" name="왼쪽으로 구부러진 화살표 15"/>
          <p:cNvSpPr/>
          <p:nvPr/>
        </p:nvSpPr>
        <p:spPr>
          <a:xfrm>
            <a:off x="2500313" y="3214688"/>
            <a:ext cx="142875" cy="1714500"/>
          </a:xfrm>
          <a:prstGeom prst="curvedLeftArrow">
            <a:avLst/>
          </a:prstGeom>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17" name="TextBox 16"/>
          <p:cNvSpPr txBox="1">
            <a:spLocks noChangeArrowheads="1"/>
          </p:cNvSpPr>
          <p:nvPr/>
        </p:nvSpPr>
        <p:spPr bwMode="auto">
          <a:xfrm>
            <a:off x="2928938" y="3429000"/>
            <a:ext cx="714375" cy="369888"/>
          </a:xfrm>
          <a:prstGeom prst="rect">
            <a:avLst/>
          </a:prstGeom>
          <a:noFill/>
          <a:ln w="9525">
            <a:noFill/>
            <a:miter lim="800000"/>
            <a:headEnd/>
            <a:tailEnd/>
          </a:ln>
        </p:spPr>
        <p:txBody>
          <a:bodyPr>
            <a:spAutoFit/>
          </a:bodyPr>
          <a:lstStyle/>
          <a:p>
            <a:pPr algn="ctr" latinLnBrk="1"/>
            <a:r>
              <a:rPr lang="en-US" altLang="ko-KR">
                <a:solidFill>
                  <a:srgbClr val="FF0000"/>
                </a:solidFill>
                <a:latin typeface="Gill Sans MT"/>
              </a:rPr>
              <a:t>4.8</a:t>
            </a:r>
            <a:endParaRPr lang="ko-KR" altLang="en-US">
              <a:solidFill>
                <a:srgbClr val="FF0000"/>
              </a:solidFill>
              <a:latin typeface="Gill Sans MT"/>
            </a:endParaRPr>
          </a:p>
        </p:txBody>
      </p:sp>
      <p:sp>
        <p:nvSpPr>
          <p:cNvPr id="18" name="TextBox 17"/>
          <p:cNvSpPr txBox="1">
            <a:spLocks noChangeArrowheads="1"/>
          </p:cNvSpPr>
          <p:nvPr/>
        </p:nvSpPr>
        <p:spPr bwMode="auto">
          <a:xfrm>
            <a:off x="2428875" y="3714750"/>
            <a:ext cx="714375" cy="369888"/>
          </a:xfrm>
          <a:prstGeom prst="rect">
            <a:avLst/>
          </a:prstGeom>
          <a:noFill/>
          <a:ln w="9525">
            <a:noFill/>
            <a:miter lim="800000"/>
            <a:headEnd/>
            <a:tailEnd/>
          </a:ln>
        </p:spPr>
        <p:txBody>
          <a:bodyPr>
            <a:spAutoFit/>
          </a:bodyPr>
          <a:lstStyle/>
          <a:p>
            <a:pPr algn="ctr" latinLnBrk="1"/>
            <a:r>
              <a:rPr lang="en-US" altLang="ko-KR">
                <a:solidFill>
                  <a:srgbClr val="0070C0"/>
                </a:solidFill>
                <a:latin typeface="Gill Sans MT"/>
              </a:rPr>
              <a:t>3.4</a:t>
            </a:r>
            <a:endParaRPr lang="ko-KR" altLang="en-US">
              <a:solidFill>
                <a:srgbClr val="0070C0"/>
              </a:solidFill>
              <a:latin typeface="Gill Sans MT"/>
            </a:endParaRPr>
          </a:p>
        </p:txBody>
      </p:sp>
      <p:sp>
        <p:nvSpPr>
          <p:cNvPr id="19" name="타원 18"/>
          <p:cNvSpPr/>
          <p:nvPr/>
        </p:nvSpPr>
        <p:spPr>
          <a:xfrm>
            <a:off x="7500938" y="2786063"/>
            <a:ext cx="500062" cy="214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0" name="타원 19"/>
          <p:cNvSpPr/>
          <p:nvPr/>
        </p:nvSpPr>
        <p:spPr>
          <a:xfrm>
            <a:off x="7500938" y="4572000"/>
            <a:ext cx="500062"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1" name="왼쪽으로 구부러진 화살표 20"/>
          <p:cNvSpPr/>
          <p:nvPr/>
        </p:nvSpPr>
        <p:spPr>
          <a:xfrm>
            <a:off x="8072438" y="2857500"/>
            <a:ext cx="357187" cy="1857375"/>
          </a:xfrm>
          <a:prstGeom prst="curvedLeftArrow">
            <a:avLst/>
          </a:prstGeom>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22" name="TextBox 21"/>
          <p:cNvSpPr txBox="1">
            <a:spLocks noChangeArrowheads="1"/>
          </p:cNvSpPr>
          <p:nvPr/>
        </p:nvSpPr>
        <p:spPr bwMode="auto">
          <a:xfrm>
            <a:off x="8429625" y="3429000"/>
            <a:ext cx="714375" cy="369888"/>
          </a:xfrm>
          <a:prstGeom prst="rect">
            <a:avLst/>
          </a:prstGeom>
          <a:noFill/>
          <a:ln w="9525">
            <a:noFill/>
            <a:miter lim="800000"/>
            <a:headEnd/>
            <a:tailEnd/>
          </a:ln>
        </p:spPr>
        <p:txBody>
          <a:bodyPr>
            <a:spAutoFit/>
          </a:bodyPr>
          <a:lstStyle/>
          <a:p>
            <a:pPr algn="ctr" latinLnBrk="1"/>
            <a:r>
              <a:rPr lang="en-US" altLang="ko-KR">
                <a:solidFill>
                  <a:srgbClr val="FF0000"/>
                </a:solidFill>
                <a:latin typeface="Gill Sans MT"/>
              </a:rPr>
              <a:t>1.4</a:t>
            </a:r>
          </a:p>
        </p:txBody>
      </p:sp>
      <p:sp>
        <p:nvSpPr>
          <p:cNvPr id="23" name="타원 22"/>
          <p:cNvSpPr/>
          <p:nvPr/>
        </p:nvSpPr>
        <p:spPr>
          <a:xfrm>
            <a:off x="5572125" y="3071813"/>
            <a:ext cx="500063" cy="2143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4" name="타원 23"/>
          <p:cNvSpPr/>
          <p:nvPr/>
        </p:nvSpPr>
        <p:spPr>
          <a:xfrm>
            <a:off x="5572125" y="4857750"/>
            <a:ext cx="500063" cy="21431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5" name="타원 24"/>
          <p:cNvSpPr/>
          <p:nvPr/>
        </p:nvSpPr>
        <p:spPr>
          <a:xfrm>
            <a:off x="6929438" y="3071813"/>
            <a:ext cx="500062" cy="2143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6" name="타원 25"/>
          <p:cNvSpPr/>
          <p:nvPr/>
        </p:nvSpPr>
        <p:spPr>
          <a:xfrm>
            <a:off x="6858000" y="4857750"/>
            <a:ext cx="500063" cy="21431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7" name="왼쪽으로 구부러진 화살표 26"/>
          <p:cNvSpPr/>
          <p:nvPr/>
        </p:nvSpPr>
        <p:spPr>
          <a:xfrm>
            <a:off x="6143625" y="3214688"/>
            <a:ext cx="142875" cy="1714500"/>
          </a:xfrm>
          <a:prstGeom prst="curvedLeftArrow">
            <a:avLst/>
          </a:prstGeom>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28" name="왼쪽으로 구부러진 화살표 27"/>
          <p:cNvSpPr/>
          <p:nvPr/>
        </p:nvSpPr>
        <p:spPr>
          <a:xfrm>
            <a:off x="7429500" y="3214688"/>
            <a:ext cx="142875" cy="1714500"/>
          </a:xfrm>
          <a:prstGeom prst="curvedLeftArrow">
            <a:avLst/>
          </a:prstGeom>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solidFill>
                <a:schemeClr val="tx1"/>
              </a:solidFill>
            </a:endParaRPr>
          </a:p>
        </p:txBody>
      </p:sp>
      <p:sp>
        <p:nvSpPr>
          <p:cNvPr id="30" name="TextBox 29"/>
          <p:cNvSpPr txBox="1">
            <a:spLocks noChangeArrowheads="1"/>
          </p:cNvSpPr>
          <p:nvPr/>
        </p:nvSpPr>
        <p:spPr bwMode="auto">
          <a:xfrm>
            <a:off x="6143625" y="3786188"/>
            <a:ext cx="714375" cy="369887"/>
          </a:xfrm>
          <a:prstGeom prst="rect">
            <a:avLst/>
          </a:prstGeom>
          <a:noFill/>
          <a:ln w="9525">
            <a:noFill/>
            <a:miter lim="800000"/>
            <a:headEnd/>
            <a:tailEnd/>
          </a:ln>
        </p:spPr>
        <p:txBody>
          <a:bodyPr>
            <a:spAutoFit/>
          </a:bodyPr>
          <a:lstStyle/>
          <a:p>
            <a:pPr algn="ctr" latinLnBrk="1"/>
            <a:r>
              <a:rPr lang="en-US" altLang="ko-KR">
                <a:solidFill>
                  <a:srgbClr val="0070C0"/>
                </a:solidFill>
                <a:latin typeface="Gill Sans MT"/>
              </a:rPr>
              <a:t>4.2</a:t>
            </a:r>
            <a:endParaRPr lang="ko-KR" altLang="en-US">
              <a:solidFill>
                <a:srgbClr val="0070C0"/>
              </a:solidFill>
              <a:latin typeface="Gill Sans MT"/>
            </a:endParaRPr>
          </a:p>
        </p:txBody>
      </p:sp>
      <p:sp>
        <p:nvSpPr>
          <p:cNvPr id="31" name="TextBox 30"/>
          <p:cNvSpPr txBox="1">
            <a:spLocks noChangeArrowheads="1"/>
          </p:cNvSpPr>
          <p:nvPr/>
        </p:nvSpPr>
        <p:spPr bwMode="auto">
          <a:xfrm>
            <a:off x="7429500" y="3786188"/>
            <a:ext cx="714375" cy="369887"/>
          </a:xfrm>
          <a:prstGeom prst="rect">
            <a:avLst/>
          </a:prstGeom>
          <a:noFill/>
          <a:ln w="9525">
            <a:noFill/>
            <a:miter lim="800000"/>
            <a:headEnd/>
            <a:tailEnd/>
          </a:ln>
        </p:spPr>
        <p:txBody>
          <a:bodyPr>
            <a:spAutoFit/>
          </a:bodyPr>
          <a:lstStyle/>
          <a:p>
            <a:pPr algn="ctr" latinLnBrk="1"/>
            <a:r>
              <a:rPr lang="en-US" altLang="ko-KR">
                <a:solidFill>
                  <a:srgbClr val="0070C0"/>
                </a:solidFill>
                <a:latin typeface="Gill Sans MT"/>
              </a:rPr>
              <a:t>1.5</a:t>
            </a:r>
            <a:endParaRPr lang="ko-KR" altLang="en-US">
              <a:solidFill>
                <a:srgbClr val="0070C0"/>
              </a:solidFill>
              <a:latin typeface="Gill Sans M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1000"/>
                                        <p:tgtEl>
                                          <p:spTgt spid="1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000"/>
                                        <p:tgtEl>
                                          <p:spTgt spid="1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amond(in)">
                                      <p:cBhvr>
                                        <p:cTn id="24" dur="1000"/>
                                        <p:tgtEl>
                                          <p:spTgt spid="20"/>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amond(in)">
                                      <p:cBhvr>
                                        <p:cTn id="27" dur="1000"/>
                                        <p:tgtEl>
                                          <p:spTgt spid="2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amond(in)">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1000"/>
                                        <p:tgtEl>
                                          <p:spTgt spid="23"/>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amond(in)">
                                      <p:cBhvr>
                                        <p:cTn id="41" dur="2000"/>
                                        <p:tgtEl>
                                          <p:spTgt spid="2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amond(in)">
                                      <p:cBhvr>
                                        <p:cTn id="44" dur="2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amond(in)">
                                      <p:cBhvr>
                                        <p:cTn id="49" dur="2000"/>
                                        <p:tgtEl>
                                          <p:spTgt spid="14"/>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amond(in)">
                                      <p:cBhvr>
                                        <p:cTn id="55" dur="2000"/>
                                        <p:tgtEl>
                                          <p:spTgt spid="16"/>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amond(in)">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amond(in)">
                                      <p:cBhvr>
                                        <p:cTn id="63" dur="1000"/>
                                        <p:tgtEl>
                                          <p:spTgt spid="25"/>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amond(in)">
                                      <p:cBhvr>
                                        <p:cTn id="66" dur="1000"/>
                                        <p:tgtEl>
                                          <p:spTgt spid="26"/>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diamond(in)">
                                      <p:cBhvr>
                                        <p:cTn id="69" dur="1000"/>
                                        <p:tgtEl>
                                          <p:spTgt spid="28"/>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diamond(in)">
                                      <p:cBhvr>
                                        <p:cTn id="7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16" grpId="0" animBg="1"/>
      <p:bldP spid="17" grpId="0"/>
      <p:bldP spid="18" grpId="0"/>
      <p:bldP spid="19" grpId="0" animBg="1"/>
      <p:bldP spid="20" grpId="0" animBg="1"/>
      <p:bldP spid="21" grpId="0" animBg="1"/>
      <p:bldP spid="22" grpId="0"/>
      <p:bldP spid="23" grpId="0" animBg="1"/>
      <p:bldP spid="24" grpId="0" animBg="1"/>
      <p:bldP spid="25" grpId="0" animBg="1"/>
      <p:bldP spid="26" grpId="0" animBg="1"/>
      <p:bldP spid="27" grpId="0" animBg="1"/>
      <p:bldP spid="28" grpId="0" animBg="1"/>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56322"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pic>
        <p:nvPicPr>
          <p:cNvPr id="8" name="그림 7" descr="영문조합형.jpg"/>
          <p:cNvPicPr>
            <a:picLocks noChangeAspect="1"/>
          </p:cNvPicPr>
          <p:nvPr/>
        </p:nvPicPr>
        <p:blipFill>
          <a:blip r:embed="rId3" cstate="print"/>
          <a:srcRect l="28738" t="16563" r="33463" b="64490"/>
          <a:stretch>
            <a:fillRect/>
          </a:stretch>
        </p:blipFill>
        <p:spPr>
          <a:xfrm>
            <a:off x="6804248" y="5988284"/>
            <a:ext cx="1944216" cy="688577"/>
          </a:xfrm>
          <a:prstGeom prst="rect">
            <a:avLst/>
          </a:prstGeom>
          <a:ln>
            <a:noFill/>
          </a:ln>
          <a:effectLst>
            <a:softEdge rad="112500"/>
          </a:effectLst>
        </p:spPr>
      </p:pic>
      <p:sp>
        <p:nvSpPr>
          <p:cNvPr id="14" name="TextBox 13"/>
          <p:cNvSpPr txBox="1"/>
          <p:nvPr/>
        </p:nvSpPr>
        <p:spPr>
          <a:xfrm>
            <a:off x="4716016" y="3068960"/>
            <a:ext cx="1465466" cy="923330"/>
          </a:xfrm>
          <a:prstGeom prst="rect">
            <a:avLst/>
          </a:prstGeom>
          <a:noFill/>
        </p:spPr>
        <p:txBody>
          <a:bodyPr wrap="none">
            <a:spAutoFit/>
          </a:bodyPr>
          <a:lstStyle/>
          <a:p>
            <a:pPr fontAlgn="auto" latinLnBrk="1">
              <a:spcBef>
                <a:spcPts val="0"/>
              </a:spcBef>
              <a:spcAft>
                <a:spcPts val="0"/>
              </a:spcAft>
              <a:defRPr/>
            </a:pPr>
            <a:r>
              <a:rPr lang="en-US" altLang="ko-KR" sz="5400" dirty="0">
                <a:ln>
                  <a:solidFill>
                    <a:schemeClr val="bg1">
                      <a:alpha val="0"/>
                    </a:schemeClr>
                  </a:solidFill>
                </a:ln>
                <a:solidFill>
                  <a:schemeClr val="tx1">
                    <a:lumMod val="50000"/>
                    <a:lumOff val="50000"/>
                  </a:schemeClr>
                </a:solidFill>
                <a:latin typeface="-윤고딕330" pitchFamily="18" charset="-127"/>
                <a:ea typeface="-윤고딕330" pitchFamily="18" charset="-127"/>
                <a:cs typeface="+mn-cs"/>
              </a:rPr>
              <a:t>Q/A</a:t>
            </a:r>
            <a:endParaRPr lang="ko-KR" altLang="en-US" sz="5400" dirty="0">
              <a:ln>
                <a:solidFill>
                  <a:schemeClr val="bg1">
                    <a:alpha val="0"/>
                  </a:schemeClr>
                </a:solidFill>
              </a:ln>
              <a:solidFill>
                <a:schemeClr val="tx1">
                  <a:lumMod val="50000"/>
                  <a:lumOff val="50000"/>
                </a:schemeClr>
              </a:solidFill>
              <a:latin typeface="-윤고딕330" pitchFamily="18" charset="-127"/>
              <a:ea typeface="-윤고딕330" pitchFamily="18" charset="-127"/>
              <a:cs typeface="+mn-cs"/>
            </a:endParaRPr>
          </a:p>
        </p:txBody>
      </p:sp>
      <p:grpSp>
        <p:nvGrpSpPr>
          <p:cNvPr id="56325" name="그룹 14"/>
          <p:cNvGrpSpPr>
            <a:grpSpLocks/>
          </p:cNvGrpSpPr>
          <p:nvPr/>
        </p:nvGrpSpPr>
        <p:grpSpPr bwMode="auto">
          <a:xfrm>
            <a:off x="395288" y="765175"/>
            <a:ext cx="4508500" cy="2879725"/>
            <a:chOff x="4635924" y="1912703"/>
            <a:chExt cx="4508075" cy="2880320"/>
          </a:xfrm>
        </p:grpSpPr>
        <p:sp>
          <p:nvSpPr>
            <p:cNvPr id="16" name="양쪽 모서리가 둥근 사각형 15"/>
            <p:cNvSpPr/>
            <p:nvPr/>
          </p:nvSpPr>
          <p:spPr>
            <a:xfrm>
              <a:off x="4635924" y="1912703"/>
              <a:ext cx="4508075" cy="2880320"/>
            </a:xfrm>
            <a:prstGeom prst="round2SameRect">
              <a:avLst>
                <a:gd name="adj1" fmla="val 7301"/>
                <a:gd name="adj2" fmla="val 659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nvGrpSpPr>
            <p:cNvPr id="56327" name="그룹 16"/>
            <p:cNvGrpSpPr>
              <a:grpSpLocks/>
            </p:cNvGrpSpPr>
            <p:nvPr/>
          </p:nvGrpSpPr>
          <p:grpSpPr bwMode="auto">
            <a:xfrm>
              <a:off x="5814090" y="2790131"/>
              <a:ext cx="2151743" cy="1125464"/>
              <a:chOff x="5113774" y="3313152"/>
              <a:chExt cx="2151743" cy="1125464"/>
            </a:xfrm>
          </p:grpSpPr>
          <p:pic>
            <p:nvPicPr>
              <p:cNvPr id="56328" name="그림 17"/>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810081" y="3681676"/>
                <a:ext cx="759128" cy="756940"/>
              </a:xfrm>
              <a:prstGeom prst="rect">
                <a:avLst/>
              </a:prstGeom>
              <a:noFill/>
              <a:ln w="9525">
                <a:noFill/>
                <a:miter lim="800000"/>
                <a:headEnd/>
                <a:tailEnd/>
              </a:ln>
            </p:spPr>
          </p:pic>
          <p:sp>
            <p:nvSpPr>
              <p:cNvPr id="19" name="TextBox 18"/>
              <p:cNvSpPr txBox="1"/>
              <p:nvPr/>
            </p:nvSpPr>
            <p:spPr>
              <a:xfrm>
                <a:off x="5113774" y="3313152"/>
                <a:ext cx="2151743" cy="584775"/>
              </a:xfrm>
              <a:prstGeom prst="rect">
                <a:avLst/>
              </a:prstGeom>
              <a:noFill/>
            </p:spPr>
            <p:txBody>
              <a:bodyPr wrap="none">
                <a:spAutoFit/>
              </a:bodyPr>
              <a:lstStyle/>
              <a:p>
                <a:pPr fontAlgn="auto" latinLnBrk="1">
                  <a:spcBef>
                    <a:spcPts val="0"/>
                  </a:spcBef>
                  <a:spcAft>
                    <a:spcPts val="0"/>
                  </a:spcAft>
                  <a:defRPr/>
                </a:pPr>
                <a:r>
                  <a:rPr lang="en-US" altLang="ko-KR" sz="3200" dirty="0">
                    <a:ln>
                      <a:solidFill>
                        <a:schemeClr val="bg1">
                          <a:alpha val="0"/>
                        </a:schemeClr>
                      </a:solidFill>
                    </a:ln>
                    <a:solidFill>
                      <a:schemeClr val="tx1">
                        <a:lumMod val="75000"/>
                        <a:lumOff val="25000"/>
                      </a:schemeClr>
                    </a:solidFill>
                    <a:latin typeface="-윤고딕330" pitchFamily="18" charset="-127"/>
                    <a:ea typeface="-윤고딕330" pitchFamily="18" charset="-127"/>
                    <a:cs typeface="+mn-cs"/>
                  </a:rPr>
                  <a:t>Thank you</a:t>
                </a:r>
                <a:endParaRPr lang="ko-KR" altLang="en-US" sz="3200" dirty="0">
                  <a:ln>
                    <a:solidFill>
                      <a:schemeClr val="bg1">
                        <a:alpha val="0"/>
                      </a:schemeClr>
                    </a:solidFill>
                  </a:ln>
                  <a:solidFill>
                    <a:schemeClr val="tx1">
                      <a:lumMod val="75000"/>
                      <a:lumOff val="25000"/>
                    </a:schemeClr>
                  </a:solidFill>
                  <a:latin typeface="-윤고딕330" pitchFamily="18" charset="-127"/>
                  <a:ea typeface="-윤고딕330" pitchFamily="18" charset="-127"/>
                  <a:cs typeface="+mn-cs"/>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제목 3"/>
          <p:cNvSpPr>
            <a:spLocks noGrp="1"/>
          </p:cNvSpPr>
          <p:nvPr>
            <p:ph type="title"/>
          </p:nvPr>
        </p:nvSpPr>
        <p:spPr/>
        <p:txBody>
          <a:bodyPr/>
          <a:lstStyle/>
          <a:p>
            <a:r>
              <a:rPr lang="en-US" altLang="ko-KR" smtClean="0"/>
              <a:t>Description of  KTUS</a:t>
            </a:r>
            <a:endParaRPr lang="ko-KR" altLang="en-US" smtClean="0"/>
          </a:p>
        </p:txBody>
      </p:sp>
      <p:sp>
        <p:nvSpPr>
          <p:cNvPr id="19458" name="TextBox 2"/>
          <p:cNvSpPr txBox="1">
            <a:spLocks noChangeArrowheads="1"/>
          </p:cNvSpPr>
          <p:nvPr/>
        </p:nvSpPr>
        <p:spPr bwMode="auto">
          <a:xfrm>
            <a:off x="900113" y="1700213"/>
            <a:ext cx="7416800" cy="4002087"/>
          </a:xfrm>
          <a:prstGeom prst="rect">
            <a:avLst/>
          </a:prstGeom>
          <a:noFill/>
          <a:ln w="9525">
            <a:noFill/>
            <a:miter lim="800000"/>
            <a:headEnd/>
            <a:tailEnd/>
          </a:ln>
        </p:spPr>
        <p:txBody>
          <a:bodyPr>
            <a:spAutoFit/>
          </a:bodyPr>
          <a:lstStyle/>
          <a:p>
            <a:pPr latinLnBrk="1">
              <a:buFontTx/>
              <a:buBlip>
                <a:blip r:embed="rId3"/>
              </a:buBlip>
            </a:pPr>
            <a:r>
              <a:rPr lang="en-US" altLang="ko-KR" sz="2000" b="1">
                <a:latin typeface="Gill Sans MT"/>
              </a:rPr>
              <a:t>  Objectives</a:t>
            </a:r>
            <a:r>
              <a:rPr lang="en-US" altLang="ko-KR" sz="2000">
                <a:latin typeface="Gill Sans MT"/>
              </a:rPr>
              <a:t> </a:t>
            </a:r>
          </a:p>
          <a:p>
            <a:pPr lvl="1" latinLnBrk="1">
              <a:lnSpc>
                <a:spcPct val="150000"/>
              </a:lnSpc>
              <a:buFontTx/>
              <a:buBlip>
                <a:blip r:embed="rId4"/>
              </a:buBlip>
            </a:pPr>
            <a:r>
              <a:rPr lang="en-US" altLang="ko-KR">
                <a:latin typeface="Gill Sans MT"/>
              </a:rPr>
              <a:t>   </a:t>
            </a:r>
            <a:r>
              <a:rPr lang="en-US" altLang="ko-KR">
                <a:solidFill>
                  <a:srgbClr val="0070C0"/>
                </a:solidFill>
                <a:latin typeface="Gill Sans MT"/>
              </a:rPr>
              <a:t>To provide basic data required for understanding people's life style and their quality of life </a:t>
            </a:r>
            <a:r>
              <a:rPr lang="en-US" altLang="ko-KR">
                <a:latin typeface="Gill Sans MT"/>
              </a:rPr>
              <a:t>by measuring how people spend a 24 hour period</a:t>
            </a:r>
          </a:p>
          <a:p>
            <a:pPr lvl="1" latinLnBrk="1">
              <a:lnSpc>
                <a:spcPct val="150000"/>
              </a:lnSpc>
              <a:buFontTx/>
              <a:buBlip>
                <a:blip r:embed="rId4"/>
              </a:buBlip>
            </a:pPr>
            <a:r>
              <a:rPr lang="en-US" altLang="ko-KR">
                <a:latin typeface="Gill Sans MT"/>
              </a:rPr>
              <a:t>  </a:t>
            </a:r>
            <a:r>
              <a:rPr lang="en-US" altLang="ko-KR">
                <a:solidFill>
                  <a:srgbClr val="0070C0"/>
                </a:solidFill>
                <a:latin typeface="Gill Sans MT"/>
              </a:rPr>
              <a:t>To understand time spent on unpaid housework to analyze the economic value of housework </a:t>
            </a:r>
            <a:r>
              <a:rPr lang="en-US" altLang="ko-KR">
                <a:latin typeface="Gill Sans MT"/>
              </a:rPr>
              <a:t>and to provide basic data required for integrating the satellite account of households into the national account system</a:t>
            </a:r>
          </a:p>
          <a:p>
            <a:pPr lvl="1" latinLnBrk="1">
              <a:lnSpc>
                <a:spcPct val="150000"/>
              </a:lnSpc>
              <a:buFontTx/>
              <a:buBlip>
                <a:blip r:embed="rId4"/>
              </a:buBlip>
            </a:pPr>
            <a:r>
              <a:rPr lang="en-US" altLang="ko-KR">
                <a:latin typeface="Gill Sans MT"/>
              </a:rPr>
              <a:t>  </a:t>
            </a:r>
            <a:r>
              <a:rPr lang="en-US" altLang="ko-KR">
                <a:solidFill>
                  <a:srgbClr val="0070C0"/>
                </a:solidFill>
                <a:latin typeface="Gill Sans MT"/>
              </a:rPr>
              <a:t>To provide basic data for establishing various policies related to work and family equilibrium, labor, welfare, as well as for academic research. </a:t>
            </a:r>
          </a:p>
          <a:p>
            <a:pPr latinLnBrk="1"/>
            <a:endParaRPr lang="ko-KR" altLang="en-US">
              <a:latin typeface="Gill Sans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제목 3"/>
          <p:cNvSpPr>
            <a:spLocks noGrp="1"/>
          </p:cNvSpPr>
          <p:nvPr>
            <p:ph type="title"/>
          </p:nvPr>
        </p:nvSpPr>
        <p:spPr/>
        <p:txBody>
          <a:bodyPr/>
          <a:lstStyle/>
          <a:p>
            <a:r>
              <a:rPr lang="en-US" altLang="ko-KR" sz="3600" smtClean="0"/>
              <a:t>Description of KTUS-2</a:t>
            </a:r>
            <a:endParaRPr lang="ko-KR" altLang="en-US" sz="3600" smtClean="0"/>
          </a:p>
        </p:txBody>
      </p:sp>
      <p:graphicFrame>
        <p:nvGraphicFramePr>
          <p:cNvPr id="5" name="표 4"/>
          <p:cNvGraphicFramePr>
            <a:graphicFrameLocks noGrp="1"/>
          </p:cNvGraphicFramePr>
          <p:nvPr/>
        </p:nvGraphicFramePr>
        <p:xfrm>
          <a:off x="539750" y="1916113"/>
          <a:ext cx="8208963" cy="3933825"/>
        </p:xfrm>
        <a:graphic>
          <a:graphicData uri="http://schemas.openxmlformats.org/drawingml/2006/table">
            <a:tbl>
              <a:tblPr/>
              <a:tblGrid>
                <a:gridCol w="1296143"/>
                <a:gridCol w="1800200"/>
                <a:gridCol w="1800200"/>
                <a:gridCol w="1728192"/>
                <a:gridCol w="1584176"/>
              </a:tblGrid>
              <a:tr h="574279">
                <a:tc>
                  <a:txBody>
                    <a:bodyPr/>
                    <a:lstStyle/>
                    <a:p>
                      <a:pPr algn="ctr">
                        <a:lnSpc>
                          <a:spcPct val="160000"/>
                        </a:lnSpc>
                      </a:pPr>
                      <a:r>
                        <a:rPr lang="ko-KR" altLang="en-US" sz="1300" dirty="0">
                          <a:solidFill>
                            <a:srgbClr val="000000"/>
                          </a:solidFill>
                          <a:latin typeface="휴먼명조,한컴돋움"/>
                        </a:rPr>
                        <a:t> </a:t>
                      </a:r>
                      <a:r>
                        <a:rPr lang="ko-KR" altLang="en-US" sz="1300" dirty="0">
                          <a:solidFill>
                            <a:srgbClr val="000000"/>
                          </a:solidFill>
                          <a:latin typeface="휴먼명조"/>
                        </a:rPr>
                        <a:t> </a:t>
                      </a:r>
                    </a:p>
                  </a:txBody>
                  <a:tcPr marL="17907" marR="17907" marT="17907" marB="17907" anchor="ctr">
                    <a:lnL>
                      <a:noFill/>
                    </a:lnL>
                    <a:lnR w="5080" cap="flat" cmpd="sng" algn="ctr">
                      <a:solidFill>
                        <a:srgbClr val="000000"/>
                      </a:solidFill>
                      <a:prstDash val="solid"/>
                      <a:round/>
                      <a:headEnd type="none" w="med" len="med"/>
                      <a:tailEnd type="none" w="med" len="med"/>
                    </a:lnR>
                    <a:lnT w="13970" cap="flat" cmpd="sng" algn="ctr">
                      <a:solidFill>
                        <a:srgbClr val="000000"/>
                      </a:solidFill>
                      <a:prstDash val="solid"/>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lnSpc>
                          <a:spcPct val="160000"/>
                        </a:lnSpc>
                      </a:pPr>
                      <a:r>
                        <a:rPr lang="en-US" altLang="ko-KR" sz="1300" b="1" dirty="0">
                          <a:solidFill>
                            <a:srgbClr val="000000"/>
                          </a:solidFill>
                          <a:latin typeface="HY크리스탈M" pitchFamily="18" charset="-127"/>
                          <a:ea typeface="HY크리스탈M" pitchFamily="18" charset="-127"/>
                        </a:rPr>
                        <a:t>1999</a:t>
                      </a:r>
                      <a:r>
                        <a:rPr lang="ko-KR" altLang="en-US" sz="1300" b="1" dirty="0">
                          <a:solidFill>
                            <a:srgbClr val="000000"/>
                          </a:solidFill>
                          <a:latin typeface="HY크리스탈M" pitchFamily="18" charset="-127"/>
                          <a:ea typeface="HY크리스탈M" pitchFamily="18" charset="-127"/>
                        </a:rPr>
                        <a:t>년 </a:t>
                      </a: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13970" cap="flat" cmpd="sng" algn="ctr">
                      <a:solidFill>
                        <a:srgbClr val="000000"/>
                      </a:solidFill>
                      <a:prstDash val="solid"/>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lnSpc>
                          <a:spcPct val="160000"/>
                        </a:lnSpc>
                      </a:pPr>
                      <a:r>
                        <a:rPr lang="en-US" altLang="ko-KR" sz="1300" b="1" dirty="0">
                          <a:solidFill>
                            <a:srgbClr val="000000"/>
                          </a:solidFill>
                          <a:latin typeface="HY크리스탈M" pitchFamily="18" charset="-127"/>
                          <a:ea typeface="HY크리스탈M" pitchFamily="18" charset="-127"/>
                        </a:rPr>
                        <a:t>2004</a:t>
                      </a:r>
                      <a:r>
                        <a:rPr lang="ko-KR" altLang="en-US" sz="1300" b="1" dirty="0">
                          <a:solidFill>
                            <a:srgbClr val="000000"/>
                          </a:solidFill>
                          <a:latin typeface="HY크리스탈M" pitchFamily="18" charset="-127"/>
                          <a:ea typeface="HY크리스탈M" pitchFamily="18" charset="-127"/>
                        </a:rPr>
                        <a:t>년 </a:t>
                      </a: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13970" cap="flat" cmpd="sng" algn="ctr">
                      <a:solidFill>
                        <a:srgbClr val="000000"/>
                      </a:solidFill>
                      <a:prstDash val="solid"/>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lnSpc>
                          <a:spcPct val="160000"/>
                        </a:lnSpc>
                      </a:pPr>
                      <a:r>
                        <a:rPr lang="en-US" altLang="ko-KR" sz="1300" b="1" dirty="0">
                          <a:solidFill>
                            <a:srgbClr val="000000"/>
                          </a:solidFill>
                          <a:latin typeface="HY크리스탈M" pitchFamily="18" charset="-127"/>
                          <a:ea typeface="HY크리스탈M" pitchFamily="18" charset="-127"/>
                        </a:rPr>
                        <a:t>2009</a:t>
                      </a:r>
                      <a:r>
                        <a:rPr lang="ko-KR" altLang="en-US" sz="1300" b="1" dirty="0">
                          <a:solidFill>
                            <a:srgbClr val="000000"/>
                          </a:solidFill>
                          <a:latin typeface="HY크리스탈M" pitchFamily="18" charset="-127"/>
                          <a:ea typeface="HY크리스탈M" pitchFamily="18" charset="-127"/>
                        </a:rPr>
                        <a:t>년 </a:t>
                      </a: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13970" cap="flat" cmpd="sng" algn="ctr">
                      <a:solidFill>
                        <a:srgbClr val="000000"/>
                      </a:solidFill>
                      <a:prstDash val="solid"/>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lnSpc>
                          <a:spcPct val="160000"/>
                        </a:lnSpc>
                      </a:pPr>
                      <a:r>
                        <a:rPr lang="en-US" altLang="ko-KR" sz="1300" b="1" dirty="0">
                          <a:solidFill>
                            <a:srgbClr val="000000"/>
                          </a:solidFill>
                          <a:latin typeface="HY크리스탈M" pitchFamily="18" charset="-127"/>
                          <a:ea typeface="HY크리스탈M" pitchFamily="18" charset="-127"/>
                        </a:rPr>
                        <a:t>2014</a:t>
                      </a:r>
                      <a:r>
                        <a:rPr lang="ko-KR" altLang="en-US" sz="1300" b="1" dirty="0">
                          <a:solidFill>
                            <a:srgbClr val="000000"/>
                          </a:solidFill>
                          <a:latin typeface="HY크리스탈M" pitchFamily="18" charset="-127"/>
                          <a:ea typeface="HY크리스탈M" pitchFamily="18" charset="-127"/>
                        </a:rPr>
                        <a:t>년 </a:t>
                      </a:r>
                    </a:p>
                  </a:txBody>
                  <a:tcPr marL="17907" marR="17907" marT="17907" marB="17907" anchor="ctr">
                    <a:lnL w="5080" cap="flat" cmpd="sng" algn="ctr">
                      <a:solidFill>
                        <a:srgbClr val="000000"/>
                      </a:solidFill>
                      <a:prstDash val="solid"/>
                      <a:round/>
                      <a:headEnd type="none" w="med" len="med"/>
                      <a:tailEnd type="none" w="med" len="med"/>
                    </a:lnL>
                    <a:lnR>
                      <a:noFill/>
                    </a:lnR>
                    <a:lnT w="13970" cap="flat" cmpd="sng" algn="ctr">
                      <a:solidFill>
                        <a:srgbClr val="000000"/>
                      </a:solidFill>
                      <a:prstDash val="solid"/>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r>
              <a:tr h="1129953">
                <a:tc>
                  <a:txBody>
                    <a:bodyPr/>
                    <a:lstStyle/>
                    <a:p>
                      <a:pPr algn="ctr">
                        <a:lnSpc>
                          <a:spcPct val="120000"/>
                        </a:lnSpc>
                      </a:pPr>
                      <a:r>
                        <a:rPr lang="en-US" altLang="ko-KR" sz="1200" b="1" dirty="0" smtClean="0">
                          <a:solidFill>
                            <a:srgbClr val="000000"/>
                          </a:solidFill>
                          <a:latin typeface="HY크리스탈M" pitchFamily="18" charset="-127"/>
                          <a:ea typeface="HY크리스탈M" pitchFamily="18" charset="-127"/>
                        </a:rPr>
                        <a:t>Sample Size</a:t>
                      </a:r>
                      <a:r>
                        <a:rPr lang="ko-KR" altLang="en-US" sz="1200" b="1" dirty="0" smtClean="0">
                          <a:solidFill>
                            <a:srgbClr val="000000"/>
                          </a:solidFill>
                          <a:latin typeface="HY크리스탈M" pitchFamily="18" charset="-127"/>
                          <a:ea typeface="HY크리스탈M" pitchFamily="18" charset="-127"/>
                        </a:rPr>
                        <a:t> </a:t>
                      </a:r>
                      <a:endParaRPr lang="ko-KR" altLang="en-US" sz="1200" b="1" dirty="0">
                        <a:solidFill>
                          <a:srgbClr val="000000"/>
                        </a:solidFill>
                        <a:latin typeface="HY크리스탈M" pitchFamily="18" charset="-127"/>
                        <a:ea typeface="HY크리스탈M" pitchFamily="18" charset="-127"/>
                      </a:endParaRPr>
                    </a:p>
                  </a:txBody>
                  <a:tcPr marL="17907" marR="17907" marT="17907" marB="17907" anchor="ctr">
                    <a:lnL>
                      <a:noFill/>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17,000hhlds</a:t>
                      </a:r>
                    </a:p>
                    <a:p>
                      <a:pPr algn="ctr">
                        <a:lnSpc>
                          <a:spcPct val="120000"/>
                        </a:lnSpc>
                      </a:pPr>
                      <a:r>
                        <a:rPr lang="en-US" altLang="ko-KR" sz="1200" dirty="0" smtClean="0">
                          <a:solidFill>
                            <a:srgbClr val="000000"/>
                          </a:solidFill>
                          <a:latin typeface="HY크리스탈M" pitchFamily="18" charset="-127"/>
                          <a:ea typeface="HY크리스탈M" pitchFamily="18" charset="-127"/>
                        </a:rPr>
                        <a:t>(43,000persons,</a:t>
                      </a:r>
                    </a:p>
                    <a:p>
                      <a:pPr algn="ctr">
                        <a:lnSpc>
                          <a:spcPct val="120000"/>
                        </a:lnSpc>
                      </a:pPr>
                      <a:r>
                        <a:rPr lang="en-US" altLang="ko-KR" sz="1200" dirty="0" smtClean="0">
                          <a:solidFill>
                            <a:srgbClr val="000000"/>
                          </a:solidFill>
                          <a:latin typeface="HY크리스탈M" pitchFamily="18" charset="-127"/>
                          <a:ea typeface="HY크리스탈M" pitchFamily="18" charset="-127"/>
                        </a:rPr>
                        <a:t>86,000 diaries)</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12,750hhlds</a:t>
                      </a:r>
                      <a:endParaRPr lang="ko-KR" altLang="en-US" sz="1200" dirty="0">
                        <a:solidFill>
                          <a:srgbClr val="000000"/>
                        </a:solidFill>
                        <a:latin typeface="HY크리스탈M" pitchFamily="18" charset="-127"/>
                        <a:ea typeface="HY크리스탈M" pitchFamily="18" charset="-127"/>
                      </a:endParaRPr>
                    </a:p>
                    <a:p>
                      <a:pPr algn="ctr">
                        <a:lnSpc>
                          <a:spcPct val="120000"/>
                        </a:lnSpc>
                      </a:pPr>
                      <a:r>
                        <a:rPr lang="en-US" altLang="ko-KR" sz="1200" dirty="0">
                          <a:solidFill>
                            <a:srgbClr val="000000"/>
                          </a:solidFill>
                          <a:latin typeface="HY크리스탈M" pitchFamily="18" charset="-127"/>
                          <a:ea typeface="HY크리스탈M" pitchFamily="18" charset="-127"/>
                        </a:rPr>
                        <a:t>(</a:t>
                      </a:r>
                      <a:r>
                        <a:rPr lang="en-US" altLang="ko-KR" sz="1200" dirty="0" smtClean="0">
                          <a:solidFill>
                            <a:srgbClr val="000000"/>
                          </a:solidFill>
                          <a:latin typeface="HY크리스탈M" pitchFamily="18" charset="-127"/>
                          <a:ea typeface="HY크리스탈M" pitchFamily="18" charset="-127"/>
                        </a:rPr>
                        <a:t>32,000persons,</a:t>
                      </a:r>
                    </a:p>
                    <a:p>
                      <a:pPr algn="ctr">
                        <a:lnSpc>
                          <a:spcPct val="120000"/>
                        </a:lnSpc>
                      </a:pPr>
                      <a:r>
                        <a:rPr lang="en-US" altLang="ko-KR" sz="1200" dirty="0" smtClean="0">
                          <a:solidFill>
                            <a:srgbClr val="000000"/>
                          </a:solidFill>
                          <a:latin typeface="HY크리스탈M" pitchFamily="18" charset="-127"/>
                          <a:ea typeface="HY크리스탈M" pitchFamily="18" charset="-127"/>
                        </a:rPr>
                        <a:t>64,000diaries)</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8,100hhlds</a:t>
                      </a:r>
                      <a:endParaRPr lang="ko-KR" altLang="en-US" sz="1200" dirty="0">
                        <a:solidFill>
                          <a:srgbClr val="000000"/>
                        </a:solidFill>
                        <a:latin typeface="HY크리스탈M" pitchFamily="18" charset="-127"/>
                        <a:ea typeface="HY크리스탈M" pitchFamily="18" charset="-127"/>
                      </a:endParaRPr>
                    </a:p>
                    <a:p>
                      <a:pPr algn="ctr">
                        <a:lnSpc>
                          <a:spcPct val="120000"/>
                        </a:lnSpc>
                      </a:pPr>
                      <a:r>
                        <a:rPr lang="en-US" altLang="ko-KR" sz="1200" dirty="0">
                          <a:solidFill>
                            <a:srgbClr val="000000"/>
                          </a:solidFill>
                          <a:latin typeface="HY크리스탈M" pitchFamily="18" charset="-127"/>
                          <a:ea typeface="HY크리스탈M" pitchFamily="18" charset="-127"/>
                        </a:rPr>
                        <a:t>(</a:t>
                      </a:r>
                      <a:r>
                        <a:rPr lang="en-US" altLang="ko-KR" sz="1200" dirty="0" smtClean="0">
                          <a:solidFill>
                            <a:srgbClr val="000000"/>
                          </a:solidFill>
                          <a:latin typeface="HY크리스탈M" pitchFamily="18" charset="-127"/>
                          <a:ea typeface="HY크리스탈M" pitchFamily="18" charset="-127"/>
                        </a:rPr>
                        <a:t>21,000persons, 42,000diaries)</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12,720hhlds</a:t>
                      </a:r>
                      <a:endParaRPr lang="ko-KR" altLang="en-US" sz="1200" dirty="0">
                        <a:solidFill>
                          <a:srgbClr val="000000"/>
                        </a:solidFill>
                        <a:latin typeface="HY크리스탈M" pitchFamily="18" charset="-127"/>
                        <a:ea typeface="HY크리스탈M" pitchFamily="18" charset="-127"/>
                      </a:endParaRPr>
                    </a:p>
                    <a:p>
                      <a:pPr algn="ctr">
                        <a:lnSpc>
                          <a:spcPct val="120000"/>
                        </a:lnSpc>
                      </a:pPr>
                      <a:r>
                        <a:rPr lang="en-US" altLang="ko-KR" sz="1200" dirty="0">
                          <a:solidFill>
                            <a:srgbClr val="000000"/>
                          </a:solidFill>
                          <a:latin typeface="HY크리스탈M" pitchFamily="18" charset="-127"/>
                          <a:ea typeface="HY크리스탈M" pitchFamily="18" charset="-127"/>
                        </a:rPr>
                        <a:t>(</a:t>
                      </a:r>
                      <a:r>
                        <a:rPr lang="en-US" altLang="ko-KR" sz="1200" dirty="0" smtClean="0">
                          <a:solidFill>
                            <a:srgbClr val="000000"/>
                          </a:solidFill>
                          <a:latin typeface="HY크리스탈M" pitchFamily="18" charset="-127"/>
                          <a:ea typeface="HY크리스탈M" pitchFamily="18" charset="-127"/>
                        </a:rPr>
                        <a:t>31,800persons, 63,600diraries)</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a:noFill/>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r>
              <a:tr h="1464120">
                <a:tc>
                  <a:txBody>
                    <a:bodyPr/>
                    <a:lstStyle/>
                    <a:p>
                      <a:pPr algn="ctr">
                        <a:lnSpc>
                          <a:spcPct val="120000"/>
                        </a:lnSpc>
                      </a:pPr>
                      <a:r>
                        <a:rPr lang="en-US" altLang="ko-KR" sz="1200" b="1" dirty="0" smtClean="0">
                          <a:solidFill>
                            <a:srgbClr val="000000"/>
                          </a:solidFill>
                          <a:latin typeface="HY크리스탈M" pitchFamily="18" charset="-127"/>
                          <a:ea typeface="HY크리스탈M" pitchFamily="18" charset="-127"/>
                        </a:rPr>
                        <a:t>Sample Frame</a:t>
                      </a:r>
                      <a:r>
                        <a:rPr lang="ko-KR" altLang="en-US" sz="1200" b="1" dirty="0" smtClean="0">
                          <a:solidFill>
                            <a:srgbClr val="000000"/>
                          </a:solidFill>
                          <a:latin typeface="HY크리스탈M" pitchFamily="18" charset="-127"/>
                          <a:ea typeface="HY크리스탈M" pitchFamily="18" charset="-127"/>
                        </a:rPr>
                        <a:t> </a:t>
                      </a:r>
                      <a:endParaRPr lang="ko-KR" altLang="en-US" sz="1200" b="1" dirty="0">
                        <a:solidFill>
                          <a:srgbClr val="000000"/>
                        </a:solidFill>
                        <a:latin typeface="HY크리스탈M" pitchFamily="18" charset="-127"/>
                        <a:ea typeface="HY크리스탈M" pitchFamily="18" charset="-127"/>
                      </a:endParaRPr>
                    </a:p>
                  </a:txBody>
                  <a:tcPr marL="17907" marR="17907" marT="17907" marB="17907" anchor="ctr">
                    <a:lnL>
                      <a:noFill/>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a:r>
                        <a:rPr lang="en-US" altLang="ko-KR" sz="1200" kern="1200" dirty="0" smtClean="0">
                          <a:solidFill>
                            <a:schemeClr val="tx1"/>
                          </a:solidFill>
                          <a:latin typeface="HY크리스탈M" pitchFamily="18" charset="-127"/>
                          <a:ea typeface="HY크리스탈M" pitchFamily="18" charset="-127"/>
                          <a:cs typeface="+mn-cs"/>
                        </a:rPr>
                        <a:t>Economically active population Survey </a:t>
                      </a:r>
                      <a:endParaRPr lang="en-US" altLang="ko-KR" sz="1200" kern="1200" dirty="0">
                        <a:solidFill>
                          <a:schemeClr val="tx1"/>
                        </a:solidFill>
                        <a:latin typeface="HY크리스탈M" pitchFamily="18" charset="-127"/>
                        <a:ea typeface="HY크리스탈M" pitchFamily="18" charset="-127"/>
                        <a:cs typeface="+mn-cs"/>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marL="0" marR="0" indent="0" algn="ctr" defTabSz="914400" rtl="0" eaLnBrk="1" fontAlgn="auto" latinLnBrk="1" hangingPunct="1">
                        <a:lnSpc>
                          <a:spcPct val="120000"/>
                        </a:lnSpc>
                        <a:spcBef>
                          <a:spcPts val="0"/>
                        </a:spcBef>
                        <a:spcAft>
                          <a:spcPts val="0"/>
                        </a:spcAft>
                        <a:buClrTx/>
                        <a:buSzTx/>
                        <a:buFontTx/>
                        <a:buNone/>
                        <a:tabLst/>
                        <a:defRPr/>
                      </a:pPr>
                      <a:r>
                        <a:rPr lang="en-US" altLang="ko-KR" sz="1200" kern="1200" dirty="0" smtClean="0">
                          <a:solidFill>
                            <a:schemeClr val="tx1"/>
                          </a:solidFill>
                          <a:latin typeface="HY크리스탈M" pitchFamily="18" charset="-127"/>
                          <a:ea typeface="HY크리스탈M" pitchFamily="18" charset="-127"/>
                          <a:cs typeface="+mn-cs"/>
                        </a:rPr>
                        <a:t>Economically active population Survey</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2008</a:t>
                      </a:r>
                      <a:r>
                        <a:rPr lang="ko-KR" altLang="en-US" sz="1200" dirty="0" smtClean="0">
                          <a:solidFill>
                            <a:srgbClr val="000000"/>
                          </a:solidFill>
                          <a:latin typeface="HY크리스탈M" pitchFamily="18" charset="-127"/>
                          <a:ea typeface="HY크리스탈M" pitchFamily="18" charset="-127"/>
                        </a:rPr>
                        <a:t> </a:t>
                      </a:r>
                      <a:r>
                        <a:rPr lang="en-US" altLang="ko-KR" sz="1200" dirty="0" smtClean="0">
                          <a:solidFill>
                            <a:srgbClr val="000000"/>
                          </a:solidFill>
                          <a:latin typeface="HY크리스탈M" pitchFamily="18" charset="-127"/>
                          <a:ea typeface="HY크리스탈M" pitchFamily="18" charset="-127"/>
                        </a:rPr>
                        <a:t>social survey</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a:noFill/>
                    </a:lnR>
                    <a:lnT w="5080" cap="flat" cmpd="sng" algn="ctr">
                      <a:solidFill>
                        <a:srgbClr val="000000"/>
                      </a:solidFill>
                      <a:prstDash val="dot"/>
                      <a:round/>
                      <a:headEnd type="none" w="med" len="med"/>
                      <a:tailEnd type="none" w="med" len="med"/>
                    </a:lnT>
                    <a:lnB w="5080" cap="flat" cmpd="sng" algn="ctr">
                      <a:solidFill>
                        <a:srgbClr val="000000"/>
                      </a:solidFill>
                      <a:prstDash val="dot"/>
                      <a:round/>
                      <a:headEnd type="none" w="med" len="med"/>
                      <a:tailEnd type="none" w="med" len="med"/>
                    </a:lnB>
                  </a:tcPr>
                </a:tc>
              </a:tr>
              <a:tr h="765326">
                <a:tc>
                  <a:txBody>
                    <a:bodyPr/>
                    <a:lstStyle/>
                    <a:p>
                      <a:pPr algn="ctr">
                        <a:lnSpc>
                          <a:spcPct val="120000"/>
                        </a:lnSpc>
                      </a:pPr>
                      <a:r>
                        <a:rPr lang="en-US" altLang="ko-KR" sz="1200" b="1" dirty="0" smtClean="0">
                          <a:solidFill>
                            <a:srgbClr val="000000"/>
                          </a:solidFill>
                          <a:latin typeface="HY크리스탈M" pitchFamily="18" charset="-127"/>
                          <a:ea typeface="HY크리스탈M" pitchFamily="18" charset="-127"/>
                        </a:rPr>
                        <a:t>The number of surveys per year</a:t>
                      </a:r>
                      <a:r>
                        <a:rPr lang="ko-KR" altLang="en-US" sz="1200" b="1" dirty="0" smtClean="0">
                          <a:solidFill>
                            <a:srgbClr val="000000"/>
                          </a:solidFill>
                          <a:latin typeface="HY크리스탈M" pitchFamily="18" charset="-127"/>
                          <a:ea typeface="HY크리스탈M" pitchFamily="18" charset="-127"/>
                        </a:rPr>
                        <a:t> </a:t>
                      </a:r>
                      <a:endParaRPr lang="ko-KR" altLang="en-US" sz="1200" b="1" dirty="0">
                        <a:solidFill>
                          <a:srgbClr val="000000"/>
                        </a:solidFill>
                        <a:latin typeface="HY크리스탈M" pitchFamily="18" charset="-127"/>
                        <a:ea typeface="HY크리스탈M" pitchFamily="18" charset="-127"/>
                      </a:endParaRPr>
                    </a:p>
                  </a:txBody>
                  <a:tcPr marL="17907" marR="17907" marT="17907" marB="17907" anchor="ctr">
                    <a:lnL>
                      <a:noFill/>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1397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One survey(Sept.)</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13970" cap="flat" cmpd="sng" algn="ctr">
                      <a:solidFill>
                        <a:srgbClr val="000000"/>
                      </a:solidFill>
                      <a:prstDash val="solid"/>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One survey(Sept.)</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13970" cap="flat" cmpd="sng" algn="ctr">
                      <a:solidFill>
                        <a:srgbClr val="000000"/>
                      </a:solidFill>
                      <a:prstDash val="solid"/>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Two surveys</a:t>
                      </a:r>
                    </a:p>
                    <a:p>
                      <a:pPr algn="ctr">
                        <a:lnSpc>
                          <a:spcPct val="120000"/>
                        </a:lnSpc>
                      </a:pPr>
                      <a:r>
                        <a:rPr lang="en-US" altLang="ko-KR" sz="1200" dirty="0" smtClean="0">
                          <a:solidFill>
                            <a:srgbClr val="000000"/>
                          </a:solidFill>
                          <a:latin typeface="HY크리스탈M" pitchFamily="18" charset="-127"/>
                          <a:ea typeface="HY크리스탈M" pitchFamily="18" charset="-127"/>
                        </a:rPr>
                        <a:t>(Mar.&amp;</a:t>
                      </a:r>
                      <a:r>
                        <a:rPr lang="en-US" altLang="ko-KR" sz="1200" baseline="0" dirty="0" smtClean="0">
                          <a:solidFill>
                            <a:srgbClr val="000000"/>
                          </a:solidFill>
                          <a:latin typeface="HY크리스탈M" pitchFamily="18" charset="-127"/>
                          <a:ea typeface="HY크리스탈M" pitchFamily="18" charset="-127"/>
                        </a:rPr>
                        <a:t> </a:t>
                      </a:r>
                      <a:r>
                        <a:rPr lang="en-US" altLang="ko-KR" sz="1200" dirty="0" smtClean="0">
                          <a:solidFill>
                            <a:srgbClr val="000000"/>
                          </a:solidFill>
                          <a:latin typeface="HY크리스탈M" pitchFamily="18" charset="-127"/>
                          <a:ea typeface="HY크리스탈M" pitchFamily="18" charset="-127"/>
                        </a:rPr>
                        <a:t>Sept.)</a:t>
                      </a:r>
                      <a:r>
                        <a:rPr lang="ko-KR" altLang="en-US" sz="1200" dirty="0" smtClean="0">
                          <a:solidFill>
                            <a:srgbClr val="000000"/>
                          </a:solidFill>
                          <a:latin typeface="HY크리스탈M" pitchFamily="18" charset="-127"/>
                          <a:ea typeface="HY크리스탈M" pitchFamily="18" charset="-127"/>
                        </a:rPr>
                        <a:t> </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w="5080" cap="flat" cmpd="sng" algn="ctr">
                      <a:solidFill>
                        <a:srgbClr val="000000"/>
                      </a:solidFill>
                      <a:prstDash val="solid"/>
                      <a:round/>
                      <a:headEnd type="none" w="med" len="med"/>
                      <a:tailEnd type="none" w="med" len="med"/>
                    </a:lnR>
                    <a:lnT w="5080" cap="flat" cmpd="sng" algn="ctr">
                      <a:solidFill>
                        <a:srgbClr val="000000"/>
                      </a:solidFill>
                      <a:prstDash val="dot"/>
                      <a:round/>
                      <a:headEnd type="none" w="med" len="med"/>
                      <a:tailEnd type="none" w="med" len="med"/>
                    </a:lnT>
                    <a:lnB w="13970" cap="flat" cmpd="sng" algn="ctr">
                      <a:solidFill>
                        <a:srgbClr val="000000"/>
                      </a:solidFill>
                      <a:prstDash val="solid"/>
                      <a:round/>
                      <a:headEnd type="none" w="med" len="med"/>
                      <a:tailEnd type="none" w="med" len="med"/>
                    </a:lnB>
                  </a:tcPr>
                </a:tc>
                <a:tc>
                  <a:txBody>
                    <a:bodyPr/>
                    <a:lstStyle/>
                    <a:p>
                      <a:pPr algn="ctr">
                        <a:lnSpc>
                          <a:spcPct val="120000"/>
                        </a:lnSpc>
                      </a:pPr>
                      <a:r>
                        <a:rPr lang="en-US" altLang="ko-KR" sz="1200" dirty="0" smtClean="0">
                          <a:solidFill>
                            <a:srgbClr val="000000"/>
                          </a:solidFill>
                          <a:latin typeface="HY크리스탈M" pitchFamily="18" charset="-127"/>
                          <a:ea typeface="HY크리스탈M" pitchFamily="18" charset="-127"/>
                        </a:rPr>
                        <a:t>Two or three surveys</a:t>
                      </a:r>
                      <a:r>
                        <a:rPr lang="en-US" altLang="ko-KR" sz="1200" baseline="0" dirty="0" smtClean="0">
                          <a:solidFill>
                            <a:srgbClr val="000000"/>
                          </a:solidFill>
                          <a:latin typeface="HY크리스탈M" pitchFamily="18" charset="-127"/>
                          <a:ea typeface="HY크리스탈M" pitchFamily="18" charset="-127"/>
                        </a:rPr>
                        <a:t>  per year</a:t>
                      </a:r>
                      <a:endParaRPr lang="ko-KR" altLang="en-US" sz="1200" dirty="0">
                        <a:solidFill>
                          <a:srgbClr val="000000"/>
                        </a:solidFill>
                        <a:latin typeface="HY크리스탈M" pitchFamily="18" charset="-127"/>
                        <a:ea typeface="HY크리스탈M" pitchFamily="18" charset="-127"/>
                      </a:endParaRPr>
                    </a:p>
                  </a:txBody>
                  <a:tcPr marL="17907" marR="17907" marT="17907" marB="17907" anchor="ctr">
                    <a:lnL w="5080" cap="flat" cmpd="sng" algn="ctr">
                      <a:solidFill>
                        <a:srgbClr val="000000"/>
                      </a:solidFill>
                      <a:prstDash val="solid"/>
                      <a:round/>
                      <a:headEnd type="none" w="med" len="med"/>
                      <a:tailEnd type="none" w="med" len="med"/>
                    </a:lnL>
                    <a:lnR>
                      <a:noFill/>
                    </a:lnR>
                    <a:lnT w="5080" cap="flat" cmpd="sng" algn="ctr">
                      <a:solidFill>
                        <a:srgbClr val="000000"/>
                      </a:solidFill>
                      <a:prstDash val="dot"/>
                      <a:round/>
                      <a:headEnd type="none" w="med" len="med"/>
                      <a:tailEnd type="none" w="med" len="med"/>
                    </a:lnT>
                    <a:lnB w="13970" cap="flat" cmpd="sng" algn="ctr">
                      <a:solidFill>
                        <a:srgbClr val="000000"/>
                      </a:solidFill>
                      <a:prstDash val="solid"/>
                      <a:round/>
                      <a:headEnd type="none" w="med" len="med"/>
                      <a:tailEnd type="none" w="med" len="med"/>
                    </a:lnB>
                  </a:tcPr>
                </a:tc>
              </a:tr>
            </a:tbl>
          </a:graphicData>
        </a:graphic>
      </p:graphicFrame>
      <p:sp>
        <p:nvSpPr>
          <p:cNvPr id="21536"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21537" name="TextBox 6"/>
          <p:cNvSpPr txBox="1">
            <a:spLocks noChangeArrowheads="1"/>
          </p:cNvSpPr>
          <p:nvPr/>
        </p:nvSpPr>
        <p:spPr bwMode="auto">
          <a:xfrm>
            <a:off x="539750" y="1484313"/>
            <a:ext cx="2087563" cy="369887"/>
          </a:xfrm>
          <a:prstGeom prst="rect">
            <a:avLst/>
          </a:prstGeom>
          <a:noFill/>
          <a:ln w="9525">
            <a:noFill/>
            <a:miter lim="800000"/>
            <a:headEnd/>
            <a:tailEnd/>
          </a:ln>
        </p:spPr>
        <p:txBody>
          <a:bodyPr>
            <a:spAutoFit/>
          </a:bodyPr>
          <a:lstStyle/>
          <a:p>
            <a:pPr latinLnBrk="1">
              <a:buFontTx/>
              <a:buBlip>
                <a:blip r:embed="rId3"/>
              </a:buBlip>
            </a:pPr>
            <a:r>
              <a:rPr lang="en-US" altLang="ko-KR" b="1">
                <a:latin typeface="Gill Sans MT"/>
              </a:rPr>
              <a:t> History</a:t>
            </a:r>
            <a:endParaRPr lang="ko-KR" altLang="en-US" b="1">
              <a:latin typeface="Gill Sans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제목 3"/>
          <p:cNvSpPr>
            <a:spLocks noGrp="1"/>
          </p:cNvSpPr>
          <p:nvPr>
            <p:ph type="title"/>
          </p:nvPr>
        </p:nvSpPr>
        <p:spPr/>
        <p:txBody>
          <a:bodyPr/>
          <a:lstStyle/>
          <a:p>
            <a:r>
              <a:rPr lang="en-US" altLang="ko-KR" sz="3600" smtClean="0"/>
              <a:t>Description of  KTUS-3</a:t>
            </a:r>
            <a:endParaRPr lang="ko-KR" altLang="en-US" sz="3600" smtClean="0"/>
          </a:p>
        </p:txBody>
      </p:sp>
      <p:sp>
        <p:nvSpPr>
          <p:cNvPr id="23554"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7" name="TextBox 6"/>
          <p:cNvSpPr txBox="1"/>
          <p:nvPr/>
        </p:nvSpPr>
        <p:spPr>
          <a:xfrm>
            <a:off x="539552" y="1484784"/>
            <a:ext cx="8352928" cy="4524315"/>
          </a:xfrm>
          <a:prstGeom prst="rect">
            <a:avLst/>
          </a:prstGeom>
          <a:noFill/>
        </p:spPr>
        <p:txBody>
          <a:bodyPr>
            <a:spAutoFit/>
          </a:bodyPr>
          <a:lstStyle/>
          <a:p>
            <a:pPr fontAlgn="auto" latinLnBrk="1">
              <a:spcBef>
                <a:spcPts val="0"/>
              </a:spcBef>
              <a:spcAft>
                <a:spcPts val="0"/>
              </a:spcAft>
              <a:defRPr/>
            </a:pPr>
            <a:endParaRPr lang="en-US" altLang="ko-KR" b="1" dirty="0">
              <a:latin typeface="+mn-lt"/>
              <a:ea typeface="+mn-ea"/>
              <a:cs typeface="+mn-cs"/>
            </a:endParaRPr>
          </a:p>
          <a:p>
            <a:pPr fontAlgn="auto" latinLnBrk="1">
              <a:spcBef>
                <a:spcPts val="0"/>
              </a:spcBef>
              <a:spcAft>
                <a:spcPts val="0"/>
              </a:spcAft>
              <a:buFontTx/>
              <a:buBlip>
                <a:blip r:embed="rId3"/>
              </a:buBlip>
              <a:defRPr/>
            </a:pPr>
            <a:r>
              <a:rPr lang="en-US" altLang="ko-KR" b="1" dirty="0">
                <a:latin typeface="+mn-lt"/>
                <a:ea typeface="+mn-ea"/>
                <a:cs typeface="+mn-cs"/>
              </a:rPr>
              <a:t> Target Population </a:t>
            </a:r>
          </a:p>
          <a:p>
            <a:pPr fontAlgn="auto" latinLnBrk="1">
              <a:spcBef>
                <a:spcPts val="0"/>
              </a:spcBef>
              <a:spcAft>
                <a:spcPts val="0"/>
              </a:spcAft>
              <a:defRPr/>
            </a:pPr>
            <a:r>
              <a:rPr lang="en-US" altLang="ko-KR" dirty="0">
                <a:latin typeface="+mn-lt"/>
                <a:ea typeface="+mn-ea"/>
                <a:cs typeface="+mn-cs"/>
              </a:rPr>
              <a:t> </a:t>
            </a:r>
            <a:r>
              <a:rPr lang="en-US" altLang="ko-KR" dirty="0">
                <a:latin typeface="+mn-lt"/>
                <a:ea typeface="+mn-ea"/>
                <a:cs typeface="+mn-cs"/>
              </a:rPr>
              <a:t>  All residents living in households in Korea aged 10 years and over</a:t>
            </a:r>
          </a:p>
          <a:p>
            <a:pPr fontAlgn="auto" latinLnBrk="1">
              <a:spcBef>
                <a:spcPts val="0"/>
              </a:spcBef>
              <a:spcAft>
                <a:spcPts val="0"/>
              </a:spcAft>
              <a:defRPr/>
            </a:pPr>
            <a:endParaRPr lang="en-US" altLang="ko-KR" b="1" dirty="0">
              <a:latin typeface="+mn-lt"/>
              <a:ea typeface="+mn-ea"/>
              <a:cs typeface="+mn-cs"/>
            </a:endParaRPr>
          </a:p>
          <a:p>
            <a:pPr fontAlgn="auto" latinLnBrk="1">
              <a:spcBef>
                <a:spcPts val="0"/>
              </a:spcBef>
              <a:spcAft>
                <a:spcPts val="0"/>
              </a:spcAft>
              <a:buFontTx/>
              <a:buBlip>
                <a:blip r:embed="rId3"/>
              </a:buBlip>
              <a:defRPr/>
            </a:pPr>
            <a:r>
              <a:rPr lang="en-US" altLang="ko-KR" b="1" dirty="0">
                <a:latin typeface="+mn-lt"/>
                <a:ea typeface="+mn-ea"/>
                <a:cs typeface="+mn-cs"/>
              </a:rPr>
              <a:t> Periodicity </a:t>
            </a:r>
            <a:r>
              <a:rPr lang="en-US" altLang="ko-KR" b="1" dirty="0">
                <a:latin typeface="+mn-lt"/>
                <a:ea typeface="+mn-ea"/>
                <a:cs typeface="+mn-cs"/>
              </a:rPr>
              <a:t>: </a:t>
            </a:r>
            <a:r>
              <a:rPr lang="en-US" altLang="ko-KR" dirty="0">
                <a:latin typeface="+mn-lt"/>
                <a:ea typeface="+mn-ea"/>
                <a:cs typeface="+mn-cs"/>
              </a:rPr>
              <a:t>every 5 years </a:t>
            </a:r>
            <a:endParaRPr lang="en-US" altLang="ko-KR" dirty="0">
              <a:latin typeface="+mn-lt"/>
              <a:ea typeface="+mn-ea"/>
              <a:cs typeface="+mn-cs"/>
            </a:endParaRPr>
          </a:p>
          <a:p>
            <a:pPr fontAlgn="auto" latinLnBrk="1">
              <a:spcBef>
                <a:spcPts val="0"/>
              </a:spcBef>
              <a:spcAft>
                <a:spcPts val="0"/>
              </a:spcAft>
              <a:defRPr/>
            </a:pPr>
            <a:endParaRPr lang="en-US" altLang="ko-KR" dirty="0">
              <a:latin typeface="+mn-lt"/>
              <a:ea typeface="+mn-ea"/>
              <a:cs typeface="+mn-cs"/>
            </a:endParaRPr>
          </a:p>
          <a:p>
            <a:pPr fontAlgn="auto" latinLnBrk="1">
              <a:spcBef>
                <a:spcPts val="0"/>
              </a:spcBef>
              <a:spcAft>
                <a:spcPts val="0"/>
              </a:spcAft>
              <a:buFontTx/>
              <a:buBlip>
                <a:blip r:embed="rId3"/>
              </a:buBlip>
              <a:defRPr/>
            </a:pPr>
            <a:r>
              <a:rPr lang="en-US" altLang="ko-KR" dirty="0">
                <a:latin typeface="+mn-lt"/>
                <a:ea typeface="+mn-ea"/>
                <a:cs typeface="+mn-cs"/>
              </a:rPr>
              <a:t> </a:t>
            </a:r>
            <a:r>
              <a:rPr lang="en-US" altLang="ko-KR" b="1" dirty="0">
                <a:latin typeface="+mn-lt"/>
                <a:ea typeface="+mn-ea"/>
                <a:cs typeface="+mn-cs"/>
              </a:rPr>
              <a:t>Sample Size</a:t>
            </a:r>
            <a:r>
              <a:rPr lang="en-US" altLang="ko-KR" dirty="0">
                <a:latin typeface="+mn-lt"/>
                <a:ea typeface="+mn-ea"/>
                <a:cs typeface="+mn-cs"/>
              </a:rPr>
              <a:t> (base on 2009)</a:t>
            </a:r>
            <a:endParaRPr lang="en-US" altLang="ko-KR" dirty="0">
              <a:latin typeface="+mn-lt"/>
              <a:ea typeface="+mn-ea"/>
              <a:cs typeface="+mn-cs"/>
            </a:endParaRPr>
          </a:p>
          <a:p>
            <a:pPr lvl="1" fontAlgn="auto" latinLnBrk="1">
              <a:spcBef>
                <a:spcPts val="0"/>
              </a:spcBef>
              <a:spcAft>
                <a:spcPts val="0"/>
              </a:spcAft>
              <a:buFontTx/>
              <a:buBlip>
                <a:blip r:embed="rId4"/>
              </a:buBlip>
              <a:defRPr/>
            </a:pPr>
            <a:r>
              <a:rPr lang="en-US" altLang="ko-KR" dirty="0">
                <a:latin typeface="+mn-lt"/>
                <a:ea typeface="+mn-ea"/>
                <a:cs typeface="+mn-cs"/>
              </a:rPr>
              <a:t>  </a:t>
            </a:r>
            <a:r>
              <a:rPr lang="en-US" altLang="ko-KR" dirty="0">
                <a:latin typeface="+mn-lt"/>
                <a:ea typeface="+mn-ea"/>
                <a:cs typeface="+mn-cs"/>
              </a:rPr>
              <a:t> </a:t>
            </a:r>
            <a:r>
              <a:rPr lang="en-US" altLang="ko-KR" dirty="0">
                <a:latin typeface="+mn-lt"/>
                <a:ea typeface="+mn-ea"/>
                <a:cs typeface="+mn-cs"/>
              </a:rPr>
              <a:t>21,000 persons </a:t>
            </a:r>
            <a:endParaRPr lang="en-US" altLang="ko-KR" dirty="0">
              <a:latin typeface="+mn-lt"/>
              <a:ea typeface="+mn-ea"/>
              <a:cs typeface="+mn-cs"/>
            </a:endParaRPr>
          </a:p>
          <a:p>
            <a:pPr lvl="2" fontAlgn="auto" latinLnBrk="1">
              <a:spcBef>
                <a:spcPts val="0"/>
              </a:spcBef>
              <a:spcAft>
                <a:spcPts val="0"/>
              </a:spcAft>
              <a:buFontTx/>
              <a:buBlip>
                <a:blip r:embed="rId5"/>
              </a:buBlip>
              <a:defRPr/>
            </a:pPr>
            <a:r>
              <a:rPr lang="en-US" altLang="ko-KR" dirty="0">
                <a:latin typeface="+mn-lt"/>
                <a:ea typeface="+mn-ea"/>
                <a:cs typeface="+mn-cs"/>
              </a:rPr>
              <a:t>  </a:t>
            </a:r>
            <a:r>
              <a:rPr lang="en-US" altLang="ko-KR" dirty="0">
                <a:latin typeface="+mn-lt"/>
                <a:ea typeface="+mn-ea"/>
                <a:cs typeface="+mn-cs"/>
              </a:rPr>
              <a:t>All household members aged 10 years and over of 8,100 households from 540 Enumeration Districts (15 households per ED) </a:t>
            </a:r>
            <a:endParaRPr lang="en-US" altLang="ko-KR" dirty="0">
              <a:latin typeface="+mn-lt"/>
              <a:ea typeface="+mn-ea"/>
              <a:cs typeface="+mn-cs"/>
            </a:endParaRPr>
          </a:p>
          <a:p>
            <a:pPr fontAlgn="auto" latinLnBrk="1">
              <a:spcBef>
                <a:spcPts val="0"/>
              </a:spcBef>
              <a:spcAft>
                <a:spcPts val="0"/>
              </a:spcAft>
              <a:defRPr/>
            </a:pPr>
            <a:endParaRPr lang="en-US" altLang="ko-KR" dirty="0">
              <a:latin typeface="+mn-lt"/>
              <a:ea typeface="+mn-ea"/>
              <a:cs typeface="+mn-cs"/>
            </a:endParaRPr>
          </a:p>
          <a:p>
            <a:pPr fontAlgn="auto" latinLnBrk="1">
              <a:spcBef>
                <a:spcPts val="0"/>
              </a:spcBef>
              <a:spcAft>
                <a:spcPts val="0"/>
              </a:spcAft>
              <a:buFontTx/>
              <a:buBlip>
                <a:blip r:embed="rId3"/>
              </a:buBlip>
              <a:defRPr/>
            </a:pPr>
            <a:r>
              <a:rPr lang="en-US" altLang="ko-KR" b="1" dirty="0">
                <a:latin typeface="+mn-lt"/>
                <a:ea typeface="+mn-ea"/>
                <a:cs typeface="+mn-cs"/>
              </a:rPr>
              <a:t>  </a:t>
            </a:r>
            <a:r>
              <a:rPr lang="en-US" altLang="ko-KR" b="1" dirty="0">
                <a:latin typeface="+mn-lt"/>
                <a:ea typeface="+mn-ea"/>
                <a:cs typeface="+mn-cs"/>
              </a:rPr>
              <a:t>Data </a:t>
            </a:r>
            <a:r>
              <a:rPr lang="en-US" altLang="ko-KR" b="1" dirty="0">
                <a:latin typeface="+mn-lt"/>
                <a:ea typeface="+mn-ea"/>
                <a:cs typeface="+mn-cs"/>
              </a:rPr>
              <a:t>Collection Methods</a:t>
            </a:r>
            <a:endParaRPr lang="en-US" altLang="ko-KR" dirty="0">
              <a:latin typeface="+mn-lt"/>
              <a:ea typeface="+mn-ea"/>
              <a:cs typeface="+mn-cs"/>
            </a:endParaRPr>
          </a:p>
          <a:p>
            <a:pPr lvl="1" fontAlgn="auto" latinLnBrk="1">
              <a:spcBef>
                <a:spcPts val="0"/>
              </a:spcBef>
              <a:spcAft>
                <a:spcPts val="0"/>
              </a:spcAft>
              <a:buFontTx/>
              <a:buBlip>
                <a:blip r:embed="rId4"/>
              </a:buBlip>
              <a:defRPr/>
            </a:pPr>
            <a:r>
              <a:rPr lang="en-US" altLang="ko-KR" dirty="0">
                <a:latin typeface="+mn-lt"/>
                <a:ea typeface="+mn-ea"/>
                <a:cs typeface="+mn-cs"/>
              </a:rPr>
              <a:t> </a:t>
            </a:r>
            <a:r>
              <a:rPr lang="en-US" altLang="ko-KR" dirty="0">
                <a:latin typeface="+mn-lt"/>
                <a:ea typeface="+mn-ea"/>
                <a:cs typeface="+mn-cs"/>
              </a:rPr>
              <a:t>Questionnaires : Face to face interviews </a:t>
            </a:r>
            <a:endParaRPr lang="en-US" altLang="ko-KR" dirty="0">
              <a:latin typeface="+mn-lt"/>
              <a:ea typeface="+mn-ea"/>
              <a:cs typeface="+mn-cs"/>
            </a:endParaRPr>
          </a:p>
          <a:p>
            <a:pPr lvl="1" fontAlgn="auto" latinLnBrk="1">
              <a:spcBef>
                <a:spcPts val="0"/>
              </a:spcBef>
              <a:spcAft>
                <a:spcPts val="0"/>
              </a:spcAft>
              <a:buFontTx/>
              <a:buBlip>
                <a:blip r:embed="rId4"/>
              </a:buBlip>
              <a:defRPr/>
            </a:pPr>
            <a:r>
              <a:rPr lang="en-US" altLang="ko-KR" dirty="0">
                <a:latin typeface="+mn-lt"/>
                <a:ea typeface="+mn-ea"/>
                <a:cs typeface="+mn-cs"/>
              </a:rPr>
              <a:t>  </a:t>
            </a:r>
            <a:r>
              <a:rPr lang="en-US" altLang="ko-KR" dirty="0">
                <a:latin typeface="+mn-lt"/>
                <a:ea typeface="+mn-ea"/>
                <a:cs typeface="+mn-cs"/>
              </a:rPr>
              <a:t>2 days of diaries: self-recorded </a:t>
            </a:r>
            <a:endParaRPr lang="en-US" altLang="ko-KR" dirty="0">
              <a:latin typeface="+mn-lt"/>
              <a:ea typeface="+mn-ea"/>
              <a:cs typeface="+mn-cs"/>
            </a:endParaRPr>
          </a:p>
          <a:p>
            <a:pPr lvl="2" fontAlgn="auto" latinLnBrk="1">
              <a:spcBef>
                <a:spcPts val="0"/>
              </a:spcBef>
              <a:spcAft>
                <a:spcPts val="0"/>
              </a:spcAft>
              <a:buFontTx/>
              <a:buBlip>
                <a:blip r:embed="rId5"/>
              </a:buBlip>
              <a:defRPr/>
            </a:pPr>
            <a:r>
              <a:rPr lang="en-US" altLang="ko-KR" dirty="0">
                <a:latin typeface="+mn-lt"/>
                <a:ea typeface="+mn-ea"/>
                <a:cs typeface="+mn-cs"/>
              </a:rPr>
              <a:t>  Record </a:t>
            </a:r>
            <a:r>
              <a:rPr lang="en-US" altLang="ko-KR" dirty="0">
                <a:latin typeface="+mn-lt"/>
                <a:ea typeface="+mn-ea"/>
                <a:cs typeface="+mn-cs"/>
              </a:rPr>
              <a:t>their own activity for two consecutive days in 10 minute</a:t>
            </a:r>
            <a:r>
              <a:rPr lang="en-US" altLang="ko-KR" strike="sngStrike" dirty="0">
                <a:latin typeface="+mn-lt"/>
                <a:ea typeface="+mn-ea"/>
                <a:cs typeface="+mn-cs"/>
              </a:rPr>
              <a:t>s</a:t>
            </a:r>
            <a:r>
              <a:rPr lang="en-US" altLang="ko-KR" dirty="0">
                <a:latin typeface="+mn-lt"/>
                <a:ea typeface="+mn-ea"/>
                <a:cs typeface="+mn-cs"/>
              </a:rPr>
              <a:t> intervals </a:t>
            </a:r>
          </a:p>
          <a:p>
            <a:pPr fontAlgn="auto" latinLnBrk="1">
              <a:spcBef>
                <a:spcPts val="0"/>
              </a:spcBef>
              <a:spcAft>
                <a:spcPts val="0"/>
              </a:spcAft>
              <a:defRPr/>
            </a:pPr>
            <a:endParaRPr lang="ko-KR" altLang="en-US" dirty="0">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rmAutofit fontScale="90000"/>
          </a:bodyPr>
          <a:lstStyle/>
          <a:p>
            <a:pPr fontAlgn="auto">
              <a:spcAft>
                <a:spcPts val="0"/>
              </a:spcAft>
              <a:defRPr/>
            </a:pPr>
            <a:r>
              <a:rPr lang="en-US" altLang="ko-KR" sz="3600" dirty="0" smtClean="0">
                <a:cs typeface="+mj-cs"/>
              </a:rPr>
              <a:t>Sample Design for the Previous KTUS</a:t>
            </a:r>
            <a:endParaRPr lang="ko-KR" altLang="en-US" sz="3600" dirty="0">
              <a:cs typeface="+mj-cs"/>
            </a:endParaRPr>
          </a:p>
        </p:txBody>
      </p:sp>
      <p:sp>
        <p:nvSpPr>
          <p:cNvPr id="25602"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25603" name="TextBox 5"/>
          <p:cNvSpPr txBox="1">
            <a:spLocks noChangeArrowheads="1"/>
          </p:cNvSpPr>
          <p:nvPr/>
        </p:nvSpPr>
        <p:spPr bwMode="auto">
          <a:xfrm>
            <a:off x="755650" y="1557338"/>
            <a:ext cx="7704138" cy="5354637"/>
          </a:xfrm>
          <a:prstGeom prst="rect">
            <a:avLst/>
          </a:prstGeom>
          <a:noFill/>
          <a:ln w="9525">
            <a:noFill/>
            <a:miter lim="800000"/>
            <a:headEnd/>
            <a:tailEnd/>
          </a:ln>
        </p:spPr>
        <p:txBody>
          <a:bodyPr>
            <a:spAutoFit/>
          </a:bodyPr>
          <a:lstStyle/>
          <a:p>
            <a:pPr latinLnBrk="1">
              <a:buFontTx/>
              <a:buBlip>
                <a:blip r:embed="rId3"/>
              </a:buBlip>
            </a:pPr>
            <a:r>
              <a:rPr lang="en-US" altLang="ko-KR">
                <a:latin typeface="Gill Sans MT"/>
              </a:rPr>
              <a:t> S</a:t>
            </a:r>
            <a:r>
              <a:rPr lang="en-US" altLang="ko-KR" b="1">
                <a:latin typeface="Gill Sans MT"/>
              </a:rPr>
              <a:t>ampling Design </a:t>
            </a:r>
          </a:p>
          <a:p>
            <a:pPr lvl="1" latinLnBrk="1">
              <a:buFontTx/>
              <a:buBlip>
                <a:blip r:embed="rId4"/>
              </a:buBlip>
            </a:pPr>
            <a:r>
              <a:rPr lang="en-US" altLang="ko-KR" b="1">
                <a:latin typeface="Gill Sans MT"/>
              </a:rPr>
              <a:t> </a:t>
            </a:r>
            <a:r>
              <a:rPr lang="en-US" altLang="ko-KR">
                <a:latin typeface="Gill Sans MT"/>
              </a:rPr>
              <a:t> Stratified two stages cluster sampling design </a:t>
            </a:r>
          </a:p>
          <a:p>
            <a:pPr lvl="1" latinLnBrk="1">
              <a:buFontTx/>
              <a:buBlip>
                <a:blip r:embed="rId5"/>
              </a:buBlip>
            </a:pPr>
            <a:r>
              <a:rPr lang="en-US" altLang="ko-KR">
                <a:latin typeface="Gill Sans MT"/>
              </a:rPr>
              <a:t>   Stratification of ED: 25 strata based on 16 metropolitan cities/provinces and Eup(town), Myun(township)/Dong </a:t>
            </a:r>
          </a:p>
          <a:p>
            <a:pPr lvl="1" latinLnBrk="1">
              <a:buFontTx/>
              <a:buBlip>
                <a:blip r:embed="rId5"/>
              </a:buBlip>
            </a:pPr>
            <a:r>
              <a:rPr lang="en-US" altLang="ko-KR">
                <a:latin typeface="Gill Sans MT"/>
              </a:rPr>
              <a:t>  Stage1: Selection of independent samples of EDs from each stratum through a pps sampling design </a:t>
            </a:r>
          </a:p>
          <a:p>
            <a:pPr lvl="1" latinLnBrk="1">
              <a:buFontTx/>
              <a:buBlip>
                <a:blip r:embed="rId5"/>
              </a:buBlip>
            </a:pPr>
            <a:r>
              <a:rPr lang="en-US" altLang="ko-KR">
                <a:latin typeface="Gill Sans MT"/>
              </a:rPr>
              <a:t>  Stage2: Select households from a selected ED using simple random sampling and measure all the eligible household members in the selected household </a:t>
            </a:r>
          </a:p>
          <a:p>
            <a:pPr latinLnBrk="1"/>
            <a:r>
              <a:rPr lang="en-US" altLang="ko-KR">
                <a:latin typeface="Gill Sans MT"/>
              </a:rPr>
              <a:t>        *ED: Enumeration  Districts(consist of 40~60 hhls)</a:t>
            </a:r>
          </a:p>
          <a:p>
            <a:pPr latinLnBrk="1"/>
            <a:endParaRPr lang="en-US" altLang="ko-KR">
              <a:latin typeface="Gill Sans MT"/>
            </a:endParaRPr>
          </a:p>
          <a:p>
            <a:pPr latinLnBrk="1">
              <a:buFontTx/>
              <a:buBlip>
                <a:blip r:embed="rId3"/>
              </a:buBlip>
            </a:pPr>
            <a:r>
              <a:rPr lang="en-US" altLang="ko-KR">
                <a:latin typeface="Gill Sans MT"/>
              </a:rPr>
              <a:t> </a:t>
            </a:r>
            <a:r>
              <a:rPr lang="en-US" altLang="ko-KR" b="1">
                <a:latin typeface="Gill Sans MT"/>
              </a:rPr>
              <a:t>Limits of the Previous 3KTUS</a:t>
            </a:r>
          </a:p>
          <a:p>
            <a:pPr lvl="1" latinLnBrk="1">
              <a:buFontTx/>
              <a:buBlip>
                <a:blip r:embed="rId4"/>
              </a:buBlip>
            </a:pPr>
            <a:r>
              <a:rPr lang="en-US" altLang="ko-KR">
                <a:latin typeface="Gill Sans MT"/>
              </a:rPr>
              <a:t> Difficult to evaluate the seasonal effect due to the lack of representativeness </a:t>
            </a:r>
          </a:p>
          <a:p>
            <a:pPr lvl="1" latinLnBrk="1">
              <a:buFontTx/>
              <a:buBlip>
                <a:blip r:embed="rId4"/>
              </a:buBlip>
            </a:pPr>
            <a:r>
              <a:rPr lang="en-US" altLang="ko-KR">
                <a:latin typeface="Gill Sans MT"/>
              </a:rPr>
              <a:t>  March and September in 2009 share the same environmental characteristics</a:t>
            </a:r>
          </a:p>
          <a:p>
            <a:pPr latinLnBrk="1"/>
            <a:r>
              <a:rPr lang="en-US" altLang="ko-KR">
                <a:latin typeface="Gill Sans MT"/>
              </a:rPr>
              <a:t>       → Need to sample representative data collection periods</a:t>
            </a:r>
          </a:p>
          <a:p>
            <a:pPr latinLnBrk="1"/>
            <a:endParaRPr lang="en-US" altLang="ko-KR">
              <a:latin typeface="Gill Sans MT"/>
            </a:endParaRPr>
          </a:p>
          <a:p>
            <a:pPr latinLnBrk="1"/>
            <a:endParaRPr lang="ko-KR" altLang="en-US">
              <a:latin typeface="Gill Sans M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제목 3"/>
          <p:cNvSpPr>
            <a:spLocks noGrp="1"/>
          </p:cNvSpPr>
          <p:nvPr>
            <p:ph type="title"/>
          </p:nvPr>
        </p:nvSpPr>
        <p:spPr>
          <a:xfrm>
            <a:off x="539750" y="333375"/>
            <a:ext cx="8318500" cy="914400"/>
          </a:xfrm>
        </p:spPr>
        <p:txBody>
          <a:bodyPr anchor="ctr"/>
          <a:lstStyle/>
          <a:p>
            <a:r>
              <a:rPr lang="en-US" altLang="ko-KR" sz="2500" smtClean="0"/>
              <a:t>Improvements in Sample Design for the </a:t>
            </a:r>
            <a:r>
              <a:rPr lang="en-US" altLang="ko-KR" sz="2200" smtClean="0"/>
              <a:t>2014 KTUS</a:t>
            </a:r>
            <a:endParaRPr lang="ko-KR" altLang="en-US" sz="2200" smtClean="0"/>
          </a:p>
        </p:txBody>
      </p:sp>
      <p:sp>
        <p:nvSpPr>
          <p:cNvPr id="27650"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27651" name="TextBox 4"/>
          <p:cNvSpPr txBox="1">
            <a:spLocks noChangeArrowheads="1"/>
          </p:cNvSpPr>
          <p:nvPr/>
        </p:nvSpPr>
        <p:spPr bwMode="auto">
          <a:xfrm>
            <a:off x="684213" y="1484313"/>
            <a:ext cx="7991475" cy="400050"/>
          </a:xfrm>
          <a:prstGeom prst="rect">
            <a:avLst/>
          </a:prstGeom>
          <a:noFill/>
          <a:ln w="9525">
            <a:noFill/>
            <a:miter lim="800000"/>
            <a:headEnd/>
            <a:tailEnd/>
          </a:ln>
        </p:spPr>
        <p:txBody>
          <a:bodyPr>
            <a:spAutoFit/>
          </a:bodyPr>
          <a:lstStyle/>
          <a:p>
            <a:pPr latinLnBrk="1">
              <a:buFontTx/>
              <a:buBlip>
                <a:blip r:embed="rId3"/>
              </a:buBlip>
            </a:pPr>
            <a:r>
              <a:rPr lang="en-US" altLang="ko-KR" sz="2000" b="1">
                <a:latin typeface="Gill Sans MT"/>
              </a:rPr>
              <a:t> Relationship between temperature and activities(</a:t>
            </a:r>
            <a:r>
              <a:rPr lang="en-US" altLang="ko-KR" sz="1600" b="1">
                <a:latin typeface="Gill Sans MT"/>
              </a:rPr>
              <a:t>as</a:t>
            </a:r>
            <a:r>
              <a:rPr lang="en-US" altLang="ko-KR" sz="2000" b="1">
                <a:latin typeface="Gill Sans MT"/>
              </a:rPr>
              <a:t> </a:t>
            </a:r>
            <a:r>
              <a:rPr lang="en-US" altLang="ko-KR" sz="1600" b="1">
                <a:latin typeface="Gill Sans MT"/>
              </a:rPr>
              <a:t>of 2009 KTUS)</a:t>
            </a:r>
            <a:endParaRPr lang="ko-KR" altLang="en-US" sz="1600" b="1">
              <a:latin typeface="Gill Sans MT"/>
            </a:endParaRPr>
          </a:p>
        </p:txBody>
      </p:sp>
      <p:sp>
        <p:nvSpPr>
          <p:cNvPr id="27652" name="TextBox 5"/>
          <p:cNvSpPr txBox="1">
            <a:spLocks noChangeArrowheads="1"/>
          </p:cNvSpPr>
          <p:nvPr/>
        </p:nvSpPr>
        <p:spPr bwMode="auto">
          <a:xfrm>
            <a:off x="900113" y="5732463"/>
            <a:ext cx="6767512" cy="647700"/>
          </a:xfrm>
          <a:prstGeom prst="rect">
            <a:avLst/>
          </a:prstGeom>
          <a:noFill/>
          <a:ln w="9525">
            <a:noFill/>
            <a:miter lim="800000"/>
            <a:headEnd/>
            <a:tailEnd/>
          </a:ln>
        </p:spPr>
        <p:txBody>
          <a:bodyPr>
            <a:spAutoFit/>
          </a:bodyPr>
          <a:lstStyle/>
          <a:p>
            <a:pPr latinLnBrk="1">
              <a:buFont typeface="Wingdings" pitchFamily="2" charset="2"/>
              <a:buChar char="v"/>
            </a:pPr>
            <a:r>
              <a:rPr lang="en-US" altLang="ko-KR">
                <a:latin typeface="Gill Sans MT"/>
              </a:rPr>
              <a:t> Time spent  on sleeping,  working and watching TV reduce as temperature goes up, excluding  housework</a:t>
            </a:r>
            <a:endParaRPr lang="ko-KR" altLang="en-US">
              <a:latin typeface="Gill Sans MT"/>
            </a:endParaRPr>
          </a:p>
        </p:txBody>
      </p:sp>
      <p:pic>
        <p:nvPicPr>
          <p:cNvPr id="27653" name="Picture 5"/>
          <p:cNvPicPr>
            <a:picLocks noChangeAspect="1" noChangeArrowheads="1"/>
          </p:cNvPicPr>
          <p:nvPr/>
        </p:nvPicPr>
        <p:blipFill>
          <a:blip r:embed="rId4"/>
          <a:srcRect l="21429" t="44812" r="19850" b="12199"/>
          <a:stretch>
            <a:fillRect/>
          </a:stretch>
        </p:blipFill>
        <p:spPr bwMode="auto">
          <a:xfrm>
            <a:off x="666750" y="2060575"/>
            <a:ext cx="8081963"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latinLnBrk="1"/>
            <a:endParaRPr lang="ko-KR" altLang="en-US">
              <a:latin typeface="Gill Sans MT"/>
            </a:endParaRPr>
          </a:p>
        </p:txBody>
      </p:sp>
      <p:sp>
        <p:nvSpPr>
          <p:cNvPr id="29698" name="TextBox 4"/>
          <p:cNvSpPr txBox="1">
            <a:spLocks noChangeArrowheads="1"/>
          </p:cNvSpPr>
          <p:nvPr/>
        </p:nvSpPr>
        <p:spPr bwMode="auto">
          <a:xfrm>
            <a:off x="684213" y="1196975"/>
            <a:ext cx="7920037" cy="522288"/>
          </a:xfrm>
          <a:prstGeom prst="rect">
            <a:avLst/>
          </a:prstGeom>
          <a:noFill/>
          <a:ln w="9525">
            <a:noFill/>
            <a:miter lim="800000"/>
            <a:headEnd/>
            <a:tailEnd/>
          </a:ln>
        </p:spPr>
        <p:txBody>
          <a:bodyPr>
            <a:spAutoFit/>
          </a:bodyPr>
          <a:lstStyle/>
          <a:p>
            <a:pPr latinLnBrk="1">
              <a:buFontTx/>
              <a:buBlip>
                <a:blip r:embed="rId3"/>
              </a:buBlip>
            </a:pPr>
            <a:r>
              <a:rPr lang="en-US" altLang="ko-KR" sz="2000" b="1">
                <a:latin typeface="Gill Sans MT"/>
              </a:rPr>
              <a:t> Relationship between rainfall  and activities(as</a:t>
            </a:r>
            <a:r>
              <a:rPr lang="en-US" altLang="ko-KR" sz="2800" b="1">
                <a:latin typeface="Gill Sans MT"/>
              </a:rPr>
              <a:t> </a:t>
            </a:r>
            <a:r>
              <a:rPr lang="en-US" altLang="ko-KR" sz="2000" b="1">
                <a:latin typeface="Gill Sans MT"/>
              </a:rPr>
              <a:t>of </a:t>
            </a:r>
            <a:r>
              <a:rPr lang="en-US" altLang="ko-KR" sz="1600" b="1">
                <a:latin typeface="Gill Sans MT"/>
              </a:rPr>
              <a:t>2009 KTUS)</a:t>
            </a:r>
            <a:endParaRPr lang="ko-KR" altLang="en-US" sz="1600" b="1">
              <a:latin typeface="Gill Sans MT"/>
            </a:endParaRPr>
          </a:p>
        </p:txBody>
      </p:sp>
      <p:sp>
        <p:nvSpPr>
          <p:cNvPr id="29699" name="TextBox 5"/>
          <p:cNvSpPr txBox="1">
            <a:spLocks noChangeArrowheads="1"/>
          </p:cNvSpPr>
          <p:nvPr/>
        </p:nvSpPr>
        <p:spPr bwMode="auto">
          <a:xfrm>
            <a:off x="900113" y="5732463"/>
            <a:ext cx="7127875" cy="647700"/>
          </a:xfrm>
          <a:prstGeom prst="rect">
            <a:avLst/>
          </a:prstGeom>
          <a:noFill/>
          <a:ln w="9525">
            <a:noFill/>
            <a:miter lim="800000"/>
            <a:headEnd/>
            <a:tailEnd/>
          </a:ln>
        </p:spPr>
        <p:txBody>
          <a:bodyPr>
            <a:spAutoFit/>
          </a:bodyPr>
          <a:lstStyle/>
          <a:p>
            <a:pPr latinLnBrk="1">
              <a:buFont typeface="Wingdings" pitchFamily="2" charset="2"/>
              <a:buChar char="v"/>
            </a:pPr>
            <a:r>
              <a:rPr lang="en-US" altLang="ko-KR">
                <a:latin typeface="Gill Sans MT"/>
              </a:rPr>
              <a:t> Time spent on sleeping, housework and watching TV increase as rainfall  goes up, excluding working</a:t>
            </a:r>
            <a:endParaRPr lang="ko-KR" altLang="en-US">
              <a:latin typeface="Gill Sans MT"/>
            </a:endParaRPr>
          </a:p>
        </p:txBody>
      </p:sp>
      <p:pic>
        <p:nvPicPr>
          <p:cNvPr id="29700" name="Picture 2"/>
          <p:cNvPicPr>
            <a:picLocks noChangeAspect="1" noChangeArrowheads="1"/>
          </p:cNvPicPr>
          <p:nvPr/>
        </p:nvPicPr>
        <p:blipFill>
          <a:blip r:embed="rId4"/>
          <a:srcRect l="21822" t="33070" r="19679" b="22459"/>
          <a:stretch>
            <a:fillRect/>
          </a:stretch>
        </p:blipFill>
        <p:spPr bwMode="auto">
          <a:xfrm>
            <a:off x="755650" y="1841500"/>
            <a:ext cx="7969250" cy="3819525"/>
          </a:xfrm>
          <a:prstGeom prst="rect">
            <a:avLst/>
          </a:prstGeom>
          <a:noFill/>
          <a:ln w="9525">
            <a:noFill/>
            <a:miter lim="800000"/>
            <a:headEnd/>
            <a:tailEnd/>
          </a:ln>
        </p:spPr>
      </p:pic>
      <p:sp>
        <p:nvSpPr>
          <p:cNvPr id="29701" name="제목 3"/>
          <p:cNvSpPr>
            <a:spLocks noGrp="1"/>
          </p:cNvSpPr>
          <p:nvPr>
            <p:ph type="title"/>
          </p:nvPr>
        </p:nvSpPr>
        <p:spPr/>
        <p:txBody>
          <a:bodyPr anchor="ctr"/>
          <a:lstStyle/>
          <a:p>
            <a:r>
              <a:rPr lang="en-US" altLang="ko-KR" sz="2500" smtClean="0"/>
              <a:t>Improvements in Sample Design for the </a:t>
            </a:r>
            <a:r>
              <a:rPr lang="en-US" altLang="ko-KR" sz="2200" smtClean="0"/>
              <a:t>2014 KTUS</a:t>
            </a:r>
            <a:endParaRPr lang="ko-KR" altLang="en-US"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제목 3"/>
          <p:cNvSpPr>
            <a:spLocks noGrp="1"/>
          </p:cNvSpPr>
          <p:nvPr>
            <p:ph type="title"/>
          </p:nvPr>
        </p:nvSpPr>
        <p:spPr/>
        <p:txBody>
          <a:bodyPr/>
          <a:lstStyle/>
          <a:p>
            <a:endParaRPr lang="ko-KR" altLang="en-US" smtClean="0"/>
          </a:p>
        </p:txBody>
      </p:sp>
      <p:sp>
        <p:nvSpPr>
          <p:cNvPr id="5" name="TextBox 4"/>
          <p:cNvSpPr txBox="1">
            <a:spLocks noChangeArrowheads="1"/>
          </p:cNvSpPr>
          <p:nvPr/>
        </p:nvSpPr>
        <p:spPr bwMode="auto">
          <a:xfrm>
            <a:off x="395288" y="1989138"/>
            <a:ext cx="8424862" cy="2308225"/>
          </a:xfrm>
          <a:prstGeom prst="rect">
            <a:avLst/>
          </a:prstGeom>
          <a:solidFill>
            <a:schemeClr val="accent2"/>
          </a:solidFill>
          <a:ln w="9525">
            <a:noFill/>
            <a:miter lim="800000"/>
            <a:headEnd/>
            <a:tailEnd/>
          </a:ln>
        </p:spPr>
        <p:txBody>
          <a:bodyPr>
            <a:spAutoFit/>
          </a:bodyPr>
          <a:lstStyle/>
          <a:p>
            <a:pPr latinLnBrk="1">
              <a:lnSpc>
                <a:spcPct val="150000"/>
              </a:lnSpc>
            </a:pPr>
            <a:r>
              <a:rPr lang="en-US" altLang="ko-KR" sz="3200">
                <a:latin typeface="Gill Sans MT"/>
              </a:rPr>
              <a:t>The Pattern of Spending Time on Activities</a:t>
            </a:r>
          </a:p>
          <a:p>
            <a:pPr latinLnBrk="1">
              <a:lnSpc>
                <a:spcPct val="150000"/>
              </a:lnSpc>
            </a:pPr>
            <a:r>
              <a:rPr lang="en-US" altLang="ko-KR" sz="3200">
                <a:latin typeface="Gill Sans MT"/>
              </a:rPr>
              <a:t> Varies</a:t>
            </a:r>
          </a:p>
          <a:p>
            <a:pPr latinLnBrk="1">
              <a:lnSpc>
                <a:spcPct val="150000"/>
              </a:lnSpc>
            </a:pPr>
            <a:r>
              <a:rPr lang="en-US" altLang="ko-KR" sz="3200">
                <a:latin typeface="Gill Sans MT"/>
              </a:rPr>
              <a:t> as the Weather Changes</a:t>
            </a:r>
            <a:endParaRPr lang="ko-KR" altLang="en-US" sz="3200">
              <a:latin typeface="Gill San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3.5|37.4|4|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원본">
  <a:themeElements>
    <a:clrScheme name="원본">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원본">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원본">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원본">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원본">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3612</TotalTime>
  <Words>975</Words>
  <Application>Microsoft Office PowerPoint</Application>
  <PresentationFormat>On-screen Show (4:3)</PresentationFormat>
  <Paragraphs>169</Paragraphs>
  <Slides>21</Slides>
  <Notes>21</Notes>
  <HiddenSlides>0</HiddenSlides>
  <MMClips>0</MMClips>
  <ScaleCrop>false</ScaleCrop>
  <HeadingPairs>
    <vt:vector size="6" baseType="variant">
      <vt:variant>
        <vt:lpstr>Fonts Used</vt:lpstr>
      </vt:variant>
      <vt:variant>
        <vt:i4>10</vt:i4>
      </vt:variant>
      <vt:variant>
        <vt:lpstr>Design Template</vt:lpstr>
      </vt:variant>
      <vt:variant>
        <vt:i4>8</vt:i4>
      </vt:variant>
      <vt:variant>
        <vt:lpstr>Slide Titles</vt:lpstr>
      </vt:variant>
      <vt:variant>
        <vt:i4>21</vt:i4>
      </vt:variant>
    </vt:vector>
  </HeadingPairs>
  <TitlesOfParts>
    <vt:vector size="39" baseType="lpstr">
      <vt:lpstr>Gill Sans MT</vt:lpstr>
      <vt:lpstr>맑은 고딕</vt:lpstr>
      <vt:lpstr>Arial</vt:lpstr>
      <vt:lpstr>Bookman Old Style</vt:lpstr>
      <vt:lpstr>돋움</vt:lpstr>
      <vt:lpstr>Wingdings 3</vt:lpstr>
      <vt:lpstr>Wingdings</vt:lpstr>
      <vt:lpstr>휴먼명조,한컴돋움</vt:lpstr>
      <vt:lpstr>휴먼명조</vt:lpstr>
      <vt:lpstr>HY크리스탈M</vt:lpstr>
      <vt:lpstr>원본</vt:lpstr>
      <vt:lpstr>원본</vt:lpstr>
      <vt:lpstr>원본</vt:lpstr>
      <vt:lpstr>원본</vt:lpstr>
      <vt:lpstr>원본</vt:lpstr>
      <vt:lpstr>원본</vt:lpstr>
      <vt:lpstr>원본</vt:lpstr>
      <vt:lpstr>원본</vt:lpstr>
      <vt:lpstr>Improvements in the 2014 Korean Time Use Survey</vt:lpstr>
      <vt:lpstr>Contents</vt:lpstr>
      <vt:lpstr>Description of  KTUS</vt:lpstr>
      <vt:lpstr>Description of KTUS-2</vt:lpstr>
      <vt:lpstr>Description of  KTUS-3</vt:lpstr>
      <vt:lpstr>Sample Design for the Previous KTUS</vt:lpstr>
      <vt:lpstr>Improvements in Sample Design for the 2014 KTUS</vt:lpstr>
      <vt:lpstr>Improvements in Sample Design for the 2014 KTUS</vt:lpstr>
      <vt:lpstr>Slide 9</vt:lpstr>
      <vt:lpstr>Improvements in Sample Design for the 2014 KTUS</vt:lpstr>
      <vt:lpstr>Improvements in Sample Design for the 2014 KTUS</vt:lpstr>
      <vt:lpstr>Improvements in Sample Design for the 2014 KTUS</vt:lpstr>
      <vt:lpstr>Improvements in Classification of Activities for the 2014 KTUS</vt:lpstr>
      <vt:lpstr>Improvements in Classification of Activities for the 2014 KTUS</vt:lpstr>
      <vt:lpstr>Improvements in Classification of Activities for the 2014 KTUS</vt:lpstr>
      <vt:lpstr>Improvements in Classification of Activities for the 2014 KTUS</vt:lpstr>
      <vt:lpstr>Improvements in Classification of Activities for the 2014 KTUS</vt:lpstr>
      <vt:lpstr>Conclusion</vt:lpstr>
      <vt:lpstr>Appendix-Results of 2009</vt:lpstr>
      <vt:lpstr>Appendix-Results of 2009</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United Nations</cp:lastModifiedBy>
  <cp:revision>345</cp:revision>
  <dcterms:created xsi:type="dcterms:W3CDTF">2013-07-17T01:13:31Z</dcterms:created>
  <dcterms:modified xsi:type="dcterms:W3CDTF">2013-11-18T15:36:03Z</dcterms:modified>
</cp:coreProperties>
</file>