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7" r:id="rId1"/>
  </p:sldMasterIdLst>
  <p:notesMasterIdLst>
    <p:notesMasterId r:id="rId39"/>
  </p:notesMasterIdLst>
  <p:handoutMasterIdLst>
    <p:handoutMasterId r:id="rId40"/>
  </p:handoutMasterIdLst>
  <p:sldIdLst>
    <p:sldId id="379" r:id="rId2"/>
    <p:sldId id="380" r:id="rId3"/>
    <p:sldId id="382" r:id="rId4"/>
    <p:sldId id="386" r:id="rId5"/>
    <p:sldId id="359" r:id="rId6"/>
    <p:sldId id="381" r:id="rId7"/>
    <p:sldId id="387" r:id="rId8"/>
    <p:sldId id="388" r:id="rId9"/>
    <p:sldId id="357" r:id="rId10"/>
    <p:sldId id="402" r:id="rId11"/>
    <p:sldId id="391" r:id="rId12"/>
    <p:sldId id="390" r:id="rId13"/>
    <p:sldId id="414" r:id="rId14"/>
    <p:sldId id="392" r:id="rId15"/>
    <p:sldId id="393" r:id="rId16"/>
    <p:sldId id="415" r:id="rId17"/>
    <p:sldId id="394" r:id="rId18"/>
    <p:sldId id="416" r:id="rId19"/>
    <p:sldId id="396" r:id="rId20"/>
    <p:sldId id="397" r:id="rId21"/>
    <p:sldId id="398" r:id="rId22"/>
    <p:sldId id="370" r:id="rId23"/>
    <p:sldId id="417" r:id="rId24"/>
    <p:sldId id="399" r:id="rId25"/>
    <p:sldId id="400" r:id="rId26"/>
    <p:sldId id="409" r:id="rId27"/>
    <p:sldId id="405" r:id="rId28"/>
    <p:sldId id="373" r:id="rId29"/>
    <p:sldId id="408" r:id="rId30"/>
    <p:sldId id="376" r:id="rId31"/>
    <p:sldId id="418" r:id="rId32"/>
    <p:sldId id="411" r:id="rId33"/>
    <p:sldId id="410" r:id="rId34"/>
    <p:sldId id="412" r:id="rId35"/>
    <p:sldId id="375" r:id="rId36"/>
    <p:sldId id="413" r:id="rId37"/>
    <p:sldId id="377" r:id="rId38"/>
  </p:sldIdLst>
  <p:sldSz cx="9144000" cy="6858000" type="screen4x3"/>
  <p:notesSz cx="6669088" cy="9926638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굴림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굴림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굴림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굴림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/>
        <a:ea typeface="굴림"/>
        <a:cs typeface="굴림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/>
        <a:ea typeface="굴림"/>
        <a:cs typeface="굴림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/>
        <a:ea typeface="굴림"/>
        <a:cs typeface="굴림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/>
        <a:ea typeface="굴림"/>
        <a:cs typeface="굴림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/>
        <a:ea typeface="굴림"/>
        <a:cs typeface="굴림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8E9B1"/>
    <a:srgbClr val="6699FF"/>
    <a:srgbClr val="FFCCFF"/>
    <a:srgbClr val="0033CC"/>
    <a:srgbClr val="CECEEF"/>
    <a:srgbClr val="006600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899" autoAdjust="0"/>
  </p:normalViewPr>
  <p:slideViewPr>
    <p:cSldViewPr>
      <p:cViewPr varScale="1">
        <p:scale>
          <a:sx n="109" d="100"/>
          <a:sy n="109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9DBCFDE5-4579-43A7-AA4E-6654E3BD2E78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D9088EED-B9F0-433B-A975-968021E023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1833352A-EF3C-47B1-BFE3-EE3DA7246AF2}" type="datetimeFigureOut">
              <a:rPr lang="ko-KR" altLang="en-US"/>
              <a:pPr>
                <a:defRPr/>
              </a:pPr>
              <a:t>2013-11-07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563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latinLnBrk="1">
              <a:defRPr sz="1200"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E84924B1-D8C4-4C24-9F9E-79637F1BDF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216836-0D44-41EB-84C2-8A4D7EC1D84B}" type="slidenum">
              <a:rPr lang="ko-KR" altLang="en-US" smtClean="0">
                <a:latin typeface="굴림"/>
                <a:ea typeface="굴림"/>
                <a:cs typeface="굴림"/>
              </a:rPr>
              <a:pPr/>
              <a:t>0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5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D362FA-FCE0-4DDB-B32E-A165ECDA2D36}" type="slidenum">
              <a:rPr lang="ko-KR" altLang="en-US" smtClean="0">
                <a:latin typeface="굴림"/>
                <a:ea typeface="굴림"/>
                <a:cs typeface="굴림"/>
              </a:rPr>
              <a:pPr/>
              <a:t>9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78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6DF47E-9ABB-402A-BF83-2E7B5FADA8F7}" type="slidenum">
              <a:rPr lang="ko-KR" altLang="en-US" smtClean="0">
                <a:latin typeface="굴림"/>
                <a:ea typeface="굴림"/>
                <a:cs typeface="굴림"/>
              </a:rPr>
              <a:pPr/>
              <a:t>10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99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F317D0-0D87-45E7-A898-2344A739CB3B}" type="slidenum">
              <a:rPr lang="ko-KR" altLang="en-US" smtClean="0">
                <a:latin typeface="굴림"/>
                <a:ea typeface="굴림"/>
                <a:cs typeface="굴림"/>
              </a:rPr>
              <a:pPr/>
              <a:t>11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1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A2EB56-6508-4618-A3AB-F7C725888203}" type="slidenum">
              <a:rPr lang="ko-KR" altLang="en-US" smtClean="0">
                <a:latin typeface="굴림"/>
                <a:ea typeface="굴림"/>
                <a:cs typeface="굴림"/>
              </a:rPr>
              <a:pPr/>
              <a:t>12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4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3B574-4370-4C50-AA2A-3FFE83644B1F}" type="slidenum">
              <a:rPr lang="ko-KR" altLang="en-US" smtClean="0">
                <a:latin typeface="굴림"/>
                <a:ea typeface="굴림"/>
                <a:cs typeface="굴림"/>
              </a:rPr>
              <a:pPr/>
              <a:t>13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69C2A-366C-4298-BF28-7301A587DEE3}" type="slidenum">
              <a:rPr lang="ko-KR" altLang="en-US" smtClean="0">
                <a:latin typeface="굴림"/>
                <a:ea typeface="굴림"/>
                <a:cs typeface="굴림"/>
              </a:rPr>
              <a:pPr/>
              <a:t>14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61705B-AA18-4710-A8D1-C992A1092B05}" type="slidenum">
              <a:rPr lang="ko-KR" altLang="en-US" smtClean="0">
                <a:latin typeface="굴림"/>
                <a:ea typeface="굴림"/>
                <a:cs typeface="굴림"/>
              </a:rPr>
              <a:pPr/>
              <a:t>15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01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11A091-AEF7-4231-947B-4C90B1D4AC26}" type="slidenum">
              <a:rPr lang="ko-KR" altLang="en-US" smtClean="0">
                <a:latin typeface="굴림"/>
                <a:ea typeface="굴림"/>
                <a:cs typeface="굴림"/>
              </a:rPr>
              <a:pPr/>
              <a:t>16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22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460052-4B80-4E68-A392-B96FC1982661}" type="slidenum">
              <a:rPr lang="ko-KR" altLang="en-US" smtClean="0">
                <a:latin typeface="굴림"/>
                <a:ea typeface="굴림"/>
                <a:cs typeface="굴림"/>
              </a:rPr>
              <a:pPr/>
              <a:t>17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42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9D12CE-992E-4C8A-BC21-087314829FED}" type="slidenum">
              <a:rPr lang="ko-KR" altLang="en-US" smtClean="0">
                <a:latin typeface="굴림"/>
                <a:ea typeface="굴림"/>
                <a:cs typeface="굴림"/>
              </a:rPr>
              <a:pPr/>
              <a:t>18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E1D7BC-E4D3-4F64-9B0E-956B2C720660}" type="slidenum">
              <a:rPr lang="ko-KR" altLang="en-US" smtClean="0">
                <a:latin typeface="굴림"/>
                <a:ea typeface="굴림"/>
                <a:cs typeface="굴림"/>
              </a:rPr>
              <a:pPr/>
              <a:t>1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63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69505-B2C6-43BA-830A-456C39626411}" type="slidenum">
              <a:rPr lang="ko-KR" altLang="en-US" smtClean="0">
                <a:latin typeface="굴림"/>
                <a:ea typeface="굴림"/>
                <a:cs typeface="굴림"/>
              </a:rPr>
              <a:pPr/>
              <a:t>19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83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B5CBF2-5DC4-49C2-81DB-9671FFF24700}" type="slidenum">
              <a:rPr lang="ko-KR" altLang="en-US" smtClean="0">
                <a:latin typeface="굴림"/>
                <a:ea typeface="굴림"/>
                <a:cs typeface="굴림"/>
              </a:rPr>
              <a:pPr/>
              <a:t>20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04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CC9F9-5617-4B60-860F-701A77C137A3}" type="slidenum">
              <a:rPr lang="ko-KR" altLang="en-US" smtClean="0">
                <a:latin typeface="굴림"/>
                <a:ea typeface="굴림"/>
                <a:cs typeface="굴림"/>
              </a:rPr>
              <a:pPr/>
              <a:t>21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24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01E3C0-CD7C-499E-9102-BC519236813B}" type="slidenum">
              <a:rPr lang="ko-KR" altLang="en-US" smtClean="0">
                <a:latin typeface="굴림"/>
                <a:ea typeface="굴림"/>
                <a:cs typeface="굴림"/>
              </a:rPr>
              <a:pPr/>
              <a:t>22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45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0F664-ACF5-433C-930E-97E25EF4E769}" type="slidenum">
              <a:rPr lang="ko-KR" altLang="en-US" smtClean="0">
                <a:latin typeface="굴림"/>
                <a:ea typeface="굴림"/>
                <a:cs typeface="굴림"/>
              </a:rPr>
              <a:pPr/>
              <a:t>23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65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884A1-CDDB-4948-85A3-E6139D9F033C}" type="slidenum">
              <a:rPr lang="ko-KR" altLang="en-US" smtClean="0">
                <a:latin typeface="굴림"/>
                <a:ea typeface="굴림"/>
                <a:cs typeface="굴림"/>
              </a:rPr>
              <a:pPr/>
              <a:t>24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686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EF0730-B87F-4E40-8029-FCB7E4BF840C}" type="slidenum">
              <a:rPr lang="ko-KR" altLang="en-US" smtClean="0">
                <a:latin typeface="굴림"/>
                <a:ea typeface="굴림"/>
                <a:cs typeface="굴림"/>
              </a:rPr>
              <a:pPr/>
              <a:t>25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6B7EF2-FE01-45A0-90C3-73176A698093}" type="slidenum">
              <a:rPr lang="ko-KR" altLang="en-US" smtClean="0">
                <a:latin typeface="굴림"/>
                <a:ea typeface="굴림"/>
                <a:cs typeface="굴림"/>
              </a:rPr>
              <a:pPr/>
              <a:t>26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27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7AEC3-3B96-404B-A15E-2B62F156A571}" type="slidenum">
              <a:rPr lang="ko-KR" altLang="en-US" smtClean="0">
                <a:latin typeface="굴림"/>
                <a:ea typeface="굴림"/>
                <a:cs typeface="굴림"/>
              </a:rPr>
              <a:pPr/>
              <a:t>27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47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B7536D-CA57-43E6-A9EE-5E4FAECEE6D2}" type="slidenum">
              <a:rPr lang="ko-KR" altLang="en-US" smtClean="0">
                <a:latin typeface="굴림"/>
                <a:ea typeface="굴림"/>
                <a:cs typeface="굴림"/>
              </a:rPr>
              <a:pPr/>
              <a:t>28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C10DB-54AA-48FA-B675-72F16BF876B7}" type="slidenum">
              <a:rPr lang="ko-KR" altLang="en-US" smtClean="0">
                <a:latin typeface="굴림"/>
                <a:ea typeface="굴림"/>
                <a:cs typeface="굴림"/>
              </a:rPr>
              <a:pPr/>
              <a:t>2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B40892-6DCF-4EBA-AE34-DC34C48D4FE9}" type="slidenum">
              <a:rPr lang="ko-KR" altLang="en-US" smtClean="0">
                <a:latin typeface="굴림"/>
                <a:ea typeface="굴림"/>
                <a:cs typeface="굴림"/>
              </a:rPr>
              <a:pPr/>
              <a:t>29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88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C2FF9-49FC-4F51-9C98-315380329185}" type="slidenum">
              <a:rPr lang="ko-KR" altLang="en-US" smtClean="0">
                <a:latin typeface="굴림"/>
                <a:ea typeface="굴림"/>
                <a:cs typeface="굴림"/>
              </a:rPr>
              <a:pPr/>
              <a:t>30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08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FC84FF-169E-4922-A2B8-CB75F334AFDE}" type="slidenum">
              <a:rPr lang="ko-KR" altLang="en-US" smtClean="0">
                <a:latin typeface="굴림"/>
                <a:ea typeface="굴림"/>
                <a:cs typeface="굴림"/>
              </a:rPr>
              <a:pPr/>
              <a:t>31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29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E1278E-A0AC-4ABD-92D8-AC8E80304FFC}" type="slidenum">
              <a:rPr lang="ko-KR" altLang="en-US" smtClean="0">
                <a:latin typeface="굴림"/>
                <a:ea typeface="굴림"/>
                <a:cs typeface="굴림"/>
              </a:rPr>
              <a:pPr/>
              <a:t>32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49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D62A4-0085-48A1-9BD2-85862EF1AEDA}" type="slidenum">
              <a:rPr lang="ko-KR" altLang="en-US" smtClean="0">
                <a:latin typeface="굴림"/>
                <a:ea typeface="굴림"/>
                <a:cs typeface="굴림"/>
              </a:rPr>
              <a:pPr/>
              <a:t>33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70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47F32-E137-4E4D-9A22-AA6BF15402B8}" type="slidenum">
              <a:rPr lang="ko-KR" altLang="en-US" smtClean="0">
                <a:latin typeface="굴림"/>
                <a:ea typeface="굴림"/>
                <a:cs typeface="굴림"/>
              </a:rPr>
              <a:pPr/>
              <a:t>34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890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57438-68CB-42C8-8E26-CB5036C1C541}" type="slidenum">
              <a:rPr lang="ko-KR" altLang="en-US" smtClean="0">
                <a:latin typeface="굴림"/>
                <a:ea typeface="굴림"/>
                <a:cs typeface="굴림"/>
              </a:rPr>
              <a:pPr/>
              <a:t>35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911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3E56FC-49FB-484A-BCDC-760C7EDF8A04}" type="slidenum">
              <a:rPr lang="ko-KR" altLang="en-US" smtClean="0">
                <a:latin typeface="굴림"/>
                <a:ea typeface="굴림"/>
                <a:cs typeface="굴림"/>
              </a:rPr>
              <a:pPr/>
              <a:t>36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7DDD59-13C0-480A-8C43-6B2A474F9433}" type="slidenum">
              <a:rPr lang="ko-KR" altLang="en-US" smtClean="0">
                <a:latin typeface="굴림"/>
                <a:ea typeface="굴림"/>
                <a:cs typeface="굴림"/>
              </a:rPr>
              <a:pPr/>
              <a:t>3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B2250C-B5F4-4E2F-9394-E8A6E6EC7392}" type="slidenum">
              <a:rPr lang="ko-KR" altLang="en-US" smtClean="0">
                <a:latin typeface="굴림"/>
                <a:ea typeface="굴림"/>
                <a:cs typeface="굴림"/>
              </a:rPr>
              <a:pPr/>
              <a:t>4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461AC2-AABB-4834-9145-5483B87096B8}" type="slidenum">
              <a:rPr lang="ko-KR" altLang="en-US" smtClean="0">
                <a:latin typeface="굴림"/>
                <a:ea typeface="굴림"/>
                <a:cs typeface="굴림"/>
              </a:rPr>
              <a:pPr/>
              <a:t>5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A6A7FC-25E2-47B4-9566-C329AA2D37A4}" type="slidenum">
              <a:rPr lang="ko-KR" altLang="en-US" smtClean="0">
                <a:latin typeface="굴림"/>
                <a:ea typeface="굴림"/>
                <a:cs typeface="굴림"/>
              </a:rPr>
              <a:pPr/>
              <a:t>6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1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BB4F0F-C935-4815-80BA-E7B4AF91A41E}" type="slidenum">
              <a:rPr lang="ko-KR" altLang="en-US" smtClean="0">
                <a:latin typeface="굴림"/>
                <a:ea typeface="굴림"/>
                <a:cs typeface="굴림"/>
              </a:rPr>
              <a:pPr/>
              <a:t>7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33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9DF72-01C4-4FF3-86AA-092E78E7EA66}" type="slidenum">
              <a:rPr lang="ko-KR" altLang="en-US" smtClean="0">
                <a:latin typeface="굴림"/>
                <a:ea typeface="굴림"/>
                <a:cs typeface="굴림"/>
              </a:rPr>
              <a:pPr/>
              <a:t>8</a:t>
            </a:fld>
            <a:endParaRPr lang="en-US" altLang="ko-KR" smtClean="0">
              <a:latin typeface="굴림"/>
              <a:ea typeface="굴림"/>
              <a:cs typeface="굴림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3F64-DC0D-4E49-A535-205484CEC955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5D25-CF7C-4875-81D2-BCA057E3F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576F-2BA5-40E9-AE02-0B5F5E624777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9F95-3B7A-4CB7-A372-AFD087ACE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5D9E-BFE0-4501-892C-3B52BDED9606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A180-EC02-4088-8AB9-93178D5D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333375"/>
            <a:ext cx="8229600" cy="5792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68BB-40AA-4AF3-AC07-7963D5E69D0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09A9-2B45-46C2-8E59-D086B7E92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947B-AF3E-464D-83F2-13FD5EC7CBA5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9B15-5064-42CD-A7D7-D960895A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8FF3-0CD8-49CB-AA1E-25D9ADAE7ABC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2063-81F4-462A-83C7-7B613CF10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8088-2BCD-4E4D-B5BC-CEE40B858C4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1CC1-1D00-481C-856A-5054266D2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BF31-9C8B-4369-AF76-0A89DA084F1F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B401-AA8C-4A07-810D-AC66276A3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7E0A-1722-4044-9BBA-D2AC905B56A1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0E05-17E7-433E-B1F8-902CF29AA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332C-13A5-4A1C-AE77-FFC62F9A1A29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0377-282D-4FEC-A87A-924692BD7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F82B-818D-426F-813F-566B30182663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D08D-0A5C-4A85-9917-E4A42758C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sz="1200" smtClean="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A152EFFE-2B49-4DA1-B935-21735108960D}" type="datetimeFigureOut">
              <a:rPr lang="en-US"/>
              <a:pPr>
                <a:defRPr/>
              </a:pPr>
              <a:t>07/11/2013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kumimoji="0"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kumimoji="0" sz="1200" smtClean="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B740D08B-26DB-47C7-836A-1078C231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" descr="PPT_bsu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0" y="6796088"/>
            <a:ext cx="9144000" cy="61912"/>
          </a:xfrm>
          <a:prstGeom prst="rect">
            <a:avLst/>
          </a:prstGeom>
          <a:solidFill>
            <a:srgbClr val="86B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33" name="Picture 3" descr="C:\Documents and Settings\cdrweb_floor2\바탕 화면\통계청 jpg\베이직\06.jpg"/>
          <p:cNvPicPr>
            <a:picLocks noChangeAspect="1" noChangeArrowheads="1"/>
          </p:cNvPicPr>
          <p:nvPr userDrawn="1"/>
        </p:nvPicPr>
        <p:blipFill>
          <a:blip r:embed="rId15"/>
          <a:srcRect l="63177" t="46736" r="8698" b="39722"/>
          <a:stretch>
            <a:fillRect/>
          </a:stretch>
        </p:blipFill>
        <p:spPr bwMode="auto">
          <a:xfrm>
            <a:off x="7429500" y="6167438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700" r:id="rId12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6" descr="1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0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620713"/>
            <a:ext cx="173513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제목 9"/>
          <p:cNvSpPr>
            <a:spLocks noGrp="1"/>
          </p:cNvSpPr>
          <p:nvPr>
            <p:ph type="ctrTitle"/>
          </p:nvPr>
        </p:nvSpPr>
        <p:spPr>
          <a:xfrm>
            <a:off x="285750" y="1671638"/>
            <a:ext cx="8715375" cy="175736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ko-KR" sz="4000" b="1" smtClean="0">
                <a:latin typeface="Arial" charset="0"/>
                <a:ea typeface="Verdana" pitchFamily="34" charset="0"/>
                <a:cs typeface="Arial" charset="0"/>
              </a:rPr>
              <a:t>Statistics to Support Policies</a:t>
            </a:r>
            <a:br>
              <a:rPr lang="en-US" altLang="ko-KR" sz="4000" b="1" smtClean="0">
                <a:latin typeface="Arial" charset="0"/>
                <a:ea typeface="Verdana" pitchFamily="34" charset="0"/>
                <a:cs typeface="Arial" charset="0"/>
              </a:rPr>
            </a:br>
            <a:r>
              <a:rPr lang="en-US" altLang="ko-KR" sz="4000" b="1" smtClean="0">
                <a:latin typeface="Arial" charset="0"/>
                <a:ea typeface="Verdana" pitchFamily="34" charset="0"/>
                <a:cs typeface="Arial" charset="0"/>
              </a:rPr>
              <a:t>on Work and Life Balance</a:t>
            </a:r>
            <a:endParaRPr lang="ko-KR" altLang="en-US" sz="4000" b="1" smtClean="0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16388" name="부제목 10"/>
          <p:cNvSpPr>
            <a:spLocks noGrp="1"/>
          </p:cNvSpPr>
          <p:nvPr>
            <p:ph type="subTitle" idx="1"/>
          </p:nvPr>
        </p:nvSpPr>
        <p:spPr>
          <a:xfrm>
            <a:off x="2268538" y="4357688"/>
            <a:ext cx="6400800" cy="142875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ko-KR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Kyunghee Kim</a:t>
            </a:r>
          </a:p>
          <a:p>
            <a:pPr algn="r">
              <a:lnSpc>
                <a:spcPct val="90000"/>
              </a:lnSpc>
            </a:pPr>
            <a:r>
              <a:rPr lang="en-US" altLang="ko-KR" sz="2800" b="1" smtClean="0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rPr>
              <a:t>Employment Statistics Division</a:t>
            </a:r>
          </a:p>
          <a:p>
            <a:pPr algn="r">
              <a:lnSpc>
                <a:spcPct val="90000"/>
              </a:lnSpc>
            </a:pPr>
            <a:r>
              <a:rPr lang="en-US" altLang="ko-KR" sz="2800" b="1" smtClean="0">
                <a:solidFill>
                  <a:schemeClr val="tx1"/>
                </a:solidFill>
                <a:latin typeface="Arial" charset="0"/>
                <a:ea typeface="Verdana" pitchFamily="34" charset="0"/>
                <a:cs typeface="Arial" charset="0"/>
              </a:rPr>
              <a:t>Statistics Korea</a:t>
            </a:r>
            <a:endParaRPr lang="ko-KR" altLang="en-US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1"/>
          <p:cNvSpPr txBox="1">
            <a:spLocks noChangeArrowheads="1"/>
          </p:cNvSpPr>
          <p:nvPr/>
        </p:nvSpPr>
        <p:spPr bwMode="auto">
          <a:xfrm>
            <a:off x="107950" y="260350"/>
            <a:ext cx="860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Verdana" pitchFamily="34" charset="0"/>
                <a:cs typeface="Arial" charset="0"/>
              </a:rPr>
              <a:t>Notable Aspects of Korea-2 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34818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A8CB8DF9-6EB7-4B77-84BF-E0811F8F231B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9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0825" y="2565400"/>
          <a:ext cx="8569325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764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Dual income couples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 dual income couples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35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Husband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Husband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  <a:tr h="835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hours 38min.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 min.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hours 1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1min.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 min.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755576" y="1412776"/>
            <a:ext cx="7632848" cy="576064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buClr>
                <a:schemeClr val="tx1"/>
              </a:buClr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Spend time doing household chores</a:t>
            </a:r>
            <a:endParaRPr kumimoji="0" lang="ko-KR" alt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4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en-US"/>
          </a:p>
        </p:txBody>
      </p:sp>
      <p:sp>
        <p:nvSpPr>
          <p:cNvPr id="34843" name="직사각형 8"/>
          <p:cNvSpPr>
            <a:spLocks noChangeArrowheads="1"/>
          </p:cNvSpPr>
          <p:nvPr/>
        </p:nvSpPr>
        <p:spPr bwMode="auto">
          <a:xfrm>
            <a:off x="395288" y="5084763"/>
            <a:ext cx="6480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600" b="1">
                <a:latin typeface="Arial" charset="0"/>
                <a:cs typeface="Arial" charset="0"/>
              </a:rPr>
              <a:t>Source : Statistics Korea, Time Use Survey(2009)</a:t>
            </a:r>
          </a:p>
        </p:txBody>
      </p:sp>
      <p:sp>
        <p:nvSpPr>
          <p:cNvPr id="34844" name="TextBox 11"/>
          <p:cNvSpPr txBox="1">
            <a:spLocks noChangeArrowheads="1"/>
          </p:cNvSpPr>
          <p:nvPr/>
        </p:nvSpPr>
        <p:spPr bwMode="auto">
          <a:xfrm>
            <a:off x="6500813" y="0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2. Aspects of Korean Society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1"/>
          <p:cNvSpPr txBox="1">
            <a:spLocks noChangeArrowheads="1"/>
          </p:cNvSpPr>
          <p:nvPr/>
        </p:nvSpPr>
        <p:spPr bwMode="auto">
          <a:xfrm>
            <a:off x="250825" y="285750"/>
            <a:ext cx="7777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altLang="ko-KR" sz="36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Notable Aspects of Korea-3</a:t>
            </a:r>
            <a:endParaRPr lang="ko-KR" altLang="en-US" sz="3600" b="1" spc="-150" dirty="0">
              <a:latin typeface="Arial" pitchFamily="34" charset="0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6866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CE3A822-E90E-4405-82E1-87D6FA73DEB1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10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487796" y="1124744"/>
            <a:ext cx="8208912" cy="720080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fontAlgn="auto" latinLnBrk="1"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4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labor force participation rate of women</a:t>
            </a:r>
            <a:endParaRPr kumimoji="0" lang="ko-KR" alt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870" name="차트 4"/>
          <p:cNvGraphicFramePr>
            <a:graphicFrameLocks/>
          </p:cNvGraphicFramePr>
          <p:nvPr/>
        </p:nvGraphicFramePr>
        <p:xfrm>
          <a:off x="560388" y="1938338"/>
          <a:ext cx="8023225" cy="4349750"/>
        </p:xfrm>
        <a:graphic>
          <a:graphicData uri="http://schemas.openxmlformats.org/presentationml/2006/ole">
            <p:oleObj spid="_x0000_s36870" r:id="rId5" imgW="8023031" imgH="4352921" progId="Excel.Chart.8">
              <p:embed/>
            </p:oleObj>
          </a:graphicData>
        </a:graphic>
      </p:graphicFrame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6500813" y="0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2. Aspects of Korean Society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36872" name="직사각형 8"/>
          <p:cNvSpPr>
            <a:spLocks noChangeArrowheads="1"/>
          </p:cNvSpPr>
          <p:nvPr/>
        </p:nvSpPr>
        <p:spPr bwMode="auto">
          <a:xfrm>
            <a:off x="539750" y="6248400"/>
            <a:ext cx="734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Economically  Active Population Survey(2012)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1"/>
          <p:cNvSpPr txBox="1">
            <a:spLocks noChangeArrowheads="1"/>
          </p:cNvSpPr>
          <p:nvPr/>
        </p:nvSpPr>
        <p:spPr bwMode="auto">
          <a:xfrm>
            <a:off x="107950" y="260350"/>
            <a:ext cx="860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Verdana" pitchFamily="34" charset="0"/>
                <a:cs typeface="Arial" charset="0"/>
              </a:rPr>
              <a:t>Notable Aspects of Korea-4 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38914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8F8B538E-3547-4964-9C5E-DAE1663CD894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11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332154" y="1637426"/>
            <a:ext cx="8496944" cy="4383862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 working hours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Socializing after work</a:t>
            </a:r>
            <a:endParaRPr kumimoji="0" lang="en-US" altLang="ko-K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 fertility 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Spending more on education per child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Women’s wage is about 70 percent of men’s wage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6500813" y="0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2. Aspects of Korean Society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1"/>
          <p:cNvSpPr txBox="1">
            <a:spLocks noChangeArrowheads="1"/>
          </p:cNvSpPr>
          <p:nvPr/>
        </p:nvSpPr>
        <p:spPr bwMode="auto">
          <a:xfrm>
            <a:off x="107950" y="260350"/>
            <a:ext cx="860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Verdana" pitchFamily="34" charset="0"/>
                <a:cs typeface="Arial" charset="0"/>
              </a:rPr>
              <a:t>Notable Aspects of Korea-5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40962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6345F962-BCF2-454F-8456-ACC642B73457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12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40963" name="TextBox 6"/>
          <p:cNvSpPr txBox="1">
            <a:spLocks noChangeArrowheads="1"/>
          </p:cNvSpPr>
          <p:nvPr/>
        </p:nvSpPr>
        <p:spPr bwMode="auto">
          <a:xfrm>
            <a:off x="6500813" y="0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2. Aspects of Korean Society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graphicFrame>
        <p:nvGraphicFramePr>
          <p:cNvPr id="40964" name="차트 8"/>
          <p:cNvGraphicFramePr>
            <a:graphicFrameLocks/>
          </p:cNvGraphicFramePr>
          <p:nvPr/>
        </p:nvGraphicFramePr>
        <p:xfrm>
          <a:off x="849313" y="1793875"/>
          <a:ext cx="7445375" cy="4062413"/>
        </p:xfrm>
        <a:graphic>
          <a:graphicData uri="http://schemas.openxmlformats.org/presentationml/2006/ole">
            <p:oleObj spid="_x0000_s40964" r:id="rId4" imgW="7449958" imgH="4066384" progId="Excel.Chart.8">
              <p:embed/>
            </p:oleObj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2195736" y="1124744"/>
            <a:ext cx="4680520" cy="576064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buClr>
                <a:schemeClr val="tx1"/>
              </a:buClr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Employed by Status</a:t>
            </a:r>
            <a:endParaRPr kumimoji="0"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8" name="직사각형 10"/>
          <p:cNvSpPr>
            <a:spLocks noChangeArrowheads="1"/>
          </p:cNvSpPr>
          <p:nvPr/>
        </p:nvSpPr>
        <p:spPr bwMode="auto">
          <a:xfrm>
            <a:off x="827088" y="5816600"/>
            <a:ext cx="7345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Economically  Active Population Survey(2012)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7E582F9A-3CAE-4030-92E4-205D8E7B0F16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13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467544" y="1268760"/>
            <a:ext cx="8208912" cy="4896544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 Standards Act(Protection for pregnant women, Childcare time)</a:t>
            </a:r>
          </a:p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 Act on the Promotion of Women’s Status(1995)</a:t>
            </a:r>
          </a:p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Framework Act on the Preparedness for Low Birth Rate and an Aging Society(2005) </a:t>
            </a:r>
          </a:p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 on Equal Employment for Women and Support for Work-Family Balance(2007) </a:t>
            </a:r>
          </a:p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 on the Promotion of Economic Activities of Career-Interrupted Women(2008) </a:t>
            </a:r>
            <a:endParaRPr kumimoji="0" lang="ko-KR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4537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HY울릉도M"/>
                <a:cs typeface="Arial" charset="0"/>
              </a:rPr>
              <a:t>Legal Authority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7380288" y="0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3. Initiatives Taken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4E05E4C6-B02F-40C0-8DF1-F8F4BE36C3BC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14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467544" y="1484784"/>
            <a:ext cx="8208912" cy="4464496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Agencies Involved</a:t>
            </a:r>
          </a:p>
          <a:p>
            <a:pPr marL="971550" lvl="2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Ministry of Strategy and Finance</a:t>
            </a:r>
          </a:p>
          <a:p>
            <a:pPr marL="971550" lvl="2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Ministry of Health and Welfare</a:t>
            </a:r>
          </a:p>
          <a:p>
            <a:pPr marL="971550" lvl="2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Ministry of Employment and Labor,</a:t>
            </a:r>
          </a:p>
          <a:p>
            <a:pPr marL="971550" lvl="2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Ministry of Gender Equality and Family</a:t>
            </a:r>
          </a:p>
          <a:p>
            <a:pPr marL="971550" lvl="2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Statistics Korea</a:t>
            </a:r>
            <a:endParaRPr kumimoji="0" lang="ko-KR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HY울릉도M"/>
                <a:cs typeface="Arial" charset="0"/>
              </a:rPr>
              <a:t>Polices on Work and Life Balance-1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7380288" y="0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3. Initiatives Taken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E8CF5AF0-8B58-4004-8EA3-6D3F5DDD5C26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15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467544" y="1340768"/>
            <a:ext cx="8208912" cy="4824536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 of Development of Statistics on Work and Life Balance(November, 2010)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Policies on Work and Life Balance</a:t>
            </a:r>
          </a:p>
          <a:p>
            <a:pPr lvl="2" indent="-45720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Childcare and Family-Friendly Policy</a:t>
            </a:r>
          </a:p>
          <a:p>
            <a:pPr lvl="2" indent="-45720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Vacation Policy </a:t>
            </a:r>
          </a:p>
          <a:p>
            <a:pPr lvl="2" indent="-45720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Hour Policy</a:t>
            </a:r>
          </a:p>
          <a:p>
            <a:pPr lvl="2" indent="-45720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 Worker Policy</a:t>
            </a:r>
            <a:endParaRPr kumimoji="0" lang="ko-KR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HY울릉도M"/>
                <a:cs typeface="Arial" charset="0"/>
              </a:rPr>
              <a:t>Polices on Work and Life Balance-2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grpSp>
        <p:nvGrpSpPr>
          <p:cNvPr id="47110" name="그룹 9"/>
          <p:cNvGrpSpPr>
            <a:grpSpLocks/>
          </p:cNvGrpSpPr>
          <p:nvPr/>
        </p:nvGrpSpPr>
        <p:grpSpPr bwMode="auto">
          <a:xfrm>
            <a:off x="5435600" y="5094288"/>
            <a:ext cx="3024188" cy="987425"/>
            <a:chOff x="5183924" y="4581128"/>
            <a:chExt cx="2196388" cy="790557"/>
          </a:xfrm>
        </p:grpSpPr>
        <p:sp>
          <p:nvSpPr>
            <p:cNvPr id="47112" name="오른쪽 중괄호 6"/>
            <p:cNvSpPr>
              <a:spLocks/>
            </p:cNvSpPr>
            <p:nvPr/>
          </p:nvSpPr>
          <p:spPr bwMode="auto">
            <a:xfrm>
              <a:off x="5183924" y="4581128"/>
              <a:ext cx="288032" cy="576064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 latinLnBrk="1"/>
              <a:endParaRPr lang="ko-KR" altLang="en-US"/>
            </a:p>
          </p:txBody>
        </p:sp>
        <p:sp>
          <p:nvSpPr>
            <p:cNvPr id="47113" name="TextBox 8"/>
            <p:cNvSpPr txBox="1">
              <a:spLocks noChangeArrowheads="1"/>
            </p:cNvSpPr>
            <p:nvPr/>
          </p:nvSpPr>
          <p:spPr bwMode="auto">
            <a:xfrm>
              <a:off x="5436096" y="4706887"/>
              <a:ext cx="1944216" cy="66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rgbClr val="0000FF"/>
                  </a:solidFill>
                  <a:latin typeface="Arial" charset="0"/>
                  <a:cs typeface="Arial" charset="0"/>
                </a:rPr>
                <a:t>Statistics Korea</a:t>
              </a:r>
              <a:endParaRPr lang="ko-KR" altLang="en-US" sz="2400" b="1">
                <a:solidFill>
                  <a:srgbClr val="0000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7111" name="TextBox 10"/>
          <p:cNvSpPr txBox="1">
            <a:spLocks noChangeArrowheads="1"/>
          </p:cNvSpPr>
          <p:nvPr/>
        </p:nvSpPr>
        <p:spPr bwMode="auto">
          <a:xfrm>
            <a:off x="7380288" y="0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3. Initiatives Taken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FEF56B31-BEBA-48B5-A7D7-9A39D7E8D317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16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467544" y="1340768"/>
            <a:ext cx="8208912" cy="4824536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</a:t>
            </a:r>
          </a:p>
          <a:p>
            <a:pPr marL="717550" lvl="2" indent="-358775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Dual Income Couples</a:t>
            </a:r>
          </a:p>
          <a:p>
            <a:pPr marL="717550" lvl="2" indent="-358775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 in Career Discontinuity</a:t>
            </a:r>
          </a:p>
          <a:p>
            <a:pPr marL="717550" lvl="2" indent="-358775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Flexible Working Schedule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 : Supplementary Questions in </a:t>
            </a:r>
            <a:r>
              <a:rPr kumimoji="0" lang="en-US" altLang="ko-K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 Labor Force Survey</a:t>
            </a:r>
            <a:endParaRPr kumimoji="0" lang="ko-KR" altLang="en-US"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856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HY울릉도M"/>
                <a:cs typeface="Arial" charset="0"/>
              </a:rPr>
              <a:t>Statistics Produced by Statistics Korea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7380288" y="0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3. Initiatives Taken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A3E408F4-A987-46FF-AA1F-D09409AC288B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17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51202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HY울릉도M"/>
                <a:cs typeface="Arial" charset="0"/>
              </a:rPr>
              <a:t>Local Labor Force Survey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7380288" y="0"/>
            <a:ext cx="176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3. Initiatives Taken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51204" name="그룹 22"/>
          <p:cNvGrpSpPr>
            <a:grpSpLocks/>
          </p:cNvGrpSpPr>
          <p:nvPr/>
        </p:nvGrpSpPr>
        <p:grpSpPr bwMode="auto">
          <a:xfrm>
            <a:off x="323850" y="1557338"/>
            <a:ext cx="8569325" cy="4248150"/>
            <a:chOff x="395536" y="2132856"/>
            <a:chExt cx="8568952" cy="3312368"/>
          </a:xfrm>
        </p:grpSpPr>
        <p:sp>
          <p:nvSpPr>
            <p:cNvPr id="51205" name="직사각형 11"/>
            <p:cNvSpPr>
              <a:spLocks noChangeArrowheads="1"/>
            </p:cNvSpPr>
            <p:nvPr/>
          </p:nvSpPr>
          <p:spPr bwMode="auto">
            <a:xfrm>
              <a:off x="395536" y="2132856"/>
              <a:ext cx="2088232" cy="576064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273050" lvl="1" indent="-273050" latinLnBrk="1">
                <a:lnSpc>
                  <a:spcPct val="150000"/>
                </a:lnSpc>
                <a:buSzPct val="80000"/>
                <a:buFontTx/>
                <a:buBlip>
                  <a:blip r:embed="rId3"/>
                </a:buBlip>
              </a:pPr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Objective</a:t>
              </a:r>
              <a:endParaRPr kumimoji="0" lang="ko-KR" altLang="en-US" sz="2400" b="1">
                <a:latin typeface="Arial" charset="0"/>
                <a:ea typeface="맑은 고딕"/>
                <a:cs typeface="Arial" charset="0"/>
              </a:endParaRPr>
            </a:p>
          </p:txBody>
        </p:sp>
        <p:sp>
          <p:nvSpPr>
            <p:cNvPr id="51206" name="직사각형 12"/>
            <p:cNvSpPr>
              <a:spLocks noChangeArrowheads="1"/>
            </p:cNvSpPr>
            <p:nvPr/>
          </p:nvSpPr>
          <p:spPr bwMode="auto">
            <a:xfrm>
              <a:off x="2483768" y="2132856"/>
              <a:ext cx="6480720" cy="576064"/>
            </a:xfrm>
            <a:prstGeom prst="rect">
              <a:avLst/>
            </a:prstGeom>
            <a:solidFill>
              <a:srgbClr val="92D050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Employment statistics for 156 Si/Gun areas</a:t>
              </a:r>
              <a:endParaRPr lang="ko-KR" altLang="en-US" sz="2400">
                <a:ea typeface="맑은 고딕"/>
                <a:cs typeface="Arial" charset="0"/>
              </a:endParaRPr>
            </a:p>
          </p:txBody>
        </p:sp>
        <p:sp>
          <p:nvSpPr>
            <p:cNvPr id="51207" name="직사각형 14"/>
            <p:cNvSpPr>
              <a:spLocks noChangeArrowheads="1"/>
            </p:cNvSpPr>
            <p:nvPr/>
          </p:nvSpPr>
          <p:spPr bwMode="auto">
            <a:xfrm>
              <a:off x="395536" y="2708920"/>
              <a:ext cx="2088232" cy="576064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273050" lvl="1" indent="-273050" latinLnBrk="1">
                <a:lnSpc>
                  <a:spcPct val="150000"/>
                </a:lnSpc>
                <a:buSzPct val="80000"/>
                <a:buFontTx/>
                <a:buBlip>
                  <a:blip r:embed="rId3"/>
                </a:buBlip>
              </a:pPr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Method</a:t>
              </a:r>
              <a:endParaRPr kumimoji="0" lang="ko-KR" altLang="en-US" sz="2400" b="1">
                <a:latin typeface="Arial" charset="0"/>
                <a:ea typeface="맑은 고딕"/>
                <a:cs typeface="Arial" charset="0"/>
              </a:endParaRPr>
            </a:p>
          </p:txBody>
        </p:sp>
        <p:sp>
          <p:nvSpPr>
            <p:cNvPr id="51208" name="직사각형 15"/>
            <p:cNvSpPr>
              <a:spLocks noChangeArrowheads="1"/>
            </p:cNvSpPr>
            <p:nvPr/>
          </p:nvSpPr>
          <p:spPr bwMode="auto">
            <a:xfrm>
              <a:off x="2483768" y="2708920"/>
              <a:ext cx="6480720" cy="576064"/>
            </a:xfrm>
            <a:prstGeom prst="rect">
              <a:avLst/>
            </a:prstGeom>
            <a:solidFill>
              <a:srgbClr val="92D050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Personal interview, Internet survey</a:t>
              </a:r>
              <a:endParaRPr lang="ko-KR" altLang="en-US" sz="2400">
                <a:ea typeface="맑은 고딕"/>
                <a:cs typeface="Arial" charset="0"/>
              </a:endParaRPr>
            </a:p>
          </p:txBody>
        </p:sp>
        <p:sp>
          <p:nvSpPr>
            <p:cNvPr id="51209" name="직사각형 16"/>
            <p:cNvSpPr>
              <a:spLocks noChangeArrowheads="1"/>
            </p:cNvSpPr>
            <p:nvPr/>
          </p:nvSpPr>
          <p:spPr bwMode="auto">
            <a:xfrm>
              <a:off x="395536" y="3284984"/>
              <a:ext cx="2088232" cy="576064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273050" lvl="1" indent="-273050" latinLnBrk="1">
                <a:lnSpc>
                  <a:spcPct val="150000"/>
                </a:lnSpc>
                <a:buSzPct val="80000"/>
                <a:buFontTx/>
                <a:buBlip>
                  <a:blip r:embed="rId3"/>
                </a:buBlip>
              </a:pPr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Sample</a:t>
              </a:r>
              <a:endParaRPr kumimoji="0" lang="ko-KR" altLang="en-US" sz="2400" b="1">
                <a:latin typeface="Arial" charset="0"/>
                <a:ea typeface="맑은 고딕"/>
                <a:cs typeface="Arial" charset="0"/>
              </a:endParaRPr>
            </a:p>
          </p:txBody>
        </p:sp>
        <p:sp>
          <p:nvSpPr>
            <p:cNvPr id="18" name="직사각형 17"/>
            <p:cNvSpPr/>
            <p:nvPr/>
          </p:nvSpPr>
          <p:spPr bwMode="auto">
            <a:xfrm>
              <a:off x="2483008" y="3285253"/>
              <a:ext cx="6481480" cy="575580"/>
            </a:xfrm>
            <a:prstGeom prst="rect">
              <a:avLst/>
            </a:prstGeom>
            <a:solidFill>
              <a:srgbClr val="92D050">
                <a:alpha val="8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latinLnBrk="1">
                <a:defRPr/>
              </a:pPr>
              <a:r>
                <a:rPr kumimoji="0" lang="en-US" altLang="ko-KR" sz="2400" b="1" spc="-150" dirty="0">
                  <a:latin typeface="Arial" pitchFamily="34" charset="0"/>
                  <a:ea typeface="맑은 고딕"/>
                  <a:cs typeface="Arial" pitchFamily="34" charset="0"/>
                </a:rPr>
                <a:t>Persons aged 15 or older of 199,000 households</a:t>
              </a:r>
              <a:endParaRPr lang="ko-KR" altLang="en-US" sz="2400" spc="-150" dirty="0"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51211" name="직사각형 18"/>
            <p:cNvSpPr>
              <a:spLocks noChangeArrowheads="1"/>
            </p:cNvSpPr>
            <p:nvPr/>
          </p:nvSpPr>
          <p:spPr bwMode="auto">
            <a:xfrm>
              <a:off x="395536" y="3861048"/>
              <a:ext cx="2088232" cy="576064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273050" lvl="1" indent="-273050" latinLnBrk="1">
                <a:lnSpc>
                  <a:spcPct val="150000"/>
                </a:lnSpc>
                <a:buSzPct val="80000"/>
                <a:buFontTx/>
                <a:buBlip>
                  <a:blip r:embed="rId3"/>
                </a:buBlip>
              </a:pPr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Periodicity</a:t>
              </a:r>
              <a:endParaRPr kumimoji="0" lang="ko-KR" altLang="en-US" sz="2400" b="1">
                <a:latin typeface="Arial" charset="0"/>
                <a:ea typeface="맑은 고딕"/>
                <a:cs typeface="Arial" charset="0"/>
              </a:endParaRPr>
            </a:p>
          </p:txBody>
        </p:sp>
        <p:sp>
          <p:nvSpPr>
            <p:cNvPr id="51212" name="직사각형 19"/>
            <p:cNvSpPr>
              <a:spLocks noChangeArrowheads="1"/>
            </p:cNvSpPr>
            <p:nvPr/>
          </p:nvSpPr>
          <p:spPr bwMode="auto">
            <a:xfrm>
              <a:off x="2483768" y="3861048"/>
              <a:ext cx="6480720" cy="576064"/>
            </a:xfrm>
            <a:prstGeom prst="rect">
              <a:avLst/>
            </a:prstGeom>
            <a:solidFill>
              <a:srgbClr val="92D050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Semi-annually</a:t>
              </a:r>
              <a:endParaRPr lang="ko-KR" altLang="en-US" sz="2400">
                <a:ea typeface="맑은 고딕"/>
                <a:cs typeface="Arial" charset="0"/>
              </a:endParaRPr>
            </a:p>
          </p:txBody>
        </p:sp>
        <p:sp>
          <p:nvSpPr>
            <p:cNvPr id="51213" name="직사각형 20"/>
            <p:cNvSpPr>
              <a:spLocks noChangeArrowheads="1"/>
            </p:cNvSpPr>
            <p:nvPr/>
          </p:nvSpPr>
          <p:spPr bwMode="auto">
            <a:xfrm>
              <a:off x="395536" y="4437112"/>
              <a:ext cx="2088232" cy="1008112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273050" lvl="1" indent="-273050" latinLnBrk="1">
                <a:lnSpc>
                  <a:spcPct val="150000"/>
                </a:lnSpc>
                <a:buSzPct val="80000"/>
                <a:buFontTx/>
                <a:buBlip>
                  <a:blip r:embed="rId3"/>
                </a:buBlip>
              </a:pPr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Questions</a:t>
              </a:r>
              <a:endParaRPr kumimoji="0" lang="ko-KR" altLang="en-US" sz="2400" b="1">
                <a:latin typeface="Arial" charset="0"/>
                <a:ea typeface="맑은 고딕"/>
                <a:cs typeface="Arial" charset="0"/>
              </a:endParaRPr>
            </a:p>
          </p:txBody>
        </p:sp>
        <p:sp>
          <p:nvSpPr>
            <p:cNvPr id="51214" name="직사각형 21"/>
            <p:cNvSpPr>
              <a:spLocks noChangeArrowheads="1"/>
            </p:cNvSpPr>
            <p:nvPr/>
          </p:nvSpPr>
          <p:spPr bwMode="auto">
            <a:xfrm>
              <a:off x="2483768" y="4437112"/>
              <a:ext cx="6480720" cy="1008112"/>
            </a:xfrm>
            <a:prstGeom prst="rect">
              <a:avLst/>
            </a:prstGeom>
            <a:solidFill>
              <a:srgbClr val="92D050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lvl="1"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Seeking jobs, working hours, employment status, industry, occupation, etc.</a:t>
              </a:r>
              <a:endParaRPr lang="ko-KR" altLang="en-US">
                <a:ea typeface="맑은 고딕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0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Dual Income Couples-1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en-US">
              <a:latin typeface="Verdana" pitchFamily="34" charset="0"/>
            </a:endParaRPr>
          </a:p>
        </p:txBody>
      </p:sp>
      <p:sp>
        <p:nvSpPr>
          <p:cNvPr id="53251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2BB1BF5A-1D87-440A-A297-27DA0C4A7B50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18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53252" name="차트 9"/>
          <p:cNvGraphicFramePr>
            <a:graphicFrameLocks/>
          </p:cNvGraphicFramePr>
          <p:nvPr/>
        </p:nvGraphicFramePr>
        <p:xfrm>
          <a:off x="1065213" y="1146175"/>
          <a:ext cx="7229475" cy="4926013"/>
        </p:xfrm>
        <a:graphic>
          <a:graphicData uri="http://schemas.openxmlformats.org/presentationml/2006/ole">
            <p:oleObj spid="_x0000_s53252" r:id="rId4" imgW="7230483" imgH="4925995" progId="Excel.Chart.8">
              <p:embed/>
            </p:oleObj>
          </a:graphicData>
        </a:graphic>
      </p:graphicFrame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5651500" y="-1588"/>
            <a:ext cx="3492500" cy="3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53254" name="직사각형 8"/>
          <p:cNvSpPr>
            <a:spLocks noChangeArrowheads="1"/>
          </p:cNvSpPr>
          <p:nvPr/>
        </p:nvSpPr>
        <p:spPr bwMode="auto">
          <a:xfrm>
            <a:off x="1116013" y="6092825"/>
            <a:ext cx="7343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cdrweb_floor2\바탕 화면\통계청 jpg\베이직\06.jpg"/>
          <p:cNvPicPr>
            <a:picLocks noChangeAspect="1" noChangeArrowheads="1"/>
          </p:cNvPicPr>
          <p:nvPr/>
        </p:nvPicPr>
        <p:blipFill>
          <a:blip r:embed="rId3"/>
          <a:srcRect l="63177" t="46736" r="8698" b="39722"/>
          <a:stretch>
            <a:fillRect/>
          </a:stretch>
        </p:blipFill>
        <p:spPr bwMode="auto">
          <a:xfrm>
            <a:off x="7429500" y="6167438"/>
            <a:ext cx="171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/>
          <p:cNvSpPr/>
          <p:nvPr/>
        </p:nvSpPr>
        <p:spPr>
          <a:xfrm>
            <a:off x="-2773363" y="1125538"/>
            <a:ext cx="5461001" cy="5543550"/>
          </a:xfrm>
          <a:prstGeom prst="ellipse">
            <a:avLst/>
          </a:prstGeom>
          <a:noFill/>
          <a:ln w="38100">
            <a:solidFill>
              <a:srgbClr val="003300">
                <a:alpha val="6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/>
          </a:p>
        </p:txBody>
      </p:sp>
      <p:sp>
        <p:nvSpPr>
          <p:cNvPr id="32" name="타원 3"/>
          <p:cNvSpPr/>
          <p:nvPr/>
        </p:nvSpPr>
        <p:spPr>
          <a:xfrm>
            <a:off x="-1917591" y="1926375"/>
            <a:ext cx="3749834" cy="3807748"/>
          </a:xfrm>
          <a:prstGeom prst="ellipse">
            <a:avLst/>
          </a:prstGeom>
          <a:noFill/>
          <a:ln w="254000">
            <a:solidFill>
              <a:srgbClr val="99FF33">
                <a:alpha val="82000"/>
              </a:srgbClr>
            </a:solidFill>
          </a:ln>
          <a:scene3d>
            <a:camera prst="orthographicFront"/>
            <a:lightRig rig="twoPt" dir="t"/>
          </a:scene3d>
          <a:sp3d extrusionH="88900" prstMaterial="plastic">
            <a:bevelT w="254000" h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/>
          </a:p>
        </p:txBody>
      </p:sp>
      <p:sp>
        <p:nvSpPr>
          <p:cNvPr id="18438" name="TextBox 34"/>
          <p:cNvSpPr txBox="1">
            <a:spLocks noChangeArrowheads="1"/>
          </p:cNvSpPr>
          <p:nvPr/>
        </p:nvSpPr>
        <p:spPr bwMode="auto">
          <a:xfrm>
            <a:off x="2700338" y="2420938"/>
            <a:ext cx="4741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 b="1">
                <a:latin typeface="Arial" charset="0"/>
                <a:ea typeface="맑은 고딕"/>
                <a:cs typeface="Arial" charset="0"/>
              </a:rPr>
              <a:t>Aspects of Korean Society</a:t>
            </a:r>
            <a:endParaRPr lang="ko-KR" altLang="en-US" sz="2800" b="1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18439" name="TextBox 38"/>
          <p:cNvSpPr txBox="1">
            <a:spLocks noChangeArrowheads="1"/>
          </p:cNvSpPr>
          <p:nvPr/>
        </p:nvSpPr>
        <p:spPr bwMode="auto">
          <a:xfrm>
            <a:off x="2938463" y="3500438"/>
            <a:ext cx="4264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 b="1">
                <a:latin typeface="Arial" charset="0"/>
                <a:ea typeface="맑은 고딕"/>
                <a:cs typeface="Arial" charset="0"/>
              </a:rPr>
              <a:t>Initiatives Taken</a:t>
            </a:r>
            <a:endParaRPr lang="ko-KR" altLang="en-US" sz="2800" b="1"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18440" name="그룹 55"/>
          <p:cNvGrpSpPr>
            <a:grpSpLocks/>
          </p:cNvGrpSpPr>
          <p:nvPr/>
        </p:nvGrpSpPr>
        <p:grpSpPr bwMode="auto">
          <a:xfrm>
            <a:off x="2411413" y="3543300"/>
            <a:ext cx="527050" cy="533400"/>
            <a:chOff x="1381412" y="1438796"/>
            <a:chExt cx="526292" cy="534421"/>
          </a:xfrm>
        </p:grpSpPr>
        <p:sp>
          <p:nvSpPr>
            <p:cNvPr id="57" name="타원 6"/>
            <p:cNvSpPr/>
            <p:nvPr/>
          </p:nvSpPr>
          <p:spPr>
            <a:xfrm>
              <a:off x="1381412" y="1438796"/>
              <a:ext cx="526292" cy="534421"/>
            </a:xfrm>
            <a:prstGeom prst="ellipse">
              <a:avLst/>
            </a:prstGeom>
            <a:gradFill flip="none" rotWithShape="1">
              <a:gsLst>
                <a:gs pos="0">
                  <a:srgbClr val="3ECB27">
                    <a:shade val="30000"/>
                    <a:satMod val="115000"/>
                  </a:srgbClr>
                </a:gs>
                <a:gs pos="50000">
                  <a:srgbClr val="3ECB27">
                    <a:shade val="67500"/>
                    <a:satMod val="115000"/>
                  </a:srgbClr>
                </a:gs>
                <a:gs pos="100000">
                  <a:srgbClr val="3ECB2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dirty="0"/>
            </a:p>
          </p:txBody>
        </p:sp>
        <p:sp>
          <p:nvSpPr>
            <p:cNvPr id="18468" name="TextBox 57"/>
            <p:cNvSpPr txBox="1">
              <a:spLocks noChangeArrowheads="1"/>
            </p:cNvSpPr>
            <p:nvPr/>
          </p:nvSpPr>
          <p:spPr bwMode="auto">
            <a:xfrm>
              <a:off x="1453641" y="1464045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latinLnBrk="1"/>
              <a:r>
                <a:rPr lang="en-US" altLang="ko-KR" sz="2400" b="1">
                  <a:solidFill>
                    <a:schemeClr val="bg1"/>
                  </a:solidFill>
                  <a:latin typeface="Arial" charset="0"/>
                  <a:ea typeface="휴먼둥근헤드라인"/>
                  <a:cs typeface="Arial" charset="0"/>
                </a:rPr>
                <a:t>3</a:t>
              </a:r>
              <a:endParaRPr lang="ko-KR" altLang="en-US" sz="2400" b="1">
                <a:solidFill>
                  <a:schemeClr val="bg1"/>
                </a:solidFill>
                <a:latin typeface="Arial" charset="0"/>
                <a:ea typeface="휴먼둥근헤드라인"/>
                <a:cs typeface="Arial" charset="0"/>
              </a:endParaRPr>
            </a:p>
          </p:txBody>
        </p:sp>
      </p:grpSp>
      <p:grpSp>
        <p:nvGrpSpPr>
          <p:cNvPr id="18441" name="그룹 54"/>
          <p:cNvGrpSpPr>
            <a:grpSpLocks/>
          </p:cNvGrpSpPr>
          <p:nvPr/>
        </p:nvGrpSpPr>
        <p:grpSpPr bwMode="auto">
          <a:xfrm>
            <a:off x="2124075" y="2492375"/>
            <a:ext cx="525463" cy="534988"/>
            <a:chOff x="1381412" y="1438796"/>
            <a:chExt cx="526292" cy="534421"/>
          </a:xfrm>
        </p:grpSpPr>
        <p:sp>
          <p:nvSpPr>
            <p:cNvPr id="50" name="타원 6"/>
            <p:cNvSpPr/>
            <p:nvPr/>
          </p:nvSpPr>
          <p:spPr>
            <a:xfrm>
              <a:off x="1381412" y="1438796"/>
              <a:ext cx="526292" cy="534421"/>
            </a:xfrm>
            <a:prstGeom prst="ellipse">
              <a:avLst/>
            </a:prstGeom>
            <a:gradFill flip="none" rotWithShape="1">
              <a:gsLst>
                <a:gs pos="0">
                  <a:srgbClr val="3ECB27">
                    <a:shade val="30000"/>
                    <a:satMod val="115000"/>
                  </a:srgbClr>
                </a:gs>
                <a:gs pos="50000">
                  <a:srgbClr val="3ECB27">
                    <a:shade val="67500"/>
                    <a:satMod val="115000"/>
                  </a:srgbClr>
                </a:gs>
                <a:gs pos="100000">
                  <a:srgbClr val="3ECB2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dirty="0"/>
            </a:p>
          </p:txBody>
        </p:sp>
        <p:sp>
          <p:nvSpPr>
            <p:cNvPr id="18464" name="TextBox 50"/>
            <p:cNvSpPr txBox="1">
              <a:spLocks noChangeArrowheads="1"/>
            </p:cNvSpPr>
            <p:nvPr/>
          </p:nvSpPr>
          <p:spPr bwMode="auto">
            <a:xfrm>
              <a:off x="1471176" y="147529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chemeClr val="bg1"/>
                  </a:solidFill>
                  <a:latin typeface="Arial" charset="0"/>
                  <a:ea typeface="휴먼둥근헤드라인"/>
                  <a:cs typeface="Arial" charset="0"/>
                </a:rPr>
                <a:t>2</a:t>
              </a:r>
              <a:endParaRPr lang="ko-KR" altLang="en-US" sz="2400" b="1">
                <a:solidFill>
                  <a:schemeClr val="bg1"/>
                </a:solidFill>
                <a:latin typeface="Arial" charset="0"/>
                <a:ea typeface="휴먼둥근헤드라인"/>
                <a:cs typeface="Arial" charset="0"/>
              </a:endParaRPr>
            </a:p>
          </p:txBody>
        </p:sp>
      </p:grpSp>
      <p:sp>
        <p:nvSpPr>
          <p:cNvPr id="18442" name="TextBox 22"/>
          <p:cNvSpPr txBox="1">
            <a:spLocks noChangeArrowheads="1"/>
          </p:cNvSpPr>
          <p:nvPr/>
        </p:nvSpPr>
        <p:spPr bwMode="auto">
          <a:xfrm>
            <a:off x="2794000" y="4508500"/>
            <a:ext cx="635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 b="1">
                <a:latin typeface="Arial" charset="0"/>
                <a:ea typeface="맑은 고딕"/>
                <a:cs typeface="Arial" charset="0"/>
              </a:rPr>
              <a:t>Statistics on Work and Life Balance</a:t>
            </a:r>
            <a:endParaRPr lang="ko-KR" altLang="en-US" sz="2800" b="1"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18443" name="그룹 23"/>
          <p:cNvGrpSpPr>
            <a:grpSpLocks/>
          </p:cNvGrpSpPr>
          <p:nvPr/>
        </p:nvGrpSpPr>
        <p:grpSpPr bwMode="auto">
          <a:xfrm>
            <a:off x="2268538" y="4519613"/>
            <a:ext cx="525462" cy="533400"/>
            <a:chOff x="1381412" y="1438796"/>
            <a:chExt cx="526292" cy="534421"/>
          </a:xfrm>
        </p:grpSpPr>
        <p:sp>
          <p:nvSpPr>
            <p:cNvPr id="25" name="타원 6"/>
            <p:cNvSpPr/>
            <p:nvPr/>
          </p:nvSpPr>
          <p:spPr>
            <a:xfrm>
              <a:off x="1381412" y="1438796"/>
              <a:ext cx="526292" cy="534421"/>
            </a:xfrm>
            <a:prstGeom prst="ellipse">
              <a:avLst/>
            </a:prstGeom>
            <a:gradFill flip="none" rotWithShape="1">
              <a:gsLst>
                <a:gs pos="0">
                  <a:srgbClr val="3ECB27">
                    <a:shade val="30000"/>
                    <a:satMod val="115000"/>
                  </a:srgbClr>
                </a:gs>
                <a:gs pos="50000">
                  <a:srgbClr val="3ECB27">
                    <a:shade val="67500"/>
                    <a:satMod val="115000"/>
                  </a:srgbClr>
                </a:gs>
                <a:gs pos="100000">
                  <a:srgbClr val="3ECB2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dirty="0"/>
            </a:p>
          </p:txBody>
        </p:sp>
        <p:sp>
          <p:nvSpPr>
            <p:cNvPr id="18460" name="TextBox 25"/>
            <p:cNvSpPr txBox="1">
              <a:spLocks noChangeArrowheads="1"/>
            </p:cNvSpPr>
            <p:nvPr/>
          </p:nvSpPr>
          <p:spPr bwMode="auto">
            <a:xfrm>
              <a:off x="1462519" y="14818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chemeClr val="bg1"/>
                  </a:solidFill>
                  <a:latin typeface="Arial" charset="0"/>
                  <a:ea typeface="휴먼둥근헤드라인"/>
                  <a:cs typeface="Arial" charset="0"/>
                </a:rPr>
                <a:t>4</a:t>
              </a:r>
              <a:endParaRPr lang="ko-KR" altLang="en-US" sz="2400" b="1">
                <a:solidFill>
                  <a:schemeClr val="bg1"/>
                </a:solidFill>
                <a:latin typeface="Arial" charset="0"/>
                <a:ea typeface="휴먼둥근헤드라인"/>
                <a:cs typeface="Arial" charset="0"/>
              </a:endParaRPr>
            </a:p>
          </p:txBody>
        </p:sp>
      </p:grp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2035175" y="1571625"/>
            <a:ext cx="3470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2800" b="1">
                <a:latin typeface="Arial" charset="0"/>
                <a:ea typeface="맑은 고딕"/>
                <a:cs typeface="Arial" charset="0"/>
              </a:rPr>
              <a:t> Korea in the World</a:t>
            </a:r>
            <a:endParaRPr lang="ko-KR" altLang="en-US" sz="3200" b="1"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18445" name="그룹 18"/>
          <p:cNvGrpSpPr>
            <a:grpSpLocks/>
          </p:cNvGrpSpPr>
          <p:nvPr/>
        </p:nvGrpSpPr>
        <p:grpSpPr bwMode="auto">
          <a:xfrm>
            <a:off x="1476375" y="1557338"/>
            <a:ext cx="525463" cy="533400"/>
            <a:chOff x="1381412" y="1438796"/>
            <a:chExt cx="526292" cy="534421"/>
          </a:xfrm>
        </p:grpSpPr>
        <p:sp>
          <p:nvSpPr>
            <p:cNvPr id="20" name="타원 6"/>
            <p:cNvSpPr/>
            <p:nvPr/>
          </p:nvSpPr>
          <p:spPr>
            <a:xfrm>
              <a:off x="1381412" y="1438796"/>
              <a:ext cx="526292" cy="534421"/>
            </a:xfrm>
            <a:prstGeom prst="ellipse">
              <a:avLst/>
            </a:prstGeom>
            <a:gradFill flip="none" rotWithShape="1">
              <a:gsLst>
                <a:gs pos="0">
                  <a:srgbClr val="3ECB27">
                    <a:shade val="30000"/>
                    <a:satMod val="115000"/>
                  </a:srgbClr>
                </a:gs>
                <a:gs pos="50000">
                  <a:srgbClr val="3ECB27">
                    <a:shade val="67500"/>
                    <a:satMod val="115000"/>
                  </a:srgbClr>
                </a:gs>
                <a:gs pos="100000">
                  <a:srgbClr val="3ECB2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dirty="0"/>
            </a:p>
          </p:txBody>
        </p:sp>
        <p:sp>
          <p:nvSpPr>
            <p:cNvPr id="18456" name="TextBox 20"/>
            <p:cNvSpPr txBox="1">
              <a:spLocks noChangeArrowheads="1"/>
            </p:cNvSpPr>
            <p:nvPr/>
          </p:nvSpPr>
          <p:spPr bwMode="auto">
            <a:xfrm>
              <a:off x="1449228" y="1455167"/>
              <a:ext cx="3561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400" b="1">
                  <a:solidFill>
                    <a:schemeClr val="bg1"/>
                  </a:solidFill>
                  <a:latin typeface="Arial" charset="0"/>
                  <a:ea typeface="휴먼둥근헤드라인"/>
                  <a:cs typeface="Arial" charset="0"/>
                </a:rPr>
                <a:t>1</a:t>
              </a:r>
              <a:endParaRPr lang="ko-KR" altLang="en-US" sz="2400" b="1">
                <a:solidFill>
                  <a:schemeClr val="bg1"/>
                </a:solidFill>
                <a:latin typeface="Arial" charset="0"/>
                <a:ea typeface="휴먼둥근헤드라인"/>
                <a:cs typeface="Arial" charset="0"/>
              </a:endParaRPr>
            </a:p>
          </p:txBody>
        </p:sp>
      </p:grpSp>
      <p:sp>
        <p:nvSpPr>
          <p:cNvPr id="18446" name="TextBox 21"/>
          <p:cNvSpPr txBox="1">
            <a:spLocks noChangeArrowheads="1"/>
          </p:cNvSpPr>
          <p:nvPr/>
        </p:nvSpPr>
        <p:spPr bwMode="auto">
          <a:xfrm>
            <a:off x="2290763" y="5548313"/>
            <a:ext cx="494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 b="1">
                <a:latin typeface="Arial" charset="0"/>
                <a:ea typeface="맑은 고딕"/>
                <a:cs typeface="Arial" charset="0"/>
              </a:rPr>
              <a:t>Future Plan</a:t>
            </a:r>
            <a:endParaRPr lang="ko-KR" altLang="en-US" sz="2800" b="1"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18447" name="그룹 26"/>
          <p:cNvGrpSpPr>
            <a:grpSpLocks/>
          </p:cNvGrpSpPr>
          <p:nvPr/>
        </p:nvGrpSpPr>
        <p:grpSpPr bwMode="auto">
          <a:xfrm>
            <a:off x="1763713" y="5559425"/>
            <a:ext cx="527050" cy="533400"/>
            <a:chOff x="1381412" y="1438796"/>
            <a:chExt cx="526292" cy="534421"/>
          </a:xfrm>
        </p:grpSpPr>
        <p:sp>
          <p:nvSpPr>
            <p:cNvPr id="28" name="타원 6"/>
            <p:cNvSpPr/>
            <p:nvPr/>
          </p:nvSpPr>
          <p:spPr>
            <a:xfrm>
              <a:off x="1381412" y="1438796"/>
              <a:ext cx="526292" cy="534421"/>
            </a:xfrm>
            <a:prstGeom prst="ellipse">
              <a:avLst/>
            </a:prstGeom>
            <a:gradFill flip="none" rotWithShape="1">
              <a:gsLst>
                <a:gs pos="0">
                  <a:srgbClr val="3ECB27">
                    <a:shade val="30000"/>
                    <a:satMod val="115000"/>
                  </a:srgbClr>
                </a:gs>
                <a:gs pos="50000">
                  <a:srgbClr val="3ECB27">
                    <a:shade val="67500"/>
                    <a:satMod val="115000"/>
                  </a:srgbClr>
                </a:gs>
                <a:gs pos="100000">
                  <a:srgbClr val="3ECB27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lang="ko-KR" altLang="en-US" dirty="0"/>
            </a:p>
          </p:txBody>
        </p:sp>
        <p:sp>
          <p:nvSpPr>
            <p:cNvPr id="18452" name="TextBox 28"/>
            <p:cNvSpPr txBox="1">
              <a:spLocks noChangeArrowheads="1"/>
            </p:cNvSpPr>
            <p:nvPr/>
          </p:nvSpPr>
          <p:spPr bwMode="auto">
            <a:xfrm>
              <a:off x="1471397" y="1481801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2400" b="1">
                  <a:solidFill>
                    <a:schemeClr val="bg1"/>
                  </a:solidFill>
                  <a:latin typeface="Arial" charset="0"/>
                  <a:ea typeface="휴먼둥근헤드라인"/>
                  <a:cs typeface="Arial" charset="0"/>
                </a:rPr>
                <a:t>5</a:t>
              </a:r>
              <a:endParaRPr lang="ko-KR" altLang="en-US" sz="2400" b="1">
                <a:solidFill>
                  <a:schemeClr val="bg1"/>
                </a:solidFill>
                <a:latin typeface="Arial" charset="0"/>
                <a:ea typeface="휴먼둥근헤드라인"/>
                <a:cs typeface="Arial" charset="0"/>
              </a:endParaRPr>
            </a:p>
          </p:txBody>
        </p:sp>
      </p:grpSp>
      <p:sp>
        <p:nvSpPr>
          <p:cNvPr id="18448" name="Text Box 8"/>
          <p:cNvSpPr txBox="1">
            <a:spLocks noChangeArrowheads="1"/>
          </p:cNvSpPr>
          <p:nvPr/>
        </p:nvSpPr>
        <p:spPr bwMode="auto">
          <a:xfrm>
            <a:off x="1598613" y="115888"/>
            <a:ext cx="56165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>
              <a:lnSpc>
                <a:spcPct val="140000"/>
              </a:lnSpc>
              <a:spcBef>
                <a:spcPct val="50000"/>
              </a:spcBef>
            </a:pPr>
            <a:r>
              <a:rPr lang="en-US" altLang="ko-KR" sz="3600" b="1">
                <a:latin typeface="Arial" charset="0"/>
                <a:ea typeface="Verdana" pitchFamily="34" charset="0"/>
                <a:cs typeface="Arial" charset="0"/>
              </a:rPr>
              <a:t>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0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Dual Income Couples-2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en-US">
              <a:latin typeface="Verdana" pitchFamily="34" charset="0"/>
            </a:endParaRPr>
          </a:p>
        </p:txBody>
      </p:sp>
      <p:sp>
        <p:nvSpPr>
          <p:cNvPr id="55299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92EF9663-4DB3-48DC-BB03-F9C8BC9FC893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19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55300" name="차트 6"/>
          <p:cNvGraphicFramePr>
            <a:graphicFrameLocks/>
          </p:cNvGraphicFramePr>
          <p:nvPr/>
        </p:nvGraphicFramePr>
        <p:xfrm>
          <a:off x="704850" y="1722438"/>
          <a:ext cx="7734300" cy="4308475"/>
        </p:xfrm>
        <a:graphic>
          <a:graphicData uri="http://schemas.openxmlformats.org/presentationml/2006/ole">
            <p:oleObj spid="_x0000_s55300" r:id="rId4" imgW="7730398" imgH="4310246" progId="Excel.Chart.8">
              <p:embed/>
            </p:oleObj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655064" y="1124744"/>
            <a:ext cx="7920880" cy="5040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Percentage of Dual Income Couples by Age Groups</a:t>
            </a:r>
            <a:endParaRPr kumimoji="0" lang="ko-KR" altLang="en-U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4" name="TextBox 10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55305" name="직사각형 9"/>
          <p:cNvSpPr>
            <a:spLocks noChangeArrowheads="1"/>
          </p:cNvSpPr>
          <p:nvPr/>
        </p:nvSpPr>
        <p:spPr bwMode="auto">
          <a:xfrm>
            <a:off x="755650" y="6021388"/>
            <a:ext cx="734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6840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Dual Income Couples-3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1"/>
            <a:endParaRPr lang="ko-KR" altLang="en-US">
              <a:latin typeface="Verdana" pitchFamily="34" charset="0"/>
            </a:endParaRPr>
          </a:p>
        </p:txBody>
      </p:sp>
      <p:sp>
        <p:nvSpPr>
          <p:cNvPr id="57347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A822C244-2963-4AB8-80F4-A9BF7DD86CD1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20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57348" name="차트 8"/>
          <p:cNvGraphicFramePr>
            <a:graphicFrameLocks/>
          </p:cNvGraphicFramePr>
          <p:nvPr/>
        </p:nvGraphicFramePr>
        <p:xfrm>
          <a:off x="488950" y="1793875"/>
          <a:ext cx="8094663" cy="4294188"/>
        </p:xfrm>
        <a:graphic>
          <a:graphicData uri="http://schemas.openxmlformats.org/presentationml/2006/ole">
            <p:oleObj spid="_x0000_s57348" r:id="rId4" imgW="8096190" imgH="4298052" progId="Excel.Chart.8">
              <p:embed/>
            </p:oleObj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1907704" y="1124744"/>
            <a:ext cx="5256584" cy="5040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Dual Income Couples by Industry</a:t>
            </a:r>
            <a:endParaRPr kumimoji="0" lang="ko-KR" altLang="en-U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2" name="TextBox 10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57353" name="직사각형 9"/>
          <p:cNvSpPr>
            <a:spLocks noChangeArrowheads="1"/>
          </p:cNvSpPr>
          <p:nvPr/>
        </p:nvSpPr>
        <p:spPr bwMode="auto">
          <a:xfrm>
            <a:off x="468313" y="6032500"/>
            <a:ext cx="7343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Discontinuity-1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59394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0443545C-EBC9-4A00-8927-6815F26108E4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21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59395" name="차트 7"/>
          <p:cNvGraphicFramePr>
            <a:graphicFrameLocks/>
          </p:cNvGraphicFramePr>
          <p:nvPr/>
        </p:nvGraphicFramePr>
        <p:xfrm>
          <a:off x="633413" y="1722438"/>
          <a:ext cx="7877175" cy="4494212"/>
        </p:xfrm>
        <a:graphic>
          <a:graphicData uri="http://schemas.openxmlformats.org/presentationml/2006/ole">
            <p:oleObj spid="_x0000_s59395" r:id="rId4" imgW="7876715" imgH="4499238" progId="Excel.Chart.8">
              <p:embed/>
            </p:oleObj>
          </a:graphicData>
        </a:graphic>
      </p:graphicFrame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187624" y="1124744"/>
            <a:ext cx="6912768" cy="50462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buClr>
                <a:schemeClr val="tx1"/>
              </a:buClr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Labor Force Participation Rate by Age Groups</a:t>
            </a:r>
            <a:endParaRPr kumimoji="0"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9" name="TextBox 9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59400" name="직사각형 10"/>
          <p:cNvSpPr>
            <a:spLocks noChangeArrowheads="1"/>
          </p:cNvSpPr>
          <p:nvPr/>
        </p:nvSpPr>
        <p:spPr bwMode="auto">
          <a:xfrm>
            <a:off x="611188" y="6165850"/>
            <a:ext cx="7345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Economically  Active Population Survey(2012)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AA8F5DFE-5E5D-4498-8899-FA3863B6E172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22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358032" y="1412776"/>
            <a:ext cx="8424936" cy="4608512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 on the Promotion of Economic Activities of Career-Interrupted Women</a:t>
            </a:r>
          </a:p>
          <a:p>
            <a:pPr marL="730250" lvl="2" indent="-2730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23B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Any women whose economic activities have ever been interrupted by pregnancy, childcare, care for a family member or any similar reason or who have never been engaged in any economic activity but who desire now to have a job</a:t>
            </a:r>
            <a:endParaRPr kumimoji="0" lang="ko-KR" altLang="en-US" sz="2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Discontinuity-2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61446" name="TextBox 8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0EE2C1AC-C269-431E-9CB5-3B44B54DEA4B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23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358032" y="1772816"/>
            <a:ext cx="8424936" cy="4032448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Local Labor Force Survey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28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Married women aged 15-54 who are unemployed or not economically active because of getting married, getting  pregnant, giving birth or rearing children.</a:t>
            </a:r>
            <a:endParaRPr kumimoji="0" lang="ko-KR" altLang="en-US" sz="28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Discontinuity-3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63494" name="TextBox 8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0B8DC8A8-4A7E-4B6E-B20B-180376F4493F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24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5538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Discontinuity-4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grpSp>
        <p:nvGrpSpPr>
          <p:cNvPr id="65539" name="그룹 13"/>
          <p:cNvGrpSpPr>
            <a:grpSpLocks/>
          </p:cNvGrpSpPr>
          <p:nvPr/>
        </p:nvGrpSpPr>
        <p:grpSpPr bwMode="auto">
          <a:xfrm>
            <a:off x="684213" y="2286000"/>
            <a:ext cx="7912100" cy="3671888"/>
            <a:chOff x="683568" y="2285498"/>
            <a:chExt cx="7912350" cy="3672408"/>
          </a:xfrm>
        </p:grpSpPr>
        <p:sp>
          <p:nvSpPr>
            <p:cNvPr id="65545" name="직사각형 4"/>
            <p:cNvSpPr>
              <a:spLocks noChangeArrowheads="1"/>
            </p:cNvSpPr>
            <p:nvPr/>
          </p:nvSpPr>
          <p:spPr bwMode="auto">
            <a:xfrm>
              <a:off x="683568" y="2285498"/>
              <a:ext cx="7912350" cy="3672408"/>
            </a:xfrm>
            <a:prstGeom prst="rect">
              <a:avLst/>
            </a:prstGeom>
            <a:solidFill>
              <a:srgbClr val="C8E9B1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Married women aged 15~54</a:t>
              </a:r>
            </a:p>
            <a:p>
              <a:pPr latinLnBrk="1"/>
              <a:r>
                <a:rPr lang="en-US" altLang="ko-KR" sz="2400" b="1">
                  <a:latin typeface="Arial" charset="0"/>
                  <a:ea typeface="맑은 고딕"/>
                  <a:cs typeface="Arial" charset="0"/>
                </a:rPr>
                <a:t>(9,747,000, 100.0%)</a:t>
              </a:r>
            </a:p>
            <a:p>
              <a:pPr latinLnBrk="1"/>
              <a:endParaRPr lang="ko-KR" altLang="en-US">
                <a:ea typeface="맑은 고딕"/>
                <a:cs typeface="Arial" charset="0"/>
              </a:endParaRPr>
            </a:p>
          </p:txBody>
        </p:sp>
        <p:sp>
          <p:nvSpPr>
            <p:cNvPr id="65546" name="직사각형 8"/>
            <p:cNvSpPr>
              <a:spLocks noChangeArrowheads="1"/>
            </p:cNvSpPr>
            <p:nvPr/>
          </p:nvSpPr>
          <p:spPr bwMode="auto">
            <a:xfrm>
              <a:off x="3059832" y="3305611"/>
              <a:ext cx="5536086" cy="2652295"/>
            </a:xfrm>
            <a:prstGeom prst="rect">
              <a:avLst/>
            </a:prstGeom>
            <a:solidFill>
              <a:srgbClr val="92D050">
                <a:alpha val="7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atinLnBrk="1"/>
              <a:r>
                <a:rPr kumimoji="0" lang="en-US" altLang="ko-KR" sz="2400" b="1">
                  <a:latin typeface="Arial" charset="0"/>
                  <a:ea typeface="맑은 고딕"/>
                  <a:cs typeface="Arial" charset="0"/>
                </a:rPr>
                <a:t>Unemployed or not economically active(</a:t>
              </a:r>
              <a:r>
                <a:rPr lang="en-US" altLang="ko-KR" sz="2400" b="1">
                  <a:latin typeface="Arial" charset="0"/>
                  <a:ea typeface="맑은 고딕"/>
                  <a:cs typeface="Arial" charset="0"/>
                </a:rPr>
                <a:t>4,049,000, 41.5%)</a:t>
              </a:r>
            </a:p>
            <a:p>
              <a:pPr latinLnBrk="1"/>
              <a:endParaRPr lang="ko-KR" altLang="en-US">
                <a:ea typeface="맑은 고딕"/>
                <a:cs typeface="Arial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563374" y="4685765"/>
              <a:ext cx="4032448" cy="1272141"/>
            </a:xfrm>
            <a:prstGeom prst="rect">
              <a:avLst/>
            </a:prstGeom>
            <a:solidFill>
              <a:srgbClr val="00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latinLnBrk="1"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Women in Career Discontinuity</a:t>
              </a:r>
            </a:p>
            <a:p>
              <a:pPr latinLnBrk="1">
                <a:defRPr/>
              </a:pPr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(1,978,000, 20.3%</a:t>
              </a:r>
              <a:r>
                <a:rPr lang="en-US" altLang="ko-KR" sz="24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)</a:t>
              </a:r>
            </a:p>
            <a:p>
              <a:pPr latinLnBrk="1">
                <a:defRPr/>
              </a:pPr>
              <a:endParaRPr lang="en-US" altLang="ko-KR" sz="1400" b="1" dirty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  <a:p>
              <a:pPr latinLnBrk="1">
                <a:defRPr/>
              </a:pPr>
              <a:endParaRPr lang="ko-KR" altLang="en-US" sz="1400" b="1" dirty="0">
                <a:solidFill>
                  <a:srgbClr val="FF0000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</p:grpSp>
      <p:sp>
        <p:nvSpPr>
          <p:cNvPr id="13" name="AutoShape 2"/>
          <p:cNvSpPr>
            <a:spLocks noChangeArrowheads="1"/>
          </p:cNvSpPr>
          <p:nvPr/>
        </p:nvSpPr>
        <p:spPr bwMode="gray">
          <a:xfrm>
            <a:off x="1115616" y="1345268"/>
            <a:ext cx="7128792" cy="643572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Size of Women in Career Discontinuity</a:t>
            </a:r>
            <a:endParaRPr kumimoji="0" lang="ko-KR" altLang="en-US" sz="2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43" name="TextBox 14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65544" name="직사각형 10"/>
          <p:cNvSpPr>
            <a:spLocks noChangeArrowheads="1"/>
          </p:cNvSpPr>
          <p:nvPr/>
        </p:nvSpPr>
        <p:spPr bwMode="auto">
          <a:xfrm>
            <a:off x="611188" y="5961063"/>
            <a:ext cx="7345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527D8076-2729-472E-ADA4-823AC73BF6E8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25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7586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Discontinuity-5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graphicFrame>
        <p:nvGraphicFramePr>
          <p:cNvPr id="67587" name="차트 10"/>
          <p:cNvGraphicFramePr>
            <a:graphicFrameLocks/>
          </p:cNvGraphicFramePr>
          <p:nvPr/>
        </p:nvGraphicFramePr>
        <p:xfrm>
          <a:off x="273050" y="1290638"/>
          <a:ext cx="4133850" cy="4710112"/>
        </p:xfrm>
        <a:graphic>
          <a:graphicData uri="http://schemas.openxmlformats.org/presentationml/2006/ole">
            <p:oleObj spid="_x0000_s67587" r:id="rId4" imgW="4133446" imgH="4706520" progId="Excel.Chart.8">
              <p:embed/>
            </p:oleObj>
          </a:graphicData>
        </a:graphic>
      </p:graphicFrame>
      <p:graphicFrame>
        <p:nvGraphicFramePr>
          <p:cNvPr id="67588" name="차트 13"/>
          <p:cNvGraphicFramePr>
            <a:graphicFrameLocks/>
          </p:cNvGraphicFramePr>
          <p:nvPr/>
        </p:nvGraphicFramePr>
        <p:xfrm>
          <a:off x="4665663" y="1290638"/>
          <a:ext cx="4205287" cy="4710112"/>
        </p:xfrm>
        <a:graphic>
          <a:graphicData uri="http://schemas.openxmlformats.org/presentationml/2006/ole">
            <p:oleObj spid="_x0000_s67588" r:id="rId5" imgW="4206605" imgH="4706520" progId="Excel.Chart.8">
              <p:embed/>
            </p:oleObj>
          </a:graphicData>
        </a:graphic>
      </p:graphicFrame>
      <p:sp>
        <p:nvSpPr>
          <p:cNvPr id="67589" name="TextBox 9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67590" name="직사각형 8"/>
          <p:cNvSpPr>
            <a:spLocks noChangeArrowheads="1"/>
          </p:cNvSpPr>
          <p:nvPr/>
        </p:nvSpPr>
        <p:spPr bwMode="auto">
          <a:xfrm>
            <a:off x="323850" y="5961063"/>
            <a:ext cx="7343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A2DDD5C8-5809-4130-9066-3CAC7ECA72C0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26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69634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Discontinuity-6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39750" y="1989138"/>
          <a:ext cx="8137525" cy="388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224136"/>
                <a:gridCol w="1224136"/>
                <a:gridCol w="1296401"/>
                <a:gridCol w="1367895"/>
                <a:gridCol w="1368409"/>
              </a:tblGrid>
              <a:tr h="441222">
                <a:tc rowSpan="4"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Married</a:t>
                      </a:r>
                      <a:r>
                        <a:rPr lang="en-US" altLang="ko-KR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Women aged 15~54( A)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E9B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E9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12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C8E9B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Unemployed or</a:t>
                      </a:r>
                      <a:r>
                        <a:rPr lang="en-US" altLang="ko-K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Non Economically Active(B)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12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Women</a:t>
                      </a:r>
                      <a:r>
                        <a:rPr lang="en-US" altLang="ko-K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in Career Discontinuity(C)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4122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(C/A)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Arial" pitchFamily="34" charset="0"/>
                          <a:cs typeface="Arial" pitchFamily="34" charset="0"/>
                        </a:rPr>
                        <a:t>(C/B)</a:t>
                      </a:r>
                      <a:endParaRPr lang="ko-KR" alt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9,747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C8E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4,049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1,978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20.3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48.9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15~29 years</a:t>
                      </a:r>
                      <a:endParaRPr lang="ko-KR" alt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609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C8E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336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36.3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65.8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30~39 years</a:t>
                      </a:r>
                      <a:endParaRPr lang="ko-KR" alt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3,120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C8E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1,579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1,115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35.7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70.6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40~49 years</a:t>
                      </a:r>
                      <a:endParaRPr lang="ko-KR" alt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3,989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C8E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1,377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511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37.1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  <a:tr h="4247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50~54 years</a:t>
                      </a:r>
                      <a:endParaRPr lang="ko-KR" altLang="en-US" sz="18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2,029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C8E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757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131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14287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6.5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17.3</a:t>
                      </a:r>
                    </a:p>
                  </a:txBody>
                  <a:tcPr marL="9525" marR="9525" marT="9525" marB="0" anchor="ctr"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  <p:sp>
        <p:nvSpPr>
          <p:cNvPr id="69695" name="TextBox 5"/>
          <p:cNvSpPr txBox="1">
            <a:spLocks noChangeArrowheads="1"/>
          </p:cNvSpPr>
          <p:nvPr/>
        </p:nvSpPr>
        <p:spPr bwMode="auto">
          <a:xfrm>
            <a:off x="6227763" y="1727200"/>
            <a:ext cx="2665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latin typeface="Arial" charset="0"/>
                <a:cs typeface="Arial" charset="0"/>
              </a:rPr>
              <a:t>(unit : thousand persons, %)</a:t>
            </a:r>
            <a:endParaRPr lang="ko-KR" altLang="en-US" sz="1400" b="1">
              <a:latin typeface="Arial" charset="0"/>
              <a:cs typeface="Arial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1547664" y="1196752"/>
            <a:ext cx="6264696" cy="5040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Career Discontinuity by Age Group</a:t>
            </a:r>
            <a:endParaRPr kumimoji="0" lang="ko-KR" altLang="en-U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99" name="TextBox 12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69700" name="직사각형 9"/>
          <p:cNvSpPr>
            <a:spLocks noChangeArrowheads="1"/>
          </p:cNvSpPr>
          <p:nvPr/>
        </p:nvSpPr>
        <p:spPr bwMode="auto">
          <a:xfrm>
            <a:off x="539750" y="5888038"/>
            <a:ext cx="73453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차트 8"/>
          <p:cNvGraphicFramePr>
            <a:graphicFrameLocks/>
          </p:cNvGraphicFramePr>
          <p:nvPr/>
        </p:nvGraphicFramePr>
        <p:xfrm>
          <a:off x="920750" y="1722438"/>
          <a:ext cx="7373938" cy="4311650"/>
        </p:xfrm>
        <a:graphic>
          <a:graphicData uri="http://schemas.openxmlformats.org/presentationml/2006/ole">
            <p:oleObj spid="_x0000_s71681" r:id="rId4" imgW="7376799" imgH="4316342" progId="Excel.Chart.8">
              <p:embed/>
            </p:oleObj>
          </a:graphicData>
        </a:graphic>
      </p:graphicFrame>
      <p:sp>
        <p:nvSpPr>
          <p:cNvPr id="71682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F85A12B7-D3EF-4C17-B4CF-EF491C28296F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27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71683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0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Discontinuity-7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979712" y="1124744"/>
            <a:ext cx="5616624" cy="4995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Reason for Career Discontinuity</a:t>
            </a:r>
            <a:endParaRPr kumimoji="0" lang="ko-KR" altLang="en-US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7" name="TextBox 9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71688" name="직사각형 10"/>
          <p:cNvSpPr>
            <a:spLocks noChangeArrowheads="1"/>
          </p:cNvSpPr>
          <p:nvPr/>
        </p:nvSpPr>
        <p:spPr bwMode="auto">
          <a:xfrm>
            <a:off x="900113" y="5961063"/>
            <a:ext cx="7343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8DAB83E7-8A25-45B8-9402-8C6843FAB927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28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73730" name="TextBox 11"/>
          <p:cNvSpPr txBox="1">
            <a:spLocks noChangeArrowheads="1"/>
          </p:cNvSpPr>
          <p:nvPr/>
        </p:nvSpPr>
        <p:spPr bwMode="auto">
          <a:xfrm>
            <a:off x="179388" y="260350"/>
            <a:ext cx="8607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Women in Career Discontinuity-8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gray">
          <a:xfrm>
            <a:off x="1403648" y="1201252"/>
            <a:ext cx="6696744" cy="4995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Working Period Before Career Discontinuity</a:t>
            </a:r>
            <a:endParaRPr kumimoji="0" lang="ko-KR" alt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95288" y="2060575"/>
          <a:ext cx="8497887" cy="3313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6"/>
                <a:gridCol w="720080"/>
                <a:gridCol w="864096"/>
                <a:gridCol w="720080"/>
                <a:gridCol w="648072"/>
                <a:gridCol w="648072"/>
                <a:gridCol w="648072"/>
                <a:gridCol w="720080"/>
                <a:gridCol w="648072"/>
                <a:gridCol w="792088"/>
                <a:gridCol w="648072"/>
              </a:tblGrid>
              <a:tr h="700400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Less than </a:t>
                      </a: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year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Over 5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한양중고딕"/>
                      </a:endParaRPr>
                    </a:p>
                  </a:txBody>
                  <a:tcPr marL="9525" marR="9525" marT="9525" marB="0" anchor="ctr"/>
                </a:tc>
              </a:tr>
              <a:tr h="522393"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41.7</a:t>
                      </a: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  <a:tr h="52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 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25.8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47.1</a:t>
                      </a: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18.6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  <a:tr h="52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39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15.5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21.6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21.4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  <a:tr h="52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38.9</a:t>
                      </a: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23.1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26.4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  <a:tr h="5223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 years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100.0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44.3</a:t>
                      </a: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24.4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19.1</a:t>
                      </a:r>
                    </a:p>
                  </a:txBody>
                  <a:tcPr marL="9525" marR="9525" marT="9525" marB="0" anchor="ctr"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73815" name="TextBox 6"/>
          <p:cNvSpPr txBox="1">
            <a:spLocks noChangeArrowheads="1"/>
          </p:cNvSpPr>
          <p:nvPr/>
        </p:nvSpPr>
        <p:spPr bwMode="auto">
          <a:xfrm>
            <a:off x="6445250" y="1790700"/>
            <a:ext cx="2663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latin typeface="Arial" charset="0"/>
                <a:cs typeface="Arial" charset="0"/>
              </a:rPr>
              <a:t>(unit : thousand persons, %)</a:t>
            </a:r>
            <a:endParaRPr lang="ko-KR" altLang="en-US" sz="1400" b="1">
              <a:latin typeface="Arial" charset="0"/>
              <a:cs typeface="Arial" charset="0"/>
            </a:endParaRPr>
          </a:p>
        </p:txBody>
      </p:sp>
      <p:sp>
        <p:nvSpPr>
          <p:cNvPr id="73816" name="TextBox 9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73817" name="직사각형 8"/>
          <p:cNvSpPr>
            <a:spLocks noChangeArrowheads="1"/>
          </p:cNvSpPr>
          <p:nvPr/>
        </p:nvSpPr>
        <p:spPr bwMode="auto">
          <a:xfrm>
            <a:off x="331788" y="5392738"/>
            <a:ext cx="7345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Survey(June,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1"/>
          <p:cNvSpPr txBox="1">
            <a:spLocks noChangeArrowheads="1"/>
          </p:cNvSpPr>
          <p:nvPr/>
        </p:nvSpPr>
        <p:spPr bwMode="auto">
          <a:xfrm>
            <a:off x="107950" y="26035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defRPr/>
            </a:pPr>
            <a:r>
              <a:rPr lang="en-US" altLang="ko-KR" sz="2800" b="1" spc="-15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Human Development Index &amp; Gender Inequality Index</a:t>
            </a:r>
            <a:endParaRPr lang="ko-KR" altLang="en-US" sz="2800" b="1" spc="-150" dirty="0">
              <a:latin typeface="Arial" pitchFamily="34" charset="0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20482" name="TextBox 32"/>
          <p:cNvSpPr txBox="1">
            <a:spLocks noChangeArrowheads="1"/>
          </p:cNvSpPr>
          <p:nvPr/>
        </p:nvSpPr>
        <p:spPr bwMode="auto">
          <a:xfrm>
            <a:off x="96838" y="645318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76CA4BB0-3505-4076-AC9F-EA8DB112FBFB}" type="slidenum">
              <a:rPr lang="ko-KR" altLang="en-US" sz="1400">
                <a:solidFill>
                  <a:srgbClr val="1E4649"/>
                </a:solidFill>
                <a:latin typeface="Verdana" pitchFamily="34" charset="0"/>
                <a:ea typeface="HY울릉도M"/>
                <a:cs typeface="Verdana" pitchFamily="34" charset="0"/>
              </a:rPr>
              <a:pPr latinLnBrk="1"/>
              <a:t>2</a:t>
            </a:fld>
            <a:endParaRPr lang="en-US" altLang="ko-KR" sz="1400">
              <a:solidFill>
                <a:srgbClr val="1E4649"/>
              </a:solidFill>
              <a:latin typeface="Verdana" pitchFamily="34" charset="0"/>
              <a:ea typeface="HY울릉도M"/>
              <a:cs typeface="Verdana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00113" y="1196975"/>
          <a:ext cx="7127875" cy="48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912"/>
                <a:gridCol w="2334637"/>
                <a:gridCol w="2232249"/>
              </a:tblGrid>
              <a:tr h="3711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HDI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GII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0.065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0.115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U.S.A.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0.256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0.045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0.920</a:t>
                      </a:r>
                      <a:endParaRPr lang="en-US" altLang="ko-KR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0.075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Zealand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0.164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0.121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0.055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0.057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0.131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0.119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0.153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541" name="TextBox 6"/>
          <p:cNvSpPr txBox="1">
            <a:spLocks noChangeArrowheads="1"/>
          </p:cNvSpPr>
          <p:nvPr/>
        </p:nvSpPr>
        <p:spPr bwMode="auto">
          <a:xfrm>
            <a:off x="827088" y="6326188"/>
            <a:ext cx="38893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400" b="1">
                <a:latin typeface="맑은 고딕"/>
                <a:ea typeface="맑은 고딕"/>
                <a:cs typeface="맑은 고딕"/>
              </a:rPr>
              <a:t>Source : UNDP Report(2012)</a:t>
            </a:r>
            <a:endParaRPr lang="ko-KR" altLang="en-US" sz="1400" b="1"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20542" name="TextBox 7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Flexible Working Schedule-1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75778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813F795E-95A1-4D9D-9E4E-6325C3AA866A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29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363658" y="1556792"/>
            <a:ext cx="8424936" cy="4032448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lvl="1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Part-time</a:t>
            </a:r>
          </a:p>
          <a:p>
            <a:pPr marL="514350" lvl="1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Flextime</a:t>
            </a:r>
          </a:p>
          <a:p>
            <a:pPr marL="514350" lvl="1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Hourly basis</a:t>
            </a:r>
          </a:p>
          <a:p>
            <a:pPr marL="514350" lvl="1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Telecommuting</a:t>
            </a:r>
          </a:p>
          <a:p>
            <a:pPr marL="514350" lvl="1" indent="-5143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+mj-ea"/>
              <a:buAutoNum type="circleNumDbPlain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Compressed work week</a:t>
            </a:r>
            <a:endParaRPr kumimoji="0" lang="ko-KR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Flexible Working Schedule-2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77826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E2D6A1A6-CEE7-4D52-85F5-B784B75A4F10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30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363658" y="1551166"/>
            <a:ext cx="8424936" cy="4326106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13.4% of wage workers use flexible working schedule.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Women, temporary workers, workers in public service and wholesale are more likely to use flexible working schedule.</a:t>
            </a:r>
            <a:endParaRPr kumimoji="0" lang="ko-KR" alt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30" name="TextBox 6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Flexible Working Schedule-3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79874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EF5FCB07-9E2A-4009-B5D1-5390A235F8FA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31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79875" name="차트 4"/>
          <p:cNvGraphicFramePr>
            <a:graphicFrameLocks/>
          </p:cNvGraphicFramePr>
          <p:nvPr/>
        </p:nvGraphicFramePr>
        <p:xfrm>
          <a:off x="633413" y="1865313"/>
          <a:ext cx="7734300" cy="4062412"/>
        </p:xfrm>
        <a:graphic>
          <a:graphicData uri="http://schemas.openxmlformats.org/presentationml/2006/ole">
            <p:oleObj spid="_x0000_s79875" r:id="rId4" imgW="7736494" imgH="4060288" progId="Excel.Chart.8">
              <p:embed/>
            </p:oleObj>
          </a:graphicData>
        </a:graphic>
      </p:graphicFrame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1907704" y="1196752"/>
            <a:ext cx="5760640" cy="499556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 Working Schedule by gender</a:t>
            </a:r>
            <a:endParaRPr kumimoji="0" lang="ko-KR" alt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879" name="TextBox 8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79880" name="직사각형 7"/>
          <p:cNvSpPr>
            <a:spLocks noChangeArrowheads="1"/>
          </p:cNvSpPr>
          <p:nvPr/>
        </p:nvSpPr>
        <p:spPr bwMode="auto">
          <a:xfrm>
            <a:off x="611188" y="5949950"/>
            <a:ext cx="7345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Survey(March,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Flexible Working Schedule-4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81922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CB6CA878-9CB6-491B-9F2E-D38BBCDE8C5D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32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349406" y="1395524"/>
            <a:ext cx="8424936" cy="4680520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Wage workers prefer part-time, flextime or hourly basis.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Wage workers not using FWS would like to  use flextime or hourly basis in the future.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8.1% of unemployed and non economically active person would like to be a part-timer even though they could have full-time jobs.</a:t>
            </a:r>
          </a:p>
        </p:txBody>
      </p:sp>
      <p:sp>
        <p:nvSpPr>
          <p:cNvPr id="81926" name="TextBox 6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Verdana" pitchFamily="34" charset="0"/>
                <a:cs typeface="Arial" charset="0"/>
              </a:rPr>
              <a:t>Flexible Working Schedule-5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83970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F1188A7E-D5C2-4DD5-A77F-29996728B0D9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33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graphicFrame>
        <p:nvGraphicFramePr>
          <p:cNvPr id="83971" name="차트 6"/>
          <p:cNvGraphicFramePr>
            <a:graphicFrameLocks/>
          </p:cNvGraphicFramePr>
          <p:nvPr/>
        </p:nvGraphicFramePr>
        <p:xfrm>
          <a:off x="776288" y="2082800"/>
          <a:ext cx="7591425" cy="4165600"/>
        </p:xfrm>
        <a:graphic>
          <a:graphicData uri="http://schemas.openxmlformats.org/presentationml/2006/ole">
            <p:oleObj spid="_x0000_s83971" r:id="rId4" imgW="7596274" imgH="4163929" progId="Excel.Chart.8">
              <p:embed/>
            </p:oleObj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1619672" y="1268760"/>
            <a:ext cx="5976664" cy="576064"/>
          </a:xfrm>
          <a:prstGeom prst="roundRect">
            <a:avLst>
              <a:gd name="adj" fmla="val 10637"/>
            </a:avLst>
          </a:prstGeom>
          <a:gradFill flip="none" rotWithShape="1">
            <a:gsLst>
              <a:gs pos="0">
                <a:srgbClr val="FFFFFF">
                  <a:lumMod val="85000"/>
                </a:srgbClr>
              </a:gs>
              <a:gs pos="50000">
                <a:srgbClr val="FFFFFF">
                  <a:lumMod val="95000"/>
                </a:srgbClr>
              </a:gs>
              <a:gs pos="100000">
                <a:srgbClr val="FFFFFF">
                  <a:lumMod val="8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1">
              <a:buClr>
                <a:srgbClr val="000000"/>
              </a:buClr>
              <a:defRPr/>
            </a:pPr>
            <a:r>
              <a:rPr kumimoji="0" lang="en-US" altLang="ko-K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 Working Schedule by Status</a:t>
            </a:r>
            <a:endParaRPr kumimoji="0" lang="ko-KR" altLang="en-US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975" name="TextBox 8"/>
          <p:cNvSpPr txBox="1">
            <a:spLocks noChangeArrowheads="1"/>
          </p:cNvSpPr>
          <p:nvPr/>
        </p:nvSpPr>
        <p:spPr bwMode="auto">
          <a:xfrm>
            <a:off x="5651500" y="6350"/>
            <a:ext cx="3492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4. Statistics on Work and Life Balance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83976" name="직사각형 9"/>
          <p:cNvSpPr>
            <a:spLocks noChangeArrowheads="1"/>
          </p:cNvSpPr>
          <p:nvPr/>
        </p:nvSpPr>
        <p:spPr bwMode="auto">
          <a:xfrm>
            <a:off x="755650" y="6165850"/>
            <a:ext cx="7345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200" b="1">
                <a:latin typeface="Arial" charset="0"/>
                <a:cs typeface="Arial" charset="0"/>
              </a:rPr>
              <a:t>Source : Statistics Korea, Local Labor Force Survey(March,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HY울릉도M"/>
                <a:cs typeface="Arial" charset="0"/>
              </a:rPr>
              <a:t>Korean Government’s Efforts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86018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B3B7AD7B-08A1-4837-814A-8D47C917A184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34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378284" y="1412776"/>
            <a:ext cx="8424936" cy="4608512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Strengthen public childcare and education for young children, their parents and local communities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 training opportunities for women in </a:t>
            </a:r>
            <a:r>
              <a:rPr kumimoji="0" lang="en-US" altLang="ko-KR" sz="2800" b="1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career  discontinuity  with  Center  for  New  Jobs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variety of suitable jobs such as decent part-time or hourly basis</a:t>
            </a:r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7740650" y="6350"/>
            <a:ext cx="140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5. Future Plan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265892F4-B3C4-4077-8F32-290AE9B128F5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35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gray">
          <a:xfrm>
            <a:off x="349406" y="1257134"/>
            <a:ext cx="8424936" cy="4896544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 relevant statistics on work and life balance </a:t>
            </a:r>
          </a:p>
          <a:p>
            <a:pPr marL="273050" lvl="1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 new demands by continuous cooperation with various governments 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 of job training 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2400" b="1" spc="-1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employed who experienced career discontinuity</a:t>
            </a:r>
          </a:p>
          <a:p>
            <a:pPr marL="730250" lvl="2" indent="-273050" algn="just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working hours of dual income couples with under 7 years children</a:t>
            </a:r>
          </a:p>
        </p:txBody>
      </p:sp>
      <p:sp>
        <p:nvSpPr>
          <p:cNvPr id="88069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572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200" b="1">
                <a:latin typeface="Arial" charset="0"/>
                <a:ea typeface="HY울릉도M"/>
                <a:cs typeface="Arial" charset="0"/>
              </a:rPr>
              <a:t>Statistics Korea’s Role</a:t>
            </a:r>
            <a:endParaRPr lang="ko-KR" altLang="en-US" sz="32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88070" name="TextBox 8"/>
          <p:cNvSpPr txBox="1">
            <a:spLocks noChangeArrowheads="1"/>
          </p:cNvSpPr>
          <p:nvPr/>
        </p:nvSpPr>
        <p:spPr bwMode="auto">
          <a:xfrm>
            <a:off x="7740650" y="6350"/>
            <a:ext cx="1403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5. Future Plan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Box 11"/>
          <p:cNvSpPr txBox="1">
            <a:spLocks noChangeArrowheads="1"/>
          </p:cNvSpPr>
          <p:nvPr/>
        </p:nvSpPr>
        <p:spPr bwMode="auto">
          <a:xfrm>
            <a:off x="285750" y="285750"/>
            <a:ext cx="8607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ko-KR" altLang="en-US" sz="3600" b="1">
                <a:solidFill>
                  <a:schemeClr val="bg1"/>
                </a:solidFill>
                <a:latin typeface="Arial" charset="0"/>
                <a:ea typeface="HY울릉도M"/>
                <a:cs typeface="Arial" charset="0"/>
              </a:rPr>
              <a:t> </a:t>
            </a:r>
          </a:p>
        </p:txBody>
      </p:sp>
      <p:sp>
        <p:nvSpPr>
          <p:cNvPr id="90114" name="TextBox 5"/>
          <p:cNvSpPr txBox="1">
            <a:spLocks noChangeArrowheads="1"/>
          </p:cNvSpPr>
          <p:nvPr/>
        </p:nvSpPr>
        <p:spPr bwMode="auto">
          <a:xfrm>
            <a:off x="785813" y="214313"/>
            <a:ext cx="70723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en-US" altLang="ko-KR" sz="4400" b="1">
                <a:latin typeface="맑은 고딕"/>
                <a:ea typeface="맑은 고딕"/>
                <a:cs typeface="맑은 고딕"/>
              </a:rPr>
              <a:t>Thank you</a:t>
            </a:r>
            <a:endParaRPr lang="ko-KR" altLang="en-US" sz="4400" b="1"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90115" name="그룹 7"/>
          <p:cNvGrpSpPr>
            <a:grpSpLocks/>
          </p:cNvGrpSpPr>
          <p:nvPr/>
        </p:nvGrpSpPr>
        <p:grpSpPr bwMode="auto">
          <a:xfrm>
            <a:off x="1619250" y="1125538"/>
            <a:ext cx="5500688" cy="5375275"/>
            <a:chOff x="1571604" y="1124744"/>
            <a:chExt cx="5500726" cy="5376793"/>
          </a:xfrm>
        </p:grpSpPr>
        <p:pic>
          <p:nvPicPr>
            <p:cNvPr id="90116" name="Picture 4" descr="happ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8794" y="1124744"/>
              <a:ext cx="5143536" cy="535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17" name="TextBox 4"/>
            <p:cNvSpPr txBox="1">
              <a:spLocks noChangeArrowheads="1"/>
            </p:cNvSpPr>
            <p:nvPr/>
          </p:nvSpPr>
          <p:spPr bwMode="auto">
            <a:xfrm>
              <a:off x="1571604" y="6060064"/>
              <a:ext cx="292895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endParaRPr lang="ko-KR" altLang="en-US"/>
            </a:p>
          </p:txBody>
        </p:sp>
        <p:sp>
          <p:nvSpPr>
            <p:cNvPr id="90118" name="TextBox 6"/>
            <p:cNvSpPr txBox="1">
              <a:spLocks noChangeArrowheads="1"/>
            </p:cNvSpPr>
            <p:nvPr/>
          </p:nvSpPr>
          <p:spPr bwMode="auto">
            <a:xfrm>
              <a:off x="2123728" y="5301208"/>
              <a:ext cx="4680520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endParaRPr lang="en-US" altLang="ko-KR"/>
            </a:p>
            <a:p>
              <a:pPr latinLnBrk="1"/>
              <a:endParaRPr lang="en-US" altLang="ko-KR"/>
            </a:p>
            <a:p>
              <a:pPr latinLnBrk="1"/>
              <a:endParaRPr lang="en-US" altLang="ko-KR"/>
            </a:p>
            <a:p>
              <a:pPr latinLnBrk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1"/>
          <p:cNvSpPr txBox="1">
            <a:spLocks noChangeArrowheads="1"/>
          </p:cNvSpPr>
          <p:nvPr/>
        </p:nvSpPr>
        <p:spPr bwMode="auto">
          <a:xfrm>
            <a:off x="179388" y="312738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0" lang="en-US" altLang="ko-KR" sz="2800" b="1">
                <a:latin typeface="Arial" charset="0"/>
                <a:ea typeface="맑은 고딕"/>
                <a:cs typeface="Arial" charset="0"/>
              </a:rPr>
              <a:t>Total Fertility Rate Trend </a:t>
            </a:r>
            <a:endParaRPr lang="ko-KR" altLang="en-US" sz="2800" b="1">
              <a:solidFill>
                <a:schemeClr val="bg1"/>
              </a:solidFill>
              <a:latin typeface="Arial" charset="0"/>
              <a:ea typeface="HY울릉도M"/>
              <a:cs typeface="Arial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900113" y="1268413"/>
          <a:ext cx="7343775" cy="482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2"/>
                <a:gridCol w="1800200"/>
                <a:gridCol w="1584176"/>
                <a:gridCol w="1800200"/>
              </a:tblGrid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U.S.A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1.89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1.76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1.36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1.52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1.39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1.61</a:t>
                      </a:r>
                    </a:p>
                  </a:txBody>
                  <a:tcPr marL="0" marR="0" marT="0" marB="0" anchor="ctr"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4.53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2602" name="TextBox 12"/>
          <p:cNvSpPr txBox="1">
            <a:spLocks noChangeArrowheads="1"/>
          </p:cNvSpPr>
          <p:nvPr/>
        </p:nvSpPr>
        <p:spPr bwMode="auto">
          <a:xfrm>
            <a:off x="827088" y="6181725"/>
            <a:ext cx="4176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400" b="1">
                <a:latin typeface="Arial" charset="0"/>
                <a:ea typeface="맑은 고딕"/>
                <a:cs typeface="Arial" charset="0"/>
              </a:rPr>
              <a:t>Source : OECD Family Database(2012)</a:t>
            </a:r>
            <a:endParaRPr lang="ko-KR" altLang="en-US" sz="1400" b="1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22603" name="TextBox 32"/>
          <p:cNvSpPr txBox="1">
            <a:spLocks noChangeArrowheads="1"/>
          </p:cNvSpPr>
          <p:nvPr/>
        </p:nvSpPr>
        <p:spPr bwMode="auto">
          <a:xfrm>
            <a:off x="107950" y="6381750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D9CF031A-E2AA-48CD-B25C-EBA4763AB956}" type="slidenum">
              <a:rPr lang="ko-KR" altLang="en-US" sz="1400">
                <a:solidFill>
                  <a:srgbClr val="1E4649"/>
                </a:solidFill>
                <a:latin typeface="Verdana" pitchFamily="34" charset="0"/>
                <a:ea typeface="HY울릉도M"/>
                <a:cs typeface="Verdana" pitchFamily="34" charset="0"/>
              </a:rPr>
              <a:pPr latinLnBrk="1"/>
              <a:t>3</a:t>
            </a:fld>
            <a:endParaRPr lang="en-US" altLang="ko-KR" sz="1400">
              <a:solidFill>
                <a:srgbClr val="1E4649"/>
              </a:solidFill>
              <a:latin typeface="Verdana" pitchFamily="34" charset="0"/>
              <a:ea typeface="HY울릉도M"/>
              <a:cs typeface="Verdana" pitchFamily="34" charset="0"/>
            </a:endParaRPr>
          </a:p>
        </p:txBody>
      </p:sp>
      <p:sp>
        <p:nvSpPr>
          <p:cNvPr id="22604" name="TextBox 6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1"/>
          <p:cNvSpPr txBox="1">
            <a:spLocks noChangeArrowheads="1"/>
          </p:cNvSpPr>
          <p:nvPr/>
        </p:nvSpPr>
        <p:spPr bwMode="auto">
          <a:xfrm>
            <a:off x="179388" y="312738"/>
            <a:ext cx="8137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0" lang="en-US" altLang="ko-KR" sz="2800" b="1">
                <a:latin typeface="Arial" charset="0"/>
                <a:ea typeface="맑은 고딕"/>
                <a:cs typeface="Arial" charset="0"/>
              </a:rPr>
              <a:t>Total Fertility Rate and Employment Rate</a:t>
            </a:r>
            <a:endParaRPr lang="ko-KR" altLang="en-US" sz="2800" b="1">
              <a:solidFill>
                <a:schemeClr val="bg1"/>
              </a:solidFill>
              <a:latin typeface="Arial" charset="0"/>
              <a:ea typeface="HY울릉도M"/>
              <a:cs typeface="Arial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684213" y="1341438"/>
          <a:ext cx="7632700" cy="4510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612"/>
                <a:gridCol w="2524876"/>
                <a:gridCol w="3240360"/>
              </a:tblGrid>
              <a:tr h="517461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2011 TFR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 Women(15-64) </a:t>
                      </a: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Employment</a:t>
                      </a: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rate(%)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66.6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U.S.A.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93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70.4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71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71.8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7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60.7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2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53.5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4636" name="TextBox 12"/>
          <p:cNvSpPr txBox="1">
            <a:spLocks noChangeArrowheads="1"/>
          </p:cNvSpPr>
          <p:nvPr/>
        </p:nvSpPr>
        <p:spPr bwMode="auto">
          <a:xfrm>
            <a:off x="755650" y="6165850"/>
            <a:ext cx="38877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400" b="1">
                <a:latin typeface="Arial" charset="0"/>
                <a:ea typeface="맑은 고딕"/>
                <a:cs typeface="Arial" charset="0"/>
              </a:rPr>
              <a:t>Source : OECD Employment Outlook(2013)</a:t>
            </a:r>
            <a:endParaRPr lang="ko-KR" altLang="en-US" sz="1400" b="1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24637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2195DE5-D90A-4234-8AA1-1FC3DD02FE44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4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24638" name="TextBox 5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0"/>
          <p:cNvSpPr txBox="1">
            <a:spLocks noChangeArrowheads="1"/>
          </p:cNvSpPr>
          <p:nvPr/>
        </p:nvSpPr>
        <p:spPr bwMode="auto">
          <a:xfrm>
            <a:off x="755650" y="6237288"/>
            <a:ext cx="3529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400" b="1">
                <a:latin typeface="Arial" charset="0"/>
                <a:ea typeface="맑은 고딕"/>
                <a:cs typeface="Arial" charset="0"/>
              </a:rPr>
              <a:t>Source : OECD  Family Database(2012)</a:t>
            </a:r>
            <a:endParaRPr lang="ko-KR" altLang="en-US" sz="1400" b="1">
              <a:latin typeface="Arial" charset="0"/>
              <a:ea typeface="맑은 고딕"/>
              <a:cs typeface="Arial" charset="0"/>
            </a:endParaRPr>
          </a:p>
        </p:txBody>
      </p:sp>
      <p:grpSp>
        <p:nvGrpSpPr>
          <p:cNvPr id="26626" name="그룹 14"/>
          <p:cNvGrpSpPr>
            <a:grpSpLocks/>
          </p:cNvGrpSpPr>
          <p:nvPr/>
        </p:nvGrpSpPr>
        <p:grpSpPr bwMode="auto">
          <a:xfrm>
            <a:off x="1588" y="1125538"/>
            <a:ext cx="9144000" cy="5221287"/>
            <a:chOff x="2008" y="980728"/>
            <a:chExt cx="9144000" cy="5222080"/>
          </a:xfrm>
        </p:grpSpPr>
        <p:sp>
          <p:nvSpPr>
            <p:cNvPr id="26630" name="TextBox 32"/>
            <p:cNvSpPr txBox="1">
              <a:spLocks noChangeArrowheads="1"/>
            </p:cNvSpPr>
            <p:nvPr/>
          </p:nvSpPr>
          <p:spPr bwMode="auto">
            <a:xfrm>
              <a:off x="177770" y="5639588"/>
              <a:ext cx="2984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/>
              <a:r>
                <a:rPr lang="en-US" altLang="ko-KR" sz="1400">
                  <a:solidFill>
                    <a:srgbClr val="1E4649"/>
                  </a:solidFill>
                  <a:latin typeface="Verdana" pitchFamily="34" charset="0"/>
                </a:rPr>
                <a:t>3</a:t>
              </a:r>
              <a:endParaRPr lang="ko-KR" altLang="en-US" sz="1400">
                <a:solidFill>
                  <a:srgbClr val="1E4649"/>
                </a:solidFill>
                <a:latin typeface="Verdana" pitchFamily="34" charset="0"/>
                <a:ea typeface="HY울릉도M"/>
                <a:cs typeface="Verdana" pitchFamily="34" charset="0"/>
              </a:endParaRPr>
            </a:p>
          </p:txBody>
        </p:sp>
        <p:pic>
          <p:nvPicPr>
            <p:cNvPr id="2663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8" y="1157063"/>
              <a:ext cx="9144000" cy="504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TextBox 7"/>
            <p:cNvSpPr txBox="1">
              <a:spLocks noChangeArrowheads="1"/>
            </p:cNvSpPr>
            <p:nvPr/>
          </p:nvSpPr>
          <p:spPr bwMode="auto">
            <a:xfrm>
              <a:off x="1727176" y="980728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 b="1">
                  <a:latin typeface="Arial" charset="0"/>
                  <a:cs typeface="Arial" charset="0"/>
                </a:rPr>
                <a:t>1980</a:t>
              </a:r>
              <a:endParaRPr lang="ko-KR" altLang="en-US" b="1">
                <a:latin typeface="Arial" charset="0"/>
                <a:cs typeface="Arial" charset="0"/>
              </a:endParaRPr>
            </a:p>
          </p:txBody>
        </p:sp>
        <p:sp>
          <p:nvSpPr>
            <p:cNvPr id="26633" name="TextBox 8"/>
            <p:cNvSpPr txBox="1">
              <a:spLocks noChangeArrowheads="1"/>
            </p:cNvSpPr>
            <p:nvPr/>
          </p:nvSpPr>
          <p:spPr bwMode="auto">
            <a:xfrm>
              <a:off x="6623720" y="980728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1"/>
              <a:r>
                <a:rPr lang="en-US" altLang="ko-KR" b="1">
                  <a:latin typeface="Arial" charset="0"/>
                  <a:cs typeface="Arial" charset="0"/>
                </a:rPr>
                <a:t>2010</a:t>
              </a:r>
              <a:endParaRPr lang="ko-KR" altLang="en-US" b="1">
                <a:latin typeface="Arial" charset="0"/>
                <a:cs typeface="Arial" charset="0"/>
              </a:endParaRPr>
            </a:p>
          </p:txBody>
        </p:sp>
        <p:sp>
          <p:nvSpPr>
            <p:cNvPr id="26634" name="타원 11"/>
            <p:cNvSpPr>
              <a:spLocks noChangeArrowheads="1"/>
            </p:cNvSpPr>
            <p:nvPr/>
          </p:nvSpPr>
          <p:spPr bwMode="auto">
            <a:xfrm>
              <a:off x="1196250" y="2403636"/>
              <a:ext cx="720080" cy="432048"/>
            </a:xfrm>
            <a:prstGeom prst="ellips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latinLnBrk="1"/>
              <a:endParaRPr lang="ko-KR" altLang="en-US"/>
            </a:p>
          </p:txBody>
        </p:sp>
        <p:sp>
          <p:nvSpPr>
            <p:cNvPr id="26635" name="타원 12"/>
            <p:cNvSpPr>
              <a:spLocks noChangeArrowheads="1"/>
            </p:cNvSpPr>
            <p:nvPr/>
          </p:nvSpPr>
          <p:spPr bwMode="auto">
            <a:xfrm>
              <a:off x="5991908" y="4491868"/>
              <a:ext cx="720080" cy="432048"/>
            </a:xfrm>
            <a:prstGeom prst="ellipse">
              <a:avLst/>
            </a:prstGeom>
            <a:noFill/>
            <a:ln w="4445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r" latinLnBrk="1"/>
              <a:endParaRPr lang="ko-KR" altLang="en-US"/>
            </a:p>
          </p:txBody>
        </p:sp>
      </p:grpSp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71438" y="260350"/>
            <a:ext cx="9037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0" lang="en-US" altLang="ko-KR" sz="2800" b="1">
                <a:latin typeface="Arial" charset="0"/>
                <a:ea typeface="맑은 고딕"/>
                <a:cs typeface="Arial" charset="0"/>
              </a:rPr>
              <a:t>Total Fertility Rate </a:t>
            </a:r>
            <a:r>
              <a:rPr lang="en-US" altLang="ko-KR" sz="2800" b="1">
                <a:latin typeface="Arial" charset="0"/>
                <a:ea typeface="Verdana" pitchFamily="34" charset="0"/>
                <a:cs typeface="Arial" charset="0"/>
              </a:rPr>
              <a:t>and Employment Rate</a:t>
            </a:r>
            <a:endParaRPr lang="ko-KR" altLang="en-US" sz="28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26628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F99C806-2597-4D99-ADCF-D3D9773E897D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5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26629" name="TextBox 16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/>
          <p:cNvSpPr txBox="1">
            <a:spLocks noChangeArrowheads="1"/>
          </p:cNvSpPr>
          <p:nvPr/>
        </p:nvSpPr>
        <p:spPr bwMode="auto">
          <a:xfrm>
            <a:off x="10795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defRPr/>
            </a:pPr>
            <a:r>
              <a:rPr kumimoji="0" lang="en-US" altLang="ko-KR" sz="3200" b="1" spc="-15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Employment Rates and Gross National Income</a:t>
            </a:r>
            <a:endParaRPr lang="ko-KR" altLang="en-US" sz="3200" b="1" spc="-150" dirty="0">
              <a:solidFill>
                <a:schemeClr val="bg1"/>
              </a:solidFill>
              <a:latin typeface="Arial" charset="0"/>
              <a:ea typeface="HY울릉도M" pitchFamily="18" charset="-127"/>
              <a:cs typeface="Arial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900113" y="1412875"/>
          <a:ext cx="7272337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314"/>
                <a:gridCol w="2649747"/>
                <a:gridCol w="2649747"/>
              </a:tblGrid>
              <a:tr h="47552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 Women(15-64)</a:t>
                      </a: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Employment</a:t>
                      </a: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rate (%)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GNI per capita(US$)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98,860	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66.6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59,570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7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U.S.A.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50,120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70.4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48,250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44,010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67.0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30,620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38,970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71.8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56,210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47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82,730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60.7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69.2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50,970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27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53.5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22,670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8732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F3219528-9B6A-4A36-9BB7-368CCEAE5D23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6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28733" name="직사각형 5"/>
          <p:cNvSpPr>
            <a:spLocks noChangeArrowheads="1"/>
          </p:cNvSpPr>
          <p:nvPr/>
        </p:nvSpPr>
        <p:spPr bwMode="auto">
          <a:xfrm>
            <a:off x="971550" y="5949950"/>
            <a:ext cx="51847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it-IT" altLang="ko-KR" sz="1400" b="1">
                <a:latin typeface="Arial" charset="0"/>
                <a:cs typeface="Arial" charset="0"/>
              </a:rPr>
              <a:t>Source : </a:t>
            </a:r>
            <a:r>
              <a:rPr lang="en-US" altLang="ko-KR" sz="1400" b="1">
                <a:latin typeface="맑은 고딕"/>
                <a:ea typeface="맑은 고딕"/>
                <a:cs typeface="맑은 고딕"/>
              </a:rPr>
              <a:t>World Bank(Atlas method, current US$, 2012)</a:t>
            </a:r>
            <a:endParaRPr lang="it-IT" altLang="ko-KR" sz="1400" b="1">
              <a:latin typeface="Arial" charset="0"/>
              <a:cs typeface="Arial" charset="0"/>
            </a:endParaRPr>
          </a:p>
        </p:txBody>
      </p:sp>
      <p:sp>
        <p:nvSpPr>
          <p:cNvPr id="28734" name="TextBox 6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1"/>
          <p:cNvSpPr txBox="1">
            <a:spLocks noChangeArrowheads="1"/>
          </p:cNvSpPr>
          <p:nvPr/>
        </p:nvSpPr>
        <p:spPr bwMode="auto">
          <a:xfrm>
            <a:off x="34925" y="260350"/>
            <a:ext cx="8785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kumimoji="0" lang="en-US" altLang="ko-KR" sz="3200" b="1">
                <a:latin typeface="Arial" charset="0"/>
                <a:ea typeface="맑은 고딕"/>
                <a:cs typeface="Arial" charset="0"/>
              </a:rPr>
              <a:t>GNI and Hours Actually Worked</a:t>
            </a:r>
            <a:endParaRPr lang="ko-KR" altLang="en-US" sz="3200" b="1">
              <a:solidFill>
                <a:schemeClr val="bg1"/>
              </a:solidFill>
              <a:latin typeface="Arial" charset="0"/>
              <a:ea typeface="HY울릉도M"/>
              <a:cs typeface="Arial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755650" y="1268413"/>
          <a:ext cx="7561263" cy="475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592288"/>
                <a:gridCol w="2880319"/>
              </a:tblGrid>
              <a:tr h="5507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GNI per capita(US$)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Average</a:t>
                      </a:r>
                      <a:r>
                        <a:rPr lang="en-US" altLang="ko-KR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annual hours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98,860	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1,420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Australia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59,570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1,728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U.S.A.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50,120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1,790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48,250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1,381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44,010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1,397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New Zealand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30,620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1,739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38,970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1,529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56,210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1,621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82,730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1,636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47,870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1,745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Canada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50,970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1,710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501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Korea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22,670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2,090</a:t>
                      </a:r>
                      <a:endParaRPr lang="en-US" altLang="ko-KR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0780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D1FE6924-E115-4058-8205-A1F005B7F4FB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7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30781" name="TextBox 6"/>
          <p:cNvSpPr txBox="1">
            <a:spLocks noChangeArrowheads="1"/>
          </p:cNvSpPr>
          <p:nvPr/>
        </p:nvSpPr>
        <p:spPr bwMode="auto">
          <a:xfrm>
            <a:off x="827088" y="6021388"/>
            <a:ext cx="3889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ko-KR" sz="1400" b="1">
                <a:latin typeface="Arial" charset="0"/>
                <a:ea typeface="맑은 고딕"/>
                <a:cs typeface="Arial" charset="0"/>
              </a:rPr>
              <a:t>Source :  OECD Employment Outlook(2013)</a:t>
            </a:r>
            <a:endParaRPr lang="ko-KR" altLang="en-US" sz="1400" b="1">
              <a:latin typeface="Arial" charset="0"/>
              <a:ea typeface="맑은 고딕"/>
              <a:cs typeface="Arial" charset="0"/>
            </a:endParaRPr>
          </a:p>
        </p:txBody>
      </p:sp>
      <p:sp>
        <p:nvSpPr>
          <p:cNvPr id="30782" name="TextBox 5"/>
          <p:cNvSpPr txBox="1">
            <a:spLocks noChangeArrowheads="1"/>
          </p:cNvSpPr>
          <p:nvPr/>
        </p:nvSpPr>
        <p:spPr bwMode="auto">
          <a:xfrm>
            <a:off x="7092950" y="25400"/>
            <a:ext cx="207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1.   Korea in the World</a:t>
            </a:r>
            <a:endParaRPr lang="ko-KR" altLang="en-US" sz="16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1"/>
          <p:cNvSpPr txBox="1">
            <a:spLocks noChangeArrowheads="1"/>
          </p:cNvSpPr>
          <p:nvPr/>
        </p:nvSpPr>
        <p:spPr bwMode="auto">
          <a:xfrm>
            <a:off x="250825" y="188913"/>
            <a:ext cx="8607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3600" b="1">
                <a:latin typeface="Arial" charset="0"/>
                <a:ea typeface="Verdana" pitchFamily="34" charset="0"/>
                <a:cs typeface="Arial" charset="0"/>
              </a:rPr>
              <a:t>Notable Aspects of Korea-1 </a:t>
            </a:r>
            <a:endParaRPr lang="ko-KR" altLang="en-US" sz="3600" b="1">
              <a:latin typeface="Arial" charset="0"/>
              <a:ea typeface="HY울릉도M"/>
              <a:cs typeface="Arial" charset="0"/>
            </a:endParaRPr>
          </a:p>
        </p:txBody>
      </p:sp>
      <p:sp>
        <p:nvSpPr>
          <p:cNvPr id="32770" name="TextBox 32"/>
          <p:cNvSpPr txBox="1">
            <a:spLocks noChangeArrowheads="1"/>
          </p:cNvSpPr>
          <p:nvPr/>
        </p:nvSpPr>
        <p:spPr bwMode="auto">
          <a:xfrm>
            <a:off x="96838" y="6434138"/>
            <a:ext cx="298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B1A030A3-622B-45FA-9D58-1E23CE5C5D83}" type="slidenum">
              <a:rPr lang="en-US" altLang="ko-KR" sz="1400">
                <a:solidFill>
                  <a:srgbClr val="1E4649"/>
                </a:solidFill>
                <a:latin typeface="HY울릉도M"/>
                <a:ea typeface="HY울릉도M"/>
                <a:cs typeface="HY울릉도M"/>
              </a:rPr>
              <a:pPr latinLnBrk="1"/>
              <a:t>8</a:t>
            </a:fld>
            <a:endParaRPr lang="ko-KR" altLang="en-US" sz="1400">
              <a:solidFill>
                <a:srgbClr val="1E4649"/>
              </a:solidFill>
              <a:latin typeface="HY울릉도M"/>
              <a:ea typeface="HY울릉도M"/>
              <a:cs typeface="HY울릉도M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323528" y="1412776"/>
            <a:ext cx="8568952" cy="4680520"/>
          </a:xfrm>
          <a:prstGeom prst="roundRect">
            <a:avLst>
              <a:gd name="adj" fmla="val 10637"/>
            </a:avLst>
          </a:prstGeom>
          <a:solidFill>
            <a:srgbClr val="DCF0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3350" h="254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73050" lvl="1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altLang="ko-KR" sz="3200" b="1" dirty="0">
                <a:solidFill>
                  <a:schemeClr val="tx1"/>
                </a:solidFill>
              </a:rPr>
              <a:t> </a:t>
            </a: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Socio-cultural background</a:t>
            </a:r>
          </a:p>
          <a:p>
            <a:pPr marL="730250" lvl="2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 role ideology</a:t>
            </a:r>
          </a:p>
          <a:p>
            <a:pPr marL="730250" lvl="2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Outside for men and household for women</a:t>
            </a:r>
          </a:p>
          <a:p>
            <a:pPr marL="730250" lvl="2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Husband’s honor to keep their wives at home</a:t>
            </a:r>
          </a:p>
          <a:p>
            <a:pPr marL="730250" lvl="2" indent="-273050" algn="just" fontAlgn="auto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§"/>
              <a:defRPr/>
            </a:pPr>
            <a:r>
              <a:rPr kumimoji="0" lang="en-US" altLang="ko-K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Housework burdens on women</a:t>
            </a:r>
            <a:endParaRPr kumimoji="0" lang="ko-KR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6500813" y="0"/>
            <a:ext cx="2643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맑은 고딕"/>
                <a:cs typeface="Arial" charset="0"/>
              </a:rPr>
              <a:t>2. Aspects of Korean Society</a:t>
            </a:r>
            <a:endParaRPr lang="ko-KR" altLang="en-US" sz="1400" b="1">
              <a:solidFill>
                <a:schemeClr val="bg1"/>
              </a:solidFill>
              <a:latin typeface="Arial" charset="0"/>
              <a:ea typeface="맑은 고딕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9682</TotalTime>
  <Words>1467</Words>
  <Application>Microsoft Office PowerPoint</Application>
  <PresentationFormat>On-screen Show (4:3)</PresentationFormat>
  <Paragraphs>578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굴림</vt:lpstr>
      <vt:lpstr>Arial</vt:lpstr>
      <vt:lpstr>맑은 고딕</vt:lpstr>
      <vt:lpstr>Verdana</vt:lpstr>
      <vt:lpstr>휴먼둥근헤드라인</vt:lpstr>
      <vt:lpstr>HY울릉도M</vt:lpstr>
      <vt:lpstr>Wingdings</vt:lpstr>
      <vt:lpstr>Office 테마</vt:lpstr>
      <vt:lpstr>Office 테마</vt:lpstr>
      <vt:lpstr>Microsoft Excel Chart</vt:lpstr>
      <vt:lpstr>Statistics to Support Policies on Work and Life Balance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nso user</dc:creator>
  <cp:lastModifiedBy>United Nations</cp:lastModifiedBy>
  <cp:revision>1187</cp:revision>
  <dcterms:created xsi:type="dcterms:W3CDTF">2009-09-15T05:28:39Z</dcterms:created>
  <dcterms:modified xsi:type="dcterms:W3CDTF">2013-11-07T15:26:33Z</dcterms:modified>
</cp:coreProperties>
</file>