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5" r:id="rId3"/>
    <p:sldId id="286" r:id="rId4"/>
    <p:sldId id="287" r:id="rId5"/>
    <p:sldId id="288" r:id="rId6"/>
    <p:sldId id="297" r:id="rId7"/>
    <p:sldId id="298" r:id="rId8"/>
    <p:sldId id="300" r:id="rId9"/>
    <p:sldId id="295" r:id="rId10"/>
    <p:sldId id="296" r:id="rId11"/>
    <p:sldId id="290" r:id="rId12"/>
    <p:sldId id="294" r:id="rId13"/>
    <p:sldId id="292" r:id="rId14"/>
    <p:sldId id="257" r:id="rId15"/>
    <p:sldId id="305" r:id="rId16"/>
    <p:sldId id="311" r:id="rId17"/>
    <p:sldId id="262" r:id="rId18"/>
    <p:sldId id="306" r:id="rId19"/>
    <p:sldId id="307" r:id="rId20"/>
    <p:sldId id="308" r:id="rId21"/>
    <p:sldId id="309" r:id="rId22"/>
    <p:sldId id="263" r:id="rId23"/>
    <p:sldId id="264" r:id="rId24"/>
    <p:sldId id="265" r:id="rId25"/>
    <p:sldId id="266" r:id="rId26"/>
    <p:sldId id="267" r:id="rId27"/>
    <p:sldId id="268" r:id="rId28"/>
    <p:sldId id="269" r:id="rId29"/>
    <p:sldId id="270" r:id="rId30"/>
    <p:sldId id="271" r:id="rId31"/>
    <p:sldId id="272" r:id="rId32"/>
    <p:sldId id="273" r:id="rId33"/>
    <p:sldId id="303" r:id="rId34"/>
    <p:sldId id="304" r:id="rId35"/>
    <p:sldId id="274" r:id="rId36"/>
    <p:sldId id="279" r:id="rId37"/>
    <p:sldId id="310" r:id="rId38"/>
    <p:sldId id="301" r:id="rId39"/>
    <p:sldId id="280" r:id="rId40"/>
    <p:sldId id="281" r:id="rId41"/>
    <p:sldId id="282" r:id="rId42"/>
    <p:sldId id="284" r:id="rId43"/>
    <p:sldId id="302" r:id="rId44"/>
  </p:sldIdLst>
  <p:sldSz cx="9144000" cy="6858000" type="screen4x3"/>
  <p:notesSz cx="6858000" cy="9144000"/>
  <p:defaultTextStyle>
    <a:defPPr>
      <a:defRPr lang="ko-KR"/>
    </a:defPPr>
    <a:lvl1pPr algn="l" rtl="0" fontAlgn="base">
      <a:spcBef>
        <a:spcPct val="0"/>
      </a:spcBef>
      <a:spcAft>
        <a:spcPct val="0"/>
      </a:spcAft>
      <a:defRPr kern="1200">
        <a:solidFill>
          <a:schemeClr val="tx1"/>
        </a:solidFill>
        <a:latin typeface="Arial" charset="0"/>
        <a:ea typeface="맑은 고딕"/>
        <a:cs typeface="맑은 고딕"/>
      </a:defRPr>
    </a:lvl1pPr>
    <a:lvl2pPr marL="457200" algn="l" rtl="0" fontAlgn="base">
      <a:spcBef>
        <a:spcPct val="0"/>
      </a:spcBef>
      <a:spcAft>
        <a:spcPct val="0"/>
      </a:spcAft>
      <a:defRPr kern="1200">
        <a:solidFill>
          <a:schemeClr val="tx1"/>
        </a:solidFill>
        <a:latin typeface="Arial" charset="0"/>
        <a:ea typeface="맑은 고딕"/>
        <a:cs typeface="맑은 고딕"/>
      </a:defRPr>
    </a:lvl2pPr>
    <a:lvl3pPr marL="914400" algn="l" rtl="0" fontAlgn="base">
      <a:spcBef>
        <a:spcPct val="0"/>
      </a:spcBef>
      <a:spcAft>
        <a:spcPct val="0"/>
      </a:spcAft>
      <a:defRPr kern="1200">
        <a:solidFill>
          <a:schemeClr val="tx1"/>
        </a:solidFill>
        <a:latin typeface="Arial" charset="0"/>
        <a:ea typeface="맑은 고딕"/>
        <a:cs typeface="맑은 고딕"/>
      </a:defRPr>
    </a:lvl3pPr>
    <a:lvl4pPr marL="1371600" algn="l" rtl="0" fontAlgn="base">
      <a:spcBef>
        <a:spcPct val="0"/>
      </a:spcBef>
      <a:spcAft>
        <a:spcPct val="0"/>
      </a:spcAft>
      <a:defRPr kern="1200">
        <a:solidFill>
          <a:schemeClr val="tx1"/>
        </a:solidFill>
        <a:latin typeface="Arial" charset="0"/>
        <a:ea typeface="맑은 고딕"/>
        <a:cs typeface="맑은 고딕"/>
      </a:defRPr>
    </a:lvl4pPr>
    <a:lvl5pPr marL="1828800" algn="l" rtl="0" fontAlgn="base">
      <a:spcBef>
        <a:spcPct val="0"/>
      </a:spcBef>
      <a:spcAft>
        <a:spcPct val="0"/>
      </a:spcAft>
      <a:defRPr kern="1200">
        <a:solidFill>
          <a:schemeClr val="tx1"/>
        </a:solidFill>
        <a:latin typeface="Arial" charset="0"/>
        <a:ea typeface="맑은 고딕"/>
        <a:cs typeface="맑은 고딕"/>
      </a:defRPr>
    </a:lvl5pPr>
    <a:lvl6pPr marL="2286000" algn="l" defTabSz="914400" rtl="0" eaLnBrk="1" latinLnBrk="0" hangingPunct="1">
      <a:defRPr kern="1200">
        <a:solidFill>
          <a:schemeClr val="tx1"/>
        </a:solidFill>
        <a:latin typeface="Arial" charset="0"/>
        <a:ea typeface="맑은 고딕"/>
        <a:cs typeface="맑은 고딕"/>
      </a:defRPr>
    </a:lvl6pPr>
    <a:lvl7pPr marL="2743200" algn="l" defTabSz="914400" rtl="0" eaLnBrk="1" latinLnBrk="0" hangingPunct="1">
      <a:defRPr kern="1200">
        <a:solidFill>
          <a:schemeClr val="tx1"/>
        </a:solidFill>
        <a:latin typeface="Arial" charset="0"/>
        <a:ea typeface="맑은 고딕"/>
        <a:cs typeface="맑은 고딕"/>
      </a:defRPr>
    </a:lvl7pPr>
    <a:lvl8pPr marL="3200400" algn="l" defTabSz="914400" rtl="0" eaLnBrk="1" latinLnBrk="0" hangingPunct="1">
      <a:defRPr kern="1200">
        <a:solidFill>
          <a:schemeClr val="tx1"/>
        </a:solidFill>
        <a:latin typeface="Arial" charset="0"/>
        <a:ea typeface="맑은 고딕"/>
        <a:cs typeface="맑은 고딕"/>
      </a:defRPr>
    </a:lvl8pPr>
    <a:lvl9pPr marL="3657600" algn="l" defTabSz="914400" rtl="0" eaLnBrk="1" latinLnBrk="0" hangingPunct="1">
      <a:defRPr kern="1200">
        <a:solidFill>
          <a:schemeClr val="tx1"/>
        </a:solidFill>
        <a:latin typeface="Arial" charset="0"/>
        <a:ea typeface="맑은 고딕"/>
        <a:cs typeface="맑은 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608"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53685;&#54633;%20&#47928;&#49436;2"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user\&#48148;&#53461;%20&#54868;&#47732;\7&#51109;%20&#44536;&#47548;%20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WDI\AppData\Local\Microsoft\Windows\Temporary%20Internet%20Files\Content.IE5\8VVCHFFU\&#44536;&#47000;&#54532;_&#45224;&#49457;&#51032;_&#50977;&#50500;&#55092;&#51649;_0828%5b1%5d.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user\&#48148;&#53461;%20&#54868;&#47732;\2&#52264;&#45380;&#46020;%20&#44536;&#47548;\10&#51109;%20&#44536;&#47548;_1(&#50577;&#50977;&#54805;&#53468;)12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8"/>
  <c:chart>
    <c:plotArea>
      <c:layout/>
      <c:barChart>
        <c:barDir val="col"/>
        <c:grouping val="clustered"/>
        <c:ser>
          <c:idx val="0"/>
          <c:order val="0"/>
          <c:tx>
            <c:strRef>
              <c:f>Sheet1!$B$4</c:f>
              <c:strCache>
                <c:ptCount val="1"/>
                <c:pt idx="0">
                  <c:v>1988년</c:v>
                </c:pt>
              </c:strCache>
            </c:strRef>
          </c:tx>
          <c:dLbls>
            <c:txPr>
              <a:bodyPr/>
              <a:lstStyle/>
              <a:p>
                <a:pPr>
                  <a:defRPr b="1"/>
                </a:pPr>
                <a:endParaRPr lang="en-US"/>
              </a:p>
            </c:txPr>
            <c:showVal val="1"/>
          </c:dLbls>
          <c:cat>
            <c:strRef>
              <c:f>Sheet1!$A$5:$A$9</c:f>
              <c:strCache>
                <c:ptCount val="5"/>
                <c:pt idx="0">
                  <c:v>devote for family</c:v>
                </c:pt>
                <c:pt idx="1">
                  <c:v>work before marriage</c:v>
                </c:pt>
                <c:pt idx="2">
                  <c:v>work after child-raising</c:v>
                </c:pt>
                <c:pt idx="3">
                  <c:v>before marriage and after child-raising</c:v>
                </c:pt>
                <c:pt idx="4">
                  <c:v>work continuously</c:v>
                </c:pt>
              </c:strCache>
            </c:strRef>
          </c:cat>
          <c:val>
            <c:numRef>
              <c:f>Sheet1!$B$5:$B$9</c:f>
              <c:numCache>
                <c:formatCode>General</c:formatCode>
                <c:ptCount val="5"/>
                <c:pt idx="0">
                  <c:v>17.5</c:v>
                </c:pt>
                <c:pt idx="1">
                  <c:v>17.8</c:v>
                </c:pt>
                <c:pt idx="2">
                  <c:v>23.9</c:v>
                </c:pt>
                <c:pt idx="3">
                  <c:v>24.6</c:v>
                </c:pt>
                <c:pt idx="4">
                  <c:v>16.7</c:v>
                </c:pt>
              </c:numCache>
            </c:numRef>
          </c:val>
        </c:ser>
        <c:ser>
          <c:idx val="1"/>
          <c:order val="1"/>
          <c:tx>
            <c:strRef>
              <c:f>Sheet1!$C$4</c:f>
              <c:strCache>
                <c:ptCount val="1"/>
                <c:pt idx="0">
                  <c:v>1998년</c:v>
                </c:pt>
              </c:strCache>
            </c:strRef>
          </c:tx>
          <c:spPr>
            <a:solidFill>
              <a:schemeClr val="accent4">
                <a:lumMod val="60000"/>
                <a:lumOff val="40000"/>
              </a:schemeClr>
            </a:solidFill>
          </c:spPr>
          <c:dLbls>
            <c:dLbl>
              <c:idx val="3"/>
              <c:layout>
                <c:manualLayout>
                  <c:x val="0"/>
                  <c:y val="-2.555910543130992E-2"/>
                </c:manualLayout>
              </c:layout>
              <c:showVal val="1"/>
            </c:dLbl>
            <c:txPr>
              <a:bodyPr/>
              <a:lstStyle/>
              <a:p>
                <a:pPr>
                  <a:defRPr b="1"/>
                </a:pPr>
                <a:endParaRPr lang="en-US"/>
              </a:p>
            </c:txPr>
            <c:showVal val="1"/>
          </c:dLbls>
          <c:cat>
            <c:strRef>
              <c:f>Sheet1!$A$5:$A$9</c:f>
              <c:strCache>
                <c:ptCount val="5"/>
                <c:pt idx="0">
                  <c:v>devote for family</c:v>
                </c:pt>
                <c:pt idx="1">
                  <c:v>work before marriage</c:v>
                </c:pt>
                <c:pt idx="2">
                  <c:v>work after child-raising</c:v>
                </c:pt>
                <c:pt idx="3">
                  <c:v>before marriage and after child-raising</c:v>
                </c:pt>
                <c:pt idx="4">
                  <c:v>work continuously</c:v>
                </c:pt>
              </c:strCache>
            </c:strRef>
          </c:cat>
          <c:val>
            <c:numRef>
              <c:f>Sheet1!$C$5:$C$9</c:f>
              <c:numCache>
                <c:formatCode>0.0</c:formatCode>
                <c:ptCount val="5"/>
                <c:pt idx="0">
                  <c:v>8.5</c:v>
                </c:pt>
                <c:pt idx="1">
                  <c:v>10.4</c:v>
                </c:pt>
                <c:pt idx="2">
                  <c:v>14</c:v>
                </c:pt>
                <c:pt idx="3">
                  <c:v>27.6</c:v>
                </c:pt>
                <c:pt idx="4">
                  <c:v>30.4</c:v>
                </c:pt>
              </c:numCache>
            </c:numRef>
          </c:val>
        </c:ser>
        <c:ser>
          <c:idx val="2"/>
          <c:order val="2"/>
          <c:tx>
            <c:strRef>
              <c:f>Sheet1!$D$4</c:f>
              <c:strCache>
                <c:ptCount val="1"/>
                <c:pt idx="0">
                  <c:v>2009년</c:v>
                </c:pt>
              </c:strCache>
            </c:strRef>
          </c:tx>
          <c:spPr>
            <a:solidFill>
              <a:schemeClr val="accent4">
                <a:lumMod val="20000"/>
                <a:lumOff val="80000"/>
              </a:schemeClr>
            </a:solidFill>
          </c:spPr>
          <c:dLbls>
            <c:dLbl>
              <c:idx val="0"/>
              <c:layout>
                <c:manualLayout>
                  <c:x val="7.3260073260073494E-3"/>
                  <c:y val="1.2779552715655037E-2"/>
                </c:manualLayout>
              </c:layout>
              <c:showVal val="1"/>
            </c:dLbl>
            <c:txPr>
              <a:bodyPr/>
              <a:lstStyle/>
              <a:p>
                <a:pPr>
                  <a:defRPr b="1"/>
                </a:pPr>
                <a:endParaRPr lang="en-US"/>
              </a:p>
            </c:txPr>
            <c:showVal val="1"/>
          </c:dLbls>
          <c:cat>
            <c:strRef>
              <c:f>Sheet1!$A$5:$A$9</c:f>
              <c:strCache>
                <c:ptCount val="5"/>
                <c:pt idx="0">
                  <c:v>devote for family</c:v>
                </c:pt>
                <c:pt idx="1">
                  <c:v>work before marriage</c:v>
                </c:pt>
                <c:pt idx="2">
                  <c:v>work after child-raising</c:v>
                </c:pt>
                <c:pt idx="3">
                  <c:v>before marriage and after child-raising</c:v>
                </c:pt>
                <c:pt idx="4">
                  <c:v>work continuously</c:v>
                </c:pt>
              </c:strCache>
            </c:strRef>
          </c:cat>
          <c:val>
            <c:numRef>
              <c:f>Sheet1!$D$5:$D$9</c:f>
              <c:numCache>
                <c:formatCode>0.0</c:formatCode>
                <c:ptCount val="5"/>
                <c:pt idx="0">
                  <c:v>8</c:v>
                </c:pt>
                <c:pt idx="1">
                  <c:v>4</c:v>
                </c:pt>
                <c:pt idx="2">
                  <c:v>10.8</c:v>
                </c:pt>
                <c:pt idx="3">
                  <c:v>23.5</c:v>
                </c:pt>
                <c:pt idx="4">
                  <c:v>55.9</c:v>
                </c:pt>
              </c:numCache>
            </c:numRef>
          </c:val>
        </c:ser>
        <c:axId val="37516800"/>
        <c:axId val="37614336"/>
      </c:barChart>
      <c:catAx>
        <c:axId val="37516800"/>
        <c:scaling>
          <c:orientation val="minMax"/>
        </c:scaling>
        <c:axPos val="b"/>
        <c:majorTickMark val="in"/>
        <c:tickLblPos val="nextTo"/>
        <c:txPr>
          <a:bodyPr/>
          <a:lstStyle/>
          <a:p>
            <a:pPr>
              <a:defRPr sz="1200" b="1"/>
            </a:pPr>
            <a:endParaRPr lang="en-US"/>
          </a:p>
        </c:txPr>
        <c:crossAx val="37614336"/>
        <c:crosses val="autoZero"/>
        <c:auto val="1"/>
        <c:lblAlgn val="ctr"/>
        <c:lblOffset val="100"/>
      </c:catAx>
      <c:valAx>
        <c:axId val="37614336"/>
        <c:scaling>
          <c:orientation val="minMax"/>
        </c:scaling>
        <c:axPos val="l"/>
        <c:numFmt formatCode="General" sourceLinked="1"/>
        <c:majorTickMark val="in"/>
        <c:tickLblPos val="nextTo"/>
        <c:txPr>
          <a:bodyPr/>
          <a:lstStyle/>
          <a:p>
            <a:pPr>
              <a:defRPr b="1"/>
            </a:pPr>
            <a:endParaRPr lang="en-US"/>
          </a:p>
        </c:txPr>
        <c:crossAx val="37516800"/>
        <c:crosses val="autoZero"/>
        <c:crossBetween val="between"/>
      </c:valAx>
      <c:spPr>
        <a:solidFill>
          <a:sysClr val="window" lastClr="FFFFFF"/>
        </a:solidFill>
      </c:spPr>
    </c:plotArea>
    <c:legend>
      <c:legendPos val="t"/>
      <c:txPr>
        <a:bodyPr/>
        <a:lstStyle/>
        <a:p>
          <a:pPr>
            <a:defRPr sz="1200"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2.2902098460881516E-2"/>
          <c:y val="8.944243842030658E-2"/>
          <c:w val="0.95223510023735258"/>
          <c:h val="0.88199548527008564"/>
        </c:manualLayout>
      </c:layout>
      <c:barChart>
        <c:barDir val="bar"/>
        <c:grouping val="stacked"/>
        <c:ser>
          <c:idx val="1"/>
          <c:order val="3"/>
          <c:tx>
            <c:strRef>
              <c:f>Sheet2!$C$52</c:f>
            </c:strRef>
          </c:tx>
          <c:spPr>
            <a:solidFill>
              <a:srgbClr val="9BBB59">
                <a:lumMod val="75000"/>
              </a:srgbClr>
            </a:solidFill>
          </c:spPr>
          <c:cat>
            <c:multiLvlStrRef>
              <c:f>Sheet2!$B$53:$B$58</c:f>
            </c:multiLvlStrRef>
          </c:cat>
          <c:val>
            <c:numRef>
              <c:f>Sheet2!$C$53:$C$58</c:f>
            </c:numRef>
          </c:val>
        </c:ser>
        <c:ser>
          <c:idx val="4"/>
          <c:order val="4"/>
          <c:tx>
            <c:strRef>
              <c:f>Sheet2!$E$52</c:f>
            </c:strRef>
          </c:tx>
          <c:spPr>
            <a:solidFill>
              <a:srgbClr val="4F81BD">
                <a:lumMod val="60000"/>
                <a:lumOff val="40000"/>
              </a:srgbClr>
            </a:solidFill>
          </c:spPr>
          <c:cat>
            <c:multiLvlStrRef>
              <c:f>Sheet2!$B$53:$B$58</c:f>
            </c:multiLvlStrRef>
          </c:cat>
          <c:val>
            <c:numRef>
              <c:f>Sheet2!$E$53:$E$58</c:f>
            </c:numRef>
          </c:val>
        </c:ser>
        <c:ser>
          <c:idx val="5"/>
          <c:order val="5"/>
          <c:tx>
            <c:strRef>
              <c:f>Sheet2!$F$52</c:f>
            </c:strRef>
          </c:tx>
          <c:spPr>
            <a:solidFill>
              <a:srgbClr val="C0504D">
                <a:lumMod val="40000"/>
                <a:lumOff val="60000"/>
              </a:srgbClr>
            </a:solidFill>
          </c:spPr>
          <c:cat>
            <c:multiLvlStrRef>
              <c:f>Sheet2!$B$53:$B$58</c:f>
            </c:multiLvlStrRef>
          </c:cat>
          <c:val>
            <c:numRef>
              <c:f>Sheet2!$F$53:$F$58</c:f>
            </c:numRef>
          </c:val>
        </c:ser>
        <c:ser>
          <c:idx val="0"/>
          <c:order val="0"/>
          <c:tx>
            <c:strRef>
              <c:f>Sheet2!$C$52</c:f>
              <c:strCache>
                <c:ptCount val="1"/>
                <c:pt idx="0">
                  <c:v>총노동</c:v>
                </c:pt>
              </c:strCache>
            </c:strRef>
          </c:tx>
          <c:spPr>
            <a:solidFill>
              <a:srgbClr val="9BBB59">
                <a:lumMod val="75000"/>
              </a:srgbClr>
            </a:solidFill>
          </c:spPr>
          <c:dLbls>
            <c:dLbl>
              <c:idx val="0"/>
              <c:tx>
                <c:rich>
                  <a:bodyPr/>
                  <a:lstStyle/>
                  <a:p>
                    <a:r>
                      <a:rPr lang="en-US" altLang="en-US" sz="1600" dirty="0" smtClean="0">
                        <a:solidFill>
                          <a:schemeClr val="bg2"/>
                        </a:solidFill>
                        <a:latin typeface="Times New Roman" pitchFamily="18" charset="0"/>
                        <a:cs typeface="Times New Roman" pitchFamily="18" charset="0"/>
                      </a:rPr>
                      <a:t>Paid</a:t>
                    </a:r>
                    <a:r>
                      <a:rPr lang="en-US" altLang="en-US" sz="1600" baseline="0" dirty="0" smtClean="0">
                        <a:solidFill>
                          <a:schemeClr val="bg2"/>
                        </a:solidFill>
                        <a:latin typeface="Times New Roman" pitchFamily="18" charset="0"/>
                        <a:cs typeface="Times New Roman" pitchFamily="18" charset="0"/>
                      </a:rPr>
                      <a:t> work</a:t>
                    </a:r>
                    <a:endParaRPr lang="en-US" altLang="en-US" sz="1600" dirty="0">
                      <a:solidFill>
                        <a:schemeClr val="bg2"/>
                      </a:solidFill>
                      <a:latin typeface="Times New Roman" pitchFamily="18" charset="0"/>
                      <a:cs typeface="Times New Roman" pitchFamily="18" charset="0"/>
                    </a:endParaRPr>
                  </a:p>
                </c:rich>
              </c:tx>
            </c:dLbl>
            <c:dLbl>
              <c:idx val="1"/>
              <c:layout>
                <c:manualLayout>
                  <c:x val="1.9911859568686286E-2"/>
                  <c:y val="-2.5965523917825454E-3"/>
                </c:manualLayout>
              </c:layout>
              <c:tx>
                <c:rich>
                  <a:bodyPr/>
                  <a:lstStyle/>
                  <a:p>
                    <a:r>
                      <a:rPr lang="en-US" altLang="en-US" sz="1600" dirty="0" smtClean="0">
                        <a:solidFill>
                          <a:schemeClr val="bg2"/>
                        </a:solidFill>
                        <a:latin typeface="Times New Roman" pitchFamily="18" charset="0"/>
                        <a:cs typeface="Times New Roman" pitchFamily="18" charset="0"/>
                      </a:rPr>
                      <a:t>Paid work</a:t>
                    </a:r>
                    <a:endParaRPr lang="en-US" altLang="en-US" sz="1600" dirty="0">
                      <a:solidFill>
                        <a:schemeClr val="bg2"/>
                      </a:solidFill>
                      <a:latin typeface="Times New Roman" pitchFamily="18" charset="0"/>
                      <a:cs typeface="Times New Roman" pitchFamily="18" charset="0"/>
                    </a:endParaRPr>
                  </a:p>
                </c:rich>
              </c:tx>
            </c:dLbl>
            <c:dLbl>
              <c:idx val="2"/>
              <c:layout>
                <c:manualLayout>
                  <c:x val="-3.9823719137371455E-2"/>
                  <c:y val="-2.5965523917825454E-3"/>
                </c:manualLayout>
              </c:layout>
              <c:tx>
                <c:rich>
                  <a:bodyPr/>
                  <a:lstStyle/>
                  <a:p>
                    <a:r>
                      <a:rPr lang="en-US" altLang="en-US" sz="1600" dirty="0" smtClean="0">
                        <a:solidFill>
                          <a:schemeClr val="bg2"/>
                        </a:solidFill>
                        <a:latin typeface="Times New Roman" pitchFamily="18" charset="0"/>
                        <a:cs typeface="Times New Roman" pitchFamily="18" charset="0"/>
                      </a:rPr>
                      <a:t>Paid work</a:t>
                    </a:r>
                    <a:endParaRPr lang="en-US" altLang="en-US" sz="1600" dirty="0">
                      <a:solidFill>
                        <a:schemeClr val="bg2"/>
                      </a:solidFill>
                      <a:latin typeface="Times New Roman" pitchFamily="18" charset="0"/>
                      <a:cs typeface="Times New Roman" pitchFamily="18" charset="0"/>
                    </a:endParaRPr>
                  </a:p>
                </c:rich>
              </c:tx>
            </c:dLbl>
            <c:dLbl>
              <c:idx val="3"/>
              <c:layout>
                <c:manualLayout>
                  <c:x val="1.9911859568686286E-2"/>
                  <c:y val="-2.5965523917825454E-3"/>
                </c:manualLayout>
              </c:layout>
              <c:tx>
                <c:rich>
                  <a:bodyPr/>
                  <a:lstStyle/>
                  <a:p>
                    <a:r>
                      <a:rPr lang="en-US" altLang="en-US" sz="1600" dirty="0" smtClean="0">
                        <a:solidFill>
                          <a:schemeClr val="bg2"/>
                        </a:solidFill>
                        <a:latin typeface="Times New Roman" pitchFamily="18" charset="0"/>
                        <a:cs typeface="Times New Roman" pitchFamily="18" charset="0"/>
                      </a:rPr>
                      <a:t>Paid work</a:t>
                    </a:r>
                    <a:endParaRPr lang="en-US" altLang="en-US" sz="1600" dirty="0">
                      <a:solidFill>
                        <a:schemeClr val="bg2"/>
                      </a:solidFill>
                      <a:latin typeface="Times New Roman" pitchFamily="18" charset="0"/>
                      <a:cs typeface="Times New Roman" pitchFamily="18" charset="0"/>
                    </a:endParaRPr>
                  </a:p>
                </c:rich>
              </c:tx>
            </c:dLbl>
            <c:dLbl>
              <c:idx val="4"/>
              <c:layout>
                <c:manualLayout>
                  <c:x val="3.8292037632087932E-2"/>
                  <c:y val="-2.5965523917824552E-3"/>
                </c:manualLayout>
              </c:layout>
              <c:tx>
                <c:rich>
                  <a:bodyPr/>
                  <a:lstStyle/>
                  <a:p>
                    <a:r>
                      <a:rPr lang="en-US" altLang="en-US" sz="1600" dirty="0" smtClean="0">
                        <a:solidFill>
                          <a:schemeClr val="bg2"/>
                        </a:solidFill>
                        <a:latin typeface="Times New Roman" pitchFamily="18" charset="0"/>
                        <a:cs typeface="Times New Roman" pitchFamily="18" charset="0"/>
                      </a:rPr>
                      <a:t>Paid work</a:t>
                    </a:r>
                    <a:endParaRPr lang="en-US" altLang="en-US" sz="1600" dirty="0">
                      <a:solidFill>
                        <a:schemeClr val="bg2"/>
                      </a:solidFill>
                      <a:latin typeface="Times New Roman" pitchFamily="18" charset="0"/>
                      <a:cs typeface="Times New Roman" pitchFamily="18" charset="0"/>
                    </a:endParaRPr>
                  </a:p>
                </c:rich>
              </c:tx>
            </c:dLbl>
            <c:dLbl>
              <c:idx val="5"/>
              <c:layout>
                <c:manualLayout>
                  <c:x val="-1.9911859568685974E-2"/>
                  <c:y val="-2.595939032949841E-3"/>
                </c:manualLayout>
              </c:layout>
              <c:tx>
                <c:rich>
                  <a:bodyPr/>
                  <a:lstStyle/>
                  <a:p>
                    <a:r>
                      <a:rPr lang="en-US" altLang="en-US" sz="1600" dirty="0" smtClean="0">
                        <a:solidFill>
                          <a:schemeClr val="bg2"/>
                        </a:solidFill>
                        <a:latin typeface="Times New Roman" pitchFamily="18" charset="0"/>
                        <a:cs typeface="Times New Roman" pitchFamily="18" charset="0"/>
                      </a:rPr>
                      <a:t>Paid work</a:t>
                    </a:r>
                    <a:endParaRPr lang="en-US" altLang="en-US" sz="1600" dirty="0">
                      <a:solidFill>
                        <a:schemeClr val="bg2"/>
                      </a:solidFill>
                      <a:latin typeface="Times New Roman" pitchFamily="18" charset="0"/>
                      <a:cs typeface="Times New Roman" pitchFamily="18" charset="0"/>
                    </a:endParaRPr>
                  </a:p>
                </c:rich>
              </c:tx>
            </c:dLbl>
            <c:spPr>
              <a:noFill/>
              <a:ln w="25400">
                <a:noFill/>
              </a:ln>
            </c:spPr>
            <c:txPr>
              <a:bodyPr/>
              <a:lstStyle/>
              <a:p>
                <a:pPr>
                  <a:defRPr sz="1600">
                    <a:latin typeface="Times New Roman" pitchFamily="18" charset="0"/>
                    <a:cs typeface="Times New Roman" pitchFamily="18" charset="0"/>
                  </a:defRPr>
                </a:pPr>
                <a:endParaRPr lang="en-US"/>
              </a:p>
            </c:txPr>
            <c:showVal val="1"/>
          </c:dLbls>
          <c:cat>
            <c:strRef>
              <c:f>Sheet2!$B$53:$B$58</c:f>
              <c:strCache>
                <c:ptCount val="6"/>
                <c:pt idx="0">
                  <c:v>스웨덴</c:v>
                </c:pt>
                <c:pt idx="1">
                  <c:v>영국</c:v>
                </c:pt>
                <c:pt idx="2">
                  <c:v>한국</c:v>
                </c:pt>
                <c:pt idx="3">
                  <c:v>스웨덴</c:v>
                </c:pt>
                <c:pt idx="4">
                  <c:v>영국</c:v>
                </c:pt>
                <c:pt idx="5">
                  <c:v>한국</c:v>
                </c:pt>
              </c:strCache>
            </c:strRef>
          </c:cat>
          <c:val>
            <c:numRef>
              <c:f>Sheet2!$C$53:$C$58</c:f>
              <c:numCache>
                <c:formatCode>General</c:formatCode>
                <c:ptCount val="6"/>
                <c:pt idx="0">
                  <c:v>502.53</c:v>
                </c:pt>
                <c:pt idx="1">
                  <c:v>461.37</c:v>
                </c:pt>
                <c:pt idx="2">
                  <c:v>569.6</c:v>
                </c:pt>
                <c:pt idx="3">
                  <c:v>463.40999999999963</c:v>
                </c:pt>
                <c:pt idx="4">
                  <c:v>426.55</c:v>
                </c:pt>
                <c:pt idx="5">
                  <c:v>537.13</c:v>
                </c:pt>
              </c:numCache>
            </c:numRef>
          </c:val>
        </c:ser>
        <c:ser>
          <c:idx val="2"/>
          <c:order val="1"/>
          <c:tx>
            <c:strRef>
              <c:f>Sheet2!$E$52</c:f>
              <c:strCache>
                <c:ptCount val="1"/>
                <c:pt idx="0">
                  <c:v>자녀돌보기 및 학습도움</c:v>
                </c:pt>
              </c:strCache>
            </c:strRef>
          </c:tx>
          <c:spPr>
            <a:solidFill>
              <a:srgbClr val="4F81BD">
                <a:lumMod val="60000"/>
                <a:lumOff val="40000"/>
              </a:srgbClr>
            </a:solidFill>
          </c:spPr>
          <c:cat>
            <c:strRef>
              <c:f>Sheet2!$B$53:$B$58</c:f>
              <c:strCache>
                <c:ptCount val="6"/>
                <c:pt idx="0">
                  <c:v>스웨덴</c:v>
                </c:pt>
                <c:pt idx="1">
                  <c:v>영국</c:v>
                </c:pt>
                <c:pt idx="2">
                  <c:v>한국</c:v>
                </c:pt>
                <c:pt idx="3">
                  <c:v>스웨덴</c:v>
                </c:pt>
                <c:pt idx="4">
                  <c:v>영국</c:v>
                </c:pt>
                <c:pt idx="5">
                  <c:v>한국</c:v>
                </c:pt>
              </c:strCache>
            </c:strRef>
          </c:cat>
          <c:val>
            <c:numRef>
              <c:f>Sheet2!$E$53:$E$58</c:f>
              <c:numCache>
                <c:formatCode>General</c:formatCode>
                <c:ptCount val="6"/>
                <c:pt idx="0">
                  <c:v>56.31</c:v>
                </c:pt>
                <c:pt idx="1">
                  <c:v>78.75</c:v>
                </c:pt>
                <c:pt idx="2">
                  <c:v>56.43</c:v>
                </c:pt>
                <c:pt idx="3">
                  <c:v>81.290000000000006</c:v>
                </c:pt>
                <c:pt idx="4">
                  <c:v>120.43</c:v>
                </c:pt>
                <c:pt idx="5">
                  <c:v>111.9</c:v>
                </c:pt>
              </c:numCache>
            </c:numRef>
          </c:val>
        </c:ser>
        <c:ser>
          <c:idx val="3"/>
          <c:order val="2"/>
          <c:tx>
            <c:strRef>
              <c:f>Sheet2!$F$52</c:f>
              <c:strCache>
                <c:ptCount val="1"/>
                <c:pt idx="0">
                  <c:v>요리 및 집안일</c:v>
                </c:pt>
              </c:strCache>
            </c:strRef>
          </c:tx>
          <c:spPr>
            <a:solidFill>
              <a:srgbClr val="C0504D">
                <a:lumMod val="40000"/>
                <a:lumOff val="60000"/>
              </a:srgbClr>
            </a:solidFill>
          </c:spPr>
          <c:cat>
            <c:strRef>
              <c:f>Sheet2!$B$53:$B$58</c:f>
              <c:strCache>
                <c:ptCount val="6"/>
                <c:pt idx="0">
                  <c:v>스웨덴</c:v>
                </c:pt>
                <c:pt idx="1">
                  <c:v>영국</c:v>
                </c:pt>
                <c:pt idx="2">
                  <c:v>한국</c:v>
                </c:pt>
                <c:pt idx="3">
                  <c:v>스웨덴</c:v>
                </c:pt>
                <c:pt idx="4">
                  <c:v>영국</c:v>
                </c:pt>
                <c:pt idx="5">
                  <c:v>한국</c:v>
                </c:pt>
              </c:strCache>
            </c:strRef>
          </c:cat>
          <c:val>
            <c:numRef>
              <c:f>Sheet2!$F$53:$F$58</c:f>
              <c:numCache>
                <c:formatCode>General</c:formatCode>
                <c:ptCount val="6"/>
                <c:pt idx="0">
                  <c:v>76.649999999999991</c:v>
                </c:pt>
                <c:pt idx="1">
                  <c:v>67.36999999999999</c:v>
                </c:pt>
                <c:pt idx="2">
                  <c:v>30.939999999999987</c:v>
                </c:pt>
                <c:pt idx="3">
                  <c:v>117.28</c:v>
                </c:pt>
                <c:pt idx="4">
                  <c:v>98.45</c:v>
                </c:pt>
                <c:pt idx="5">
                  <c:v>95.28</c:v>
                </c:pt>
              </c:numCache>
            </c:numRef>
          </c:val>
        </c:ser>
        <c:gapWidth val="65"/>
        <c:overlap val="100"/>
        <c:axId val="37685504"/>
        <c:axId val="37732352"/>
      </c:barChart>
      <c:catAx>
        <c:axId val="37685504"/>
        <c:scaling>
          <c:orientation val="maxMin"/>
        </c:scaling>
        <c:delete val="1"/>
        <c:axPos val="l"/>
        <c:numFmt formatCode="General" sourceLinked="1"/>
        <c:tickLblPos val="none"/>
        <c:crossAx val="37732352"/>
        <c:crosses val="autoZero"/>
        <c:auto val="1"/>
        <c:lblAlgn val="ctr"/>
        <c:lblOffset val="100"/>
      </c:catAx>
      <c:valAx>
        <c:axId val="37732352"/>
        <c:scaling>
          <c:orientation val="minMax"/>
        </c:scaling>
        <c:axPos val="t"/>
        <c:numFmt formatCode="General" sourceLinked="1"/>
        <c:tickLblPos val="nextTo"/>
        <c:txPr>
          <a:bodyPr/>
          <a:lstStyle/>
          <a:p>
            <a:pPr>
              <a:defRPr sz="1500" b="0">
                <a:latin typeface="휴먼모음T" pitchFamily="18" charset="-127"/>
                <a:ea typeface="휴먼모음T" pitchFamily="18" charset="-127"/>
              </a:defRPr>
            </a:pPr>
            <a:endParaRPr lang="en-US"/>
          </a:p>
        </c:txPr>
        <c:crossAx val="37685504"/>
        <c:crosses val="autoZero"/>
        <c:crossBetween val="between"/>
      </c:valAx>
    </c:plotArea>
    <c:plotVisOnly val="1"/>
    <c:dispBlanksAs val="gap"/>
  </c:chart>
  <c:spPr>
    <a:noFill/>
  </c:spPr>
  <c:txPr>
    <a:bodyPr/>
    <a:lstStyle/>
    <a:p>
      <a:pPr>
        <a:defRPr sz="1100" b="1">
          <a:latin typeface="굴림" pitchFamily="50" charset="-127"/>
          <a:ea typeface="굴림" pitchFamily="50" charset="-127"/>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7"/>
  <c:chart>
    <c:plotArea>
      <c:layout/>
      <c:barChart>
        <c:barDir val="bar"/>
        <c:grouping val="stacked"/>
        <c:ser>
          <c:idx val="0"/>
          <c:order val="0"/>
          <c:tx>
            <c:strRef>
              <c:f>'[그래프_남성의_육아휴직_0828(1).xlsx]Sheet1 (2)'!$A$2</c:f>
              <c:strCache>
                <c:ptCount val="1"/>
                <c:pt idx="0">
                  <c:v>Paid work</c:v>
                </c:pt>
              </c:strCache>
            </c:strRef>
          </c:tx>
          <c:dLbls>
            <c:txPr>
              <a:bodyPr/>
              <a:lstStyle/>
              <a:p>
                <a:pPr>
                  <a:defRPr sz="1200"/>
                </a:pPr>
                <a:endParaRPr lang="en-US"/>
              </a:p>
            </c:txPr>
            <c:showVal val="1"/>
          </c:dLbls>
          <c:cat>
            <c:strRef>
              <c:f>'[그래프_남성의_육아휴직_0828(1).xlsx]Sheet1 (2)'!$B$1:$C$1</c:f>
              <c:strCache>
                <c:ptCount val="2"/>
                <c:pt idx="0">
                  <c:v>Man</c:v>
                </c:pt>
                <c:pt idx="1">
                  <c:v>Woman</c:v>
                </c:pt>
              </c:strCache>
            </c:strRef>
          </c:cat>
          <c:val>
            <c:numRef>
              <c:f>'[그래프_남성의_육아휴직_0828(1).xlsx]Sheet1 (2)'!$B$2:$C$2</c:f>
              <c:numCache>
                <c:formatCode>0.00</c:formatCode>
                <c:ptCount val="2"/>
                <c:pt idx="0">
                  <c:v>501.53</c:v>
                </c:pt>
                <c:pt idx="1">
                  <c:v>499.68</c:v>
                </c:pt>
              </c:numCache>
            </c:numRef>
          </c:val>
        </c:ser>
        <c:ser>
          <c:idx val="1"/>
          <c:order val="1"/>
          <c:tx>
            <c:strRef>
              <c:f>'[그래프_남성의_육아휴직_0828(1).xlsx]Sheet1 (2)'!$A$3</c:f>
              <c:strCache>
                <c:ptCount val="1"/>
                <c:pt idx="0">
                  <c:v>childcare</c:v>
                </c:pt>
              </c:strCache>
            </c:strRef>
          </c:tx>
          <c:dLbls>
            <c:dLbl>
              <c:idx val="0"/>
              <c:layout>
                <c:manualLayout>
                  <c:x val="-1.5252365037104089E-2"/>
                  <c:y val="2.7473195972586485E-6"/>
                </c:manualLayout>
              </c:layout>
              <c:showVal val="1"/>
            </c:dLbl>
            <c:txPr>
              <a:bodyPr/>
              <a:lstStyle/>
              <a:p>
                <a:pPr>
                  <a:defRPr sz="1200"/>
                </a:pPr>
                <a:endParaRPr lang="en-US"/>
              </a:p>
            </c:txPr>
            <c:showVal val="1"/>
          </c:dLbls>
          <c:cat>
            <c:strRef>
              <c:f>'[그래프_남성의_육아휴직_0828(1).xlsx]Sheet1 (2)'!$B$1:$C$1</c:f>
              <c:strCache>
                <c:ptCount val="2"/>
                <c:pt idx="0">
                  <c:v>Man</c:v>
                </c:pt>
                <c:pt idx="1">
                  <c:v>Woman</c:v>
                </c:pt>
              </c:strCache>
            </c:strRef>
          </c:cat>
          <c:val>
            <c:numRef>
              <c:f>'[그래프_남성의_육아휴직_0828(1).xlsx]Sheet1 (2)'!$B$3:$C$3</c:f>
              <c:numCache>
                <c:formatCode>0.00</c:formatCode>
                <c:ptCount val="2"/>
                <c:pt idx="0">
                  <c:v>56.43</c:v>
                </c:pt>
                <c:pt idx="1">
                  <c:v>111.9</c:v>
                </c:pt>
              </c:numCache>
            </c:numRef>
          </c:val>
        </c:ser>
        <c:ser>
          <c:idx val="2"/>
          <c:order val="2"/>
          <c:tx>
            <c:strRef>
              <c:f>'[그래프_남성의_육아휴직_0828(1).xlsx]Sheet1 (2)'!$A$4</c:f>
              <c:strCache>
                <c:ptCount val="1"/>
                <c:pt idx="0">
                  <c:v>Domestic work</c:v>
                </c:pt>
              </c:strCache>
            </c:strRef>
          </c:tx>
          <c:dLbls>
            <c:dLbl>
              <c:idx val="0"/>
              <c:layout>
                <c:manualLayout>
                  <c:x val="2.052757793764988E-2"/>
                  <c:y val="2.3548453690559953E-6"/>
                </c:manualLayout>
              </c:layout>
              <c:showVal val="1"/>
            </c:dLbl>
            <c:txPr>
              <a:bodyPr/>
              <a:lstStyle/>
              <a:p>
                <a:pPr>
                  <a:defRPr sz="1200"/>
                </a:pPr>
                <a:endParaRPr lang="en-US"/>
              </a:p>
            </c:txPr>
            <c:showVal val="1"/>
          </c:dLbls>
          <c:cat>
            <c:strRef>
              <c:f>'[그래프_남성의_육아휴직_0828(1).xlsx]Sheet1 (2)'!$B$1:$C$1</c:f>
              <c:strCache>
                <c:ptCount val="2"/>
                <c:pt idx="0">
                  <c:v>Man</c:v>
                </c:pt>
                <c:pt idx="1">
                  <c:v>Woman</c:v>
                </c:pt>
              </c:strCache>
            </c:strRef>
          </c:cat>
          <c:val>
            <c:numRef>
              <c:f>'[그래프_남성의_육아휴직_0828(1).xlsx]Sheet1 (2)'!$B$4:$C$4</c:f>
              <c:numCache>
                <c:formatCode>0.00</c:formatCode>
                <c:ptCount val="2"/>
                <c:pt idx="0">
                  <c:v>30.939999999999994</c:v>
                </c:pt>
                <c:pt idx="1">
                  <c:v>95.28</c:v>
                </c:pt>
              </c:numCache>
            </c:numRef>
          </c:val>
        </c:ser>
        <c:overlap val="100"/>
        <c:axId val="38204160"/>
        <c:axId val="38205696"/>
      </c:barChart>
      <c:catAx>
        <c:axId val="38204160"/>
        <c:scaling>
          <c:orientation val="maxMin"/>
        </c:scaling>
        <c:axPos val="l"/>
        <c:tickLblPos val="nextTo"/>
        <c:txPr>
          <a:bodyPr/>
          <a:lstStyle/>
          <a:p>
            <a:pPr>
              <a:defRPr sz="1200"/>
            </a:pPr>
            <a:endParaRPr lang="en-US"/>
          </a:p>
        </c:txPr>
        <c:crossAx val="38205696"/>
        <c:crosses val="autoZero"/>
        <c:auto val="1"/>
        <c:lblAlgn val="ctr"/>
        <c:lblOffset val="100"/>
      </c:catAx>
      <c:valAx>
        <c:axId val="38205696"/>
        <c:scaling>
          <c:orientation val="minMax"/>
        </c:scaling>
        <c:delete val="1"/>
        <c:axPos val="t"/>
        <c:numFmt formatCode="0.00" sourceLinked="1"/>
        <c:tickLblPos val="none"/>
        <c:crossAx val="38204160"/>
        <c:crosses val="autoZero"/>
        <c:crossBetween val="between"/>
      </c:valAx>
      <c:spPr>
        <a:solidFill>
          <a:sysClr val="window" lastClr="FFFFFF"/>
        </a:solidFill>
      </c:spPr>
    </c:plotArea>
    <c:legend>
      <c:legendPos val="b"/>
      <c:txPr>
        <a:bodyPr/>
        <a:lstStyle/>
        <a:p>
          <a:pPr>
            <a:defRPr sz="1200"/>
          </a:pPr>
          <a:endParaRPr lang="en-US"/>
        </a:p>
      </c:tx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924414212618073E-2"/>
          <c:y val="2.594513774181809E-2"/>
          <c:w val="0.93991175619834844"/>
          <c:h val="0.77260439122035895"/>
        </c:manualLayout>
      </c:layout>
      <c:barChart>
        <c:barDir val="col"/>
        <c:grouping val="clustered"/>
        <c:ser>
          <c:idx val="0"/>
          <c:order val="0"/>
          <c:tx>
            <c:strRef>
              <c:f>Sheet3!$B$8</c:f>
              <c:strCache>
                <c:ptCount val="1"/>
                <c:pt idx="0">
                  <c:v>스웨덴</c:v>
                </c:pt>
              </c:strCache>
            </c:strRef>
          </c:tx>
          <c:spPr>
            <a:solidFill>
              <a:srgbClr val="8064A2">
                <a:lumMod val="20000"/>
                <a:lumOff val="80000"/>
              </a:srgbClr>
            </a:solidFill>
            <a:ln>
              <a:solidFill>
                <a:sysClr val="window" lastClr="FFFFFF"/>
              </a:solidFill>
            </a:ln>
          </c:spPr>
          <c:dLbls>
            <c:txPr>
              <a:bodyPr/>
              <a:lstStyle/>
              <a:p>
                <a:pPr>
                  <a:defRPr sz="1500" b="0">
                    <a:latin typeface="휴먼모음T" pitchFamily="18" charset="-127"/>
                    <a:ea typeface="휴먼모음T" pitchFamily="18" charset="-127"/>
                  </a:defRPr>
                </a:pPr>
                <a:endParaRPr lang="en-US"/>
              </a:p>
            </c:txPr>
            <c:showVal val="1"/>
          </c:dLbls>
          <c:cat>
            <c:strRef>
              <c:f>Sheet3!$A$9:$A$13</c:f>
              <c:strCache>
                <c:ptCount val="5"/>
                <c:pt idx="0">
                  <c:v>거의 매일</c:v>
                </c:pt>
                <c:pt idx="1">
                  <c:v>일주일에 2-3회</c:v>
                </c:pt>
                <c:pt idx="2">
                  <c:v>한달에 3-4회</c:v>
                </c:pt>
                <c:pt idx="3">
                  <c:v>한달에 1-2회</c:v>
                </c:pt>
                <c:pt idx="4">
                  <c:v>거의 없음</c:v>
                </c:pt>
              </c:strCache>
            </c:strRef>
          </c:cat>
          <c:val>
            <c:numRef>
              <c:f>Sheet3!$B$9:$B$13</c:f>
              <c:numCache>
                <c:formatCode>General</c:formatCode>
                <c:ptCount val="5"/>
                <c:pt idx="0">
                  <c:v>81.099999999999994</c:v>
                </c:pt>
                <c:pt idx="1">
                  <c:v>14</c:v>
                </c:pt>
                <c:pt idx="2">
                  <c:v>3.9</c:v>
                </c:pt>
                <c:pt idx="3">
                  <c:v>0.70000000000000062</c:v>
                </c:pt>
                <c:pt idx="4">
                  <c:v>0.2</c:v>
                </c:pt>
              </c:numCache>
            </c:numRef>
          </c:val>
        </c:ser>
        <c:ser>
          <c:idx val="1"/>
          <c:order val="1"/>
          <c:tx>
            <c:strRef>
              <c:f>Sheet3!$C$8</c:f>
              <c:strCache>
                <c:ptCount val="1"/>
                <c:pt idx="0">
                  <c:v>영국</c:v>
                </c:pt>
              </c:strCache>
            </c:strRef>
          </c:tx>
          <c:spPr>
            <a:solidFill>
              <a:srgbClr val="8064A2">
                <a:lumMod val="40000"/>
                <a:lumOff val="60000"/>
              </a:srgbClr>
            </a:solidFill>
            <a:ln>
              <a:solidFill>
                <a:sysClr val="window" lastClr="FFFFFF"/>
              </a:solidFill>
            </a:ln>
          </c:spPr>
          <c:dLbls>
            <c:dLbl>
              <c:idx val="0"/>
              <c:layout>
                <c:manualLayout>
                  <c:x val="1.195136359647586E-2"/>
                  <c:y val="-2.5462490600882803E-17"/>
                </c:manualLayout>
              </c:layout>
              <c:showVal val="1"/>
            </c:dLbl>
            <c:dLbl>
              <c:idx val="1"/>
              <c:layout>
                <c:manualLayout>
                  <c:x val="-7.4696022477974133E-3"/>
                  <c:y val="0"/>
                </c:manualLayout>
              </c:layout>
              <c:showVal val="1"/>
            </c:dLbl>
            <c:txPr>
              <a:bodyPr/>
              <a:lstStyle/>
              <a:p>
                <a:pPr>
                  <a:defRPr sz="1500" b="0">
                    <a:latin typeface="휴먼모음T" pitchFamily="18" charset="-127"/>
                    <a:ea typeface="휴먼모음T" pitchFamily="18" charset="-127"/>
                  </a:defRPr>
                </a:pPr>
                <a:endParaRPr lang="en-US"/>
              </a:p>
            </c:txPr>
            <c:showVal val="1"/>
          </c:dLbls>
          <c:cat>
            <c:strRef>
              <c:f>Sheet3!$A$9:$A$13</c:f>
              <c:strCache>
                <c:ptCount val="5"/>
                <c:pt idx="0">
                  <c:v>거의 매일</c:v>
                </c:pt>
                <c:pt idx="1">
                  <c:v>일주일에 2-3회</c:v>
                </c:pt>
                <c:pt idx="2">
                  <c:v>한달에 3-4회</c:v>
                </c:pt>
                <c:pt idx="3">
                  <c:v>한달에 1-2회</c:v>
                </c:pt>
                <c:pt idx="4">
                  <c:v>거의 없음</c:v>
                </c:pt>
              </c:strCache>
            </c:strRef>
          </c:cat>
          <c:val>
            <c:numRef>
              <c:f>Sheet3!$C$9:$C$13</c:f>
              <c:numCache>
                <c:formatCode>General</c:formatCode>
                <c:ptCount val="5"/>
                <c:pt idx="0">
                  <c:v>67.8</c:v>
                </c:pt>
                <c:pt idx="1">
                  <c:v>23.3</c:v>
                </c:pt>
                <c:pt idx="2">
                  <c:v>6.5</c:v>
                </c:pt>
                <c:pt idx="3">
                  <c:v>1.3</c:v>
                </c:pt>
                <c:pt idx="4">
                  <c:v>1.3</c:v>
                </c:pt>
              </c:numCache>
            </c:numRef>
          </c:val>
        </c:ser>
        <c:ser>
          <c:idx val="2"/>
          <c:order val="2"/>
          <c:tx>
            <c:strRef>
              <c:f>Sheet3!$D$8</c:f>
              <c:strCache>
                <c:ptCount val="1"/>
                <c:pt idx="0">
                  <c:v>한국</c:v>
                </c:pt>
              </c:strCache>
            </c:strRef>
          </c:tx>
          <c:spPr>
            <a:solidFill>
              <a:srgbClr val="8064A2">
                <a:lumMod val="75000"/>
              </a:srgbClr>
            </a:solidFill>
            <a:ln>
              <a:solidFill>
                <a:sysClr val="window" lastClr="FFFFFF"/>
              </a:solidFill>
              <a:prstDash val="solid"/>
            </a:ln>
          </c:spPr>
          <c:dLbls>
            <c:txPr>
              <a:bodyPr/>
              <a:lstStyle/>
              <a:p>
                <a:pPr>
                  <a:defRPr sz="1500" b="0">
                    <a:latin typeface="휴먼모음T" pitchFamily="18" charset="-127"/>
                    <a:ea typeface="휴먼모음T" pitchFamily="18" charset="-127"/>
                  </a:defRPr>
                </a:pPr>
                <a:endParaRPr lang="en-US"/>
              </a:p>
            </c:txPr>
            <c:showVal val="1"/>
          </c:dLbls>
          <c:cat>
            <c:strRef>
              <c:f>Sheet3!$A$9:$A$13</c:f>
              <c:strCache>
                <c:ptCount val="5"/>
                <c:pt idx="0">
                  <c:v>거의 매일</c:v>
                </c:pt>
                <c:pt idx="1">
                  <c:v>일주일에 2-3회</c:v>
                </c:pt>
                <c:pt idx="2">
                  <c:v>한달에 3-4회</c:v>
                </c:pt>
                <c:pt idx="3">
                  <c:v>한달에 1-2회</c:v>
                </c:pt>
                <c:pt idx="4">
                  <c:v>거의 없음</c:v>
                </c:pt>
              </c:strCache>
            </c:strRef>
          </c:cat>
          <c:val>
            <c:numRef>
              <c:f>Sheet3!$D$9:$D$13</c:f>
              <c:numCache>
                <c:formatCode>General</c:formatCode>
                <c:ptCount val="5"/>
                <c:pt idx="0">
                  <c:v>28.3</c:v>
                </c:pt>
                <c:pt idx="1">
                  <c:v>44.3</c:v>
                </c:pt>
                <c:pt idx="2">
                  <c:v>16.600000000000001</c:v>
                </c:pt>
                <c:pt idx="3">
                  <c:v>4.5</c:v>
                </c:pt>
                <c:pt idx="4">
                  <c:v>6.4</c:v>
                </c:pt>
              </c:numCache>
            </c:numRef>
          </c:val>
        </c:ser>
        <c:axId val="38361728"/>
        <c:axId val="38375808"/>
      </c:barChart>
      <c:catAx>
        <c:axId val="38361728"/>
        <c:scaling>
          <c:orientation val="minMax"/>
        </c:scaling>
        <c:delete val="1"/>
        <c:axPos val="b"/>
        <c:tickLblPos val="none"/>
        <c:crossAx val="38375808"/>
        <c:crosses val="autoZero"/>
        <c:auto val="1"/>
        <c:lblAlgn val="ctr"/>
        <c:lblOffset val="100"/>
      </c:catAx>
      <c:valAx>
        <c:axId val="38375808"/>
        <c:scaling>
          <c:orientation val="minMax"/>
          <c:max val="100"/>
        </c:scaling>
        <c:axPos val="l"/>
        <c:numFmt formatCode="General" sourceLinked="1"/>
        <c:tickLblPos val="nextTo"/>
        <c:txPr>
          <a:bodyPr/>
          <a:lstStyle/>
          <a:p>
            <a:pPr>
              <a:defRPr sz="1600" b="0">
                <a:latin typeface="휴먼모음T" pitchFamily="18" charset="-127"/>
                <a:ea typeface="휴먼모음T" pitchFamily="18" charset="-127"/>
              </a:defRPr>
            </a:pPr>
            <a:endParaRPr lang="en-US"/>
          </a:p>
        </c:txPr>
        <c:crossAx val="38361728"/>
        <c:crosses val="autoZero"/>
        <c:crossBetween val="between"/>
        <c:majorUnit val="20"/>
      </c:valAx>
    </c:plotArea>
    <c:plotVisOnly val="1"/>
    <c:dispBlanksAs val="gap"/>
  </c:chart>
  <c:spPr>
    <a:noFill/>
    <a:ln w="25400" cmpd="sng">
      <a:solidFill>
        <a:sysClr val="window" lastClr="FFFFFF">
          <a:lumMod val="75000"/>
        </a:sysClr>
      </a:solidFill>
    </a:ln>
  </c:spPr>
  <c:txPr>
    <a:bodyPr/>
    <a:lstStyle/>
    <a:p>
      <a:pPr>
        <a:defRPr sz="1400" b="1">
          <a:latin typeface="굴림" pitchFamily="50" charset="-127"/>
          <a:ea typeface="굴림" pitchFamily="50" charset="-127"/>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0.89038</cdr:x>
      <cdr:y>0.26174</cdr:y>
    </cdr:from>
    <cdr:to>
      <cdr:x>0.97309</cdr:x>
      <cdr:y>0.32505</cdr:y>
    </cdr:to>
    <cdr:sp macro="" textlink="">
      <cdr:nvSpPr>
        <cdr:cNvPr id="3" name="TextBox 2"/>
        <cdr:cNvSpPr txBox="1"/>
      </cdr:nvSpPr>
      <cdr:spPr>
        <a:xfrm xmlns:a="http://schemas.openxmlformats.org/drawingml/2006/main">
          <a:off x="7382624" y="1280184"/>
          <a:ext cx="685794" cy="30965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altLang="ko-KR" sz="1600" b="1" dirty="0" smtClean="0">
              <a:latin typeface="Times New Roman" pitchFamily="18" charset="0"/>
              <a:ea typeface="휴먼모음T" pitchFamily="18" charset="-127"/>
              <a:cs typeface="Times New Roman" pitchFamily="18" charset="0"/>
            </a:rPr>
            <a:t>Male</a:t>
          </a:r>
          <a:endParaRPr lang="ko-KR" altLang="en-US" sz="1600" b="1" dirty="0">
            <a:latin typeface="Times New Roman" pitchFamily="18" charset="0"/>
            <a:ea typeface="휴먼모음T" pitchFamily="18" charset="-127"/>
            <a:cs typeface="Times New Roman" pitchFamily="18" charset="0"/>
          </a:endParaRPr>
        </a:p>
      </cdr:txBody>
    </cdr:sp>
  </cdr:relSizeAnchor>
  <cdr:relSizeAnchor xmlns:cdr="http://schemas.openxmlformats.org/drawingml/2006/chartDrawing">
    <cdr:from>
      <cdr:x>0.87314</cdr:x>
      <cdr:y>0.67023</cdr:y>
    </cdr:from>
    <cdr:to>
      <cdr:x>1</cdr:x>
      <cdr:y>0.77444</cdr:y>
    </cdr:to>
    <cdr:sp macro="" textlink="">
      <cdr:nvSpPr>
        <cdr:cNvPr id="4" name="TextBox 3"/>
        <cdr:cNvSpPr txBox="1"/>
      </cdr:nvSpPr>
      <cdr:spPr>
        <a:xfrm xmlns:a="http://schemas.openxmlformats.org/drawingml/2006/main">
          <a:off x="6829447" y="3278175"/>
          <a:ext cx="992238" cy="50966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altLang="ko-KR" sz="1600" b="1" dirty="0" smtClean="0">
              <a:latin typeface="Times New Roman" pitchFamily="18" charset="0"/>
              <a:ea typeface="휴먼모음T" pitchFamily="18" charset="-127"/>
              <a:cs typeface="Times New Roman" pitchFamily="18" charset="0"/>
            </a:rPr>
            <a:t>Female</a:t>
          </a:r>
          <a:endParaRPr lang="ko-KR" altLang="en-US" sz="1600" b="1" dirty="0">
            <a:latin typeface="Times New Roman" pitchFamily="18" charset="0"/>
            <a:ea typeface="휴먼모음T" pitchFamily="18" charset="-127"/>
            <a:cs typeface="Times New Roman" pitchFamily="18" charset="0"/>
          </a:endParaRPr>
        </a:p>
      </cdr:txBody>
    </cdr:sp>
  </cdr:relSizeAnchor>
  <cdr:relSizeAnchor xmlns:cdr="http://schemas.openxmlformats.org/drawingml/2006/chartDrawing">
    <cdr:from>
      <cdr:x>0.87881</cdr:x>
      <cdr:y>0.2629</cdr:y>
    </cdr:from>
    <cdr:to>
      <cdr:x>0.96152</cdr:x>
      <cdr:y>0.32621</cdr:y>
    </cdr:to>
    <cdr:sp macro="" textlink="">
      <cdr:nvSpPr>
        <cdr:cNvPr id="2" name="TextBox 2"/>
        <cdr:cNvSpPr txBox="1"/>
      </cdr:nvSpPr>
      <cdr:spPr>
        <a:xfrm xmlns:a="http://schemas.openxmlformats.org/drawingml/2006/main">
          <a:off x="7286676" y="1285884"/>
          <a:ext cx="685793" cy="30965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endParaRPr lang="ko-KR" altLang="en-US" sz="1400" b="0" dirty="0">
            <a:latin typeface="Times New Roman" pitchFamily="18" charset="0"/>
            <a:ea typeface="휴먼모음T" pitchFamily="18" charset="-127"/>
            <a:cs typeface="Times New Roman" pitchFamily="18" charset="0"/>
          </a:endParaRPr>
        </a:p>
      </cdr:txBody>
    </cdr:sp>
  </cdr:relSizeAnchor>
  <cdr:relSizeAnchor xmlns:cdr="http://schemas.openxmlformats.org/drawingml/2006/chartDrawing">
    <cdr:from>
      <cdr:x>0.87698</cdr:x>
      <cdr:y>0.67186</cdr:y>
    </cdr:from>
    <cdr:to>
      <cdr:x>1</cdr:x>
      <cdr:y>0.75605</cdr:y>
    </cdr:to>
    <cdr:sp macro="" textlink="">
      <cdr:nvSpPr>
        <cdr:cNvPr id="5" name="TextBox 3"/>
        <cdr:cNvSpPr txBox="1"/>
      </cdr:nvSpPr>
      <cdr:spPr>
        <a:xfrm xmlns:a="http://schemas.openxmlformats.org/drawingml/2006/main">
          <a:off x="6859428" y="3286134"/>
          <a:ext cx="962257" cy="41176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endParaRPr lang="ko-KR" altLang="en-US" sz="1400" dirty="0">
            <a:latin typeface="휴먼모음T" pitchFamily="18" charset="-127"/>
            <a:ea typeface="휴먼모음T" pitchFamily="18" charset="-127"/>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0.58686</cdr:x>
      <cdr:y>0.02257</cdr:y>
    </cdr:from>
    <cdr:to>
      <cdr:x>1</cdr:x>
      <cdr:y>0.18851</cdr:y>
    </cdr:to>
    <cdr:sp macro="" textlink="">
      <cdr:nvSpPr>
        <cdr:cNvPr id="2" name="TextBox 1"/>
        <cdr:cNvSpPr txBox="1"/>
      </cdr:nvSpPr>
      <cdr:spPr>
        <a:xfrm xmlns:a="http://schemas.openxmlformats.org/drawingml/2006/main">
          <a:off x="2966293" y="57507"/>
          <a:ext cx="2088232" cy="42281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altLang="ko-KR" sz="1200" dirty="0"/>
            <a:t>(Unit</a:t>
          </a:r>
          <a:r>
            <a:rPr lang="en-US" altLang="ko-KR" sz="1200" baseline="0" dirty="0"/>
            <a:t> : minutes)</a:t>
          </a:r>
          <a:endParaRPr lang="ko-KR" alt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0.85732</cdr:x>
      <cdr:y>0.02367</cdr:y>
    </cdr:from>
    <cdr:to>
      <cdr:x>0.97754</cdr:x>
      <cdr:y>0.10319</cdr:y>
    </cdr:to>
    <cdr:sp macro="" textlink="">
      <cdr:nvSpPr>
        <cdr:cNvPr id="3" name="TextBox 1"/>
        <cdr:cNvSpPr txBox="1"/>
      </cdr:nvSpPr>
      <cdr:spPr>
        <a:xfrm xmlns:a="http://schemas.openxmlformats.org/drawingml/2006/main">
          <a:off x="6410325" y="76200"/>
          <a:ext cx="898857" cy="256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endParaRPr lang="ko-KR" altLang="en-US" sz="1050" dirty="0"/>
        </a:p>
      </cdr:txBody>
    </cdr:sp>
  </cdr:relSizeAnchor>
  <cdr:relSizeAnchor xmlns:cdr="http://schemas.openxmlformats.org/drawingml/2006/chartDrawing">
    <cdr:from>
      <cdr:x>0.06374</cdr:x>
      <cdr:y>0.80012</cdr:y>
    </cdr:from>
    <cdr:to>
      <cdr:x>0.98313</cdr:x>
      <cdr:y>0.90894</cdr:y>
    </cdr:to>
    <cdr:sp macro="" textlink="">
      <cdr:nvSpPr>
        <cdr:cNvPr id="5" name="TextBox 1"/>
        <cdr:cNvSpPr txBox="1"/>
      </cdr:nvSpPr>
      <cdr:spPr>
        <a:xfrm xmlns:a="http://schemas.openxmlformats.org/drawingml/2006/main">
          <a:off x="541864" y="3658158"/>
          <a:ext cx="7815846" cy="497528"/>
        </a:xfrm>
        <a:prstGeom xmlns:a="http://schemas.openxmlformats.org/drawingml/2006/main" prst="rect">
          <a:avLst/>
        </a:prstGeom>
        <a:ln xmlns:a="http://schemas.openxmlformats.org/drawingml/2006/main" w="25400" cmpd="sng">
          <a:noFill/>
        </a:ln>
      </cdr:spPr>
      <cdr:txBody>
        <a:bodyPr xmlns:a="http://schemas.openxmlformats.org/drawingml/2006/main" wrap="none" rtlCol="0"/>
        <a:lstStyle xmlns:a="http://schemas.openxmlformats.org/drawingml/2006/main">
          <a:lvl1pPr marL="0" indent="0">
            <a:defRPr sz="1100">
              <a:latin typeface="맑은 고딕"/>
            </a:defRPr>
          </a:lvl1pPr>
          <a:lvl2pPr marL="457200" indent="0">
            <a:defRPr sz="1100">
              <a:latin typeface="맑은 고딕"/>
            </a:defRPr>
          </a:lvl2pPr>
          <a:lvl3pPr marL="914400" indent="0">
            <a:defRPr sz="1100">
              <a:latin typeface="맑은 고딕"/>
            </a:defRPr>
          </a:lvl3pPr>
          <a:lvl4pPr marL="1371600" indent="0">
            <a:defRPr sz="1100">
              <a:latin typeface="맑은 고딕"/>
            </a:defRPr>
          </a:lvl4pPr>
          <a:lvl5pPr marL="1828800" indent="0">
            <a:defRPr sz="1100">
              <a:latin typeface="맑은 고딕"/>
            </a:defRPr>
          </a:lvl5pPr>
          <a:lvl6pPr marL="2286000" indent="0">
            <a:defRPr sz="1100">
              <a:latin typeface="맑은 고딕"/>
            </a:defRPr>
          </a:lvl6pPr>
          <a:lvl7pPr marL="2743200" indent="0">
            <a:defRPr sz="1100">
              <a:latin typeface="맑은 고딕"/>
            </a:defRPr>
          </a:lvl7pPr>
          <a:lvl8pPr marL="3200400" indent="0">
            <a:defRPr sz="1100">
              <a:latin typeface="맑은 고딕"/>
            </a:defRPr>
          </a:lvl8pPr>
          <a:lvl9pPr marL="3657600" indent="0">
            <a:defRPr sz="1100">
              <a:latin typeface="맑은 고딕"/>
            </a:defRPr>
          </a:lvl9pPr>
        </a:lstStyle>
        <a:p xmlns:a="http://schemas.openxmlformats.org/drawingml/2006/main">
          <a:r>
            <a:rPr lang="en-US" altLang="ko-KR" sz="1600" b="1" dirty="0" smtClean="0">
              <a:latin typeface="Times New Roman" pitchFamily="18" charset="0"/>
              <a:cs typeface="Times New Roman" pitchFamily="18" charset="0"/>
            </a:rPr>
            <a:t>       Mostly                   2-3 times                3-4 times               1-2 times           Almost none</a:t>
          </a:r>
        </a:p>
        <a:p xmlns:a="http://schemas.openxmlformats.org/drawingml/2006/main">
          <a:r>
            <a:rPr lang="en-US" altLang="ko-KR" sz="1600" b="1" dirty="0" smtClean="0">
              <a:latin typeface="Times New Roman" pitchFamily="18" charset="0"/>
              <a:cs typeface="Times New Roman" pitchFamily="18" charset="0"/>
            </a:rPr>
            <a:t>      everyday                per week               per month               per month</a:t>
          </a:r>
          <a:endParaRPr lang="ko-KR" altLang="en-US" sz="1600" b="1" dirty="0">
            <a:latin typeface="Times New Roman" pitchFamily="18" charset="0"/>
            <a:cs typeface="Times New Roman" pitchFamily="18" charset="0"/>
          </a:endParaRPr>
        </a:p>
      </cdr:txBody>
    </cdr:sp>
  </cdr:relSizeAnchor>
  <cdr:relSizeAnchor xmlns:cdr="http://schemas.openxmlformats.org/drawingml/2006/chartDrawing">
    <cdr:from>
      <cdr:x>0</cdr:x>
      <cdr:y>0</cdr:y>
    </cdr:from>
    <cdr:to>
      <cdr:x>0.97853</cdr:x>
      <cdr:y>0.12259</cdr:y>
    </cdr:to>
    <cdr:sp macro="" textlink="">
      <cdr:nvSpPr>
        <cdr:cNvPr id="7" name="TextBox 1"/>
        <cdr:cNvSpPr txBox="1"/>
      </cdr:nvSpPr>
      <cdr:spPr>
        <a:xfrm xmlns:a="http://schemas.openxmlformats.org/drawingml/2006/main">
          <a:off x="0" y="0"/>
          <a:ext cx="8318634" cy="560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r"/>
          <a:r>
            <a:rPr lang="en-US" altLang="ko-KR" sz="1800" dirty="0" smtClean="0">
              <a:latin typeface="Times New Roman" pitchFamily="18" charset="0"/>
              <a:cs typeface="Times New Roman" pitchFamily="18" charset="0"/>
            </a:rPr>
            <a:t>(Unit: %)</a:t>
          </a:r>
          <a:endParaRPr lang="ko-KR" altLang="en-US" sz="1800" dirty="0">
            <a:latin typeface="Times New Roman" pitchFamily="18" charset="0"/>
            <a:cs typeface="Times New Roman" pitchFamily="18" charset="0"/>
          </a:endParaRPr>
        </a:p>
      </cdr:txBody>
    </cdr:sp>
  </cdr:relSizeAnchor>
  <cdr:relSizeAnchor xmlns:cdr="http://schemas.openxmlformats.org/drawingml/2006/chartDrawing">
    <cdr:from>
      <cdr:x>0.41432</cdr:x>
      <cdr:y>0.00178</cdr:y>
    </cdr:from>
    <cdr:to>
      <cdr:x>0.83934</cdr:x>
      <cdr:y>0.09607</cdr:y>
    </cdr:to>
    <cdr:sp macro="" textlink="">
      <cdr:nvSpPr>
        <cdr:cNvPr id="6" name="TextBox 1"/>
        <cdr:cNvSpPr txBox="1">
          <a:spLocks xmlns:a="http://schemas.openxmlformats.org/drawingml/2006/main" noChangeArrowheads="1"/>
        </cdr:cNvSpPr>
      </cdr:nvSpPr>
      <cdr:spPr bwMode="auto">
        <a:xfrm xmlns:a="http://schemas.openxmlformats.org/drawingml/2006/main">
          <a:off x="3410756" y="7211"/>
          <a:ext cx="3498850" cy="3810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a:lstStyle xmlns:a="http://schemas.openxmlformats.org/drawingml/2006/main">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xmlns:a="http://schemas.openxmlformats.org/drawingml/2006/main">
          <a:pPr eaLnBrk="1" hangingPunct="1"/>
          <a:r>
            <a:rPr lang="ko-KR" altLang="en-US" sz="1800" dirty="0">
              <a:latin typeface="Times New Roman" pitchFamily="18" charset="0"/>
              <a:cs typeface="Times New Roman" pitchFamily="18" charset="0"/>
            </a:rPr>
            <a:t>     </a:t>
          </a:r>
          <a:r>
            <a:rPr lang="en-US" altLang="ko-KR" sz="1800" dirty="0">
              <a:latin typeface="Times New Roman" pitchFamily="18" charset="0"/>
              <a:cs typeface="Times New Roman" pitchFamily="18" charset="0"/>
            </a:rPr>
            <a:t>Sweden       </a:t>
          </a:r>
          <a:r>
            <a:rPr lang="ko-KR" altLang="en-US" sz="1800" dirty="0">
              <a:latin typeface="Times New Roman" pitchFamily="18" charset="0"/>
              <a:cs typeface="Times New Roman" pitchFamily="18" charset="0"/>
            </a:rPr>
            <a:t>  </a:t>
          </a:r>
          <a:r>
            <a:rPr lang="en-US" altLang="ko-KR" sz="1800" dirty="0">
              <a:latin typeface="Times New Roman" pitchFamily="18" charset="0"/>
              <a:cs typeface="Times New Roman" pitchFamily="18" charset="0"/>
            </a:rPr>
            <a:t>UK        </a:t>
          </a:r>
          <a:r>
            <a:rPr lang="ko-KR" altLang="en-US" sz="1800" dirty="0">
              <a:solidFill>
                <a:srgbClr val="93CDDD"/>
              </a:solidFill>
              <a:latin typeface="Times New Roman" pitchFamily="18" charset="0"/>
              <a:cs typeface="Times New Roman" pitchFamily="18" charset="0"/>
            </a:rPr>
            <a:t> </a:t>
          </a:r>
          <a:r>
            <a:rPr lang="en-US" altLang="ko-KR" sz="1800" dirty="0">
              <a:latin typeface="Times New Roman" pitchFamily="18" charset="0"/>
              <a:cs typeface="Times New Roman" pitchFamily="18" charset="0"/>
            </a:rPr>
            <a:t>Korea</a:t>
          </a:r>
          <a:endParaRPr lang="ko-KR" altLang="en-US" sz="1800" dirty="0">
            <a:latin typeface="Times New Roman" pitchFamily="18" charset="0"/>
            <a:cs typeface="Times New Roman" pitchFamily="18" charset="0"/>
          </a:endParaRPr>
        </a:p>
        <a:p xmlns:a="http://schemas.openxmlformats.org/drawingml/2006/main">
          <a:pPr eaLnBrk="1" hangingPunct="1"/>
          <a:endParaRPr lang="ko-KR" altLang="en-US" sz="18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1">
              <a:spcBef>
                <a:spcPts val="0"/>
              </a:spcBef>
              <a:spcAft>
                <a:spcPts val="0"/>
              </a:spcAft>
              <a:defRPr sz="1200" smtClean="0">
                <a:latin typeface="+mn-lt"/>
                <a:ea typeface="+mn-ea"/>
                <a:cs typeface="+mn-cs"/>
              </a:defRPr>
            </a:lvl1pPr>
          </a:lstStyle>
          <a:p>
            <a:pPr>
              <a:defRPr/>
            </a:pPr>
            <a:fld id="{11CA5EE3-784D-4F20-B5AF-2BBF167F2B9E}" type="datetimeFigureOut">
              <a:rPr lang="ko-KR" altLang="en-US"/>
              <a:pPr>
                <a:defRPr/>
              </a:pPr>
              <a:t>2013-11-07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1">
              <a:spcBef>
                <a:spcPts val="0"/>
              </a:spcBef>
              <a:spcAft>
                <a:spcPts val="0"/>
              </a:spcAft>
              <a:defRPr sz="1200" smtClean="0">
                <a:latin typeface="+mn-lt"/>
                <a:ea typeface="+mn-ea"/>
                <a:cs typeface="+mn-cs"/>
              </a:defRPr>
            </a:lvl1pPr>
          </a:lstStyle>
          <a:p>
            <a:pPr>
              <a:defRPr/>
            </a:pPr>
            <a:fld id="{6C2AB69A-02C8-4A20-9212-EB73255EDDD0}"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sz="1200" kern="1200">
        <a:solidFill>
          <a:schemeClr val="tx1"/>
        </a:solidFill>
        <a:latin typeface="+mn-lt"/>
        <a:ea typeface="+mn-ea"/>
        <a:cs typeface="맑은 고딕"/>
      </a:defRPr>
    </a:lvl1pPr>
    <a:lvl2pPr marL="457200" algn="l" rtl="0" fontAlgn="base" latinLnBrk="1">
      <a:spcBef>
        <a:spcPct val="30000"/>
      </a:spcBef>
      <a:spcAft>
        <a:spcPct val="0"/>
      </a:spcAft>
      <a:defRPr sz="1200" kern="1200">
        <a:solidFill>
          <a:schemeClr val="tx1"/>
        </a:solidFill>
        <a:latin typeface="+mn-lt"/>
        <a:ea typeface="+mn-ea"/>
        <a:cs typeface="맑은 고딕"/>
      </a:defRPr>
    </a:lvl2pPr>
    <a:lvl3pPr marL="914400" algn="l" rtl="0" fontAlgn="base" latinLnBrk="1">
      <a:spcBef>
        <a:spcPct val="30000"/>
      </a:spcBef>
      <a:spcAft>
        <a:spcPct val="0"/>
      </a:spcAft>
      <a:defRPr sz="1200" kern="1200">
        <a:solidFill>
          <a:schemeClr val="tx1"/>
        </a:solidFill>
        <a:latin typeface="+mn-lt"/>
        <a:ea typeface="+mn-ea"/>
        <a:cs typeface="맑은 고딕"/>
      </a:defRPr>
    </a:lvl3pPr>
    <a:lvl4pPr marL="1371600" algn="l" rtl="0" fontAlgn="base" latinLnBrk="1">
      <a:spcBef>
        <a:spcPct val="30000"/>
      </a:spcBef>
      <a:spcAft>
        <a:spcPct val="0"/>
      </a:spcAft>
      <a:defRPr sz="1200" kern="1200">
        <a:solidFill>
          <a:schemeClr val="tx1"/>
        </a:solidFill>
        <a:latin typeface="+mn-lt"/>
        <a:ea typeface="+mn-ea"/>
        <a:cs typeface="맑은 고딕"/>
      </a:defRPr>
    </a:lvl4pPr>
    <a:lvl5pPr marL="1828800" algn="l" rtl="0" fontAlgn="base" latinLnBrk="1">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945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latin typeface="Arial" charset="0"/>
            </a:endParaRPr>
          </a:p>
        </p:txBody>
      </p:sp>
      <p:sp>
        <p:nvSpPr>
          <p:cNvPr id="1945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893CF-AC69-4E22-9D71-EE4D303BF05E}" type="slidenum">
              <a:rPr lang="de-DE" altLang="ko-KR">
                <a:latin typeface="Arial" charset="0"/>
                <a:ea typeface="굴림"/>
                <a:cs typeface="Arial" charset="0"/>
              </a:rPr>
              <a:pPr fontAlgn="base">
                <a:spcBef>
                  <a:spcPct val="0"/>
                </a:spcBef>
                <a:spcAft>
                  <a:spcPct val="0"/>
                </a:spcAft>
              </a:pPr>
              <a:t>3</a:t>
            </a:fld>
            <a:endParaRPr lang="de-DE" altLang="ko-KR">
              <a:latin typeface="Arial" charset="0"/>
              <a:ea typeface="굴림"/>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latin typeface="Arial" charset="0"/>
            </a:endParaRPr>
          </a:p>
        </p:txBody>
      </p:sp>
      <p:sp>
        <p:nvSpPr>
          <p:cNvPr id="7577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6B481B-B559-4145-80A4-F42C8D1D37FD}" type="slidenum">
              <a:rPr lang="de-DE" altLang="ko-KR">
                <a:latin typeface="Arial" charset="0"/>
                <a:ea typeface="굴림"/>
                <a:cs typeface="Arial" charset="0"/>
              </a:rPr>
              <a:pPr fontAlgn="base">
                <a:spcBef>
                  <a:spcPct val="0"/>
                </a:spcBef>
                <a:spcAft>
                  <a:spcPct val="0"/>
                </a:spcAft>
              </a:pPr>
              <a:t>43</a:t>
            </a:fld>
            <a:endParaRPr lang="de-DE" altLang="ko-KR">
              <a:latin typeface="Arial" charset="0"/>
              <a:ea typeface="굴림"/>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150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latin typeface="Arial" charset="0"/>
            </a:endParaRPr>
          </a:p>
        </p:txBody>
      </p:sp>
      <p:sp>
        <p:nvSpPr>
          <p:cNvPr id="2150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86BD6A-3FAF-4724-888D-6E5750CC1FF7}" type="slidenum">
              <a:rPr lang="de-DE" altLang="ko-KR">
                <a:latin typeface="Arial" charset="0"/>
                <a:ea typeface="굴림"/>
                <a:cs typeface="Arial" charset="0"/>
              </a:rPr>
              <a:pPr fontAlgn="base">
                <a:spcBef>
                  <a:spcPct val="0"/>
                </a:spcBef>
                <a:spcAft>
                  <a:spcPct val="0"/>
                </a:spcAft>
              </a:pPr>
              <a:t>4</a:t>
            </a:fld>
            <a:endParaRPr lang="de-DE" altLang="ko-KR">
              <a:latin typeface="Arial" charset="0"/>
              <a:ea typeface="굴림"/>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969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latin typeface="Arial" charset="0"/>
            </a:endParaRPr>
          </a:p>
        </p:txBody>
      </p:sp>
      <p:sp>
        <p:nvSpPr>
          <p:cNvPr id="29699"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2F958-8163-4327-87D4-8A1F8C517A65}" type="slidenum">
              <a:rPr lang="de-DE" altLang="ko-KR">
                <a:latin typeface="Arial" charset="0"/>
                <a:ea typeface="굴림"/>
                <a:cs typeface="Arial" charset="0"/>
              </a:rPr>
              <a:pPr fontAlgn="base">
                <a:spcBef>
                  <a:spcPct val="0"/>
                </a:spcBef>
                <a:spcAft>
                  <a:spcPct val="0"/>
                </a:spcAft>
              </a:pPr>
              <a:t>9</a:t>
            </a:fld>
            <a:endParaRPr lang="de-DE" altLang="ko-KR">
              <a:latin typeface="Arial" charset="0"/>
              <a:ea typeface="굴림"/>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74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3174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1FAD7F-FA5F-4152-B996-A0C568DE94C0}" type="slidenum">
              <a:rPr lang="de-DE" altLang="ko-KR">
                <a:cs typeface="맑은 고딕"/>
              </a:rPr>
              <a:pPr fontAlgn="base">
                <a:spcBef>
                  <a:spcPct val="0"/>
                </a:spcBef>
                <a:spcAft>
                  <a:spcPct val="0"/>
                </a:spcAft>
              </a:pPr>
              <a:t>10</a:t>
            </a:fld>
            <a:endParaRPr lang="de-DE" altLang="ko-KR">
              <a:cs typeface="맑은 고딕"/>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379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latin typeface="Arial" charset="0"/>
            </a:endParaRPr>
          </a:p>
        </p:txBody>
      </p:sp>
      <p:sp>
        <p:nvSpPr>
          <p:cNvPr id="33795"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E4D4B8-D940-4B5E-B03E-1ED69AD9217B}" type="slidenum">
              <a:rPr lang="de-DE" altLang="ko-KR">
                <a:latin typeface="Arial" charset="0"/>
                <a:ea typeface="굴림"/>
                <a:cs typeface="Arial" charset="0"/>
              </a:rPr>
              <a:pPr fontAlgn="base">
                <a:spcBef>
                  <a:spcPct val="0"/>
                </a:spcBef>
                <a:spcAft>
                  <a:spcPct val="0"/>
                </a:spcAft>
              </a:pPr>
              <a:t>11</a:t>
            </a:fld>
            <a:endParaRPr lang="de-DE" altLang="ko-KR">
              <a:latin typeface="Arial" charset="0"/>
              <a:ea typeface="굴림"/>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ko-KR" smtClean="0">
              <a:latin typeface="Arial" charset="0"/>
              <a:ea typeface="굴림"/>
              <a:cs typeface="굴림"/>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77C9B-E433-49CE-BE9F-27102DD76E0A}" type="slidenum">
              <a:rPr lang="en-US" altLang="ko-KR">
                <a:latin typeface="Arial" charset="0"/>
                <a:ea typeface="굴림"/>
                <a:cs typeface="Arial" charset="0"/>
              </a:rPr>
              <a:pPr fontAlgn="base">
                <a:spcBef>
                  <a:spcPct val="0"/>
                </a:spcBef>
                <a:spcAft>
                  <a:spcPct val="0"/>
                </a:spcAft>
              </a:pPr>
              <a:t>13</a:t>
            </a:fld>
            <a:endParaRPr lang="en-US" altLang="ko-KR">
              <a:latin typeface="Arial" charset="0"/>
              <a:ea typeface="굴림"/>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슬라이드 이미지 개체 틀 1"/>
          <p:cNvSpPr>
            <a:spLocks noGrp="1" noRot="1" noChangeAspect="1"/>
          </p:cNvSpPr>
          <p:nvPr>
            <p:ph type="sldImg"/>
          </p:nvPr>
        </p:nvSpPr>
        <p:spPr bwMode="auto">
          <a:noFill/>
          <a:ln>
            <a:solidFill>
              <a:srgbClr val="000000"/>
            </a:solidFill>
            <a:miter lim="800000"/>
            <a:headEnd/>
            <a:tailEnd/>
          </a:ln>
        </p:spPr>
      </p:sp>
      <p:sp>
        <p:nvSpPr>
          <p:cNvPr id="6349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63491"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32AB0-8EC1-4504-B389-77CD38431192}" type="slidenum">
              <a:rPr lang="ko-KR" altLang="en-US">
                <a:cs typeface="맑은 고딕"/>
              </a:rPr>
              <a:pPr fontAlgn="base">
                <a:spcBef>
                  <a:spcPct val="0"/>
                </a:spcBef>
                <a:spcAft>
                  <a:spcPct val="0"/>
                </a:spcAft>
              </a:pPr>
              <a:t>34</a:t>
            </a:fld>
            <a:endParaRPr lang="en-US" altLang="ko-KR">
              <a:cs typeface="맑은 고딕"/>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656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66563"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09F929-44B5-4A2B-AABB-7917C033C134}" type="slidenum">
              <a:rPr lang="de-DE" altLang="ko-KR">
                <a:cs typeface="맑은 고딕"/>
              </a:rPr>
              <a:pPr fontAlgn="base">
                <a:spcBef>
                  <a:spcPct val="0"/>
                </a:spcBef>
                <a:spcAft>
                  <a:spcPct val="0"/>
                </a:spcAft>
              </a:pPr>
              <a:t>36</a:t>
            </a:fld>
            <a:endParaRPr lang="de-DE" altLang="ko-KR">
              <a:cs typeface="맑은 고딕"/>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슬라이드 이미지 개체 틀 1"/>
          <p:cNvSpPr>
            <a:spLocks noGrp="1" noRot="1" noChangeAspect="1"/>
          </p:cNvSpPr>
          <p:nvPr>
            <p:ph type="sldImg"/>
          </p:nvPr>
        </p:nvSpPr>
        <p:spPr bwMode="auto">
          <a:noFill/>
          <a:ln>
            <a:solidFill>
              <a:srgbClr val="000000"/>
            </a:solidFill>
            <a:miter lim="800000"/>
            <a:headEnd/>
            <a:tailEnd/>
          </a:ln>
        </p:spPr>
      </p:sp>
      <p:sp>
        <p:nvSpPr>
          <p:cNvPr id="7270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ko-KR" altLang="en-US" smtClean="0"/>
          </a:p>
        </p:txBody>
      </p:sp>
      <p:sp>
        <p:nvSpPr>
          <p:cNvPr id="72707"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48405F-BDD8-4A9E-8EBC-B92536592B22}" type="slidenum">
              <a:rPr lang="ko-KR" altLang="en-US">
                <a:cs typeface="맑은 고딕"/>
              </a:rPr>
              <a:pPr fontAlgn="base">
                <a:spcBef>
                  <a:spcPct val="0"/>
                </a:spcBef>
                <a:spcAft>
                  <a:spcPct val="0"/>
                </a:spcAft>
              </a:pPr>
              <a:t>41</a:t>
            </a:fld>
            <a:endParaRPr lang="en-US" altLang="ko-KR">
              <a:cs typeface="맑은 고딕"/>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5CBE29E7-FC15-4DB1-B03B-DA4861652720}" type="datetimeFigureOut">
              <a:rPr lang="ko-KR" altLang="en-US"/>
              <a:pPr>
                <a:defRPr/>
              </a:pPr>
              <a:t>2013-11-07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A286F7DB-5A48-461E-B79E-0514407324EB}" type="slidenum">
              <a:rPr lang="ko-KR" altLang="en-US"/>
              <a:pPr>
                <a:defRPr/>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E9930946-29F0-46D1-81DE-CC0DFA53FDDA}" type="datetimeFigureOut">
              <a:rPr lang="ko-KR" altLang="en-US"/>
              <a:pPr>
                <a:defRPr/>
              </a:pPr>
              <a:t>2013-11-07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4C4E3E2C-BD6C-40F7-8E31-29262FA2024A}"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FCAA82CB-2642-4DDE-9D3C-A3ED21CEBF6A}" type="datetimeFigureOut">
              <a:rPr lang="ko-KR" altLang="en-US"/>
              <a:pPr>
                <a:defRPr/>
              </a:pPr>
              <a:t>2013-11-07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7A2EDBE3-08A4-4D10-B828-E42E51E4E640}" type="slidenum">
              <a:rPr lang="ko-KR" altLang="en-US"/>
              <a:pPr>
                <a:defRPr/>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내용 개체 틀 10"/>
          <p:cNvSpPr>
            <a:spLocks noGrp="1"/>
          </p:cNvSpPr>
          <p:nvPr>
            <p:ph sz="quarter" idx="13"/>
          </p:nvPr>
        </p:nvSpPr>
        <p:spPr>
          <a:xfrm>
            <a:off x="451261" y="1571625"/>
            <a:ext cx="8241477" cy="45005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2" name="제목 11"/>
          <p:cNvSpPr>
            <a:spLocks noGrp="1"/>
          </p:cNvSpPr>
          <p:nvPr>
            <p:ph type="title"/>
          </p:nvPr>
        </p:nvSpPr>
        <p:spPr/>
        <p:txBody>
          <a:bodyPr/>
          <a:lstStyle/>
          <a:p>
            <a:r>
              <a:rPr lang="ko-KR" altLang="en-US" smtClean="0"/>
              <a:t>마스터 제목 스타일 편집</a:t>
            </a:r>
            <a:endParaRPr lang="ko-KR" altLang="en-US"/>
          </a:p>
        </p:txBody>
      </p:sp>
      <p:sp>
        <p:nvSpPr>
          <p:cNvPr id="4" name="날짜 개체 틀 7"/>
          <p:cNvSpPr>
            <a:spLocks noGrp="1"/>
          </p:cNvSpPr>
          <p:nvPr>
            <p:ph type="dt" sz="half" idx="14"/>
          </p:nvPr>
        </p:nvSpPr>
        <p:spPr>
          <a:xfrm>
            <a:off x="114300" y="6561138"/>
            <a:ext cx="1857375" cy="292100"/>
          </a:xfrm>
        </p:spPr>
        <p:txBody>
          <a:bodyPr wrap="square" numCol="1" anchor="t" anchorCtr="0" compatLnSpc="1">
            <a:prstTxWarp prst="textNoShape">
              <a:avLst/>
            </a:prstTxWarp>
          </a:bodyPr>
          <a:lstStyle>
            <a:lvl1pPr>
              <a:defRPr>
                <a:ea typeface="굴림" pitchFamily="50" charset="-127"/>
              </a:defRPr>
            </a:lvl1pPr>
          </a:lstStyle>
          <a:p>
            <a:pPr>
              <a:defRPr/>
            </a:pPr>
            <a:fld id="{6A10AB01-4B4E-402A-8EB6-A8F45F41D901}" type="datetimeFigureOut">
              <a:rPr lang="en-US" altLang="ko-KR"/>
              <a:pPr>
                <a:defRPr/>
              </a:pPr>
              <a:t>07/11/2013</a:t>
            </a:fld>
            <a:endParaRPr lang="en-US" altLang="ko-KR"/>
          </a:p>
        </p:txBody>
      </p:sp>
      <p:sp>
        <p:nvSpPr>
          <p:cNvPr id="5" name="슬라이드 번호 개체 틀 8"/>
          <p:cNvSpPr>
            <a:spLocks noGrp="1"/>
          </p:cNvSpPr>
          <p:nvPr>
            <p:ph type="sldNum" sz="quarter" idx="15"/>
          </p:nvPr>
        </p:nvSpPr>
        <p:spPr>
          <a:xfrm>
            <a:off x="4286250" y="6429375"/>
            <a:ext cx="571500" cy="292100"/>
          </a:xfrm>
        </p:spPr>
        <p:txBody>
          <a:bodyPr wrap="square" numCol="1" anchor="t" anchorCtr="0" compatLnSpc="1">
            <a:prstTxWarp prst="textNoShape">
              <a:avLst/>
            </a:prstTxWarp>
          </a:bodyPr>
          <a:lstStyle>
            <a:lvl1pPr>
              <a:defRPr>
                <a:solidFill>
                  <a:srgbClr val="898989"/>
                </a:solidFill>
                <a:ea typeface="굴림" pitchFamily="50" charset="-127"/>
              </a:defRPr>
            </a:lvl1pPr>
          </a:lstStyle>
          <a:p>
            <a:pPr>
              <a:defRPr/>
            </a:pPr>
            <a:fld id="{C0BC57F9-3009-457F-BA96-E37D3335CE56}" type="slidenum">
              <a:rPr lang="en-US" altLang="ko-KR"/>
              <a:pPr>
                <a:defRPr/>
              </a:pPr>
              <a:t>‹#›</a:t>
            </a:fld>
            <a:endParaRPr lang="en-US" altLang="ko-KR"/>
          </a:p>
        </p:txBody>
      </p:sp>
      <p:sp>
        <p:nvSpPr>
          <p:cNvPr id="6" name="바닥글 개체 틀 9"/>
          <p:cNvSpPr>
            <a:spLocks noGrp="1"/>
          </p:cNvSpPr>
          <p:nvPr>
            <p:ph type="ftr" sz="quarter" idx="16"/>
          </p:nvPr>
        </p:nvSpPr>
        <p:spPr>
          <a:xfrm>
            <a:off x="5643563" y="6572250"/>
            <a:ext cx="3143250" cy="292100"/>
          </a:xfrm>
        </p:spPr>
        <p:txBody>
          <a:bodyPr wrap="square" numCol="1" anchor="t" anchorCtr="0" compatLnSpc="1">
            <a:prstTxWarp prst="textNoShape">
              <a:avLst/>
            </a:prstTxWarp>
          </a:bodyPr>
          <a:lstStyle>
            <a:lvl1pPr>
              <a:defRPr>
                <a:ea typeface="굴림" pitchFamily="50" charset="-127"/>
              </a:defRPr>
            </a:lvl1pPr>
          </a:lstStyle>
          <a:p>
            <a:pPr>
              <a:defRPr/>
            </a:pPr>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제목 5"/>
          <p:cNvSpPr>
            <a:spLocks noGrp="1"/>
          </p:cNvSpPr>
          <p:nvPr>
            <p:ph type="title"/>
          </p:nvPr>
        </p:nvSpPr>
        <p:spPr/>
        <p:txBody>
          <a:bodyPr/>
          <a:lstStyle/>
          <a:p>
            <a:r>
              <a:rPr lang="ko-KR" altLang="en-US" smtClean="0"/>
              <a:t>마스터 제목 스타일 편집</a:t>
            </a:r>
            <a:endParaRPr lang="ko-KR" altLang="en-US"/>
          </a:p>
        </p:txBody>
      </p:sp>
      <p:sp>
        <p:nvSpPr>
          <p:cNvPr id="3" name="날짜 개체 틀 6"/>
          <p:cNvSpPr>
            <a:spLocks noGrp="1"/>
          </p:cNvSpPr>
          <p:nvPr>
            <p:ph type="dt" sz="half" idx="10"/>
          </p:nvPr>
        </p:nvSpPr>
        <p:spPr>
          <a:xfrm>
            <a:off x="114300" y="6561138"/>
            <a:ext cx="1857375" cy="292100"/>
          </a:xfrm>
        </p:spPr>
        <p:txBody>
          <a:bodyPr wrap="square" numCol="1" anchor="t" anchorCtr="0" compatLnSpc="1">
            <a:prstTxWarp prst="textNoShape">
              <a:avLst/>
            </a:prstTxWarp>
          </a:bodyPr>
          <a:lstStyle>
            <a:lvl1pPr>
              <a:defRPr>
                <a:ea typeface="굴림" pitchFamily="50" charset="-127"/>
              </a:defRPr>
            </a:lvl1pPr>
          </a:lstStyle>
          <a:p>
            <a:pPr>
              <a:defRPr/>
            </a:pPr>
            <a:fld id="{B0D86D0A-BB62-48E7-B019-A7A4D0AEB1FC}" type="datetimeFigureOut">
              <a:rPr lang="en-US" altLang="ko-KR"/>
              <a:pPr>
                <a:defRPr/>
              </a:pPr>
              <a:t>07/11/2013</a:t>
            </a:fld>
            <a:endParaRPr lang="en-US" altLang="ko-KR"/>
          </a:p>
        </p:txBody>
      </p:sp>
      <p:sp>
        <p:nvSpPr>
          <p:cNvPr id="4" name="슬라이드 번호 개체 틀 7"/>
          <p:cNvSpPr>
            <a:spLocks noGrp="1"/>
          </p:cNvSpPr>
          <p:nvPr>
            <p:ph type="sldNum" sz="quarter" idx="11"/>
          </p:nvPr>
        </p:nvSpPr>
        <p:spPr>
          <a:xfrm>
            <a:off x="4286250" y="6429375"/>
            <a:ext cx="571500" cy="292100"/>
          </a:xfrm>
        </p:spPr>
        <p:txBody>
          <a:bodyPr wrap="square" numCol="1" anchor="t" anchorCtr="0" compatLnSpc="1">
            <a:prstTxWarp prst="textNoShape">
              <a:avLst/>
            </a:prstTxWarp>
          </a:bodyPr>
          <a:lstStyle>
            <a:lvl1pPr>
              <a:defRPr>
                <a:solidFill>
                  <a:srgbClr val="898989"/>
                </a:solidFill>
                <a:ea typeface="굴림" pitchFamily="50" charset="-127"/>
              </a:defRPr>
            </a:lvl1pPr>
          </a:lstStyle>
          <a:p>
            <a:pPr>
              <a:defRPr/>
            </a:pPr>
            <a:fld id="{7A60885B-CBB0-4552-804D-FA3934BCED14}" type="slidenum">
              <a:rPr lang="en-US" altLang="ko-KR"/>
              <a:pPr>
                <a:defRPr/>
              </a:pPr>
              <a:t>‹#›</a:t>
            </a:fld>
            <a:endParaRPr lang="en-US" altLang="ko-KR"/>
          </a:p>
        </p:txBody>
      </p:sp>
      <p:sp>
        <p:nvSpPr>
          <p:cNvPr id="5" name="바닥글 개체 틀 8"/>
          <p:cNvSpPr>
            <a:spLocks noGrp="1"/>
          </p:cNvSpPr>
          <p:nvPr>
            <p:ph type="ftr" sz="quarter" idx="12"/>
          </p:nvPr>
        </p:nvSpPr>
        <p:spPr>
          <a:xfrm>
            <a:off x="5643563" y="6572250"/>
            <a:ext cx="3143250" cy="292100"/>
          </a:xfrm>
        </p:spPr>
        <p:txBody>
          <a:bodyPr wrap="square" numCol="1" anchor="t" anchorCtr="0" compatLnSpc="1">
            <a:prstTxWarp prst="textNoShape">
              <a:avLst/>
            </a:prstTxWarp>
          </a:bodyPr>
          <a:lstStyle>
            <a:lvl1pPr>
              <a:defRPr>
                <a:ea typeface="굴림" pitchFamily="50" charset="-127"/>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A48F9762-113F-476C-A231-8611228BDB52}" type="datetimeFigureOut">
              <a:rPr lang="ko-KR" altLang="en-US"/>
              <a:pPr>
                <a:defRPr/>
              </a:pPr>
              <a:t>2013-11-07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5B04EFAF-3FF6-4CA9-9236-B13E9F4CA6BF}"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F969F4B1-B236-4A6F-81E3-485139AAEE27}" type="datetimeFigureOut">
              <a:rPr lang="ko-KR" altLang="en-US"/>
              <a:pPr>
                <a:defRPr/>
              </a:pPr>
              <a:t>2013-11-07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FBCA2D2C-884B-4564-8767-FF0F275F1ADC}"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lvl1pPr>
              <a:defRPr/>
            </a:lvl1pPr>
          </a:lstStyle>
          <a:p>
            <a:pPr>
              <a:defRPr/>
            </a:pPr>
            <a:fld id="{8A9A7FD5-19EB-41C4-9FF5-723C64FF5CAD}" type="datetimeFigureOut">
              <a:rPr lang="ko-KR" altLang="en-US"/>
              <a:pPr>
                <a:defRPr/>
              </a:pPr>
              <a:t>2013-11-07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4A139CE9-1F55-409F-A82C-787C8EF64E3A}"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lvl1pPr>
              <a:defRPr/>
            </a:lvl1pPr>
          </a:lstStyle>
          <a:p>
            <a:pPr>
              <a:defRPr/>
            </a:pPr>
            <a:fld id="{4BFC33F6-AF10-4B58-BEEA-0414082BC2DD}" type="datetimeFigureOut">
              <a:rPr lang="ko-KR" altLang="en-US"/>
              <a:pPr>
                <a:defRPr/>
              </a:pPr>
              <a:t>2013-11-07</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EC439598-69B1-4764-B4EC-36EBA747AE9D}"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5B296433-745A-4106-B4A0-5D579AB6158D}" type="datetimeFigureOut">
              <a:rPr lang="ko-KR" altLang="en-US"/>
              <a:pPr>
                <a:defRPr/>
              </a:pPr>
              <a:t>2013-11-07</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BEE557FF-101D-4BA0-BC49-0DD004D340CE}"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862BBECD-0EDF-4F44-B406-62E29B8487A1}" type="datetimeFigureOut">
              <a:rPr lang="ko-KR" altLang="en-US"/>
              <a:pPr>
                <a:defRPr/>
              </a:pPr>
              <a:t>2013-11-07</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EFB1FCAD-28C5-4623-AF24-273E65BFC2DF}"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4DBBC27B-5067-48E9-8DBE-35A1ACADACC3}" type="datetimeFigureOut">
              <a:rPr lang="ko-KR" altLang="en-US"/>
              <a:pPr>
                <a:defRPr/>
              </a:pPr>
              <a:t>2013-11-07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E05411C5-3589-46E3-8D22-0CCBF1388000}"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1E239F22-CF04-413E-82F1-EB9764A7DE11}" type="datetimeFigureOut">
              <a:rPr lang="ko-KR" altLang="en-US"/>
              <a:pPr>
                <a:defRPr/>
              </a:pPr>
              <a:t>2013-11-07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A8DE63EC-4783-4D65-8DE2-0AA4FC6AE922}"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1">
              <a:spcBef>
                <a:spcPts val="0"/>
              </a:spcBef>
              <a:spcAft>
                <a:spcPts val="0"/>
              </a:spcAft>
              <a:defRPr sz="1200" smtClean="0">
                <a:solidFill>
                  <a:schemeClr val="tx1">
                    <a:tint val="75000"/>
                  </a:schemeClr>
                </a:solidFill>
                <a:latin typeface="+mn-lt"/>
                <a:ea typeface="+mn-ea"/>
                <a:cs typeface="+mn-cs"/>
              </a:defRPr>
            </a:lvl1pPr>
          </a:lstStyle>
          <a:p>
            <a:pPr>
              <a:defRPr/>
            </a:pPr>
            <a:fld id="{4CF49067-1BDE-4C03-A276-B4892AD52E16}" type="datetimeFigureOut">
              <a:rPr lang="ko-KR" altLang="en-US"/>
              <a:pPr>
                <a:defRPr/>
              </a:pPr>
              <a:t>2013-11-07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1">
              <a:spcBef>
                <a:spcPts val="0"/>
              </a:spcBef>
              <a:spcAft>
                <a:spcPts val="0"/>
              </a:spcAft>
              <a:defRPr sz="1200">
                <a:solidFill>
                  <a:schemeClr val="tx1">
                    <a:tint val="75000"/>
                  </a:schemeClr>
                </a:solidFill>
                <a:latin typeface="+mn-lt"/>
                <a:ea typeface="+mn-ea"/>
                <a:cs typeface="+mn-cs"/>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1">
              <a:spcBef>
                <a:spcPts val="0"/>
              </a:spcBef>
              <a:spcAft>
                <a:spcPts val="0"/>
              </a:spcAft>
              <a:defRPr sz="1200" smtClean="0">
                <a:solidFill>
                  <a:schemeClr val="tx1">
                    <a:tint val="75000"/>
                  </a:schemeClr>
                </a:solidFill>
                <a:latin typeface="+mn-lt"/>
                <a:ea typeface="+mn-ea"/>
                <a:cs typeface="+mn-cs"/>
              </a:defRPr>
            </a:lvl1pPr>
          </a:lstStyle>
          <a:p>
            <a:pPr>
              <a:defRPr/>
            </a:pPr>
            <a:fld id="{482049EE-2902-473E-BAC1-6BD9D92BAC81}"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latinLnBrk="1">
        <a:spcBef>
          <a:spcPct val="0"/>
        </a:spcBef>
        <a:spcAft>
          <a:spcPct val="0"/>
        </a:spcAft>
        <a:defRPr sz="4400" kern="1200">
          <a:solidFill>
            <a:schemeClr val="tx1"/>
          </a:solidFill>
          <a:latin typeface="+mj-lt"/>
          <a:ea typeface="+mj-ea"/>
          <a:cs typeface="맑은 고딕"/>
        </a:defRPr>
      </a:lvl1pPr>
      <a:lvl2pPr algn="ctr" rtl="0" fontAlgn="base" latinLnBrk="1">
        <a:spcBef>
          <a:spcPct val="0"/>
        </a:spcBef>
        <a:spcAft>
          <a:spcPct val="0"/>
        </a:spcAft>
        <a:defRPr sz="4400">
          <a:solidFill>
            <a:schemeClr val="tx1"/>
          </a:solidFill>
          <a:latin typeface="맑은 고딕"/>
          <a:ea typeface="맑은 고딕"/>
          <a:cs typeface="맑은 고딕"/>
        </a:defRPr>
      </a:lvl2pPr>
      <a:lvl3pPr algn="ctr" rtl="0" fontAlgn="base" latinLnBrk="1">
        <a:spcBef>
          <a:spcPct val="0"/>
        </a:spcBef>
        <a:spcAft>
          <a:spcPct val="0"/>
        </a:spcAft>
        <a:defRPr sz="4400">
          <a:solidFill>
            <a:schemeClr val="tx1"/>
          </a:solidFill>
          <a:latin typeface="맑은 고딕"/>
          <a:ea typeface="맑은 고딕"/>
          <a:cs typeface="맑은 고딕"/>
        </a:defRPr>
      </a:lvl3pPr>
      <a:lvl4pPr algn="ctr" rtl="0" fontAlgn="base" latinLnBrk="1">
        <a:spcBef>
          <a:spcPct val="0"/>
        </a:spcBef>
        <a:spcAft>
          <a:spcPct val="0"/>
        </a:spcAft>
        <a:defRPr sz="4400">
          <a:solidFill>
            <a:schemeClr val="tx1"/>
          </a:solidFill>
          <a:latin typeface="맑은 고딕"/>
          <a:ea typeface="맑은 고딕"/>
          <a:cs typeface="맑은 고딕"/>
        </a:defRPr>
      </a:lvl4pPr>
      <a:lvl5pPr algn="ctr" rtl="0" fontAlgn="base" latinLnBrk="1">
        <a:spcBef>
          <a:spcPct val="0"/>
        </a:spcBef>
        <a:spcAft>
          <a:spcPct val="0"/>
        </a:spcAft>
        <a:defRPr sz="4400">
          <a:solidFill>
            <a:schemeClr val="tx1"/>
          </a:solidFill>
          <a:latin typeface="맑은 고딕"/>
          <a:ea typeface="맑은 고딕"/>
          <a:cs typeface="맑은 고딕"/>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p:titleStyle>
    <p:body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맑은 고딕"/>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맑은 고딕"/>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맑은 고딕"/>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맑은 고딕"/>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맑은 고딕"/>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제목 1"/>
          <p:cNvSpPr>
            <a:spLocks noGrp="1"/>
          </p:cNvSpPr>
          <p:nvPr>
            <p:ph type="ctrTitle"/>
          </p:nvPr>
        </p:nvSpPr>
        <p:spPr>
          <a:xfrm>
            <a:off x="323850" y="2130425"/>
            <a:ext cx="8496300" cy="1470025"/>
          </a:xfrm>
        </p:spPr>
        <p:txBody>
          <a:bodyPr/>
          <a:lstStyle/>
          <a:p>
            <a:pPr algn="l"/>
            <a:r>
              <a:rPr lang="en-US" altLang="ko-KR" sz="3800" smtClean="0">
                <a:latin typeface="Georgia" pitchFamily="18" charset="0"/>
              </a:rPr>
              <a:t>The Role of Statistics in relation to the WLB Policy and it’s Implementation</a:t>
            </a:r>
            <a:endParaRPr lang="ko-KR" altLang="en-US" sz="3800" smtClean="0">
              <a:latin typeface="Georgia" pitchFamily="18" charset="0"/>
            </a:endParaRPr>
          </a:p>
        </p:txBody>
      </p:sp>
      <p:sp>
        <p:nvSpPr>
          <p:cNvPr id="16387" name="부제목 2"/>
          <p:cNvSpPr>
            <a:spLocks noGrp="1"/>
          </p:cNvSpPr>
          <p:nvPr>
            <p:ph type="subTitle" idx="1"/>
          </p:nvPr>
        </p:nvSpPr>
        <p:spPr>
          <a:xfrm>
            <a:off x="2627313" y="4221163"/>
            <a:ext cx="6400800" cy="1752600"/>
          </a:xfrm>
        </p:spPr>
        <p:txBody>
          <a:bodyPr/>
          <a:lstStyle/>
          <a:p>
            <a:pPr algn="r"/>
            <a:r>
              <a:rPr lang="en-US" altLang="ko-KR" sz="2400" smtClean="0">
                <a:solidFill>
                  <a:schemeClr val="tx1"/>
                </a:solidFill>
                <a:latin typeface="Arial" charset="0"/>
                <a:cs typeface="Arial" charset="0"/>
              </a:rPr>
              <a:t>12 Nov. 2013</a:t>
            </a:r>
          </a:p>
          <a:p>
            <a:pPr algn="r"/>
            <a:r>
              <a:rPr lang="en-US" altLang="ko-KR" sz="2400" smtClean="0">
                <a:solidFill>
                  <a:schemeClr val="tx1"/>
                </a:solidFill>
                <a:latin typeface="Arial" charset="0"/>
                <a:cs typeface="Arial" charset="0"/>
              </a:rPr>
              <a:t>Seung-Ah Hong(KWDI)</a:t>
            </a:r>
            <a:endParaRPr lang="ko-KR" altLang="en-US" sz="2400" smtClean="0">
              <a:solidFill>
                <a:schemeClr val="tx1"/>
              </a:solidFill>
              <a:latin typeface="Arial" charset="0"/>
              <a:cs typeface="Arial" charset="0"/>
            </a:endParaRPr>
          </a:p>
        </p:txBody>
      </p:sp>
      <p:sp>
        <p:nvSpPr>
          <p:cNvPr id="16388" name="TextBox 3"/>
          <p:cNvSpPr txBox="1">
            <a:spLocks noChangeArrowheads="1"/>
          </p:cNvSpPr>
          <p:nvPr/>
        </p:nvSpPr>
        <p:spPr bwMode="auto">
          <a:xfrm>
            <a:off x="539750" y="404813"/>
            <a:ext cx="5976938" cy="400050"/>
          </a:xfrm>
          <a:prstGeom prst="rect">
            <a:avLst/>
          </a:prstGeom>
          <a:noFill/>
          <a:ln w="9525">
            <a:noFill/>
            <a:miter lim="800000"/>
            <a:headEnd/>
            <a:tailEnd/>
          </a:ln>
        </p:spPr>
        <p:txBody>
          <a:bodyPr>
            <a:spAutoFit/>
          </a:bodyPr>
          <a:lstStyle/>
          <a:p>
            <a:pPr latinLnBrk="1"/>
            <a:r>
              <a:rPr lang="en-US" altLang="ko-KR" sz="2000">
                <a:cs typeface="Arial" charset="0"/>
              </a:rPr>
              <a:t>International Seminar on Gender Statistics 2013</a:t>
            </a:r>
            <a:endParaRPr lang="ko-KR" altLang="en-US" sz="200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제목 1"/>
          <p:cNvSpPr>
            <a:spLocks noGrp="1"/>
          </p:cNvSpPr>
          <p:nvPr>
            <p:ph type="title"/>
          </p:nvPr>
        </p:nvSpPr>
        <p:spPr>
          <a:xfrm>
            <a:off x="165100" y="549275"/>
            <a:ext cx="8520113" cy="647700"/>
          </a:xfrm>
        </p:spPr>
        <p:txBody>
          <a:bodyPr/>
          <a:lstStyle/>
          <a:p>
            <a:pPr algn="l"/>
            <a:r>
              <a:rPr lang="en-GB" altLang="ko-KR" sz="2400" b="1" smtClean="0">
                <a:solidFill>
                  <a:srgbClr val="0000FF"/>
                </a:solidFill>
                <a:latin typeface="Arial" charset="0"/>
                <a:ea typeface="굴림"/>
                <a:cs typeface="Arial" charset="0"/>
              </a:rPr>
              <a:t>Background</a:t>
            </a:r>
            <a:endParaRPr lang="ko-KR" altLang="en-US" sz="2400" b="1" smtClean="0">
              <a:solidFill>
                <a:srgbClr val="0000FF"/>
              </a:solidFill>
              <a:latin typeface="Arial" charset="0"/>
              <a:ea typeface="굴림"/>
              <a:cs typeface="Arial" charset="0"/>
            </a:endParaRPr>
          </a:p>
        </p:txBody>
      </p:sp>
      <p:sp>
        <p:nvSpPr>
          <p:cNvPr id="12" name="TextBox 11"/>
          <p:cNvSpPr txBox="1"/>
          <p:nvPr/>
        </p:nvSpPr>
        <p:spPr>
          <a:xfrm>
            <a:off x="214313" y="1643063"/>
            <a:ext cx="8380412" cy="4708525"/>
          </a:xfrm>
          <a:prstGeom prst="rect">
            <a:avLst/>
          </a:prstGeom>
          <a:noFill/>
        </p:spPr>
        <p:txBody>
          <a:bodyPr>
            <a:spAutoFit/>
          </a:bodyPr>
          <a:lstStyle/>
          <a:p>
            <a:pPr fontAlgn="auto" latinLnBrk="1">
              <a:spcBef>
                <a:spcPts val="0"/>
              </a:spcBef>
              <a:spcAft>
                <a:spcPts val="0"/>
              </a:spcAft>
              <a:defRPr/>
            </a:pPr>
            <a:r>
              <a:rPr lang="en-US" altLang="ko-KR" sz="2000" b="1" dirty="0">
                <a:solidFill>
                  <a:srgbClr val="FF0000"/>
                </a:solidFill>
                <a:latin typeface="Arial" panose="020B0604020202020204" pitchFamily="34" charset="0"/>
                <a:ea typeface="+mn-ea"/>
                <a:cs typeface="Arial" panose="020B0604020202020204" pitchFamily="34" charset="0"/>
              </a:rPr>
              <a:t>Lisbon Strategy(EU)</a:t>
            </a:r>
          </a:p>
          <a:p>
            <a:pPr fontAlgn="auto" latinLnBrk="1">
              <a:spcBef>
                <a:spcPts val="0"/>
              </a:spcBef>
              <a:spcAft>
                <a:spcPts val="0"/>
              </a:spcAft>
              <a:defRPr/>
            </a:pPr>
            <a:endParaRPr lang="en-US" altLang="ko-KR" sz="2000" b="1" dirty="0">
              <a:solidFill>
                <a:srgbClr val="FF0000"/>
              </a:solidFill>
              <a:latin typeface="Arial" panose="020B0604020202020204" pitchFamily="34" charset="0"/>
              <a:ea typeface="+mn-ea"/>
              <a:cs typeface="Arial" panose="020B0604020202020204" pitchFamily="34" charset="0"/>
            </a:endParaRPr>
          </a:p>
          <a:p>
            <a:pPr marL="342900" indent="-342900" fontAlgn="auto" latinLnBrk="1">
              <a:spcBef>
                <a:spcPts val="0"/>
              </a:spcBef>
              <a:spcAft>
                <a:spcPts val="0"/>
              </a:spcAft>
              <a:buFont typeface="Wingdings" panose="05000000000000000000" pitchFamily="2" charset="2"/>
              <a:buChar char="§"/>
              <a:defRPr/>
            </a:pPr>
            <a:r>
              <a:rPr lang="en-US" altLang="ko-KR" sz="2000" dirty="0">
                <a:latin typeface="Arial" panose="020B0604020202020204" pitchFamily="34" charset="0"/>
                <a:ea typeface="+mn-ea"/>
                <a:cs typeface="Arial" panose="020B0604020202020204" pitchFamily="34" charset="0"/>
              </a:rPr>
              <a:t>Participation of women in economic activities is indispensable for a sustainable development and growth.</a:t>
            </a:r>
          </a:p>
          <a:p>
            <a:pPr fontAlgn="auto" latinLnBrk="1">
              <a:spcBef>
                <a:spcPts val="0"/>
              </a:spcBef>
              <a:spcAft>
                <a:spcPts val="0"/>
              </a:spcAft>
              <a:defRPr/>
            </a:pPr>
            <a:endParaRPr lang="en-US" altLang="ko-KR" sz="2000" dirty="0">
              <a:latin typeface="Arial" panose="020B0604020202020204" pitchFamily="34" charset="0"/>
              <a:ea typeface="+mn-ea"/>
              <a:cs typeface="Arial" panose="020B0604020202020204" pitchFamily="34" charset="0"/>
            </a:endParaRPr>
          </a:p>
          <a:p>
            <a:pPr marL="342900" indent="-342900" fontAlgn="auto" latinLnBrk="1">
              <a:spcBef>
                <a:spcPts val="0"/>
              </a:spcBef>
              <a:spcAft>
                <a:spcPts val="0"/>
              </a:spcAft>
              <a:buFont typeface="Wingdings" panose="05000000000000000000" pitchFamily="2" charset="2"/>
              <a:buChar char="§"/>
              <a:defRPr/>
            </a:pPr>
            <a:r>
              <a:rPr lang="en-US" altLang="ko-KR" sz="2000" dirty="0">
                <a:latin typeface="Arial" panose="020B0604020202020204" pitchFamily="34" charset="0"/>
                <a:ea typeface="+mn-ea"/>
                <a:cs typeface="Arial" panose="020B0604020202020204" pitchFamily="34" charset="0"/>
              </a:rPr>
              <a:t>Noticeable change at present is that women’s childbirth and childrearing is no longer affecting women attaining a lifetime employment. </a:t>
            </a:r>
          </a:p>
          <a:p>
            <a:pPr marL="342900" indent="-342900" fontAlgn="auto" latinLnBrk="1">
              <a:spcBef>
                <a:spcPts val="0"/>
              </a:spcBef>
              <a:spcAft>
                <a:spcPts val="0"/>
              </a:spcAft>
              <a:buFont typeface="Wingdings" panose="05000000000000000000" pitchFamily="2" charset="2"/>
              <a:buChar char="§"/>
              <a:defRPr/>
            </a:pPr>
            <a:endParaRPr lang="en-US" altLang="ko-KR" sz="2000" dirty="0">
              <a:latin typeface="Arial" panose="020B0604020202020204" pitchFamily="34" charset="0"/>
              <a:ea typeface="+mn-ea"/>
              <a:cs typeface="Arial" panose="020B0604020202020204" pitchFamily="34" charset="0"/>
            </a:endParaRPr>
          </a:p>
          <a:p>
            <a:pPr marL="342900" indent="-342900" fontAlgn="auto" latinLnBrk="1">
              <a:spcBef>
                <a:spcPts val="0"/>
              </a:spcBef>
              <a:spcAft>
                <a:spcPts val="0"/>
              </a:spcAft>
              <a:buFont typeface="Wingdings" panose="05000000000000000000" pitchFamily="2" charset="2"/>
              <a:buChar char="§"/>
              <a:defRPr/>
            </a:pPr>
            <a:r>
              <a:rPr lang="en-US" altLang="ko-KR" sz="2000" dirty="0">
                <a:latin typeface="Arial" panose="020B0604020202020204" pitchFamily="34" charset="0"/>
                <a:ea typeface="+mn-ea"/>
                <a:cs typeface="Arial" panose="020B0604020202020204" pitchFamily="34" charset="0"/>
              </a:rPr>
              <a:t>Dual-earner families contribute to household finance and are effective in reducing child poverty (</a:t>
            </a:r>
            <a:r>
              <a:rPr lang="en-US" altLang="ko-KR" sz="2000" dirty="0" err="1">
                <a:latin typeface="Arial" panose="020B0604020202020204" pitchFamily="34" charset="0"/>
                <a:ea typeface="+mn-ea"/>
                <a:cs typeface="Arial" panose="020B0604020202020204" pitchFamily="34" charset="0"/>
              </a:rPr>
              <a:t>Esping</a:t>
            </a:r>
            <a:r>
              <a:rPr lang="en-US" altLang="ko-KR" sz="2000" dirty="0">
                <a:latin typeface="Arial" panose="020B0604020202020204" pitchFamily="34" charset="0"/>
                <a:ea typeface="+mn-ea"/>
                <a:cs typeface="Arial" panose="020B0604020202020204" pitchFamily="34" charset="0"/>
              </a:rPr>
              <a:t>-Anderson, 2002).</a:t>
            </a:r>
          </a:p>
          <a:p>
            <a:pPr marL="342900" indent="-342900" fontAlgn="auto" latinLnBrk="1">
              <a:spcBef>
                <a:spcPts val="0"/>
              </a:spcBef>
              <a:spcAft>
                <a:spcPts val="0"/>
              </a:spcAft>
              <a:buFont typeface="Wingdings" panose="05000000000000000000" pitchFamily="2" charset="2"/>
              <a:buChar char="§"/>
              <a:defRPr/>
            </a:pPr>
            <a:endParaRPr lang="en-US" altLang="ko-KR" sz="2000" dirty="0">
              <a:latin typeface="Arial" panose="020B0604020202020204" pitchFamily="34" charset="0"/>
              <a:ea typeface="+mn-ea"/>
              <a:cs typeface="Arial" panose="020B0604020202020204" pitchFamily="34" charset="0"/>
            </a:endParaRPr>
          </a:p>
          <a:p>
            <a:pPr marL="342900" indent="-342900" fontAlgn="auto" latinLnBrk="1">
              <a:spcBef>
                <a:spcPts val="0"/>
              </a:spcBef>
              <a:spcAft>
                <a:spcPts val="0"/>
              </a:spcAft>
              <a:buFont typeface="Wingdings" panose="05000000000000000000" pitchFamily="2" charset="2"/>
              <a:buChar char="§"/>
              <a:defRPr/>
            </a:pPr>
            <a:r>
              <a:rPr lang="en-US" altLang="ko-KR" sz="2000" dirty="0">
                <a:latin typeface="Arial" panose="020B0604020202020204" pitchFamily="34" charset="0"/>
                <a:ea typeface="+mn-ea"/>
                <a:cs typeface="Arial" panose="020B0604020202020204" pitchFamily="34" charset="0"/>
              </a:rPr>
              <a:t>Lack of care within family - </a:t>
            </a:r>
            <a:r>
              <a:rPr lang="en-US" altLang="ko-KR" sz="2000" b="1" dirty="0">
                <a:solidFill>
                  <a:srgbClr val="FF0000"/>
                </a:solidFill>
                <a:latin typeface="Arial" panose="020B0604020202020204" pitchFamily="34" charset="0"/>
                <a:ea typeface="+mn-ea"/>
                <a:cs typeface="Arial" panose="020B0604020202020204" pitchFamily="34" charset="0"/>
              </a:rPr>
              <a:t>“Care-deficit”</a:t>
            </a:r>
          </a:p>
          <a:p>
            <a:pPr fontAlgn="auto" latinLnBrk="1">
              <a:spcBef>
                <a:spcPts val="0"/>
              </a:spcBef>
              <a:spcAft>
                <a:spcPts val="0"/>
              </a:spcAft>
              <a:defRPr/>
            </a:pPr>
            <a:endParaRPr lang="en-US" altLang="ko-KR" sz="2000" dirty="0">
              <a:latin typeface="Arial" panose="020B0604020202020204" pitchFamily="34" charset="0"/>
              <a:ea typeface="+mn-ea"/>
              <a:cs typeface="Arial" panose="020B0604020202020204" pitchFamily="34" charset="0"/>
            </a:endParaRPr>
          </a:p>
          <a:p>
            <a:pPr fontAlgn="auto" latinLnBrk="1">
              <a:spcBef>
                <a:spcPts val="0"/>
              </a:spcBef>
              <a:spcAft>
                <a:spcPts val="0"/>
              </a:spcAft>
              <a:defRPr/>
            </a:pPr>
            <a:endParaRPr lang="ko-KR" altLang="en-US" sz="2000" dirty="0">
              <a:latin typeface="Arial" panose="020B0604020202020204" pitchFamily="34" charset="0"/>
              <a:ea typeface="+mn-ea"/>
              <a:cs typeface="Arial" panose="020B0604020202020204" pitchFamily="34" charset="0"/>
            </a:endParaRPr>
          </a:p>
        </p:txBody>
      </p:sp>
      <p:cxnSp>
        <p:nvCxnSpPr>
          <p:cNvPr id="30723"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내용 개체 틀 2"/>
          <p:cNvSpPr>
            <a:spLocks noGrp="1"/>
          </p:cNvSpPr>
          <p:nvPr>
            <p:ph idx="1"/>
          </p:nvPr>
        </p:nvSpPr>
        <p:spPr>
          <a:xfrm>
            <a:off x="230188" y="1797050"/>
            <a:ext cx="8656637" cy="4313238"/>
          </a:xfrm>
        </p:spPr>
        <p:txBody>
          <a:bodyPr/>
          <a:lstStyle/>
          <a:p>
            <a:pPr marL="800100" indent="-457200">
              <a:buFont typeface="Wingdings" pitchFamily="2" charset="2"/>
              <a:buChar char="§"/>
            </a:pPr>
            <a:r>
              <a:rPr lang="en-GB" altLang="ko-KR" sz="2000" smtClean="0">
                <a:latin typeface="Arial" charset="0"/>
                <a:ea typeface="굴림"/>
                <a:cs typeface="Arial" charset="0"/>
              </a:rPr>
              <a:t>Women’s responsibility of childreaing causes a fatal influence on  women’s economic activities such as career interruption, vulnerable situation in the labour market.</a:t>
            </a:r>
          </a:p>
          <a:p>
            <a:pPr marL="800100" indent="-457200">
              <a:buFont typeface="Wingdings" pitchFamily="2" charset="2"/>
              <a:buChar char="§"/>
            </a:pPr>
            <a:endParaRPr lang="en-GB" altLang="ko-KR" sz="2000" smtClean="0">
              <a:latin typeface="Arial" charset="0"/>
              <a:ea typeface="굴림"/>
              <a:cs typeface="Arial" charset="0"/>
            </a:endParaRPr>
          </a:p>
          <a:p>
            <a:pPr marL="800100" indent="-457200">
              <a:buFont typeface="Wingdings" pitchFamily="2" charset="2"/>
              <a:buChar char="§"/>
            </a:pPr>
            <a:r>
              <a:rPr lang="en-GB" altLang="ko-KR" sz="2000" smtClean="0">
                <a:latin typeface="Arial" charset="0"/>
                <a:ea typeface="굴림"/>
                <a:cs typeface="Arial" charset="0"/>
              </a:rPr>
              <a:t>The young generation emphasises their work as life-long task and need several ways the can get the Balance btn work and family life.</a:t>
            </a:r>
          </a:p>
          <a:p>
            <a:pPr marL="800100" indent="-457200">
              <a:buFont typeface="Wingdings" pitchFamily="2" charset="2"/>
              <a:buChar char="§"/>
            </a:pPr>
            <a:endParaRPr lang="en-GB" altLang="ko-KR" sz="2000" smtClean="0">
              <a:latin typeface="Arial" charset="0"/>
              <a:ea typeface="굴림"/>
              <a:cs typeface="Arial" charset="0"/>
            </a:endParaRPr>
          </a:p>
          <a:p>
            <a:pPr marL="800100" indent="-457200">
              <a:buFont typeface="Wingdings" pitchFamily="2" charset="2"/>
              <a:buChar char="§"/>
            </a:pPr>
            <a:r>
              <a:rPr lang="en-GB" altLang="ko-KR" sz="2000" smtClean="0">
                <a:latin typeface="Arial" charset="0"/>
                <a:ea typeface="굴림"/>
                <a:cs typeface="Arial" charset="0"/>
              </a:rPr>
              <a:t> WLB is  an increasingly important issue nowadays, especially for working parents and potential parents.</a:t>
            </a:r>
          </a:p>
          <a:p>
            <a:pPr marL="800100" indent="-457200">
              <a:buFont typeface="Wingdings" pitchFamily="2" charset="2"/>
              <a:buChar char="§"/>
            </a:pPr>
            <a:endParaRPr lang="en-GB" altLang="ko-KR" sz="2000" smtClean="0">
              <a:latin typeface="Arial" charset="0"/>
              <a:ea typeface="굴림"/>
              <a:cs typeface="Arial" charset="0"/>
            </a:endParaRPr>
          </a:p>
          <a:p>
            <a:pPr marL="800100" indent="-457200">
              <a:buFont typeface="Wingdings" pitchFamily="2" charset="2"/>
              <a:buChar char="§"/>
            </a:pPr>
            <a:endParaRPr lang="en-GB" altLang="ko-KR" sz="2000" smtClean="0">
              <a:latin typeface="Arial" charset="0"/>
              <a:ea typeface="굴림"/>
              <a:cs typeface="Arial" charset="0"/>
            </a:endParaRPr>
          </a:p>
          <a:p>
            <a:pPr marL="800100" indent="-457200">
              <a:buFont typeface="Wingdings" pitchFamily="2" charset="2"/>
              <a:buChar char="§"/>
            </a:pPr>
            <a:endParaRPr lang="ko-KR" altLang="en-US" sz="2000" smtClean="0">
              <a:latin typeface="Arial" charset="0"/>
              <a:ea typeface="굴림"/>
              <a:cs typeface="Arial" charset="0"/>
            </a:endParaRPr>
          </a:p>
        </p:txBody>
      </p:sp>
      <p:sp>
        <p:nvSpPr>
          <p:cNvPr id="6" name="제목 1"/>
          <p:cNvSpPr txBox="1">
            <a:spLocks/>
          </p:cNvSpPr>
          <p:nvPr/>
        </p:nvSpPr>
        <p:spPr bwMode="auto">
          <a:xfrm>
            <a:off x="107950" y="693738"/>
            <a:ext cx="9144000" cy="647700"/>
          </a:xfrm>
          <a:prstGeom prst="rect">
            <a:avLst/>
          </a:prstGeom>
          <a:noFill/>
          <a:ln w="9525">
            <a:noFill/>
            <a:miter lim="800000"/>
            <a:headEnd/>
            <a:tailEnd/>
          </a:ln>
        </p:spPr>
        <p:txBody>
          <a:bodyPr/>
          <a:lstStyle/>
          <a:p>
            <a:pPr eaLnBrk="0" fontAlgn="auto" latinLnBrk="1" hangingPunct="0">
              <a:lnSpc>
                <a:spcPct val="90000"/>
              </a:lnSpc>
              <a:spcBef>
                <a:spcPts val="0"/>
              </a:spcBef>
              <a:spcAft>
                <a:spcPts val="0"/>
              </a:spcAft>
              <a:defRPr/>
            </a:pPr>
            <a:r>
              <a:rPr lang="en-US" altLang="ko-KR" sz="2400" b="1" kern="0" dirty="0">
                <a:solidFill>
                  <a:srgbClr val="0000FF"/>
                </a:solidFill>
                <a:latin typeface="Arial" panose="020B0604020202020204" pitchFamily="34" charset="0"/>
                <a:ea typeface="굴림" pitchFamily="50" charset="-127"/>
                <a:cs typeface="Arial" panose="020B0604020202020204" pitchFamily="34" charset="0"/>
              </a:rPr>
              <a:t>Dual-earner Family and WLB</a:t>
            </a:r>
            <a:endParaRPr lang="ko-KR" altLang="en-US" sz="2400" b="1" kern="0" dirty="0">
              <a:solidFill>
                <a:srgbClr val="0000FF"/>
              </a:solidFill>
              <a:latin typeface="Arial" panose="020B0604020202020204" pitchFamily="34" charset="0"/>
              <a:ea typeface="굴림" pitchFamily="50" charset="-127"/>
              <a:cs typeface="Arial" panose="020B0604020202020204" pitchFamily="34" charset="0"/>
            </a:endParaRPr>
          </a:p>
        </p:txBody>
      </p:sp>
      <p:cxnSp>
        <p:nvCxnSpPr>
          <p:cNvPr id="32771"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제목 1"/>
          <p:cNvSpPr>
            <a:spLocks noGrp="1"/>
          </p:cNvSpPr>
          <p:nvPr>
            <p:ph type="title"/>
          </p:nvPr>
        </p:nvSpPr>
        <p:spPr>
          <a:xfrm>
            <a:off x="214313" y="549275"/>
            <a:ext cx="8520112" cy="647700"/>
          </a:xfrm>
        </p:spPr>
        <p:txBody>
          <a:bodyPr/>
          <a:lstStyle/>
          <a:p>
            <a:pPr algn="l"/>
            <a:r>
              <a:rPr lang="en-US" altLang="ko-KR" sz="2400" b="1" smtClean="0">
                <a:solidFill>
                  <a:srgbClr val="0000FF"/>
                </a:solidFill>
                <a:latin typeface="Arial" charset="0"/>
                <a:cs typeface="Arial" charset="0"/>
              </a:rPr>
              <a:t/>
            </a:r>
            <a:br>
              <a:rPr lang="en-US" altLang="ko-KR" sz="2400" b="1" smtClean="0">
                <a:solidFill>
                  <a:srgbClr val="0000FF"/>
                </a:solidFill>
                <a:latin typeface="Arial" charset="0"/>
                <a:cs typeface="Arial" charset="0"/>
              </a:rPr>
            </a:br>
            <a:r>
              <a:rPr lang="en-US" altLang="ko-KR" sz="2400" b="1" smtClean="0">
                <a:solidFill>
                  <a:srgbClr val="0000FF"/>
                </a:solidFill>
                <a:latin typeface="Arial" charset="0"/>
                <a:cs typeface="Arial" charset="0"/>
              </a:rPr>
              <a:t>WFB  Work-Family Balance Policy</a:t>
            </a:r>
            <a:br>
              <a:rPr lang="en-US" altLang="ko-KR" sz="2400" b="1" smtClean="0">
                <a:solidFill>
                  <a:srgbClr val="0000FF"/>
                </a:solidFill>
                <a:latin typeface="Arial" charset="0"/>
                <a:cs typeface="Arial" charset="0"/>
              </a:rPr>
            </a:br>
            <a:endParaRPr lang="ko-KR" altLang="en-US" sz="2400" b="1" smtClean="0">
              <a:solidFill>
                <a:srgbClr val="0000FF"/>
              </a:solidFill>
              <a:latin typeface="Arial" charset="0"/>
              <a:cs typeface="Arial" charset="0"/>
            </a:endParaRPr>
          </a:p>
        </p:txBody>
      </p:sp>
      <p:sp>
        <p:nvSpPr>
          <p:cNvPr id="3" name="내용 개체 틀 2"/>
          <p:cNvSpPr>
            <a:spLocks noGrp="1"/>
          </p:cNvSpPr>
          <p:nvPr>
            <p:ph idx="1"/>
          </p:nvPr>
        </p:nvSpPr>
        <p:spPr>
          <a:xfrm>
            <a:off x="219075" y="1500188"/>
            <a:ext cx="8313738" cy="5000625"/>
          </a:xfrm>
        </p:spPr>
        <p:txBody>
          <a:bodyPr rtlCol="0">
            <a:normAutofit/>
          </a:bodyPr>
          <a:lstStyle/>
          <a:p>
            <a:pPr marL="800100" indent="-457200" fontAlgn="auto">
              <a:spcAft>
                <a:spcPts val="600"/>
              </a:spcAft>
              <a:buClr>
                <a:schemeClr val="tx1"/>
              </a:buClr>
              <a:buFont typeface="Wingdings" panose="05000000000000000000" pitchFamily="2" charset="2"/>
              <a:buChar char="§"/>
              <a:defRPr/>
            </a:pPr>
            <a:r>
              <a:rPr lang="en-US" altLang="ko-KR" sz="2000" b="1" dirty="0" smtClean="0">
                <a:solidFill>
                  <a:srgbClr val="0000FF"/>
                </a:solidFill>
                <a:latin typeface="Arial" panose="020B0604020202020204" pitchFamily="34" charset="0"/>
                <a:cs typeface="Arial" panose="020B0604020202020204" pitchFamily="34" charset="0"/>
              </a:rPr>
              <a:t>Work-family balance policy</a:t>
            </a:r>
          </a:p>
          <a:p>
            <a:pPr indent="0" fontAlgn="auto">
              <a:spcAft>
                <a:spcPts val="600"/>
              </a:spcAft>
              <a:buFont typeface="Arial" panose="020B0604020202020204" pitchFamily="34" charset="0"/>
              <a:buNone/>
              <a:defRPr/>
            </a:pPr>
            <a:r>
              <a:rPr lang="en-US" altLang="ko-KR" sz="2000" dirty="0" smtClean="0">
                <a:latin typeface="Arial" panose="020B0604020202020204" pitchFamily="34" charset="0"/>
                <a:cs typeface="Arial" panose="020B0604020202020204" pitchFamily="34" charset="0"/>
              </a:rPr>
              <a:t>   “Social policy for supporting working parents as it helps parents  </a:t>
            </a:r>
          </a:p>
          <a:p>
            <a:pPr indent="0" fontAlgn="auto">
              <a:spcAft>
                <a:spcPts val="600"/>
              </a:spcAft>
              <a:buFont typeface="Arial" panose="020B0604020202020204" pitchFamily="34" charset="0"/>
              <a:buNone/>
              <a:defRPr/>
            </a:pPr>
            <a:r>
              <a:rPr lang="en-US" altLang="ko-KR" sz="2000" dirty="0">
                <a:latin typeface="Arial" panose="020B0604020202020204" pitchFamily="34" charset="0"/>
                <a:cs typeface="Arial" panose="020B0604020202020204" pitchFamily="34" charset="0"/>
              </a:rPr>
              <a:t> </a:t>
            </a:r>
            <a:r>
              <a:rPr lang="en-US" altLang="ko-KR" sz="2000" dirty="0" smtClean="0">
                <a:latin typeface="Arial" panose="020B0604020202020204" pitchFamily="34" charset="0"/>
                <a:cs typeface="Arial" panose="020B0604020202020204" pitchFamily="34" charset="0"/>
              </a:rPr>
              <a:t>   with young children reconcile both their  work and family life”</a:t>
            </a:r>
          </a:p>
          <a:p>
            <a:pPr indent="0" fontAlgn="auto">
              <a:spcAft>
                <a:spcPts val="600"/>
              </a:spcAft>
              <a:buFont typeface="Arial" panose="020B0604020202020204" pitchFamily="34" charset="0"/>
              <a:buNone/>
              <a:defRPr/>
            </a:pPr>
            <a:r>
              <a:rPr lang="en-US" altLang="ko-KR" sz="2000" dirty="0" smtClean="0">
                <a:latin typeface="Arial" panose="020B0604020202020204" pitchFamily="34" charset="0"/>
                <a:cs typeface="Arial" panose="020B0604020202020204" pitchFamily="34" charset="0"/>
              </a:rPr>
              <a:t> </a:t>
            </a:r>
          </a:p>
          <a:p>
            <a:pPr marL="800100" indent="-457200" fontAlgn="auto">
              <a:spcAft>
                <a:spcPts val="600"/>
              </a:spcAft>
              <a:buFont typeface="Wingdings" panose="05000000000000000000" pitchFamily="2" charset="2"/>
              <a:buChar char="§"/>
              <a:defRPr/>
            </a:pPr>
            <a:r>
              <a:rPr lang="en-US" altLang="ko-KR" sz="2000" dirty="0" smtClean="0">
                <a:latin typeface="Arial" panose="020B0604020202020204" pitchFamily="34" charset="0"/>
                <a:cs typeface="Arial" panose="020B0604020202020204" pitchFamily="34" charset="0"/>
              </a:rPr>
              <a:t>For women, by alleviating childrearing burden on a family, they can maintain their career.</a:t>
            </a:r>
          </a:p>
          <a:p>
            <a:pPr marL="800100" indent="-457200" fontAlgn="auto">
              <a:spcAft>
                <a:spcPts val="600"/>
              </a:spcAft>
              <a:buFont typeface="Wingdings" panose="05000000000000000000" pitchFamily="2" charset="2"/>
              <a:buChar char="§"/>
              <a:defRPr/>
            </a:pPr>
            <a:endParaRPr lang="en-US" altLang="ko-KR" sz="2000" dirty="0" smtClean="0">
              <a:latin typeface="Arial" panose="020B0604020202020204" pitchFamily="34" charset="0"/>
              <a:cs typeface="Arial" panose="020B0604020202020204" pitchFamily="34" charset="0"/>
            </a:endParaRPr>
          </a:p>
          <a:p>
            <a:pPr marL="800100" indent="-457200" fontAlgn="auto">
              <a:spcAft>
                <a:spcPts val="600"/>
              </a:spcAft>
              <a:buFont typeface="Wingdings" panose="05000000000000000000" pitchFamily="2" charset="2"/>
              <a:buChar char="§"/>
              <a:defRPr/>
            </a:pPr>
            <a:r>
              <a:rPr lang="en-US" altLang="ko-KR" sz="2000" dirty="0" smtClean="0">
                <a:latin typeface="Arial" panose="020B0604020202020204" pitchFamily="34" charset="0"/>
                <a:cs typeface="Arial" panose="020B0604020202020204" pitchFamily="34" charset="0"/>
              </a:rPr>
              <a:t>For men, it provides the opportunity and time to participate in childrearing.</a:t>
            </a:r>
            <a:endParaRPr lang="ko-KR" altLang="en-US" sz="2000" dirty="0">
              <a:latin typeface="Arial" panose="020B0604020202020204" pitchFamily="34" charset="0"/>
              <a:cs typeface="Arial" panose="020B0604020202020204" pitchFamily="34" charset="0"/>
            </a:endParaRPr>
          </a:p>
        </p:txBody>
      </p:sp>
      <p:cxnSp>
        <p:nvCxnSpPr>
          <p:cNvPr id="34819"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bwMode="gray">
          <a:xfrm>
            <a:off x="1329502" y="1847783"/>
            <a:ext cx="6402444" cy="2701962"/>
          </a:xfrm>
          <a:custGeom>
            <a:avLst/>
            <a:gdLst>
              <a:gd name="connsiteX0" fmla="*/ 0 w 5054688"/>
              <a:gd name="connsiteY0" fmla="*/ 2057400 h 4114800"/>
              <a:gd name="connsiteX1" fmla="*/ 2527344 w 5054688"/>
              <a:gd name="connsiteY1" fmla="*/ 0 h 4114800"/>
              <a:gd name="connsiteX2" fmla="*/ 5054688 w 5054688"/>
              <a:gd name="connsiteY2" fmla="*/ 2057400 h 4114800"/>
              <a:gd name="connsiteX3" fmla="*/ 3975942 w 5054688"/>
              <a:gd name="connsiteY3" fmla="*/ 2057400 h 4114800"/>
              <a:gd name="connsiteX4" fmla="*/ 3975942 w 5054688"/>
              <a:gd name="connsiteY4" fmla="*/ 4114800 h 4114800"/>
              <a:gd name="connsiteX5" fmla="*/ 1078746 w 5054688"/>
              <a:gd name="connsiteY5" fmla="*/ 4114800 h 4114800"/>
              <a:gd name="connsiteX6" fmla="*/ 1078746 w 5054688"/>
              <a:gd name="connsiteY6" fmla="*/ 2057400 h 4114800"/>
              <a:gd name="connsiteX7" fmla="*/ 0 w 5054688"/>
              <a:gd name="connsiteY7" fmla="*/ 2057400 h 4114800"/>
              <a:gd name="connsiteX0" fmla="*/ 702516 w 5757204"/>
              <a:gd name="connsiteY0" fmla="*/ 2057400 h 4114800"/>
              <a:gd name="connsiteX1" fmla="*/ 3229860 w 5757204"/>
              <a:gd name="connsiteY1" fmla="*/ 0 h 4114800"/>
              <a:gd name="connsiteX2" fmla="*/ 5757204 w 5757204"/>
              <a:gd name="connsiteY2" fmla="*/ 2057400 h 4114800"/>
              <a:gd name="connsiteX3" fmla="*/ 4678458 w 5757204"/>
              <a:gd name="connsiteY3" fmla="*/ 2057400 h 4114800"/>
              <a:gd name="connsiteX4" fmla="*/ 4678458 w 5757204"/>
              <a:gd name="connsiteY4" fmla="*/ 4114800 h 4114800"/>
              <a:gd name="connsiteX5" fmla="*/ 0 w 5757204"/>
              <a:gd name="connsiteY5" fmla="*/ 3235266 h 4114800"/>
              <a:gd name="connsiteX6" fmla="*/ 1781262 w 5757204"/>
              <a:gd name="connsiteY6" fmla="*/ 2057400 h 4114800"/>
              <a:gd name="connsiteX7" fmla="*/ 702516 w 5757204"/>
              <a:gd name="connsiteY7" fmla="*/ 2057400 h 4114800"/>
              <a:gd name="connsiteX0" fmla="*/ 702516 w 6402444"/>
              <a:gd name="connsiteY0" fmla="*/ 2057400 h 3235266"/>
              <a:gd name="connsiteX1" fmla="*/ 3229860 w 6402444"/>
              <a:gd name="connsiteY1" fmla="*/ 0 h 3235266"/>
              <a:gd name="connsiteX2" fmla="*/ 5757204 w 6402444"/>
              <a:gd name="connsiteY2" fmla="*/ 2057400 h 3235266"/>
              <a:gd name="connsiteX3" fmla="*/ 4678458 w 6402444"/>
              <a:gd name="connsiteY3" fmla="*/ 2057400 h 3235266"/>
              <a:gd name="connsiteX4" fmla="*/ 6402444 w 6402444"/>
              <a:gd name="connsiteY4" fmla="*/ 3198753 h 3235266"/>
              <a:gd name="connsiteX5" fmla="*/ 0 w 6402444"/>
              <a:gd name="connsiteY5" fmla="*/ 3235266 h 3235266"/>
              <a:gd name="connsiteX6" fmla="*/ 1781262 w 6402444"/>
              <a:gd name="connsiteY6" fmla="*/ 2057400 h 3235266"/>
              <a:gd name="connsiteX7" fmla="*/ 702516 w 6402444"/>
              <a:gd name="connsiteY7" fmla="*/ 2057400 h 3235266"/>
              <a:gd name="connsiteX0" fmla="*/ 702516 w 6402444"/>
              <a:gd name="connsiteY0" fmla="*/ 1476414 h 2654280"/>
              <a:gd name="connsiteX1" fmla="*/ 3229860 w 6402444"/>
              <a:gd name="connsiteY1" fmla="*/ 0 h 2654280"/>
              <a:gd name="connsiteX2" fmla="*/ 5757204 w 6402444"/>
              <a:gd name="connsiteY2" fmla="*/ 1476414 h 2654280"/>
              <a:gd name="connsiteX3" fmla="*/ 4678458 w 6402444"/>
              <a:gd name="connsiteY3" fmla="*/ 1476414 h 2654280"/>
              <a:gd name="connsiteX4" fmla="*/ 6402444 w 6402444"/>
              <a:gd name="connsiteY4" fmla="*/ 2617767 h 2654280"/>
              <a:gd name="connsiteX5" fmla="*/ 0 w 6402444"/>
              <a:gd name="connsiteY5" fmla="*/ 2654280 h 2654280"/>
              <a:gd name="connsiteX6" fmla="*/ 1781262 w 6402444"/>
              <a:gd name="connsiteY6" fmla="*/ 1476414 h 2654280"/>
              <a:gd name="connsiteX7" fmla="*/ 702516 w 6402444"/>
              <a:gd name="connsiteY7" fmla="*/ 1476414 h 2654280"/>
              <a:gd name="connsiteX0" fmla="*/ 702516 w 6402444"/>
              <a:gd name="connsiteY0" fmla="*/ 1476414 h 2654280"/>
              <a:gd name="connsiteX1" fmla="*/ 3229860 w 6402444"/>
              <a:gd name="connsiteY1" fmla="*/ 0 h 2654280"/>
              <a:gd name="connsiteX2" fmla="*/ 5757204 w 6402444"/>
              <a:gd name="connsiteY2" fmla="*/ 1476414 h 2654280"/>
              <a:gd name="connsiteX3" fmla="*/ 4678458 w 6402444"/>
              <a:gd name="connsiteY3" fmla="*/ 1476414 h 2654280"/>
              <a:gd name="connsiteX4" fmla="*/ 6402444 w 6402444"/>
              <a:gd name="connsiteY4" fmla="*/ 2617767 h 2654280"/>
              <a:gd name="connsiteX5" fmla="*/ 0 w 6402444"/>
              <a:gd name="connsiteY5" fmla="*/ 2654280 h 2654280"/>
              <a:gd name="connsiteX6" fmla="*/ 1387494 w 6402444"/>
              <a:gd name="connsiteY6" fmla="*/ 1476414 h 2654280"/>
              <a:gd name="connsiteX7" fmla="*/ 702516 w 6402444"/>
              <a:gd name="connsiteY7" fmla="*/ 1476414 h 2654280"/>
              <a:gd name="connsiteX0" fmla="*/ 702516 w 6402444"/>
              <a:gd name="connsiteY0" fmla="*/ 1476414 h 2654280"/>
              <a:gd name="connsiteX1" fmla="*/ 3229860 w 6402444"/>
              <a:gd name="connsiteY1" fmla="*/ 0 h 2654280"/>
              <a:gd name="connsiteX2" fmla="*/ 5757204 w 6402444"/>
              <a:gd name="connsiteY2" fmla="*/ 1476414 h 2654280"/>
              <a:gd name="connsiteX3" fmla="*/ 5051463 w 6402444"/>
              <a:gd name="connsiteY3" fmla="*/ 1476414 h 2654280"/>
              <a:gd name="connsiteX4" fmla="*/ 6402444 w 6402444"/>
              <a:gd name="connsiteY4" fmla="*/ 2617767 h 2654280"/>
              <a:gd name="connsiteX5" fmla="*/ 0 w 6402444"/>
              <a:gd name="connsiteY5" fmla="*/ 2654280 h 2654280"/>
              <a:gd name="connsiteX6" fmla="*/ 1387494 w 6402444"/>
              <a:gd name="connsiteY6" fmla="*/ 1476414 h 2654280"/>
              <a:gd name="connsiteX7" fmla="*/ 702516 w 6402444"/>
              <a:gd name="connsiteY7" fmla="*/ 1476414 h 2654280"/>
              <a:gd name="connsiteX0" fmla="*/ 702516 w 6402444"/>
              <a:gd name="connsiteY0" fmla="*/ 1476414 h 2654280"/>
              <a:gd name="connsiteX1" fmla="*/ 3229860 w 6402444"/>
              <a:gd name="connsiteY1" fmla="*/ 0 h 2654280"/>
              <a:gd name="connsiteX2" fmla="*/ 5757204 w 6402444"/>
              <a:gd name="connsiteY2" fmla="*/ 1476414 h 2654280"/>
              <a:gd name="connsiteX3" fmla="*/ 5051463 w 6402444"/>
              <a:gd name="connsiteY3" fmla="*/ 1476414 h 2654280"/>
              <a:gd name="connsiteX4" fmla="*/ 6402444 w 6402444"/>
              <a:gd name="connsiteY4" fmla="*/ 2617767 h 2654280"/>
              <a:gd name="connsiteX5" fmla="*/ 0 w 6402444"/>
              <a:gd name="connsiteY5" fmla="*/ 2654280 h 2654280"/>
              <a:gd name="connsiteX6" fmla="*/ 1650960 w 6402444"/>
              <a:gd name="connsiteY6" fmla="*/ 1254114 h 2654280"/>
              <a:gd name="connsiteX7" fmla="*/ 702516 w 6402444"/>
              <a:gd name="connsiteY7" fmla="*/ 1476414 h 2654280"/>
              <a:gd name="connsiteX0" fmla="*/ 702516 w 6402444"/>
              <a:gd name="connsiteY0" fmla="*/ 1476414 h 2654280"/>
              <a:gd name="connsiteX1" fmla="*/ 3229860 w 6402444"/>
              <a:gd name="connsiteY1" fmla="*/ 0 h 2654280"/>
              <a:gd name="connsiteX2" fmla="*/ 5757204 w 6402444"/>
              <a:gd name="connsiteY2" fmla="*/ 1476414 h 2654280"/>
              <a:gd name="connsiteX3" fmla="*/ 4730721 w 6402444"/>
              <a:gd name="connsiteY3" fmla="*/ 1217601 h 2654280"/>
              <a:gd name="connsiteX4" fmla="*/ 6402444 w 6402444"/>
              <a:gd name="connsiteY4" fmla="*/ 2617767 h 2654280"/>
              <a:gd name="connsiteX5" fmla="*/ 0 w 6402444"/>
              <a:gd name="connsiteY5" fmla="*/ 2654280 h 2654280"/>
              <a:gd name="connsiteX6" fmla="*/ 1650960 w 6402444"/>
              <a:gd name="connsiteY6" fmla="*/ 1254114 h 2654280"/>
              <a:gd name="connsiteX7" fmla="*/ 702516 w 6402444"/>
              <a:gd name="connsiteY7" fmla="*/ 1476414 h 2654280"/>
              <a:gd name="connsiteX0" fmla="*/ 702516 w 6402444"/>
              <a:gd name="connsiteY0" fmla="*/ 1254114 h 2654280"/>
              <a:gd name="connsiteX1" fmla="*/ 3229860 w 6402444"/>
              <a:gd name="connsiteY1" fmla="*/ 0 h 2654280"/>
              <a:gd name="connsiteX2" fmla="*/ 5757204 w 6402444"/>
              <a:gd name="connsiteY2" fmla="*/ 1476414 h 2654280"/>
              <a:gd name="connsiteX3" fmla="*/ 4730721 w 6402444"/>
              <a:gd name="connsiteY3" fmla="*/ 1217601 h 2654280"/>
              <a:gd name="connsiteX4" fmla="*/ 6402444 w 6402444"/>
              <a:gd name="connsiteY4" fmla="*/ 2617767 h 2654280"/>
              <a:gd name="connsiteX5" fmla="*/ 0 w 6402444"/>
              <a:gd name="connsiteY5" fmla="*/ 2654280 h 2654280"/>
              <a:gd name="connsiteX6" fmla="*/ 1650960 w 6402444"/>
              <a:gd name="connsiteY6" fmla="*/ 1254114 h 2654280"/>
              <a:gd name="connsiteX7" fmla="*/ 702516 w 6402444"/>
              <a:gd name="connsiteY7" fmla="*/ 1254114 h 2654280"/>
              <a:gd name="connsiteX0" fmla="*/ 702516 w 6402444"/>
              <a:gd name="connsiteY0" fmla="*/ 1254114 h 2654280"/>
              <a:gd name="connsiteX1" fmla="*/ 3229860 w 6402444"/>
              <a:gd name="connsiteY1" fmla="*/ 0 h 2654280"/>
              <a:gd name="connsiteX2" fmla="*/ 5757204 w 6402444"/>
              <a:gd name="connsiteY2" fmla="*/ 1217601 h 2654280"/>
              <a:gd name="connsiteX3" fmla="*/ 4730721 w 6402444"/>
              <a:gd name="connsiteY3" fmla="*/ 1217601 h 2654280"/>
              <a:gd name="connsiteX4" fmla="*/ 6402444 w 6402444"/>
              <a:gd name="connsiteY4" fmla="*/ 2617767 h 2654280"/>
              <a:gd name="connsiteX5" fmla="*/ 0 w 6402444"/>
              <a:gd name="connsiteY5" fmla="*/ 2654280 h 2654280"/>
              <a:gd name="connsiteX6" fmla="*/ 1650960 w 6402444"/>
              <a:gd name="connsiteY6" fmla="*/ 1254114 h 2654280"/>
              <a:gd name="connsiteX7" fmla="*/ 702516 w 6402444"/>
              <a:gd name="connsiteY7" fmla="*/ 1254114 h 265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2444" h="2654280">
                <a:moveTo>
                  <a:pt x="702516" y="1254114"/>
                </a:moveTo>
                <a:lnTo>
                  <a:pt x="3229860" y="0"/>
                </a:lnTo>
                <a:lnTo>
                  <a:pt x="5757204" y="1217601"/>
                </a:lnTo>
                <a:lnTo>
                  <a:pt x="4730721" y="1217601"/>
                </a:lnTo>
                <a:lnTo>
                  <a:pt x="6402444" y="2617767"/>
                </a:lnTo>
                <a:lnTo>
                  <a:pt x="0" y="2654280"/>
                </a:lnTo>
                <a:lnTo>
                  <a:pt x="1650960" y="1254114"/>
                </a:lnTo>
                <a:lnTo>
                  <a:pt x="702516" y="1254114"/>
                </a:lnTo>
                <a:close/>
              </a:path>
            </a:pathLst>
          </a:custGeom>
          <a:gradFill flip="none" rotWithShape="1">
            <a:gsLst>
              <a:gs pos="0">
                <a:schemeClr val="tx2">
                  <a:lumMod val="40000"/>
                  <a:lumOff val="60000"/>
                </a:schemeClr>
              </a:gs>
              <a:gs pos="100000">
                <a:schemeClr val="bg1">
                  <a:alpha val="0"/>
                </a:schemeClr>
              </a:gs>
            </a:gsLst>
            <a:lin ang="54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altLang="ko-KR">
              <a:solidFill>
                <a:srgbClr val="FFFFFF"/>
              </a:solidFill>
              <a:ea typeface="굴림" pitchFamily="50" charset="-127"/>
            </a:endParaRPr>
          </a:p>
        </p:txBody>
      </p:sp>
      <p:sp>
        <p:nvSpPr>
          <p:cNvPr id="49" name="TG_Oval 60"/>
          <p:cNvSpPr/>
          <p:nvPr/>
        </p:nvSpPr>
        <p:spPr bwMode="gray">
          <a:xfrm>
            <a:off x="955574" y="3408370"/>
            <a:ext cx="1206568" cy="1206568"/>
          </a:xfrm>
          <a:prstGeom prst="ellipse">
            <a:avLst/>
          </a:prstGeom>
          <a:solidFill>
            <a:schemeClr val="accent3"/>
          </a:solidFill>
          <a:ln>
            <a:noFill/>
          </a:ln>
          <a:effectLst>
            <a:outerShdw blurRad="152400" dist="127000" dir="5400000" sx="90000" sy="-19000" rotWithShape="0">
              <a:prstClr val="black">
                <a:alpha val="15000"/>
              </a:prstClr>
            </a:outerShdw>
          </a:effectLst>
          <a:scene3d>
            <a:camera prst="orthographicFront">
              <a:rot lat="0" lon="0" rev="0"/>
            </a:camera>
            <a:lightRig rig="balanced" dir="t">
              <a:rot lat="0" lon="0" rev="7800000"/>
            </a:lightRig>
          </a:scene3d>
          <a:sp3d>
            <a:bevelT w="508000" h="508000"/>
          </a:sp3d>
        </p:spPr>
        <p:style>
          <a:lnRef idx="0">
            <a:schemeClr val="accent1"/>
          </a:lnRef>
          <a:fillRef idx="3">
            <a:schemeClr val="accent1"/>
          </a:fillRef>
          <a:effectRef idx="3">
            <a:schemeClr val="accent1"/>
          </a:effectRef>
          <a:fontRef idx="minor">
            <a:schemeClr val="lt1"/>
          </a:fontRef>
        </p:style>
        <p:txBody>
          <a:bodyPr wrap="none" anchor="ctr"/>
          <a:lstStyle/>
          <a:p>
            <a:pPr algn="ctr" fontAlgn="auto" latinLnBrk="1">
              <a:spcBef>
                <a:spcPts val="0"/>
              </a:spcBef>
              <a:spcAft>
                <a:spcPts val="0"/>
              </a:spcAft>
              <a:defRPr/>
            </a:pPr>
            <a:r>
              <a:rPr lang="en-US" sz="2400" b="1" dirty="0">
                <a:solidFill>
                  <a:schemeClr val="tx1"/>
                </a:solidFill>
                <a:effectLst>
                  <a:outerShdw blurRad="63500" sx="102000" sy="102000" algn="ctr" rotWithShape="0">
                    <a:prstClr val="black">
                      <a:alpha val="40000"/>
                    </a:prstClr>
                  </a:outerShdw>
                </a:effectLst>
              </a:rPr>
              <a:t>Childcare Policy </a:t>
            </a:r>
          </a:p>
        </p:txBody>
      </p:sp>
      <p:sp>
        <p:nvSpPr>
          <p:cNvPr id="50" name="TG_Oval 61"/>
          <p:cNvSpPr/>
          <p:nvPr/>
        </p:nvSpPr>
        <p:spPr bwMode="gray">
          <a:xfrm>
            <a:off x="3779912" y="4149080"/>
            <a:ext cx="1206568" cy="1206568"/>
          </a:xfrm>
          <a:prstGeom prst="ellipse">
            <a:avLst/>
          </a:prstGeom>
          <a:solidFill>
            <a:schemeClr val="accent5"/>
          </a:solidFill>
          <a:ln>
            <a:noFill/>
          </a:ln>
          <a:effectLst>
            <a:outerShdw blurRad="152400" dist="127000" dir="5400000" sx="90000" sy="-19000" rotWithShape="0">
              <a:prstClr val="black">
                <a:alpha val="15000"/>
              </a:prstClr>
            </a:outerShdw>
          </a:effectLst>
          <a:scene3d>
            <a:camera prst="orthographicFront">
              <a:rot lat="0" lon="0" rev="0"/>
            </a:camera>
            <a:lightRig rig="balanced" dir="t">
              <a:rot lat="0" lon="0" rev="7800000"/>
            </a:lightRig>
          </a:scene3d>
          <a:sp3d>
            <a:bevelT w="508000" h="508000"/>
          </a:sp3d>
        </p:spPr>
        <p:style>
          <a:lnRef idx="0">
            <a:schemeClr val="accent1"/>
          </a:lnRef>
          <a:fillRef idx="3">
            <a:schemeClr val="accent1"/>
          </a:fillRef>
          <a:effectRef idx="3">
            <a:schemeClr val="accent1"/>
          </a:effectRef>
          <a:fontRef idx="minor">
            <a:schemeClr val="lt1"/>
          </a:fontRef>
        </p:style>
        <p:txBody>
          <a:bodyPr wrap="none" anchor="ctr"/>
          <a:lstStyle/>
          <a:p>
            <a:pPr algn="ctr" fontAlgn="auto" latinLnBrk="1">
              <a:spcBef>
                <a:spcPts val="0"/>
              </a:spcBef>
              <a:spcAft>
                <a:spcPts val="0"/>
              </a:spcAft>
              <a:defRPr/>
            </a:pPr>
            <a:r>
              <a:rPr lang="en-US" sz="2400" b="1" dirty="0">
                <a:solidFill>
                  <a:schemeClr val="tx1"/>
                </a:solidFill>
                <a:effectLst>
                  <a:outerShdw blurRad="63500" sx="102000" sy="102000" algn="ctr" rotWithShape="0">
                    <a:prstClr val="black">
                      <a:alpha val="40000"/>
                    </a:prstClr>
                  </a:outerShdw>
                </a:effectLst>
              </a:rPr>
              <a:t>Leave Policy</a:t>
            </a:r>
          </a:p>
        </p:txBody>
      </p:sp>
      <p:sp>
        <p:nvSpPr>
          <p:cNvPr id="66" name="TextBox 65"/>
          <p:cNvSpPr txBox="1"/>
          <p:nvPr/>
        </p:nvSpPr>
        <p:spPr bwMode="black">
          <a:xfrm>
            <a:off x="3044824" y="2577476"/>
            <a:ext cx="2971800" cy="584775"/>
          </a:xfrm>
          <a:prstGeom prst="rect">
            <a:avLst/>
          </a:prstGeom>
          <a:noFill/>
        </p:spPr>
        <p:txBody>
          <a:bodyPr>
            <a:spAutoFit/>
          </a:bodyPr>
          <a:lstStyle/>
          <a:p>
            <a:pPr marL="0" lvl="1" algn="ctr" fontAlgn="auto" latinLnBrk="1">
              <a:spcBef>
                <a:spcPts val="0"/>
              </a:spcBef>
              <a:spcAft>
                <a:spcPts val="0"/>
              </a:spcAft>
              <a:defRPr/>
            </a:pPr>
            <a:r>
              <a:rPr lang="en-US" sz="3200" b="1" dirty="0">
                <a:ln w="10160">
                  <a:solidFill>
                    <a:schemeClr val="tx2"/>
                  </a:solidFill>
                  <a:prstDash val="solid"/>
                </a:ln>
                <a:solidFill>
                  <a:srgbClr val="FFFFFF"/>
                </a:solidFill>
                <a:effectLst>
                  <a:outerShdw blurRad="38100" dist="32000" dir="5400000" algn="tl">
                    <a:srgbClr val="000000">
                      <a:alpha val="30000"/>
                    </a:srgbClr>
                  </a:outerShdw>
                </a:effectLst>
                <a:latin typeface="+mn-lt"/>
                <a:ea typeface="+mn-ea"/>
                <a:cs typeface="+mn-cs"/>
              </a:rPr>
              <a:t>Three Pillars</a:t>
            </a:r>
          </a:p>
        </p:txBody>
      </p:sp>
      <p:sp>
        <p:nvSpPr>
          <p:cNvPr id="67" name="WordArt 5"/>
          <p:cNvSpPr>
            <a:spLocks noChangeArrowheads="1" noChangeShapeType="1" noTextEdit="1"/>
          </p:cNvSpPr>
          <p:nvPr/>
        </p:nvSpPr>
        <p:spPr bwMode="black">
          <a:xfrm>
            <a:off x="1906551" y="1493811"/>
            <a:ext cx="5367411" cy="3833865"/>
          </a:xfrm>
          <a:prstGeom prst="rect">
            <a:avLst/>
          </a:prstGeom>
        </p:spPr>
        <p:txBody>
          <a:bodyPr spcFirstLastPara="1" wrap="none" fromWordArt="1">
            <a:prstTxWarp prst="textArchUp">
              <a:avLst>
                <a:gd name="adj" fmla="val 12633241"/>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latinLnBrk="1">
              <a:spcBef>
                <a:spcPts val="0"/>
              </a:spcBef>
              <a:spcAft>
                <a:spcPts val="0"/>
              </a:spcAft>
              <a:defRPr/>
            </a:pPr>
            <a:r>
              <a:rPr lang="en-US" sz="24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a:ea typeface="+mn-ea"/>
                <a:cs typeface="+mn-cs"/>
              </a:rPr>
              <a:t>Work and Life Balance</a:t>
            </a:r>
          </a:p>
          <a:p>
            <a:pPr algn="ctr" fontAlgn="auto" latinLnBrk="1">
              <a:spcBef>
                <a:spcPts val="0"/>
              </a:spcBef>
              <a:spcAft>
                <a:spcPts val="0"/>
              </a:spcAft>
              <a:defRPr/>
            </a:pPr>
            <a:endParaRPr lang="en-US" sz="24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a:ea typeface="+mn-ea"/>
              <a:cs typeface="+mn-cs"/>
            </a:endParaRPr>
          </a:p>
        </p:txBody>
      </p:sp>
      <p:sp>
        <p:nvSpPr>
          <p:cNvPr id="35852" name="Text Box 29"/>
          <p:cNvSpPr txBox="1">
            <a:spLocks noChangeArrowheads="1"/>
          </p:cNvSpPr>
          <p:nvPr/>
        </p:nvSpPr>
        <p:spPr bwMode="gray">
          <a:xfrm>
            <a:off x="527050" y="5014913"/>
            <a:ext cx="2546350" cy="738187"/>
          </a:xfrm>
          <a:prstGeom prst="rect">
            <a:avLst/>
          </a:prstGeom>
          <a:noFill/>
          <a:ln w="9525">
            <a:noFill/>
            <a:miter lim="800000"/>
            <a:headEnd/>
            <a:tailEnd/>
          </a:ln>
        </p:spPr>
        <p:txBody>
          <a:bodyPr>
            <a:spAutoFit/>
          </a:bodyPr>
          <a:lstStyle/>
          <a:p>
            <a:pPr marL="112713" indent="-112713" latinLnBrk="1">
              <a:lnSpc>
                <a:spcPct val="60000"/>
              </a:lnSpc>
              <a:spcBef>
                <a:spcPct val="50000"/>
              </a:spcBef>
              <a:buSzPct val="80000"/>
              <a:buFontTx/>
              <a:buChar char="•"/>
            </a:pPr>
            <a:r>
              <a:rPr lang="en-US" altLang="ko-KR" sz="1500">
                <a:ea typeface="굴림"/>
                <a:cs typeface="Arial" charset="0"/>
              </a:rPr>
              <a:t>Availability of service</a:t>
            </a:r>
          </a:p>
          <a:p>
            <a:pPr marL="112713" indent="-112713" latinLnBrk="1">
              <a:lnSpc>
                <a:spcPct val="60000"/>
              </a:lnSpc>
              <a:spcBef>
                <a:spcPct val="50000"/>
              </a:spcBef>
              <a:buSzPct val="80000"/>
              <a:buFontTx/>
              <a:buChar char="•"/>
            </a:pPr>
            <a:r>
              <a:rPr lang="en-US" altLang="ko-KR" sz="1500">
                <a:ea typeface="굴림"/>
                <a:cs typeface="Arial" charset="0"/>
              </a:rPr>
              <a:t>Affordability of service</a:t>
            </a:r>
          </a:p>
          <a:p>
            <a:pPr marL="112713" indent="-112713" latinLnBrk="1">
              <a:lnSpc>
                <a:spcPct val="60000"/>
              </a:lnSpc>
              <a:spcBef>
                <a:spcPct val="50000"/>
              </a:spcBef>
              <a:buSzPct val="80000"/>
              <a:buFontTx/>
              <a:buChar char="•"/>
            </a:pPr>
            <a:r>
              <a:rPr lang="en-US" altLang="ko-KR" sz="1500">
                <a:ea typeface="굴림"/>
                <a:cs typeface="Arial" charset="0"/>
              </a:rPr>
              <a:t>Access of service</a:t>
            </a:r>
          </a:p>
        </p:txBody>
      </p:sp>
      <p:sp>
        <p:nvSpPr>
          <p:cNvPr id="35853" name="Text Box 29"/>
          <p:cNvSpPr txBox="1">
            <a:spLocks noChangeArrowheads="1"/>
          </p:cNvSpPr>
          <p:nvPr/>
        </p:nvSpPr>
        <p:spPr bwMode="gray">
          <a:xfrm>
            <a:off x="6092825" y="5087938"/>
            <a:ext cx="2641600" cy="747712"/>
          </a:xfrm>
          <a:prstGeom prst="rect">
            <a:avLst/>
          </a:prstGeom>
          <a:noFill/>
          <a:ln w="9525">
            <a:noFill/>
            <a:miter lim="800000"/>
            <a:headEnd/>
            <a:tailEnd/>
          </a:ln>
        </p:spPr>
        <p:txBody>
          <a:bodyPr>
            <a:spAutoFit/>
          </a:bodyPr>
          <a:lstStyle/>
          <a:p>
            <a:pPr marL="112713" indent="-112713" latinLnBrk="1">
              <a:lnSpc>
                <a:spcPct val="60000"/>
              </a:lnSpc>
              <a:spcBef>
                <a:spcPct val="50000"/>
              </a:spcBef>
              <a:buSzPct val="80000"/>
              <a:buFontTx/>
              <a:buChar char="•"/>
            </a:pPr>
            <a:r>
              <a:rPr lang="en-US" altLang="ko-KR" sz="1500">
                <a:ea typeface="굴림"/>
                <a:cs typeface="Arial" charset="0"/>
              </a:rPr>
              <a:t>Reduction of Working Time</a:t>
            </a:r>
          </a:p>
          <a:p>
            <a:pPr marL="112713" indent="-112713" latinLnBrk="1">
              <a:lnSpc>
                <a:spcPct val="60000"/>
              </a:lnSpc>
              <a:spcBef>
                <a:spcPct val="50000"/>
              </a:spcBef>
              <a:buSzPct val="80000"/>
              <a:buFontTx/>
              <a:buChar char="•"/>
            </a:pPr>
            <a:r>
              <a:rPr lang="en-US" altLang="ko-KR" sz="1500">
                <a:ea typeface="굴림"/>
                <a:cs typeface="Arial" charset="0"/>
              </a:rPr>
              <a:t>Flexible Working Time</a:t>
            </a:r>
          </a:p>
          <a:p>
            <a:pPr marL="112713" indent="-112713" latinLnBrk="1">
              <a:lnSpc>
                <a:spcPct val="60000"/>
              </a:lnSpc>
              <a:spcBef>
                <a:spcPct val="50000"/>
              </a:spcBef>
              <a:buSzPct val="80000"/>
              <a:buFontTx/>
              <a:buChar char="•"/>
            </a:pPr>
            <a:r>
              <a:rPr lang="en-US" altLang="ko-KR" sz="1500">
                <a:ea typeface="굴림"/>
                <a:cs typeface="Arial" charset="0"/>
              </a:rPr>
              <a:t>Part-time work</a:t>
            </a:r>
          </a:p>
        </p:txBody>
      </p:sp>
      <p:sp>
        <p:nvSpPr>
          <p:cNvPr id="35854" name="Text Box 29"/>
          <p:cNvSpPr txBox="1">
            <a:spLocks noChangeArrowheads="1"/>
          </p:cNvSpPr>
          <p:nvPr/>
        </p:nvSpPr>
        <p:spPr bwMode="gray">
          <a:xfrm>
            <a:off x="3606800" y="5414963"/>
            <a:ext cx="2373313" cy="1255712"/>
          </a:xfrm>
          <a:prstGeom prst="rect">
            <a:avLst/>
          </a:prstGeom>
          <a:noFill/>
          <a:ln w="9525">
            <a:noFill/>
            <a:miter lim="800000"/>
            <a:headEnd/>
            <a:tailEnd/>
          </a:ln>
        </p:spPr>
        <p:txBody>
          <a:bodyPr>
            <a:spAutoFit/>
          </a:bodyPr>
          <a:lstStyle/>
          <a:p>
            <a:pPr marL="1941513" lvl="4" indent="-112713" latinLnBrk="1">
              <a:lnSpc>
                <a:spcPct val="60000"/>
              </a:lnSpc>
              <a:spcBef>
                <a:spcPct val="50000"/>
              </a:spcBef>
              <a:buSzPct val="80000"/>
            </a:pPr>
            <a:endParaRPr lang="en-US" altLang="ko-KR" sz="1500">
              <a:ea typeface="굴림"/>
              <a:cs typeface="Arial" charset="0"/>
            </a:endParaRPr>
          </a:p>
          <a:p>
            <a:pPr marL="112713" indent="-112713" latinLnBrk="1">
              <a:lnSpc>
                <a:spcPct val="60000"/>
              </a:lnSpc>
              <a:spcBef>
                <a:spcPct val="50000"/>
              </a:spcBef>
              <a:buSzPct val="80000"/>
              <a:buFontTx/>
              <a:buChar char="•"/>
            </a:pPr>
            <a:r>
              <a:rPr lang="en-US" altLang="ko-KR" sz="1500">
                <a:ea typeface="굴림"/>
                <a:cs typeface="Arial" charset="0"/>
              </a:rPr>
              <a:t>Maternity Leave</a:t>
            </a:r>
          </a:p>
          <a:p>
            <a:pPr marL="112713" indent="-112713" latinLnBrk="1">
              <a:lnSpc>
                <a:spcPct val="60000"/>
              </a:lnSpc>
              <a:spcBef>
                <a:spcPct val="50000"/>
              </a:spcBef>
              <a:buSzPct val="80000"/>
              <a:buFontTx/>
              <a:buChar char="•"/>
            </a:pPr>
            <a:r>
              <a:rPr lang="en-US" altLang="ko-KR" sz="1500">
                <a:ea typeface="굴림"/>
                <a:cs typeface="Arial" charset="0"/>
              </a:rPr>
              <a:t>Parental Leave</a:t>
            </a:r>
          </a:p>
          <a:p>
            <a:pPr marL="112713" indent="-112713" latinLnBrk="1">
              <a:lnSpc>
                <a:spcPct val="60000"/>
              </a:lnSpc>
              <a:spcBef>
                <a:spcPct val="50000"/>
              </a:spcBef>
              <a:buSzPct val="80000"/>
              <a:buFontTx/>
              <a:buChar char="•"/>
            </a:pPr>
            <a:r>
              <a:rPr lang="en-US" altLang="ko-KR" sz="1500">
                <a:ea typeface="굴림"/>
                <a:cs typeface="Arial" charset="0"/>
              </a:rPr>
              <a:t>Paternity Leave</a:t>
            </a:r>
          </a:p>
          <a:p>
            <a:pPr marL="112713" indent="-112713" latinLnBrk="1">
              <a:lnSpc>
                <a:spcPct val="60000"/>
              </a:lnSpc>
              <a:spcBef>
                <a:spcPct val="50000"/>
              </a:spcBef>
              <a:buSzPct val="80000"/>
              <a:buFontTx/>
              <a:buChar char="•"/>
            </a:pPr>
            <a:r>
              <a:rPr lang="en-US" altLang="ko-KR" sz="1500">
                <a:ea typeface="굴림"/>
                <a:cs typeface="Arial" charset="0"/>
              </a:rPr>
              <a:t>Family Care Leave</a:t>
            </a:r>
          </a:p>
        </p:txBody>
      </p:sp>
      <p:sp>
        <p:nvSpPr>
          <p:cNvPr id="14" name="TG_Oval 62"/>
          <p:cNvSpPr/>
          <p:nvPr/>
        </p:nvSpPr>
        <p:spPr bwMode="gray">
          <a:xfrm>
            <a:off x="6300192" y="3501008"/>
            <a:ext cx="1224136" cy="1224136"/>
          </a:xfrm>
          <a:prstGeom prst="ellipse">
            <a:avLst/>
          </a:prstGeom>
          <a:solidFill>
            <a:schemeClr val="accent1"/>
          </a:solidFill>
          <a:ln>
            <a:noFill/>
          </a:ln>
          <a:effectLst>
            <a:outerShdw blurRad="152400" dist="127000" dir="5400000" sx="90000" sy="-19000" rotWithShape="0">
              <a:prstClr val="black">
                <a:alpha val="15000"/>
              </a:prstClr>
            </a:outerShdw>
          </a:effectLst>
          <a:scene3d>
            <a:camera prst="orthographicFront">
              <a:rot lat="0" lon="0" rev="0"/>
            </a:camera>
            <a:lightRig rig="balanced" dir="t">
              <a:rot lat="0" lon="0" rev="7800000"/>
            </a:lightRig>
          </a:scene3d>
          <a:sp3d>
            <a:bevelT w="508000" h="508000"/>
          </a:sp3d>
        </p:spPr>
        <p:style>
          <a:lnRef idx="0">
            <a:schemeClr val="accent1"/>
          </a:lnRef>
          <a:fillRef idx="3">
            <a:schemeClr val="accent1"/>
          </a:fillRef>
          <a:effectRef idx="3">
            <a:schemeClr val="accent1"/>
          </a:effectRef>
          <a:fontRef idx="minor">
            <a:schemeClr val="lt1"/>
          </a:fontRef>
        </p:style>
        <p:txBody>
          <a:bodyPr wrap="none" anchor="ctr"/>
          <a:lstStyle/>
          <a:p>
            <a:pPr algn="ctr" fontAlgn="auto" latinLnBrk="1">
              <a:spcBef>
                <a:spcPts val="0"/>
              </a:spcBef>
              <a:spcAft>
                <a:spcPts val="0"/>
              </a:spcAft>
              <a:defRPr/>
            </a:pPr>
            <a:r>
              <a:rPr lang="en-US" sz="2400" b="1" dirty="0">
                <a:solidFill>
                  <a:schemeClr val="tx1"/>
                </a:solidFill>
                <a:effectLst>
                  <a:outerShdw blurRad="63500" sx="102000" sy="102000" algn="ctr" rotWithShape="0">
                    <a:prstClr val="black">
                      <a:alpha val="40000"/>
                    </a:prstClr>
                  </a:outerShdw>
                </a:effectLst>
              </a:rPr>
              <a:t>Working Time Policy</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제목 3"/>
          <p:cNvSpPr>
            <a:spLocks noGrp="1"/>
          </p:cNvSpPr>
          <p:nvPr>
            <p:ph type="ctrTitle"/>
          </p:nvPr>
        </p:nvSpPr>
        <p:spPr>
          <a:xfrm>
            <a:off x="539750" y="2030413"/>
            <a:ext cx="8064500" cy="2911475"/>
          </a:xfrm>
        </p:spPr>
        <p:txBody>
          <a:bodyPr/>
          <a:lstStyle/>
          <a:p>
            <a:pPr algn="r"/>
            <a:r>
              <a:rPr lang="en-US" altLang="ko-KR" sz="4800" smtClean="0">
                <a:solidFill>
                  <a:srgbClr val="002060"/>
                </a:solidFill>
                <a:latin typeface="Georgia" pitchFamily="18" charset="0"/>
                <a:cs typeface="Times New Roman" pitchFamily="18" charset="0"/>
              </a:rPr>
              <a:t>Ⅲ.  Work-Life Balance among Korean Men </a:t>
            </a:r>
            <a:br>
              <a:rPr lang="en-US" altLang="ko-KR" sz="4800" smtClean="0">
                <a:solidFill>
                  <a:srgbClr val="002060"/>
                </a:solidFill>
                <a:latin typeface="Georgia" pitchFamily="18" charset="0"/>
                <a:cs typeface="Times New Roman" pitchFamily="18" charset="0"/>
              </a:rPr>
            </a:br>
            <a:r>
              <a:rPr lang="en-US" altLang="ko-KR" sz="4800" smtClean="0">
                <a:solidFill>
                  <a:srgbClr val="002060"/>
                </a:solidFill>
                <a:latin typeface="Georgia" pitchFamily="18" charset="0"/>
                <a:cs typeface="Times New Roman" pitchFamily="18" charset="0"/>
              </a:rPr>
              <a:t>and Women</a:t>
            </a:r>
            <a:endParaRPr lang="ko-KR" altLang="en-US" sz="4800" smtClean="0">
              <a:solidFill>
                <a:srgbClr val="002060"/>
              </a:solidFill>
              <a:latin typeface="Georgia" pitchFamily="18" charset="0"/>
              <a:ea typeface="HY강B"/>
              <a:cs typeface="Times New Roman" pitchFamily="18" charset="0"/>
            </a:endParaRPr>
          </a:p>
        </p:txBody>
      </p:sp>
      <p:sp>
        <p:nvSpPr>
          <p:cNvPr id="5" name="부제목 4"/>
          <p:cNvSpPr>
            <a:spLocks noGrp="1"/>
          </p:cNvSpPr>
          <p:nvPr>
            <p:ph type="subTitle" idx="1"/>
          </p:nvPr>
        </p:nvSpPr>
        <p:spPr>
          <a:xfrm>
            <a:off x="2124075" y="4005263"/>
            <a:ext cx="6400800" cy="1752600"/>
          </a:xfrm>
        </p:spPr>
        <p:txBody>
          <a:bodyPr rtlCol="0">
            <a:normAutofit/>
          </a:bodyPr>
          <a:lstStyle/>
          <a:p>
            <a:pPr algn="r" fontAlgn="auto">
              <a:spcAft>
                <a:spcPts val="0"/>
              </a:spcAft>
              <a:buFont typeface="Arial" panose="020B0604020202020204" pitchFamily="34" charset="0"/>
              <a:buNone/>
              <a:defRPr/>
            </a:pPr>
            <a:endParaRPr lang="en-US" altLang="ko-KR" sz="2400" dirty="0" smtClean="0">
              <a:cs typeface="+mn-cs"/>
            </a:endParaRPr>
          </a:p>
          <a:p>
            <a:pPr algn="r" fontAlgn="auto">
              <a:spcAft>
                <a:spcPts val="0"/>
              </a:spcAft>
              <a:buFont typeface="Arial" panose="020B0604020202020204" pitchFamily="34" charset="0"/>
              <a:buNone/>
              <a:defRPr/>
            </a:pPr>
            <a:endParaRPr lang="en-US" altLang="ko-KR" sz="2400" dirty="0">
              <a:cs typeface="+mn-cs"/>
            </a:endParaRPr>
          </a:p>
          <a:p>
            <a:pPr algn="r" fontAlgn="auto">
              <a:spcAft>
                <a:spcPts val="0"/>
              </a:spcAft>
              <a:buFont typeface="Arial" panose="020B0604020202020204" pitchFamily="34" charset="0"/>
              <a:buNone/>
              <a:defRPr/>
            </a:pPr>
            <a:endParaRPr lang="ko-KR" altLang="en-US" sz="2400" b="1" dirty="0">
              <a:solidFill>
                <a:srgbClr val="267054"/>
              </a:solidFill>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직선 연결선 10"/>
          <p:cNvCxnSpPr/>
          <p:nvPr/>
        </p:nvCxnSpPr>
        <p:spPr bwMode="auto">
          <a:xfrm rot="5400000" flipH="1" flipV="1">
            <a:off x="4572000" y="2643188"/>
            <a:ext cx="714375" cy="0"/>
          </a:xfrm>
          <a:prstGeom prst="line">
            <a:avLst/>
          </a:prstGeom>
          <a:ln w="41275" cmpd="sng">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bwMode="auto">
          <a:xfrm>
            <a:off x="4929188" y="2286000"/>
            <a:ext cx="1143000" cy="1588"/>
          </a:xfrm>
          <a:prstGeom prst="straightConnector1">
            <a:avLst/>
          </a:prstGeom>
          <a:ln w="41275" cmpd="sng">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모서리가 둥근 직사각형 15"/>
          <p:cNvSpPr/>
          <p:nvPr/>
        </p:nvSpPr>
        <p:spPr>
          <a:xfrm>
            <a:off x="6143625" y="1643063"/>
            <a:ext cx="2428875" cy="1643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latinLnBrk="1">
              <a:spcBef>
                <a:spcPts val="0"/>
              </a:spcBef>
              <a:spcAft>
                <a:spcPts val="0"/>
              </a:spcAft>
              <a:defRPr/>
            </a:pPr>
            <a:r>
              <a:rPr lang="en-US" altLang="ko-KR" b="1" dirty="0">
                <a:latin typeface="Times New Roman" pitchFamily="18" charset="0"/>
                <a:ea typeface="굴림" pitchFamily="50" charset="-127"/>
                <a:cs typeface="Times New Roman" pitchFamily="18" charset="0"/>
              </a:rPr>
              <a:t>Interviewees</a:t>
            </a:r>
          </a:p>
          <a:p>
            <a:pPr algn="just" fontAlgn="auto" latinLnBrk="1">
              <a:spcBef>
                <a:spcPts val="0"/>
              </a:spcBef>
              <a:spcAft>
                <a:spcPts val="0"/>
              </a:spcAft>
              <a:defRPr/>
            </a:pPr>
            <a:endParaRPr lang="en-US" altLang="ko-KR" sz="1200" b="1" dirty="0">
              <a:latin typeface="Times New Roman" pitchFamily="18" charset="0"/>
              <a:ea typeface="굴림" pitchFamily="50" charset="-127"/>
              <a:cs typeface="Times New Roman" pitchFamily="18" charset="0"/>
            </a:endParaRPr>
          </a:p>
          <a:p>
            <a:pPr algn="just"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Employees who are taking care of children under 12 years</a:t>
            </a:r>
          </a:p>
          <a:p>
            <a:pPr algn="just" fontAlgn="auto" latinLnBrk="1">
              <a:spcBef>
                <a:spcPts val="0"/>
              </a:spcBef>
              <a:spcAft>
                <a:spcPts val="0"/>
              </a:spcAft>
              <a:buFont typeface="Arial" pitchFamily="34" charset="0"/>
              <a:buChar char="•"/>
              <a:defRPr/>
            </a:pPr>
            <a:endParaRPr lang="ko-KR" altLang="en-US" sz="1600" b="1" dirty="0">
              <a:latin typeface="Times New Roman" pitchFamily="18" charset="0"/>
              <a:ea typeface="굴림" pitchFamily="50" charset="-127"/>
              <a:cs typeface="Times New Roman" pitchFamily="18" charset="0"/>
            </a:endParaRPr>
          </a:p>
        </p:txBody>
      </p:sp>
      <p:sp>
        <p:nvSpPr>
          <p:cNvPr id="20" name="모서리가 둥근 직사각형 19"/>
          <p:cNvSpPr/>
          <p:nvPr/>
        </p:nvSpPr>
        <p:spPr>
          <a:xfrm>
            <a:off x="642938" y="1571625"/>
            <a:ext cx="2428875" cy="16430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latinLnBrk="1">
              <a:spcBef>
                <a:spcPts val="0"/>
              </a:spcBef>
              <a:spcAft>
                <a:spcPts val="0"/>
              </a:spcAft>
              <a:defRPr/>
            </a:pPr>
            <a:endParaRPr lang="en-US" altLang="ko-KR" sz="1600" b="1" dirty="0">
              <a:latin typeface="Times New Roman" pitchFamily="18" charset="0"/>
              <a:ea typeface="굴림" pitchFamily="50" charset="-127"/>
              <a:cs typeface="Times New Roman" pitchFamily="18" charset="0"/>
            </a:endParaRPr>
          </a:p>
          <a:p>
            <a:pPr algn="just" fontAlgn="auto" latinLnBrk="1">
              <a:spcBef>
                <a:spcPts val="0"/>
              </a:spcBef>
              <a:spcAft>
                <a:spcPts val="0"/>
              </a:spcAft>
              <a:defRPr/>
            </a:pPr>
            <a:r>
              <a:rPr lang="en-US" altLang="ko-KR" b="1" dirty="0">
                <a:latin typeface="Times New Roman" pitchFamily="18" charset="0"/>
                <a:ea typeface="굴림" pitchFamily="50" charset="-127"/>
                <a:cs typeface="Times New Roman" pitchFamily="18" charset="0"/>
              </a:rPr>
              <a:t>Countries&amp; firms</a:t>
            </a:r>
          </a:p>
          <a:p>
            <a:pPr algn="just" fontAlgn="auto" latinLnBrk="1">
              <a:spcBef>
                <a:spcPts val="0"/>
              </a:spcBef>
              <a:spcAft>
                <a:spcPts val="0"/>
              </a:spcAft>
              <a:defRPr/>
            </a:pPr>
            <a:endParaRPr lang="en-US" altLang="ko-KR" sz="1200" b="1" dirty="0">
              <a:latin typeface="Times New Roman" pitchFamily="18" charset="0"/>
              <a:ea typeface="굴림" pitchFamily="50" charset="-127"/>
              <a:cs typeface="Times New Roman" pitchFamily="18" charset="0"/>
            </a:endParaRPr>
          </a:p>
          <a:p>
            <a:pPr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Sweden, UK, Korea</a:t>
            </a:r>
          </a:p>
          <a:p>
            <a:pPr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Wholesale/retail Service and IT industry</a:t>
            </a:r>
          </a:p>
          <a:p>
            <a:pPr algn="just" fontAlgn="auto" latinLnBrk="1">
              <a:spcBef>
                <a:spcPts val="0"/>
              </a:spcBef>
              <a:spcAft>
                <a:spcPts val="0"/>
              </a:spcAft>
              <a:buFont typeface="Arial" pitchFamily="34" charset="0"/>
              <a:buChar char="•"/>
              <a:defRPr/>
            </a:pPr>
            <a:endParaRPr lang="ko-KR" altLang="en-US" sz="1600" b="1" dirty="0">
              <a:latin typeface="Times New Roman" pitchFamily="18" charset="0"/>
              <a:ea typeface="굴림" pitchFamily="50" charset="-127"/>
              <a:cs typeface="Times New Roman" pitchFamily="18" charset="0"/>
            </a:endParaRPr>
          </a:p>
        </p:txBody>
      </p:sp>
      <p:sp>
        <p:nvSpPr>
          <p:cNvPr id="21" name="모서리가 둥근 직사각형 20"/>
          <p:cNvSpPr/>
          <p:nvPr/>
        </p:nvSpPr>
        <p:spPr>
          <a:xfrm>
            <a:off x="642938" y="4429125"/>
            <a:ext cx="2428875" cy="16430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latinLnBrk="1">
              <a:spcBef>
                <a:spcPts val="0"/>
              </a:spcBef>
              <a:spcAft>
                <a:spcPts val="0"/>
              </a:spcAft>
              <a:defRPr/>
            </a:pPr>
            <a:r>
              <a:rPr lang="en-US" altLang="ko-KR" sz="1600" b="1" dirty="0">
                <a:solidFill>
                  <a:schemeClr val="tx1"/>
                </a:solidFill>
                <a:latin typeface="Times New Roman" pitchFamily="18" charset="0"/>
                <a:ea typeface="굴림" pitchFamily="50" charset="-127"/>
                <a:cs typeface="Times New Roman" pitchFamily="18" charset="0"/>
              </a:rPr>
              <a:t>Sample</a:t>
            </a:r>
          </a:p>
          <a:p>
            <a:pPr algn="just" fontAlgn="auto" latinLnBrk="1">
              <a:spcBef>
                <a:spcPts val="0"/>
              </a:spcBef>
              <a:spcAft>
                <a:spcPts val="0"/>
              </a:spcAft>
              <a:buFont typeface="Arial" pitchFamily="34" charset="0"/>
              <a:buChar char="•"/>
              <a:defRPr/>
            </a:pPr>
            <a:endParaRPr lang="en-US" altLang="ko-KR" sz="1200" b="1" dirty="0">
              <a:latin typeface="Times New Roman" pitchFamily="18" charset="0"/>
              <a:ea typeface="굴림" pitchFamily="50" charset="-127"/>
              <a:cs typeface="Times New Roman" pitchFamily="18" charset="0"/>
            </a:endParaRPr>
          </a:p>
          <a:p>
            <a:pPr algn="just" fontAlgn="auto" latinLnBrk="1">
              <a:spcBef>
                <a:spcPts val="0"/>
              </a:spcBef>
              <a:spcAft>
                <a:spcPts val="0"/>
              </a:spcAft>
              <a:buFont typeface="Arial" pitchFamily="34" charset="0"/>
              <a:buChar char="•"/>
              <a:defRPr/>
            </a:pPr>
            <a:r>
              <a:rPr lang="ko-KR" altLang="en-US" sz="1600" b="1" dirty="0">
                <a:latin typeface="Times New Roman" pitchFamily="18" charset="0"/>
                <a:ea typeface="굴림" pitchFamily="50" charset="-127"/>
                <a:cs typeface="Times New Roman" pitchFamily="18" charset="0"/>
              </a:rPr>
              <a:t> </a:t>
            </a:r>
            <a:r>
              <a:rPr lang="en-US" altLang="ko-KR" sz="1600" b="1" dirty="0">
                <a:latin typeface="Times New Roman" pitchFamily="18" charset="0"/>
                <a:ea typeface="굴림" pitchFamily="50" charset="-127"/>
                <a:cs typeface="Times New Roman" pitchFamily="18" charset="0"/>
              </a:rPr>
              <a:t>Sweden(413)</a:t>
            </a:r>
          </a:p>
          <a:p>
            <a:pPr algn="just"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UK(400)</a:t>
            </a:r>
          </a:p>
          <a:p>
            <a:pPr algn="just"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Korea(800)</a:t>
            </a:r>
          </a:p>
        </p:txBody>
      </p:sp>
      <p:sp>
        <p:nvSpPr>
          <p:cNvPr id="22" name="모서리가 둥근 직사각형 21"/>
          <p:cNvSpPr/>
          <p:nvPr/>
        </p:nvSpPr>
        <p:spPr>
          <a:xfrm>
            <a:off x="6143625" y="4357688"/>
            <a:ext cx="2428875" cy="1643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latinLnBrk="1">
              <a:spcBef>
                <a:spcPts val="0"/>
              </a:spcBef>
              <a:spcAft>
                <a:spcPts val="0"/>
              </a:spcAft>
              <a:defRPr/>
            </a:pPr>
            <a:r>
              <a:rPr lang="en-US" altLang="ko-KR" b="1" dirty="0">
                <a:latin typeface="Times New Roman" pitchFamily="18" charset="0"/>
                <a:ea typeface="굴림" pitchFamily="50" charset="-127"/>
                <a:cs typeface="Times New Roman" pitchFamily="18" charset="0"/>
              </a:rPr>
              <a:t>Time</a:t>
            </a:r>
          </a:p>
          <a:p>
            <a:pPr algn="just" fontAlgn="auto" latinLnBrk="1">
              <a:spcBef>
                <a:spcPts val="0"/>
              </a:spcBef>
              <a:spcAft>
                <a:spcPts val="0"/>
              </a:spcAft>
              <a:defRPr/>
            </a:pPr>
            <a:endParaRPr lang="en-US" altLang="ko-KR" sz="1200" b="1" dirty="0">
              <a:latin typeface="Times New Roman" pitchFamily="18" charset="0"/>
              <a:ea typeface="굴림" pitchFamily="50" charset="-127"/>
              <a:cs typeface="Times New Roman" pitchFamily="18" charset="0"/>
            </a:endParaRPr>
          </a:p>
          <a:p>
            <a:pPr algn="just"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2009. 6. ~ 8</a:t>
            </a:r>
          </a:p>
          <a:p>
            <a:pPr algn="just" fontAlgn="auto" latinLnBrk="1">
              <a:spcBef>
                <a:spcPts val="0"/>
              </a:spcBef>
              <a:spcAft>
                <a:spcPts val="0"/>
              </a:spcAft>
              <a:buFont typeface="Arial" pitchFamily="34" charset="0"/>
              <a:buChar char="•"/>
              <a:defRPr/>
            </a:pPr>
            <a:r>
              <a:rPr lang="en-US" altLang="ko-KR" sz="1600" b="1" dirty="0">
                <a:latin typeface="Times New Roman" pitchFamily="18" charset="0"/>
                <a:ea typeface="굴림" pitchFamily="50" charset="-127"/>
                <a:cs typeface="Times New Roman" pitchFamily="18" charset="0"/>
              </a:rPr>
              <a:t> face to face interview</a:t>
            </a:r>
          </a:p>
          <a:p>
            <a:pPr algn="just" fontAlgn="auto" latinLnBrk="1">
              <a:spcBef>
                <a:spcPts val="0"/>
              </a:spcBef>
              <a:spcAft>
                <a:spcPts val="0"/>
              </a:spcAft>
              <a:buFont typeface="Arial" pitchFamily="34" charset="0"/>
              <a:buChar char="•"/>
              <a:defRPr/>
            </a:pPr>
            <a:endParaRPr lang="ko-KR" altLang="en-US" sz="1600" b="1" dirty="0">
              <a:latin typeface="Times New Roman" pitchFamily="18" charset="0"/>
              <a:ea typeface="굴림" pitchFamily="50" charset="-127"/>
              <a:cs typeface="Times New Roman" pitchFamily="18" charset="0"/>
            </a:endParaRPr>
          </a:p>
        </p:txBody>
      </p:sp>
      <p:grpSp>
        <p:nvGrpSpPr>
          <p:cNvPr id="38919" name="그룹 29"/>
          <p:cNvGrpSpPr>
            <a:grpSpLocks/>
          </p:cNvGrpSpPr>
          <p:nvPr/>
        </p:nvGrpSpPr>
        <p:grpSpPr bwMode="auto">
          <a:xfrm>
            <a:off x="5000625" y="4286250"/>
            <a:ext cx="1071563" cy="1000125"/>
            <a:chOff x="5000625" y="4286256"/>
            <a:chExt cx="1071563" cy="857263"/>
          </a:xfrm>
        </p:grpSpPr>
        <p:cxnSp>
          <p:nvCxnSpPr>
            <p:cNvPr id="38931" name="직선 연결선 26"/>
            <p:cNvCxnSpPr>
              <a:cxnSpLocks noChangeShapeType="1"/>
            </p:cNvCxnSpPr>
            <p:nvPr/>
          </p:nvCxnSpPr>
          <p:spPr bwMode="auto">
            <a:xfrm rot="5400000">
              <a:off x="4572000" y="4714881"/>
              <a:ext cx="857250" cy="0"/>
            </a:xfrm>
            <a:prstGeom prst="line">
              <a:avLst/>
            </a:prstGeom>
            <a:noFill/>
            <a:ln w="38100" algn="ctr">
              <a:solidFill>
                <a:srgbClr val="777777"/>
              </a:solidFill>
              <a:bevel/>
              <a:headEnd/>
              <a:tailEnd/>
            </a:ln>
          </p:spPr>
        </p:cxnSp>
        <p:cxnSp>
          <p:nvCxnSpPr>
            <p:cNvPr id="38932" name="직선 연결선 28"/>
            <p:cNvCxnSpPr>
              <a:cxnSpLocks noChangeShapeType="1"/>
            </p:cNvCxnSpPr>
            <p:nvPr/>
          </p:nvCxnSpPr>
          <p:spPr bwMode="auto">
            <a:xfrm>
              <a:off x="5000625" y="5143519"/>
              <a:ext cx="1071563" cy="0"/>
            </a:xfrm>
            <a:prstGeom prst="line">
              <a:avLst/>
            </a:prstGeom>
            <a:noFill/>
            <a:ln w="38100" algn="ctr">
              <a:solidFill>
                <a:srgbClr val="777777"/>
              </a:solidFill>
              <a:bevel/>
              <a:headEnd/>
              <a:tailEnd type="triangle" w="med" len="med"/>
            </a:ln>
          </p:spPr>
        </p:cxnSp>
      </p:grpSp>
      <p:grpSp>
        <p:nvGrpSpPr>
          <p:cNvPr id="38920" name="그룹 18"/>
          <p:cNvGrpSpPr>
            <a:grpSpLocks/>
          </p:cNvGrpSpPr>
          <p:nvPr/>
        </p:nvGrpSpPr>
        <p:grpSpPr bwMode="auto">
          <a:xfrm>
            <a:off x="3071813" y="2286000"/>
            <a:ext cx="1143000" cy="714375"/>
            <a:chOff x="3714744" y="2214554"/>
            <a:chExt cx="1143009" cy="714380"/>
          </a:xfrm>
        </p:grpSpPr>
        <p:cxnSp>
          <p:nvCxnSpPr>
            <p:cNvPr id="38929" name="직선 연결선 35"/>
            <p:cNvCxnSpPr>
              <a:cxnSpLocks noChangeShapeType="1"/>
            </p:cNvCxnSpPr>
            <p:nvPr/>
          </p:nvCxnSpPr>
          <p:spPr bwMode="auto">
            <a:xfrm rot="5400000" flipH="1" flipV="1">
              <a:off x="4500565" y="2571746"/>
              <a:ext cx="714375" cy="1"/>
            </a:xfrm>
            <a:prstGeom prst="line">
              <a:avLst/>
            </a:prstGeom>
            <a:noFill/>
            <a:ln w="38100" algn="ctr">
              <a:solidFill>
                <a:srgbClr val="777777"/>
              </a:solidFill>
              <a:bevel/>
              <a:headEnd/>
              <a:tailEnd/>
            </a:ln>
          </p:spPr>
        </p:cxnSp>
        <p:cxnSp>
          <p:nvCxnSpPr>
            <p:cNvPr id="38930" name="직선 연결선 17"/>
            <p:cNvCxnSpPr>
              <a:cxnSpLocks noChangeShapeType="1"/>
            </p:cNvCxnSpPr>
            <p:nvPr/>
          </p:nvCxnSpPr>
          <p:spPr bwMode="auto">
            <a:xfrm>
              <a:off x="3714744" y="2214554"/>
              <a:ext cx="1143008" cy="0"/>
            </a:xfrm>
            <a:prstGeom prst="line">
              <a:avLst/>
            </a:prstGeom>
            <a:noFill/>
            <a:ln w="38100" algn="ctr">
              <a:solidFill>
                <a:srgbClr val="777777"/>
              </a:solidFill>
              <a:bevel/>
              <a:headEnd type="triangle" w="med" len="med"/>
              <a:tailEnd/>
            </a:ln>
          </p:spPr>
        </p:cxnSp>
      </p:grpSp>
      <p:grpSp>
        <p:nvGrpSpPr>
          <p:cNvPr id="38921" name="그룹 28"/>
          <p:cNvGrpSpPr>
            <a:grpSpLocks/>
          </p:cNvGrpSpPr>
          <p:nvPr/>
        </p:nvGrpSpPr>
        <p:grpSpPr bwMode="auto">
          <a:xfrm>
            <a:off x="3214688" y="4286250"/>
            <a:ext cx="928687" cy="1000125"/>
            <a:chOff x="3214678" y="4286256"/>
            <a:chExt cx="928694" cy="857256"/>
          </a:xfrm>
        </p:grpSpPr>
        <p:cxnSp>
          <p:nvCxnSpPr>
            <p:cNvPr id="38927" name="직선 연결선 24"/>
            <p:cNvCxnSpPr>
              <a:cxnSpLocks noChangeShapeType="1"/>
            </p:cNvCxnSpPr>
            <p:nvPr/>
          </p:nvCxnSpPr>
          <p:spPr bwMode="auto">
            <a:xfrm rot="5400000" flipH="1" flipV="1">
              <a:off x="3714744" y="4714884"/>
              <a:ext cx="857256" cy="0"/>
            </a:xfrm>
            <a:prstGeom prst="line">
              <a:avLst/>
            </a:prstGeom>
            <a:noFill/>
            <a:ln w="38100" algn="ctr">
              <a:solidFill>
                <a:srgbClr val="777777"/>
              </a:solidFill>
              <a:bevel/>
              <a:headEnd/>
              <a:tailEnd/>
            </a:ln>
          </p:spPr>
        </p:cxnSp>
        <p:cxnSp>
          <p:nvCxnSpPr>
            <p:cNvPr id="38928" name="직선 연결선 26"/>
            <p:cNvCxnSpPr>
              <a:cxnSpLocks noChangeShapeType="1"/>
            </p:cNvCxnSpPr>
            <p:nvPr/>
          </p:nvCxnSpPr>
          <p:spPr bwMode="auto">
            <a:xfrm rot="10800000">
              <a:off x="3214678" y="5143512"/>
              <a:ext cx="928694" cy="0"/>
            </a:xfrm>
            <a:prstGeom prst="line">
              <a:avLst/>
            </a:prstGeom>
            <a:noFill/>
            <a:ln w="38100" algn="ctr">
              <a:solidFill>
                <a:srgbClr val="777777"/>
              </a:solidFill>
              <a:bevel/>
              <a:headEnd/>
              <a:tailEnd type="triangle" w="med" len="med"/>
            </a:ln>
          </p:spPr>
        </p:cxnSp>
      </p:grpSp>
      <p:sp>
        <p:nvSpPr>
          <p:cNvPr id="4" name="타원 3"/>
          <p:cNvSpPr/>
          <p:nvPr/>
        </p:nvSpPr>
        <p:spPr>
          <a:xfrm>
            <a:off x="3714744" y="2956031"/>
            <a:ext cx="1643075" cy="1401663"/>
          </a:xfrm>
          <a:prstGeom prst="ellipse">
            <a:avLst/>
          </a:prstGeom>
          <a:solidFill>
            <a:srgbClr val="99CC00">
              <a:alpha val="41000"/>
            </a:srgbClr>
          </a:solidFill>
          <a:ln w="60325">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latinLnBrk="1">
              <a:spcBef>
                <a:spcPts val="0"/>
              </a:spcBef>
              <a:spcAft>
                <a:spcPts val="0"/>
              </a:spcAft>
              <a:defRPr/>
            </a:pPr>
            <a:r>
              <a:rPr lang="en-US" altLang="ko-KR" sz="2500" b="1" dirty="0">
                <a:solidFill>
                  <a:schemeClr val="tx1"/>
                </a:solidFill>
                <a:latin typeface="Times New Roman" pitchFamily="18" charset="0"/>
                <a:ea typeface="굴림" pitchFamily="50" charset="-127"/>
                <a:cs typeface="Times New Roman" pitchFamily="18" charset="0"/>
              </a:rPr>
              <a:t>Survey</a:t>
            </a:r>
            <a:endParaRPr lang="ko-KR" altLang="en-US" sz="2500" b="1" dirty="0">
              <a:solidFill>
                <a:schemeClr val="tx1"/>
              </a:solidFill>
              <a:latin typeface="Times New Roman" pitchFamily="18" charset="0"/>
              <a:ea typeface="굴림" pitchFamily="50" charset="-127"/>
              <a:cs typeface="Times New Roman" pitchFamily="18" charset="0"/>
            </a:endParaRPr>
          </a:p>
        </p:txBody>
      </p:sp>
      <p:sp>
        <p:nvSpPr>
          <p:cNvPr id="24" name="제목 1"/>
          <p:cNvSpPr txBox="1">
            <a:spLocks/>
          </p:cNvSpPr>
          <p:nvPr/>
        </p:nvSpPr>
        <p:spPr bwMode="auto">
          <a:xfrm>
            <a:off x="22225" y="325438"/>
            <a:ext cx="9144000" cy="647700"/>
          </a:xfrm>
          <a:prstGeom prst="rect">
            <a:avLst/>
          </a:prstGeom>
          <a:noFill/>
          <a:ln w="9525">
            <a:noFill/>
            <a:miter lim="800000"/>
            <a:headEnd/>
            <a:tailEnd/>
          </a:ln>
        </p:spPr>
        <p:txBody>
          <a:bodyPr/>
          <a:lstStyle/>
          <a:p>
            <a:pPr algn="ct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굴림" pitchFamily="50" charset="-127"/>
                <a:cs typeface="Arial" pitchFamily="34" charset="0"/>
              </a:rPr>
              <a:t>Working parents and WLB in Sweden, the UK and Korea </a:t>
            </a:r>
          </a:p>
          <a:p>
            <a:pPr algn="ct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굴림" pitchFamily="50" charset="-127"/>
                <a:cs typeface="Arial" pitchFamily="34" charset="0"/>
              </a:rPr>
              <a:t>(Hong, etc., </a:t>
            </a:r>
            <a:r>
              <a:rPr lang="en-US" altLang="ko-KR" sz="2400" b="1" kern="0" dirty="0">
                <a:solidFill>
                  <a:srgbClr val="0000FF"/>
                </a:solidFill>
                <a:latin typeface="Arial" pitchFamily="34" charset="0"/>
                <a:ea typeface="굴림" pitchFamily="50" charset="-127"/>
                <a:cs typeface="Arial" pitchFamily="34" charset="0"/>
              </a:rPr>
              <a:t>2009)</a:t>
            </a:r>
            <a:endParaRPr lang="ko-KR" altLang="en-US" sz="2400" b="1" kern="0" dirty="0">
              <a:solidFill>
                <a:srgbClr val="0000FF"/>
              </a:solidFill>
              <a:latin typeface="Arial" pitchFamily="34" charset="0"/>
              <a:ea typeface="굴림" pitchFamily="50" charset="-127"/>
              <a:cs typeface="Arial" pitchFamily="34" charset="0"/>
            </a:endParaRPr>
          </a:p>
        </p:txBody>
      </p:sp>
      <p:cxnSp>
        <p:nvCxnSpPr>
          <p:cNvPr id="38926"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936625"/>
            <a:ext cx="8299450" cy="830263"/>
          </a:xfrm>
          <a:prstGeom prst="rect">
            <a:avLst/>
          </a:prstGeom>
          <a:noFill/>
        </p:spPr>
        <p:txBody>
          <a:bodyPr>
            <a:spAutoFit/>
          </a:bodyPr>
          <a:lstStyle/>
          <a:p>
            <a:pPr latinLnBrk="1">
              <a:spcBef>
                <a:spcPts val="0"/>
              </a:spcBef>
              <a:spcAft>
                <a:spcPts val="0"/>
              </a:spcAft>
              <a:defRPr/>
            </a:pPr>
            <a:r>
              <a:rPr lang="en-US" altLang="ko-KR" sz="2400" b="1" spc="-100" dirty="0">
                <a:solidFill>
                  <a:srgbClr val="0000FF"/>
                </a:solidFill>
                <a:latin typeface="Arial" pitchFamily="34" charset="0"/>
                <a:ea typeface="+mn-ea"/>
                <a:cs typeface="Arial" pitchFamily="34" charset="0"/>
              </a:rPr>
              <a:t>Working Time and Family Time of the Dual-Earners Couples</a:t>
            </a:r>
          </a:p>
          <a:p>
            <a:pPr latinLnBrk="1">
              <a:spcBef>
                <a:spcPts val="0"/>
              </a:spcBef>
              <a:spcAft>
                <a:spcPts val="0"/>
              </a:spcAft>
              <a:defRPr/>
            </a:pPr>
            <a:r>
              <a:rPr lang="en-US" altLang="ko-KR" sz="2400" b="1" spc="-100" dirty="0">
                <a:solidFill>
                  <a:srgbClr val="0000FF"/>
                </a:solidFill>
                <a:latin typeface="Arial" pitchFamily="34" charset="0"/>
                <a:ea typeface="+mn-ea"/>
                <a:cs typeface="Arial" pitchFamily="34" charset="0"/>
              </a:rPr>
              <a:t>(Hong &amp; Kim, 2011)</a:t>
            </a:r>
            <a:endParaRPr lang="en-US" altLang="ko-KR" sz="2400" spc="-100" dirty="0">
              <a:solidFill>
                <a:srgbClr val="0000FF"/>
              </a:solidFill>
              <a:latin typeface="Arial" pitchFamily="34" charset="0"/>
              <a:ea typeface="+mn-ea"/>
              <a:cs typeface="Arial" pitchFamily="34" charset="0"/>
            </a:endParaRPr>
          </a:p>
        </p:txBody>
      </p:sp>
      <p:grpSp>
        <p:nvGrpSpPr>
          <p:cNvPr id="39938" name="그룹 3"/>
          <p:cNvGrpSpPr>
            <a:grpSpLocks/>
          </p:cNvGrpSpPr>
          <p:nvPr/>
        </p:nvGrpSpPr>
        <p:grpSpPr bwMode="auto">
          <a:xfrm>
            <a:off x="323850" y="2076450"/>
            <a:ext cx="8569325" cy="3557588"/>
            <a:chOff x="0" y="1931967"/>
            <a:chExt cx="9143999" cy="3663383"/>
          </a:xfrm>
        </p:grpSpPr>
        <p:grpSp>
          <p:nvGrpSpPr>
            <p:cNvPr id="39939" name="Group 32"/>
            <p:cNvGrpSpPr>
              <a:grpSpLocks/>
            </p:cNvGrpSpPr>
            <p:nvPr/>
          </p:nvGrpSpPr>
          <p:grpSpPr bwMode="auto">
            <a:xfrm>
              <a:off x="0" y="2114532"/>
              <a:ext cx="9143999" cy="3118600"/>
              <a:chOff x="1" y="2104981"/>
              <a:chExt cx="9143998" cy="3128151"/>
            </a:xfrm>
          </p:grpSpPr>
          <p:sp>
            <p:nvSpPr>
              <p:cNvPr id="26" name="TG_Rectangle 36"/>
              <p:cNvSpPr/>
              <p:nvPr/>
            </p:nvSpPr>
            <p:spPr bwMode="gray">
              <a:xfrm>
                <a:off x="5052592" y="2104981"/>
                <a:ext cx="4090689" cy="1562903"/>
              </a:xfrm>
              <a:prstGeom prst="rect">
                <a:avLst/>
              </a:prstGeom>
              <a:gradFill>
                <a:gsLst>
                  <a:gs pos="25000">
                    <a:schemeClr val="accent2"/>
                  </a:gs>
                  <a:gs pos="100000">
                    <a:schemeClr val="accent4">
                      <a:lumMod val="20000"/>
                      <a:lumOff val="80000"/>
                      <a:alpha val="0"/>
                    </a:schemeClr>
                  </a:gs>
                </a:gsLst>
                <a:lin ang="0" scaled="1"/>
              </a:gradFill>
              <a:ln w="28575">
                <a:noFill/>
              </a:ln>
              <a:effectLst/>
              <a:scene3d>
                <a:camera prst="orthographicFront">
                  <a:rot lat="0" lon="0" rev="0"/>
                </a:camera>
                <a:lightRig rig="threePt" dir="t"/>
              </a:scene3d>
              <a:sp3d prstMaterial="softEdge">
                <a:bevelT w="101600" h="38100"/>
                <a:contourClr>
                  <a:schemeClr val="accent3"/>
                </a:contourClr>
              </a:sp3d>
            </p:spPr>
            <p:style>
              <a:lnRef idx="3">
                <a:schemeClr val="lt1"/>
              </a:lnRef>
              <a:fillRef idx="1">
                <a:schemeClr val="accent3"/>
              </a:fillRef>
              <a:effectRef idx="1">
                <a:schemeClr val="accent3"/>
              </a:effectRef>
              <a:fontRef idx="minor">
                <a:schemeClr val="lt1"/>
              </a:fontRef>
            </p:style>
            <p:txBody>
              <a:bodyPr lIns="1463040" rIns="182880" anchor="ctr"/>
              <a:lstStyle/>
              <a:p>
                <a:pPr algn="r" fontAlgn="auto" latinLnBrk="1">
                  <a:spcBef>
                    <a:spcPts val="0"/>
                  </a:spcBef>
                  <a:spcAft>
                    <a:spcPts val="0"/>
                  </a:spcAft>
                  <a:defRPr/>
                </a:pPr>
                <a:endParaRPr lang="en-US" sz="1600" dirty="0">
                  <a:solidFill>
                    <a:schemeClr val="tx1"/>
                  </a:solidFill>
                  <a:effectLst>
                    <a:outerShdw blurRad="38100" dist="50800" dir="2700000" algn="tl">
                      <a:srgbClr val="000000">
                        <a:alpha val="20000"/>
                      </a:srgbClr>
                    </a:outerShdw>
                  </a:effectLst>
                </a:endParaRPr>
              </a:p>
            </p:txBody>
          </p:sp>
          <p:sp>
            <p:nvSpPr>
              <p:cNvPr id="27" name="TG_Rectangle 37"/>
              <p:cNvSpPr/>
              <p:nvPr/>
            </p:nvSpPr>
            <p:spPr bwMode="gray">
              <a:xfrm>
                <a:off x="5043210" y="3667884"/>
                <a:ext cx="4100789" cy="1565248"/>
              </a:xfrm>
              <a:prstGeom prst="rect">
                <a:avLst/>
              </a:prstGeom>
              <a:gradFill>
                <a:gsLst>
                  <a:gs pos="25000">
                    <a:schemeClr val="accent3"/>
                  </a:gs>
                  <a:gs pos="100000">
                    <a:schemeClr val="accent3">
                      <a:lumMod val="20000"/>
                      <a:lumOff val="80000"/>
                      <a:alpha val="0"/>
                    </a:schemeClr>
                  </a:gs>
                </a:gsLst>
                <a:lin ang="0" scaled="1"/>
              </a:gradFill>
              <a:ln w="28575">
                <a:noFill/>
              </a:ln>
              <a:effectLst/>
              <a:scene3d>
                <a:camera prst="orthographicFront">
                  <a:rot lat="0" lon="0" rev="0"/>
                </a:camera>
                <a:lightRig rig="threePt" dir="t"/>
              </a:scene3d>
              <a:sp3d prstMaterial="softEdge">
                <a:bevelT w="101600" h="38100"/>
                <a:contourClr>
                  <a:schemeClr val="accent3"/>
                </a:contourClr>
              </a:sp3d>
            </p:spPr>
            <p:style>
              <a:lnRef idx="3">
                <a:schemeClr val="lt1"/>
              </a:lnRef>
              <a:fillRef idx="1">
                <a:schemeClr val="accent3"/>
              </a:fillRef>
              <a:effectRef idx="1">
                <a:schemeClr val="accent3"/>
              </a:effectRef>
              <a:fontRef idx="minor">
                <a:schemeClr val="lt1"/>
              </a:fontRef>
            </p:style>
            <p:txBody>
              <a:bodyPr lIns="1463040" rIns="182880" anchor="ctr"/>
              <a:lstStyle/>
              <a:p>
                <a:pPr algn="r" fontAlgn="auto" latinLnBrk="1">
                  <a:spcBef>
                    <a:spcPts val="0"/>
                  </a:spcBef>
                  <a:spcAft>
                    <a:spcPts val="0"/>
                  </a:spcAft>
                  <a:defRPr/>
                </a:pPr>
                <a:endParaRPr lang="en-US" sz="1600" dirty="0">
                  <a:solidFill>
                    <a:schemeClr val="tx1"/>
                  </a:solidFill>
                  <a:effectLst>
                    <a:outerShdw blurRad="38100" dist="50800" dir="2700000" algn="tl">
                      <a:srgbClr val="000000">
                        <a:alpha val="20000"/>
                      </a:srgbClr>
                    </a:outerShdw>
                  </a:effectLst>
                </a:endParaRPr>
              </a:p>
            </p:txBody>
          </p:sp>
          <p:sp>
            <p:nvSpPr>
              <p:cNvPr id="28" name="TG_Rectangle 38"/>
              <p:cNvSpPr/>
              <p:nvPr/>
            </p:nvSpPr>
            <p:spPr bwMode="gray">
              <a:xfrm>
                <a:off x="1" y="3667884"/>
                <a:ext cx="4070736" cy="1565248"/>
              </a:xfrm>
              <a:prstGeom prst="rect">
                <a:avLst/>
              </a:prstGeom>
              <a:gradFill flip="none" rotWithShape="1">
                <a:gsLst>
                  <a:gs pos="0">
                    <a:srgbClr val="FFFFFF">
                      <a:alpha val="0"/>
                    </a:srgbClr>
                  </a:gs>
                  <a:gs pos="79000">
                    <a:schemeClr val="accent6"/>
                  </a:gs>
                </a:gsLst>
                <a:lin ang="0" scaled="1"/>
                <a:tileRect/>
              </a:gradFill>
              <a:ln w="28575">
                <a:noFill/>
              </a:ln>
              <a:effectLst/>
              <a:scene3d>
                <a:camera prst="orthographicFront">
                  <a:rot lat="0" lon="0" rev="0"/>
                </a:camera>
                <a:lightRig rig="threePt" dir="t"/>
              </a:scene3d>
              <a:sp3d prstMaterial="softEdge">
                <a:bevelT w="101600" h="38100"/>
                <a:contourClr>
                  <a:schemeClr val="accent3"/>
                </a:contourClr>
              </a:sp3d>
            </p:spPr>
            <p:style>
              <a:lnRef idx="3">
                <a:schemeClr val="lt1"/>
              </a:lnRef>
              <a:fillRef idx="1">
                <a:schemeClr val="accent3"/>
              </a:fillRef>
              <a:effectRef idx="1">
                <a:schemeClr val="accent3"/>
              </a:effectRef>
              <a:fontRef idx="minor">
                <a:schemeClr val="lt1"/>
              </a:fontRef>
            </p:style>
            <p:txBody>
              <a:bodyPr lIns="182880" rIns="1371600" anchor="ctr"/>
              <a:lstStyle/>
              <a:p>
                <a:pPr fontAlgn="auto" latinLnBrk="1">
                  <a:spcBef>
                    <a:spcPts val="0"/>
                  </a:spcBef>
                  <a:spcAft>
                    <a:spcPts val="0"/>
                  </a:spcAft>
                  <a:defRPr/>
                </a:pPr>
                <a:endParaRPr lang="en-US" sz="1600" dirty="0">
                  <a:solidFill>
                    <a:schemeClr val="tx1"/>
                  </a:solidFill>
                  <a:effectLst>
                    <a:outerShdw blurRad="38100" dist="50800" dir="2700000" algn="tl">
                      <a:srgbClr val="000000">
                        <a:alpha val="20000"/>
                      </a:srgbClr>
                    </a:outerShdw>
                  </a:effectLst>
                </a:endParaRPr>
              </a:p>
            </p:txBody>
          </p:sp>
          <p:sp>
            <p:nvSpPr>
              <p:cNvPr id="29" name="TG_Rectangle 35"/>
              <p:cNvSpPr/>
              <p:nvPr/>
            </p:nvSpPr>
            <p:spPr bwMode="gray">
              <a:xfrm>
                <a:off x="1" y="2104981"/>
                <a:ext cx="4070736" cy="1562903"/>
              </a:xfrm>
              <a:prstGeom prst="rect">
                <a:avLst/>
              </a:prstGeom>
              <a:gradFill flip="none" rotWithShape="1">
                <a:gsLst>
                  <a:gs pos="0">
                    <a:srgbClr val="FFFFFF">
                      <a:alpha val="0"/>
                    </a:srgbClr>
                  </a:gs>
                  <a:gs pos="79000">
                    <a:schemeClr val="accent5"/>
                  </a:gs>
                </a:gsLst>
                <a:lin ang="0" scaled="1"/>
                <a:tileRect/>
              </a:gradFill>
              <a:ln w="28575">
                <a:noFill/>
              </a:ln>
              <a:effectLst/>
              <a:scene3d>
                <a:camera prst="orthographicFront">
                  <a:rot lat="0" lon="0" rev="0"/>
                </a:camera>
                <a:lightRig rig="threePt" dir="t"/>
              </a:scene3d>
              <a:sp3d prstMaterial="softEdge">
                <a:bevelT w="101600" h="38100"/>
                <a:contourClr>
                  <a:schemeClr val="accent3"/>
                </a:contourClr>
              </a:sp3d>
            </p:spPr>
            <p:style>
              <a:lnRef idx="3">
                <a:schemeClr val="lt1"/>
              </a:lnRef>
              <a:fillRef idx="1">
                <a:schemeClr val="accent3"/>
              </a:fillRef>
              <a:effectRef idx="1">
                <a:schemeClr val="accent3"/>
              </a:effectRef>
              <a:fontRef idx="minor">
                <a:schemeClr val="lt1"/>
              </a:fontRef>
            </p:style>
            <p:txBody>
              <a:bodyPr lIns="182880" rIns="1371600" anchor="ctr"/>
              <a:lstStyle/>
              <a:p>
                <a:pPr fontAlgn="auto" latinLnBrk="1">
                  <a:spcBef>
                    <a:spcPts val="0"/>
                  </a:spcBef>
                  <a:spcAft>
                    <a:spcPts val="0"/>
                  </a:spcAft>
                  <a:defRPr/>
                </a:pPr>
                <a:endParaRPr lang="en-US" sz="1600" dirty="0">
                  <a:solidFill>
                    <a:schemeClr val="tx1"/>
                  </a:solidFill>
                  <a:effectLst>
                    <a:outerShdw blurRad="38100" dist="50800" dir="2700000" algn="tl">
                      <a:srgbClr val="000000">
                        <a:alpha val="20000"/>
                      </a:srgbClr>
                    </a:outerShdw>
                  </a:effectLst>
                </a:endParaRPr>
              </a:p>
            </p:txBody>
          </p:sp>
        </p:grpSp>
        <p:sp>
          <p:nvSpPr>
            <p:cNvPr id="6" name="Rectangle 39"/>
            <p:cNvSpPr/>
            <p:nvPr/>
          </p:nvSpPr>
          <p:spPr bwMode="auto">
            <a:xfrm>
              <a:off x="445512" y="2240927"/>
              <a:ext cx="2573126" cy="338384"/>
            </a:xfrm>
            <a:prstGeom prst="rect">
              <a:avLst/>
            </a:prstGeom>
          </p:spPr>
          <p:txBody>
            <a:bodyPr>
              <a:spAutoFit/>
            </a:bodyPr>
            <a:lstStyle/>
            <a:p>
              <a:pPr fontAlgn="auto" latinLnBrk="1">
                <a:spcBef>
                  <a:spcPts val="0"/>
                </a:spcBef>
                <a:spcAft>
                  <a:spcPts val="0"/>
                </a:spcAft>
                <a:defRPr/>
              </a:pPr>
              <a:endParaRPr lang="en-US" sz="1600" dirty="0">
                <a:effectLst>
                  <a:outerShdw blurRad="38100" dist="50800" dir="2700000" algn="tl">
                    <a:srgbClr val="000000">
                      <a:alpha val="20000"/>
                    </a:srgbClr>
                  </a:outerShdw>
                </a:effectLst>
                <a:latin typeface="+mn-lt"/>
                <a:ea typeface="+mn-ea"/>
                <a:cs typeface="+mn-cs"/>
              </a:endParaRPr>
            </a:p>
          </p:txBody>
        </p:sp>
        <p:sp>
          <p:nvSpPr>
            <p:cNvPr id="7" name="Rectangle 41"/>
            <p:cNvSpPr/>
            <p:nvPr/>
          </p:nvSpPr>
          <p:spPr>
            <a:xfrm>
              <a:off x="6091482" y="2240927"/>
              <a:ext cx="2573127" cy="854952"/>
            </a:xfrm>
            <a:prstGeom prst="rect">
              <a:avLst/>
            </a:prstGeom>
          </p:spPr>
          <p:txBody>
            <a:bodyPr>
              <a:spAutoFit/>
            </a:bodyPr>
            <a:lstStyle/>
            <a:p>
              <a:pPr algn="r" fontAlgn="auto" latinLnBrk="1">
                <a:spcBef>
                  <a:spcPts val="0"/>
                </a:spcBef>
                <a:spcAft>
                  <a:spcPts val="0"/>
                </a:spcAft>
                <a:defRPr/>
              </a:pPr>
              <a:r>
                <a:rPr lang="en-US" altLang="ko-KR" sz="1600" dirty="0">
                  <a:effectLst>
                    <a:outerShdw blurRad="38100" dist="50800" dir="2700000" algn="tl">
                      <a:srgbClr val="000000">
                        <a:alpha val="20000"/>
                      </a:srgbClr>
                    </a:outerShdw>
                  </a:effectLst>
                  <a:latin typeface="+mn-lt"/>
                  <a:ea typeface="+mn-ea"/>
                  <a:cs typeface="+mn-cs"/>
                </a:rPr>
                <a:t>Period </a:t>
              </a:r>
            </a:p>
            <a:p>
              <a:pPr algn="r" fontAlgn="auto" latinLnBrk="1">
                <a:spcBef>
                  <a:spcPts val="0"/>
                </a:spcBef>
                <a:spcAft>
                  <a:spcPts val="0"/>
                </a:spcAft>
                <a:defRPr/>
              </a:pPr>
              <a:endParaRPr lang="en-US" altLang="ko-KR" sz="1600" dirty="0">
                <a:effectLst>
                  <a:outerShdw blurRad="38100" dist="50800" dir="2700000" algn="tl">
                    <a:srgbClr val="000000">
                      <a:alpha val="20000"/>
                    </a:srgbClr>
                  </a:outerShdw>
                </a:effectLst>
                <a:latin typeface="+mn-lt"/>
                <a:ea typeface="+mn-ea"/>
                <a:cs typeface="+mn-cs"/>
              </a:endParaRPr>
            </a:p>
            <a:p>
              <a:pPr algn="r" fontAlgn="auto" latinLnBrk="1">
                <a:spcBef>
                  <a:spcPts val="0"/>
                </a:spcBef>
                <a:spcAft>
                  <a:spcPts val="0"/>
                </a:spcAft>
                <a:defRPr/>
              </a:pPr>
              <a:r>
                <a:rPr lang="en-US" altLang="ko-KR" sz="1600" dirty="0">
                  <a:effectLst>
                    <a:outerShdw blurRad="38100" dist="50800" dir="2700000" algn="tl">
                      <a:srgbClr val="000000">
                        <a:alpha val="20000"/>
                      </a:srgbClr>
                    </a:outerShdw>
                  </a:effectLst>
                  <a:latin typeface="+mn-lt"/>
                  <a:ea typeface="+mn-ea"/>
                  <a:cs typeface="+mn-cs"/>
                </a:rPr>
                <a:t>2011.3.25-3.31</a:t>
              </a:r>
              <a:endParaRPr lang="en-US" sz="1600" dirty="0">
                <a:effectLst>
                  <a:outerShdw blurRad="38100" dist="50800" dir="2700000" algn="tl">
                    <a:srgbClr val="000000">
                      <a:alpha val="20000"/>
                    </a:srgbClr>
                  </a:outerShdw>
                </a:effectLst>
                <a:latin typeface="+mn-lt"/>
                <a:ea typeface="+mn-ea"/>
                <a:cs typeface="+mn-cs"/>
              </a:endParaRPr>
            </a:p>
          </p:txBody>
        </p:sp>
        <p:sp>
          <p:nvSpPr>
            <p:cNvPr id="8" name="Rectangle 42"/>
            <p:cNvSpPr/>
            <p:nvPr/>
          </p:nvSpPr>
          <p:spPr>
            <a:xfrm>
              <a:off x="6125361" y="3769380"/>
              <a:ext cx="2573127" cy="338385"/>
            </a:xfrm>
            <a:prstGeom prst="rect">
              <a:avLst/>
            </a:prstGeom>
          </p:spPr>
          <p:txBody>
            <a:bodyPr>
              <a:spAutoFit/>
            </a:bodyPr>
            <a:lstStyle/>
            <a:p>
              <a:pPr algn="r" fontAlgn="auto" latinLnBrk="1">
                <a:spcBef>
                  <a:spcPts val="0"/>
                </a:spcBef>
                <a:spcAft>
                  <a:spcPts val="0"/>
                </a:spcAft>
                <a:defRPr/>
              </a:pPr>
              <a:endParaRPr lang="en-US" sz="1600" dirty="0">
                <a:effectLst>
                  <a:outerShdw blurRad="38100" dist="50800" dir="2700000" algn="tl">
                    <a:srgbClr val="000000">
                      <a:alpha val="20000"/>
                    </a:srgbClr>
                  </a:outerShdw>
                </a:effectLst>
                <a:latin typeface="+mn-lt"/>
                <a:ea typeface="+mn-ea"/>
                <a:cs typeface="+mn-cs"/>
              </a:endParaRPr>
            </a:p>
          </p:txBody>
        </p:sp>
        <p:grpSp>
          <p:nvGrpSpPr>
            <p:cNvPr id="9" name="Group 43"/>
            <p:cNvGrpSpPr/>
            <p:nvPr/>
          </p:nvGrpSpPr>
          <p:grpSpPr>
            <a:xfrm>
              <a:off x="2750306" y="1931967"/>
              <a:ext cx="3458163" cy="3468240"/>
              <a:chOff x="2750306" y="1931967"/>
              <a:chExt cx="3458163" cy="3468240"/>
            </a:xfrm>
            <a:effectLst>
              <a:reflection blurRad="6350" stA="50000" endA="300" endPos="38500" dist="50800" dir="5400000" sy="-100000" algn="bl" rotWithShape="0"/>
            </a:effectLst>
          </p:grpSpPr>
          <p:grpSp>
            <p:nvGrpSpPr>
              <p:cNvPr id="15" name="Group 25"/>
              <p:cNvGrpSpPr/>
              <p:nvPr/>
            </p:nvGrpSpPr>
            <p:grpSpPr bwMode="gray">
              <a:xfrm>
                <a:off x="2750306" y="1931967"/>
                <a:ext cx="3458163" cy="3468240"/>
                <a:chOff x="2606822" y="2123718"/>
                <a:chExt cx="3952386" cy="3803128"/>
              </a:xfrm>
              <a:effectLst/>
              <a:scene3d>
                <a:camera prst="orthographicFront"/>
                <a:lightRig rig="glow" dir="t">
                  <a:rot lat="0" lon="0" rev="2400000"/>
                </a:lightRig>
              </a:scene3d>
            </p:grpSpPr>
            <p:sp>
              <p:nvSpPr>
                <p:cNvPr id="22" name="TG_Pie 37"/>
                <p:cNvSpPr/>
                <p:nvPr/>
              </p:nvSpPr>
              <p:spPr bwMode="gray">
                <a:xfrm>
                  <a:off x="2622328" y="2125092"/>
                  <a:ext cx="3936880" cy="3796158"/>
                </a:xfrm>
                <a:prstGeom prst="pie">
                  <a:avLst>
                    <a:gd name="adj1" fmla="val 16202532"/>
                    <a:gd name="adj2" fmla="val 2159287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8100000" scaled="1"/>
                  <a:tileRect/>
                </a:gradFill>
                <a:ln/>
                <a:scene3d>
                  <a:camera prst="orthographicFront">
                    <a:rot lat="0" lon="0" rev="0"/>
                  </a:camera>
                  <a:lightRig rig="glow" dir="tl">
                    <a:rot lat="0" lon="0" rev="900000"/>
                  </a:lightRig>
                </a:scene3d>
                <a:sp3d prstMaterial="softEdge">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fontAlgn="auto" latinLnBrk="1">
                    <a:spcBef>
                      <a:spcPts val="0"/>
                    </a:spcBef>
                    <a:spcAft>
                      <a:spcPts val="0"/>
                    </a:spcAft>
                    <a:defRPr/>
                  </a:pPr>
                  <a:endParaRPr lang="en-US" dirty="0">
                    <a:solidFill>
                      <a:schemeClr val="tx1"/>
                    </a:solidFill>
                  </a:endParaRPr>
                </a:p>
              </p:txBody>
            </p:sp>
            <p:sp>
              <p:nvSpPr>
                <p:cNvPr id="23" name="TG_Pie 36"/>
                <p:cNvSpPr/>
                <p:nvPr/>
              </p:nvSpPr>
              <p:spPr bwMode="gray">
                <a:xfrm>
                  <a:off x="2606822" y="2126484"/>
                  <a:ext cx="3936880" cy="3796158"/>
                </a:xfrm>
                <a:prstGeom prst="pie">
                  <a:avLst>
                    <a:gd name="adj1" fmla="val 10794024"/>
                    <a:gd name="adj2" fmla="val 16200000"/>
                  </a:avLst>
                </a:prstGeom>
                <a:gradFill flip="none" rotWithShape="1">
                  <a:gsLst>
                    <a:gs pos="0">
                      <a:schemeClr val="accent5">
                        <a:lumMod val="50000"/>
                      </a:schemeClr>
                    </a:gs>
                    <a:gs pos="50000">
                      <a:schemeClr val="accent5">
                        <a:lumMod val="75000"/>
                      </a:schemeClr>
                    </a:gs>
                    <a:gs pos="100000">
                      <a:schemeClr val="accent5"/>
                    </a:gs>
                  </a:gsLst>
                  <a:lin ang="2700000" scaled="1"/>
                  <a:tileRect/>
                </a:gradFill>
                <a:ln/>
                <a:scene3d>
                  <a:camera prst="orthographicFront">
                    <a:rot lat="0" lon="0" rev="0"/>
                  </a:camera>
                  <a:lightRig rig="glow" dir="tl">
                    <a:rot lat="0" lon="0" rev="900000"/>
                  </a:lightRig>
                </a:scene3d>
                <a:sp3d prstMaterial="softEdge">
                  <a:bevelT w="88900" h="88900"/>
                  <a:contourClr>
                    <a:schemeClr val="accent4"/>
                  </a:contourClr>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dirty="0">
                    <a:solidFill>
                      <a:schemeClr val="tx1"/>
                    </a:solidFill>
                  </a:endParaRPr>
                </a:p>
              </p:txBody>
            </p:sp>
            <p:sp>
              <p:nvSpPr>
                <p:cNvPr id="24" name="TG_Pie 39"/>
                <p:cNvSpPr/>
                <p:nvPr/>
              </p:nvSpPr>
              <p:spPr bwMode="gray">
                <a:xfrm>
                  <a:off x="2610310" y="2130688"/>
                  <a:ext cx="3936880" cy="3796158"/>
                </a:xfrm>
                <a:prstGeom prst="pie">
                  <a:avLst>
                    <a:gd name="adj1" fmla="val 5393760"/>
                    <a:gd name="adj2" fmla="val 10783517"/>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ln/>
                <a:effectLst>
                  <a:outerShdw blurRad="50800" dist="25400" dir="5400000" rotWithShape="0">
                    <a:srgbClr val="000000">
                      <a:alpha val="50000"/>
                    </a:srgbClr>
                  </a:outerShdw>
                </a:effectLst>
                <a:scene3d>
                  <a:camera prst="orthographicFront">
                    <a:rot lat="0" lon="0" rev="0"/>
                  </a:camera>
                  <a:lightRig rig="glow" dir="tl">
                    <a:rot lat="0" lon="0" rev="900000"/>
                  </a:lightRig>
                </a:scene3d>
                <a:sp3d prstMaterial="softEdge">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a:p>
                  <a:pPr algn="ctr" fontAlgn="auto" latinLnBrk="1">
                    <a:spcBef>
                      <a:spcPts val="0"/>
                    </a:spcBef>
                    <a:spcAft>
                      <a:spcPts val="0"/>
                    </a:spcAft>
                    <a:defRPr/>
                  </a:pPr>
                  <a:endParaRPr lang="en-US" sz="1600" b="1" dirty="0">
                    <a:solidFill>
                      <a:schemeClr val="tx1"/>
                    </a:solidFill>
                  </a:endParaRPr>
                </a:p>
              </p:txBody>
            </p:sp>
            <p:sp>
              <p:nvSpPr>
                <p:cNvPr id="25" name="TG_Pie 38"/>
                <p:cNvSpPr/>
                <p:nvPr/>
              </p:nvSpPr>
              <p:spPr bwMode="gray">
                <a:xfrm>
                  <a:off x="2619702" y="2123718"/>
                  <a:ext cx="3936880" cy="3796158"/>
                </a:xfrm>
                <a:prstGeom prst="pie">
                  <a:avLst>
                    <a:gd name="adj1" fmla="val 9002"/>
                    <a:gd name="adj2" fmla="val 540722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effectLst>
                  <a:outerShdw blurRad="50800" dist="25400" dir="5400000" rotWithShape="0">
                    <a:srgbClr val="000000">
                      <a:alpha val="50000"/>
                    </a:srgbClr>
                  </a:outerShdw>
                </a:effectLst>
                <a:scene3d>
                  <a:camera prst="orthographicFront">
                    <a:rot lat="0" lon="0" rev="0"/>
                  </a:camera>
                  <a:lightRig rig="glow" dir="tl">
                    <a:rot lat="0" lon="0" rev="900000"/>
                  </a:lightRig>
                </a:scene3d>
                <a:sp3d prstMaterial="softEdge">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a:p>
                  <a:pPr algn="ctr" fontAlgn="auto" latinLnBrk="1">
                    <a:spcBef>
                      <a:spcPts val="0"/>
                    </a:spcBef>
                    <a:spcAft>
                      <a:spcPts val="0"/>
                    </a:spcAft>
                    <a:defRPr/>
                  </a:pPr>
                  <a:endParaRPr lang="en-US" b="1" dirty="0">
                    <a:solidFill>
                      <a:schemeClr val="tx1"/>
                    </a:solidFill>
                  </a:endParaRPr>
                </a:p>
              </p:txBody>
            </p:sp>
          </p:grpSp>
          <p:sp>
            <p:nvSpPr>
              <p:cNvPr id="16" name="TG_Rectangle 42"/>
              <p:cNvSpPr/>
              <p:nvPr/>
            </p:nvSpPr>
            <p:spPr bwMode="gray">
              <a:xfrm>
                <a:off x="3020291" y="2290618"/>
                <a:ext cx="2720126" cy="3000545"/>
              </a:xfrm>
              <a:prstGeom prst="rect">
                <a:avLst/>
              </a:prstGeom>
              <a:noFill/>
              <a:effectLst/>
            </p:spPr>
            <p:txBody>
              <a:bodyPr spcFirstLastPara="1" wrap="none">
                <a:prstTxWarp prst="textArchUp">
                  <a:avLst>
                    <a:gd name="adj" fmla="val 11720621"/>
                  </a:avLst>
                </a:prstTxWarp>
                <a:spAutoFit/>
              </a:bodyPr>
              <a:lstStyle/>
              <a:p>
                <a:pPr fontAlgn="auto" latinLnBrk="1">
                  <a:spcBef>
                    <a:spcPts val="0"/>
                  </a:spcBef>
                  <a:spcAft>
                    <a:spcPts val="0"/>
                  </a:spcAft>
                  <a:defRPr/>
                </a:pPr>
                <a:r>
                  <a:rPr lang="en-US" altLang="ko-KR"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rPr>
                  <a:t>Cases</a:t>
                </a:r>
                <a:endParaRPr lang="en-US"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17" name="TG_Rectangle 44"/>
              <p:cNvSpPr/>
              <p:nvPr/>
            </p:nvSpPr>
            <p:spPr bwMode="gray">
              <a:xfrm>
                <a:off x="3038454" y="2279839"/>
                <a:ext cx="2944964" cy="2987573"/>
              </a:xfrm>
              <a:prstGeom prst="rect">
                <a:avLst/>
              </a:prstGeom>
              <a:noFill/>
              <a:effectLst/>
            </p:spPr>
            <p:txBody>
              <a:bodyPr spcFirstLastPara="1" wrap="none">
                <a:prstTxWarp prst="textArchUp">
                  <a:avLst>
                    <a:gd name="adj" fmla="val 11653224"/>
                  </a:avLst>
                </a:prstTxWarp>
                <a:spAutoFit/>
              </a:bodyPr>
              <a:lstStyle/>
              <a:p>
                <a:pPr algn="r" fontAlgn="auto" latinLnBrk="1">
                  <a:spcBef>
                    <a:spcPts val="0"/>
                  </a:spcBef>
                  <a:spcAft>
                    <a:spcPts val="0"/>
                  </a:spcAft>
                  <a:defRPr/>
                </a:pPr>
                <a:endParaRPr lang="en-US"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18" name="TG_Rectangle 45"/>
              <p:cNvSpPr/>
              <p:nvPr/>
            </p:nvSpPr>
            <p:spPr bwMode="gray">
              <a:xfrm>
                <a:off x="3038764" y="1997339"/>
                <a:ext cx="2899457" cy="3166332"/>
              </a:xfrm>
              <a:prstGeom prst="rect">
                <a:avLst/>
              </a:prstGeom>
              <a:noFill/>
              <a:effectLst/>
            </p:spPr>
            <p:txBody>
              <a:bodyPr spcFirstLastPara="1" wrap="none">
                <a:prstTxWarp prst="textArchDown">
                  <a:avLst>
                    <a:gd name="adj" fmla="val 826410"/>
                  </a:avLst>
                </a:prstTxWarp>
                <a:spAutoFit/>
              </a:bodyPr>
              <a:lstStyle/>
              <a:p>
                <a:pPr algn="r" fontAlgn="auto" latinLnBrk="1">
                  <a:spcBef>
                    <a:spcPts val="0"/>
                  </a:spcBef>
                  <a:spcAft>
                    <a:spcPts val="0"/>
                  </a:spcAft>
                  <a:defRPr/>
                </a:pPr>
                <a:r>
                  <a:rPr lang="en-US" altLang="ko-KR"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rPr>
                  <a:t>Methods</a:t>
                </a:r>
                <a:endParaRPr lang="en-US"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19" name="TG_Rectangle 46"/>
              <p:cNvSpPr/>
              <p:nvPr/>
            </p:nvSpPr>
            <p:spPr bwMode="gray">
              <a:xfrm>
                <a:off x="3001941" y="1968480"/>
                <a:ext cx="2752435" cy="3176631"/>
              </a:xfrm>
              <a:prstGeom prst="rect">
                <a:avLst/>
              </a:prstGeom>
              <a:noFill/>
              <a:effectLst/>
            </p:spPr>
            <p:txBody>
              <a:bodyPr spcFirstLastPara="1" wrap="none">
                <a:prstTxWarp prst="textArchDown">
                  <a:avLst>
                    <a:gd name="adj" fmla="val 815279"/>
                  </a:avLst>
                </a:prstTxWarp>
                <a:spAutoFit/>
              </a:bodyPr>
              <a:lstStyle/>
              <a:p>
                <a:pPr fontAlgn="auto" latinLnBrk="1">
                  <a:spcBef>
                    <a:spcPts val="0"/>
                  </a:spcBef>
                  <a:spcAft>
                    <a:spcPts val="0"/>
                  </a:spcAft>
                  <a:defRPr/>
                </a:pPr>
                <a:r>
                  <a:rPr lang="en-US" altLang="ko-KR"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rPr>
                  <a:t>Region</a:t>
                </a:r>
                <a:endParaRPr lang="en-US"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20" name="TG_Oval 19"/>
              <p:cNvSpPr/>
              <p:nvPr/>
            </p:nvSpPr>
            <p:spPr bwMode="gray">
              <a:xfrm>
                <a:off x="3338909" y="2509751"/>
                <a:ext cx="2349375" cy="2339892"/>
              </a:xfrm>
              <a:prstGeom prst="donut">
                <a:avLst>
                  <a:gd name="adj" fmla="val 16658"/>
                </a:avLst>
              </a:prstGeom>
              <a:gradFill>
                <a:gsLst>
                  <a:gs pos="0">
                    <a:schemeClr val="tx1">
                      <a:alpha val="50000"/>
                    </a:schemeClr>
                  </a:gs>
                  <a:gs pos="25000">
                    <a:schemeClr val="tx1">
                      <a:lumMod val="65000"/>
                      <a:alpha val="50000"/>
                    </a:schemeClr>
                  </a:gs>
                  <a:gs pos="50000">
                    <a:schemeClr val="tx1">
                      <a:lumMod val="50000"/>
                      <a:alpha val="50000"/>
                    </a:schemeClr>
                  </a:gs>
                  <a:gs pos="75000">
                    <a:schemeClr val="tx1">
                      <a:lumMod val="65000"/>
                      <a:alpha val="50000"/>
                    </a:schemeClr>
                  </a:gs>
                  <a:gs pos="100000">
                    <a:schemeClr val="tx1">
                      <a:alpha val="50000"/>
                    </a:schemeClr>
                  </a:gs>
                </a:gsLst>
                <a:lin ang="5400000" scaled="0"/>
              </a:gradFill>
              <a:ln w="28575">
                <a:solidFill>
                  <a:schemeClr val="lt1">
                    <a:alpha val="30000"/>
                  </a:schemeClr>
                </a:solidFill>
              </a:ln>
              <a:effectLst/>
              <a:scene3d>
                <a:camera prst="orthographicFront"/>
                <a:lightRig rig="brightRoom" dir="t"/>
              </a:scene3d>
              <a:sp3d prstMaterial="clear">
                <a:bevelT w="635000" h="254000"/>
                <a:contourClr>
                  <a:srgbClr val="FFFFFF"/>
                </a:contourClr>
              </a:sp3d>
            </p:spPr>
            <p:style>
              <a:lnRef idx="3">
                <a:schemeClr val="lt1"/>
              </a:lnRef>
              <a:fillRef idx="1">
                <a:schemeClr val="accent3"/>
              </a:fillRef>
              <a:effectRef idx="1">
                <a:schemeClr val="accent3"/>
              </a:effectRef>
              <a:fontRef idx="minor">
                <a:schemeClr val="lt1"/>
              </a:fontRef>
            </p:style>
            <p:txBody>
              <a:bodyPr anchor="ctr"/>
              <a:lstStyle/>
              <a:p>
                <a:pPr algn="ctr" fontAlgn="auto" latinLnBrk="1">
                  <a:spcBef>
                    <a:spcPts val="0"/>
                  </a:spcBef>
                  <a:spcAft>
                    <a:spcPts val="0"/>
                  </a:spcAft>
                  <a:defRPr/>
                </a:pPr>
                <a:endParaRPr lang="en-US" dirty="0">
                  <a:solidFill>
                    <a:srgbClr val="FFFFFF"/>
                  </a:solidFill>
                </a:endParaRPr>
              </a:p>
            </p:txBody>
          </p:sp>
          <p:sp>
            <p:nvSpPr>
              <p:cNvPr id="21" name="TG_Oval 19"/>
              <p:cNvSpPr/>
              <p:nvPr/>
            </p:nvSpPr>
            <p:spPr bwMode="gray">
              <a:xfrm>
                <a:off x="3469902" y="2631258"/>
                <a:ext cx="2087550" cy="2097174"/>
              </a:xfrm>
              <a:prstGeom prst="ellipse">
                <a:avLst/>
              </a:prstGeom>
              <a:gradFill flip="none" rotWithShape="1">
                <a:gsLst>
                  <a:gs pos="0">
                    <a:schemeClr val="accent1">
                      <a:lumMod val="75000"/>
                    </a:schemeClr>
                  </a:gs>
                  <a:gs pos="46000">
                    <a:schemeClr val="accent1"/>
                  </a:gs>
                  <a:gs pos="100000">
                    <a:schemeClr val="accent1">
                      <a:lumMod val="50000"/>
                    </a:schemeClr>
                  </a:gs>
                </a:gsLst>
                <a:path path="circle">
                  <a:fillToRect l="50000" t="50000" r="50000" b="50000"/>
                </a:path>
                <a:tileRect/>
              </a:gradFill>
              <a:ln w="28575">
                <a:noFill/>
              </a:ln>
              <a:effectLst/>
              <a:scene3d>
                <a:camera prst="orthographicFront">
                  <a:rot lat="0" lon="0" rev="0"/>
                </a:camera>
                <a:lightRig rig="flat" dir="t">
                  <a:rot lat="0" lon="0" rev="6000000"/>
                </a:lightRig>
              </a:scene3d>
              <a:sp3d>
                <a:bevelT w="1143000" h="1143000"/>
                <a:bevelB w="0" h="0"/>
                <a:contourClr>
                  <a:schemeClr val="accent3"/>
                </a:contourClr>
              </a:sp3d>
            </p:spPr>
            <p:style>
              <a:lnRef idx="3">
                <a:schemeClr val="lt1"/>
              </a:lnRef>
              <a:fillRef idx="1">
                <a:schemeClr val="accent3"/>
              </a:fillRef>
              <a:effectRef idx="1">
                <a:schemeClr val="accent3"/>
              </a:effectRef>
              <a:fontRef idx="minor">
                <a:schemeClr val="lt1"/>
              </a:fontRef>
            </p:style>
            <p:txBody>
              <a:bodyPr anchor="ctr"/>
              <a:lstStyle/>
              <a:p>
                <a:pPr algn="ctr" fontAlgn="auto" latinLnBrk="1">
                  <a:spcBef>
                    <a:spcPts val="0"/>
                  </a:spcBef>
                  <a:spcAft>
                    <a:spcPts val="0"/>
                  </a:spcAft>
                  <a:defRPr/>
                </a:pPr>
                <a:endParaRPr lang="en-US" sz="3600" b="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effectLst>
                </a:endParaRPr>
              </a:p>
            </p:txBody>
          </p:sp>
        </p:grpSp>
        <p:sp>
          <p:nvSpPr>
            <p:cNvPr id="10" name="Rectangle 55"/>
            <p:cNvSpPr/>
            <p:nvPr/>
          </p:nvSpPr>
          <p:spPr bwMode="white">
            <a:xfrm>
              <a:off x="3695687" y="3392487"/>
              <a:ext cx="1716111" cy="400110"/>
            </a:xfrm>
            <a:prstGeom prst="rect">
              <a:avLst/>
            </a:prstGeom>
            <a:effectLst/>
          </p:spPr>
          <p:txBody>
            <a:bodyPr>
              <a:spAutoFit/>
            </a:bodyPr>
            <a:lstStyle/>
            <a:p>
              <a:pPr algn="ctr" fontAlgn="auto" latinLnBrk="1">
                <a:spcBef>
                  <a:spcPts val="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Survey</a:t>
              </a:r>
            </a:p>
          </p:txBody>
        </p:sp>
        <p:sp>
          <p:nvSpPr>
            <p:cNvPr id="11" name="직사각형 10"/>
            <p:cNvSpPr/>
            <p:nvPr/>
          </p:nvSpPr>
          <p:spPr>
            <a:xfrm>
              <a:off x="250706" y="2204964"/>
              <a:ext cx="4590633" cy="887646"/>
            </a:xfrm>
            <a:prstGeom prst="rect">
              <a:avLst/>
            </a:prstGeom>
          </p:spPr>
          <p:txBody>
            <a:bodyPr>
              <a:spAutoFit/>
            </a:bodyPr>
            <a:lstStyle/>
            <a:p>
              <a:pP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Arial" pitchFamily="34" charset="0"/>
                </a:rPr>
                <a:t>Cases : 1,500 persons</a:t>
              </a:r>
            </a:p>
            <a:p>
              <a:pPr fontAlgn="auto" latinLnBrk="1">
                <a:spcBef>
                  <a:spcPts val="0"/>
                </a:spcBef>
                <a:spcAft>
                  <a:spcPts val="0"/>
                </a:spcAft>
                <a:defRPr/>
              </a:pPr>
              <a:r>
                <a:rPr lang="en-US" altLang="ko-KR" sz="1600" dirty="0">
                  <a:effectLst>
                    <a:outerShdw blurRad="38100" dist="50800" dir="2700000" algn="tl">
                      <a:srgbClr val="000000">
                        <a:alpha val="20000"/>
                      </a:srgbClr>
                    </a:outerShdw>
                  </a:effectLst>
                  <a:latin typeface="+mn-lt"/>
                  <a:ea typeface="+mn-ea"/>
                  <a:cs typeface="Arial" pitchFamily="34" charset="0"/>
                </a:rPr>
                <a:t>Working parents who care</a:t>
              </a:r>
            </a:p>
            <a:p>
              <a:pPr fontAlgn="auto" latinLnBrk="1">
                <a:spcBef>
                  <a:spcPts val="0"/>
                </a:spcBef>
                <a:spcAft>
                  <a:spcPts val="0"/>
                </a:spcAft>
                <a:defRPr/>
              </a:pPr>
              <a:r>
                <a:rPr lang="en-US" altLang="ko-KR" sz="1600" dirty="0">
                  <a:effectLst>
                    <a:outerShdw blurRad="38100" dist="50800" dir="2700000" algn="tl">
                      <a:srgbClr val="000000">
                        <a:alpha val="20000"/>
                      </a:srgbClr>
                    </a:outerShdw>
                  </a:effectLst>
                  <a:latin typeface="+mn-lt"/>
                  <a:ea typeface="+mn-ea"/>
                  <a:cs typeface="Arial" pitchFamily="34" charset="0"/>
                </a:rPr>
                <a:t> children under 13 </a:t>
              </a:r>
              <a:r>
                <a:rPr lang="en-US" altLang="ko-KR" sz="1600" dirty="0" err="1">
                  <a:effectLst>
                    <a:outerShdw blurRad="38100" dist="50800" dir="2700000" algn="tl">
                      <a:srgbClr val="000000">
                        <a:alpha val="20000"/>
                      </a:srgbClr>
                    </a:outerShdw>
                  </a:effectLst>
                  <a:latin typeface="+mn-lt"/>
                  <a:ea typeface="+mn-ea"/>
                  <a:cs typeface="Arial" pitchFamily="34" charset="0"/>
                </a:rPr>
                <a:t>yrs</a:t>
              </a:r>
              <a:endParaRPr lang="en-US" altLang="ko-KR" sz="1600" dirty="0">
                <a:effectLst>
                  <a:outerShdw blurRad="38100" dist="50800" dir="2700000" algn="tl">
                    <a:srgbClr val="000000">
                      <a:alpha val="20000"/>
                    </a:srgbClr>
                  </a:outerShdw>
                </a:effectLst>
                <a:latin typeface="+mn-lt"/>
                <a:ea typeface="+mn-ea"/>
                <a:cs typeface="+mn-cs"/>
              </a:endParaRPr>
            </a:p>
          </p:txBody>
        </p:sp>
        <p:sp>
          <p:nvSpPr>
            <p:cNvPr id="12" name="직사각형 11"/>
            <p:cNvSpPr/>
            <p:nvPr/>
          </p:nvSpPr>
          <p:spPr>
            <a:xfrm>
              <a:off x="4211186" y="3788996"/>
              <a:ext cx="4572000" cy="951401"/>
            </a:xfrm>
            <a:prstGeom prst="rect">
              <a:avLst/>
            </a:prstGeom>
          </p:spPr>
          <p:txBody>
            <a:bodyPr>
              <a:spAutoFit/>
            </a:bodyPr>
            <a:lstStyle/>
            <a:p>
              <a:pPr algn="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Methods</a:t>
              </a:r>
            </a:p>
            <a:p>
              <a:pPr algn="r" fontAlgn="auto" latinLnBrk="1">
                <a:spcBef>
                  <a:spcPts val="0"/>
                </a:spcBef>
                <a:spcAft>
                  <a:spcPts val="0"/>
                </a:spcAft>
                <a:defRPr/>
              </a:pPr>
              <a:endParaRPr lang="en-US" altLang="ko-KR" dirty="0">
                <a:effectLst>
                  <a:outerShdw blurRad="38100" dist="50800" dir="2700000" algn="tl">
                    <a:srgbClr val="000000">
                      <a:alpha val="20000"/>
                    </a:srgbClr>
                  </a:outerShdw>
                </a:effectLst>
                <a:latin typeface="+mn-lt"/>
                <a:ea typeface="+mn-ea"/>
                <a:cs typeface="+mn-cs"/>
              </a:endParaRPr>
            </a:p>
            <a:p>
              <a:pPr algn="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Web Survey</a:t>
              </a:r>
            </a:p>
          </p:txBody>
        </p:sp>
        <p:sp>
          <p:nvSpPr>
            <p:cNvPr id="13" name="직사각형 12"/>
            <p:cNvSpPr/>
            <p:nvPr/>
          </p:nvSpPr>
          <p:spPr>
            <a:xfrm>
              <a:off x="250706" y="3788996"/>
              <a:ext cx="4572000" cy="1806354"/>
            </a:xfrm>
            <a:prstGeom prst="rect">
              <a:avLst/>
            </a:prstGeom>
          </p:spPr>
          <p:txBody>
            <a:bodyPr>
              <a:spAutoFit/>
            </a:bodyPr>
            <a:lstStyle/>
            <a:p>
              <a:pP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Region</a:t>
              </a:r>
            </a:p>
            <a:p>
              <a:pPr fontAlgn="auto" latinLnBrk="1">
                <a:spcBef>
                  <a:spcPts val="0"/>
                </a:spcBef>
                <a:spcAft>
                  <a:spcPts val="0"/>
                </a:spcAft>
                <a:defRPr/>
              </a:pPr>
              <a:endParaRPr lang="en-US" altLang="ko-KR" dirty="0">
                <a:effectLst>
                  <a:outerShdw blurRad="38100" dist="50800" dir="2700000" algn="tl">
                    <a:srgbClr val="000000">
                      <a:alpha val="20000"/>
                    </a:srgbClr>
                  </a:outerShdw>
                </a:effectLst>
                <a:latin typeface="+mn-lt"/>
                <a:ea typeface="+mn-ea"/>
                <a:cs typeface="+mn-cs"/>
              </a:endParaRPr>
            </a:p>
            <a:p>
              <a:pP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Seoul, </a:t>
              </a:r>
              <a:r>
                <a:rPr lang="en-US" altLang="ko-KR" dirty="0" err="1">
                  <a:effectLst>
                    <a:outerShdw blurRad="38100" dist="50800" dir="2700000" algn="tl">
                      <a:srgbClr val="000000">
                        <a:alpha val="20000"/>
                      </a:srgbClr>
                    </a:outerShdw>
                  </a:effectLst>
                  <a:latin typeface="+mn-lt"/>
                  <a:ea typeface="+mn-ea"/>
                  <a:cs typeface="+mn-cs"/>
                </a:rPr>
                <a:t>Busan</a:t>
              </a:r>
              <a:r>
                <a:rPr lang="en-US" altLang="ko-KR" dirty="0">
                  <a:effectLst>
                    <a:outerShdw blurRad="38100" dist="50800" dir="2700000" algn="tl">
                      <a:srgbClr val="000000">
                        <a:alpha val="20000"/>
                      </a:srgbClr>
                    </a:outerShdw>
                  </a:effectLst>
                  <a:latin typeface="+mn-lt"/>
                  <a:ea typeface="+mn-ea"/>
                  <a:cs typeface="+mn-cs"/>
                </a:rPr>
                <a:t>, </a:t>
              </a:r>
              <a:r>
                <a:rPr lang="en-US" altLang="ko-KR" dirty="0" err="1">
                  <a:effectLst>
                    <a:outerShdw blurRad="38100" dist="50800" dir="2700000" algn="tl">
                      <a:srgbClr val="000000">
                        <a:alpha val="20000"/>
                      </a:srgbClr>
                    </a:outerShdw>
                  </a:effectLst>
                  <a:latin typeface="+mn-lt"/>
                  <a:ea typeface="+mn-ea"/>
                  <a:cs typeface="+mn-cs"/>
                </a:rPr>
                <a:t>Daegu</a:t>
              </a:r>
              <a:r>
                <a:rPr lang="en-US" altLang="ko-KR" dirty="0">
                  <a:effectLst>
                    <a:outerShdw blurRad="38100" dist="50800" dir="2700000" algn="tl">
                      <a:srgbClr val="000000">
                        <a:alpha val="20000"/>
                      </a:srgbClr>
                    </a:outerShdw>
                  </a:effectLst>
                  <a:latin typeface="+mn-lt"/>
                  <a:ea typeface="+mn-ea"/>
                  <a:cs typeface="+mn-cs"/>
                </a:rPr>
                <a:t>,</a:t>
              </a:r>
            </a:p>
            <a:p>
              <a:pP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Inchon, </a:t>
              </a:r>
              <a:r>
                <a:rPr lang="en-US" altLang="ko-KR" dirty="0" err="1">
                  <a:effectLst>
                    <a:outerShdw blurRad="38100" dist="50800" dir="2700000" algn="tl">
                      <a:srgbClr val="000000">
                        <a:alpha val="20000"/>
                      </a:srgbClr>
                    </a:outerShdw>
                  </a:effectLst>
                  <a:latin typeface="+mn-lt"/>
                  <a:ea typeface="+mn-ea"/>
                  <a:cs typeface="+mn-cs"/>
                </a:rPr>
                <a:t>Gwangju</a:t>
              </a:r>
              <a:r>
                <a:rPr lang="en-US" altLang="ko-KR" dirty="0">
                  <a:effectLst>
                    <a:outerShdw blurRad="38100" dist="50800" dir="2700000" algn="tl">
                      <a:srgbClr val="000000">
                        <a:alpha val="20000"/>
                      </a:srgbClr>
                    </a:outerShdw>
                  </a:effectLst>
                  <a:latin typeface="+mn-lt"/>
                  <a:ea typeface="+mn-ea"/>
                  <a:cs typeface="+mn-cs"/>
                </a:rPr>
                <a:t>, </a:t>
              </a:r>
              <a:r>
                <a:rPr lang="en-US" altLang="ko-KR" dirty="0" err="1">
                  <a:effectLst>
                    <a:outerShdw blurRad="38100" dist="50800" dir="2700000" algn="tl">
                      <a:srgbClr val="000000">
                        <a:alpha val="20000"/>
                      </a:srgbClr>
                    </a:outerShdw>
                  </a:effectLst>
                  <a:latin typeface="+mn-lt"/>
                  <a:ea typeface="+mn-ea"/>
                  <a:cs typeface="+mn-cs"/>
                </a:rPr>
                <a:t>Daejun</a:t>
              </a:r>
              <a:r>
                <a:rPr lang="en-US" altLang="ko-KR" dirty="0">
                  <a:effectLst>
                    <a:outerShdw blurRad="38100" dist="50800" dir="2700000" algn="tl">
                      <a:srgbClr val="000000">
                        <a:alpha val="20000"/>
                      </a:srgbClr>
                    </a:outerShdw>
                  </a:effectLst>
                  <a:latin typeface="+mn-lt"/>
                  <a:ea typeface="+mn-ea"/>
                  <a:cs typeface="+mn-cs"/>
                </a:rPr>
                <a:t>,</a:t>
              </a:r>
            </a:p>
            <a:p>
              <a:pPr fontAlgn="auto" latinLnBrk="1">
                <a:spcBef>
                  <a:spcPts val="0"/>
                </a:spcBef>
                <a:spcAft>
                  <a:spcPts val="0"/>
                </a:spcAft>
                <a:defRPr/>
              </a:pPr>
              <a:r>
                <a:rPr lang="en-US" altLang="ko-KR" dirty="0">
                  <a:effectLst>
                    <a:outerShdw blurRad="38100" dist="50800" dir="2700000" algn="tl">
                      <a:srgbClr val="000000">
                        <a:alpha val="20000"/>
                      </a:srgbClr>
                    </a:outerShdw>
                  </a:effectLst>
                  <a:latin typeface="+mn-lt"/>
                  <a:ea typeface="+mn-ea"/>
                  <a:cs typeface="+mn-cs"/>
                </a:rPr>
                <a:t>Ulsan</a:t>
              </a:r>
            </a:p>
            <a:p>
              <a:pPr fontAlgn="auto" latinLnBrk="1">
                <a:spcBef>
                  <a:spcPts val="0"/>
                </a:spcBef>
                <a:spcAft>
                  <a:spcPts val="0"/>
                </a:spcAft>
                <a:defRPr/>
              </a:pPr>
              <a:endParaRPr lang="en-US" altLang="ko-KR" dirty="0">
                <a:effectLst>
                  <a:outerShdw blurRad="38100" dist="50800" dir="2700000" algn="tl">
                    <a:srgbClr val="000000">
                      <a:alpha val="20000"/>
                    </a:srgbClr>
                  </a:outerShdw>
                </a:effectLst>
                <a:latin typeface="+mn-lt"/>
                <a:ea typeface="+mn-ea"/>
                <a:cs typeface="+mn-cs"/>
              </a:endParaRPr>
            </a:p>
          </p:txBody>
        </p:sp>
        <p:sp>
          <p:nvSpPr>
            <p:cNvPr id="14" name="직사각형 13"/>
            <p:cNvSpPr/>
            <p:nvPr/>
          </p:nvSpPr>
          <p:spPr>
            <a:xfrm rot="2653331">
              <a:off x="5029369" y="2518828"/>
              <a:ext cx="889329" cy="369444"/>
            </a:xfrm>
            <a:prstGeom prst="rect">
              <a:avLst/>
            </a:prstGeom>
          </p:spPr>
          <p:txBody>
            <a:bodyPr wrap="none">
              <a:spAutoFit/>
            </a:bodyPr>
            <a:lstStyle/>
            <a:p>
              <a:pPr algn="r" fontAlgn="auto" latinLnBrk="1">
                <a:spcBef>
                  <a:spcPts val="0"/>
                </a:spcBef>
                <a:spcAft>
                  <a:spcPts val="0"/>
                </a:spcAft>
                <a:defRPr/>
              </a:pPr>
              <a:r>
                <a:rPr lang="en-US" altLang="ko-KR" b="1" dirty="0">
                  <a:ln w="18415" cmpd="sng">
                    <a:noFill/>
                    <a:prstDash val="solid"/>
                  </a:ln>
                  <a:solidFill>
                    <a:srgbClr val="FFFFFF"/>
                  </a:solidFill>
                  <a:effectLst>
                    <a:outerShdw blurRad="63500" dir="3600000" algn="tl" rotWithShape="0">
                      <a:srgbClr val="000000">
                        <a:alpha val="70000"/>
                      </a:srgbClr>
                    </a:outerShdw>
                  </a:effectLst>
                  <a:latin typeface="+mn-lt"/>
                  <a:ea typeface="+mn-ea"/>
                  <a:cs typeface="+mn-cs"/>
                </a:rPr>
                <a:t>Period</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38" y="663575"/>
            <a:ext cx="8012112" cy="461963"/>
          </a:xfrm>
          <a:prstGeom prst="rect">
            <a:avLst/>
          </a:prstGeom>
          <a:noFill/>
        </p:spPr>
        <p:txBody>
          <a:bodyPr>
            <a:spAutoFit/>
          </a:bodyPr>
          <a:lstStyle/>
          <a:p>
            <a:pPr marL="85725" indent="-85725" fontAlgn="auto" latinLnBrk="1">
              <a:spcBef>
                <a:spcPts val="0"/>
              </a:spcBef>
              <a:spcAft>
                <a:spcPct val="40000"/>
              </a:spcAft>
              <a:defRPr/>
            </a:pPr>
            <a:r>
              <a:rPr lang="en-US" altLang="ko-KR" sz="2400" b="1" dirty="0">
                <a:solidFill>
                  <a:srgbClr val="0000FF"/>
                </a:solidFill>
                <a:latin typeface="Arial" pitchFamily="34" charset="0"/>
                <a:ea typeface="+mn-ea"/>
                <a:cs typeface="Arial" pitchFamily="34" charset="0"/>
              </a:rPr>
              <a:t>Changes of women’s work attitudes</a:t>
            </a:r>
            <a:endParaRPr lang="ko-KR" altLang="ko-KR" sz="2400" b="1" kern="0" dirty="0">
              <a:solidFill>
                <a:srgbClr val="0000FF"/>
              </a:solidFill>
              <a:latin typeface="Arial" pitchFamily="34" charset="0"/>
              <a:ea typeface="굴림" pitchFamily="50" charset="-127"/>
              <a:cs typeface="Arial" pitchFamily="34" charset="0"/>
            </a:endParaRPr>
          </a:p>
        </p:txBody>
      </p:sp>
      <p:sp>
        <p:nvSpPr>
          <p:cNvPr id="40962"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40963" name="내용 개체 틀 2"/>
          <p:cNvSpPr txBox="1">
            <a:spLocks/>
          </p:cNvSpPr>
          <p:nvPr/>
        </p:nvSpPr>
        <p:spPr bwMode="auto">
          <a:xfrm>
            <a:off x="30956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40964" name="내용 개체 틀 2"/>
          <p:cNvSpPr txBox="1">
            <a:spLocks/>
          </p:cNvSpPr>
          <p:nvPr/>
        </p:nvSpPr>
        <p:spPr bwMode="auto">
          <a:xfrm>
            <a:off x="50641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40965" name="내용 개체 틀 2"/>
          <p:cNvSpPr txBox="1">
            <a:spLocks/>
          </p:cNvSpPr>
          <p:nvPr/>
        </p:nvSpPr>
        <p:spPr bwMode="auto">
          <a:xfrm>
            <a:off x="827088" y="1773238"/>
            <a:ext cx="8007350" cy="4718050"/>
          </a:xfrm>
          <a:prstGeom prst="rect">
            <a:avLst/>
          </a:prstGeom>
          <a:noFill/>
          <a:ln w="9525">
            <a:noFill/>
            <a:miter lim="800000"/>
            <a:headEnd/>
            <a:tailEnd/>
          </a:ln>
        </p:spPr>
        <p:txBody>
          <a:bodyPr/>
          <a:lstStyle/>
          <a:p>
            <a:pPr latinLnBrk="1">
              <a:spcBef>
                <a:spcPct val="20000"/>
              </a:spcBef>
              <a:buFont typeface="Arial" charset="0"/>
              <a:buNone/>
            </a:pPr>
            <a:endParaRPr lang="ko-KR" altLang="en-US" sz="2000">
              <a:solidFill>
                <a:srgbClr val="000000"/>
              </a:solidFill>
              <a:ea typeface="굴림"/>
              <a:cs typeface="Arial" charset="0"/>
            </a:endParaRPr>
          </a:p>
        </p:txBody>
      </p:sp>
      <p:sp>
        <p:nvSpPr>
          <p:cNvPr id="10" name="TextBox 3"/>
          <p:cNvSpPr txBox="1">
            <a:spLocks noChangeArrowheads="1"/>
          </p:cNvSpPr>
          <p:nvPr/>
        </p:nvSpPr>
        <p:spPr bwMode="auto">
          <a:xfrm>
            <a:off x="755650" y="1704975"/>
            <a:ext cx="7993063" cy="70802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indent="0" eaLnBrk="1" fontAlgn="auto" latinLnBrk="1" hangingPunct="1">
              <a:spcBef>
                <a:spcPts val="0"/>
              </a:spcBef>
              <a:spcAft>
                <a:spcPts val="0"/>
              </a:spcAft>
              <a:defRPr/>
            </a:pPr>
            <a:endParaRPr lang="en-US" altLang="ko-KR" dirty="0">
              <a:solidFill>
                <a:prstClr val="black"/>
              </a:solidFill>
              <a:ea typeface="굴림" pitchFamily="50" charset="-127"/>
            </a:endParaRPr>
          </a:p>
          <a:p>
            <a:pPr eaLnBrk="1" fontAlgn="auto" latinLnBrk="1" hangingPunct="1">
              <a:spcBef>
                <a:spcPts val="0"/>
              </a:spcBef>
              <a:spcAft>
                <a:spcPts val="0"/>
              </a:spcAft>
              <a:buFont typeface="Wingdings" pitchFamily="2" charset="2"/>
              <a:buChar char="§"/>
              <a:defRPr/>
            </a:pPr>
            <a:endParaRPr lang="ko-KR" altLang="en-US" dirty="0">
              <a:solidFill>
                <a:prstClr val="black"/>
              </a:solidFill>
              <a:ea typeface="굴림" pitchFamily="50" charset="-127"/>
            </a:endParaRPr>
          </a:p>
        </p:txBody>
      </p:sp>
      <p:graphicFrame>
        <p:nvGraphicFramePr>
          <p:cNvPr id="11" name="차트 10"/>
          <p:cNvGraphicFramePr>
            <a:graphicFrameLocks/>
          </p:cNvGraphicFramePr>
          <p:nvPr/>
        </p:nvGraphicFramePr>
        <p:xfrm>
          <a:off x="899592" y="1870518"/>
          <a:ext cx="7632848" cy="4078762"/>
        </p:xfrm>
        <a:graphic>
          <a:graphicData uri="http://schemas.openxmlformats.org/drawingml/2006/chart">
            <c:chart xmlns:c="http://schemas.openxmlformats.org/drawingml/2006/chart" xmlns:r="http://schemas.openxmlformats.org/officeDocument/2006/relationships" r:id="rId2"/>
          </a:graphicData>
        </a:graphic>
      </p:graphicFrame>
      <p:sp>
        <p:nvSpPr>
          <p:cNvPr id="40968" name="TextBox 1"/>
          <p:cNvSpPr txBox="1">
            <a:spLocks noChangeArrowheads="1"/>
          </p:cNvSpPr>
          <p:nvPr/>
        </p:nvSpPr>
        <p:spPr bwMode="auto">
          <a:xfrm>
            <a:off x="3492500" y="6021388"/>
            <a:ext cx="5078413" cy="307975"/>
          </a:xfrm>
          <a:prstGeom prst="rect">
            <a:avLst/>
          </a:prstGeom>
          <a:noFill/>
          <a:ln w="9525">
            <a:noFill/>
            <a:miter lim="800000"/>
            <a:headEnd/>
            <a:tailEnd/>
          </a:ln>
        </p:spPr>
        <p:txBody>
          <a:bodyPr>
            <a:spAutoFit/>
          </a:bodyPr>
          <a:lstStyle/>
          <a:p>
            <a:pPr algn="r" latinLnBrk="1"/>
            <a:r>
              <a:rPr lang="en-US" altLang="ko-KR" sz="1400">
                <a:ea typeface="굴림"/>
                <a:cs typeface="Arial" charset="0"/>
              </a:rPr>
              <a:t>source: Statistics Korea</a:t>
            </a:r>
            <a:endParaRPr lang="ko-KR" altLang="en-US" sz="1400">
              <a:ea typeface="굴림"/>
              <a:cs typeface="Arial" charset="0"/>
            </a:endParaRPr>
          </a:p>
        </p:txBody>
      </p:sp>
      <p:cxnSp>
        <p:nvCxnSpPr>
          <p:cNvPr id="40969" name="직선 연결선 11"/>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G_Title 1"/>
          <p:cNvSpPr>
            <a:spLocks noGrp="1"/>
          </p:cNvSpPr>
          <p:nvPr>
            <p:ph type="title"/>
          </p:nvPr>
        </p:nvSpPr>
        <p:spPr/>
        <p:txBody>
          <a:bodyPr/>
          <a:lstStyle/>
          <a:p>
            <a:r>
              <a:rPr lang="en-US" altLang="ko-KR" sz="3200" smtClean="0">
                <a:solidFill>
                  <a:srgbClr val="0000FF"/>
                </a:solidFill>
                <a:latin typeface="Times New Roman" pitchFamily="18" charset="0"/>
                <a:ea typeface="굴림"/>
                <a:cs typeface="굴림"/>
              </a:rPr>
              <a:t>Working Life and Family Life</a:t>
            </a:r>
          </a:p>
        </p:txBody>
      </p:sp>
      <p:sp>
        <p:nvSpPr>
          <p:cNvPr id="41986" name="TG_TextBox 26" hidden="1"/>
          <p:cNvSpPr txBox="1">
            <a:spLocks noChangeArrowheads="1"/>
          </p:cNvSpPr>
          <p:nvPr/>
        </p:nvSpPr>
        <p:spPr bwMode="auto">
          <a:xfrm>
            <a:off x="6908800" y="6581775"/>
            <a:ext cx="2235200" cy="276225"/>
          </a:xfrm>
          <a:prstGeom prst="rect">
            <a:avLst/>
          </a:prstGeom>
          <a:noFill/>
          <a:ln w="9525">
            <a:noFill/>
            <a:miter lim="800000"/>
            <a:headEnd/>
            <a:tailEnd/>
          </a:ln>
        </p:spPr>
        <p:txBody>
          <a:bodyPr>
            <a:spAutoFit/>
          </a:bodyPr>
          <a:lstStyle/>
          <a:p>
            <a:pPr algn="r" latinLnBrk="1"/>
            <a:r>
              <a:rPr lang="en-US" altLang="ko-KR" sz="1200">
                <a:solidFill>
                  <a:schemeClr val="bg2"/>
                </a:solidFill>
                <a:ea typeface="굴림"/>
                <a:cs typeface="Arial" charset="0"/>
              </a:rPr>
              <a:t>Designed by Guild Design Inc.</a:t>
            </a:r>
          </a:p>
        </p:txBody>
      </p:sp>
      <p:sp>
        <p:nvSpPr>
          <p:cNvPr id="27" name="TG_Rounded Rectangle 56"/>
          <p:cNvSpPr/>
          <p:nvPr/>
        </p:nvSpPr>
        <p:spPr>
          <a:xfrm>
            <a:off x="611334" y="2963936"/>
            <a:ext cx="2521157" cy="3098609"/>
          </a:xfrm>
          <a:prstGeom prst="roundRect">
            <a:avLst>
              <a:gd name="adj" fmla="val 8974"/>
            </a:avLst>
          </a:prstGeom>
          <a:gradFill flip="none" rotWithShape="1">
            <a:gsLst>
              <a:gs pos="42000">
                <a:srgbClr val="F8F8F8"/>
              </a:gs>
              <a:gs pos="87000">
                <a:srgbClr val="DDDDDD"/>
              </a:gs>
              <a:gs pos="100000">
                <a:srgbClr val="C0C0C0"/>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l">
              <a:rot lat="0" lon="0" rev="0"/>
            </a:lightRig>
          </a:scene3d>
          <a:sp3d prstMaterial="plastic">
            <a:bevelT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sp>
        <p:nvSpPr>
          <p:cNvPr id="31" name="TG_Rounded Rectangle 56"/>
          <p:cNvSpPr/>
          <p:nvPr/>
        </p:nvSpPr>
        <p:spPr>
          <a:xfrm>
            <a:off x="3315599" y="2963936"/>
            <a:ext cx="2521157" cy="3098609"/>
          </a:xfrm>
          <a:prstGeom prst="roundRect">
            <a:avLst>
              <a:gd name="adj" fmla="val 8974"/>
            </a:avLst>
          </a:prstGeom>
          <a:gradFill flip="none" rotWithShape="1">
            <a:gsLst>
              <a:gs pos="42000">
                <a:srgbClr val="F8F8F8"/>
              </a:gs>
              <a:gs pos="87000">
                <a:srgbClr val="DDDDDD"/>
              </a:gs>
              <a:gs pos="100000">
                <a:srgbClr val="C0C0C0"/>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l">
              <a:rot lat="0" lon="0" rev="0"/>
            </a:lightRig>
          </a:scene3d>
          <a:sp3d prstMaterial="plastic">
            <a:bevelT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sp>
        <p:nvSpPr>
          <p:cNvPr id="33" name="TG_Rounded Rectangle 56"/>
          <p:cNvSpPr/>
          <p:nvPr/>
        </p:nvSpPr>
        <p:spPr>
          <a:xfrm>
            <a:off x="5994247" y="2963936"/>
            <a:ext cx="2521157" cy="3098609"/>
          </a:xfrm>
          <a:prstGeom prst="roundRect">
            <a:avLst>
              <a:gd name="adj" fmla="val 8974"/>
            </a:avLst>
          </a:prstGeom>
          <a:gradFill flip="none" rotWithShape="1">
            <a:gsLst>
              <a:gs pos="42000">
                <a:srgbClr val="F8F8F8"/>
              </a:gs>
              <a:gs pos="87000">
                <a:srgbClr val="DDDDDD"/>
              </a:gs>
              <a:gs pos="100000">
                <a:srgbClr val="C0C0C0"/>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l">
              <a:rot lat="0" lon="0" rev="0"/>
            </a:lightRig>
          </a:scene3d>
          <a:sp3d prstMaterial="plastic">
            <a:bevelT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sp>
        <p:nvSpPr>
          <p:cNvPr id="34" name="TG_Rounded Rectangle 56"/>
          <p:cNvSpPr/>
          <p:nvPr/>
        </p:nvSpPr>
        <p:spPr>
          <a:xfrm>
            <a:off x="724334" y="4269417"/>
            <a:ext cx="2294624" cy="1635019"/>
          </a:xfrm>
          <a:prstGeom prst="roundRect">
            <a:avLst>
              <a:gd name="adj" fmla="val 8974"/>
            </a:avLst>
          </a:prstGeom>
          <a:gradFill rotWithShape="1">
            <a:gsLst>
              <a:gs pos="15000">
                <a:schemeClr val="accent3">
                  <a:lumMod val="60000"/>
                  <a:lumOff val="40000"/>
                </a:schemeClr>
              </a:gs>
              <a:gs pos="75000">
                <a:schemeClr val="accent3">
                  <a:lumMod val="75000"/>
                </a:schemeClr>
              </a:gs>
              <a:gs pos="100000">
                <a:schemeClr val="accent3">
                  <a:lumMod val="75000"/>
                </a:scheme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grpSp>
        <p:nvGrpSpPr>
          <p:cNvPr id="2" name="Group 51"/>
          <p:cNvGrpSpPr/>
          <p:nvPr/>
        </p:nvGrpSpPr>
        <p:grpSpPr>
          <a:xfrm>
            <a:off x="819852" y="4346464"/>
            <a:ext cx="113255" cy="113255"/>
            <a:chOff x="1577934" y="4414851"/>
            <a:chExt cx="255591" cy="255591"/>
          </a:xfrm>
          <a:effectLst>
            <a:outerShdw blurRad="63500" sx="102000" sy="102000" algn="ctr" rotWithShape="0">
              <a:prstClr val="black">
                <a:alpha val="40000"/>
              </a:prstClr>
            </a:outerShdw>
          </a:effectLst>
        </p:grpSpPr>
        <p:sp>
          <p:nvSpPr>
            <p:cNvPr id="42" name="Oval 41"/>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43" name="Chevron 42"/>
            <p:cNvSpPr/>
            <p:nvPr/>
          </p:nvSpPr>
          <p:spPr>
            <a:xfrm rot="16200000" flipH="1" flipV="1">
              <a:off x="1640781" y="4475965"/>
              <a:ext cx="127149" cy="146087"/>
            </a:xfrm>
            <a:prstGeom prst="chevron">
              <a:avLst/>
            </a:prstGeom>
            <a:solidFill>
              <a:srgbClr val="F0A73C"/>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grpSp>
        <p:nvGrpSpPr>
          <p:cNvPr id="3" name="Group 54"/>
          <p:cNvGrpSpPr/>
          <p:nvPr/>
        </p:nvGrpSpPr>
        <p:grpSpPr>
          <a:xfrm>
            <a:off x="2763985" y="4346464"/>
            <a:ext cx="113255" cy="113255"/>
            <a:chOff x="1577934" y="4414851"/>
            <a:chExt cx="255591" cy="255591"/>
          </a:xfrm>
          <a:effectLst>
            <a:outerShdw blurRad="63500" sx="102000" sy="102000" algn="ctr" rotWithShape="0">
              <a:prstClr val="black">
                <a:alpha val="40000"/>
              </a:prstClr>
            </a:outerShdw>
          </a:effectLst>
        </p:grpSpPr>
        <p:sp>
          <p:nvSpPr>
            <p:cNvPr id="45" name="Oval 44"/>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46" name="Chevron 45"/>
            <p:cNvSpPr/>
            <p:nvPr/>
          </p:nvSpPr>
          <p:spPr>
            <a:xfrm rot="16200000" flipH="1" flipV="1">
              <a:off x="1640781" y="4475965"/>
              <a:ext cx="127149" cy="146087"/>
            </a:xfrm>
            <a:prstGeom prst="chevron">
              <a:avLst/>
            </a:prstGeom>
            <a:solidFill>
              <a:srgbClr val="F0A73C"/>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sp>
        <p:nvSpPr>
          <p:cNvPr id="47" name="TG_Rounded Rectangle 56"/>
          <p:cNvSpPr/>
          <p:nvPr/>
        </p:nvSpPr>
        <p:spPr>
          <a:xfrm>
            <a:off x="3423216" y="4269417"/>
            <a:ext cx="2294624" cy="1635019"/>
          </a:xfrm>
          <a:prstGeom prst="roundRect">
            <a:avLst>
              <a:gd name="adj" fmla="val 8974"/>
            </a:avLst>
          </a:prstGeom>
          <a:gradFill rotWithShape="1">
            <a:gsLst>
              <a:gs pos="15000">
                <a:schemeClr val="accent2">
                  <a:lumMod val="60000"/>
                  <a:lumOff val="40000"/>
                </a:schemeClr>
              </a:gs>
              <a:gs pos="75000">
                <a:schemeClr val="accent2">
                  <a:lumMod val="75000"/>
                </a:schemeClr>
              </a:gs>
              <a:gs pos="100000">
                <a:schemeClr val="accent2">
                  <a:lumMod val="75000"/>
                </a:scheme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grpSp>
        <p:nvGrpSpPr>
          <p:cNvPr id="4" name="Group 68"/>
          <p:cNvGrpSpPr/>
          <p:nvPr/>
        </p:nvGrpSpPr>
        <p:grpSpPr>
          <a:xfrm>
            <a:off x="3508685" y="4357038"/>
            <a:ext cx="113255" cy="113255"/>
            <a:chOff x="1577934" y="4414851"/>
            <a:chExt cx="255591" cy="255591"/>
          </a:xfrm>
          <a:effectLst>
            <a:outerShdw blurRad="63500" sx="102000" sy="102000" algn="ctr" rotWithShape="0">
              <a:prstClr val="black">
                <a:alpha val="40000"/>
              </a:prstClr>
            </a:outerShdw>
          </a:effectLst>
        </p:grpSpPr>
        <p:sp>
          <p:nvSpPr>
            <p:cNvPr id="49" name="Oval 48"/>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50" name="Chevron 49"/>
            <p:cNvSpPr/>
            <p:nvPr/>
          </p:nvSpPr>
          <p:spPr>
            <a:xfrm rot="16200000" flipH="1" flipV="1">
              <a:off x="1640781" y="4475965"/>
              <a:ext cx="127149" cy="146087"/>
            </a:xfrm>
            <a:prstGeom prst="chevron">
              <a:avLst/>
            </a:prstGeom>
            <a:solidFill>
              <a:srgbClr val="14AEDE"/>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grpSp>
        <p:nvGrpSpPr>
          <p:cNvPr id="5" name="Group 73"/>
          <p:cNvGrpSpPr/>
          <p:nvPr/>
        </p:nvGrpSpPr>
        <p:grpSpPr>
          <a:xfrm>
            <a:off x="5480329" y="4357038"/>
            <a:ext cx="113255" cy="113255"/>
            <a:chOff x="1577934" y="4414851"/>
            <a:chExt cx="255591" cy="255591"/>
          </a:xfrm>
          <a:effectLst>
            <a:outerShdw blurRad="63500" sx="102000" sy="102000" algn="ctr" rotWithShape="0">
              <a:prstClr val="black">
                <a:alpha val="40000"/>
              </a:prstClr>
            </a:outerShdw>
          </a:effectLst>
        </p:grpSpPr>
        <p:sp>
          <p:nvSpPr>
            <p:cNvPr id="52" name="Oval 51"/>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53" name="Chevron 52"/>
            <p:cNvSpPr/>
            <p:nvPr/>
          </p:nvSpPr>
          <p:spPr>
            <a:xfrm rot="16200000" flipH="1" flipV="1">
              <a:off x="1640781" y="4475965"/>
              <a:ext cx="127149" cy="146087"/>
            </a:xfrm>
            <a:prstGeom prst="chevron">
              <a:avLst/>
            </a:prstGeom>
            <a:solidFill>
              <a:srgbClr val="14AEDE"/>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sp>
        <p:nvSpPr>
          <p:cNvPr id="54" name="TG_Rounded Rectangle 56"/>
          <p:cNvSpPr/>
          <p:nvPr/>
        </p:nvSpPr>
        <p:spPr>
          <a:xfrm>
            <a:off x="6076426" y="4289965"/>
            <a:ext cx="2294624" cy="1635019"/>
          </a:xfrm>
          <a:prstGeom prst="roundRect">
            <a:avLst>
              <a:gd name="adj" fmla="val 8974"/>
            </a:avLst>
          </a:prstGeom>
          <a:gradFill rotWithShape="1">
            <a:gsLst>
              <a:gs pos="15000">
                <a:schemeClr val="accent6">
                  <a:lumMod val="60000"/>
                  <a:lumOff val="40000"/>
                </a:schemeClr>
              </a:gs>
              <a:gs pos="75000">
                <a:schemeClr val="accent6"/>
              </a:gs>
              <a:gs pos="100000">
                <a:schemeClr val="accent6">
                  <a:lumMod val="75000"/>
                </a:scheme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anchor="ctr"/>
          <a:lstStyle/>
          <a:p>
            <a:pPr algn="ctr" fontAlgn="auto" latinLnBrk="1">
              <a:spcBef>
                <a:spcPts val="0"/>
              </a:spcBef>
              <a:spcAft>
                <a:spcPts val="0"/>
              </a:spcAft>
              <a:defRPr/>
            </a:pPr>
            <a:endParaRPr lang="en-US" altLang="ko-KR">
              <a:solidFill>
                <a:srgbClr val="FFFFFF"/>
              </a:solidFill>
              <a:latin typeface="+mn-lt"/>
              <a:ea typeface="굴림" pitchFamily="50" charset="-127"/>
              <a:cs typeface="+mn-cs"/>
            </a:endParaRPr>
          </a:p>
        </p:txBody>
      </p:sp>
      <p:grpSp>
        <p:nvGrpSpPr>
          <p:cNvPr id="6" name="Group 77"/>
          <p:cNvGrpSpPr/>
          <p:nvPr/>
        </p:nvGrpSpPr>
        <p:grpSpPr>
          <a:xfrm>
            <a:off x="6194743" y="4357038"/>
            <a:ext cx="113255" cy="113255"/>
            <a:chOff x="1577934" y="4414851"/>
            <a:chExt cx="255591" cy="255591"/>
          </a:xfrm>
          <a:effectLst>
            <a:outerShdw blurRad="63500" sx="102000" sy="102000" algn="ctr" rotWithShape="0">
              <a:prstClr val="black">
                <a:alpha val="40000"/>
              </a:prstClr>
            </a:outerShdw>
          </a:effectLst>
        </p:grpSpPr>
        <p:sp>
          <p:nvSpPr>
            <p:cNvPr id="56" name="Oval 55"/>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57" name="Chevron 56"/>
            <p:cNvSpPr/>
            <p:nvPr/>
          </p:nvSpPr>
          <p:spPr>
            <a:xfrm rot="16200000" flipH="1" flipV="1">
              <a:off x="1640781" y="4475965"/>
              <a:ext cx="127149" cy="146087"/>
            </a:xfrm>
            <a:prstGeom prst="chevron">
              <a:avLst/>
            </a:prstGeom>
            <a:solidFill>
              <a:srgbClr val="92C71B"/>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grpSp>
        <p:nvGrpSpPr>
          <p:cNvPr id="7" name="Group 80"/>
          <p:cNvGrpSpPr/>
          <p:nvPr/>
        </p:nvGrpSpPr>
        <p:grpSpPr>
          <a:xfrm>
            <a:off x="8166387" y="4357038"/>
            <a:ext cx="113255" cy="113255"/>
            <a:chOff x="1577934" y="4414851"/>
            <a:chExt cx="255591" cy="255591"/>
          </a:xfrm>
          <a:effectLst>
            <a:outerShdw blurRad="63500" sx="102000" sy="102000" algn="ctr" rotWithShape="0">
              <a:prstClr val="black">
                <a:alpha val="40000"/>
              </a:prstClr>
            </a:outerShdw>
          </a:effectLst>
        </p:grpSpPr>
        <p:sp>
          <p:nvSpPr>
            <p:cNvPr id="59" name="Oval 58"/>
            <p:cNvSpPr/>
            <p:nvPr/>
          </p:nvSpPr>
          <p:spPr>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60" name="Chevron 59"/>
            <p:cNvSpPr/>
            <p:nvPr/>
          </p:nvSpPr>
          <p:spPr>
            <a:xfrm rot="16200000" flipH="1" flipV="1">
              <a:off x="1640781" y="4475965"/>
              <a:ext cx="127149" cy="146087"/>
            </a:xfrm>
            <a:prstGeom prst="chevron">
              <a:avLst/>
            </a:prstGeom>
            <a:solidFill>
              <a:srgbClr val="92C71B"/>
            </a:solidFill>
            <a:ln w="25400" cap="flat" cmpd="sng" algn="ctr">
              <a:noFill/>
              <a:prstDash val="solid"/>
            </a:ln>
            <a:effectLst>
              <a:innerShdw blurRad="114300">
                <a:prstClr val="black"/>
              </a:innerShdw>
            </a:effectLst>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grpSp>
      <p:sp>
        <p:nvSpPr>
          <p:cNvPr id="61" name="Rectangle 60"/>
          <p:cNvSpPr/>
          <p:nvPr/>
        </p:nvSpPr>
        <p:spPr>
          <a:xfrm>
            <a:off x="801688" y="3276600"/>
            <a:ext cx="2052637" cy="708025"/>
          </a:xfrm>
          <a:prstGeom prst="rect">
            <a:avLst/>
          </a:prstGeom>
        </p:spPr>
        <p:txBody>
          <a:bodyPr>
            <a:spAutoFit/>
          </a:bodyPr>
          <a:lstStyle/>
          <a:p>
            <a:pPr algn="ctr" fontAlgn="auto" latinLnBrk="1">
              <a:spcBef>
                <a:spcPts val="0"/>
              </a:spcBef>
              <a:spcAft>
                <a:spcPts val="0"/>
              </a:spcAft>
              <a:defRPr/>
            </a:pPr>
            <a:r>
              <a:rPr lang="en-US" b="1" kern="0" dirty="0">
                <a:solidFill>
                  <a:srgbClr val="000000"/>
                </a:solidFill>
                <a:latin typeface="+mn-lt"/>
                <a:ea typeface="+mn-ea"/>
                <a:cs typeface="+mn-cs"/>
              </a:rPr>
              <a:t>Paid/unpaid working hours</a:t>
            </a:r>
          </a:p>
        </p:txBody>
      </p:sp>
      <p:sp>
        <p:nvSpPr>
          <p:cNvPr id="62" name="Rectangle 61"/>
          <p:cNvSpPr/>
          <p:nvPr/>
        </p:nvSpPr>
        <p:spPr>
          <a:xfrm>
            <a:off x="3543300" y="3276600"/>
            <a:ext cx="2052638" cy="708025"/>
          </a:xfrm>
          <a:prstGeom prst="rect">
            <a:avLst/>
          </a:prstGeom>
        </p:spPr>
        <p:txBody>
          <a:bodyPr>
            <a:spAutoFit/>
          </a:bodyPr>
          <a:lstStyle/>
          <a:p>
            <a:pPr algn="ctr" fontAlgn="auto" latinLnBrk="1">
              <a:spcBef>
                <a:spcPts val="0"/>
              </a:spcBef>
              <a:spcAft>
                <a:spcPts val="0"/>
              </a:spcAft>
              <a:defRPr/>
            </a:pPr>
            <a:r>
              <a:rPr lang="en-US" b="1" kern="0" dirty="0">
                <a:solidFill>
                  <a:srgbClr val="000000"/>
                </a:solidFill>
                <a:latin typeface="+mn-lt"/>
                <a:ea typeface="+mn-ea"/>
                <a:cs typeface="+mn-cs"/>
              </a:rPr>
              <a:t>Division of Domestic work</a:t>
            </a:r>
          </a:p>
        </p:txBody>
      </p:sp>
      <p:sp>
        <p:nvSpPr>
          <p:cNvPr id="63" name="Rectangle 62"/>
          <p:cNvSpPr/>
          <p:nvPr/>
        </p:nvSpPr>
        <p:spPr>
          <a:xfrm>
            <a:off x="6211888" y="3276600"/>
            <a:ext cx="2052637" cy="400050"/>
          </a:xfrm>
          <a:prstGeom prst="rect">
            <a:avLst/>
          </a:prstGeom>
        </p:spPr>
        <p:txBody>
          <a:bodyPr>
            <a:spAutoFit/>
          </a:bodyPr>
          <a:lstStyle/>
          <a:p>
            <a:pPr algn="ctr" fontAlgn="auto" latinLnBrk="1">
              <a:spcBef>
                <a:spcPts val="0"/>
              </a:spcBef>
              <a:spcAft>
                <a:spcPts val="0"/>
              </a:spcAft>
              <a:defRPr/>
            </a:pPr>
            <a:r>
              <a:rPr lang="en-US" b="1" kern="0" dirty="0">
                <a:solidFill>
                  <a:srgbClr val="000000"/>
                </a:solidFill>
                <a:latin typeface="+mn-lt"/>
                <a:ea typeface="+mn-ea"/>
                <a:cs typeface="+mn-cs"/>
              </a:rPr>
              <a:t>Family Time</a:t>
            </a:r>
          </a:p>
        </p:txBody>
      </p:sp>
      <p:sp>
        <p:nvSpPr>
          <p:cNvPr id="64" name="TG_Rounded Rectangle 25"/>
          <p:cNvSpPr/>
          <p:nvPr/>
        </p:nvSpPr>
        <p:spPr bwMode="gray">
          <a:xfrm>
            <a:off x="941388" y="4646613"/>
            <a:ext cx="2017712" cy="954087"/>
          </a:xfrm>
          <a:prstGeom prst="roundRect">
            <a:avLst>
              <a:gd name="adj" fmla="val 0"/>
            </a:avLst>
          </a:prstGeom>
          <a:noFill/>
          <a:ln w="9525" cap="flat" cmpd="sng" algn="ctr">
            <a:noFill/>
            <a:prstDash val="solid"/>
          </a:ln>
          <a:effectLst/>
        </p:spPr>
        <p:txBody>
          <a:bodyPr anchor="ctr">
            <a:spAutoFit/>
          </a:bodyPr>
          <a:lstStyle/>
          <a:p>
            <a:pPr fontAlgn="auto" latinLnBrk="1">
              <a:spcBef>
                <a:spcPts val="0"/>
              </a:spcBef>
              <a:spcAft>
                <a:spcPts val="0"/>
              </a:spcAft>
              <a:defRPr/>
            </a:pPr>
            <a:r>
              <a:rPr lang="en-US" sz="1400" kern="0" dirty="0">
                <a:solidFill>
                  <a:srgbClr val="FFFFFF"/>
                </a:solidFill>
                <a:effectLst>
                  <a:outerShdw blurRad="38100" dist="38100" dir="2700000" algn="tl">
                    <a:srgbClr val="000000">
                      <a:alpha val="43137"/>
                    </a:srgbClr>
                  </a:outerShdw>
                </a:effectLst>
                <a:latin typeface="+mn-lt"/>
                <a:ea typeface="+mn-ea"/>
                <a:cs typeface="+mn-cs"/>
              </a:rPr>
              <a:t> </a:t>
            </a:r>
            <a:r>
              <a:rPr lang="en-US" sz="1400" kern="0" dirty="0">
                <a:effectLst>
                  <a:outerShdw blurRad="38100" dist="38100" dir="2700000" algn="tl">
                    <a:srgbClr val="000000">
                      <a:alpha val="43137"/>
                    </a:srgbClr>
                  </a:outerShdw>
                </a:effectLst>
                <a:latin typeface="+mn-lt"/>
                <a:ea typeface="+mn-ea"/>
                <a:cs typeface="+mn-cs"/>
              </a:rPr>
              <a:t>paid work</a:t>
            </a:r>
          </a:p>
          <a:p>
            <a:pPr fontAlgn="auto" latinLnBrk="1">
              <a:spcBef>
                <a:spcPts val="0"/>
              </a:spcBef>
              <a:spcAft>
                <a:spcPts val="0"/>
              </a:spcAft>
              <a:defRPr/>
            </a:pPr>
            <a:r>
              <a:rPr lang="en-US" sz="1400" kern="0" dirty="0">
                <a:effectLst>
                  <a:outerShdw blurRad="38100" dist="38100" dir="2700000" algn="tl">
                    <a:srgbClr val="000000">
                      <a:alpha val="43137"/>
                    </a:srgbClr>
                  </a:outerShdw>
                </a:effectLst>
                <a:latin typeface="+mn-lt"/>
                <a:ea typeface="+mn-ea"/>
                <a:cs typeface="+mn-cs"/>
              </a:rPr>
              <a:t> caring children</a:t>
            </a:r>
          </a:p>
          <a:p>
            <a:pPr fontAlgn="auto" latinLnBrk="1">
              <a:spcBef>
                <a:spcPts val="0"/>
              </a:spcBef>
              <a:spcAft>
                <a:spcPts val="0"/>
              </a:spcAft>
              <a:defRPr/>
            </a:pPr>
            <a:r>
              <a:rPr lang="en-US" sz="1400" kern="0" dirty="0">
                <a:effectLst>
                  <a:outerShdw blurRad="38100" dist="38100" dir="2700000" algn="tl">
                    <a:srgbClr val="000000">
                      <a:alpha val="43137"/>
                    </a:srgbClr>
                  </a:outerShdw>
                </a:effectLst>
                <a:latin typeface="+mn-lt"/>
                <a:ea typeface="+mn-ea"/>
                <a:cs typeface="+mn-cs"/>
              </a:rPr>
              <a:t> cooking and domestic       work</a:t>
            </a:r>
          </a:p>
        </p:txBody>
      </p:sp>
      <p:sp>
        <p:nvSpPr>
          <p:cNvPr id="65" name="TG_Oval 39"/>
          <p:cNvSpPr/>
          <p:nvPr/>
        </p:nvSpPr>
        <p:spPr>
          <a:xfrm>
            <a:off x="871294" y="4826020"/>
            <a:ext cx="104363" cy="104363"/>
          </a:xfrm>
          <a:prstGeom prst="ellipse">
            <a:avLst/>
          </a:prstGeom>
          <a:gradFill flip="none" rotWithShape="1">
            <a:gsLst>
              <a:gs pos="8000">
                <a:schemeClr val="accent3">
                  <a:lumMod val="20000"/>
                  <a:lumOff val="80000"/>
                </a:schemeClr>
              </a:gs>
              <a:gs pos="60000">
                <a:schemeClr val="accent3">
                  <a:lumMod val="75000"/>
                </a:schemeClr>
              </a:gs>
              <a:gs pos="100000">
                <a:schemeClr val="accent3">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66" name="TG_Oval 39"/>
          <p:cNvSpPr/>
          <p:nvPr/>
        </p:nvSpPr>
        <p:spPr>
          <a:xfrm>
            <a:off x="871294" y="5069709"/>
            <a:ext cx="104363" cy="104363"/>
          </a:xfrm>
          <a:prstGeom prst="ellipse">
            <a:avLst/>
          </a:prstGeom>
          <a:gradFill flip="none" rotWithShape="1">
            <a:gsLst>
              <a:gs pos="8000">
                <a:schemeClr val="accent3">
                  <a:lumMod val="20000"/>
                  <a:lumOff val="80000"/>
                </a:schemeClr>
              </a:gs>
              <a:gs pos="60000">
                <a:schemeClr val="accent3">
                  <a:lumMod val="75000"/>
                </a:schemeClr>
              </a:gs>
              <a:gs pos="100000">
                <a:schemeClr val="accent3">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67" name="TG_Oval 39"/>
          <p:cNvSpPr/>
          <p:nvPr/>
        </p:nvSpPr>
        <p:spPr>
          <a:xfrm>
            <a:off x="871294" y="5310353"/>
            <a:ext cx="104363" cy="104363"/>
          </a:xfrm>
          <a:prstGeom prst="ellipse">
            <a:avLst/>
          </a:prstGeom>
          <a:gradFill flip="none" rotWithShape="1">
            <a:gsLst>
              <a:gs pos="8000">
                <a:schemeClr val="accent3">
                  <a:lumMod val="20000"/>
                  <a:lumOff val="80000"/>
                </a:schemeClr>
              </a:gs>
              <a:gs pos="60000">
                <a:schemeClr val="accent3">
                  <a:lumMod val="75000"/>
                </a:schemeClr>
              </a:gs>
              <a:gs pos="100000">
                <a:schemeClr val="accent3">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68" name="TG_Oval 39"/>
          <p:cNvSpPr/>
          <p:nvPr/>
        </p:nvSpPr>
        <p:spPr>
          <a:xfrm>
            <a:off x="3549062" y="4826020"/>
            <a:ext cx="104363" cy="104363"/>
          </a:xfrm>
          <a:prstGeom prst="ellipse">
            <a:avLst/>
          </a:prstGeom>
          <a:gradFill flip="none" rotWithShape="1">
            <a:gsLst>
              <a:gs pos="8000">
                <a:schemeClr val="accent2">
                  <a:lumMod val="20000"/>
                  <a:lumOff val="80000"/>
                </a:schemeClr>
              </a:gs>
              <a:gs pos="60000">
                <a:schemeClr val="accent2">
                  <a:lumMod val="75000"/>
                </a:schemeClr>
              </a:gs>
              <a:gs pos="100000">
                <a:schemeClr val="accent2">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dirty="0">
              <a:solidFill>
                <a:srgbClr val="FFFFFF"/>
              </a:solidFill>
              <a:latin typeface="Arial"/>
              <a:ea typeface="+mn-ea"/>
              <a:cs typeface="+mn-cs"/>
            </a:endParaRPr>
          </a:p>
        </p:txBody>
      </p:sp>
      <p:sp>
        <p:nvSpPr>
          <p:cNvPr id="69" name="TG_Oval 39"/>
          <p:cNvSpPr/>
          <p:nvPr/>
        </p:nvSpPr>
        <p:spPr>
          <a:xfrm>
            <a:off x="3549062" y="5069709"/>
            <a:ext cx="104363" cy="104363"/>
          </a:xfrm>
          <a:prstGeom prst="ellipse">
            <a:avLst/>
          </a:prstGeom>
          <a:gradFill flip="none" rotWithShape="1">
            <a:gsLst>
              <a:gs pos="8000">
                <a:schemeClr val="accent2">
                  <a:lumMod val="20000"/>
                  <a:lumOff val="80000"/>
                </a:schemeClr>
              </a:gs>
              <a:gs pos="60000">
                <a:schemeClr val="accent2">
                  <a:lumMod val="75000"/>
                </a:schemeClr>
              </a:gs>
              <a:gs pos="100000">
                <a:schemeClr val="accent2">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70" name="TG_Oval 39"/>
          <p:cNvSpPr/>
          <p:nvPr/>
        </p:nvSpPr>
        <p:spPr>
          <a:xfrm>
            <a:off x="3549062" y="5310353"/>
            <a:ext cx="104363" cy="104363"/>
          </a:xfrm>
          <a:prstGeom prst="ellipse">
            <a:avLst/>
          </a:prstGeom>
          <a:gradFill flip="none" rotWithShape="1">
            <a:gsLst>
              <a:gs pos="8000">
                <a:schemeClr val="accent2">
                  <a:lumMod val="20000"/>
                  <a:lumOff val="80000"/>
                </a:schemeClr>
              </a:gs>
              <a:gs pos="60000">
                <a:schemeClr val="accent2">
                  <a:lumMod val="75000"/>
                </a:schemeClr>
              </a:gs>
              <a:gs pos="100000">
                <a:schemeClr val="accent2">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71" name="TG_Oval 39"/>
          <p:cNvSpPr/>
          <p:nvPr/>
        </p:nvSpPr>
        <p:spPr>
          <a:xfrm>
            <a:off x="6263512" y="4826020"/>
            <a:ext cx="104363" cy="104363"/>
          </a:xfrm>
          <a:prstGeom prst="ellipse">
            <a:avLst/>
          </a:prstGeom>
          <a:gradFill flip="none" rotWithShape="1">
            <a:gsLst>
              <a:gs pos="8000">
                <a:schemeClr val="accent6">
                  <a:lumMod val="20000"/>
                  <a:lumOff val="80000"/>
                </a:schemeClr>
              </a:gs>
              <a:gs pos="60000">
                <a:schemeClr val="accent6">
                  <a:lumMod val="75000"/>
                </a:schemeClr>
              </a:gs>
              <a:gs pos="100000">
                <a:schemeClr val="accent6">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72" name="TG_Oval 39"/>
          <p:cNvSpPr/>
          <p:nvPr/>
        </p:nvSpPr>
        <p:spPr>
          <a:xfrm>
            <a:off x="6263512" y="5069709"/>
            <a:ext cx="104363" cy="104363"/>
          </a:xfrm>
          <a:prstGeom prst="ellipse">
            <a:avLst/>
          </a:prstGeom>
          <a:gradFill flip="none" rotWithShape="1">
            <a:gsLst>
              <a:gs pos="8000">
                <a:schemeClr val="accent6">
                  <a:lumMod val="20000"/>
                  <a:lumOff val="80000"/>
                </a:schemeClr>
              </a:gs>
              <a:gs pos="60000">
                <a:schemeClr val="accent6">
                  <a:lumMod val="75000"/>
                </a:schemeClr>
              </a:gs>
              <a:gs pos="100000">
                <a:schemeClr val="accent6">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73" name="TG_Oval 39"/>
          <p:cNvSpPr/>
          <p:nvPr/>
        </p:nvSpPr>
        <p:spPr>
          <a:xfrm>
            <a:off x="6263512" y="5310353"/>
            <a:ext cx="104363" cy="104363"/>
          </a:xfrm>
          <a:prstGeom prst="ellipse">
            <a:avLst/>
          </a:prstGeom>
          <a:gradFill flip="none" rotWithShape="1">
            <a:gsLst>
              <a:gs pos="8000">
                <a:schemeClr val="accent6">
                  <a:lumMod val="20000"/>
                  <a:lumOff val="80000"/>
                </a:schemeClr>
              </a:gs>
              <a:gs pos="60000">
                <a:schemeClr val="accent6">
                  <a:lumMod val="75000"/>
                </a:schemeClr>
              </a:gs>
              <a:gs pos="100000">
                <a:schemeClr val="accent6">
                  <a:lumMod val="50000"/>
                </a:schemeClr>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a:scene3d>
            <a:camera prst="perspectiveLeft">
              <a:rot lat="41325" lon="266752" rev="20881728"/>
            </a:camera>
            <a:lightRig rig="flat" dir="t">
              <a:rot lat="0" lon="0" rev="5400000"/>
            </a:lightRig>
          </a:scene3d>
          <a:sp3d prstMaterial="flat">
            <a:bevelT w="63500" h="63500"/>
          </a:sp3d>
        </p:spPr>
        <p:txBody>
          <a:bodyPr anchor="ctr"/>
          <a:lstStyle/>
          <a:p>
            <a:pPr algn="ctr" fontAlgn="auto" latinLnBrk="1">
              <a:spcBef>
                <a:spcPts val="0"/>
              </a:spcBef>
              <a:spcAft>
                <a:spcPts val="0"/>
              </a:spcAft>
              <a:defRPr/>
            </a:pPr>
            <a:endParaRPr lang="en-US" kern="0">
              <a:solidFill>
                <a:srgbClr val="FFFFFF"/>
              </a:solidFill>
              <a:latin typeface="Arial"/>
              <a:ea typeface="+mn-ea"/>
              <a:cs typeface="+mn-cs"/>
            </a:endParaRPr>
          </a:p>
        </p:txBody>
      </p:sp>
      <p:sp>
        <p:nvSpPr>
          <p:cNvPr id="74" name="TG_Rounded Rectangle 25"/>
          <p:cNvSpPr/>
          <p:nvPr/>
        </p:nvSpPr>
        <p:spPr bwMode="gray">
          <a:xfrm>
            <a:off x="3619500" y="4538663"/>
            <a:ext cx="2017713" cy="1169987"/>
          </a:xfrm>
          <a:prstGeom prst="roundRect">
            <a:avLst>
              <a:gd name="adj" fmla="val 0"/>
            </a:avLst>
          </a:prstGeom>
          <a:noFill/>
          <a:ln w="9525" cap="flat" cmpd="sng" algn="ctr">
            <a:noFill/>
            <a:prstDash val="solid"/>
          </a:ln>
          <a:effectLst/>
        </p:spPr>
        <p:txBody>
          <a:bodyPr anchor="ctr">
            <a:spAutoFit/>
          </a:bodyPr>
          <a:lstStyle/>
          <a:p>
            <a:pPr fontAlgn="auto" latinLnBrk="1">
              <a:spcBef>
                <a:spcPts val="0"/>
              </a:spcBef>
              <a:spcAft>
                <a:spcPts val="0"/>
              </a:spcAft>
              <a:defRPr/>
            </a:pPr>
            <a:r>
              <a:rPr lang="en-US" altLang="ko-KR" sz="1400">
                <a:solidFill>
                  <a:srgbClr val="FFFFFF"/>
                </a:solidFill>
                <a:effectLst>
                  <a:outerShdw blurRad="38100" dist="38100" dir="2700000" algn="tl">
                    <a:srgbClr val="C0C0C0"/>
                  </a:outerShdw>
                </a:effectLst>
                <a:latin typeface="+mn-lt"/>
                <a:ea typeface="굴림" pitchFamily="50" charset="-127"/>
                <a:cs typeface="+mn-cs"/>
              </a:rPr>
              <a:t> </a:t>
            </a:r>
          </a:p>
          <a:p>
            <a:pPr fontAlgn="auto" latinLnBrk="1">
              <a:spcBef>
                <a:spcPts val="0"/>
              </a:spcBef>
              <a:spcAft>
                <a:spcPts val="0"/>
              </a:spcAft>
              <a:defRPr/>
            </a:pPr>
            <a:r>
              <a:rPr lang="en-US" altLang="ko-KR" sz="1400">
                <a:solidFill>
                  <a:srgbClr val="FFFFFF"/>
                </a:solidFill>
                <a:effectLst>
                  <a:outerShdw blurRad="38100" dist="38100" dir="2700000" algn="tl">
                    <a:srgbClr val="C0C0C0"/>
                  </a:outerShdw>
                </a:effectLst>
                <a:latin typeface="+mn-lt"/>
                <a:ea typeface="굴림" pitchFamily="50" charset="-127"/>
                <a:cs typeface="+mn-cs"/>
              </a:rPr>
              <a:t> </a:t>
            </a:r>
            <a:r>
              <a:rPr lang="en-US" altLang="ko-KR" sz="1400">
                <a:effectLst>
                  <a:outerShdw blurRad="38100" dist="38100" dir="2700000" algn="tl">
                    <a:srgbClr val="C0C0C0"/>
                  </a:outerShdw>
                </a:effectLst>
                <a:latin typeface="+mn-lt"/>
                <a:ea typeface="굴림" pitchFamily="50" charset="-127"/>
                <a:cs typeface="+mn-cs"/>
              </a:rPr>
              <a:t>Responsibilities of cooking and housework</a:t>
            </a:r>
          </a:p>
          <a:p>
            <a:pPr fontAlgn="auto" latinLnBrk="1">
              <a:spcBef>
                <a:spcPts val="0"/>
              </a:spcBef>
              <a:spcAft>
                <a:spcPts val="0"/>
              </a:spcAft>
              <a:defRPr/>
            </a:pPr>
            <a:endParaRPr lang="en-US" altLang="ko-KR" sz="1400">
              <a:solidFill>
                <a:srgbClr val="FFFFFF"/>
              </a:solidFill>
              <a:effectLst>
                <a:outerShdw blurRad="38100" dist="38100" dir="2700000" algn="tl">
                  <a:srgbClr val="C0C0C0"/>
                </a:outerShdw>
              </a:effectLst>
              <a:latin typeface="+mn-lt"/>
              <a:ea typeface="굴림" pitchFamily="50" charset="-127"/>
              <a:cs typeface="+mn-cs"/>
            </a:endParaRPr>
          </a:p>
        </p:txBody>
      </p:sp>
      <p:sp>
        <p:nvSpPr>
          <p:cNvPr id="75" name="TG_Rounded Rectangle 25"/>
          <p:cNvSpPr/>
          <p:nvPr/>
        </p:nvSpPr>
        <p:spPr bwMode="gray">
          <a:xfrm>
            <a:off x="6430963" y="4754563"/>
            <a:ext cx="2435225" cy="738187"/>
          </a:xfrm>
          <a:prstGeom prst="roundRect">
            <a:avLst>
              <a:gd name="adj" fmla="val 0"/>
            </a:avLst>
          </a:prstGeom>
          <a:noFill/>
          <a:ln w="9525" cap="flat" cmpd="sng" algn="ctr">
            <a:noFill/>
            <a:prstDash val="solid"/>
          </a:ln>
          <a:effectLst/>
        </p:spPr>
        <p:txBody>
          <a:bodyPr anchor="ctr">
            <a:spAutoFit/>
          </a:bodyPr>
          <a:lstStyle/>
          <a:p>
            <a:pPr fontAlgn="auto" latinLnBrk="1">
              <a:spcBef>
                <a:spcPts val="0"/>
              </a:spcBef>
              <a:spcAft>
                <a:spcPts val="0"/>
              </a:spcAft>
              <a:defRPr/>
            </a:pPr>
            <a:r>
              <a:rPr lang="en-US" sz="1400" kern="0" dirty="0">
                <a:effectLst>
                  <a:outerShdw blurRad="38100" dist="38100" dir="2700000" algn="tl">
                    <a:srgbClr val="000000">
                      <a:alpha val="43137"/>
                    </a:srgbClr>
                  </a:outerShdw>
                </a:effectLst>
                <a:latin typeface="+mn-lt"/>
                <a:ea typeface="+mn-ea"/>
                <a:cs typeface="+mn-cs"/>
              </a:rPr>
              <a:t> family time on weekdays</a:t>
            </a:r>
          </a:p>
          <a:p>
            <a:pPr fontAlgn="auto" latinLnBrk="1">
              <a:spcBef>
                <a:spcPts val="0"/>
              </a:spcBef>
              <a:spcAft>
                <a:spcPts val="0"/>
              </a:spcAft>
              <a:defRPr/>
            </a:pPr>
            <a:r>
              <a:rPr lang="en-US" sz="1400" kern="0" dirty="0">
                <a:effectLst>
                  <a:outerShdw blurRad="38100" dist="38100" dir="2700000" algn="tl">
                    <a:srgbClr val="000000">
                      <a:alpha val="43137"/>
                    </a:srgbClr>
                  </a:outerShdw>
                </a:effectLst>
                <a:latin typeface="+mn-lt"/>
                <a:ea typeface="+mn-ea"/>
                <a:cs typeface="+mn-cs"/>
              </a:rPr>
              <a:t>Numbers of dinner with</a:t>
            </a:r>
          </a:p>
          <a:p>
            <a:pPr fontAlgn="auto" latinLnBrk="1">
              <a:spcBef>
                <a:spcPts val="0"/>
              </a:spcBef>
              <a:spcAft>
                <a:spcPts val="0"/>
              </a:spcAft>
              <a:defRPr/>
            </a:pPr>
            <a:r>
              <a:rPr lang="en-US" sz="1400" kern="0" dirty="0">
                <a:effectLst>
                  <a:outerShdw blurRad="38100" dist="38100" dir="2700000" algn="tl">
                    <a:srgbClr val="000000">
                      <a:alpha val="43137"/>
                    </a:srgbClr>
                  </a:outerShdw>
                </a:effectLst>
                <a:latin typeface="+mn-lt"/>
                <a:ea typeface="+mn-ea"/>
                <a:cs typeface="+mn-cs"/>
              </a:rPr>
              <a:t>family members</a:t>
            </a:r>
          </a:p>
        </p:txBody>
      </p:sp>
      <p:sp>
        <p:nvSpPr>
          <p:cNvPr id="77" name="Rounded Rectangle 76"/>
          <p:cNvSpPr/>
          <p:nvPr/>
        </p:nvSpPr>
        <p:spPr>
          <a:xfrm>
            <a:off x="2052603" y="1566836"/>
            <a:ext cx="4929254" cy="591747"/>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latinLnBrk="1">
              <a:spcBef>
                <a:spcPts val="0"/>
              </a:spcBef>
              <a:spcAft>
                <a:spcPts val="0"/>
              </a:spcAft>
              <a:defRPr/>
            </a:pPr>
            <a:r>
              <a:rPr lang="en-US" sz="2600" b="1" dirty="0">
                <a:solidFill>
                  <a:srgbClr val="FFFFFF"/>
                </a:solidFill>
                <a:effectLst>
                  <a:outerShdw blurRad="38100" dist="38100" dir="2700000" algn="tl">
                    <a:srgbClr val="000000">
                      <a:alpha val="43137"/>
                    </a:srgbClr>
                  </a:outerShdw>
                </a:effectLst>
              </a:rPr>
              <a:t>Time Balance</a:t>
            </a:r>
          </a:p>
        </p:txBody>
      </p:sp>
      <p:cxnSp>
        <p:nvCxnSpPr>
          <p:cNvPr id="42029" name="직선 연결선 3"/>
          <p:cNvCxnSpPr>
            <a:cxnSpLocks noChangeShapeType="1"/>
          </p:cNvCxnSpPr>
          <p:nvPr/>
        </p:nvCxnSpPr>
        <p:spPr bwMode="auto">
          <a:xfrm flipV="1">
            <a:off x="165100" y="1019175"/>
            <a:ext cx="8858250" cy="0"/>
          </a:xfrm>
          <a:prstGeom prst="line">
            <a:avLst/>
          </a:prstGeom>
          <a:noFill/>
          <a:ln w="25400" cap="rnd" algn="ctr">
            <a:solidFill>
              <a:srgbClr val="0000FF"/>
            </a:solidFill>
            <a:round/>
            <a:headEnd/>
            <a:tailEnd/>
          </a:ln>
        </p:spPr>
      </p:cxn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제목 1"/>
          <p:cNvSpPr>
            <a:spLocks noGrp="1"/>
          </p:cNvSpPr>
          <p:nvPr>
            <p:ph type="title"/>
          </p:nvPr>
        </p:nvSpPr>
        <p:spPr>
          <a:xfrm>
            <a:off x="300038" y="239713"/>
            <a:ext cx="8520112" cy="1004887"/>
          </a:xfrm>
        </p:spPr>
        <p:txBody>
          <a:bodyPr/>
          <a:lstStyle/>
          <a:p>
            <a:pPr marL="85725"/>
            <a:r>
              <a:rPr lang="en-GB" altLang="ko-KR" sz="2400" b="1" smtClean="0">
                <a:solidFill>
                  <a:srgbClr val="0000FF"/>
                </a:solidFill>
                <a:latin typeface="Arial" charset="0"/>
                <a:ea typeface="굴림"/>
                <a:cs typeface="Arial" charset="0"/>
              </a:rPr>
              <a:t>Paid and Unpaid Working Hours of Workers </a:t>
            </a:r>
            <a:br>
              <a:rPr lang="en-GB" altLang="ko-KR" sz="2400" b="1" smtClean="0">
                <a:solidFill>
                  <a:srgbClr val="0000FF"/>
                </a:solidFill>
                <a:latin typeface="Arial" charset="0"/>
                <a:ea typeface="굴림"/>
                <a:cs typeface="Arial" charset="0"/>
              </a:rPr>
            </a:br>
            <a:r>
              <a:rPr lang="en-GB" altLang="ko-KR" sz="2400" b="1" smtClean="0">
                <a:solidFill>
                  <a:srgbClr val="0000FF"/>
                </a:solidFill>
                <a:latin typeface="Arial" charset="0"/>
                <a:ea typeface="굴림"/>
                <a:cs typeface="Arial" charset="0"/>
              </a:rPr>
              <a:t>in Sweden,  the UK and Korea</a:t>
            </a:r>
            <a:endParaRPr lang="ko-KR" altLang="en-US" sz="2400" b="1" smtClean="0">
              <a:solidFill>
                <a:srgbClr val="0000FF"/>
              </a:solidFill>
              <a:latin typeface="Arial" charset="0"/>
              <a:ea typeface="굴림"/>
              <a:cs typeface="Arial" charset="0"/>
            </a:endParaRPr>
          </a:p>
        </p:txBody>
      </p:sp>
      <p:sp>
        <p:nvSpPr>
          <p:cNvPr id="35843" name="내용 개체 틀 2"/>
          <p:cNvSpPr>
            <a:spLocks noGrp="1"/>
          </p:cNvSpPr>
          <p:nvPr>
            <p:ph idx="1"/>
          </p:nvPr>
        </p:nvSpPr>
        <p:spPr>
          <a:xfrm>
            <a:off x="295275" y="1654175"/>
            <a:ext cx="8524875" cy="4313238"/>
          </a:xfrm>
        </p:spPr>
        <p:txBody>
          <a:bodyPr rtlCol="0">
            <a:normAutofit fontScale="92500" lnSpcReduction="10000"/>
          </a:bodyPr>
          <a:lstStyle/>
          <a:p>
            <a:pPr fontAlgn="auto">
              <a:spcAft>
                <a:spcPts val="0"/>
              </a:spcAft>
              <a:buFont typeface="Arial" panose="020B0604020202020204" pitchFamily="34" charset="0"/>
              <a:buChar char="•"/>
              <a:defRPr/>
            </a:pPr>
            <a:r>
              <a:rPr lang="en-US" altLang="ko-KR" sz="2600" dirty="0" smtClean="0">
                <a:latin typeface="Arial" pitchFamily="34" charset="0"/>
                <a:ea typeface="굴림" pitchFamily="50" charset="-127"/>
                <a:cs typeface="Arial" pitchFamily="34" charset="0"/>
              </a:rPr>
              <a:t> People would like to make the balance between working and family life.</a:t>
            </a:r>
          </a:p>
          <a:p>
            <a:pPr fontAlgn="auto">
              <a:spcAft>
                <a:spcPts val="0"/>
              </a:spcAft>
              <a:buFont typeface="Arial" panose="020B0604020202020204" pitchFamily="34" charset="0"/>
              <a:buChar char="•"/>
              <a:defRPr/>
            </a:pPr>
            <a:endParaRPr lang="en-US" altLang="ko-KR" sz="2600" dirty="0" smtClean="0">
              <a:latin typeface="Arial" pitchFamily="34" charset="0"/>
              <a:ea typeface="굴림" pitchFamily="50" charset="-127"/>
              <a:cs typeface="Arial" pitchFamily="34" charset="0"/>
            </a:endParaRPr>
          </a:p>
          <a:p>
            <a:pPr fontAlgn="auto">
              <a:spcAft>
                <a:spcPts val="0"/>
              </a:spcAft>
              <a:buFont typeface="Arial" panose="020B0604020202020204" pitchFamily="34" charset="0"/>
              <a:buChar char="•"/>
              <a:defRPr/>
            </a:pPr>
            <a:r>
              <a:rPr lang="en-US" altLang="ko-KR" sz="2600" dirty="0" smtClean="0">
                <a:latin typeface="Arial" pitchFamily="34" charset="0"/>
                <a:ea typeface="굴림" pitchFamily="50" charset="-127"/>
                <a:cs typeface="Arial" pitchFamily="34" charset="0"/>
              </a:rPr>
              <a:t> The working hours was divided into paid and unpaid working hours.</a:t>
            </a:r>
          </a:p>
          <a:p>
            <a:pPr fontAlgn="auto">
              <a:spcAft>
                <a:spcPts val="0"/>
              </a:spcAft>
              <a:buFont typeface="Arial" panose="020B0604020202020204" pitchFamily="34" charset="0"/>
              <a:buChar char="•"/>
              <a:defRPr/>
            </a:pPr>
            <a:endParaRPr lang="en-US" altLang="ko-KR" sz="2600" dirty="0" smtClean="0">
              <a:latin typeface="Arial" pitchFamily="34" charset="0"/>
              <a:ea typeface="굴림" pitchFamily="50" charset="-127"/>
              <a:cs typeface="Arial" pitchFamily="34" charset="0"/>
            </a:endParaRPr>
          </a:p>
          <a:p>
            <a:pPr fontAlgn="auto">
              <a:spcAft>
                <a:spcPts val="0"/>
              </a:spcAft>
              <a:buFont typeface="Arial" panose="020B0604020202020204" pitchFamily="34" charset="0"/>
              <a:buChar char="•"/>
              <a:defRPr/>
            </a:pPr>
            <a:r>
              <a:rPr lang="en-US" altLang="ko-KR" sz="2600" dirty="0" smtClean="0">
                <a:latin typeface="Arial" pitchFamily="34" charset="0"/>
                <a:ea typeface="굴림" pitchFamily="50" charset="-127"/>
                <a:cs typeface="Arial" pitchFamily="34" charset="0"/>
              </a:rPr>
              <a:t> Men work more hours in the </a:t>
            </a:r>
            <a:r>
              <a:rPr lang="en-US" altLang="ko-KR" sz="2600" dirty="0" err="1" smtClean="0">
                <a:latin typeface="Arial" pitchFamily="34" charset="0"/>
                <a:ea typeface="굴림" pitchFamily="50" charset="-127"/>
                <a:cs typeface="Arial" pitchFamily="34" charset="0"/>
              </a:rPr>
              <a:t>labour</a:t>
            </a:r>
            <a:r>
              <a:rPr lang="en-US" altLang="ko-KR" sz="2600" dirty="0" smtClean="0">
                <a:latin typeface="Arial" pitchFamily="34" charset="0"/>
                <a:ea typeface="굴림" pitchFamily="50" charset="-127"/>
                <a:cs typeface="Arial" pitchFamily="34" charset="0"/>
              </a:rPr>
              <a:t> market but less hours at home than women.</a:t>
            </a:r>
          </a:p>
          <a:p>
            <a:pPr fontAlgn="auto">
              <a:spcAft>
                <a:spcPts val="0"/>
              </a:spcAft>
              <a:buFont typeface="Arial" panose="020B0604020202020204" pitchFamily="34" charset="0"/>
              <a:buChar char="•"/>
              <a:defRPr/>
            </a:pPr>
            <a:endParaRPr lang="en-US" altLang="ko-KR" sz="2600" dirty="0" smtClean="0">
              <a:latin typeface="Arial" pitchFamily="34" charset="0"/>
              <a:ea typeface="굴림" pitchFamily="50" charset="-127"/>
              <a:cs typeface="Arial" pitchFamily="34" charset="0"/>
            </a:endParaRPr>
          </a:p>
          <a:p>
            <a:pPr fontAlgn="auto">
              <a:spcAft>
                <a:spcPts val="0"/>
              </a:spcAft>
              <a:buFont typeface="Arial" panose="020B0604020202020204" pitchFamily="34" charset="0"/>
              <a:buChar char="•"/>
              <a:defRPr/>
            </a:pPr>
            <a:r>
              <a:rPr lang="en-US" altLang="ko-KR" sz="2600" dirty="0" smtClean="0">
                <a:latin typeface="Arial" pitchFamily="34" charset="0"/>
                <a:ea typeface="굴림" pitchFamily="50" charset="-127"/>
                <a:cs typeface="Arial" pitchFamily="34" charset="0"/>
              </a:rPr>
              <a:t> Women work more hours at home but less hours in the </a:t>
            </a:r>
            <a:r>
              <a:rPr lang="en-US" altLang="ko-KR" sz="2600" dirty="0" err="1" smtClean="0">
                <a:latin typeface="Arial" pitchFamily="34" charset="0"/>
                <a:ea typeface="굴림" pitchFamily="50" charset="-127"/>
                <a:cs typeface="Arial" pitchFamily="34" charset="0"/>
              </a:rPr>
              <a:t>labour</a:t>
            </a:r>
            <a:r>
              <a:rPr lang="en-US" altLang="ko-KR" sz="2600" dirty="0" smtClean="0">
                <a:latin typeface="Arial" pitchFamily="34" charset="0"/>
                <a:ea typeface="굴림" pitchFamily="50" charset="-127"/>
                <a:cs typeface="Arial" pitchFamily="34" charset="0"/>
              </a:rPr>
              <a:t> market than men</a:t>
            </a:r>
            <a:r>
              <a:rPr lang="en-US" altLang="ko-KR" dirty="0" smtClean="0">
                <a:ea typeface="굴림" pitchFamily="50" charset="-127"/>
                <a:cs typeface="+mn-cs"/>
              </a:rPr>
              <a:t>.</a:t>
            </a:r>
          </a:p>
          <a:p>
            <a:pPr fontAlgn="auto">
              <a:spcAft>
                <a:spcPts val="0"/>
              </a:spcAft>
              <a:buFont typeface="Arial" panose="020B0604020202020204" pitchFamily="34" charset="0"/>
              <a:buChar char="•"/>
              <a:defRPr/>
            </a:pPr>
            <a:endParaRPr lang="ko-KR" altLang="en-US" dirty="0" smtClean="0">
              <a:ea typeface="굴림" pitchFamily="50" charset="-127"/>
              <a:cs typeface="+mn-cs"/>
            </a:endParaRPr>
          </a:p>
        </p:txBody>
      </p:sp>
      <p:cxnSp>
        <p:nvCxnSpPr>
          <p:cNvPr id="43011" name="직선 연결선 3"/>
          <p:cNvCxnSpPr>
            <a:cxnSpLocks noChangeShapeType="1"/>
          </p:cNvCxnSpPr>
          <p:nvPr/>
        </p:nvCxnSpPr>
        <p:spPr bwMode="auto">
          <a:xfrm flipV="1">
            <a:off x="165100" y="1244600"/>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28"/>
          <p:cNvSpPr/>
          <p:nvPr/>
        </p:nvSpPr>
        <p:spPr bwMode="gray">
          <a:xfrm>
            <a:off x="1431882" y="1812991"/>
            <a:ext cx="6169071" cy="533335"/>
          </a:xfrm>
          <a:prstGeom prst="round2DiagRect">
            <a:avLst>
              <a:gd name="adj1" fmla="val 50000"/>
              <a:gd name="adj2" fmla="val 0"/>
            </a:avLst>
          </a:prstGeom>
          <a:ln/>
        </p:spPr>
        <p:style>
          <a:lnRef idx="0">
            <a:schemeClr val="accent2"/>
          </a:lnRef>
          <a:fillRef idx="3">
            <a:schemeClr val="accent2"/>
          </a:fillRef>
          <a:effectRef idx="3">
            <a:schemeClr val="accent2"/>
          </a:effectRef>
          <a:fontRef idx="minor">
            <a:schemeClr val="lt1"/>
          </a:fontRef>
        </p:style>
        <p:txBody>
          <a:bodyPr bIns="182880" anchor="ctr"/>
          <a:lstStyle/>
          <a:p>
            <a:pPr fontAlgn="auto" latinLnBrk="1">
              <a:spcBef>
                <a:spcPts val="0"/>
              </a:spcBef>
              <a:spcAft>
                <a:spcPts val="0"/>
              </a:spcAft>
              <a:defRPr/>
            </a:pPr>
            <a:r>
              <a:rPr lang="en-US" sz="62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rPr>
              <a:t>1</a:t>
            </a:r>
          </a:p>
        </p:txBody>
      </p:sp>
      <p:sp>
        <p:nvSpPr>
          <p:cNvPr id="20" name="Round Diagonal Corner Rectangle 29"/>
          <p:cNvSpPr/>
          <p:nvPr/>
        </p:nvSpPr>
        <p:spPr bwMode="gray">
          <a:xfrm>
            <a:off x="2089117" y="1911653"/>
            <a:ext cx="5626134" cy="521937"/>
          </a:xfrm>
          <a:prstGeom prst="round2DiagRect">
            <a:avLst>
              <a:gd name="adj1" fmla="val 50000"/>
              <a:gd name="adj2" fmla="val 0"/>
            </a:avLst>
          </a:prstGeom>
          <a:gradFill flip="none" rotWithShape="1">
            <a:gsLst>
              <a:gs pos="0">
                <a:schemeClr val="accent2">
                  <a:tint val="62000"/>
                  <a:satMod val="180000"/>
                </a:schemeClr>
              </a:gs>
              <a:gs pos="65000">
                <a:schemeClr val="accent2">
                  <a:tint val="32000"/>
                  <a:satMod val="250000"/>
                </a:schemeClr>
              </a:gs>
              <a:gs pos="100000">
                <a:schemeClr val="accent2">
                  <a:tint val="23000"/>
                  <a:satMod val="300000"/>
                </a:schemeClr>
              </a:gs>
            </a:gsLst>
            <a:path path="circle">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anchor="ctr"/>
          <a:lstStyle/>
          <a:p>
            <a:pPr fontAlgn="auto" latinLnBrk="1">
              <a:spcBef>
                <a:spcPts val="0"/>
              </a:spcBef>
              <a:spcAft>
                <a:spcPts val="0"/>
              </a:spcAft>
              <a:defRPr/>
            </a:pPr>
            <a:r>
              <a:rPr lang="en-US" dirty="0">
                <a:solidFill>
                  <a:srgbClr val="000000"/>
                </a:solidFill>
              </a:rPr>
              <a:t>Introduction: Degeneration of Low Fertility</a:t>
            </a:r>
          </a:p>
        </p:txBody>
      </p:sp>
      <p:sp>
        <p:nvSpPr>
          <p:cNvPr id="21" name="Rectangle 30"/>
          <p:cNvSpPr/>
          <p:nvPr/>
        </p:nvSpPr>
        <p:spPr bwMode="gray">
          <a:xfrm>
            <a:off x="1524000" y="1647302"/>
            <a:ext cx="498855" cy="769441"/>
          </a:xfrm>
          <a:prstGeom prst="rect">
            <a:avLst/>
          </a:prstGeom>
        </p:spPr>
        <p:txBody>
          <a:bodyPr wrap="none">
            <a:spAutoFit/>
          </a:bodyPr>
          <a:lstStyle/>
          <a:p>
            <a:pPr fontAlgn="auto" latinLnBrk="1">
              <a:spcBef>
                <a:spcPts val="0"/>
              </a:spcBef>
              <a:spcAft>
                <a:spcPts val="0"/>
              </a:spcAft>
              <a:defRPr/>
            </a:pPr>
            <a:r>
              <a:rPr lang="en-US" sz="44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1</a:t>
            </a:r>
          </a:p>
        </p:txBody>
      </p:sp>
      <p:sp>
        <p:nvSpPr>
          <p:cNvPr id="22" name="Round Diagonal Corner Rectangle 31"/>
          <p:cNvSpPr/>
          <p:nvPr/>
        </p:nvSpPr>
        <p:spPr bwMode="gray">
          <a:xfrm>
            <a:off x="1431882" y="2600962"/>
            <a:ext cx="6169071" cy="533335"/>
          </a:xfrm>
          <a:prstGeom prst="round2DiagRect">
            <a:avLst>
              <a:gd name="adj1" fmla="val 50000"/>
              <a:gd name="adj2" fmla="val 0"/>
            </a:avLst>
          </a:prstGeom>
          <a:ln/>
        </p:spPr>
        <p:style>
          <a:lnRef idx="0">
            <a:schemeClr val="accent4"/>
          </a:lnRef>
          <a:fillRef idx="3">
            <a:schemeClr val="accent4"/>
          </a:fillRef>
          <a:effectRef idx="3">
            <a:schemeClr val="accent4"/>
          </a:effectRef>
          <a:fontRef idx="minor">
            <a:schemeClr val="lt1"/>
          </a:fontRef>
        </p:style>
        <p:txBody>
          <a:bodyPr bIns="182880" anchor="ctr"/>
          <a:lstStyle/>
          <a:p>
            <a:pPr fontAlgn="auto" latinLnBrk="1">
              <a:spcBef>
                <a:spcPts val="0"/>
              </a:spcBef>
              <a:spcAft>
                <a:spcPts val="0"/>
              </a:spcAft>
              <a:defRPr/>
            </a:pPr>
            <a:r>
              <a:rPr lang="en-US" sz="62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rPr>
              <a:t>2</a:t>
            </a:r>
          </a:p>
        </p:txBody>
      </p:sp>
      <p:sp>
        <p:nvSpPr>
          <p:cNvPr id="23" name="Round Diagonal Corner Rectangle 32"/>
          <p:cNvSpPr/>
          <p:nvPr/>
        </p:nvSpPr>
        <p:spPr bwMode="gray">
          <a:xfrm>
            <a:off x="2089117" y="2699625"/>
            <a:ext cx="5626134" cy="521937"/>
          </a:xfrm>
          <a:prstGeom prst="round2DiagRect">
            <a:avLst>
              <a:gd name="adj1" fmla="val 50000"/>
              <a:gd name="adj2" fmla="val 0"/>
            </a:avLst>
          </a:prstGeom>
          <a:gradFill flip="none" rotWithShape="1">
            <a:gsLst>
              <a:gs pos="0">
                <a:schemeClr val="accent4">
                  <a:lumMod val="60000"/>
                  <a:lumOff val="40000"/>
                </a:schemeClr>
              </a:gs>
              <a:gs pos="65000">
                <a:schemeClr val="accent4">
                  <a:lumMod val="40000"/>
                  <a:lumOff val="60000"/>
                </a:schemeClr>
              </a:gs>
              <a:gs pos="100000">
                <a:schemeClr val="accent4">
                  <a:lumMod val="20000"/>
                  <a:lumOff val="80000"/>
                </a:schemeClr>
              </a:gs>
            </a:gsLst>
            <a:path path="circle">
              <a:fillToRect l="100000" t="100000"/>
            </a:path>
            <a:tileRect r="-100000" b="-100000"/>
          </a:gradFill>
          <a:ln>
            <a:solidFill>
              <a:schemeClr val="accent4"/>
            </a:solidFill>
          </a:ln>
        </p:spPr>
        <p:style>
          <a:lnRef idx="1">
            <a:schemeClr val="accent3"/>
          </a:lnRef>
          <a:fillRef idx="2">
            <a:schemeClr val="accent3"/>
          </a:fillRef>
          <a:effectRef idx="1">
            <a:schemeClr val="accent3"/>
          </a:effectRef>
          <a:fontRef idx="minor">
            <a:schemeClr val="dk1"/>
          </a:fontRef>
        </p:style>
        <p:txBody>
          <a:bodyPr anchor="ctr"/>
          <a:lstStyle/>
          <a:p>
            <a:pPr fontAlgn="auto" latinLnBrk="1">
              <a:spcBef>
                <a:spcPts val="0"/>
              </a:spcBef>
              <a:spcAft>
                <a:spcPts val="0"/>
              </a:spcAft>
              <a:defRPr/>
            </a:pPr>
            <a:r>
              <a:rPr lang="en-US" dirty="0">
                <a:solidFill>
                  <a:srgbClr val="000000"/>
                </a:solidFill>
              </a:rPr>
              <a:t>The Dual-Earner Family and WLB</a:t>
            </a:r>
          </a:p>
        </p:txBody>
      </p:sp>
      <p:sp>
        <p:nvSpPr>
          <p:cNvPr id="24" name="Rectangle 33"/>
          <p:cNvSpPr/>
          <p:nvPr/>
        </p:nvSpPr>
        <p:spPr bwMode="gray">
          <a:xfrm>
            <a:off x="1524000" y="2429061"/>
            <a:ext cx="498855" cy="769441"/>
          </a:xfrm>
          <a:prstGeom prst="rect">
            <a:avLst/>
          </a:prstGeom>
        </p:spPr>
        <p:txBody>
          <a:bodyPr wrap="none">
            <a:spAutoFit/>
          </a:bodyPr>
          <a:lstStyle/>
          <a:p>
            <a:pPr fontAlgn="auto" latinLnBrk="1">
              <a:spcBef>
                <a:spcPts val="0"/>
              </a:spcBef>
              <a:spcAft>
                <a:spcPts val="0"/>
              </a:spcAft>
              <a:defRPr/>
            </a:pPr>
            <a:r>
              <a:rPr lang="en-US" sz="44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2</a:t>
            </a:r>
          </a:p>
        </p:txBody>
      </p:sp>
      <p:sp>
        <p:nvSpPr>
          <p:cNvPr id="25" name="Round Diagonal Corner Rectangle 34"/>
          <p:cNvSpPr/>
          <p:nvPr/>
        </p:nvSpPr>
        <p:spPr bwMode="gray">
          <a:xfrm>
            <a:off x="1431882" y="3388158"/>
            <a:ext cx="6169071" cy="533335"/>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wrap="none" bIns="457200" anchor="ctr"/>
          <a:lstStyle/>
          <a:p>
            <a:pPr fontAlgn="auto" latinLnBrk="1">
              <a:spcBef>
                <a:spcPts val="0"/>
              </a:spcBef>
              <a:spcAft>
                <a:spcPts val="0"/>
              </a:spcAft>
              <a:defRPr/>
            </a:pPr>
            <a:r>
              <a:rPr lang="en-US" sz="62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rPr>
              <a:t>3</a:t>
            </a:r>
          </a:p>
        </p:txBody>
      </p:sp>
      <p:sp>
        <p:nvSpPr>
          <p:cNvPr id="26" name="Round Diagonal Corner Rectangle 35"/>
          <p:cNvSpPr/>
          <p:nvPr/>
        </p:nvSpPr>
        <p:spPr bwMode="gray">
          <a:xfrm>
            <a:off x="2056605" y="3416873"/>
            <a:ext cx="5626134" cy="521937"/>
          </a:xfrm>
          <a:prstGeom prst="round2DiagRect">
            <a:avLst>
              <a:gd name="adj1" fmla="val 50000"/>
              <a:gd name="adj2" fmla="val 0"/>
            </a:avLst>
          </a:prstGeom>
          <a:gradFill flip="none" rotWithShape="1">
            <a:gsLst>
              <a:gs pos="0">
                <a:schemeClr val="accent3">
                  <a:lumMod val="60000"/>
                  <a:lumOff val="40000"/>
                </a:schemeClr>
              </a:gs>
              <a:gs pos="65000">
                <a:schemeClr val="accent3">
                  <a:lumMod val="40000"/>
                  <a:lumOff val="60000"/>
                </a:schemeClr>
              </a:gs>
              <a:gs pos="100000">
                <a:schemeClr val="accent3">
                  <a:lumMod val="20000"/>
                  <a:lumOff val="80000"/>
                </a:schemeClr>
              </a:gs>
            </a:gsLst>
            <a:path path="circle">
              <a:fillToRect l="100000" t="100000"/>
            </a:path>
            <a:tileRect r="-100000" b="-100000"/>
          </a:gradFill>
          <a:ln>
            <a:solidFill>
              <a:schemeClr val="accent3"/>
            </a:solidFill>
          </a:ln>
        </p:spPr>
        <p:style>
          <a:lnRef idx="1">
            <a:schemeClr val="accent4"/>
          </a:lnRef>
          <a:fillRef idx="2">
            <a:schemeClr val="accent4"/>
          </a:fillRef>
          <a:effectRef idx="1">
            <a:schemeClr val="accent4"/>
          </a:effectRef>
          <a:fontRef idx="minor">
            <a:schemeClr val="dk1"/>
          </a:fontRef>
        </p:style>
        <p:txBody>
          <a:bodyPr anchor="ctr"/>
          <a:lstStyle/>
          <a:p>
            <a:pPr fontAlgn="auto" latinLnBrk="1">
              <a:spcBef>
                <a:spcPts val="0"/>
              </a:spcBef>
              <a:spcAft>
                <a:spcPts val="0"/>
              </a:spcAft>
              <a:defRPr/>
            </a:pPr>
            <a:r>
              <a:rPr lang="en-US" altLang="ko-KR" dirty="0">
                <a:solidFill>
                  <a:schemeClr val="tx1"/>
                </a:solidFill>
                <a:latin typeface="Arial" panose="020B0604020202020204" pitchFamily="34" charset="0"/>
                <a:cs typeface="Arial" panose="020B0604020202020204" pitchFamily="34" charset="0"/>
              </a:rPr>
              <a:t> </a:t>
            </a:r>
            <a:r>
              <a:rPr lang="en-US" altLang="ko-KR" dirty="0">
                <a:solidFill>
                  <a:schemeClr val="tx1"/>
                </a:solidFill>
                <a:latin typeface="Arial" panose="020B0604020202020204" pitchFamily="34" charset="0"/>
                <a:cs typeface="Arial" panose="020B0604020202020204" pitchFamily="34" charset="0"/>
              </a:rPr>
              <a:t>Work-Life Balance among Korean Men </a:t>
            </a:r>
            <a:br>
              <a:rPr lang="en-US" altLang="ko-KR" dirty="0">
                <a:solidFill>
                  <a:schemeClr val="tx1"/>
                </a:solidFill>
                <a:latin typeface="Arial" panose="020B0604020202020204" pitchFamily="34" charset="0"/>
                <a:cs typeface="Arial" panose="020B0604020202020204" pitchFamily="34" charset="0"/>
              </a:rPr>
            </a:br>
            <a:r>
              <a:rPr lang="en-US" altLang="ko-KR" dirty="0">
                <a:solidFill>
                  <a:schemeClr val="tx1"/>
                </a:solidFill>
                <a:latin typeface="Arial" panose="020B0604020202020204" pitchFamily="34" charset="0"/>
                <a:cs typeface="Arial" panose="020B0604020202020204" pitchFamily="34" charset="0"/>
              </a:rPr>
              <a:t>  and </a:t>
            </a:r>
            <a:r>
              <a:rPr lang="en-US" altLang="ko-KR" dirty="0">
                <a:solidFill>
                  <a:schemeClr val="tx1"/>
                </a:solidFill>
                <a:latin typeface="Arial" panose="020B0604020202020204" pitchFamily="34" charset="0"/>
                <a:cs typeface="Arial" panose="020B0604020202020204" pitchFamily="34" charset="0"/>
              </a:rPr>
              <a:t>Women</a:t>
            </a:r>
            <a:endParaRPr lang="en-US" dirty="0">
              <a:solidFill>
                <a:schemeClr val="tx1"/>
              </a:solidFill>
              <a:latin typeface="Arial" panose="020B0604020202020204" pitchFamily="34" charset="0"/>
              <a:cs typeface="Arial" panose="020B0604020202020204" pitchFamily="34" charset="0"/>
            </a:endParaRPr>
          </a:p>
        </p:txBody>
      </p:sp>
      <p:sp>
        <p:nvSpPr>
          <p:cNvPr id="27" name="Rectangle 36"/>
          <p:cNvSpPr/>
          <p:nvPr/>
        </p:nvSpPr>
        <p:spPr bwMode="gray">
          <a:xfrm>
            <a:off x="1524000" y="3148160"/>
            <a:ext cx="498855" cy="769441"/>
          </a:xfrm>
          <a:prstGeom prst="rect">
            <a:avLst/>
          </a:prstGeom>
        </p:spPr>
        <p:txBody>
          <a:bodyPr wrap="none">
            <a:spAutoFit/>
          </a:bodyPr>
          <a:lstStyle/>
          <a:p>
            <a:pPr fontAlgn="auto" latinLnBrk="1">
              <a:spcBef>
                <a:spcPts val="0"/>
              </a:spcBef>
              <a:spcAft>
                <a:spcPts val="0"/>
              </a:spcAft>
              <a:defRPr/>
            </a:pPr>
            <a:r>
              <a:rPr lang="en-US" sz="44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3</a:t>
            </a:r>
          </a:p>
        </p:txBody>
      </p:sp>
      <p:sp>
        <p:nvSpPr>
          <p:cNvPr id="28" name="Round Diagonal Corner Rectangle 37"/>
          <p:cNvSpPr/>
          <p:nvPr/>
        </p:nvSpPr>
        <p:spPr bwMode="gray">
          <a:xfrm>
            <a:off x="1431882" y="4175353"/>
            <a:ext cx="6169071" cy="533335"/>
          </a:xfrm>
          <a:prstGeom prst="round2DiagRect">
            <a:avLst>
              <a:gd name="adj1" fmla="val 50000"/>
              <a:gd name="adj2" fmla="val 0"/>
            </a:avLst>
          </a:prstGeom>
          <a:ln/>
        </p:spPr>
        <p:style>
          <a:lnRef idx="0">
            <a:schemeClr val="accent6"/>
          </a:lnRef>
          <a:fillRef idx="3">
            <a:schemeClr val="accent6"/>
          </a:fillRef>
          <a:effectRef idx="3">
            <a:schemeClr val="accent6"/>
          </a:effectRef>
          <a:fontRef idx="minor">
            <a:schemeClr val="lt1"/>
          </a:fontRef>
        </p:style>
        <p:txBody>
          <a:bodyPr bIns="365760" anchor="ctr"/>
          <a:lstStyle/>
          <a:p>
            <a:pPr fontAlgn="auto" latinLnBrk="1">
              <a:spcBef>
                <a:spcPts val="0"/>
              </a:spcBef>
              <a:spcAft>
                <a:spcPts val="0"/>
              </a:spcAft>
              <a:defRPr/>
            </a:pPr>
            <a:r>
              <a:rPr lang="en-US" sz="62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rPr>
              <a:t>4</a:t>
            </a:r>
          </a:p>
        </p:txBody>
      </p:sp>
      <p:sp>
        <p:nvSpPr>
          <p:cNvPr id="44" name="Rectangle 39"/>
          <p:cNvSpPr/>
          <p:nvPr/>
        </p:nvSpPr>
        <p:spPr bwMode="gray">
          <a:xfrm>
            <a:off x="1524000" y="3964540"/>
            <a:ext cx="498855" cy="769441"/>
          </a:xfrm>
          <a:prstGeom prst="rect">
            <a:avLst/>
          </a:prstGeom>
        </p:spPr>
        <p:txBody>
          <a:bodyPr wrap="none">
            <a:spAutoFit/>
          </a:bodyPr>
          <a:lstStyle/>
          <a:p>
            <a:pPr fontAlgn="auto" latinLnBrk="1">
              <a:spcBef>
                <a:spcPts val="0"/>
              </a:spcBef>
              <a:spcAft>
                <a:spcPts val="0"/>
              </a:spcAft>
              <a:defRPr/>
            </a:pPr>
            <a:r>
              <a:rPr lang="en-US" sz="44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4</a:t>
            </a:r>
          </a:p>
        </p:txBody>
      </p:sp>
      <p:sp>
        <p:nvSpPr>
          <p:cNvPr id="45" name="Round Diagonal Corner Rectangle 40"/>
          <p:cNvSpPr/>
          <p:nvPr/>
        </p:nvSpPr>
        <p:spPr bwMode="gray">
          <a:xfrm>
            <a:off x="1431882" y="4955449"/>
            <a:ext cx="6169071" cy="533335"/>
          </a:xfrm>
          <a:prstGeom prst="round2DiagRect">
            <a:avLst>
              <a:gd name="adj1" fmla="val 50000"/>
              <a:gd name="adj2" fmla="val 0"/>
            </a:avLst>
          </a:prstGeom>
          <a:ln/>
        </p:spPr>
        <p:style>
          <a:lnRef idx="0">
            <a:schemeClr val="accent5"/>
          </a:lnRef>
          <a:fillRef idx="3">
            <a:schemeClr val="accent5"/>
          </a:fillRef>
          <a:effectRef idx="3">
            <a:schemeClr val="accent5"/>
          </a:effectRef>
          <a:fontRef idx="minor">
            <a:schemeClr val="lt1"/>
          </a:fontRef>
        </p:style>
        <p:txBody>
          <a:bodyPr bIns="365760" anchor="ctr"/>
          <a:lstStyle/>
          <a:p>
            <a:pPr fontAlgn="auto" latinLnBrk="1">
              <a:spcBef>
                <a:spcPts val="0"/>
              </a:spcBef>
              <a:spcAft>
                <a:spcPts val="0"/>
              </a:spcAft>
              <a:defRPr/>
            </a:pPr>
            <a:r>
              <a:rPr lang="en-US" sz="62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rPr>
              <a:t>5</a:t>
            </a:r>
          </a:p>
        </p:txBody>
      </p:sp>
      <p:sp>
        <p:nvSpPr>
          <p:cNvPr id="46" name="Round Diagonal Corner Rectangle 41"/>
          <p:cNvSpPr/>
          <p:nvPr/>
        </p:nvSpPr>
        <p:spPr bwMode="gray">
          <a:xfrm>
            <a:off x="2089117" y="4268116"/>
            <a:ext cx="5626134" cy="521937"/>
          </a:xfrm>
          <a:prstGeom prst="round2DiagRect">
            <a:avLst>
              <a:gd name="adj1" fmla="val 50000"/>
              <a:gd name="adj2" fmla="val 0"/>
            </a:avLst>
          </a:prstGeom>
          <a:gradFill flip="none" rotWithShape="1">
            <a:gsLst>
              <a:gs pos="0">
                <a:schemeClr val="accent6">
                  <a:tint val="62000"/>
                  <a:satMod val="180000"/>
                </a:schemeClr>
              </a:gs>
              <a:gs pos="65000">
                <a:schemeClr val="accent6">
                  <a:tint val="32000"/>
                  <a:satMod val="250000"/>
                </a:schemeClr>
              </a:gs>
              <a:gs pos="100000">
                <a:schemeClr val="accent6">
                  <a:tint val="23000"/>
                  <a:satMod val="300000"/>
                </a:schemeClr>
              </a:gs>
            </a:gsLst>
            <a:path path="circle">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anchor="ctr"/>
          <a:lstStyle/>
          <a:p>
            <a:pPr fontAlgn="auto" latinLnBrk="1">
              <a:spcBef>
                <a:spcPts val="0"/>
              </a:spcBef>
              <a:spcAft>
                <a:spcPts val="0"/>
              </a:spcAft>
              <a:defRPr/>
            </a:pPr>
            <a:r>
              <a:rPr lang="en-US" dirty="0">
                <a:solidFill>
                  <a:srgbClr val="000000"/>
                </a:solidFill>
              </a:rPr>
              <a:t>WLB Policy: Focused on the Parental Leave</a:t>
            </a:r>
            <a:endParaRPr lang="en-US" dirty="0">
              <a:solidFill>
                <a:srgbClr val="000000"/>
              </a:solidFill>
            </a:endParaRPr>
          </a:p>
        </p:txBody>
      </p:sp>
      <p:sp>
        <p:nvSpPr>
          <p:cNvPr id="47" name="Rectangle 42"/>
          <p:cNvSpPr/>
          <p:nvPr/>
        </p:nvSpPr>
        <p:spPr bwMode="gray">
          <a:xfrm>
            <a:off x="1524000" y="4714370"/>
            <a:ext cx="498855" cy="769441"/>
          </a:xfrm>
          <a:prstGeom prst="rect">
            <a:avLst/>
          </a:prstGeom>
        </p:spPr>
        <p:txBody>
          <a:bodyPr wrap="none">
            <a:spAutoFit/>
          </a:bodyPr>
          <a:lstStyle/>
          <a:p>
            <a:pPr fontAlgn="auto" latinLnBrk="1">
              <a:spcBef>
                <a:spcPts val="0"/>
              </a:spcBef>
              <a:spcAft>
                <a:spcPts val="0"/>
              </a:spcAft>
              <a:defRPr/>
            </a:pPr>
            <a:r>
              <a:rPr lang="en-US" sz="44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5</a:t>
            </a:r>
          </a:p>
        </p:txBody>
      </p:sp>
      <p:sp>
        <p:nvSpPr>
          <p:cNvPr id="48" name="Round Diagonal Corner Rectangle 38"/>
          <p:cNvSpPr/>
          <p:nvPr/>
        </p:nvSpPr>
        <p:spPr bwMode="gray">
          <a:xfrm>
            <a:off x="2089117" y="5068216"/>
            <a:ext cx="5626134" cy="521937"/>
          </a:xfrm>
          <a:prstGeom prst="round2DiagRect">
            <a:avLst>
              <a:gd name="adj1" fmla="val 50000"/>
              <a:gd name="adj2" fmla="val 0"/>
            </a:avLst>
          </a:prstGeom>
          <a:gradFill flip="none" rotWithShape="1">
            <a:gsLst>
              <a:gs pos="0">
                <a:schemeClr val="accent5">
                  <a:lumMod val="60000"/>
                  <a:lumOff val="40000"/>
                </a:schemeClr>
              </a:gs>
              <a:gs pos="65000">
                <a:schemeClr val="accent5">
                  <a:lumMod val="40000"/>
                  <a:lumOff val="60000"/>
                </a:schemeClr>
              </a:gs>
              <a:gs pos="100000">
                <a:schemeClr val="accent5">
                  <a:lumMod val="20000"/>
                  <a:lumOff val="80000"/>
                </a:schemeClr>
              </a:gs>
            </a:gsLst>
            <a:path path="circle">
              <a:fillToRect l="100000" t="100000"/>
            </a:path>
            <a:tileRect r="-100000" b="-100000"/>
          </a:gradFill>
          <a:ln/>
        </p:spPr>
        <p:style>
          <a:lnRef idx="1">
            <a:schemeClr val="accent5"/>
          </a:lnRef>
          <a:fillRef idx="2">
            <a:schemeClr val="accent5"/>
          </a:fillRef>
          <a:effectRef idx="1">
            <a:schemeClr val="accent5"/>
          </a:effectRef>
          <a:fontRef idx="minor">
            <a:schemeClr val="dk1"/>
          </a:fontRef>
        </p:style>
        <p:txBody>
          <a:bodyPr anchor="ctr"/>
          <a:lstStyle/>
          <a:p>
            <a:pPr fontAlgn="auto" latinLnBrk="1">
              <a:spcBef>
                <a:spcPts val="0"/>
              </a:spcBef>
              <a:spcAft>
                <a:spcPts val="0"/>
              </a:spcAft>
              <a:defRPr/>
            </a:pPr>
            <a:r>
              <a:rPr lang="en-US" dirty="0">
                <a:solidFill>
                  <a:srgbClr val="000000"/>
                </a:solidFill>
              </a:rPr>
              <a:t>Some Suggestions</a:t>
            </a:r>
            <a:endParaRPr lang="en-US" dirty="0">
              <a:solidFill>
                <a:srgbClr val="000000"/>
              </a:solidFill>
            </a:endParaRPr>
          </a:p>
        </p:txBody>
      </p:sp>
      <p:sp>
        <p:nvSpPr>
          <p:cNvPr id="17434" name="Title 19"/>
          <p:cNvSpPr txBox="1">
            <a:spLocks/>
          </p:cNvSpPr>
          <p:nvPr/>
        </p:nvSpPr>
        <p:spPr bwMode="auto">
          <a:xfrm>
            <a:off x="300038" y="411163"/>
            <a:ext cx="8520112" cy="647700"/>
          </a:xfrm>
          <a:prstGeom prst="rect">
            <a:avLst/>
          </a:prstGeom>
          <a:noFill/>
          <a:ln w="9525">
            <a:noFill/>
            <a:miter lim="800000"/>
            <a:headEnd/>
            <a:tailEnd/>
          </a:ln>
        </p:spPr>
        <p:txBody>
          <a:bodyPr anchor="ctr"/>
          <a:lstStyle/>
          <a:p>
            <a:pPr latinLnBrk="1"/>
            <a:r>
              <a:rPr lang="ko-KR" altLang="ko-KR" sz="2600" b="1">
                <a:latin typeface="맑은 고딕"/>
                <a:ea typeface="굴림"/>
                <a:cs typeface="굴림"/>
              </a:rPr>
              <a:t>Contents</a:t>
            </a:r>
            <a:endParaRPr lang="en-US" altLang="ko-KR" sz="2600" b="1">
              <a:latin typeface="맑은 고딕"/>
              <a:ea typeface="굴림"/>
              <a:cs typeface="굴림"/>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차트 6"/>
          <p:cNvGraphicFramePr>
            <a:graphicFrameLocks/>
          </p:cNvGraphicFramePr>
          <p:nvPr/>
        </p:nvGraphicFramePr>
        <p:xfrm>
          <a:off x="1079291" y="1503686"/>
          <a:ext cx="7662861" cy="489110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직선 연결선 8"/>
          <p:cNvCxnSpPr/>
          <p:nvPr/>
        </p:nvCxnSpPr>
        <p:spPr>
          <a:xfrm flipV="1">
            <a:off x="347663" y="4076700"/>
            <a:ext cx="8512175" cy="14288"/>
          </a:xfrm>
          <a:prstGeom prst="line">
            <a:avLst/>
          </a:prstGeom>
          <a:ln w="476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035" name="TextBox 4"/>
          <p:cNvSpPr txBox="1">
            <a:spLocks noChangeArrowheads="1"/>
          </p:cNvSpPr>
          <p:nvPr/>
        </p:nvSpPr>
        <p:spPr bwMode="auto">
          <a:xfrm>
            <a:off x="4032250" y="2120900"/>
            <a:ext cx="2124075" cy="522288"/>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sp>
        <p:nvSpPr>
          <p:cNvPr id="44036" name="TextBox 12"/>
          <p:cNvSpPr txBox="1">
            <a:spLocks noChangeArrowheads="1"/>
          </p:cNvSpPr>
          <p:nvPr/>
        </p:nvSpPr>
        <p:spPr bwMode="auto">
          <a:xfrm>
            <a:off x="6310313" y="2105025"/>
            <a:ext cx="1679575" cy="523875"/>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37" name="TextBox 19"/>
          <p:cNvSpPr txBox="1">
            <a:spLocks noChangeArrowheads="1"/>
          </p:cNvSpPr>
          <p:nvPr/>
        </p:nvSpPr>
        <p:spPr bwMode="auto">
          <a:xfrm>
            <a:off x="360363" y="2165350"/>
            <a:ext cx="971550" cy="369888"/>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Sweden</a:t>
            </a:r>
            <a:endParaRPr lang="ko-KR" altLang="en-US" b="1">
              <a:latin typeface="Times New Roman" pitchFamily="18" charset="0"/>
              <a:ea typeface="굴림"/>
              <a:cs typeface="Arial" charset="0"/>
            </a:endParaRPr>
          </a:p>
        </p:txBody>
      </p:sp>
      <p:sp>
        <p:nvSpPr>
          <p:cNvPr id="44038" name="TextBox 25"/>
          <p:cNvSpPr txBox="1">
            <a:spLocks noChangeArrowheads="1"/>
          </p:cNvSpPr>
          <p:nvPr/>
        </p:nvSpPr>
        <p:spPr bwMode="auto">
          <a:xfrm>
            <a:off x="479425" y="3573463"/>
            <a:ext cx="971550" cy="369887"/>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Korea</a:t>
            </a:r>
            <a:endParaRPr lang="ko-KR" altLang="en-US" b="1">
              <a:latin typeface="Times New Roman" pitchFamily="18" charset="0"/>
              <a:ea typeface="굴림"/>
              <a:cs typeface="Arial" charset="0"/>
            </a:endParaRPr>
          </a:p>
        </p:txBody>
      </p:sp>
      <p:sp>
        <p:nvSpPr>
          <p:cNvPr id="44039" name="TextBox 26"/>
          <p:cNvSpPr txBox="1">
            <a:spLocks noChangeArrowheads="1"/>
          </p:cNvSpPr>
          <p:nvPr/>
        </p:nvSpPr>
        <p:spPr bwMode="auto">
          <a:xfrm>
            <a:off x="630238" y="2855913"/>
            <a:ext cx="971550" cy="369887"/>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UK</a:t>
            </a:r>
            <a:endParaRPr lang="ko-KR" altLang="en-US" b="1">
              <a:latin typeface="Times New Roman" pitchFamily="18" charset="0"/>
              <a:ea typeface="굴림"/>
              <a:cs typeface="Arial" charset="0"/>
            </a:endParaRPr>
          </a:p>
        </p:txBody>
      </p:sp>
      <p:sp>
        <p:nvSpPr>
          <p:cNvPr id="44040" name="내용 개체 틀 5"/>
          <p:cNvSpPr>
            <a:spLocks noGrp="1"/>
          </p:cNvSpPr>
          <p:nvPr>
            <p:ph idx="1"/>
          </p:nvPr>
        </p:nvSpPr>
        <p:spPr>
          <a:xfrm>
            <a:off x="0" y="444500"/>
            <a:ext cx="9144000" cy="792163"/>
          </a:xfrm>
        </p:spPr>
        <p:txBody>
          <a:bodyPr anchor="ctr"/>
          <a:lstStyle/>
          <a:p>
            <a:pPr marL="85725" indent="0" algn="ctr">
              <a:lnSpc>
                <a:spcPts val="2000"/>
              </a:lnSpc>
              <a:buFont typeface="Arial" charset="0"/>
              <a:buNone/>
            </a:pPr>
            <a:r>
              <a:rPr lang="en-GB" altLang="ko-KR" sz="2800" smtClean="0">
                <a:solidFill>
                  <a:srgbClr val="0000FF"/>
                </a:solidFill>
                <a:ea typeface="굴림"/>
                <a:cs typeface="굴림"/>
              </a:rPr>
              <a:t>Paid and Unpaid Working Hours of Workers </a:t>
            </a:r>
          </a:p>
          <a:p>
            <a:pPr marL="85725" indent="0" algn="ctr">
              <a:lnSpc>
                <a:spcPts val="2000"/>
              </a:lnSpc>
              <a:buFont typeface="Arial" charset="0"/>
              <a:buNone/>
            </a:pPr>
            <a:r>
              <a:rPr lang="en-GB" altLang="ko-KR" sz="2800" smtClean="0">
                <a:solidFill>
                  <a:srgbClr val="0000FF"/>
                </a:solidFill>
                <a:ea typeface="굴림"/>
                <a:cs typeface="굴림"/>
              </a:rPr>
              <a:t>in Sweden,  the UK and Korea</a:t>
            </a:r>
            <a:endParaRPr lang="ko-KR" altLang="ko-KR" sz="2800" b="1" smtClean="0">
              <a:solidFill>
                <a:srgbClr val="0000FF"/>
              </a:solidFill>
              <a:latin typeface="바탕"/>
              <a:ea typeface="바탕"/>
              <a:cs typeface="바탕"/>
            </a:endParaRPr>
          </a:p>
        </p:txBody>
      </p:sp>
      <p:sp>
        <p:nvSpPr>
          <p:cNvPr id="44041" name="TextBox 26"/>
          <p:cNvSpPr txBox="1">
            <a:spLocks noChangeArrowheads="1"/>
          </p:cNvSpPr>
          <p:nvPr/>
        </p:nvSpPr>
        <p:spPr bwMode="auto">
          <a:xfrm>
            <a:off x="676275" y="5032375"/>
            <a:ext cx="971550" cy="369888"/>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UK</a:t>
            </a:r>
            <a:endParaRPr lang="ko-KR" altLang="en-US" b="1">
              <a:latin typeface="Times New Roman" pitchFamily="18" charset="0"/>
              <a:ea typeface="굴림"/>
              <a:cs typeface="Arial" charset="0"/>
            </a:endParaRPr>
          </a:p>
        </p:txBody>
      </p:sp>
      <p:sp>
        <p:nvSpPr>
          <p:cNvPr id="44042" name="TextBox 25"/>
          <p:cNvSpPr txBox="1">
            <a:spLocks noChangeArrowheads="1"/>
          </p:cNvSpPr>
          <p:nvPr/>
        </p:nvSpPr>
        <p:spPr bwMode="auto">
          <a:xfrm>
            <a:off x="482600" y="5810250"/>
            <a:ext cx="971550" cy="368300"/>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Korea</a:t>
            </a:r>
            <a:endParaRPr lang="ko-KR" altLang="en-US" b="1">
              <a:latin typeface="Times New Roman" pitchFamily="18" charset="0"/>
              <a:ea typeface="굴림"/>
              <a:cs typeface="Arial" charset="0"/>
            </a:endParaRPr>
          </a:p>
        </p:txBody>
      </p:sp>
      <p:sp>
        <p:nvSpPr>
          <p:cNvPr id="44043" name="TextBox 19"/>
          <p:cNvSpPr txBox="1">
            <a:spLocks noChangeArrowheads="1"/>
          </p:cNvSpPr>
          <p:nvPr/>
        </p:nvSpPr>
        <p:spPr bwMode="auto">
          <a:xfrm>
            <a:off x="361950" y="4356100"/>
            <a:ext cx="971550" cy="369888"/>
          </a:xfrm>
          <a:prstGeom prst="rect">
            <a:avLst/>
          </a:prstGeom>
          <a:noFill/>
          <a:ln w="9525">
            <a:noFill/>
            <a:miter lim="800000"/>
            <a:headEnd/>
            <a:tailEnd/>
          </a:ln>
        </p:spPr>
        <p:txBody>
          <a:bodyPr>
            <a:spAutoFit/>
          </a:bodyPr>
          <a:lstStyle/>
          <a:p>
            <a:pPr latinLnBrk="1"/>
            <a:r>
              <a:rPr lang="en-US" altLang="ko-KR" b="1">
                <a:latin typeface="Times New Roman" pitchFamily="18" charset="0"/>
                <a:ea typeface="굴림"/>
                <a:cs typeface="Arial" charset="0"/>
              </a:rPr>
              <a:t>Sweden</a:t>
            </a:r>
            <a:endParaRPr lang="ko-KR" altLang="en-US" b="1">
              <a:latin typeface="Times New Roman" pitchFamily="18" charset="0"/>
              <a:ea typeface="굴림"/>
              <a:cs typeface="Arial" charset="0"/>
            </a:endParaRPr>
          </a:p>
        </p:txBody>
      </p:sp>
      <p:sp>
        <p:nvSpPr>
          <p:cNvPr id="44044" name="TextBox 12"/>
          <p:cNvSpPr txBox="1">
            <a:spLocks noChangeArrowheads="1"/>
          </p:cNvSpPr>
          <p:nvPr/>
        </p:nvSpPr>
        <p:spPr bwMode="auto">
          <a:xfrm>
            <a:off x="6251575" y="2813050"/>
            <a:ext cx="1681163" cy="522288"/>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45" name="TextBox 12"/>
          <p:cNvSpPr txBox="1">
            <a:spLocks noChangeArrowheads="1"/>
          </p:cNvSpPr>
          <p:nvPr/>
        </p:nvSpPr>
        <p:spPr bwMode="auto">
          <a:xfrm>
            <a:off x="6791325" y="3516313"/>
            <a:ext cx="1681163" cy="523875"/>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46" name="TextBox 12"/>
          <p:cNvSpPr txBox="1">
            <a:spLocks noChangeArrowheads="1"/>
          </p:cNvSpPr>
          <p:nvPr/>
        </p:nvSpPr>
        <p:spPr bwMode="auto">
          <a:xfrm>
            <a:off x="6419850" y="4268788"/>
            <a:ext cx="1679575" cy="523875"/>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47" name="TextBox 12"/>
          <p:cNvSpPr txBox="1">
            <a:spLocks noChangeArrowheads="1"/>
          </p:cNvSpPr>
          <p:nvPr/>
        </p:nvSpPr>
        <p:spPr bwMode="auto">
          <a:xfrm>
            <a:off x="7094538" y="5708650"/>
            <a:ext cx="1679575" cy="522288"/>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48" name="TextBox 12"/>
          <p:cNvSpPr txBox="1">
            <a:spLocks noChangeArrowheads="1"/>
          </p:cNvSpPr>
          <p:nvPr/>
        </p:nvSpPr>
        <p:spPr bwMode="auto">
          <a:xfrm>
            <a:off x="6419850" y="4987925"/>
            <a:ext cx="1679575" cy="523875"/>
          </a:xfrm>
          <a:prstGeom prst="rect">
            <a:avLst/>
          </a:prstGeom>
          <a:noFill/>
          <a:ln w="9525">
            <a:noFill/>
            <a:miter lim="800000"/>
            <a:headEnd/>
            <a:tailEnd/>
          </a:ln>
        </p:spPr>
        <p:txBody>
          <a:bodyPr>
            <a:spAutoFit/>
          </a:bodyPr>
          <a:lstStyle/>
          <a:p>
            <a:pPr latinLnBrk="1"/>
            <a:r>
              <a:rPr lang="en-US" altLang="ko-KR" sz="1400" b="1">
                <a:solidFill>
                  <a:srgbClr val="953735"/>
                </a:solidFill>
                <a:latin typeface="Times New Roman" pitchFamily="18" charset="0"/>
                <a:ea typeface="굴림"/>
                <a:cs typeface="Arial" charset="0"/>
              </a:rPr>
              <a:t>Cooking &amp; </a:t>
            </a:r>
          </a:p>
          <a:p>
            <a:pPr latinLnBrk="1"/>
            <a:r>
              <a:rPr lang="en-US" altLang="ko-KR" sz="1400" b="1">
                <a:solidFill>
                  <a:srgbClr val="953735"/>
                </a:solidFill>
                <a:latin typeface="Times New Roman" pitchFamily="18" charset="0"/>
                <a:ea typeface="굴림"/>
                <a:cs typeface="Arial" charset="0"/>
              </a:rPr>
              <a:t>other housework</a:t>
            </a:r>
            <a:endParaRPr lang="ko-KR" altLang="en-US" sz="1400" b="1">
              <a:solidFill>
                <a:srgbClr val="953735"/>
              </a:solidFill>
              <a:latin typeface="Times New Roman" pitchFamily="18" charset="0"/>
              <a:ea typeface="굴림"/>
              <a:cs typeface="Arial" charset="0"/>
            </a:endParaRPr>
          </a:p>
        </p:txBody>
      </p:sp>
      <p:sp>
        <p:nvSpPr>
          <p:cNvPr id="44049" name="TextBox 4"/>
          <p:cNvSpPr txBox="1">
            <a:spLocks noChangeArrowheads="1"/>
          </p:cNvSpPr>
          <p:nvPr/>
        </p:nvSpPr>
        <p:spPr bwMode="auto">
          <a:xfrm>
            <a:off x="3944938" y="2843213"/>
            <a:ext cx="2124075" cy="522287"/>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sp>
        <p:nvSpPr>
          <p:cNvPr id="44050" name="TextBox 4"/>
          <p:cNvSpPr txBox="1">
            <a:spLocks noChangeArrowheads="1"/>
          </p:cNvSpPr>
          <p:nvPr/>
        </p:nvSpPr>
        <p:spPr bwMode="auto">
          <a:xfrm>
            <a:off x="4649788" y="3546475"/>
            <a:ext cx="2124075" cy="523875"/>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sp>
        <p:nvSpPr>
          <p:cNvPr id="44051" name="TextBox 4"/>
          <p:cNvSpPr txBox="1">
            <a:spLocks noChangeArrowheads="1"/>
          </p:cNvSpPr>
          <p:nvPr/>
        </p:nvSpPr>
        <p:spPr bwMode="auto">
          <a:xfrm>
            <a:off x="4802188" y="5708650"/>
            <a:ext cx="2124075" cy="522288"/>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sp>
        <p:nvSpPr>
          <p:cNvPr id="44052" name="TextBox 4"/>
          <p:cNvSpPr txBox="1">
            <a:spLocks noChangeArrowheads="1"/>
          </p:cNvSpPr>
          <p:nvPr/>
        </p:nvSpPr>
        <p:spPr bwMode="auto">
          <a:xfrm>
            <a:off x="3948113" y="4973638"/>
            <a:ext cx="2122487" cy="523875"/>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sp>
        <p:nvSpPr>
          <p:cNvPr id="44053" name="TextBox 4"/>
          <p:cNvSpPr txBox="1">
            <a:spLocks noChangeArrowheads="1"/>
          </p:cNvSpPr>
          <p:nvPr/>
        </p:nvSpPr>
        <p:spPr bwMode="auto">
          <a:xfrm>
            <a:off x="3962400" y="4268788"/>
            <a:ext cx="2124075" cy="523875"/>
          </a:xfrm>
          <a:prstGeom prst="rect">
            <a:avLst/>
          </a:prstGeom>
          <a:noFill/>
          <a:ln w="9525">
            <a:noFill/>
            <a:miter lim="800000"/>
            <a:headEnd/>
            <a:tailEnd/>
          </a:ln>
        </p:spPr>
        <p:txBody>
          <a:bodyPr>
            <a:spAutoFit/>
          </a:bodyPr>
          <a:lstStyle/>
          <a:p>
            <a:pPr algn="r" latinLnBrk="1"/>
            <a:r>
              <a:rPr lang="en-US" altLang="ko-KR" sz="1400" b="1">
                <a:solidFill>
                  <a:srgbClr val="17375E"/>
                </a:solidFill>
                <a:latin typeface="Times New Roman" pitchFamily="18" charset="0"/>
                <a:ea typeface="굴림"/>
                <a:cs typeface="Arial" charset="0"/>
              </a:rPr>
              <a:t>Caring &amp; helping children with their study</a:t>
            </a:r>
            <a:endParaRPr lang="ko-KR" altLang="en-US" sz="1400" b="1">
              <a:solidFill>
                <a:srgbClr val="17375E"/>
              </a:solidFill>
              <a:latin typeface="Times New Roman" pitchFamily="18" charset="0"/>
              <a:ea typeface="굴림"/>
              <a:cs typeface="Arial" charset="0"/>
            </a:endParaRPr>
          </a:p>
        </p:txBody>
      </p:sp>
      <p:cxnSp>
        <p:nvCxnSpPr>
          <p:cNvPr id="44054" name="직선 연결선 3"/>
          <p:cNvCxnSpPr>
            <a:cxnSpLocks noChangeShapeType="1"/>
          </p:cNvCxnSpPr>
          <p:nvPr/>
        </p:nvCxnSpPr>
        <p:spPr bwMode="auto">
          <a:xfrm flipV="1">
            <a:off x="165100" y="1244600"/>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제목 1"/>
          <p:cNvSpPr>
            <a:spLocks noGrp="1"/>
          </p:cNvSpPr>
          <p:nvPr>
            <p:ph type="title"/>
          </p:nvPr>
        </p:nvSpPr>
        <p:spPr>
          <a:xfrm>
            <a:off x="285750" y="636588"/>
            <a:ext cx="8520113" cy="647700"/>
          </a:xfrm>
        </p:spPr>
        <p:txBody>
          <a:bodyPr/>
          <a:lstStyle/>
          <a:p>
            <a:pPr algn="l"/>
            <a:r>
              <a:rPr lang="en-US" altLang="ko-KR" sz="2400" b="1" smtClean="0">
                <a:solidFill>
                  <a:srgbClr val="0000FF"/>
                </a:solidFill>
                <a:latin typeface="Arial" charset="0"/>
                <a:ea typeface="Cambria Math" pitchFamily="18" charset="0"/>
                <a:cs typeface="Arial" charset="0"/>
              </a:rPr>
              <a:t>Gender division of labor in the household</a:t>
            </a:r>
            <a:br>
              <a:rPr lang="en-US" altLang="ko-KR" sz="2400" b="1" smtClean="0">
                <a:solidFill>
                  <a:srgbClr val="0000FF"/>
                </a:solidFill>
                <a:latin typeface="Arial" charset="0"/>
                <a:ea typeface="Cambria Math" pitchFamily="18" charset="0"/>
                <a:cs typeface="Arial" charset="0"/>
              </a:rPr>
            </a:br>
            <a:endParaRPr lang="ko-KR" altLang="en-US" sz="2400" b="1" smtClean="0">
              <a:solidFill>
                <a:srgbClr val="0000FF"/>
              </a:solidFill>
              <a:latin typeface="Arial" charset="0"/>
              <a:ea typeface="굴림"/>
              <a:cs typeface="Arial" charset="0"/>
            </a:endParaRPr>
          </a:p>
        </p:txBody>
      </p:sp>
      <p:sp>
        <p:nvSpPr>
          <p:cNvPr id="37891" name="내용 개체 틀 2"/>
          <p:cNvSpPr>
            <a:spLocks noGrp="1"/>
          </p:cNvSpPr>
          <p:nvPr>
            <p:ph idx="1"/>
          </p:nvPr>
        </p:nvSpPr>
        <p:spPr>
          <a:xfrm>
            <a:off x="295275" y="1754188"/>
            <a:ext cx="8524875" cy="3943350"/>
          </a:xfrm>
        </p:spPr>
        <p:txBody>
          <a:bodyPr rtlCol="0">
            <a:normAutofit/>
          </a:bodyPr>
          <a:lstStyle/>
          <a:p>
            <a:pPr fontAlgn="auto">
              <a:spcAft>
                <a:spcPts val="0"/>
              </a:spcAft>
              <a:buFont typeface="Arial" panose="020B0604020202020204" pitchFamily="34" charset="0"/>
              <a:buChar char="•"/>
              <a:defRPr/>
            </a:pPr>
            <a:r>
              <a:rPr lang="en-US" altLang="ko-KR" sz="2000" dirty="0" smtClean="0">
                <a:latin typeface="Arial" pitchFamily="34" charset="0"/>
                <a:ea typeface="굴림" pitchFamily="50" charset="-127"/>
                <a:cs typeface="Arial" pitchFamily="34" charset="0"/>
              </a:rPr>
              <a:t>If the burden of childrearing and housework is concentrated on one side, it provides the structural environment to incur women’s job interruption.</a:t>
            </a:r>
          </a:p>
          <a:p>
            <a:pPr fontAlgn="auto">
              <a:spcAft>
                <a:spcPts val="0"/>
              </a:spcAft>
              <a:buFont typeface="Arial" panose="020B0604020202020204" pitchFamily="34" charset="0"/>
              <a:buChar char="•"/>
              <a:defRPr/>
            </a:pPr>
            <a:endParaRPr lang="en-US" altLang="ko-KR" sz="2000" dirty="0" smtClean="0">
              <a:latin typeface="Arial" pitchFamily="34" charset="0"/>
              <a:ea typeface="굴림" pitchFamily="50" charset="-127"/>
              <a:cs typeface="Arial" pitchFamily="34" charset="0"/>
            </a:endParaRPr>
          </a:p>
          <a:p>
            <a:pPr fontAlgn="auto">
              <a:spcAft>
                <a:spcPts val="0"/>
              </a:spcAft>
              <a:buFont typeface="Arial" panose="020B0604020202020204" pitchFamily="34" charset="0"/>
              <a:buChar char="•"/>
              <a:defRPr/>
            </a:pPr>
            <a:r>
              <a:rPr lang="en-US" altLang="ko-KR" sz="2000" dirty="0" smtClean="0">
                <a:latin typeface="Arial" pitchFamily="34" charset="0"/>
                <a:ea typeface="굴림" pitchFamily="50" charset="-127"/>
                <a:cs typeface="Arial" pitchFamily="34" charset="0"/>
              </a:rPr>
              <a:t>Comparing the gender division of three countries, Swedish workers are equally sharing the housework, Korean workers show the most unequal division of </a:t>
            </a:r>
            <a:r>
              <a:rPr lang="en-US" altLang="ko-KR" sz="2000" dirty="0" err="1" smtClean="0">
                <a:latin typeface="Arial" pitchFamily="34" charset="0"/>
                <a:ea typeface="굴림" pitchFamily="50" charset="-127"/>
                <a:cs typeface="Arial" pitchFamily="34" charset="0"/>
              </a:rPr>
              <a:t>labour</a:t>
            </a:r>
            <a:r>
              <a:rPr lang="en-US" altLang="ko-KR" sz="2000" dirty="0" smtClean="0">
                <a:latin typeface="Arial" pitchFamily="34" charset="0"/>
                <a:ea typeface="굴림" pitchFamily="50" charset="-127"/>
                <a:cs typeface="Arial" pitchFamily="34" charset="0"/>
              </a:rPr>
              <a:t> between men and women.</a:t>
            </a:r>
          </a:p>
          <a:p>
            <a:pPr fontAlgn="auto">
              <a:spcAft>
                <a:spcPts val="0"/>
              </a:spcAft>
              <a:buFont typeface="Arial" panose="020B0604020202020204" pitchFamily="34" charset="0"/>
              <a:buChar char="•"/>
              <a:defRPr/>
            </a:pPr>
            <a:endParaRPr lang="en-US" altLang="ko-KR" sz="2000" dirty="0" smtClean="0">
              <a:latin typeface="Arial" pitchFamily="34" charset="0"/>
              <a:ea typeface="굴림" pitchFamily="50" charset="-127"/>
              <a:cs typeface="Arial" pitchFamily="34" charset="0"/>
            </a:endParaRPr>
          </a:p>
          <a:p>
            <a:pPr fontAlgn="auto">
              <a:spcAft>
                <a:spcPts val="0"/>
              </a:spcAft>
              <a:buFont typeface="Arial" panose="020B0604020202020204" pitchFamily="34" charset="0"/>
              <a:buChar char="•"/>
              <a:defRPr/>
            </a:pPr>
            <a:r>
              <a:rPr lang="en-US" altLang="ko-KR" sz="2000" dirty="0" smtClean="0">
                <a:latin typeface="Arial" pitchFamily="34" charset="0"/>
                <a:ea typeface="굴림" pitchFamily="50" charset="-127"/>
                <a:cs typeface="Arial" pitchFamily="34" charset="0"/>
              </a:rPr>
              <a:t>These are the main factors that discourage women’s possibility of WLB.</a:t>
            </a:r>
          </a:p>
          <a:p>
            <a:pPr marL="0" indent="0" fontAlgn="auto">
              <a:spcAft>
                <a:spcPts val="0"/>
              </a:spcAft>
              <a:buFont typeface="Arial" panose="020B0604020202020204" pitchFamily="34" charset="0"/>
              <a:buNone/>
              <a:defRPr/>
            </a:pPr>
            <a:endParaRPr lang="en-US" altLang="ko-KR" dirty="0" smtClean="0">
              <a:ea typeface="굴림" pitchFamily="50" charset="-127"/>
              <a:cs typeface="+mn-cs"/>
            </a:endParaRPr>
          </a:p>
          <a:p>
            <a:pPr marL="0" indent="0" fontAlgn="auto">
              <a:spcAft>
                <a:spcPts val="0"/>
              </a:spcAft>
              <a:buFont typeface="Arial" panose="020B0604020202020204" pitchFamily="34" charset="0"/>
              <a:buNone/>
              <a:defRPr/>
            </a:pPr>
            <a:endParaRPr lang="ko-KR" altLang="en-US" dirty="0" smtClean="0">
              <a:ea typeface="굴림" pitchFamily="50" charset="-127"/>
              <a:cs typeface="+mn-cs"/>
            </a:endParaRPr>
          </a:p>
        </p:txBody>
      </p:sp>
      <p:cxnSp>
        <p:nvCxnSpPr>
          <p:cNvPr id="45059" name="직선 연결선 3"/>
          <p:cNvCxnSpPr>
            <a:cxnSpLocks noChangeShapeType="1"/>
          </p:cNvCxnSpPr>
          <p:nvPr/>
        </p:nvCxnSpPr>
        <p:spPr bwMode="auto">
          <a:xfrm flipV="1">
            <a:off x="165100" y="1244600"/>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692150"/>
            <a:ext cx="8012112" cy="425450"/>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mn-ea"/>
                <a:cs typeface="Arial" pitchFamily="34" charset="0"/>
              </a:rPr>
              <a:t>Working time and Family time</a:t>
            </a:r>
            <a:endParaRPr lang="ko-KR" altLang="en-US" sz="2400" b="1" kern="0" dirty="0">
              <a:solidFill>
                <a:srgbClr val="0000FF"/>
              </a:solidFill>
              <a:latin typeface="Arial" pitchFamily="34" charset="0"/>
              <a:ea typeface="+mn-ea"/>
              <a:cs typeface="Arial" pitchFamily="34" charset="0"/>
            </a:endParaRPr>
          </a:p>
        </p:txBody>
      </p:sp>
      <p:sp>
        <p:nvSpPr>
          <p:cNvPr id="4149"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4150" name="내용 개체 틀 2"/>
          <p:cNvSpPr txBox="1">
            <a:spLocks/>
          </p:cNvSpPr>
          <p:nvPr/>
        </p:nvSpPr>
        <p:spPr bwMode="auto">
          <a:xfrm>
            <a:off x="30956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4151" name="내용 개체 틀 2"/>
          <p:cNvSpPr txBox="1">
            <a:spLocks/>
          </p:cNvSpPr>
          <p:nvPr/>
        </p:nvSpPr>
        <p:spPr bwMode="auto">
          <a:xfrm>
            <a:off x="50641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graphicFrame>
        <p:nvGraphicFramePr>
          <p:cNvPr id="4147" name="Object 51"/>
          <p:cNvGraphicFramePr>
            <a:graphicFrameLocks/>
          </p:cNvGraphicFramePr>
          <p:nvPr/>
        </p:nvGraphicFramePr>
        <p:xfrm>
          <a:off x="5435600" y="2422525"/>
          <a:ext cx="3349625" cy="2844800"/>
        </p:xfrm>
        <a:graphic>
          <a:graphicData uri="http://schemas.openxmlformats.org/presentationml/2006/ole">
            <p:oleObj spid="_x0000_s4147" r:id="rId3" imgW="3353091" imgH="2840982" progId="Excel.Sheet.8">
              <p:embed/>
            </p:oleObj>
          </a:graphicData>
        </a:graphic>
      </p:graphicFrame>
      <p:sp>
        <p:nvSpPr>
          <p:cNvPr id="4152" name="TextBox 2"/>
          <p:cNvSpPr txBox="1">
            <a:spLocks noChangeArrowheads="1"/>
          </p:cNvSpPr>
          <p:nvPr/>
        </p:nvSpPr>
        <p:spPr bwMode="auto">
          <a:xfrm>
            <a:off x="1528763" y="5208588"/>
            <a:ext cx="3690937" cy="338137"/>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 Hong, et al.(2009)</a:t>
            </a:r>
            <a:endParaRPr kumimoji="1" lang="ko-KR" altLang="en-US" sz="1600">
              <a:solidFill>
                <a:srgbClr val="000000"/>
              </a:solidFill>
              <a:ea typeface="굴림"/>
              <a:cs typeface="Arial" charset="0"/>
            </a:endParaRPr>
          </a:p>
        </p:txBody>
      </p:sp>
      <p:sp>
        <p:nvSpPr>
          <p:cNvPr id="4153" name="TextBox 3"/>
          <p:cNvSpPr txBox="1">
            <a:spLocks noChangeArrowheads="1"/>
          </p:cNvSpPr>
          <p:nvPr/>
        </p:nvSpPr>
        <p:spPr bwMode="auto">
          <a:xfrm>
            <a:off x="6011863" y="5267325"/>
            <a:ext cx="2717800" cy="338138"/>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 Hong &amp; Kim(2011)</a:t>
            </a:r>
            <a:endParaRPr kumimoji="1" lang="ko-KR" altLang="en-US" sz="1600">
              <a:solidFill>
                <a:srgbClr val="000000"/>
              </a:solidFill>
              <a:ea typeface="굴림"/>
              <a:cs typeface="Arial" charset="0"/>
            </a:endParaRPr>
          </a:p>
        </p:txBody>
      </p:sp>
      <p:graphicFrame>
        <p:nvGraphicFramePr>
          <p:cNvPr id="14" name="차트 13"/>
          <p:cNvGraphicFramePr>
            <a:graphicFrameLocks/>
          </p:cNvGraphicFramePr>
          <p:nvPr/>
        </p:nvGraphicFramePr>
        <p:xfrm>
          <a:off x="309563" y="2719387"/>
          <a:ext cx="5054525" cy="2547938"/>
        </p:xfrm>
        <a:graphic>
          <a:graphicData uri="http://schemas.openxmlformats.org/drawingml/2006/chart">
            <c:chart xmlns:c="http://schemas.openxmlformats.org/drawingml/2006/chart" xmlns:r="http://schemas.openxmlformats.org/officeDocument/2006/relationships" r:id="rId4"/>
          </a:graphicData>
        </a:graphic>
      </p:graphicFrame>
      <p:cxnSp>
        <p:nvCxnSpPr>
          <p:cNvPr id="4155" name="직선 연결선 10"/>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38" y="692150"/>
            <a:ext cx="6356350" cy="425450"/>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mn-ea"/>
                <a:cs typeface="Arial" pitchFamily="34" charset="0"/>
              </a:rPr>
              <a:t>Family Time</a:t>
            </a:r>
            <a:endParaRPr lang="ko-KR" altLang="en-US" sz="2400" b="1" kern="0" dirty="0">
              <a:solidFill>
                <a:srgbClr val="0000FF"/>
              </a:solidFill>
              <a:latin typeface="Arial" pitchFamily="34" charset="0"/>
              <a:ea typeface="+mn-ea"/>
              <a:cs typeface="Arial" pitchFamily="34" charset="0"/>
            </a:endParaRPr>
          </a:p>
        </p:txBody>
      </p:sp>
      <p:sp>
        <p:nvSpPr>
          <p:cNvPr id="48130" name="TextBox 2"/>
          <p:cNvSpPr txBox="1">
            <a:spLocks noChangeArrowheads="1"/>
          </p:cNvSpPr>
          <p:nvPr/>
        </p:nvSpPr>
        <p:spPr bwMode="auto">
          <a:xfrm>
            <a:off x="827088" y="1857375"/>
            <a:ext cx="8066087" cy="3786188"/>
          </a:xfrm>
          <a:prstGeom prst="rect">
            <a:avLst/>
          </a:prstGeom>
          <a:noFill/>
          <a:ln w="9525">
            <a:noFill/>
            <a:miter lim="800000"/>
            <a:headEnd/>
            <a:tailEnd/>
          </a:ln>
        </p:spPr>
        <p:txBody>
          <a:bodyPr>
            <a:spAutoFit/>
          </a:bodyPr>
          <a:lstStyle/>
          <a:p>
            <a:pPr marL="342900" indent="-342900" latinLnBrk="1">
              <a:buFont typeface="Wingdings" pitchFamily="2" charset="2"/>
              <a:buChar char="§"/>
            </a:pPr>
            <a:r>
              <a:rPr lang="en-US" altLang="ko-KR" sz="2000">
                <a:solidFill>
                  <a:srgbClr val="000000"/>
                </a:solidFill>
                <a:ea typeface="굴림"/>
                <a:cs typeface="Arial" charset="0"/>
              </a:rPr>
              <a:t>The appropriate amount of time to share with family is indispensable to make the </a:t>
            </a:r>
            <a:r>
              <a:rPr lang="en-US" altLang="ko-KR" sz="2000">
                <a:solidFill>
                  <a:srgbClr val="FF0000"/>
                </a:solidFill>
                <a:ea typeface="굴림"/>
                <a:cs typeface="Arial" charset="0"/>
              </a:rPr>
              <a:t>harmony between work and family.</a:t>
            </a:r>
          </a:p>
          <a:p>
            <a:pPr marL="342900" indent="-342900" latinLnBrk="1">
              <a:buFont typeface="Wingdings" pitchFamily="2" charset="2"/>
              <a:buChar char="§"/>
            </a:pPr>
            <a:endParaRPr lang="en-US" altLang="ko-KR" sz="2000">
              <a:solidFill>
                <a:srgbClr val="000000"/>
              </a:solidFill>
              <a:ea typeface="굴림"/>
              <a:cs typeface="Arial" charset="0"/>
            </a:endParaRPr>
          </a:p>
          <a:p>
            <a:pPr marL="342900" indent="-342900" latinLnBrk="1">
              <a:buFont typeface="Wingdings" pitchFamily="2" charset="2"/>
              <a:buChar char="§"/>
            </a:pPr>
            <a:r>
              <a:rPr lang="en-US" altLang="ko-KR" sz="2000">
                <a:solidFill>
                  <a:srgbClr val="000000"/>
                </a:solidFill>
                <a:ea typeface="굴림"/>
                <a:cs typeface="Arial" charset="0"/>
              </a:rPr>
              <a:t>Swedish workers spent more than four hours a day with family, while British and Korean workers answered that they spent more than 2 hours but less than 4 hours per day with their family.</a:t>
            </a:r>
          </a:p>
          <a:p>
            <a:pPr marL="342900" indent="-342900" latinLnBrk="1">
              <a:buFont typeface="Wingdings" pitchFamily="2" charset="2"/>
              <a:buChar char="§"/>
            </a:pPr>
            <a:endParaRPr lang="en-US" altLang="ko-KR" sz="2000">
              <a:solidFill>
                <a:srgbClr val="000000"/>
              </a:solidFill>
              <a:ea typeface="굴림"/>
              <a:cs typeface="Arial" charset="0"/>
            </a:endParaRPr>
          </a:p>
          <a:p>
            <a:pPr marL="342900" indent="-342900" latinLnBrk="1">
              <a:buFont typeface="Wingdings" pitchFamily="2" charset="2"/>
              <a:buChar char="§"/>
            </a:pPr>
            <a:r>
              <a:rPr lang="en-US" altLang="ko-KR" sz="2000">
                <a:solidFill>
                  <a:srgbClr val="000000"/>
                </a:solidFill>
                <a:ea typeface="굴림"/>
                <a:cs typeface="Arial" charset="0"/>
              </a:rPr>
              <a:t>Also, it is important that how many times do they have </a:t>
            </a:r>
            <a:r>
              <a:rPr lang="en-US" altLang="ko-KR" sz="2000">
                <a:solidFill>
                  <a:srgbClr val="FF0000"/>
                </a:solidFill>
                <a:ea typeface="굴림"/>
                <a:cs typeface="Arial" charset="0"/>
              </a:rPr>
              <a:t>dinner with their family members at home</a:t>
            </a:r>
            <a:r>
              <a:rPr lang="en-US" altLang="ko-KR" sz="2000">
                <a:solidFill>
                  <a:srgbClr val="000000"/>
                </a:solidFill>
                <a:ea typeface="굴림"/>
                <a:cs typeface="Arial" charset="0"/>
              </a:rPr>
              <a:t>. The results notify that Korean workers are suffering from not only the lack of time to share with family but also the poor conditions to make chance to be with their family.</a:t>
            </a:r>
            <a:endParaRPr lang="ko-KR" altLang="en-US" sz="2000">
              <a:solidFill>
                <a:srgbClr val="000000"/>
              </a:solidFill>
              <a:ea typeface="굴림"/>
              <a:cs typeface="Arial" charset="0"/>
            </a:endParaRPr>
          </a:p>
        </p:txBody>
      </p:sp>
      <p:cxnSp>
        <p:nvCxnSpPr>
          <p:cNvPr id="48131"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 y="711200"/>
            <a:ext cx="8407400" cy="414338"/>
          </a:xfrm>
          <a:prstGeom prst="rect">
            <a:avLst/>
          </a:prstGeom>
          <a:noFill/>
        </p:spPr>
        <p:txBody>
          <a:bodyPr>
            <a:spAutoFit/>
          </a:bodyPr>
          <a:lstStyle/>
          <a:p>
            <a:pPr fontAlgn="auto" latinLnBrk="1">
              <a:lnSpc>
                <a:spcPts val="2500"/>
              </a:lnSpc>
              <a:spcBef>
                <a:spcPct val="20000"/>
              </a:spcBef>
              <a:spcAft>
                <a:spcPts val="0"/>
              </a:spcAft>
              <a:defRPr/>
            </a:pPr>
            <a:r>
              <a:rPr lang="en-GB" altLang="ko-KR" sz="2400" b="1" spc="-100" dirty="0">
                <a:solidFill>
                  <a:srgbClr val="0000FF"/>
                </a:solidFill>
                <a:latin typeface="Arial" pitchFamily="34" charset="0"/>
                <a:ea typeface="+mn-ea"/>
                <a:cs typeface="Arial" pitchFamily="34" charset="0"/>
              </a:rPr>
              <a:t>Comparison of Family </a:t>
            </a:r>
            <a:r>
              <a:rPr lang="en-GB" altLang="ko-KR" sz="2400" b="1" spc="-100" dirty="0">
                <a:solidFill>
                  <a:srgbClr val="0000FF"/>
                </a:solidFill>
                <a:latin typeface="Arial" pitchFamily="34" charset="0"/>
                <a:ea typeface="+mn-ea"/>
                <a:cs typeface="Arial" pitchFamily="34" charset="0"/>
              </a:rPr>
              <a:t>Life: </a:t>
            </a:r>
            <a:r>
              <a:rPr lang="en-US" altLang="ko-KR" sz="2400" b="1" spc="-100" dirty="0">
                <a:solidFill>
                  <a:srgbClr val="0000FF"/>
                </a:solidFill>
                <a:latin typeface="Arial" pitchFamily="34" charset="0"/>
                <a:ea typeface="+mn-ea"/>
                <a:cs typeface="Arial" pitchFamily="34" charset="0"/>
              </a:rPr>
              <a:t>days having dinner with </a:t>
            </a:r>
            <a:r>
              <a:rPr lang="en-US" altLang="ko-KR" sz="2400" b="1" spc="-100" dirty="0">
                <a:solidFill>
                  <a:srgbClr val="0000FF"/>
                </a:solidFill>
                <a:latin typeface="Arial" pitchFamily="34" charset="0"/>
                <a:ea typeface="+mn-ea"/>
                <a:cs typeface="Arial" pitchFamily="34" charset="0"/>
              </a:rPr>
              <a:t>family</a:t>
            </a:r>
            <a:endParaRPr lang="ko-KR" altLang="ko-KR" sz="2400" b="1" spc="-100" dirty="0">
              <a:solidFill>
                <a:srgbClr val="0000FF"/>
              </a:solidFill>
              <a:latin typeface="Arial" pitchFamily="34" charset="0"/>
              <a:ea typeface="바탕" pitchFamily="18" charset="-127"/>
              <a:cs typeface="Arial" pitchFamily="34" charset="0"/>
            </a:endParaRPr>
          </a:p>
        </p:txBody>
      </p:sp>
      <p:sp>
        <p:nvSpPr>
          <p:cNvPr id="49154"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49155" name="TextBox 2"/>
          <p:cNvSpPr txBox="1">
            <a:spLocks noChangeArrowheads="1"/>
          </p:cNvSpPr>
          <p:nvPr/>
        </p:nvSpPr>
        <p:spPr bwMode="auto">
          <a:xfrm>
            <a:off x="1858963" y="6016625"/>
            <a:ext cx="6961187" cy="338138"/>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 Hong, et al.(2009)</a:t>
            </a:r>
            <a:endParaRPr kumimoji="1" lang="ko-KR" altLang="en-US" sz="1600">
              <a:solidFill>
                <a:srgbClr val="000000"/>
              </a:solidFill>
              <a:ea typeface="굴림"/>
              <a:cs typeface="Arial" charset="0"/>
            </a:endParaRPr>
          </a:p>
        </p:txBody>
      </p:sp>
      <p:graphicFrame>
        <p:nvGraphicFramePr>
          <p:cNvPr id="7" name="차트 6"/>
          <p:cNvGraphicFramePr/>
          <p:nvPr/>
        </p:nvGraphicFramePr>
        <p:xfrm>
          <a:off x="662042" y="2057653"/>
          <a:ext cx="8158430" cy="3888432"/>
        </p:xfrm>
        <a:graphic>
          <a:graphicData uri="http://schemas.openxmlformats.org/drawingml/2006/chart">
            <c:chart xmlns:c="http://schemas.openxmlformats.org/drawingml/2006/chart" xmlns:r="http://schemas.openxmlformats.org/officeDocument/2006/relationships" r:id="rId2"/>
          </a:graphicData>
        </a:graphic>
      </p:graphicFrame>
      <p:cxnSp>
        <p:nvCxnSpPr>
          <p:cNvPr id="49157" name="직선 연결선 5"/>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5" y="765175"/>
            <a:ext cx="8769350" cy="412750"/>
          </a:xfrm>
          <a:prstGeom prst="rect">
            <a:avLst/>
          </a:prstGeom>
          <a:noFill/>
        </p:spPr>
        <p:txBody>
          <a:bodyPr>
            <a:spAutoFit/>
          </a:bodyPr>
          <a:lstStyle/>
          <a:p>
            <a:pPr fontAlgn="auto" latinLnBrk="1">
              <a:lnSpc>
                <a:spcPts val="2500"/>
              </a:lnSpc>
              <a:spcBef>
                <a:spcPct val="20000"/>
              </a:spcBef>
              <a:spcAft>
                <a:spcPts val="0"/>
              </a:spcAft>
              <a:defRPr/>
            </a:pPr>
            <a:r>
              <a:rPr lang="en-US" altLang="ko-KR" sz="2400" b="1" spc="-150" dirty="0">
                <a:solidFill>
                  <a:srgbClr val="0000FF"/>
                </a:solidFill>
                <a:latin typeface="Arial" pitchFamily="34" charset="0"/>
                <a:ea typeface="바탕" pitchFamily="18" charset="-127"/>
                <a:cs typeface="Arial" pitchFamily="34" charset="0"/>
              </a:rPr>
              <a:t>Preferred Work Schedules </a:t>
            </a:r>
            <a:r>
              <a:rPr lang="en-US" altLang="ko-KR" sz="2400" b="1" spc="-150" dirty="0">
                <a:solidFill>
                  <a:srgbClr val="0000FF"/>
                </a:solidFill>
                <a:latin typeface="Arial" pitchFamily="34" charset="0"/>
                <a:ea typeface="바탕" pitchFamily="18" charset="-127"/>
                <a:cs typeface="Arial" pitchFamily="34" charset="0"/>
              </a:rPr>
              <a:t>by </a:t>
            </a:r>
            <a:r>
              <a:rPr lang="en-US" altLang="ko-KR" sz="2400" b="1" spc="-150" dirty="0">
                <a:solidFill>
                  <a:srgbClr val="0000FF"/>
                </a:solidFill>
                <a:latin typeface="Arial" pitchFamily="34" charset="0"/>
                <a:ea typeface="바탕" pitchFamily="18" charset="-127"/>
                <a:cs typeface="Arial" pitchFamily="34" charset="0"/>
              </a:rPr>
              <a:t>working parents and their </a:t>
            </a:r>
            <a:r>
              <a:rPr lang="en-US" altLang="ko-KR" sz="2400" b="1" spc="-150" dirty="0">
                <a:solidFill>
                  <a:srgbClr val="0000FF"/>
                </a:solidFill>
                <a:latin typeface="Arial" pitchFamily="34" charset="0"/>
                <a:ea typeface="바탕" pitchFamily="18" charset="-127"/>
                <a:cs typeface="Arial" pitchFamily="34" charset="0"/>
              </a:rPr>
              <a:t>children</a:t>
            </a:r>
            <a:endParaRPr lang="ko-KR" altLang="ko-KR" sz="2400" b="1" spc="-150" dirty="0">
              <a:solidFill>
                <a:srgbClr val="0000FF"/>
              </a:solidFill>
              <a:latin typeface="Arial" pitchFamily="34" charset="0"/>
              <a:ea typeface="바탕" pitchFamily="18" charset="-127"/>
              <a:cs typeface="Arial" pitchFamily="34" charset="0"/>
            </a:endParaRPr>
          </a:p>
        </p:txBody>
      </p:sp>
      <p:sp>
        <p:nvSpPr>
          <p:cNvPr id="5173"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graphicFrame>
        <p:nvGraphicFramePr>
          <p:cNvPr id="5171" name="Object 51"/>
          <p:cNvGraphicFramePr>
            <a:graphicFrameLocks/>
          </p:cNvGraphicFramePr>
          <p:nvPr/>
        </p:nvGraphicFramePr>
        <p:xfrm>
          <a:off x="1763713" y="2060575"/>
          <a:ext cx="5786437" cy="3808413"/>
        </p:xfrm>
        <a:graphic>
          <a:graphicData uri="http://schemas.openxmlformats.org/presentationml/2006/ole">
            <p:oleObj spid="_x0000_s5171" r:id="rId3" imgW="5785605" imgH="3810330" progId="Excel.Sheet.8">
              <p:embed/>
            </p:oleObj>
          </a:graphicData>
        </a:graphic>
      </p:graphicFrame>
      <p:sp>
        <p:nvSpPr>
          <p:cNvPr id="5174" name="TextBox 1"/>
          <p:cNvSpPr txBox="1">
            <a:spLocks noChangeArrowheads="1"/>
          </p:cNvSpPr>
          <p:nvPr/>
        </p:nvSpPr>
        <p:spPr bwMode="auto">
          <a:xfrm>
            <a:off x="4451350" y="5876925"/>
            <a:ext cx="3073400" cy="338138"/>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 Hong &amp; Kim (2011)</a:t>
            </a:r>
            <a:endParaRPr kumimoji="1" lang="ko-KR" altLang="en-US" sz="1600">
              <a:solidFill>
                <a:srgbClr val="000000"/>
              </a:solidFill>
              <a:ea typeface="굴림"/>
              <a:cs typeface="Arial" charset="0"/>
            </a:endParaRPr>
          </a:p>
        </p:txBody>
      </p:sp>
      <p:cxnSp>
        <p:nvCxnSpPr>
          <p:cNvPr id="5175" name="직선 연결선 5"/>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827088" y="2320925"/>
            <a:ext cx="7993062" cy="1828800"/>
          </a:xfrm>
        </p:spPr>
        <p:txBody>
          <a:bodyPr rtlCol="0">
            <a:noAutofit/>
          </a:bodyPr>
          <a:lstStyle/>
          <a:p>
            <a:pPr algn="r" fontAlgn="auto">
              <a:spcAft>
                <a:spcPts val="0"/>
              </a:spcAft>
              <a:defRPr/>
            </a:pPr>
            <a:r>
              <a:rPr lang="en-US" altLang="ko-KR" sz="4800" dirty="0">
                <a:solidFill>
                  <a:srgbClr val="002060"/>
                </a:solidFill>
                <a:latin typeface="Georgia" panose="02040502050405020303" pitchFamily="18" charset="0"/>
                <a:cs typeface="Times New Roman" pitchFamily="18" charset="0"/>
              </a:rPr>
              <a:t>Ⅳ</a:t>
            </a:r>
            <a:r>
              <a:rPr lang="en-US" altLang="ko-KR" sz="4800" dirty="0" smtClean="0">
                <a:solidFill>
                  <a:srgbClr val="002060"/>
                </a:solidFill>
                <a:latin typeface="Georgia" panose="02040502050405020303" pitchFamily="18" charset="0"/>
                <a:cs typeface="Times New Roman" pitchFamily="18" charset="0"/>
              </a:rPr>
              <a:t> . </a:t>
            </a:r>
            <a:r>
              <a:rPr lang="en-US" altLang="ko-KR" sz="4800" dirty="0">
                <a:solidFill>
                  <a:srgbClr val="002060"/>
                </a:solidFill>
                <a:latin typeface="Georgia" panose="02040502050405020303" pitchFamily="18" charset="0"/>
                <a:cs typeface="Times New Roman" pitchFamily="18" charset="0"/>
              </a:rPr>
              <a:t>WLB Policy </a:t>
            </a:r>
            <a:r>
              <a:rPr lang="en-US" altLang="ko-KR" sz="4800" kern="0" dirty="0">
                <a:solidFill>
                  <a:srgbClr val="002060"/>
                </a:solidFill>
                <a:latin typeface="Georgia" panose="02040502050405020303" pitchFamily="18" charset="0"/>
                <a:cs typeface="Times New Roman" pitchFamily="18" charset="0"/>
              </a:rPr>
              <a:t>: focused on the Parental </a:t>
            </a:r>
            <a:r>
              <a:rPr lang="en-US" altLang="ko-KR" sz="4800" kern="0" dirty="0" smtClean="0">
                <a:solidFill>
                  <a:srgbClr val="002060"/>
                </a:solidFill>
                <a:latin typeface="Georgia" panose="02040502050405020303" pitchFamily="18" charset="0"/>
                <a:cs typeface="Times New Roman" pitchFamily="18" charset="0"/>
              </a:rPr>
              <a:t>Leave</a:t>
            </a:r>
            <a:endParaRPr lang="ko-KR" altLang="en-US" sz="4800" dirty="0">
              <a:solidFill>
                <a:srgbClr val="002060"/>
              </a:solidFill>
              <a:latin typeface="Georgia" panose="02040502050405020303" pitchFamily="18" charset="0"/>
              <a:ea typeface="HY강B" pitchFamily="18" charset="-127"/>
              <a:cs typeface="Times New Roman" pitchFamily="18" charset="0"/>
            </a:endParaRPr>
          </a:p>
        </p:txBody>
      </p:sp>
      <p:sp>
        <p:nvSpPr>
          <p:cNvPr id="5" name="부제목 4"/>
          <p:cNvSpPr>
            <a:spLocks noGrp="1"/>
          </p:cNvSpPr>
          <p:nvPr>
            <p:ph type="subTitle" idx="1"/>
          </p:nvPr>
        </p:nvSpPr>
        <p:spPr>
          <a:xfrm>
            <a:off x="2124075" y="4005263"/>
            <a:ext cx="6400800" cy="1752600"/>
          </a:xfrm>
        </p:spPr>
        <p:txBody>
          <a:bodyPr rtlCol="0">
            <a:normAutofit/>
          </a:bodyPr>
          <a:lstStyle/>
          <a:p>
            <a:pPr algn="r" fontAlgn="auto">
              <a:spcAft>
                <a:spcPts val="0"/>
              </a:spcAft>
              <a:buFont typeface="Arial" panose="020B0604020202020204" pitchFamily="34" charset="0"/>
              <a:buNone/>
              <a:defRPr/>
            </a:pPr>
            <a:endParaRPr lang="en-US" altLang="ko-KR" sz="2400" dirty="0" smtClean="0">
              <a:cs typeface="+mn-cs"/>
            </a:endParaRPr>
          </a:p>
          <a:p>
            <a:pPr algn="r" fontAlgn="auto">
              <a:spcAft>
                <a:spcPts val="0"/>
              </a:spcAft>
              <a:buFont typeface="Arial" panose="020B0604020202020204" pitchFamily="34" charset="0"/>
              <a:buNone/>
              <a:defRPr/>
            </a:pPr>
            <a:endParaRPr lang="en-US" altLang="ko-KR" sz="2400" dirty="0">
              <a:cs typeface="+mn-cs"/>
            </a:endParaRPr>
          </a:p>
          <a:p>
            <a:pPr algn="r" fontAlgn="auto">
              <a:spcAft>
                <a:spcPts val="0"/>
              </a:spcAft>
              <a:buFont typeface="Arial" panose="020B0604020202020204" pitchFamily="34" charset="0"/>
              <a:buNone/>
              <a:defRPr/>
            </a:pPr>
            <a:endParaRPr lang="ko-KR" altLang="en-US" sz="2400" b="1" dirty="0">
              <a:solidFill>
                <a:srgbClr val="267054"/>
              </a:solidFill>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692150"/>
            <a:ext cx="8156575" cy="461963"/>
          </a:xfrm>
          <a:prstGeom prst="rect">
            <a:avLst/>
          </a:prstGeom>
          <a:noFill/>
        </p:spPr>
        <p:txBody>
          <a:bodyPr>
            <a:spAutoFit/>
          </a:bodyPr>
          <a:lstStyle/>
          <a:p>
            <a:pPr latinLnBrk="1">
              <a:spcBef>
                <a:spcPts val="0"/>
              </a:spcBef>
              <a:spcAft>
                <a:spcPts val="0"/>
              </a:spcAft>
              <a:defRPr/>
            </a:pPr>
            <a:r>
              <a:rPr lang="en-US" altLang="ko-KR" sz="2400" b="1" dirty="0">
                <a:solidFill>
                  <a:srgbClr val="0000FF"/>
                </a:solidFill>
                <a:latin typeface="Arial" pitchFamily="34" charset="0"/>
                <a:ea typeface="+mn-ea"/>
                <a:cs typeface="Arial" pitchFamily="34" charset="0"/>
              </a:rPr>
              <a:t>Policy </a:t>
            </a:r>
            <a:r>
              <a:rPr lang="en-US" altLang="ko-KR" sz="2400" b="1" dirty="0">
                <a:solidFill>
                  <a:srgbClr val="0000FF"/>
                </a:solidFill>
                <a:latin typeface="Arial" pitchFamily="34" charset="0"/>
                <a:ea typeface="+mn-ea"/>
                <a:cs typeface="Arial" pitchFamily="34" charset="0"/>
              </a:rPr>
              <a:t>for Work-Family </a:t>
            </a:r>
            <a:r>
              <a:rPr lang="en-US" altLang="ko-KR" sz="2400" b="1" dirty="0">
                <a:solidFill>
                  <a:srgbClr val="0000FF"/>
                </a:solidFill>
                <a:latin typeface="Arial" pitchFamily="34" charset="0"/>
                <a:ea typeface="+mn-ea"/>
                <a:cs typeface="Arial" pitchFamily="34" charset="0"/>
              </a:rPr>
              <a:t>Balance</a:t>
            </a:r>
            <a:r>
              <a:rPr lang="en-US" altLang="ko-KR" sz="2400" b="1" kern="0" dirty="0">
                <a:solidFill>
                  <a:srgbClr val="0000FF"/>
                </a:solidFill>
                <a:latin typeface="Arial" pitchFamily="34" charset="0"/>
                <a:ea typeface="+mn-ea"/>
                <a:cs typeface="Arial" pitchFamily="34" charset="0"/>
              </a:rPr>
              <a:t>: </a:t>
            </a:r>
            <a:r>
              <a:rPr lang="en-US" altLang="ko-KR" sz="2400" b="1" kern="0" dirty="0">
                <a:solidFill>
                  <a:srgbClr val="0000FF"/>
                </a:solidFill>
                <a:latin typeface="Arial" pitchFamily="34" charset="0"/>
                <a:ea typeface="+mn-ea"/>
                <a:cs typeface="Arial" pitchFamily="34" charset="0"/>
              </a:rPr>
              <a:t>Parental </a:t>
            </a:r>
            <a:r>
              <a:rPr lang="en-US" altLang="ko-KR" sz="2400" b="1" kern="0" dirty="0">
                <a:solidFill>
                  <a:srgbClr val="0000FF"/>
                </a:solidFill>
                <a:latin typeface="Arial" pitchFamily="34" charset="0"/>
                <a:ea typeface="+mn-ea"/>
                <a:cs typeface="Arial" pitchFamily="34" charset="0"/>
              </a:rPr>
              <a:t>Leave</a:t>
            </a:r>
            <a:endParaRPr lang="en-US" altLang="ko-KR" sz="2400" b="1" dirty="0">
              <a:solidFill>
                <a:srgbClr val="0000FF"/>
              </a:solidFill>
              <a:latin typeface="Arial" pitchFamily="34" charset="0"/>
              <a:ea typeface="+mn-ea"/>
              <a:cs typeface="Arial" pitchFamily="34" charset="0"/>
            </a:endParaRPr>
          </a:p>
        </p:txBody>
      </p:sp>
      <p:sp>
        <p:nvSpPr>
          <p:cNvPr id="53250" name="TextBox 2"/>
          <p:cNvSpPr txBox="1">
            <a:spLocks noChangeArrowheads="1"/>
          </p:cNvSpPr>
          <p:nvPr/>
        </p:nvSpPr>
        <p:spPr bwMode="auto">
          <a:xfrm>
            <a:off x="827088" y="1857375"/>
            <a:ext cx="8066087" cy="2246313"/>
          </a:xfrm>
          <a:prstGeom prst="rect">
            <a:avLst/>
          </a:prstGeom>
          <a:noFill/>
          <a:ln w="9525">
            <a:noFill/>
            <a:miter lim="800000"/>
            <a:headEnd/>
            <a:tailEnd/>
          </a:ln>
        </p:spPr>
        <p:txBody>
          <a:bodyPr>
            <a:spAutoFit/>
          </a:bodyPr>
          <a:lstStyle/>
          <a:p>
            <a:pPr marL="342900" indent="-342900" latinLnBrk="1">
              <a:buFont typeface="Wingdings" pitchFamily="2" charset="2"/>
              <a:buChar char="§"/>
            </a:pPr>
            <a:r>
              <a:rPr lang="en-US" altLang="ko-KR" sz="2000">
                <a:ea typeface="Arial Unicode MS" pitchFamily="34" charset="-128"/>
                <a:cs typeface="Arial" charset="0"/>
              </a:rPr>
              <a:t>Korea's work-family balance policy has two characteristics: </a:t>
            </a:r>
          </a:p>
          <a:p>
            <a:pPr marL="342900" indent="-342900" latinLnBrk="1">
              <a:buFont typeface="Wingdings" pitchFamily="2" charset="2"/>
              <a:buChar char="§"/>
            </a:pPr>
            <a:endParaRPr lang="en-US" altLang="ko-KR" sz="2000">
              <a:ea typeface="Arial Unicode MS" pitchFamily="34" charset="-128"/>
              <a:cs typeface="Arial" charset="0"/>
            </a:endParaRPr>
          </a:p>
          <a:p>
            <a:pPr marL="342900" indent="-342900" latinLnBrk="1">
              <a:buFont typeface="Wingdings" pitchFamily="2" charset="2"/>
              <a:buChar char="§"/>
            </a:pPr>
            <a:r>
              <a:rPr lang="en-US" altLang="ko-KR" sz="2000">
                <a:ea typeface="Arial Unicode MS" pitchFamily="34" charset="-128"/>
                <a:cs typeface="Arial" charset="0"/>
              </a:rPr>
              <a:t>Firstly, social interest in work-family balance and policy concerns started to develop later than other OECD countries. </a:t>
            </a:r>
          </a:p>
          <a:p>
            <a:pPr marL="342900" indent="-342900" latinLnBrk="1">
              <a:buFont typeface="Wingdings" pitchFamily="2" charset="2"/>
              <a:buChar char="§"/>
            </a:pPr>
            <a:endParaRPr lang="en-US" altLang="ko-KR" sz="2000">
              <a:ea typeface="Arial Unicode MS" pitchFamily="34" charset="-128"/>
              <a:cs typeface="Arial" charset="0"/>
            </a:endParaRPr>
          </a:p>
          <a:p>
            <a:pPr marL="342900" indent="-342900" latinLnBrk="1">
              <a:buFont typeface="Wingdings" pitchFamily="2" charset="2"/>
              <a:buChar char="§"/>
            </a:pPr>
            <a:r>
              <a:rPr lang="en-US" altLang="ko-KR" sz="2000">
                <a:ea typeface="Arial Unicode MS" pitchFamily="34" charset="-128"/>
                <a:cs typeface="Arial" charset="0"/>
              </a:rPr>
              <a:t>Secondly, nevertheless, the development and introduction of the system have been accelerated</a:t>
            </a:r>
            <a:r>
              <a:rPr lang="en-US" altLang="ko-KR" sz="2000">
                <a:latin typeface="맑은 고딕"/>
                <a:ea typeface="Arial Unicode MS" pitchFamily="34" charset="-128"/>
                <a:cs typeface="Arial" charset="0"/>
              </a:rPr>
              <a:t>.</a:t>
            </a:r>
          </a:p>
        </p:txBody>
      </p:sp>
      <p:cxnSp>
        <p:nvCxnSpPr>
          <p:cNvPr id="53251" name="직선 연결선 4"/>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그룹 3"/>
          <p:cNvGrpSpPr>
            <a:grpSpLocks/>
          </p:cNvGrpSpPr>
          <p:nvPr/>
        </p:nvGrpSpPr>
        <p:grpSpPr bwMode="auto">
          <a:xfrm>
            <a:off x="823913" y="1660525"/>
            <a:ext cx="7924800" cy="4886325"/>
            <a:chOff x="598488" y="1660525"/>
            <a:chExt cx="7925048" cy="4886325"/>
          </a:xfrm>
        </p:grpSpPr>
        <p:sp>
          <p:nvSpPr>
            <p:cNvPr id="5" name="Freeform 55"/>
            <p:cNvSpPr>
              <a:spLocks/>
            </p:cNvSpPr>
            <p:nvPr/>
          </p:nvSpPr>
          <p:spPr bwMode="gray">
            <a:xfrm flipV="1">
              <a:off x="603250" y="3783013"/>
              <a:ext cx="2341636" cy="2571750"/>
            </a:xfrm>
            <a:prstGeom prst="rect">
              <a:avLst/>
            </a:prstGeom>
            <a:gradFill flip="none" rotWithShape="1">
              <a:gsLst>
                <a:gs pos="0">
                  <a:schemeClr val="accent6">
                    <a:lumMod val="20000"/>
                    <a:lumOff val="80000"/>
                  </a:schemeClr>
                </a:gs>
                <a:gs pos="65000">
                  <a:schemeClr val="accent6">
                    <a:lumMod val="20000"/>
                    <a:lumOff val="80000"/>
                    <a:alpha val="48000"/>
                  </a:schemeClr>
                </a:gs>
                <a:gs pos="100000">
                  <a:schemeClr val="bg1">
                    <a:alpha val="0"/>
                  </a:schemeClr>
                </a:gs>
              </a:gsLst>
              <a:lin ang="16200000" scaled="1"/>
              <a:tileRec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anchor="ctr"/>
            <a:lstStyle/>
            <a:p>
              <a:pPr fontAlgn="auto" latinLnBrk="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6" name="Freeform 53"/>
            <p:cNvSpPr>
              <a:spLocks/>
            </p:cNvSpPr>
            <p:nvPr/>
          </p:nvSpPr>
          <p:spPr bwMode="gray">
            <a:xfrm flipV="1">
              <a:off x="5942180" y="2676525"/>
              <a:ext cx="2324173" cy="3638550"/>
            </a:xfrm>
            <a:prstGeom prst="rect">
              <a:avLst/>
            </a:prstGeom>
            <a:gradFill flip="none" rotWithShape="1">
              <a:gsLst>
                <a:gs pos="0">
                  <a:schemeClr val="accent3">
                    <a:lumMod val="20000"/>
                    <a:lumOff val="80000"/>
                  </a:schemeClr>
                </a:gs>
                <a:gs pos="67000">
                  <a:schemeClr val="accent3">
                    <a:lumMod val="20000"/>
                    <a:lumOff val="80000"/>
                    <a:alpha val="48000"/>
                  </a:schemeClr>
                </a:gs>
                <a:gs pos="100000">
                  <a:schemeClr val="bg1">
                    <a:alpha val="0"/>
                  </a:schemeClr>
                </a:gs>
              </a:gsLst>
              <a:lin ang="16200000" scaled="1"/>
              <a:tileRect/>
            </a:gra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wrap="none" anchor="ctr"/>
            <a:lstStyle/>
            <a:p>
              <a:pPr fontAlgn="auto" latinLnBrk="1">
                <a:spcBef>
                  <a:spcPts val="0"/>
                </a:spcBef>
                <a:spcAft>
                  <a:spcPts val="0"/>
                </a:spcAft>
                <a:defRPr/>
              </a:pPr>
              <a:endParaRPr lang="en-US" dirty="0"/>
            </a:p>
          </p:txBody>
        </p:sp>
        <p:sp>
          <p:nvSpPr>
            <p:cNvPr id="7" name="Freeform 54"/>
            <p:cNvSpPr>
              <a:spLocks/>
            </p:cNvSpPr>
            <p:nvPr/>
          </p:nvSpPr>
          <p:spPr bwMode="gray">
            <a:xfrm flipV="1">
              <a:off x="3311610" y="3321050"/>
              <a:ext cx="2330523" cy="3103563"/>
            </a:xfrm>
            <a:prstGeom prst="rect">
              <a:avLst/>
            </a:prstGeom>
            <a:gradFill flip="none" rotWithShape="1">
              <a:gsLst>
                <a:gs pos="0">
                  <a:schemeClr val="accent1">
                    <a:lumMod val="20000"/>
                    <a:lumOff val="80000"/>
                  </a:schemeClr>
                </a:gs>
                <a:gs pos="60000">
                  <a:schemeClr val="accent1">
                    <a:lumMod val="20000"/>
                    <a:lumOff val="80000"/>
                    <a:alpha val="46000"/>
                  </a:schemeClr>
                </a:gs>
                <a:gs pos="100000">
                  <a:schemeClr val="bg1">
                    <a:alpha val="0"/>
                  </a:schemeClr>
                </a:gs>
              </a:gsLst>
              <a:lin ang="16200000" scaled="1"/>
              <a:tileRect/>
            </a:gra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wrap="none" anchor="ctr"/>
            <a:lstStyle/>
            <a:p>
              <a:pPr fontAlgn="auto" latinLnBrk="1">
                <a:spcBef>
                  <a:spcPts val="0"/>
                </a:spcBef>
                <a:spcAft>
                  <a:spcPts val="0"/>
                </a:spcAft>
                <a:defRPr/>
              </a:pPr>
              <a:endParaRPr lang="en-US" dirty="0"/>
            </a:p>
          </p:txBody>
        </p:sp>
        <p:sp>
          <p:nvSpPr>
            <p:cNvPr id="8" name="Text Box 74"/>
            <p:cNvSpPr txBox="1">
              <a:spLocks noChangeArrowheads="1"/>
            </p:cNvSpPr>
            <p:nvPr/>
          </p:nvSpPr>
          <p:spPr bwMode="black">
            <a:xfrm>
              <a:off x="3286209" y="3421063"/>
              <a:ext cx="2355924" cy="2862262"/>
            </a:xfrm>
            <a:prstGeom prst="rect">
              <a:avLst/>
            </a:prstGeom>
            <a:noFill/>
            <a:ln w="9525" algn="ctr">
              <a:noFill/>
              <a:miter lim="800000"/>
              <a:headEnd/>
              <a:tailEnd/>
            </a:ln>
            <a:effectLst/>
          </p:spPr>
          <p:txBody>
            <a:bodyPr>
              <a:spAutoFit/>
            </a:bodyPr>
            <a:lstStyle/>
            <a:p>
              <a:pPr marL="285750" indent="-285750" fontAlgn="auto" latinLnBrk="1">
                <a:spcBef>
                  <a:spcPts val="0"/>
                </a:spcBef>
                <a:spcAft>
                  <a:spcPts val="0"/>
                </a:spcAft>
                <a:buFont typeface="Arial" pitchFamily="34" charset="0"/>
                <a:buChar char="•"/>
                <a:defRPr/>
              </a:pPr>
              <a:r>
                <a:rPr lang="en-US" b="1" dirty="0">
                  <a:solidFill>
                    <a:schemeClr val="accent1">
                      <a:lumMod val="50000"/>
                    </a:schemeClr>
                  </a:solidFill>
                  <a:latin typeface="Arial" panose="020B0604020202020204" pitchFamily="34" charset="0"/>
                  <a:ea typeface="+mn-ea"/>
                  <a:cs typeface="Arial" panose="020B0604020202020204" pitchFamily="34" charset="0"/>
                </a:rPr>
                <a:t>Eligibility for     men to use childcare leave(1995)</a:t>
              </a:r>
            </a:p>
            <a:p>
              <a:pPr marL="285750" indent="-285750" fontAlgn="auto" latinLnBrk="1">
                <a:spcBef>
                  <a:spcPts val="0"/>
                </a:spcBef>
                <a:spcAft>
                  <a:spcPts val="0"/>
                </a:spcAft>
                <a:buFont typeface="Arial" pitchFamily="34" charset="0"/>
                <a:buChar char="•"/>
                <a:defRPr/>
              </a:pPr>
              <a:endParaRPr lang="en-US" b="1" dirty="0">
                <a:solidFill>
                  <a:schemeClr val="accent1">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b="1" dirty="0">
                  <a:solidFill>
                    <a:schemeClr val="accent1">
                      <a:lumMod val="50000"/>
                    </a:schemeClr>
                  </a:solidFill>
                  <a:latin typeface="Arial" panose="020B0604020202020204" pitchFamily="34" charset="0"/>
                  <a:ea typeface="+mn-ea"/>
                  <a:cs typeface="Arial" panose="020B0604020202020204" pitchFamily="34" charset="0"/>
                </a:rPr>
                <a:t>Paid maternity/  childcare leave   (2001)</a:t>
              </a:r>
            </a:p>
            <a:p>
              <a:pPr marL="285750" indent="-285750" fontAlgn="auto" latinLnBrk="1">
                <a:spcBef>
                  <a:spcPts val="0"/>
                </a:spcBef>
                <a:spcAft>
                  <a:spcPts val="0"/>
                </a:spcAft>
                <a:buFont typeface="Arial" pitchFamily="34" charset="0"/>
                <a:buChar char="•"/>
                <a:defRPr/>
              </a:pPr>
              <a:endParaRPr lang="en-US" b="1" dirty="0">
                <a:solidFill>
                  <a:schemeClr val="accent1">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b="1" dirty="0">
                  <a:solidFill>
                    <a:schemeClr val="accent1">
                      <a:lumMod val="50000"/>
                    </a:schemeClr>
                  </a:solidFill>
                  <a:latin typeface="Arial" panose="020B0604020202020204" pitchFamily="34" charset="0"/>
                  <a:ea typeface="+mn-ea"/>
                  <a:cs typeface="Arial" panose="020B0604020202020204" pitchFamily="34" charset="0"/>
                </a:rPr>
                <a:t>Childcare leave   (&lt;3 years)</a:t>
              </a:r>
            </a:p>
          </p:txBody>
        </p:sp>
        <p:sp>
          <p:nvSpPr>
            <p:cNvPr id="9" name="Round Same Side Corner Rectangle 62"/>
            <p:cNvSpPr/>
            <p:nvPr/>
          </p:nvSpPr>
          <p:spPr bwMode="gray">
            <a:xfrm>
              <a:off x="3306418" y="2708920"/>
              <a:ext cx="2588218" cy="813816"/>
            </a:xfrm>
            <a:prstGeom prst="rightArrow">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 name="Round Same Side Corner Rectangle 62"/>
            <p:cNvSpPr/>
            <p:nvPr/>
          </p:nvSpPr>
          <p:spPr bwMode="gray">
            <a:xfrm>
              <a:off x="5933260" y="2276872"/>
              <a:ext cx="2590276" cy="813816"/>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latinLnBrk="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54287" name="Rectangle 103"/>
            <p:cNvSpPr>
              <a:spLocks noChangeArrowheads="1"/>
            </p:cNvSpPr>
            <p:nvPr/>
          </p:nvSpPr>
          <p:spPr bwMode="auto">
            <a:xfrm>
              <a:off x="2468563" y="1660525"/>
              <a:ext cx="4648200" cy="584200"/>
            </a:xfrm>
            <a:prstGeom prst="rect">
              <a:avLst/>
            </a:prstGeom>
            <a:noFill/>
            <a:ln w="9525">
              <a:noFill/>
              <a:miter lim="800000"/>
              <a:headEnd/>
              <a:tailEnd/>
            </a:ln>
          </p:spPr>
          <p:txBody>
            <a:bodyPr>
              <a:spAutoFit/>
            </a:bodyPr>
            <a:lstStyle/>
            <a:p>
              <a:pPr algn="ctr" latinLnBrk="1"/>
              <a:r>
                <a:rPr lang="en-US" altLang="ko-KR" sz="3200">
                  <a:solidFill>
                    <a:srgbClr val="FF0000"/>
                  </a:solidFill>
                  <a:cs typeface="Arial" charset="0"/>
                </a:rPr>
                <a:t>Parental Leave</a:t>
              </a:r>
            </a:p>
          </p:txBody>
        </p:sp>
        <p:sp>
          <p:nvSpPr>
            <p:cNvPr id="12" name="Round Same Side Corner Rectangle 62"/>
            <p:cNvSpPr/>
            <p:nvPr/>
          </p:nvSpPr>
          <p:spPr bwMode="gray">
            <a:xfrm>
              <a:off x="598736" y="3284984"/>
              <a:ext cx="2600326" cy="812156"/>
            </a:xfrm>
            <a:prstGeom prst="rightArrow">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latinLnBrk="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3" name="TextBox 12"/>
            <p:cNvSpPr txBox="1"/>
            <p:nvPr/>
          </p:nvSpPr>
          <p:spPr bwMode="gray">
            <a:xfrm>
              <a:off x="827095" y="3476625"/>
              <a:ext cx="1935223" cy="400050"/>
            </a:xfrm>
            <a:prstGeom prst="rect">
              <a:avLst/>
            </a:prstGeom>
            <a:noFill/>
          </p:spPr>
          <p:txBody>
            <a:bodyPr>
              <a:spAutoFit/>
            </a:bodyPr>
            <a:lstStyle/>
            <a:p>
              <a:pPr algn="ctr" fontAlgn="auto" latinLnBrk="1">
                <a:spcBef>
                  <a:spcPts val="0"/>
                </a:spcBef>
                <a:spcAft>
                  <a:spcPts val="0"/>
                </a:spcAft>
                <a:defRPr/>
              </a:pPr>
              <a:r>
                <a:rPr lang="en-US" sz="2000" b="1" dirty="0">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1953 ~ 1987</a:t>
              </a:r>
            </a:p>
          </p:txBody>
        </p:sp>
        <p:sp>
          <p:nvSpPr>
            <p:cNvPr id="14" name="TextBox 13"/>
            <p:cNvSpPr txBox="1"/>
            <p:nvPr/>
          </p:nvSpPr>
          <p:spPr bwMode="gray">
            <a:xfrm>
              <a:off x="3492591" y="2905125"/>
              <a:ext cx="1814570" cy="401638"/>
            </a:xfrm>
            <a:prstGeom prst="rect">
              <a:avLst/>
            </a:prstGeom>
            <a:noFill/>
          </p:spPr>
          <p:txBody>
            <a:bodyPr>
              <a:spAutoFit/>
            </a:bodyPr>
            <a:lstStyle/>
            <a:p>
              <a:pPr algn="ctr" fontAlgn="auto" latinLnBrk="1">
                <a:spcBef>
                  <a:spcPts val="0"/>
                </a:spcBef>
                <a:spcAft>
                  <a:spcPts val="0"/>
                </a:spcAft>
                <a:defRPr/>
              </a:pPr>
              <a:r>
                <a:rPr lang="en-US" sz="2000" b="1" dirty="0">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1988 ~ 2006</a:t>
              </a:r>
            </a:p>
          </p:txBody>
        </p:sp>
        <p:sp>
          <p:nvSpPr>
            <p:cNvPr id="15" name="TextBox 14"/>
            <p:cNvSpPr txBox="1"/>
            <p:nvPr/>
          </p:nvSpPr>
          <p:spPr bwMode="gray">
            <a:xfrm>
              <a:off x="6158087" y="2474913"/>
              <a:ext cx="1727254" cy="400050"/>
            </a:xfrm>
            <a:prstGeom prst="rect">
              <a:avLst/>
            </a:prstGeom>
            <a:noFill/>
          </p:spPr>
          <p:txBody>
            <a:bodyPr>
              <a:spAutoFit/>
            </a:bodyPr>
            <a:lstStyle/>
            <a:p>
              <a:pPr algn="ctr" fontAlgn="auto" latinLnBrk="1">
                <a:spcBef>
                  <a:spcPts val="0"/>
                </a:spcBef>
                <a:spcAft>
                  <a:spcPts val="0"/>
                </a:spcAft>
                <a:defRPr/>
              </a:pPr>
              <a:r>
                <a:rPr lang="en-US" sz="2000" b="1" dirty="0">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2007 ~ </a:t>
              </a:r>
            </a:p>
          </p:txBody>
        </p:sp>
        <p:sp>
          <p:nvSpPr>
            <p:cNvPr id="16" name="Text Box 72"/>
            <p:cNvSpPr txBox="1">
              <a:spLocks noChangeArrowheads="1"/>
            </p:cNvSpPr>
            <p:nvPr/>
          </p:nvSpPr>
          <p:spPr bwMode="black">
            <a:xfrm>
              <a:off x="598488" y="3962400"/>
              <a:ext cx="2352749" cy="2584450"/>
            </a:xfrm>
            <a:prstGeom prst="rect">
              <a:avLst/>
            </a:prstGeom>
            <a:noFill/>
            <a:ln w="9525" algn="ctr">
              <a:noFill/>
              <a:miter lim="800000"/>
              <a:headEnd/>
              <a:tailEnd/>
            </a:ln>
            <a:effectLst/>
          </p:spPr>
          <p:txBody>
            <a:bodyPr>
              <a:spAutoFit/>
            </a:bodyPr>
            <a:lstStyle/>
            <a:p>
              <a:pPr marL="285750" indent="-285750" fontAlgn="auto" latinLnBrk="1">
                <a:spcBef>
                  <a:spcPts val="0"/>
                </a:spcBef>
                <a:spcAft>
                  <a:spcPts val="0"/>
                </a:spcAft>
                <a:buFont typeface="Arial" pitchFamily="34" charset="0"/>
                <a:buChar char="•"/>
                <a:defRPr/>
              </a:pPr>
              <a:r>
                <a:rPr lang="en-US" b="1" dirty="0">
                  <a:solidFill>
                    <a:schemeClr val="accent6">
                      <a:lumMod val="50000"/>
                    </a:schemeClr>
                  </a:solidFill>
                  <a:latin typeface="Arial" panose="020B0604020202020204" pitchFamily="34" charset="0"/>
                  <a:ea typeface="+mn-ea"/>
                  <a:cs typeface="Arial" panose="020B0604020202020204" pitchFamily="34" charset="0"/>
                </a:rPr>
                <a:t>Introduction of  maternity leave   (1953)</a:t>
              </a:r>
            </a:p>
            <a:p>
              <a:pPr marL="285750" indent="-285750" fontAlgn="auto" latinLnBrk="1">
                <a:spcBef>
                  <a:spcPts val="0"/>
                </a:spcBef>
                <a:spcAft>
                  <a:spcPts val="0"/>
                </a:spcAft>
                <a:buFont typeface="Arial" pitchFamily="34" charset="0"/>
                <a:buChar char="•"/>
                <a:defRPr/>
              </a:pPr>
              <a:endParaRPr lang="en-US" b="1" dirty="0">
                <a:solidFill>
                  <a:schemeClr val="accent6">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b="1" dirty="0">
                  <a:solidFill>
                    <a:schemeClr val="accent6">
                      <a:lumMod val="50000"/>
                    </a:schemeClr>
                  </a:solidFill>
                  <a:latin typeface="Arial" panose="020B0604020202020204" pitchFamily="34" charset="0"/>
                  <a:ea typeface="+mn-ea"/>
                  <a:cs typeface="Arial" panose="020B0604020202020204" pitchFamily="34" charset="0"/>
                </a:rPr>
                <a:t>Introduction of   unpaid childcare leave (&lt;1 year)       (1987)</a:t>
              </a:r>
            </a:p>
            <a:p>
              <a:pPr fontAlgn="auto" latinLnBrk="1">
                <a:spcBef>
                  <a:spcPts val="0"/>
                </a:spcBef>
                <a:spcAft>
                  <a:spcPts val="0"/>
                </a:spcAft>
                <a:defRPr/>
              </a:pPr>
              <a:endParaRPr lang="en-US" b="1" dirty="0">
                <a:solidFill>
                  <a:schemeClr val="accent6">
                    <a:lumMod val="50000"/>
                  </a:schemeClr>
                </a:solidFill>
                <a:latin typeface="Arial" panose="020B0604020202020204" pitchFamily="34" charset="0"/>
                <a:ea typeface="+mn-ea"/>
                <a:cs typeface="Arial" panose="020B0604020202020204" pitchFamily="34" charset="0"/>
              </a:endParaRPr>
            </a:p>
          </p:txBody>
        </p:sp>
      </p:grpSp>
      <p:sp>
        <p:nvSpPr>
          <p:cNvPr id="17" name="Text Box 76"/>
          <p:cNvSpPr txBox="1">
            <a:spLocks noChangeArrowheads="1"/>
          </p:cNvSpPr>
          <p:nvPr/>
        </p:nvSpPr>
        <p:spPr bwMode="black">
          <a:xfrm>
            <a:off x="6197600" y="2997200"/>
            <a:ext cx="2254250" cy="3816350"/>
          </a:xfrm>
          <a:prstGeom prst="rect">
            <a:avLst/>
          </a:prstGeom>
          <a:noFill/>
          <a:ln w="9525" algn="ctr">
            <a:noFill/>
            <a:miter lim="800000"/>
            <a:headEnd/>
            <a:tailEnd/>
          </a:ln>
          <a:effectLst/>
        </p:spPr>
        <p:txBody>
          <a:bodyPr>
            <a:spAutoFit/>
          </a:bodyPr>
          <a:lstStyle/>
          <a:p>
            <a:pPr marL="285750" indent="-285750" fontAlgn="auto" latinLnBrk="1">
              <a:spcBef>
                <a:spcPts val="0"/>
              </a:spcBef>
              <a:spcAft>
                <a:spcPts val="0"/>
              </a:spcAft>
              <a:buFont typeface="Arial" pitchFamily="34" charset="0"/>
              <a:buChar char="•"/>
              <a:defRPr/>
            </a:pPr>
            <a:r>
              <a:rPr lang="en-US" sz="1600" b="1" dirty="0">
                <a:solidFill>
                  <a:schemeClr val="accent3">
                    <a:lumMod val="50000"/>
                  </a:schemeClr>
                </a:solidFill>
                <a:latin typeface="Arial" panose="020B0604020202020204" pitchFamily="34" charset="0"/>
                <a:ea typeface="+mn-ea"/>
                <a:cs typeface="Arial" panose="020B0604020202020204" pitchFamily="34" charset="0"/>
              </a:rPr>
              <a:t>1 year </a:t>
            </a:r>
            <a:r>
              <a:rPr lang="en-US" sz="1600" b="1" dirty="0">
                <a:solidFill>
                  <a:schemeClr val="accent3">
                    <a:lumMod val="50000"/>
                  </a:schemeClr>
                </a:solidFill>
                <a:latin typeface="Arial" panose="020B0604020202020204" pitchFamily="34" charset="0"/>
                <a:ea typeface="+mn-ea"/>
                <a:cs typeface="Arial" panose="020B0604020202020204" pitchFamily="34" charset="0"/>
              </a:rPr>
              <a:t>of                Childcare leave to each parent (2008)</a:t>
            </a: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sz="1600" b="1" dirty="0">
                <a:solidFill>
                  <a:schemeClr val="accent3">
                    <a:lumMod val="50000"/>
                  </a:schemeClr>
                </a:solidFill>
                <a:latin typeface="Arial" panose="020B0604020202020204" pitchFamily="34" charset="0"/>
                <a:ea typeface="+mn-ea"/>
                <a:cs typeface="Arial" panose="020B0604020202020204" pitchFamily="34" charset="0"/>
              </a:rPr>
              <a:t>Childcare leave     (&lt;6 years) (2008)</a:t>
            </a: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sz="1600" b="1" dirty="0">
                <a:solidFill>
                  <a:schemeClr val="accent3">
                    <a:lumMod val="50000"/>
                  </a:schemeClr>
                </a:solidFill>
                <a:latin typeface="Arial" panose="020B0604020202020204" pitchFamily="34" charset="0"/>
                <a:ea typeface="+mn-ea"/>
                <a:cs typeface="Arial" panose="020B0604020202020204" pitchFamily="34" charset="0"/>
              </a:rPr>
              <a:t>Flexibility in         usage(2008)</a:t>
            </a: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endParaRPr lang="en-US" sz="4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sz="1600" b="1" dirty="0">
                <a:solidFill>
                  <a:schemeClr val="accent3">
                    <a:lumMod val="50000"/>
                  </a:schemeClr>
                </a:solidFill>
                <a:latin typeface="Arial" panose="020B0604020202020204" pitchFamily="34" charset="0"/>
                <a:ea typeface="+mn-ea"/>
                <a:cs typeface="Arial" panose="020B0604020202020204" pitchFamily="34" charset="0"/>
              </a:rPr>
              <a:t>Paternity leave     (2007)</a:t>
            </a:r>
          </a:p>
          <a:p>
            <a:pPr marL="285750" indent="-285750" fontAlgn="auto" latinLnBrk="1">
              <a:spcBef>
                <a:spcPts val="0"/>
              </a:spcBef>
              <a:spcAft>
                <a:spcPts val="0"/>
              </a:spcAft>
              <a:buFont typeface="Arial" pitchFamily="34" charset="0"/>
              <a:buChar char="•"/>
              <a:defRPr/>
            </a:pPr>
            <a:endParaRPr lang="en-US" sz="5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endParaRPr lang="en-US" sz="5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r>
              <a:rPr lang="en-US" sz="1600" b="1" dirty="0">
                <a:solidFill>
                  <a:schemeClr val="accent3">
                    <a:lumMod val="50000"/>
                  </a:schemeClr>
                </a:solidFill>
                <a:latin typeface="Arial" panose="020B0604020202020204" pitchFamily="34" charset="0"/>
                <a:ea typeface="+mn-ea"/>
                <a:cs typeface="Arial" panose="020B0604020202020204" pitchFamily="34" charset="0"/>
              </a:rPr>
              <a:t>Flat rate payment </a:t>
            </a:r>
            <a:r>
              <a:rPr lang="ko-KR" altLang="en-US" sz="1600" b="1" dirty="0">
                <a:solidFill>
                  <a:schemeClr val="accent3">
                    <a:lumMod val="50000"/>
                  </a:schemeClr>
                </a:solidFill>
                <a:latin typeface="Arial" panose="020B0604020202020204" pitchFamily="34" charset="0"/>
                <a:ea typeface="+mn-ea"/>
                <a:cs typeface="Arial" panose="020B0604020202020204" pitchFamily="34" charset="0"/>
              </a:rPr>
              <a:t>→ </a:t>
            </a:r>
            <a:r>
              <a:rPr lang="en-US" altLang="ko-KR" sz="1600" b="1" i="1" dirty="0">
                <a:solidFill>
                  <a:schemeClr val="accent3">
                    <a:lumMod val="50000"/>
                  </a:schemeClr>
                </a:solidFill>
                <a:latin typeface="Arial" panose="020B0604020202020204" pitchFamily="34" charset="0"/>
                <a:ea typeface="+mn-ea"/>
                <a:cs typeface="Arial" panose="020B0604020202020204" pitchFamily="34" charset="0"/>
              </a:rPr>
              <a:t>Pro rata </a:t>
            </a:r>
            <a:r>
              <a:rPr lang="en-US" altLang="ko-KR" sz="1600" b="1" dirty="0">
                <a:solidFill>
                  <a:schemeClr val="accent3">
                    <a:lumMod val="50000"/>
                  </a:schemeClr>
                </a:solidFill>
                <a:latin typeface="Arial" panose="020B0604020202020204" pitchFamily="34" charset="0"/>
                <a:ea typeface="+mn-ea"/>
                <a:cs typeface="Arial" panose="020B0604020202020204" pitchFamily="34" charset="0"/>
              </a:rPr>
              <a:t>pay  </a:t>
            </a:r>
          </a:p>
          <a:p>
            <a:pPr fontAlgn="auto" latinLnBrk="1">
              <a:spcBef>
                <a:spcPts val="0"/>
              </a:spcBef>
              <a:spcAft>
                <a:spcPts val="0"/>
              </a:spcAft>
              <a:defRPr/>
            </a:pPr>
            <a:r>
              <a:rPr lang="en-US" altLang="ko-KR" sz="1600" b="1" dirty="0">
                <a:solidFill>
                  <a:schemeClr val="accent3">
                    <a:lumMod val="50000"/>
                  </a:schemeClr>
                </a:solidFill>
                <a:latin typeface="Arial" panose="020B0604020202020204" pitchFamily="34" charset="0"/>
                <a:ea typeface="+mn-ea"/>
                <a:cs typeface="Arial" panose="020B0604020202020204" pitchFamily="34" charset="0"/>
              </a:rPr>
              <a:t>          (2010)</a:t>
            </a:r>
            <a:endParaRPr lang="en-US" sz="1600" b="1" dirty="0">
              <a:solidFill>
                <a:schemeClr val="accent3">
                  <a:lumMod val="50000"/>
                </a:schemeClr>
              </a:solidFill>
              <a:latin typeface="Arial" panose="020B0604020202020204" pitchFamily="34" charset="0"/>
              <a:ea typeface="+mn-ea"/>
              <a:cs typeface="Arial" panose="020B0604020202020204" pitchFamily="34" charset="0"/>
            </a:endParaRPr>
          </a:p>
          <a:p>
            <a:pPr marL="285750" indent="-285750" fontAlgn="auto" latinLnBrk="1">
              <a:spcBef>
                <a:spcPts val="0"/>
              </a:spcBef>
              <a:spcAft>
                <a:spcPts val="0"/>
              </a:spcAft>
              <a:buFont typeface="Arial" pitchFamily="34" charset="0"/>
              <a:buChar char="•"/>
              <a:defRPr/>
            </a:pPr>
            <a:endParaRPr lang="en-US" sz="1600" b="1" dirty="0">
              <a:solidFill>
                <a:schemeClr val="accent3">
                  <a:lumMod val="50000"/>
                </a:schemeClr>
              </a:solidFill>
              <a:latin typeface="Arial" panose="020B0604020202020204" pitchFamily="34" charset="0"/>
              <a:ea typeface="+mn-ea"/>
              <a:cs typeface="Arial" panose="020B0604020202020204" pitchFamily="34" charset="0"/>
            </a:endParaRPr>
          </a:p>
        </p:txBody>
      </p:sp>
      <p:sp>
        <p:nvSpPr>
          <p:cNvPr id="18" name="TextBox 17"/>
          <p:cNvSpPr txBox="1"/>
          <p:nvPr/>
        </p:nvSpPr>
        <p:spPr>
          <a:xfrm>
            <a:off x="179388" y="692150"/>
            <a:ext cx="8156575" cy="461963"/>
          </a:xfrm>
          <a:prstGeom prst="rect">
            <a:avLst/>
          </a:prstGeom>
          <a:noFill/>
        </p:spPr>
        <p:txBody>
          <a:bodyPr>
            <a:spAutoFit/>
          </a:bodyPr>
          <a:lstStyle/>
          <a:p>
            <a:pPr latinLnBrk="1">
              <a:spcBef>
                <a:spcPts val="0"/>
              </a:spcBef>
              <a:spcAft>
                <a:spcPts val="0"/>
              </a:spcAft>
              <a:defRPr/>
            </a:pPr>
            <a:r>
              <a:rPr lang="en-US" altLang="ko-KR" sz="2400" b="1" dirty="0">
                <a:solidFill>
                  <a:srgbClr val="0000FF"/>
                </a:solidFill>
                <a:latin typeface="Arial" pitchFamily="34" charset="0"/>
                <a:ea typeface="+mn-ea"/>
                <a:cs typeface="Arial" pitchFamily="34" charset="0"/>
              </a:rPr>
              <a:t>Policy </a:t>
            </a:r>
            <a:r>
              <a:rPr lang="en-US" altLang="ko-KR" sz="2400" b="1" dirty="0">
                <a:solidFill>
                  <a:srgbClr val="0000FF"/>
                </a:solidFill>
                <a:latin typeface="Arial" pitchFamily="34" charset="0"/>
                <a:ea typeface="+mn-ea"/>
                <a:cs typeface="Arial" pitchFamily="34" charset="0"/>
              </a:rPr>
              <a:t>for Work-Family </a:t>
            </a:r>
            <a:r>
              <a:rPr lang="en-US" altLang="ko-KR" sz="2400" b="1" dirty="0">
                <a:solidFill>
                  <a:srgbClr val="0000FF"/>
                </a:solidFill>
                <a:latin typeface="Arial" pitchFamily="34" charset="0"/>
                <a:ea typeface="+mn-ea"/>
                <a:cs typeface="Arial" pitchFamily="34" charset="0"/>
              </a:rPr>
              <a:t>Balance</a:t>
            </a:r>
            <a:r>
              <a:rPr lang="en-US" altLang="ko-KR" sz="2400" b="1" kern="0" dirty="0">
                <a:solidFill>
                  <a:srgbClr val="0000FF"/>
                </a:solidFill>
                <a:latin typeface="Arial" pitchFamily="34" charset="0"/>
                <a:ea typeface="+mn-ea"/>
                <a:cs typeface="Arial" pitchFamily="34" charset="0"/>
              </a:rPr>
              <a:t>: </a:t>
            </a:r>
            <a:r>
              <a:rPr lang="en-US" altLang="ko-KR" sz="2400" b="1" kern="0" dirty="0">
                <a:solidFill>
                  <a:srgbClr val="0000FF"/>
                </a:solidFill>
                <a:latin typeface="Arial" pitchFamily="34" charset="0"/>
                <a:ea typeface="+mn-ea"/>
                <a:cs typeface="Arial" pitchFamily="34" charset="0"/>
              </a:rPr>
              <a:t>Parental </a:t>
            </a:r>
            <a:r>
              <a:rPr lang="en-US" altLang="ko-KR" sz="2400" b="1" kern="0" dirty="0">
                <a:solidFill>
                  <a:srgbClr val="0000FF"/>
                </a:solidFill>
                <a:latin typeface="Arial" pitchFamily="34" charset="0"/>
                <a:ea typeface="+mn-ea"/>
                <a:cs typeface="Arial" pitchFamily="34" charset="0"/>
              </a:rPr>
              <a:t>Leave</a:t>
            </a:r>
            <a:endParaRPr lang="en-US" altLang="ko-KR" sz="2400" b="1" dirty="0">
              <a:solidFill>
                <a:srgbClr val="0000FF"/>
              </a:solidFill>
              <a:latin typeface="Arial" pitchFamily="34" charset="0"/>
              <a:ea typeface="+mn-ea"/>
              <a:cs typeface="Arial" pitchFamily="34" charset="0"/>
            </a:endParaRPr>
          </a:p>
        </p:txBody>
      </p:sp>
      <p:cxnSp>
        <p:nvCxnSpPr>
          <p:cNvPr id="54276" name="직선 연결선 18"/>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p:cNvSpPr txBox="1">
            <a:spLocks noChangeArrowheads="1"/>
          </p:cNvSpPr>
          <p:nvPr/>
        </p:nvSpPr>
        <p:spPr bwMode="auto">
          <a:xfrm>
            <a:off x="827088" y="1857375"/>
            <a:ext cx="8066087" cy="2862263"/>
          </a:xfrm>
          <a:prstGeom prst="rect">
            <a:avLst/>
          </a:prstGeom>
          <a:noFill/>
          <a:ln w="9525">
            <a:noFill/>
            <a:miter lim="800000"/>
            <a:headEnd/>
            <a:tailEnd/>
          </a:ln>
        </p:spPr>
        <p:txBody>
          <a:bodyPr>
            <a:spAutoFit/>
          </a:bodyPr>
          <a:lstStyle/>
          <a:p>
            <a:pPr marL="342900" indent="-342900" latinLnBrk="1">
              <a:buFont typeface="Wingdings" pitchFamily="2" charset="2"/>
              <a:buChar char="§"/>
            </a:pPr>
            <a:r>
              <a:rPr lang="en-GB" altLang="ko-KR" sz="2000">
                <a:ea typeface="굴림"/>
                <a:cs typeface="굴림"/>
              </a:rPr>
              <a:t>Maternity leave, childcare leave, paternity leave and family care leave</a:t>
            </a:r>
            <a:r>
              <a:rPr lang="en-GB" altLang="ko-KR" sz="2000">
                <a:solidFill>
                  <a:srgbClr val="FF0000"/>
                </a:solidFill>
                <a:ea typeface="굴림"/>
                <a:cs typeface="굴림"/>
              </a:rPr>
              <a:t> </a:t>
            </a:r>
            <a:r>
              <a:rPr lang="en-GB" altLang="ko-KR" sz="2000">
                <a:ea typeface="굴림"/>
                <a:cs typeface="굴림"/>
              </a:rPr>
              <a:t>implemented after the revision of policies in 2001.</a:t>
            </a:r>
          </a:p>
          <a:p>
            <a:pPr marL="342900" indent="-342900" latinLnBrk="1">
              <a:buFont typeface="Wingdings" pitchFamily="2" charset="2"/>
              <a:buChar char="§"/>
            </a:pPr>
            <a:endParaRPr lang="en-GB" altLang="ko-KR" sz="2000">
              <a:ea typeface="굴림"/>
              <a:cs typeface="굴림"/>
            </a:endParaRPr>
          </a:p>
          <a:p>
            <a:pPr marL="342900" indent="-342900" latinLnBrk="1">
              <a:buFont typeface="Wingdings" pitchFamily="2" charset="2"/>
              <a:buChar char="§"/>
            </a:pPr>
            <a:r>
              <a:rPr lang="en-GB" altLang="ko-KR" sz="2000">
                <a:ea typeface="굴림"/>
                <a:cs typeface="굴림"/>
              </a:rPr>
              <a:t>Since several revision, the law </a:t>
            </a:r>
            <a:r>
              <a:rPr lang="en-GB" altLang="ko-KR" sz="2000">
                <a:solidFill>
                  <a:srgbClr val="FF0000"/>
                </a:solidFill>
                <a:ea typeface="굴림"/>
                <a:cs typeface="굴림"/>
              </a:rPr>
              <a:t>offers the flexible options </a:t>
            </a:r>
            <a:r>
              <a:rPr lang="en-GB" altLang="ko-KR" sz="2000">
                <a:ea typeface="굴림"/>
                <a:cs typeface="굴림"/>
              </a:rPr>
              <a:t>for working parents, one-year leave, </a:t>
            </a:r>
            <a:r>
              <a:rPr lang="en-GB" altLang="ko-KR" sz="2000">
                <a:solidFill>
                  <a:srgbClr val="FF0000"/>
                </a:solidFill>
                <a:ea typeface="굴림"/>
                <a:cs typeface="굴림"/>
              </a:rPr>
              <a:t>the right to shorten work hours </a:t>
            </a:r>
            <a:r>
              <a:rPr lang="en-GB" altLang="ko-KR" sz="2000">
                <a:ea typeface="굴림"/>
                <a:cs typeface="굴림"/>
              </a:rPr>
              <a:t>for childcare, </a:t>
            </a:r>
            <a:r>
              <a:rPr lang="en-GB" altLang="ko-KR" sz="2000" i="1">
                <a:solidFill>
                  <a:srgbClr val="FF0000"/>
                </a:solidFill>
                <a:ea typeface="굴림"/>
                <a:cs typeface="굴림"/>
              </a:rPr>
              <a:t>pro rata </a:t>
            </a:r>
            <a:r>
              <a:rPr lang="en-GB" altLang="ko-KR" sz="2000">
                <a:solidFill>
                  <a:srgbClr val="FF0000"/>
                </a:solidFill>
                <a:ea typeface="굴림"/>
                <a:cs typeface="굴림"/>
              </a:rPr>
              <a:t>paying system</a:t>
            </a:r>
            <a:r>
              <a:rPr lang="en-GB" altLang="ko-KR" sz="2000">
                <a:ea typeface="굴림"/>
                <a:cs typeface="굴림"/>
              </a:rPr>
              <a:t>, etc.</a:t>
            </a:r>
          </a:p>
          <a:p>
            <a:pPr marL="342900" indent="-342900" latinLnBrk="1">
              <a:buFont typeface="Wingdings" pitchFamily="2" charset="2"/>
              <a:buChar char="§"/>
            </a:pPr>
            <a:endParaRPr lang="en-GB" altLang="ko-KR" sz="2000">
              <a:ea typeface="굴림"/>
              <a:cs typeface="굴림"/>
            </a:endParaRPr>
          </a:p>
          <a:p>
            <a:pPr marL="342900" indent="-342900" latinLnBrk="1">
              <a:buFont typeface="Wingdings" pitchFamily="2" charset="2"/>
              <a:buChar char="§"/>
            </a:pPr>
            <a:r>
              <a:rPr lang="en-GB" altLang="ko-KR" sz="2000">
                <a:ea typeface="굴림"/>
                <a:cs typeface="굴림"/>
              </a:rPr>
              <a:t>In spite of the rapid policy development, the number of workers using the leave policy has been on a steady rise.</a:t>
            </a:r>
            <a:endParaRPr lang="en-US" altLang="ko-KR" sz="2000">
              <a:solidFill>
                <a:srgbClr val="000000"/>
              </a:solidFill>
              <a:cs typeface="Arial" charset="0"/>
            </a:endParaRPr>
          </a:p>
        </p:txBody>
      </p:sp>
      <p:sp>
        <p:nvSpPr>
          <p:cNvPr id="4" name="TextBox 3"/>
          <p:cNvSpPr txBox="1"/>
          <p:nvPr/>
        </p:nvSpPr>
        <p:spPr>
          <a:xfrm>
            <a:off x="179388" y="692150"/>
            <a:ext cx="8156575" cy="461963"/>
          </a:xfrm>
          <a:prstGeom prst="rect">
            <a:avLst/>
          </a:prstGeom>
          <a:noFill/>
        </p:spPr>
        <p:txBody>
          <a:bodyPr>
            <a:spAutoFit/>
          </a:bodyPr>
          <a:lstStyle/>
          <a:p>
            <a:pPr latinLnBrk="1">
              <a:spcBef>
                <a:spcPts val="0"/>
              </a:spcBef>
              <a:spcAft>
                <a:spcPts val="0"/>
              </a:spcAft>
              <a:defRPr/>
            </a:pPr>
            <a:r>
              <a:rPr lang="en-US" altLang="ko-KR" sz="2400" b="1" dirty="0">
                <a:solidFill>
                  <a:srgbClr val="0000FF"/>
                </a:solidFill>
                <a:latin typeface="Arial" pitchFamily="34" charset="0"/>
                <a:ea typeface="+mn-ea"/>
                <a:cs typeface="Arial" pitchFamily="34" charset="0"/>
              </a:rPr>
              <a:t>Policy </a:t>
            </a:r>
            <a:r>
              <a:rPr lang="en-US" altLang="ko-KR" sz="2400" b="1" dirty="0">
                <a:solidFill>
                  <a:srgbClr val="0000FF"/>
                </a:solidFill>
                <a:latin typeface="Arial" pitchFamily="34" charset="0"/>
                <a:ea typeface="+mn-ea"/>
                <a:cs typeface="Arial" pitchFamily="34" charset="0"/>
              </a:rPr>
              <a:t>for Work-Family </a:t>
            </a:r>
            <a:r>
              <a:rPr lang="en-US" altLang="ko-KR" sz="2400" b="1" dirty="0">
                <a:solidFill>
                  <a:srgbClr val="0000FF"/>
                </a:solidFill>
                <a:latin typeface="Arial" pitchFamily="34" charset="0"/>
                <a:ea typeface="+mn-ea"/>
                <a:cs typeface="Arial" pitchFamily="34" charset="0"/>
              </a:rPr>
              <a:t>Balance</a:t>
            </a:r>
            <a:r>
              <a:rPr lang="en-US" altLang="ko-KR" sz="2400" b="1" kern="0" dirty="0">
                <a:solidFill>
                  <a:srgbClr val="0000FF"/>
                </a:solidFill>
                <a:latin typeface="Arial" pitchFamily="34" charset="0"/>
                <a:ea typeface="+mn-ea"/>
                <a:cs typeface="Arial" pitchFamily="34" charset="0"/>
              </a:rPr>
              <a:t>: </a:t>
            </a:r>
            <a:r>
              <a:rPr lang="en-US" altLang="ko-KR" sz="2400" b="1" kern="0" dirty="0">
                <a:solidFill>
                  <a:srgbClr val="0000FF"/>
                </a:solidFill>
                <a:latin typeface="Arial" pitchFamily="34" charset="0"/>
                <a:ea typeface="+mn-ea"/>
                <a:cs typeface="Arial" pitchFamily="34" charset="0"/>
              </a:rPr>
              <a:t>Parental </a:t>
            </a:r>
            <a:r>
              <a:rPr lang="en-US" altLang="ko-KR" sz="2400" b="1" kern="0" dirty="0">
                <a:solidFill>
                  <a:srgbClr val="0000FF"/>
                </a:solidFill>
                <a:latin typeface="Arial" pitchFamily="34" charset="0"/>
                <a:ea typeface="+mn-ea"/>
                <a:cs typeface="Arial" pitchFamily="34" charset="0"/>
              </a:rPr>
              <a:t>Leave</a:t>
            </a:r>
            <a:endParaRPr lang="en-US" altLang="ko-KR" sz="2400" b="1" dirty="0">
              <a:solidFill>
                <a:srgbClr val="0000FF"/>
              </a:solidFill>
              <a:latin typeface="Arial" pitchFamily="34" charset="0"/>
              <a:ea typeface="+mn-ea"/>
              <a:cs typeface="Arial" pitchFamily="34" charset="0"/>
            </a:endParaRPr>
          </a:p>
        </p:txBody>
      </p:sp>
      <p:cxnSp>
        <p:nvCxnSpPr>
          <p:cNvPr id="55299" name="직선 연결선 4"/>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ChangeArrowheads="1"/>
          </p:cNvSpPr>
          <p:nvPr/>
        </p:nvSpPr>
        <p:spPr bwMode="black">
          <a:xfrm>
            <a:off x="2078038" y="1495425"/>
            <a:ext cx="6937375" cy="3683000"/>
          </a:xfrm>
          <a:prstGeom prst="rect">
            <a:avLst/>
          </a:prstGeom>
          <a:noFill/>
          <a:ln w="9525">
            <a:noFill/>
            <a:miter lim="800000"/>
            <a:headEnd/>
            <a:tailEnd/>
          </a:ln>
        </p:spPr>
        <p:txBody>
          <a:bodyPr anchor="ctr"/>
          <a:lstStyle/>
          <a:p>
            <a:pPr algn="ctr" latinLnBrk="1"/>
            <a:r>
              <a:rPr kumimoji="1" lang="en-US" altLang="ko-KR" sz="4800">
                <a:solidFill>
                  <a:srgbClr val="002060"/>
                </a:solidFill>
                <a:latin typeface="Georgia" pitchFamily="18" charset="0"/>
                <a:ea typeface="산돌단아 M"/>
                <a:cs typeface="산돌단아 M"/>
              </a:rPr>
              <a:t>Ⅰ. Introduction: Degeneration of </a:t>
            </a:r>
          </a:p>
          <a:p>
            <a:pPr algn="ctr" latinLnBrk="1"/>
            <a:r>
              <a:rPr kumimoji="1" lang="en-US" altLang="ko-KR" sz="4800">
                <a:solidFill>
                  <a:srgbClr val="002060"/>
                </a:solidFill>
                <a:latin typeface="Georgia" pitchFamily="18" charset="0"/>
                <a:ea typeface="산돌단아 M"/>
                <a:cs typeface="산돌단아 M"/>
              </a:rPr>
              <a:t>Low Fertility</a:t>
            </a:r>
            <a:endParaRPr kumimoji="1" lang="ko-KR" altLang="en-US" sz="4800">
              <a:solidFill>
                <a:srgbClr val="002060"/>
              </a:solidFill>
              <a:latin typeface="Georgia" pitchFamily="18" charset="0"/>
              <a:ea typeface="산돌단아 M"/>
              <a:cs typeface="산돌단아 M"/>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
          <p:cNvSpPr txBox="1">
            <a:spLocks noChangeArrowheads="1"/>
          </p:cNvSpPr>
          <p:nvPr/>
        </p:nvSpPr>
        <p:spPr bwMode="auto">
          <a:xfrm>
            <a:off x="107950" y="692150"/>
            <a:ext cx="7772400" cy="461963"/>
          </a:xfrm>
          <a:prstGeom prst="rect">
            <a:avLst/>
          </a:prstGeom>
          <a:noFill/>
          <a:ln w="9525">
            <a:noFill/>
            <a:miter lim="800000"/>
            <a:headEnd/>
            <a:tailEnd/>
          </a:ln>
        </p:spPr>
        <p:txBody>
          <a:bodyPr>
            <a:spAutoFit/>
          </a:bodyPr>
          <a:lstStyle/>
          <a:p>
            <a:pPr latinLnBrk="1"/>
            <a:r>
              <a:rPr lang="en-US" altLang="ko-KR" sz="2400" b="1">
                <a:solidFill>
                  <a:srgbClr val="0000FF"/>
                </a:solidFill>
                <a:cs typeface="Arial" charset="0"/>
              </a:rPr>
              <a:t>Usages of parental leave by gender</a:t>
            </a:r>
          </a:p>
        </p:txBody>
      </p:sp>
      <p:sp>
        <p:nvSpPr>
          <p:cNvPr id="5632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1"/>
            <a:endParaRPr lang="ko-KR" altLang="en-US">
              <a:solidFill>
                <a:srgbClr val="000000"/>
              </a:solidFill>
              <a:latin typeface="맑은 고딕"/>
            </a:endParaRPr>
          </a:p>
        </p:txBody>
      </p:sp>
      <p:sp>
        <p:nvSpPr>
          <p:cNvPr id="56323" name="TextBox 2"/>
          <p:cNvSpPr txBox="1">
            <a:spLocks noChangeArrowheads="1"/>
          </p:cNvSpPr>
          <p:nvPr/>
        </p:nvSpPr>
        <p:spPr bwMode="auto">
          <a:xfrm>
            <a:off x="1547813" y="5754688"/>
            <a:ext cx="6961187" cy="338137"/>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 Ministry of Employment and Labor</a:t>
            </a:r>
            <a:endParaRPr kumimoji="1" lang="ko-KR" altLang="en-US" sz="1600">
              <a:solidFill>
                <a:srgbClr val="000000"/>
              </a:solidFill>
              <a:ea typeface="굴림"/>
              <a:cs typeface="Arial" charset="0"/>
            </a:endParaRPr>
          </a:p>
        </p:txBody>
      </p:sp>
      <p:graphicFrame>
        <p:nvGraphicFramePr>
          <p:cNvPr id="5" name="표 4"/>
          <p:cNvGraphicFramePr>
            <a:graphicFrameLocks noGrp="1"/>
          </p:cNvGraphicFramePr>
          <p:nvPr/>
        </p:nvGraphicFramePr>
        <p:xfrm>
          <a:off x="879475" y="2133600"/>
          <a:ext cx="7580313" cy="3549650"/>
        </p:xfrm>
        <a:graphic>
          <a:graphicData uri="http://schemas.openxmlformats.org/drawingml/2006/table">
            <a:tbl>
              <a:tblPr/>
              <a:tblGrid>
                <a:gridCol w="1603941"/>
                <a:gridCol w="1008112"/>
                <a:gridCol w="1008112"/>
                <a:gridCol w="1008112"/>
                <a:gridCol w="1008112"/>
                <a:gridCol w="1008112"/>
                <a:gridCol w="936104"/>
              </a:tblGrid>
              <a:tr h="710059">
                <a:tc rowSpan="2">
                  <a:txBody>
                    <a:bodyPr/>
                    <a:lstStyle/>
                    <a:p>
                      <a:pPr marL="0" marR="0" indent="0" algn="ctr" fontAlgn="base" latinLnBrk="0">
                        <a:lnSpc>
                          <a:spcPct val="160000"/>
                        </a:lnSpc>
                        <a:spcBef>
                          <a:spcPts val="0"/>
                        </a:spcBef>
                        <a:spcAft>
                          <a:spcPts val="0"/>
                        </a:spcAft>
                      </a:pPr>
                      <a:endParaRPr lang="ko-KR" altLang="en-US" sz="2000" b="1" kern="0" spc="0" dirty="0">
                        <a:solidFill>
                          <a:srgbClr val="000000"/>
                        </a:solidFill>
                        <a:effectLst/>
                        <a:latin typeface="+mn-ea"/>
                        <a:ea typeface="+mn-ea"/>
                        <a:cs typeface="Arial" pitchFamily="34" charset="0"/>
                      </a:endParaRPr>
                    </a:p>
                  </a:txBody>
                  <a:tcPr marL="64770" marR="64770" marT="17907" marB="17907"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gridSpan="2">
                  <a:txBody>
                    <a:bodyPr/>
                    <a:lstStyle/>
                    <a:p>
                      <a:pPr marL="0" marR="0" indent="0" algn="ctr" fontAlgn="base" latinLnBrk="0">
                        <a:lnSpc>
                          <a:spcPct val="160000"/>
                        </a:lnSpc>
                        <a:spcBef>
                          <a:spcPts val="0"/>
                        </a:spcBef>
                        <a:spcAft>
                          <a:spcPts val="0"/>
                        </a:spcAft>
                      </a:pPr>
                      <a:r>
                        <a:rPr lang="en-US" sz="2000" b="1" kern="0" spc="0" dirty="0">
                          <a:solidFill>
                            <a:srgbClr val="000000"/>
                          </a:solidFill>
                          <a:effectLst/>
                          <a:latin typeface="Arial" pitchFamily="34" charset="0"/>
                          <a:cs typeface="Arial" pitchFamily="34" charset="0"/>
                        </a:rPr>
                        <a:t>2005</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2000" b="1" kern="0" spc="0" dirty="0">
                          <a:solidFill>
                            <a:srgbClr val="000000"/>
                          </a:solidFill>
                          <a:effectLst/>
                          <a:latin typeface="Arial" pitchFamily="34" charset="0"/>
                          <a:cs typeface="Arial" pitchFamily="34" charset="0"/>
                        </a:rPr>
                        <a:t>2010</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hMerge="1">
                  <a:txBody>
                    <a:bodyPr/>
                    <a:lstStyle/>
                    <a:p>
                      <a:pPr latinLnBrk="1"/>
                      <a:endParaRPr lang="ko-KR" altLang="en-US"/>
                    </a:p>
                  </a:txBody>
                  <a:tcPr/>
                </a:tc>
                <a:tc gridSpan="2">
                  <a:txBody>
                    <a:bodyPr/>
                    <a:lstStyle/>
                    <a:p>
                      <a:pPr marL="0" marR="0" indent="0" algn="ctr" fontAlgn="base" latinLnBrk="0">
                        <a:lnSpc>
                          <a:spcPct val="160000"/>
                        </a:lnSpc>
                        <a:spcBef>
                          <a:spcPts val="0"/>
                        </a:spcBef>
                        <a:spcAft>
                          <a:spcPts val="0"/>
                        </a:spcAft>
                      </a:pPr>
                      <a:r>
                        <a:rPr lang="en-US" sz="2000" b="1" kern="0" spc="0" dirty="0">
                          <a:solidFill>
                            <a:srgbClr val="000000"/>
                          </a:solidFill>
                          <a:effectLst/>
                          <a:latin typeface="Arial" pitchFamily="34" charset="0"/>
                          <a:cs typeface="Arial" pitchFamily="34" charset="0"/>
                        </a:rPr>
                        <a:t>2012</a:t>
                      </a:r>
                    </a:p>
                  </a:txBody>
                  <a:tcPr marL="64770" marR="64770" marT="17907" marB="17907"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hMerge="1">
                  <a:txBody>
                    <a:bodyPr/>
                    <a:lstStyle/>
                    <a:p>
                      <a:pPr latinLnBrk="1"/>
                      <a:endParaRPr lang="ko-KR" altLang="en-US"/>
                    </a:p>
                  </a:txBody>
                  <a:tcPr/>
                </a:tc>
              </a:tr>
              <a:tr h="710059">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women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men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women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men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women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men</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75000"/>
                        <a:alpha val="46000"/>
                      </a:schemeClr>
                    </a:solidFill>
                  </a:tcPr>
                </a:tc>
              </a:tr>
              <a:tr h="710059">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users</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10,492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208</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40,913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819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62,279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1,790</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20000"/>
                        <a:lumOff val="80000"/>
                      </a:schemeClr>
                    </a:solidFill>
                  </a:tcPr>
                </a:tc>
              </a:tr>
              <a:tr h="710059">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ratio</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98.1%</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1.9%</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98.1%</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1.9%</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97.2%</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c>
                  <a:txBody>
                    <a:bodyPr/>
                    <a:lstStyle/>
                    <a:p>
                      <a:pPr marL="0" marR="0" indent="0" algn="ctr" fontAlgn="base" latinLnBrk="0">
                        <a:lnSpc>
                          <a:spcPct val="160000"/>
                        </a:lnSpc>
                        <a:spcBef>
                          <a:spcPts val="0"/>
                        </a:spcBef>
                        <a:spcAft>
                          <a:spcPts val="0"/>
                        </a:spcAft>
                      </a:pPr>
                      <a:r>
                        <a:rPr lang="en-US" sz="1800" b="1" kern="0" spc="0" dirty="0" smtClean="0">
                          <a:solidFill>
                            <a:srgbClr val="000000"/>
                          </a:solidFill>
                          <a:effectLst/>
                          <a:latin typeface="Arial" pitchFamily="34" charset="0"/>
                          <a:cs typeface="Arial" pitchFamily="34" charset="0"/>
                        </a:rPr>
                        <a:t>2.8%</a:t>
                      </a:r>
                      <a:endParaRPr lang="en-US" sz="1800" b="1" kern="0" spc="0" dirty="0">
                        <a:solidFill>
                          <a:srgbClr val="000000"/>
                        </a:solidFill>
                        <a:effectLst/>
                        <a:latin typeface="Arial" pitchFamily="34" charset="0"/>
                        <a:cs typeface="Arial" pitchFamily="34" charset="0"/>
                      </a:endParaRP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accent3">
                        <a:lumMod val="60000"/>
                        <a:lumOff val="40000"/>
                        <a:alpha val="46000"/>
                      </a:schemeClr>
                    </a:solidFill>
                  </a:tcPr>
                </a:tc>
              </a:tr>
              <a:tr h="710059">
                <a:tc>
                  <a:txBody>
                    <a:bodyPr/>
                    <a:lstStyle/>
                    <a:p>
                      <a:pPr marL="0" marR="0" indent="0" algn="just" fontAlgn="base" latinLnBrk="1">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average days</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211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185</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281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240</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289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fontAlgn="base" latinLnBrk="0">
                        <a:lnSpc>
                          <a:spcPct val="160000"/>
                        </a:lnSpc>
                        <a:spcBef>
                          <a:spcPts val="0"/>
                        </a:spcBef>
                        <a:spcAft>
                          <a:spcPts val="0"/>
                        </a:spcAft>
                      </a:pPr>
                      <a:r>
                        <a:rPr lang="en-US" sz="1800" b="1" kern="0" spc="0" dirty="0">
                          <a:solidFill>
                            <a:srgbClr val="000000"/>
                          </a:solidFill>
                          <a:effectLst/>
                          <a:latin typeface="Arial" pitchFamily="34" charset="0"/>
                          <a:cs typeface="Arial" pitchFamily="34" charset="0"/>
                        </a:rPr>
                        <a:t>238</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56368" name="TextBox 2"/>
          <p:cNvSpPr txBox="1">
            <a:spLocks noChangeArrowheads="1"/>
          </p:cNvSpPr>
          <p:nvPr/>
        </p:nvSpPr>
        <p:spPr bwMode="auto">
          <a:xfrm>
            <a:off x="1547813" y="1773238"/>
            <a:ext cx="6961187" cy="338137"/>
          </a:xfrm>
          <a:prstGeom prst="rect">
            <a:avLst/>
          </a:prstGeom>
          <a:noFill/>
          <a:ln w="9525">
            <a:noFill/>
            <a:miter lim="800000"/>
            <a:headEnd/>
            <a:tailEnd/>
          </a:ln>
        </p:spPr>
        <p:txBody>
          <a:bodyPr>
            <a:spAutoFit/>
          </a:bodyPr>
          <a:lstStyle/>
          <a:p>
            <a:pPr algn="r" latinLnBrk="1"/>
            <a:r>
              <a:rPr kumimoji="1" lang="en-US" altLang="ko-KR" sz="1600">
                <a:ea typeface="굴림"/>
                <a:cs typeface="Arial" charset="0"/>
              </a:rPr>
              <a:t>unit: persons, days</a:t>
            </a:r>
          </a:p>
        </p:txBody>
      </p:sp>
      <p:cxnSp>
        <p:nvCxnSpPr>
          <p:cNvPr id="56369" name="직선 연결선 6"/>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736600"/>
            <a:ext cx="8012112" cy="423863"/>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spc="-100" dirty="0">
                <a:solidFill>
                  <a:srgbClr val="0000FF"/>
                </a:solidFill>
                <a:latin typeface="Arial" pitchFamily="34" charset="0"/>
                <a:ea typeface="+mn-ea"/>
                <a:cs typeface="Arial" pitchFamily="34" charset="0"/>
              </a:rPr>
              <a:t>Usages of </a:t>
            </a:r>
            <a:r>
              <a:rPr lang="en-US" altLang="ko-KR" sz="2400" b="1" kern="0" spc="-100" dirty="0">
                <a:solidFill>
                  <a:srgbClr val="0000FF"/>
                </a:solidFill>
                <a:latin typeface="Arial" pitchFamily="34" charset="0"/>
                <a:ea typeface="+mn-ea"/>
                <a:cs typeface="Arial" pitchFamily="34" charset="0"/>
              </a:rPr>
              <a:t>Maternity / Childcare </a:t>
            </a:r>
            <a:r>
              <a:rPr lang="en-US" altLang="ko-KR" sz="2400" b="1" kern="0" spc="-100" dirty="0">
                <a:solidFill>
                  <a:srgbClr val="0000FF"/>
                </a:solidFill>
                <a:latin typeface="Arial" pitchFamily="34" charset="0"/>
                <a:ea typeface="+mn-ea"/>
                <a:cs typeface="Arial" pitchFamily="34" charset="0"/>
              </a:rPr>
              <a:t>Leave by gender</a:t>
            </a:r>
            <a:endParaRPr lang="ko-KR" altLang="en-US" sz="2400" b="1" kern="0" spc="-100" dirty="0">
              <a:solidFill>
                <a:srgbClr val="0000FF"/>
              </a:solidFill>
              <a:latin typeface="Arial" pitchFamily="34" charset="0"/>
              <a:ea typeface="+mn-ea"/>
              <a:cs typeface="Arial" pitchFamily="34" charset="0"/>
            </a:endParaRPr>
          </a:p>
        </p:txBody>
      </p:sp>
      <p:sp>
        <p:nvSpPr>
          <p:cNvPr id="6197"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graphicFrame>
        <p:nvGraphicFramePr>
          <p:cNvPr id="6195" name="Object 51"/>
          <p:cNvGraphicFramePr>
            <a:graphicFrameLocks noGrp="1"/>
          </p:cNvGraphicFramePr>
          <p:nvPr/>
        </p:nvGraphicFramePr>
        <p:xfrm>
          <a:off x="885825" y="2087563"/>
          <a:ext cx="7789863" cy="3835400"/>
        </p:xfrm>
        <a:graphic>
          <a:graphicData uri="http://schemas.openxmlformats.org/presentationml/2006/ole">
            <p:oleObj spid="_x0000_s6195" r:id="rId3" imgW="7791363" imgH="3834716" progId="Excel.Sheet.8">
              <p:embed/>
            </p:oleObj>
          </a:graphicData>
        </a:graphic>
      </p:graphicFrame>
      <p:sp>
        <p:nvSpPr>
          <p:cNvPr id="6198" name="TextBox 2"/>
          <p:cNvSpPr txBox="1">
            <a:spLocks noChangeArrowheads="1"/>
          </p:cNvSpPr>
          <p:nvPr/>
        </p:nvSpPr>
        <p:spPr bwMode="auto">
          <a:xfrm>
            <a:off x="1787525" y="6016625"/>
            <a:ext cx="6961188" cy="338138"/>
          </a:xfrm>
          <a:prstGeom prst="rect">
            <a:avLst/>
          </a:prstGeom>
          <a:noFill/>
          <a:ln w="9525">
            <a:noFill/>
            <a:miter lim="800000"/>
            <a:headEnd/>
            <a:tailEnd/>
          </a:ln>
        </p:spPr>
        <p:txBody>
          <a:bodyPr>
            <a:spAutoFit/>
          </a:bodyPr>
          <a:lstStyle/>
          <a:p>
            <a:pPr algn="r" latinLnBrk="1"/>
            <a:r>
              <a:rPr kumimoji="1" lang="en-US" altLang="ko-KR" sz="1600">
                <a:ea typeface="굴림"/>
                <a:cs typeface="Arial" charset="0"/>
              </a:rPr>
              <a:t>source: Ministry of Employment and Labor</a:t>
            </a:r>
            <a:endParaRPr kumimoji="1" lang="ko-KR" altLang="en-US" sz="1600">
              <a:ea typeface="굴림"/>
              <a:cs typeface="Arial" charset="0"/>
            </a:endParaRPr>
          </a:p>
        </p:txBody>
      </p:sp>
      <p:cxnSp>
        <p:nvCxnSpPr>
          <p:cNvPr id="6199" name="직선 연결선 5"/>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 y="771525"/>
            <a:ext cx="8012113" cy="425450"/>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spc="-100" dirty="0">
                <a:solidFill>
                  <a:srgbClr val="0000FF"/>
                </a:solidFill>
                <a:latin typeface="Arial" pitchFamily="34" charset="0"/>
                <a:ea typeface="+mn-ea"/>
                <a:cs typeface="Arial" pitchFamily="34" charset="0"/>
              </a:rPr>
              <a:t>Parental Leave: Perception, Implementation, Usage </a:t>
            </a:r>
            <a:endParaRPr lang="ko-KR" altLang="en-US" sz="2400" b="1" kern="0" spc="-100" dirty="0">
              <a:solidFill>
                <a:srgbClr val="0000FF"/>
              </a:solidFill>
              <a:latin typeface="Arial" pitchFamily="34" charset="0"/>
              <a:ea typeface="+mn-ea"/>
              <a:cs typeface="Arial" pitchFamily="34" charset="0"/>
            </a:endParaRPr>
          </a:p>
        </p:txBody>
      </p:sp>
      <p:sp>
        <p:nvSpPr>
          <p:cNvPr id="7221"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7222" name="TextBox 2"/>
          <p:cNvSpPr txBox="1">
            <a:spLocks noChangeArrowheads="1"/>
          </p:cNvSpPr>
          <p:nvPr/>
        </p:nvSpPr>
        <p:spPr bwMode="auto">
          <a:xfrm>
            <a:off x="1427163" y="6016625"/>
            <a:ext cx="6961187" cy="338138"/>
          </a:xfrm>
          <a:prstGeom prst="rect">
            <a:avLst/>
          </a:prstGeom>
          <a:noFill/>
          <a:ln w="9525">
            <a:noFill/>
            <a:miter lim="800000"/>
            <a:headEnd/>
            <a:tailEnd/>
          </a:ln>
        </p:spPr>
        <p:txBody>
          <a:bodyPr>
            <a:spAutoFit/>
          </a:bodyPr>
          <a:lstStyle/>
          <a:p>
            <a:pPr algn="r" latinLnBrk="1"/>
            <a:r>
              <a:rPr kumimoji="1" lang="en-US" altLang="ko-KR" sz="1600">
                <a:solidFill>
                  <a:srgbClr val="000000"/>
                </a:solidFill>
                <a:ea typeface="굴림"/>
                <a:cs typeface="Arial" charset="0"/>
              </a:rPr>
              <a:t>source:</a:t>
            </a:r>
            <a:r>
              <a:rPr kumimoji="1" lang="en-US" altLang="ko-KR" sz="1600">
                <a:ea typeface="굴림"/>
                <a:cs typeface="Arial" charset="0"/>
              </a:rPr>
              <a:t> Hong, et al.(2009)</a:t>
            </a:r>
            <a:endParaRPr kumimoji="1" lang="ko-KR" altLang="en-US" sz="1600">
              <a:solidFill>
                <a:srgbClr val="000000"/>
              </a:solidFill>
              <a:ea typeface="굴림"/>
              <a:cs typeface="Arial" charset="0"/>
            </a:endParaRPr>
          </a:p>
        </p:txBody>
      </p:sp>
      <p:graphicFrame>
        <p:nvGraphicFramePr>
          <p:cNvPr id="7219" name="Object 51"/>
          <p:cNvGraphicFramePr>
            <a:graphicFrameLocks/>
          </p:cNvGraphicFramePr>
          <p:nvPr/>
        </p:nvGraphicFramePr>
        <p:xfrm>
          <a:off x="900113" y="1989138"/>
          <a:ext cx="7488237" cy="3957637"/>
        </p:xfrm>
        <a:graphic>
          <a:graphicData uri="http://schemas.openxmlformats.org/presentationml/2006/ole">
            <p:oleObj spid="_x0000_s7219" r:id="rId3" imgW="6145301" imgH="3828620" progId="Excel.Sheet.8">
              <p:embed/>
            </p:oleObj>
          </a:graphicData>
        </a:graphic>
      </p:graphicFrame>
      <p:cxnSp>
        <p:nvCxnSpPr>
          <p:cNvPr id="7223" name="직선 연결선 6"/>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내용 개체 틀 2"/>
          <p:cNvSpPr>
            <a:spLocks noGrp="1"/>
          </p:cNvSpPr>
          <p:nvPr>
            <p:ph idx="1"/>
          </p:nvPr>
        </p:nvSpPr>
        <p:spPr>
          <a:xfrm>
            <a:off x="1435100" y="1581150"/>
            <a:ext cx="7499350" cy="4800600"/>
          </a:xfrm>
        </p:spPr>
        <p:txBody>
          <a:bodyPr/>
          <a:lstStyle/>
          <a:p>
            <a:pPr marL="80963" indent="0">
              <a:lnSpc>
                <a:spcPct val="0"/>
              </a:lnSpc>
              <a:buFont typeface="Arial" charset="0"/>
              <a:buNone/>
            </a:pPr>
            <a:endParaRPr lang="en-US" altLang="ko-KR" sz="2000" smtClean="0">
              <a:solidFill>
                <a:srgbClr val="0000FF"/>
              </a:solidFill>
            </a:endParaRPr>
          </a:p>
          <a:p>
            <a:pPr marL="80963" indent="0">
              <a:buFont typeface="Arial" charset="0"/>
              <a:buNone/>
            </a:pPr>
            <a:r>
              <a:rPr lang="en-US" altLang="ko-KR" smtClean="0">
                <a:solidFill>
                  <a:srgbClr val="0000FF"/>
                </a:solidFill>
              </a:rPr>
              <a:t>  </a:t>
            </a:r>
            <a:endParaRPr lang="ko-KR" altLang="en-US" smtClean="0">
              <a:solidFill>
                <a:srgbClr val="0000FF"/>
              </a:solidFill>
            </a:endParaRPr>
          </a:p>
        </p:txBody>
      </p:sp>
      <p:sp>
        <p:nvSpPr>
          <p:cNvPr id="61442" name="Rectangle 244"/>
          <p:cNvSpPr>
            <a:spLocks noChangeArrowheads="1"/>
          </p:cNvSpPr>
          <p:nvPr/>
        </p:nvSpPr>
        <p:spPr bwMode="auto">
          <a:xfrm>
            <a:off x="704850" y="2965450"/>
            <a:ext cx="1735138" cy="3460750"/>
          </a:xfrm>
          <a:prstGeom prst="rect">
            <a:avLst/>
          </a:prstGeom>
          <a:gradFill rotWithShape="1">
            <a:gsLst>
              <a:gs pos="0">
                <a:srgbClr val="B9E3FF"/>
              </a:gs>
              <a:gs pos="100000">
                <a:schemeClr val="bg1"/>
              </a:gs>
            </a:gsLst>
            <a:lin ang="5400000" scaled="1"/>
          </a:gradFill>
          <a:ln w="9525">
            <a:noFill/>
            <a:miter lim="800000"/>
            <a:headEnd/>
            <a:tailEnd/>
          </a:ln>
        </p:spPr>
        <p:txBody>
          <a:bodyPr wrap="none" anchor="ctr"/>
          <a:lstStyle/>
          <a:p>
            <a:pPr latinLnBrk="1"/>
            <a:endParaRPr lang="ko-KR" altLang="en-US">
              <a:latin typeface="맑은 고딕"/>
            </a:endParaRPr>
          </a:p>
        </p:txBody>
      </p:sp>
      <p:sp>
        <p:nvSpPr>
          <p:cNvPr id="61443" name="Rectangle 245"/>
          <p:cNvSpPr>
            <a:spLocks noChangeArrowheads="1"/>
          </p:cNvSpPr>
          <p:nvPr/>
        </p:nvSpPr>
        <p:spPr bwMode="auto">
          <a:xfrm>
            <a:off x="2516188" y="3146425"/>
            <a:ext cx="2063750" cy="3292475"/>
          </a:xfrm>
          <a:prstGeom prst="rect">
            <a:avLst/>
          </a:prstGeom>
          <a:gradFill rotWithShape="1">
            <a:gsLst>
              <a:gs pos="0">
                <a:srgbClr val="CDFDFF"/>
              </a:gs>
              <a:gs pos="100000">
                <a:schemeClr val="bg1"/>
              </a:gs>
            </a:gsLst>
            <a:lin ang="5400000" scaled="1"/>
          </a:gradFill>
          <a:ln w="9525">
            <a:noFill/>
            <a:miter lim="800000"/>
            <a:headEnd/>
            <a:tailEnd/>
          </a:ln>
        </p:spPr>
        <p:txBody>
          <a:bodyPr wrap="none" anchor="ctr"/>
          <a:lstStyle/>
          <a:p>
            <a:pPr latinLnBrk="1"/>
            <a:endParaRPr lang="ko-KR" altLang="en-US">
              <a:latin typeface="맑은 고딕"/>
            </a:endParaRPr>
          </a:p>
        </p:txBody>
      </p:sp>
      <p:sp>
        <p:nvSpPr>
          <p:cNvPr id="61444" name="Rectangle 246"/>
          <p:cNvSpPr>
            <a:spLocks noChangeArrowheads="1"/>
          </p:cNvSpPr>
          <p:nvPr/>
        </p:nvSpPr>
        <p:spPr bwMode="auto">
          <a:xfrm>
            <a:off x="4619625" y="3146425"/>
            <a:ext cx="2033588" cy="3292475"/>
          </a:xfrm>
          <a:prstGeom prst="rect">
            <a:avLst/>
          </a:prstGeom>
          <a:gradFill rotWithShape="1">
            <a:gsLst>
              <a:gs pos="0">
                <a:srgbClr val="DFFF85"/>
              </a:gs>
              <a:gs pos="100000">
                <a:schemeClr val="bg1"/>
              </a:gs>
            </a:gsLst>
            <a:lin ang="5400000" scaled="1"/>
          </a:gradFill>
          <a:ln w="9525">
            <a:noFill/>
            <a:miter lim="800000"/>
            <a:headEnd/>
            <a:tailEnd/>
          </a:ln>
        </p:spPr>
        <p:txBody>
          <a:bodyPr wrap="none" anchor="ctr"/>
          <a:lstStyle/>
          <a:p>
            <a:pPr latinLnBrk="1"/>
            <a:endParaRPr lang="ko-KR" altLang="en-US">
              <a:latin typeface="맑은 고딕"/>
            </a:endParaRPr>
          </a:p>
        </p:txBody>
      </p:sp>
      <p:sp>
        <p:nvSpPr>
          <p:cNvPr id="61445" name="Rectangle 247"/>
          <p:cNvSpPr>
            <a:spLocks noChangeArrowheads="1"/>
          </p:cNvSpPr>
          <p:nvPr/>
        </p:nvSpPr>
        <p:spPr bwMode="auto">
          <a:xfrm>
            <a:off x="6724650" y="2965450"/>
            <a:ext cx="1811338" cy="3460750"/>
          </a:xfrm>
          <a:prstGeom prst="rect">
            <a:avLst/>
          </a:prstGeom>
          <a:gradFill rotWithShape="1">
            <a:gsLst>
              <a:gs pos="0">
                <a:srgbClr val="FEE6A4"/>
              </a:gs>
              <a:gs pos="100000">
                <a:schemeClr val="bg1"/>
              </a:gs>
            </a:gsLst>
            <a:lin ang="5400000" scaled="1"/>
          </a:gradFill>
          <a:ln w="9525">
            <a:noFill/>
            <a:miter lim="800000"/>
            <a:headEnd/>
            <a:tailEnd/>
          </a:ln>
        </p:spPr>
        <p:txBody>
          <a:bodyPr wrap="none" anchor="ctr"/>
          <a:lstStyle/>
          <a:p>
            <a:pPr latinLnBrk="1"/>
            <a:endParaRPr lang="ko-KR" altLang="en-US">
              <a:latin typeface="맑은 고딕"/>
            </a:endParaRPr>
          </a:p>
        </p:txBody>
      </p:sp>
      <p:sp>
        <p:nvSpPr>
          <p:cNvPr id="61446" name="Text Box 248"/>
          <p:cNvSpPr txBox="1">
            <a:spLocks noChangeArrowheads="1"/>
          </p:cNvSpPr>
          <p:nvPr/>
        </p:nvSpPr>
        <p:spPr bwMode="auto">
          <a:xfrm>
            <a:off x="709613" y="4308475"/>
            <a:ext cx="2008187" cy="307975"/>
          </a:xfrm>
          <a:prstGeom prst="rect">
            <a:avLst/>
          </a:prstGeom>
          <a:noFill/>
          <a:ln w="9525">
            <a:noFill/>
            <a:miter lim="800000"/>
            <a:headEnd/>
            <a:tailEnd/>
          </a:ln>
        </p:spPr>
        <p:txBody>
          <a:bodyPr>
            <a:spAutoFit/>
          </a:bodyPr>
          <a:lstStyle/>
          <a:p>
            <a:pPr latinLnBrk="1">
              <a:buFontTx/>
              <a:buBlip>
                <a:blip r:embed="rId2"/>
              </a:buBlip>
            </a:pPr>
            <a:r>
              <a:rPr lang="en-US" altLang="ko-KR" sz="1400">
                <a:latin typeface="맑은 고딕"/>
              </a:rPr>
              <a:t> public aid recipients</a:t>
            </a:r>
            <a:endParaRPr lang="ko-KR" altLang="en-US" sz="1400">
              <a:latin typeface="맑은 고딕"/>
            </a:endParaRPr>
          </a:p>
        </p:txBody>
      </p:sp>
      <p:sp>
        <p:nvSpPr>
          <p:cNvPr id="61447" name="Text Box 249"/>
          <p:cNvSpPr txBox="1">
            <a:spLocks noChangeArrowheads="1"/>
          </p:cNvSpPr>
          <p:nvPr/>
        </p:nvSpPr>
        <p:spPr bwMode="auto">
          <a:xfrm>
            <a:off x="4643438" y="4291013"/>
            <a:ext cx="2016125" cy="307975"/>
          </a:xfrm>
          <a:prstGeom prst="rect">
            <a:avLst/>
          </a:prstGeom>
          <a:noFill/>
          <a:ln w="9525">
            <a:noFill/>
            <a:miter lim="800000"/>
            <a:headEnd/>
            <a:tailEnd/>
          </a:ln>
        </p:spPr>
        <p:txBody>
          <a:bodyPr wrap="none">
            <a:spAutoFit/>
          </a:bodyPr>
          <a:lstStyle/>
          <a:p>
            <a:pPr latinLnBrk="1">
              <a:buFontTx/>
              <a:buBlip>
                <a:blip r:embed="rId3"/>
              </a:buBlip>
            </a:pPr>
            <a:r>
              <a:rPr lang="en-US" altLang="ko-KR" sz="1400">
                <a:latin typeface="맑은 고딕"/>
              </a:rPr>
              <a:t> public aid recipients</a:t>
            </a:r>
            <a:endParaRPr lang="ko-KR" altLang="en-US" sz="1400">
              <a:latin typeface="맑은 고딕"/>
            </a:endParaRPr>
          </a:p>
        </p:txBody>
      </p:sp>
      <p:sp>
        <p:nvSpPr>
          <p:cNvPr id="61448" name="Text Box 250"/>
          <p:cNvSpPr txBox="1">
            <a:spLocks noChangeArrowheads="1"/>
          </p:cNvSpPr>
          <p:nvPr/>
        </p:nvSpPr>
        <p:spPr bwMode="auto">
          <a:xfrm>
            <a:off x="6708775" y="4273550"/>
            <a:ext cx="1947863" cy="307975"/>
          </a:xfrm>
          <a:prstGeom prst="rect">
            <a:avLst/>
          </a:prstGeom>
          <a:noFill/>
          <a:ln w="9525">
            <a:noFill/>
            <a:miter lim="800000"/>
            <a:headEnd/>
            <a:tailEnd/>
          </a:ln>
        </p:spPr>
        <p:txBody>
          <a:bodyPr wrap="none">
            <a:spAutoFit/>
          </a:bodyPr>
          <a:lstStyle/>
          <a:p>
            <a:pPr latinLnBrk="1">
              <a:buFontTx/>
              <a:buBlip>
                <a:blip r:embed="rId4"/>
              </a:buBlip>
            </a:pPr>
            <a:r>
              <a:rPr lang="en-US" altLang="ko-KR" sz="1400">
                <a:latin typeface="맑은 고딕"/>
              </a:rPr>
              <a:t>Public aid recipients</a:t>
            </a:r>
            <a:endParaRPr lang="ko-KR" altLang="en-US" sz="1400">
              <a:latin typeface="맑은 고딕"/>
            </a:endParaRPr>
          </a:p>
        </p:txBody>
      </p:sp>
      <p:sp>
        <p:nvSpPr>
          <p:cNvPr id="61449" name="Text Box 251"/>
          <p:cNvSpPr txBox="1">
            <a:spLocks noChangeArrowheads="1"/>
          </p:cNvSpPr>
          <p:nvPr/>
        </p:nvSpPr>
        <p:spPr bwMode="auto">
          <a:xfrm>
            <a:off x="706438" y="4657725"/>
            <a:ext cx="1873250" cy="307975"/>
          </a:xfrm>
          <a:prstGeom prst="rect">
            <a:avLst/>
          </a:prstGeom>
          <a:noFill/>
          <a:ln w="9525">
            <a:noFill/>
            <a:miter lim="800000"/>
            <a:headEnd/>
            <a:tailEnd/>
          </a:ln>
        </p:spPr>
        <p:txBody>
          <a:bodyPr wrap="none">
            <a:spAutoFit/>
          </a:bodyPr>
          <a:lstStyle/>
          <a:p>
            <a:pPr latinLnBrk="1">
              <a:buFontTx/>
              <a:buBlip>
                <a:blip r:embed="rId2"/>
              </a:buBlip>
            </a:pPr>
            <a:r>
              <a:rPr lang="en-US" altLang="ko-KR" sz="1400">
                <a:latin typeface="맑은 고딕"/>
              </a:rPr>
              <a:t> low-income family</a:t>
            </a:r>
            <a:endParaRPr lang="ko-KR" altLang="en-US" sz="1400">
              <a:latin typeface="맑은 고딕"/>
            </a:endParaRPr>
          </a:p>
        </p:txBody>
      </p:sp>
      <p:sp>
        <p:nvSpPr>
          <p:cNvPr id="61450" name="Text Box 252"/>
          <p:cNvSpPr txBox="1">
            <a:spLocks noChangeArrowheads="1"/>
          </p:cNvSpPr>
          <p:nvPr/>
        </p:nvSpPr>
        <p:spPr bwMode="auto">
          <a:xfrm>
            <a:off x="4643438" y="4652963"/>
            <a:ext cx="1938337" cy="523875"/>
          </a:xfrm>
          <a:prstGeom prst="rect">
            <a:avLst/>
          </a:prstGeom>
          <a:noFill/>
          <a:ln w="9525">
            <a:noFill/>
            <a:miter lim="800000"/>
            <a:headEnd/>
            <a:tailEnd/>
          </a:ln>
        </p:spPr>
        <p:txBody>
          <a:bodyPr>
            <a:spAutoFit/>
          </a:bodyPr>
          <a:lstStyle/>
          <a:p>
            <a:pPr latinLnBrk="1">
              <a:buFontTx/>
              <a:buBlip>
                <a:blip r:embed="rId3"/>
              </a:buBlip>
            </a:pPr>
            <a:r>
              <a:rPr lang="en-US" altLang="ko-KR" sz="1400">
                <a:latin typeface="맑은 고딕"/>
              </a:rPr>
              <a:t> children of single-parents</a:t>
            </a:r>
            <a:endParaRPr lang="ko-KR" altLang="en-US" sz="1400">
              <a:latin typeface="맑은 고딕"/>
            </a:endParaRPr>
          </a:p>
        </p:txBody>
      </p:sp>
      <p:sp>
        <p:nvSpPr>
          <p:cNvPr id="61451" name="Text Box 253"/>
          <p:cNvSpPr txBox="1">
            <a:spLocks noChangeArrowheads="1"/>
          </p:cNvSpPr>
          <p:nvPr/>
        </p:nvSpPr>
        <p:spPr bwMode="auto">
          <a:xfrm>
            <a:off x="6743700" y="4667250"/>
            <a:ext cx="1792288" cy="522288"/>
          </a:xfrm>
          <a:prstGeom prst="rect">
            <a:avLst/>
          </a:prstGeom>
          <a:noFill/>
          <a:ln w="9525">
            <a:noFill/>
            <a:miter lim="800000"/>
            <a:headEnd/>
            <a:tailEnd/>
          </a:ln>
        </p:spPr>
        <p:txBody>
          <a:bodyPr>
            <a:spAutoFit/>
          </a:bodyPr>
          <a:lstStyle/>
          <a:p>
            <a:pPr latinLnBrk="1">
              <a:buFontTx/>
              <a:buBlip>
                <a:blip r:embed="rId4"/>
              </a:buBlip>
            </a:pPr>
            <a:r>
              <a:rPr lang="en-US" altLang="ko-KR" sz="1400">
                <a:latin typeface="맑은 고딕"/>
              </a:rPr>
              <a:t> children of single-parents</a:t>
            </a:r>
            <a:endParaRPr lang="ko-KR" altLang="en-US" sz="1400">
              <a:latin typeface="맑은 고딕"/>
            </a:endParaRPr>
          </a:p>
        </p:txBody>
      </p:sp>
      <p:sp>
        <p:nvSpPr>
          <p:cNvPr id="61452" name="Text Box 256"/>
          <p:cNvSpPr txBox="1">
            <a:spLocks noChangeArrowheads="1"/>
          </p:cNvSpPr>
          <p:nvPr/>
        </p:nvSpPr>
        <p:spPr bwMode="auto">
          <a:xfrm>
            <a:off x="6708775" y="5157788"/>
            <a:ext cx="1827213" cy="522287"/>
          </a:xfrm>
          <a:prstGeom prst="rect">
            <a:avLst/>
          </a:prstGeom>
          <a:noFill/>
          <a:ln w="9525">
            <a:noFill/>
            <a:miter lim="800000"/>
            <a:headEnd/>
            <a:tailEnd/>
          </a:ln>
        </p:spPr>
        <p:txBody>
          <a:bodyPr>
            <a:spAutoFit/>
          </a:bodyPr>
          <a:lstStyle/>
          <a:p>
            <a:pPr latinLnBrk="1">
              <a:buFontTx/>
              <a:buBlip>
                <a:blip r:embed="rId4"/>
              </a:buBlip>
            </a:pPr>
            <a:r>
              <a:rPr lang="en-US" altLang="ko-KR" sz="1400">
                <a:latin typeface="맑은 고딕"/>
              </a:rPr>
              <a:t> children of disabled parents</a:t>
            </a:r>
          </a:p>
        </p:txBody>
      </p:sp>
      <p:sp>
        <p:nvSpPr>
          <p:cNvPr id="61453" name="Text Box 257"/>
          <p:cNvSpPr txBox="1">
            <a:spLocks noChangeArrowheads="1"/>
          </p:cNvSpPr>
          <p:nvPr/>
        </p:nvSpPr>
        <p:spPr bwMode="auto">
          <a:xfrm>
            <a:off x="2532063" y="4291013"/>
            <a:ext cx="369887" cy="307975"/>
          </a:xfrm>
          <a:prstGeom prst="rect">
            <a:avLst/>
          </a:prstGeom>
          <a:noFill/>
          <a:ln w="9525">
            <a:noFill/>
            <a:miter lim="800000"/>
            <a:headEnd/>
            <a:tailEnd/>
          </a:ln>
        </p:spPr>
        <p:txBody>
          <a:bodyPr wrap="none">
            <a:spAutoFit/>
          </a:bodyPr>
          <a:lstStyle/>
          <a:p>
            <a:pPr latinLnBrk="1">
              <a:buFontTx/>
              <a:buBlip>
                <a:blip r:embed="rId5"/>
              </a:buBlip>
            </a:pPr>
            <a:r>
              <a:rPr lang="en-US" altLang="ko-KR" sz="1400">
                <a:latin typeface="맑은 고딕"/>
              </a:rPr>
              <a:t> </a:t>
            </a:r>
          </a:p>
        </p:txBody>
      </p:sp>
      <p:sp>
        <p:nvSpPr>
          <p:cNvPr id="61454" name="Text Box 258"/>
          <p:cNvSpPr txBox="1">
            <a:spLocks noChangeArrowheads="1"/>
          </p:cNvSpPr>
          <p:nvPr/>
        </p:nvSpPr>
        <p:spPr bwMode="auto">
          <a:xfrm>
            <a:off x="2516188" y="4667250"/>
            <a:ext cx="2078037" cy="307975"/>
          </a:xfrm>
          <a:prstGeom prst="rect">
            <a:avLst/>
          </a:prstGeom>
          <a:noFill/>
          <a:ln w="9525">
            <a:noFill/>
            <a:miter lim="800000"/>
            <a:headEnd/>
            <a:tailEnd/>
          </a:ln>
        </p:spPr>
        <p:txBody>
          <a:bodyPr>
            <a:spAutoFit/>
          </a:bodyPr>
          <a:lstStyle/>
          <a:p>
            <a:pPr latinLnBrk="1">
              <a:buFontTx/>
              <a:buBlip>
                <a:blip r:embed="rId5"/>
              </a:buBlip>
            </a:pPr>
            <a:r>
              <a:rPr lang="en-US" altLang="ko-KR" sz="1400">
                <a:latin typeface="맑은 고딕"/>
              </a:rPr>
              <a:t>low-income family</a:t>
            </a:r>
            <a:endParaRPr lang="ko-KR" altLang="en-US" sz="1600">
              <a:latin typeface="맑은 고딕"/>
            </a:endParaRPr>
          </a:p>
        </p:txBody>
      </p:sp>
      <p:pic>
        <p:nvPicPr>
          <p:cNvPr id="61455" name="Picture 69" descr="icon30-1"/>
          <p:cNvPicPr>
            <a:picLocks noChangeAspect="1" noChangeArrowheads="1"/>
          </p:cNvPicPr>
          <p:nvPr/>
        </p:nvPicPr>
        <p:blipFill>
          <a:blip r:embed="rId6"/>
          <a:srcRect/>
          <a:stretch>
            <a:fillRect/>
          </a:stretch>
        </p:blipFill>
        <p:spPr bwMode="auto">
          <a:xfrm>
            <a:off x="611188" y="2151063"/>
            <a:ext cx="7924800" cy="2070100"/>
          </a:xfrm>
          <a:prstGeom prst="rect">
            <a:avLst/>
          </a:prstGeom>
          <a:noFill/>
          <a:ln w="9525">
            <a:noFill/>
            <a:miter lim="800000"/>
            <a:headEnd/>
            <a:tailEnd/>
          </a:ln>
        </p:spPr>
      </p:pic>
      <p:sp>
        <p:nvSpPr>
          <p:cNvPr id="61456" name="WordArt 207"/>
          <p:cNvSpPr>
            <a:spLocks noChangeAspect="1" noChangeArrowheads="1" noChangeShapeType="1" noTextEdit="1"/>
          </p:cNvSpPr>
          <p:nvPr/>
        </p:nvSpPr>
        <p:spPr bwMode="auto">
          <a:xfrm>
            <a:off x="3870325" y="2257425"/>
            <a:ext cx="149225" cy="107950"/>
          </a:xfrm>
          <a:prstGeom prst="rect">
            <a:avLst/>
          </a:prstGeom>
        </p:spPr>
        <p:txBody>
          <a:bodyPr wrap="none" fromWordArt="1">
            <a:prstTxWarp prst="textPlain">
              <a:avLst>
                <a:gd name="adj" fmla="val 50000"/>
              </a:avLst>
            </a:prstTxWarp>
          </a:bodyPr>
          <a:lstStyle/>
          <a:p>
            <a:pPr algn="ctr"/>
            <a:endParaRPr lang="en-US" sz="3600" kern="10">
              <a:ln w="9525">
                <a:noFill/>
                <a:round/>
                <a:headEnd/>
                <a:tailEnd/>
              </a:ln>
              <a:gradFill rotWithShape="1">
                <a:gsLst>
                  <a:gs pos="0">
                    <a:srgbClr val="003366"/>
                  </a:gs>
                  <a:gs pos="100000">
                    <a:srgbClr val="00A3D6"/>
                  </a:gs>
                </a:gsLst>
                <a:lin ang="5400000" scaled="1"/>
              </a:gradFill>
              <a:latin typeface="HY견고딕"/>
            </a:endParaRPr>
          </a:p>
        </p:txBody>
      </p:sp>
      <p:pic>
        <p:nvPicPr>
          <p:cNvPr id="61457" name="Picture 217" descr="지구Style8 copy"/>
          <p:cNvPicPr>
            <a:picLocks noChangeAspect="1" noChangeArrowheads="1"/>
          </p:cNvPicPr>
          <p:nvPr/>
        </p:nvPicPr>
        <p:blipFill>
          <a:blip r:embed="rId7"/>
          <a:srcRect/>
          <a:stretch>
            <a:fillRect/>
          </a:stretch>
        </p:blipFill>
        <p:spPr bwMode="auto">
          <a:xfrm>
            <a:off x="4799013" y="2355850"/>
            <a:ext cx="1255712" cy="1249363"/>
          </a:xfrm>
          <a:prstGeom prst="rect">
            <a:avLst/>
          </a:prstGeom>
          <a:noFill/>
          <a:ln w="9525">
            <a:noFill/>
            <a:miter lim="800000"/>
            <a:headEnd/>
            <a:tailEnd/>
          </a:ln>
        </p:spPr>
      </p:pic>
      <p:grpSp>
        <p:nvGrpSpPr>
          <p:cNvPr id="61458" name="Group 218"/>
          <p:cNvGrpSpPr>
            <a:grpSpLocks/>
          </p:cNvGrpSpPr>
          <p:nvPr/>
        </p:nvGrpSpPr>
        <p:grpSpPr bwMode="auto">
          <a:xfrm>
            <a:off x="4860925" y="2413000"/>
            <a:ext cx="1128713" cy="1136650"/>
            <a:chOff x="1021" y="1874"/>
            <a:chExt cx="667" cy="667"/>
          </a:xfrm>
        </p:grpSpPr>
        <p:sp>
          <p:nvSpPr>
            <p:cNvPr id="61482" name="Oval 219"/>
            <p:cNvSpPr>
              <a:spLocks noChangeArrowheads="1"/>
            </p:cNvSpPr>
            <p:nvPr/>
          </p:nvSpPr>
          <p:spPr bwMode="auto">
            <a:xfrm>
              <a:off x="1021" y="1874"/>
              <a:ext cx="667" cy="667"/>
            </a:xfrm>
            <a:prstGeom prst="ellipse">
              <a:avLst/>
            </a:prstGeom>
            <a:gradFill rotWithShape="1">
              <a:gsLst>
                <a:gs pos="0">
                  <a:srgbClr val="123600"/>
                </a:gs>
                <a:gs pos="100000">
                  <a:srgbClr val="76B800"/>
                </a:gs>
              </a:gsLst>
              <a:lin ang="5400000" scaled="1"/>
            </a:gradFill>
            <a:ln w="12700">
              <a:solidFill>
                <a:srgbClr val="123600"/>
              </a:solidFill>
              <a:round/>
              <a:headEnd/>
              <a:tailEnd/>
            </a:ln>
          </p:spPr>
          <p:txBody>
            <a:bodyPr wrap="none" anchor="ctr"/>
            <a:lstStyle/>
            <a:p>
              <a:pPr latinLnBrk="1"/>
              <a:endParaRPr lang="ko-KR" altLang="en-US">
                <a:latin typeface="맑은 고딕"/>
              </a:endParaRPr>
            </a:p>
          </p:txBody>
        </p:sp>
        <p:sp>
          <p:nvSpPr>
            <p:cNvPr id="61483" name="Arc 31"/>
            <p:cNvSpPr>
              <a:spLocks/>
            </p:cNvSpPr>
            <p:nvPr/>
          </p:nvSpPr>
          <p:spPr bwMode="gray">
            <a:xfrm flipH="1" flipV="1">
              <a:off x="1094" y="2292"/>
              <a:ext cx="522" cy="247"/>
            </a:xfrm>
            <a:custGeom>
              <a:avLst/>
              <a:gdLst>
                <a:gd name="T0" fmla="*/ 0 w 43178"/>
                <a:gd name="T1" fmla="*/ 2 h 21600"/>
                <a:gd name="T2" fmla="*/ 5 w 43178"/>
                <a:gd name="T3" fmla="*/ 2 h 21600"/>
                <a:gd name="T4" fmla="*/ 2 w 43178"/>
                <a:gd name="T5" fmla="*/ 2 h 21600"/>
                <a:gd name="T6" fmla="*/ 0 60000 65536"/>
                <a:gd name="T7" fmla="*/ 0 60000 65536"/>
                <a:gd name="T8" fmla="*/ 0 60000 65536"/>
                <a:gd name="T9" fmla="*/ 0 w 43178"/>
                <a:gd name="T10" fmla="*/ 0 h 21600"/>
                <a:gd name="T11" fmla="*/ 43178 w 43178"/>
                <a:gd name="T12" fmla="*/ 21600 h 21600"/>
              </a:gdLst>
              <a:ahLst/>
              <a:cxnLst>
                <a:cxn ang="T6">
                  <a:pos x="T0" y="T1"/>
                </a:cxn>
                <a:cxn ang="T7">
                  <a:pos x="T2" y="T3"/>
                </a:cxn>
                <a:cxn ang="T8">
                  <a:pos x="T4" y="T5"/>
                </a:cxn>
              </a:cxnLst>
              <a:rect l="T9" t="T10" r="T11" b="T12"/>
              <a:pathLst>
                <a:path w="43178" h="21600" fill="none" extrusionOk="0">
                  <a:moveTo>
                    <a:pt x="0" y="20621"/>
                  </a:moveTo>
                  <a:cubicBezTo>
                    <a:pt x="523" y="9084"/>
                    <a:pt x="10029" y="-1"/>
                    <a:pt x="21578" y="0"/>
                  </a:cubicBezTo>
                  <a:cubicBezTo>
                    <a:pt x="33507" y="0"/>
                    <a:pt x="43178" y="9670"/>
                    <a:pt x="43178" y="21600"/>
                  </a:cubicBezTo>
                </a:path>
                <a:path w="43178" h="21600" stroke="0" extrusionOk="0">
                  <a:moveTo>
                    <a:pt x="0" y="20621"/>
                  </a:moveTo>
                  <a:cubicBezTo>
                    <a:pt x="523" y="9084"/>
                    <a:pt x="10029" y="-1"/>
                    <a:pt x="21578" y="0"/>
                  </a:cubicBezTo>
                  <a:cubicBezTo>
                    <a:pt x="33507" y="0"/>
                    <a:pt x="43178" y="9670"/>
                    <a:pt x="43178" y="21600"/>
                  </a:cubicBezTo>
                  <a:lnTo>
                    <a:pt x="21578" y="21600"/>
                  </a:lnTo>
                  <a:close/>
                </a:path>
              </a:pathLst>
            </a:custGeom>
            <a:gradFill rotWithShape="1">
              <a:gsLst>
                <a:gs pos="0">
                  <a:srgbClr val="C9FF43"/>
                </a:gs>
                <a:gs pos="100000">
                  <a:srgbClr val="67A200"/>
                </a:gs>
              </a:gsLst>
              <a:lin ang="5400000" scaled="1"/>
            </a:gradFill>
            <a:ln w="9525">
              <a:noFill/>
              <a:round/>
              <a:headEnd/>
              <a:tailEnd/>
            </a:ln>
          </p:spPr>
          <p:txBody>
            <a:bodyPr rot="10800000" wrap="none" anchor="ctr"/>
            <a:lstStyle/>
            <a:p>
              <a:endParaRPr lang="en-US"/>
            </a:p>
          </p:txBody>
        </p:sp>
        <p:sp>
          <p:nvSpPr>
            <p:cNvPr id="61484" name="Oval 221"/>
            <p:cNvSpPr>
              <a:spLocks noChangeArrowheads="1"/>
            </p:cNvSpPr>
            <p:nvPr/>
          </p:nvSpPr>
          <p:spPr bwMode="auto">
            <a:xfrm>
              <a:off x="1181" y="1881"/>
              <a:ext cx="355" cy="248"/>
            </a:xfrm>
            <a:prstGeom prst="ellipse">
              <a:avLst/>
            </a:prstGeom>
            <a:gradFill rotWithShape="1">
              <a:gsLst>
                <a:gs pos="0">
                  <a:srgbClr val="C7D98F"/>
                </a:gs>
                <a:gs pos="100000">
                  <a:srgbClr val="447000"/>
                </a:gs>
              </a:gsLst>
              <a:lin ang="5400000" scaled="1"/>
            </a:gradFill>
            <a:ln w="9525">
              <a:noFill/>
              <a:round/>
              <a:headEnd/>
              <a:tailEnd/>
            </a:ln>
          </p:spPr>
          <p:txBody>
            <a:bodyPr wrap="none" anchor="ctr"/>
            <a:lstStyle/>
            <a:p>
              <a:pPr latinLnBrk="1"/>
              <a:endParaRPr lang="ko-KR" altLang="en-US">
                <a:latin typeface="맑은 고딕"/>
              </a:endParaRPr>
            </a:p>
          </p:txBody>
        </p:sp>
      </p:grpSp>
      <p:pic>
        <p:nvPicPr>
          <p:cNvPr id="61459" name="Picture 223" descr="지구Style8 copy"/>
          <p:cNvPicPr>
            <a:picLocks noChangeAspect="1" noChangeArrowheads="1"/>
          </p:cNvPicPr>
          <p:nvPr/>
        </p:nvPicPr>
        <p:blipFill>
          <a:blip r:embed="rId8"/>
          <a:srcRect/>
          <a:stretch>
            <a:fillRect/>
          </a:stretch>
        </p:blipFill>
        <p:spPr bwMode="auto">
          <a:xfrm>
            <a:off x="6581775" y="2066925"/>
            <a:ext cx="1089025" cy="1082675"/>
          </a:xfrm>
          <a:prstGeom prst="rect">
            <a:avLst/>
          </a:prstGeom>
          <a:noFill/>
          <a:ln w="9525">
            <a:noFill/>
            <a:miter lim="800000"/>
            <a:headEnd/>
            <a:tailEnd/>
          </a:ln>
        </p:spPr>
      </p:pic>
      <p:sp>
        <p:nvSpPr>
          <p:cNvPr id="61460" name="Oval 225"/>
          <p:cNvSpPr>
            <a:spLocks noChangeArrowheads="1"/>
          </p:cNvSpPr>
          <p:nvPr/>
        </p:nvSpPr>
        <p:spPr bwMode="auto">
          <a:xfrm>
            <a:off x="6635750" y="2119313"/>
            <a:ext cx="979488" cy="984250"/>
          </a:xfrm>
          <a:prstGeom prst="ellipse">
            <a:avLst/>
          </a:prstGeom>
          <a:gradFill rotWithShape="1">
            <a:gsLst>
              <a:gs pos="0">
                <a:srgbClr val="9F2803"/>
              </a:gs>
              <a:gs pos="100000">
                <a:srgbClr val="EA6A00"/>
              </a:gs>
            </a:gsLst>
            <a:lin ang="5400000" scaled="1"/>
          </a:gradFill>
          <a:ln w="12700">
            <a:solidFill>
              <a:srgbClr val="661A02"/>
            </a:solidFill>
            <a:round/>
            <a:headEnd/>
            <a:tailEnd/>
          </a:ln>
        </p:spPr>
        <p:txBody>
          <a:bodyPr wrap="none" anchor="ctr"/>
          <a:lstStyle/>
          <a:p>
            <a:pPr latinLnBrk="1"/>
            <a:endParaRPr lang="ko-KR" altLang="en-US">
              <a:latin typeface="맑은 고딕"/>
            </a:endParaRPr>
          </a:p>
        </p:txBody>
      </p:sp>
      <p:sp>
        <p:nvSpPr>
          <p:cNvPr id="61461" name="Arc 31"/>
          <p:cNvSpPr>
            <a:spLocks/>
          </p:cNvSpPr>
          <p:nvPr/>
        </p:nvSpPr>
        <p:spPr bwMode="gray">
          <a:xfrm flipH="1" flipV="1">
            <a:off x="6743700" y="2736850"/>
            <a:ext cx="765175" cy="363538"/>
          </a:xfrm>
          <a:custGeom>
            <a:avLst/>
            <a:gdLst>
              <a:gd name="T0" fmla="*/ 0 w 43178"/>
              <a:gd name="T1" fmla="*/ 2395 h 21600"/>
              <a:gd name="T2" fmla="*/ 7062 w 43178"/>
              <a:gd name="T3" fmla="*/ 2513 h 21600"/>
              <a:gd name="T4" fmla="*/ 3531 w 43178"/>
              <a:gd name="T5" fmla="*/ 2513 h 21600"/>
              <a:gd name="T6" fmla="*/ 0 60000 65536"/>
              <a:gd name="T7" fmla="*/ 0 60000 65536"/>
              <a:gd name="T8" fmla="*/ 0 60000 65536"/>
              <a:gd name="T9" fmla="*/ 0 w 43178"/>
              <a:gd name="T10" fmla="*/ 0 h 21600"/>
              <a:gd name="T11" fmla="*/ 43178 w 43178"/>
              <a:gd name="T12" fmla="*/ 21600 h 21600"/>
            </a:gdLst>
            <a:ahLst/>
            <a:cxnLst>
              <a:cxn ang="T6">
                <a:pos x="T0" y="T1"/>
              </a:cxn>
              <a:cxn ang="T7">
                <a:pos x="T2" y="T3"/>
              </a:cxn>
              <a:cxn ang="T8">
                <a:pos x="T4" y="T5"/>
              </a:cxn>
            </a:cxnLst>
            <a:rect l="T9" t="T10" r="T11" b="T12"/>
            <a:pathLst>
              <a:path w="43178" h="21600" fill="none" extrusionOk="0">
                <a:moveTo>
                  <a:pt x="0" y="20621"/>
                </a:moveTo>
                <a:cubicBezTo>
                  <a:pt x="523" y="9084"/>
                  <a:pt x="10029" y="-1"/>
                  <a:pt x="21578" y="0"/>
                </a:cubicBezTo>
                <a:cubicBezTo>
                  <a:pt x="33507" y="0"/>
                  <a:pt x="43178" y="9670"/>
                  <a:pt x="43178" y="21600"/>
                </a:cubicBezTo>
              </a:path>
              <a:path w="43178" h="21600" stroke="0" extrusionOk="0">
                <a:moveTo>
                  <a:pt x="0" y="20621"/>
                </a:moveTo>
                <a:cubicBezTo>
                  <a:pt x="523" y="9084"/>
                  <a:pt x="10029" y="-1"/>
                  <a:pt x="21578" y="0"/>
                </a:cubicBezTo>
                <a:cubicBezTo>
                  <a:pt x="33507" y="0"/>
                  <a:pt x="43178" y="9670"/>
                  <a:pt x="43178" y="21600"/>
                </a:cubicBezTo>
                <a:lnTo>
                  <a:pt x="21578" y="21600"/>
                </a:lnTo>
                <a:close/>
              </a:path>
            </a:pathLst>
          </a:custGeom>
          <a:gradFill rotWithShape="1">
            <a:gsLst>
              <a:gs pos="0">
                <a:srgbClr val="FDAF3D"/>
              </a:gs>
              <a:gs pos="100000">
                <a:srgbClr val="D75C00"/>
              </a:gs>
            </a:gsLst>
            <a:lin ang="5400000" scaled="1"/>
          </a:gradFill>
          <a:ln w="9525">
            <a:noFill/>
            <a:round/>
            <a:headEnd/>
            <a:tailEnd/>
          </a:ln>
        </p:spPr>
        <p:txBody>
          <a:bodyPr rot="10800000" wrap="none" anchor="ctr"/>
          <a:lstStyle/>
          <a:p>
            <a:endParaRPr lang="en-US"/>
          </a:p>
        </p:txBody>
      </p:sp>
      <p:sp>
        <p:nvSpPr>
          <p:cNvPr id="61462" name="Oval 227"/>
          <p:cNvSpPr>
            <a:spLocks noChangeArrowheads="1"/>
          </p:cNvSpPr>
          <p:nvPr/>
        </p:nvSpPr>
        <p:spPr bwMode="auto">
          <a:xfrm>
            <a:off x="6870700" y="2130425"/>
            <a:ext cx="520700" cy="365125"/>
          </a:xfrm>
          <a:prstGeom prst="ellipse">
            <a:avLst/>
          </a:prstGeom>
          <a:gradFill rotWithShape="1">
            <a:gsLst>
              <a:gs pos="0">
                <a:srgbClr val="E3BCAD"/>
              </a:gs>
              <a:gs pos="100000">
                <a:srgbClr val="BB4600"/>
              </a:gs>
            </a:gsLst>
            <a:lin ang="5400000" scaled="1"/>
          </a:gradFill>
          <a:ln w="9525">
            <a:noFill/>
            <a:round/>
            <a:headEnd/>
            <a:tailEnd/>
          </a:ln>
        </p:spPr>
        <p:txBody>
          <a:bodyPr wrap="none" anchor="ctr"/>
          <a:lstStyle/>
          <a:p>
            <a:pPr latinLnBrk="1"/>
            <a:endParaRPr lang="ko-KR" altLang="en-US">
              <a:latin typeface="맑은 고딕"/>
            </a:endParaRPr>
          </a:p>
        </p:txBody>
      </p:sp>
      <p:pic>
        <p:nvPicPr>
          <p:cNvPr id="61463" name="Picture 229" descr="지구Style8 copy"/>
          <p:cNvPicPr>
            <a:picLocks noChangeAspect="1" noChangeArrowheads="1"/>
          </p:cNvPicPr>
          <p:nvPr/>
        </p:nvPicPr>
        <p:blipFill>
          <a:blip r:embed="rId9"/>
          <a:srcRect/>
          <a:stretch>
            <a:fillRect/>
          </a:stretch>
        </p:blipFill>
        <p:spPr bwMode="auto">
          <a:xfrm>
            <a:off x="1500188" y="2070100"/>
            <a:ext cx="1085850" cy="1079500"/>
          </a:xfrm>
          <a:prstGeom prst="rect">
            <a:avLst/>
          </a:prstGeom>
          <a:noFill/>
          <a:ln w="9525">
            <a:noFill/>
            <a:miter lim="800000"/>
            <a:headEnd/>
            <a:tailEnd/>
          </a:ln>
        </p:spPr>
      </p:pic>
      <p:grpSp>
        <p:nvGrpSpPr>
          <p:cNvPr id="61464" name="Group 230"/>
          <p:cNvGrpSpPr>
            <a:grpSpLocks/>
          </p:cNvGrpSpPr>
          <p:nvPr/>
        </p:nvGrpSpPr>
        <p:grpSpPr bwMode="auto">
          <a:xfrm>
            <a:off x="1554163" y="2119313"/>
            <a:ext cx="976312" cy="981075"/>
            <a:chOff x="385" y="1152"/>
            <a:chExt cx="907" cy="907"/>
          </a:xfrm>
        </p:grpSpPr>
        <p:sp>
          <p:nvSpPr>
            <p:cNvPr id="61479" name="Oval 231"/>
            <p:cNvSpPr>
              <a:spLocks noChangeArrowheads="1"/>
            </p:cNvSpPr>
            <p:nvPr/>
          </p:nvSpPr>
          <p:spPr bwMode="auto">
            <a:xfrm>
              <a:off x="385" y="1152"/>
              <a:ext cx="907" cy="907"/>
            </a:xfrm>
            <a:prstGeom prst="ellipse">
              <a:avLst/>
            </a:prstGeom>
            <a:gradFill rotWithShape="1">
              <a:gsLst>
                <a:gs pos="0">
                  <a:srgbClr val="003366"/>
                </a:gs>
                <a:gs pos="100000">
                  <a:srgbClr val="0079CC"/>
                </a:gs>
              </a:gsLst>
              <a:lin ang="5400000" scaled="1"/>
            </a:gradFill>
            <a:ln w="12700">
              <a:solidFill>
                <a:srgbClr val="003366"/>
              </a:solidFill>
              <a:round/>
              <a:headEnd/>
              <a:tailEnd/>
            </a:ln>
          </p:spPr>
          <p:txBody>
            <a:bodyPr wrap="none" anchor="ctr"/>
            <a:lstStyle/>
            <a:p>
              <a:pPr latinLnBrk="1"/>
              <a:endParaRPr lang="ko-KR" altLang="en-US">
                <a:latin typeface="맑은 고딕"/>
              </a:endParaRPr>
            </a:p>
          </p:txBody>
        </p:sp>
        <p:sp>
          <p:nvSpPr>
            <p:cNvPr id="61480" name="Arc 31"/>
            <p:cNvSpPr>
              <a:spLocks/>
            </p:cNvSpPr>
            <p:nvPr/>
          </p:nvSpPr>
          <p:spPr bwMode="gray">
            <a:xfrm flipH="1" flipV="1">
              <a:off x="484" y="1720"/>
              <a:ext cx="710" cy="336"/>
            </a:xfrm>
            <a:custGeom>
              <a:avLst/>
              <a:gdLst>
                <a:gd name="T0" fmla="*/ 0 w 43178"/>
                <a:gd name="T1" fmla="*/ 2 h 21600"/>
                <a:gd name="T2" fmla="*/ 7 w 43178"/>
                <a:gd name="T3" fmla="*/ 2 h 21600"/>
                <a:gd name="T4" fmla="*/ 3 w 43178"/>
                <a:gd name="T5" fmla="*/ 2 h 21600"/>
                <a:gd name="T6" fmla="*/ 0 60000 65536"/>
                <a:gd name="T7" fmla="*/ 0 60000 65536"/>
                <a:gd name="T8" fmla="*/ 0 60000 65536"/>
                <a:gd name="T9" fmla="*/ 0 w 43178"/>
                <a:gd name="T10" fmla="*/ 0 h 21600"/>
                <a:gd name="T11" fmla="*/ 43178 w 43178"/>
                <a:gd name="T12" fmla="*/ 21600 h 21600"/>
              </a:gdLst>
              <a:ahLst/>
              <a:cxnLst>
                <a:cxn ang="T6">
                  <a:pos x="T0" y="T1"/>
                </a:cxn>
                <a:cxn ang="T7">
                  <a:pos x="T2" y="T3"/>
                </a:cxn>
                <a:cxn ang="T8">
                  <a:pos x="T4" y="T5"/>
                </a:cxn>
              </a:cxnLst>
              <a:rect l="T9" t="T10" r="T11" b="T12"/>
              <a:pathLst>
                <a:path w="43178" h="21600" fill="none" extrusionOk="0">
                  <a:moveTo>
                    <a:pt x="0" y="20621"/>
                  </a:moveTo>
                  <a:cubicBezTo>
                    <a:pt x="523" y="9084"/>
                    <a:pt x="10029" y="-1"/>
                    <a:pt x="21578" y="0"/>
                  </a:cubicBezTo>
                  <a:cubicBezTo>
                    <a:pt x="33507" y="0"/>
                    <a:pt x="43178" y="9670"/>
                    <a:pt x="43178" y="21600"/>
                  </a:cubicBezTo>
                </a:path>
                <a:path w="43178" h="21600" stroke="0" extrusionOk="0">
                  <a:moveTo>
                    <a:pt x="0" y="20621"/>
                  </a:moveTo>
                  <a:cubicBezTo>
                    <a:pt x="523" y="9084"/>
                    <a:pt x="10029" y="-1"/>
                    <a:pt x="21578" y="0"/>
                  </a:cubicBezTo>
                  <a:cubicBezTo>
                    <a:pt x="33507" y="0"/>
                    <a:pt x="43178" y="9670"/>
                    <a:pt x="43178" y="21600"/>
                  </a:cubicBezTo>
                  <a:lnTo>
                    <a:pt x="21578" y="21600"/>
                  </a:lnTo>
                  <a:close/>
                </a:path>
              </a:pathLst>
            </a:custGeom>
            <a:gradFill rotWithShape="1">
              <a:gsLst>
                <a:gs pos="0">
                  <a:srgbClr val="5BB9FF"/>
                </a:gs>
                <a:gs pos="100000">
                  <a:srgbClr val="006BB7"/>
                </a:gs>
              </a:gsLst>
              <a:lin ang="5400000" scaled="1"/>
            </a:gradFill>
            <a:ln w="9525">
              <a:noFill/>
              <a:round/>
              <a:headEnd/>
              <a:tailEnd/>
            </a:ln>
          </p:spPr>
          <p:txBody>
            <a:bodyPr rot="10800000" wrap="none" anchor="ctr"/>
            <a:lstStyle/>
            <a:p>
              <a:endParaRPr lang="en-US"/>
            </a:p>
          </p:txBody>
        </p:sp>
        <p:sp>
          <p:nvSpPr>
            <p:cNvPr id="61481" name="Oval 233"/>
            <p:cNvSpPr>
              <a:spLocks noChangeArrowheads="1"/>
            </p:cNvSpPr>
            <p:nvPr/>
          </p:nvSpPr>
          <p:spPr bwMode="auto">
            <a:xfrm>
              <a:off x="603" y="1162"/>
              <a:ext cx="482" cy="337"/>
            </a:xfrm>
            <a:prstGeom prst="ellipse">
              <a:avLst/>
            </a:prstGeom>
            <a:gradFill rotWithShape="1">
              <a:gsLst>
                <a:gs pos="0">
                  <a:srgbClr val="5BB9FF"/>
                </a:gs>
                <a:gs pos="100000">
                  <a:srgbClr val="005392"/>
                </a:gs>
              </a:gsLst>
              <a:lin ang="5400000" scaled="1"/>
            </a:gradFill>
            <a:ln w="9525">
              <a:noFill/>
              <a:round/>
              <a:headEnd/>
              <a:tailEnd/>
            </a:ln>
          </p:spPr>
          <p:txBody>
            <a:bodyPr wrap="none" anchor="ctr"/>
            <a:lstStyle/>
            <a:p>
              <a:pPr latinLnBrk="1"/>
              <a:endParaRPr lang="ko-KR" altLang="en-US">
                <a:latin typeface="맑은 고딕"/>
              </a:endParaRPr>
            </a:p>
          </p:txBody>
        </p:sp>
      </p:grpSp>
      <p:pic>
        <p:nvPicPr>
          <p:cNvPr id="61465" name="Picture 235" descr="지구Style8 copy"/>
          <p:cNvPicPr>
            <a:picLocks noChangeAspect="1" noChangeArrowheads="1"/>
          </p:cNvPicPr>
          <p:nvPr/>
        </p:nvPicPr>
        <p:blipFill>
          <a:blip r:embed="rId7"/>
          <a:srcRect/>
          <a:stretch>
            <a:fillRect/>
          </a:stretch>
        </p:blipFill>
        <p:spPr bwMode="auto">
          <a:xfrm>
            <a:off x="3152775" y="2355850"/>
            <a:ext cx="1255713" cy="1249363"/>
          </a:xfrm>
          <a:prstGeom prst="rect">
            <a:avLst/>
          </a:prstGeom>
          <a:noFill/>
          <a:ln w="9525">
            <a:noFill/>
            <a:miter lim="800000"/>
            <a:headEnd/>
            <a:tailEnd/>
          </a:ln>
        </p:spPr>
      </p:pic>
      <p:grpSp>
        <p:nvGrpSpPr>
          <p:cNvPr id="61466" name="Group 236"/>
          <p:cNvGrpSpPr>
            <a:grpSpLocks/>
          </p:cNvGrpSpPr>
          <p:nvPr/>
        </p:nvGrpSpPr>
        <p:grpSpPr bwMode="auto">
          <a:xfrm>
            <a:off x="3214688" y="2411413"/>
            <a:ext cx="1128712" cy="1136650"/>
            <a:chOff x="1021" y="1126"/>
            <a:chExt cx="667" cy="667"/>
          </a:xfrm>
        </p:grpSpPr>
        <p:sp>
          <p:nvSpPr>
            <p:cNvPr id="61476" name="Oval 237"/>
            <p:cNvSpPr>
              <a:spLocks noChangeArrowheads="1"/>
            </p:cNvSpPr>
            <p:nvPr/>
          </p:nvSpPr>
          <p:spPr bwMode="auto">
            <a:xfrm>
              <a:off x="1021" y="1126"/>
              <a:ext cx="667" cy="667"/>
            </a:xfrm>
            <a:prstGeom prst="ellipse">
              <a:avLst/>
            </a:prstGeom>
            <a:gradFill rotWithShape="1">
              <a:gsLst>
                <a:gs pos="0">
                  <a:srgbClr val="005366"/>
                </a:gs>
                <a:gs pos="100000">
                  <a:srgbClr val="00A3D6"/>
                </a:gs>
              </a:gsLst>
              <a:lin ang="5400000" scaled="1"/>
            </a:gradFill>
            <a:ln w="12700">
              <a:solidFill>
                <a:srgbClr val="006795"/>
              </a:solidFill>
              <a:round/>
              <a:headEnd/>
              <a:tailEnd/>
            </a:ln>
          </p:spPr>
          <p:txBody>
            <a:bodyPr wrap="none" anchor="ctr"/>
            <a:lstStyle/>
            <a:p>
              <a:pPr latinLnBrk="1"/>
              <a:endParaRPr lang="ko-KR" altLang="en-US">
                <a:latin typeface="맑은 고딕"/>
              </a:endParaRPr>
            </a:p>
          </p:txBody>
        </p:sp>
        <p:sp>
          <p:nvSpPr>
            <p:cNvPr id="61477" name="Arc 31"/>
            <p:cNvSpPr>
              <a:spLocks/>
            </p:cNvSpPr>
            <p:nvPr/>
          </p:nvSpPr>
          <p:spPr bwMode="gray">
            <a:xfrm flipH="1" flipV="1">
              <a:off x="1094" y="1544"/>
              <a:ext cx="522" cy="247"/>
            </a:xfrm>
            <a:custGeom>
              <a:avLst/>
              <a:gdLst>
                <a:gd name="T0" fmla="*/ 0 w 43178"/>
                <a:gd name="T1" fmla="*/ 2 h 21600"/>
                <a:gd name="T2" fmla="*/ 5 w 43178"/>
                <a:gd name="T3" fmla="*/ 2 h 21600"/>
                <a:gd name="T4" fmla="*/ 2 w 43178"/>
                <a:gd name="T5" fmla="*/ 2 h 21600"/>
                <a:gd name="T6" fmla="*/ 0 60000 65536"/>
                <a:gd name="T7" fmla="*/ 0 60000 65536"/>
                <a:gd name="T8" fmla="*/ 0 60000 65536"/>
                <a:gd name="T9" fmla="*/ 0 w 43178"/>
                <a:gd name="T10" fmla="*/ 0 h 21600"/>
                <a:gd name="T11" fmla="*/ 43178 w 43178"/>
                <a:gd name="T12" fmla="*/ 21600 h 21600"/>
              </a:gdLst>
              <a:ahLst/>
              <a:cxnLst>
                <a:cxn ang="T6">
                  <a:pos x="T0" y="T1"/>
                </a:cxn>
                <a:cxn ang="T7">
                  <a:pos x="T2" y="T3"/>
                </a:cxn>
                <a:cxn ang="T8">
                  <a:pos x="T4" y="T5"/>
                </a:cxn>
              </a:cxnLst>
              <a:rect l="T9" t="T10" r="T11" b="T12"/>
              <a:pathLst>
                <a:path w="43178" h="21600" fill="none" extrusionOk="0">
                  <a:moveTo>
                    <a:pt x="0" y="20621"/>
                  </a:moveTo>
                  <a:cubicBezTo>
                    <a:pt x="523" y="9084"/>
                    <a:pt x="10029" y="-1"/>
                    <a:pt x="21578" y="0"/>
                  </a:cubicBezTo>
                  <a:cubicBezTo>
                    <a:pt x="33507" y="0"/>
                    <a:pt x="43178" y="9670"/>
                    <a:pt x="43178" y="21600"/>
                  </a:cubicBezTo>
                </a:path>
                <a:path w="43178" h="21600" stroke="0" extrusionOk="0">
                  <a:moveTo>
                    <a:pt x="0" y="20621"/>
                  </a:moveTo>
                  <a:cubicBezTo>
                    <a:pt x="523" y="9084"/>
                    <a:pt x="10029" y="-1"/>
                    <a:pt x="21578" y="0"/>
                  </a:cubicBezTo>
                  <a:cubicBezTo>
                    <a:pt x="33507" y="0"/>
                    <a:pt x="43178" y="9670"/>
                    <a:pt x="43178" y="21600"/>
                  </a:cubicBezTo>
                  <a:lnTo>
                    <a:pt x="21578" y="21600"/>
                  </a:lnTo>
                  <a:close/>
                </a:path>
              </a:pathLst>
            </a:custGeom>
            <a:gradFill rotWithShape="1">
              <a:gsLst>
                <a:gs pos="0">
                  <a:srgbClr val="69DBFF"/>
                </a:gs>
                <a:gs pos="100000">
                  <a:srgbClr val="008FC0"/>
                </a:gs>
              </a:gsLst>
              <a:lin ang="5400000" scaled="1"/>
            </a:gradFill>
            <a:ln w="9525">
              <a:noFill/>
              <a:round/>
              <a:headEnd/>
              <a:tailEnd/>
            </a:ln>
          </p:spPr>
          <p:txBody>
            <a:bodyPr rot="10800000" wrap="none" anchor="ctr"/>
            <a:lstStyle/>
            <a:p>
              <a:endParaRPr lang="en-US"/>
            </a:p>
          </p:txBody>
        </p:sp>
        <p:sp>
          <p:nvSpPr>
            <p:cNvPr id="61478" name="Oval 239"/>
            <p:cNvSpPr>
              <a:spLocks noChangeArrowheads="1"/>
            </p:cNvSpPr>
            <p:nvPr/>
          </p:nvSpPr>
          <p:spPr bwMode="auto">
            <a:xfrm>
              <a:off x="1181" y="1133"/>
              <a:ext cx="355" cy="248"/>
            </a:xfrm>
            <a:prstGeom prst="ellipse">
              <a:avLst/>
            </a:prstGeom>
            <a:gradFill rotWithShape="1">
              <a:gsLst>
                <a:gs pos="0">
                  <a:srgbClr val="AED4E2"/>
                </a:gs>
                <a:gs pos="100000">
                  <a:srgbClr val="007191"/>
                </a:gs>
              </a:gsLst>
              <a:lin ang="5400000" scaled="1"/>
            </a:gradFill>
            <a:ln w="9525">
              <a:noFill/>
              <a:round/>
              <a:headEnd/>
              <a:tailEnd/>
            </a:ln>
          </p:spPr>
          <p:txBody>
            <a:bodyPr wrap="none" anchor="ctr"/>
            <a:lstStyle/>
            <a:p>
              <a:pPr latinLnBrk="1"/>
              <a:endParaRPr lang="ko-KR" altLang="en-US">
                <a:latin typeface="맑은 고딕"/>
              </a:endParaRPr>
            </a:p>
          </p:txBody>
        </p:sp>
      </p:grpSp>
      <p:sp>
        <p:nvSpPr>
          <p:cNvPr id="61467" name="Text Box 240"/>
          <p:cNvSpPr txBox="1">
            <a:spLocks noChangeAspect="1" noChangeArrowheads="1"/>
          </p:cNvSpPr>
          <p:nvPr/>
        </p:nvSpPr>
        <p:spPr bwMode="auto">
          <a:xfrm>
            <a:off x="1349375" y="2435225"/>
            <a:ext cx="1403350" cy="336550"/>
          </a:xfrm>
          <a:prstGeom prst="rect">
            <a:avLst/>
          </a:prstGeom>
          <a:noFill/>
          <a:ln w="9525">
            <a:noFill/>
            <a:miter lim="800000"/>
            <a:headEnd/>
            <a:tailEnd/>
          </a:ln>
        </p:spPr>
        <p:txBody>
          <a:bodyPr>
            <a:spAutoFit/>
          </a:bodyPr>
          <a:lstStyle/>
          <a:p>
            <a:pPr algn="ctr" latinLnBrk="1"/>
            <a:r>
              <a:rPr lang="en-US" altLang="ko-KR" sz="1600">
                <a:solidFill>
                  <a:schemeClr val="bg1"/>
                </a:solidFill>
                <a:latin typeface="HY헤드라인M"/>
                <a:ea typeface="HY헤드라인M"/>
                <a:cs typeface="HY헤드라인M"/>
              </a:rPr>
              <a:t>1991</a:t>
            </a:r>
            <a:endParaRPr lang="ko-KR" altLang="en-US" sz="1600">
              <a:solidFill>
                <a:schemeClr val="bg1"/>
              </a:solidFill>
              <a:latin typeface="HY헤드라인M"/>
              <a:ea typeface="HY헤드라인M"/>
              <a:cs typeface="HY헤드라인M"/>
            </a:endParaRPr>
          </a:p>
        </p:txBody>
      </p:sp>
      <p:sp>
        <p:nvSpPr>
          <p:cNvPr id="61468" name="Text Box 241"/>
          <p:cNvSpPr txBox="1">
            <a:spLocks noChangeAspect="1" noChangeArrowheads="1"/>
          </p:cNvSpPr>
          <p:nvPr/>
        </p:nvSpPr>
        <p:spPr bwMode="auto">
          <a:xfrm>
            <a:off x="3092450" y="2809875"/>
            <a:ext cx="1403350" cy="336550"/>
          </a:xfrm>
          <a:prstGeom prst="rect">
            <a:avLst/>
          </a:prstGeom>
          <a:noFill/>
          <a:ln w="9525">
            <a:noFill/>
            <a:miter lim="800000"/>
            <a:headEnd/>
            <a:tailEnd/>
          </a:ln>
        </p:spPr>
        <p:txBody>
          <a:bodyPr>
            <a:spAutoFit/>
          </a:bodyPr>
          <a:lstStyle/>
          <a:p>
            <a:pPr algn="ctr" latinLnBrk="1"/>
            <a:r>
              <a:rPr lang="en-US" altLang="ko-KR" sz="1600">
                <a:solidFill>
                  <a:schemeClr val="bg1"/>
                </a:solidFill>
                <a:latin typeface="HY헤드라인M"/>
                <a:ea typeface="HY헤드라인M"/>
                <a:cs typeface="HY헤드라인M"/>
              </a:rPr>
              <a:t>2004</a:t>
            </a:r>
            <a:endParaRPr lang="ko-KR" altLang="en-US" sz="1600">
              <a:solidFill>
                <a:schemeClr val="bg1"/>
              </a:solidFill>
              <a:latin typeface="HY헤드라인M"/>
              <a:ea typeface="HY헤드라인M"/>
              <a:cs typeface="HY헤드라인M"/>
            </a:endParaRPr>
          </a:p>
        </p:txBody>
      </p:sp>
      <p:sp>
        <p:nvSpPr>
          <p:cNvPr id="61469" name="Text Box 242"/>
          <p:cNvSpPr txBox="1">
            <a:spLocks noChangeAspect="1" noChangeArrowheads="1"/>
          </p:cNvSpPr>
          <p:nvPr/>
        </p:nvSpPr>
        <p:spPr bwMode="auto">
          <a:xfrm>
            <a:off x="4721225" y="2809875"/>
            <a:ext cx="1403350" cy="336550"/>
          </a:xfrm>
          <a:prstGeom prst="rect">
            <a:avLst/>
          </a:prstGeom>
          <a:noFill/>
          <a:ln w="9525">
            <a:noFill/>
            <a:miter lim="800000"/>
            <a:headEnd/>
            <a:tailEnd/>
          </a:ln>
        </p:spPr>
        <p:txBody>
          <a:bodyPr>
            <a:spAutoFit/>
          </a:bodyPr>
          <a:lstStyle/>
          <a:p>
            <a:pPr algn="ctr" latinLnBrk="1"/>
            <a:r>
              <a:rPr lang="en-US" altLang="ko-KR" sz="1600">
                <a:solidFill>
                  <a:schemeClr val="bg1"/>
                </a:solidFill>
                <a:latin typeface="HY헤드라인M"/>
                <a:ea typeface="HY헤드라인M"/>
                <a:cs typeface="HY헤드라인M"/>
              </a:rPr>
              <a:t>2005</a:t>
            </a:r>
            <a:endParaRPr lang="ko-KR" altLang="en-US" sz="1600">
              <a:solidFill>
                <a:schemeClr val="bg1"/>
              </a:solidFill>
              <a:latin typeface="HY헤드라인M"/>
              <a:ea typeface="HY헤드라인M"/>
              <a:cs typeface="HY헤드라인M"/>
            </a:endParaRPr>
          </a:p>
        </p:txBody>
      </p:sp>
      <p:sp>
        <p:nvSpPr>
          <p:cNvPr id="61470" name="Text Box 243"/>
          <p:cNvSpPr txBox="1">
            <a:spLocks noChangeAspect="1" noChangeArrowheads="1"/>
          </p:cNvSpPr>
          <p:nvPr/>
        </p:nvSpPr>
        <p:spPr bwMode="auto">
          <a:xfrm>
            <a:off x="6434138" y="2435225"/>
            <a:ext cx="1403350" cy="336550"/>
          </a:xfrm>
          <a:prstGeom prst="rect">
            <a:avLst/>
          </a:prstGeom>
          <a:noFill/>
          <a:ln w="9525">
            <a:noFill/>
            <a:miter lim="800000"/>
            <a:headEnd/>
            <a:tailEnd/>
          </a:ln>
        </p:spPr>
        <p:txBody>
          <a:bodyPr>
            <a:spAutoFit/>
          </a:bodyPr>
          <a:lstStyle/>
          <a:p>
            <a:pPr algn="ctr" latinLnBrk="1"/>
            <a:r>
              <a:rPr lang="en-US" altLang="ko-KR" sz="1600">
                <a:solidFill>
                  <a:schemeClr val="bg1"/>
                </a:solidFill>
                <a:latin typeface="HY헤드라인M"/>
                <a:ea typeface="HY헤드라인M"/>
                <a:cs typeface="HY헤드라인M"/>
              </a:rPr>
              <a:t>2010</a:t>
            </a:r>
            <a:endParaRPr lang="ko-KR" altLang="en-US" sz="1600">
              <a:solidFill>
                <a:schemeClr val="bg1"/>
              </a:solidFill>
              <a:latin typeface="HY헤드라인M"/>
              <a:ea typeface="HY헤드라인M"/>
              <a:cs typeface="HY헤드라인M"/>
            </a:endParaRPr>
          </a:p>
        </p:txBody>
      </p:sp>
      <p:sp>
        <p:nvSpPr>
          <p:cNvPr id="61471" name="Text Box 255"/>
          <p:cNvSpPr txBox="1">
            <a:spLocks noChangeArrowheads="1"/>
          </p:cNvSpPr>
          <p:nvPr/>
        </p:nvSpPr>
        <p:spPr bwMode="auto">
          <a:xfrm>
            <a:off x="4718050" y="5245100"/>
            <a:ext cx="1789113" cy="523875"/>
          </a:xfrm>
          <a:prstGeom prst="rect">
            <a:avLst/>
          </a:prstGeom>
          <a:noFill/>
          <a:ln w="9525">
            <a:noFill/>
            <a:miter lim="800000"/>
            <a:headEnd/>
            <a:tailEnd/>
          </a:ln>
        </p:spPr>
        <p:txBody>
          <a:bodyPr>
            <a:spAutoFit/>
          </a:bodyPr>
          <a:lstStyle/>
          <a:p>
            <a:pPr latinLnBrk="1">
              <a:buFontTx/>
              <a:buBlip>
                <a:blip r:embed="rId3"/>
              </a:buBlip>
            </a:pPr>
            <a:r>
              <a:rPr lang="en-US" altLang="ko-KR" sz="1400">
                <a:latin typeface="맑은 고딕"/>
              </a:rPr>
              <a:t> children of disabled parents</a:t>
            </a:r>
            <a:endParaRPr lang="ko-KR" altLang="en-US" sz="1400">
              <a:latin typeface="맑은 고딕"/>
            </a:endParaRPr>
          </a:p>
        </p:txBody>
      </p:sp>
      <p:sp>
        <p:nvSpPr>
          <p:cNvPr id="61472" name="Text Box 256"/>
          <p:cNvSpPr txBox="1">
            <a:spLocks noChangeArrowheads="1"/>
          </p:cNvSpPr>
          <p:nvPr/>
        </p:nvSpPr>
        <p:spPr bwMode="auto">
          <a:xfrm>
            <a:off x="6699250" y="5732463"/>
            <a:ext cx="2009775" cy="307975"/>
          </a:xfrm>
          <a:prstGeom prst="rect">
            <a:avLst/>
          </a:prstGeom>
          <a:noFill/>
          <a:ln w="9525">
            <a:noFill/>
            <a:miter lim="800000"/>
            <a:headEnd/>
            <a:tailEnd/>
          </a:ln>
        </p:spPr>
        <p:txBody>
          <a:bodyPr wrap="none">
            <a:spAutoFit/>
          </a:bodyPr>
          <a:lstStyle/>
          <a:p>
            <a:pPr latinLnBrk="1">
              <a:buFontTx/>
              <a:buBlip>
                <a:blip r:embed="rId4"/>
              </a:buBlip>
            </a:pPr>
            <a:r>
              <a:rPr lang="en-US" altLang="ko-KR" sz="1400">
                <a:latin typeface="맑은 고딕"/>
              </a:rPr>
              <a:t> multi-cultural family</a:t>
            </a:r>
            <a:endParaRPr lang="ko-KR" altLang="en-US" sz="1400">
              <a:latin typeface="맑은 고딕"/>
            </a:endParaRPr>
          </a:p>
        </p:txBody>
      </p:sp>
      <p:sp>
        <p:nvSpPr>
          <p:cNvPr id="61473" name="Text Box 256"/>
          <p:cNvSpPr txBox="1">
            <a:spLocks noChangeArrowheads="1"/>
          </p:cNvSpPr>
          <p:nvPr/>
        </p:nvSpPr>
        <p:spPr bwMode="auto">
          <a:xfrm>
            <a:off x="6699250" y="6021388"/>
            <a:ext cx="1738313" cy="307975"/>
          </a:xfrm>
          <a:prstGeom prst="rect">
            <a:avLst/>
          </a:prstGeom>
          <a:noFill/>
          <a:ln w="9525">
            <a:noFill/>
            <a:miter lim="800000"/>
            <a:headEnd/>
            <a:tailEnd/>
          </a:ln>
        </p:spPr>
        <p:txBody>
          <a:bodyPr wrap="none">
            <a:spAutoFit/>
          </a:bodyPr>
          <a:lstStyle/>
          <a:p>
            <a:pPr latinLnBrk="1">
              <a:buFontTx/>
              <a:buBlip>
                <a:blip r:embed="rId4"/>
              </a:buBlip>
            </a:pPr>
            <a:r>
              <a:rPr lang="en-US" altLang="ko-KR" sz="1400">
                <a:latin typeface="맑은 고딕"/>
              </a:rPr>
              <a:t> working parents</a:t>
            </a:r>
          </a:p>
        </p:txBody>
      </p:sp>
      <p:sp>
        <p:nvSpPr>
          <p:cNvPr id="61474" name="제목 4"/>
          <p:cNvSpPr>
            <a:spLocks noGrp="1"/>
          </p:cNvSpPr>
          <p:nvPr>
            <p:ph type="title"/>
          </p:nvPr>
        </p:nvSpPr>
        <p:spPr>
          <a:xfrm>
            <a:off x="179388" y="663575"/>
            <a:ext cx="8229600" cy="461963"/>
          </a:xfrm>
        </p:spPr>
        <p:txBody>
          <a:bodyPr>
            <a:spAutoFit/>
          </a:bodyPr>
          <a:lstStyle/>
          <a:p>
            <a:pPr algn="l"/>
            <a:r>
              <a:rPr lang="en-US" altLang="ko-KR" sz="2400" b="1" smtClean="0">
                <a:solidFill>
                  <a:srgbClr val="0000FF"/>
                </a:solidFill>
                <a:latin typeface="Arial" charset="0"/>
                <a:cs typeface="Arial" charset="0"/>
              </a:rPr>
              <a:t>Childcare Policy</a:t>
            </a:r>
            <a:endParaRPr lang="ko-KR" altLang="en-US" sz="2400" smtClean="0">
              <a:latin typeface="Arial" charset="0"/>
              <a:cs typeface="Arial" charset="0"/>
            </a:endParaRPr>
          </a:p>
        </p:txBody>
      </p:sp>
      <p:cxnSp>
        <p:nvCxnSpPr>
          <p:cNvPr id="61475" name="직선 연결선 46"/>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1"/>
            <a:endParaRPr lang="ko-KR" altLang="en-US">
              <a:latin typeface="맑은 고딕"/>
            </a:endParaRPr>
          </a:p>
        </p:txBody>
      </p:sp>
      <p:sp>
        <p:nvSpPr>
          <p:cNvPr id="62466" name="내용 개체 틀 2"/>
          <p:cNvSpPr txBox="1">
            <a:spLocks/>
          </p:cNvSpPr>
          <p:nvPr/>
        </p:nvSpPr>
        <p:spPr bwMode="auto">
          <a:xfrm>
            <a:off x="1435100" y="1447800"/>
            <a:ext cx="7499350" cy="5221288"/>
          </a:xfrm>
          <a:prstGeom prst="rect">
            <a:avLst/>
          </a:prstGeom>
          <a:noFill/>
          <a:ln w="9525">
            <a:noFill/>
            <a:miter lim="800000"/>
            <a:headEnd/>
            <a:tailEnd/>
          </a:ln>
        </p:spPr>
        <p:txBody>
          <a:bodyPr/>
          <a:lstStyle/>
          <a:p>
            <a:pPr marL="80963" latinLnBrk="1">
              <a:lnSpc>
                <a:spcPct val="50000"/>
              </a:lnSpc>
              <a:spcBef>
                <a:spcPts val="600"/>
              </a:spcBef>
              <a:buClr>
                <a:schemeClr val="accent1"/>
              </a:buClr>
              <a:buSzPct val="80000"/>
              <a:buFont typeface="Wingdings 2" pitchFamily="18" charset="2"/>
              <a:buNone/>
            </a:pPr>
            <a:endParaRPr lang="en-US" altLang="ko-KR" sz="2000">
              <a:latin typeface="맑은 고딕"/>
            </a:endParaRPr>
          </a:p>
        </p:txBody>
      </p:sp>
      <p:sp>
        <p:nvSpPr>
          <p:cNvPr id="7" name="내용 개체 틀 2"/>
          <p:cNvSpPr txBox="1">
            <a:spLocks/>
          </p:cNvSpPr>
          <p:nvPr/>
        </p:nvSpPr>
        <p:spPr>
          <a:xfrm>
            <a:off x="1587500" y="1341438"/>
            <a:ext cx="7499350" cy="5480050"/>
          </a:xfrm>
          <a:prstGeom prst="rect">
            <a:avLst/>
          </a:prstGeom>
        </p:spPr>
        <p:txBody>
          <a:bodyPr/>
          <a:lstStyle>
            <a:lvl1pPr marL="365760" indent="-283464" algn="l" rtl="0" eaLnBrk="1" latinLnBrk="1"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1"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1"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1"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1"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1"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fontAlgn="auto">
              <a:spcAft>
                <a:spcPts val="0"/>
              </a:spcAft>
              <a:buFont typeface="Wingdings 2"/>
              <a:buNone/>
              <a:defRPr/>
            </a:pPr>
            <a:r>
              <a:rPr lang="ko-KR" altLang="en-US" sz="1800" dirty="0" smtClean="0"/>
              <a:t>                                                                           </a:t>
            </a:r>
            <a:r>
              <a:rPr lang="en-US" altLang="ko-KR" sz="1800" dirty="0" smtClean="0"/>
              <a:t>unit: %</a:t>
            </a:r>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algn="ctr" fontAlgn="auto">
              <a:spcAft>
                <a:spcPts val="0"/>
              </a:spcAft>
              <a:buFont typeface="Wingdings 2"/>
              <a:buNone/>
              <a:defRPr/>
            </a:pPr>
            <a:r>
              <a:rPr lang="en-US" altLang="ko-KR" sz="1800" kern="1000" dirty="0" smtClean="0"/>
              <a:t>&lt;Figure&gt; Change of the </a:t>
            </a:r>
            <a:r>
              <a:rPr lang="en-US" altLang="ko-KR" sz="1800" kern="1000" dirty="0" err="1" smtClean="0"/>
              <a:t>childrens</a:t>
            </a:r>
            <a:r>
              <a:rPr lang="en-US" altLang="ko-KR" sz="1800" kern="1000" dirty="0" smtClean="0"/>
              <a:t>’ rates who benefit public-fund</a:t>
            </a:r>
            <a:endParaRPr lang="en-US" altLang="ko-KR" sz="1800" kern="1000" dirty="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endParaRPr lang="en-US" altLang="ko-KR" sz="2000" dirty="0"/>
          </a:p>
          <a:p>
            <a:pPr marL="82296" indent="0" fontAlgn="auto">
              <a:spcAft>
                <a:spcPts val="0"/>
              </a:spcAft>
              <a:buFont typeface="Wingdings 2"/>
              <a:buNone/>
              <a:defRPr/>
            </a:pPr>
            <a:endParaRPr lang="en-US" altLang="ko-KR" sz="2000" dirty="0" smtClean="0"/>
          </a:p>
          <a:p>
            <a:pPr marL="82296" indent="0" fontAlgn="auto">
              <a:spcAft>
                <a:spcPts val="0"/>
              </a:spcAft>
              <a:buFont typeface="Wingdings 2"/>
              <a:buNone/>
              <a:defRPr/>
            </a:pPr>
            <a:r>
              <a:rPr lang="ko-KR" altLang="en-US" sz="2000" dirty="0" smtClean="0"/>
              <a:t> </a:t>
            </a:r>
            <a:endParaRPr lang="en-US" altLang="ko-KR" sz="2000" dirty="0" smtClean="0"/>
          </a:p>
        </p:txBody>
      </p:sp>
      <p:sp>
        <p:nvSpPr>
          <p:cNvPr id="6246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1"/>
            <a:endParaRPr lang="ko-KR" altLang="en-US">
              <a:latin typeface="맑은 고딕"/>
            </a:endParaRPr>
          </a:p>
        </p:txBody>
      </p:sp>
      <p:pic>
        <p:nvPicPr>
          <p:cNvPr id="62469" name="_x186995208" descr="EMB0000033402e2"/>
          <p:cNvPicPr>
            <a:picLocks noChangeAspect="1" noChangeArrowheads="1"/>
          </p:cNvPicPr>
          <p:nvPr/>
        </p:nvPicPr>
        <p:blipFill>
          <a:blip r:embed="rId3"/>
          <a:srcRect/>
          <a:stretch>
            <a:fillRect/>
          </a:stretch>
        </p:blipFill>
        <p:spPr bwMode="auto">
          <a:xfrm>
            <a:off x="1547813" y="1700213"/>
            <a:ext cx="7056437" cy="2952750"/>
          </a:xfrm>
          <a:prstGeom prst="rect">
            <a:avLst/>
          </a:prstGeom>
          <a:noFill/>
          <a:ln w="9525">
            <a:noFill/>
            <a:miter lim="800000"/>
            <a:headEnd/>
            <a:tailEnd/>
          </a:ln>
        </p:spPr>
      </p:pic>
      <p:graphicFrame>
        <p:nvGraphicFramePr>
          <p:cNvPr id="10" name="표 9"/>
          <p:cNvGraphicFramePr>
            <a:graphicFrameLocks noGrp="1"/>
          </p:cNvGraphicFramePr>
          <p:nvPr/>
        </p:nvGraphicFramePr>
        <p:xfrm>
          <a:off x="2555875" y="5373688"/>
          <a:ext cx="5111750" cy="863600"/>
        </p:xfrm>
        <a:graphic>
          <a:graphicData uri="http://schemas.openxmlformats.org/drawingml/2006/table">
            <a:tbl>
              <a:tblPr/>
              <a:tblGrid>
                <a:gridCol w="5112568"/>
              </a:tblGrid>
              <a:tr h="485610">
                <a:tc>
                  <a:txBody>
                    <a:bodyPr/>
                    <a:lstStyle/>
                    <a:p>
                      <a:pPr marL="0" marR="0" indent="0" algn="ctr" fontAlgn="base" latinLnBrk="0">
                        <a:lnSpc>
                          <a:spcPct val="160000"/>
                        </a:lnSpc>
                        <a:spcBef>
                          <a:spcPts val="0"/>
                        </a:spcBef>
                        <a:spcAft>
                          <a:spcPts val="0"/>
                        </a:spcAft>
                      </a:pPr>
                      <a:r>
                        <a:rPr lang="en-US" altLang="ko-KR" sz="1400" kern="0" spc="0" dirty="0" smtClean="0">
                          <a:solidFill>
                            <a:srgbClr val="000000"/>
                          </a:solidFill>
                          <a:effectLst/>
                          <a:latin typeface="맑은 고딕" pitchFamily="50" charset="-127"/>
                          <a:ea typeface="맑은 고딕" pitchFamily="50" charset="-127"/>
                        </a:rPr>
                        <a:t>No. of  children</a:t>
                      </a:r>
                      <a:r>
                        <a:rPr lang="en-US" altLang="ko-KR" sz="1400" kern="0" spc="0" baseline="0" dirty="0" smtClean="0">
                          <a:solidFill>
                            <a:srgbClr val="000000"/>
                          </a:solidFill>
                          <a:effectLst/>
                          <a:latin typeface="맑은 고딕" pitchFamily="50" charset="-127"/>
                          <a:ea typeface="맑은 고딕" pitchFamily="50" charset="-127"/>
                        </a:rPr>
                        <a:t> benefit public-fund</a:t>
                      </a:r>
                      <a:r>
                        <a:rPr lang="en-US" altLang="ko-KR" sz="1400" kern="0" spc="0" dirty="0" smtClean="0">
                          <a:solidFill>
                            <a:srgbClr val="000000"/>
                          </a:solidFill>
                          <a:effectLst/>
                          <a:latin typeface="맑은 고딕" pitchFamily="50" charset="-127"/>
                          <a:ea typeface="맑은 고딕" pitchFamily="50" charset="-127"/>
                        </a:rPr>
                        <a:t>(0~4</a:t>
                      </a:r>
                      <a:r>
                        <a:rPr lang="ko-KR" altLang="en-US" sz="1400" kern="0" spc="0" dirty="0">
                          <a:solidFill>
                            <a:srgbClr val="000000"/>
                          </a:solidFill>
                          <a:effectLst/>
                          <a:latin typeface="맑은 고딕" pitchFamily="50" charset="-127"/>
                          <a:ea typeface="맑은 고딕" pitchFamily="50" charset="-127"/>
                        </a:rPr>
                        <a:t>세</a:t>
                      </a:r>
                      <a:r>
                        <a:rPr lang="en-US" altLang="ko-KR" sz="1050" kern="0" spc="0" dirty="0">
                          <a:solidFill>
                            <a:srgbClr val="000000"/>
                          </a:solidFill>
                          <a:effectLst/>
                          <a:latin typeface="맑은 고딕" pitchFamily="50" charset="-127"/>
                          <a:ea typeface="맑은 고딕" pitchFamily="50" charset="-127"/>
                        </a:rPr>
                        <a:t>) </a:t>
                      </a:r>
                      <a:endParaRPr lang="ko-KR" altLang="en-US" sz="1100" kern="0" spc="0" dirty="0">
                        <a:solidFill>
                          <a:srgbClr val="000000"/>
                        </a:solidFill>
                        <a:effectLst/>
                        <a:latin typeface="맑은 고딕" pitchFamily="50" charset="-127"/>
                        <a:ea typeface="맑은 고딕" pitchFamily="50" charset="-127"/>
                      </a:endParaRPr>
                    </a:p>
                  </a:txBody>
                  <a:tcPr marL="64770" marR="64770" marT="17907" marB="17907" anchor="ctr">
                    <a:lnL>
                      <a:noFill/>
                    </a:lnL>
                    <a:lnR>
                      <a:noFill/>
                    </a:lnR>
                    <a:lnT>
                      <a:noFill/>
                    </a:lnT>
                    <a:lnB w="3556" cap="flat" cmpd="sng" algn="ctr">
                      <a:solidFill>
                        <a:srgbClr val="000000"/>
                      </a:solidFill>
                      <a:prstDash val="solid"/>
                      <a:round/>
                      <a:headEnd type="none" w="med" len="med"/>
                      <a:tailEnd type="none" w="med" len="med"/>
                    </a:lnB>
                  </a:tcPr>
                </a:tc>
              </a:tr>
              <a:tr h="343918">
                <a:tc>
                  <a:txBody>
                    <a:bodyPr/>
                    <a:lstStyle/>
                    <a:p>
                      <a:pPr marL="0" marR="0" indent="0" algn="ctr" fontAlgn="base" latinLnBrk="0">
                        <a:lnSpc>
                          <a:spcPct val="160000"/>
                        </a:lnSpc>
                        <a:spcBef>
                          <a:spcPts val="0"/>
                        </a:spcBef>
                        <a:spcAft>
                          <a:spcPts val="0"/>
                        </a:spcAft>
                      </a:pPr>
                      <a:r>
                        <a:rPr lang="ko-KR" altLang="en-US" sz="1400" kern="0" spc="0" dirty="0">
                          <a:solidFill>
                            <a:srgbClr val="000000"/>
                          </a:solidFill>
                          <a:effectLst/>
                          <a:latin typeface="맑은 고딕" pitchFamily="50" charset="-127"/>
                          <a:ea typeface="맑은 고딕" pitchFamily="50" charset="-127"/>
                        </a:rPr>
                        <a:t>총 </a:t>
                      </a:r>
                      <a:r>
                        <a:rPr lang="ko-KR" altLang="en-US" sz="1400" kern="0" spc="0" dirty="0" err="1">
                          <a:solidFill>
                            <a:srgbClr val="000000"/>
                          </a:solidFill>
                          <a:effectLst/>
                          <a:latin typeface="맑은 고딕" pitchFamily="50" charset="-127"/>
                          <a:ea typeface="맑은 고딕" pitchFamily="50" charset="-127"/>
                        </a:rPr>
                        <a:t>아동수</a:t>
                      </a:r>
                      <a:r>
                        <a:rPr lang="en-US" altLang="ko-KR" sz="1400" kern="0" spc="0" dirty="0">
                          <a:solidFill>
                            <a:srgbClr val="000000"/>
                          </a:solidFill>
                          <a:effectLst/>
                          <a:latin typeface="맑은 고딕" pitchFamily="50" charset="-127"/>
                          <a:ea typeface="맑은 고딕" pitchFamily="50" charset="-127"/>
                        </a:rPr>
                        <a:t>(0~4</a:t>
                      </a:r>
                      <a:r>
                        <a:rPr lang="ko-KR" altLang="en-US" sz="1400" kern="0" spc="0" dirty="0">
                          <a:solidFill>
                            <a:srgbClr val="000000"/>
                          </a:solidFill>
                          <a:effectLst/>
                          <a:latin typeface="맑은 고딕" pitchFamily="50" charset="-127"/>
                          <a:ea typeface="맑은 고딕" pitchFamily="50" charset="-127"/>
                        </a:rPr>
                        <a:t>세</a:t>
                      </a:r>
                      <a:r>
                        <a:rPr lang="en-US" altLang="ko-KR" sz="1400" kern="0" spc="0" dirty="0">
                          <a:solidFill>
                            <a:srgbClr val="000000"/>
                          </a:solidFill>
                          <a:effectLst/>
                          <a:latin typeface="맑은 고딕" pitchFamily="50" charset="-127"/>
                          <a:ea typeface="맑은 고딕" pitchFamily="50" charset="-127"/>
                        </a:rPr>
                        <a:t>)</a:t>
                      </a:r>
                    </a:p>
                  </a:txBody>
                  <a:tcPr marL="64770" marR="64770" marT="17907" marB="17907" anchor="ctr">
                    <a:lnL>
                      <a:noFill/>
                    </a:lnL>
                    <a:lnR>
                      <a:noFill/>
                    </a:lnR>
                    <a:lnT w="3556" cap="flat" cmpd="sng" algn="ctr">
                      <a:solidFill>
                        <a:srgbClr val="000000"/>
                      </a:solidFill>
                      <a:prstDash val="solid"/>
                      <a:round/>
                      <a:headEnd type="none" w="med" len="med"/>
                      <a:tailEnd type="none" w="med" len="med"/>
                    </a:lnT>
                    <a:lnB>
                      <a:noFill/>
                    </a:lnB>
                  </a:tcPr>
                </a:tc>
              </a:tr>
            </a:tbl>
          </a:graphicData>
        </a:graphic>
      </p:graphicFrame>
      <p:sp>
        <p:nvSpPr>
          <p:cNvPr id="62474" name="Rectangle 6"/>
          <p:cNvSpPr>
            <a:spLocks noChangeArrowheads="1"/>
          </p:cNvSpPr>
          <p:nvPr/>
        </p:nvSpPr>
        <p:spPr bwMode="auto">
          <a:xfrm>
            <a:off x="2228850" y="5640388"/>
            <a:ext cx="4814888" cy="1200150"/>
          </a:xfrm>
          <a:prstGeom prst="rect">
            <a:avLst/>
          </a:prstGeom>
          <a:noFill/>
          <a:ln w="9525">
            <a:noFill/>
            <a:miter lim="800000"/>
            <a:headEnd/>
            <a:tailEnd/>
          </a:ln>
        </p:spPr>
        <p:txBody>
          <a:bodyPr wrap="none" anchor="ctr">
            <a:spAutoFit/>
          </a:bodyPr>
          <a:lstStyle/>
          <a:p>
            <a:pPr algn="just" latinLnBrk="1"/>
            <a:r>
              <a:rPr kumimoji="1" lang="en-US" altLang="ko-KR" sz="1400">
                <a:latin typeface="맑은 고딕"/>
                <a:ea typeface="굴림"/>
                <a:cs typeface="굴림"/>
              </a:rPr>
              <a:t>Notes: rates=</a:t>
            </a:r>
            <a:endParaRPr kumimoji="1" lang="en-US" altLang="ko-KR" sz="1400">
              <a:solidFill>
                <a:srgbClr val="000000"/>
              </a:solidFill>
              <a:latin typeface="맑은 고딕"/>
              <a:ea typeface="굴림"/>
              <a:cs typeface="굴림"/>
            </a:endParaRPr>
          </a:p>
          <a:p>
            <a:pPr algn="just" eaLnBrk="0" hangingPunct="0"/>
            <a:endParaRPr kumimoji="1" lang="en-US" altLang="ko-KR" sz="1400">
              <a:solidFill>
                <a:srgbClr val="000000"/>
              </a:solidFill>
              <a:latin typeface="맑은 고딕"/>
              <a:ea typeface="굴림"/>
              <a:cs typeface="굴림"/>
            </a:endParaRPr>
          </a:p>
          <a:p>
            <a:pPr algn="just" eaLnBrk="0" hangingPunct="0"/>
            <a:endParaRPr kumimoji="1" lang="en-US" altLang="ko-KR" sz="1400">
              <a:solidFill>
                <a:srgbClr val="000000"/>
              </a:solidFill>
              <a:latin typeface="맑은 고딕"/>
              <a:ea typeface="굴림"/>
              <a:cs typeface="굴림"/>
            </a:endParaRPr>
          </a:p>
          <a:p>
            <a:pPr algn="just" eaLnBrk="0" hangingPunct="0"/>
            <a:endParaRPr kumimoji="1" lang="en-US" altLang="ko-KR" sz="1400">
              <a:solidFill>
                <a:srgbClr val="000000"/>
              </a:solidFill>
              <a:latin typeface="맑은 고딕"/>
              <a:ea typeface="굴림"/>
              <a:cs typeface="굴림"/>
            </a:endParaRPr>
          </a:p>
          <a:p>
            <a:pPr algn="just" eaLnBrk="0" hangingPunct="0"/>
            <a:r>
              <a:rPr kumimoji="1" lang="en-US" altLang="ko-KR" sz="1400">
                <a:solidFill>
                  <a:srgbClr val="000000"/>
                </a:solidFill>
                <a:latin typeface="맑은 고딕"/>
                <a:ea typeface="굴림"/>
                <a:cs typeface="굴림"/>
              </a:rPr>
              <a:t>source: Statistics Korea, Ministry of Health and Welfare</a:t>
            </a:r>
            <a:r>
              <a:rPr kumimoji="1" lang="ko-KR" altLang="en-US" sz="1600">
                <a:solidFill>
                  <a:srgbClr val="000000"/>
                </a:solidFill>
                <a:latin typeface="맑은 고딕"/>
                <a:ea typeface="굴림"/>
                <a:cs typeface="굴림"/>
              </a:rPr>
              <a:t>  </a:t>
            </a:r>
            <a:endParaRPr kumimoji="1" lang="ko-KR" altLang="en-US" sz="3600">
              <a:latin typeface="맑은 고딕"/>
              <a:ea typeface="굴림"/>
              <a:cs typeface="굴림"/>
            </a:endParaRPr>
          </a:p>
        </p:txBody>
      </p:sp>
      <p:sp>
        <p:nvSpPr>
          <p:cNvPr id="62475" name="제목 4"/>
          <p:cNvSpPr>
            <a:spLocks noGrp="1"/>
          </p:cNvSpPr>
          <p:nvPr>
            <p:ph type="title"/>
          </p:nvPr>
        </p:nvSpPr>
        <p:spPr>
          <a:xfrm>
            <a:off x="179388" y="663575"/>
            <a:ext cx="8229600" cy="461963"/>
          </a:xfrm>
        </p:spPr>
        <p:txBody>
          <a:bodyPr>
            <a:spAutoFit/>
          </a:bodyPr>
          <a:lstStyle/>
          <a:p>
            <a:pPr algn="l"/>
            <a:r>
              <a:rPr lang="en-US" altLang="ko-KR" sz="2400" b="1" smtClean="0">
                <a:solidFill>
                  <a:srgbClr val="0000FF"/>
                </a:solidFill>
                <a:latin typeface="Arial" charset="0"/>
                <a:cs typeface="Arial" charset="0"/>
              </a:rPr>
              <a:t>Childcare Policy</a:t>
            </a:r>
            <a:endParaRPr lang="ko-KR" altLang="en-US" sz="2400" smtClean="0">
              <a:latin typeface="Arial" charset="0"/>
              <a:cs typeface="Arial" charset="0"/>
            </a:endParaRPr>
          </a:p>
        </p:txBody>
      </p:sp>
      <p:cxnSp>
        <p:nvCxnSpPr>
          <p:cNvPr id="62476" name="직선 연결선 1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692150"/>
            <a:ext cx="8156575" cy="425450"/>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mn-ea"/>
                <a:cs typeface="Arial" pitchFamily="34" charset="0"/>
              </a:rPr>
              <a:t>Policy development and it’s Implementation</a:t>
            </a:r>
            <a:endParaRPr lang="ko-KR" altLang="en-US" sz="2400" b="1" kern="0" dirty="0">
              <a:solidFill>
                <a:srgbClr val="0000FF"/>
              </a:solidFill>
              <a:latin typeface="Arial" pitchFamily="34" charset="0"/>
              <a:ea typeface="+mn-ea"/>
              <a:cs typeface="Arial" pitchFamily="34" charset="0"/>
            </a:endParaRPr>
          </a:p>
        </p:txBody>
      </p:sp>
      <p:sp>
        <p:nvSpPr>
          <p:cNvPr id="3" name="TextBox 2"/>
          <p:cNvSpPr txBox="1"/>
          <p:nvPr/>
        </p:nvSpPr>
        <p:spPr>
          <a:xfrm>
            <a:off x="827088" y="1857375"/>
            <a:ext cx="8066087" cy="3786188"/>
          </a:xfrm>
          <a:prstGeom prst="rect">
            <a:avLst/>
          </a:prstGeom>
          <a:noFill/>
        </p:spPr>
        <p:txBody>
          <a:bodyPr>
            <a:spAutoFit/>
          </a:bodyPr>
          <a:lstStyle/>
          <a:p>
            <a:pPr marL="342900" indent="-342900" fontAlgn="auto" latinLnBrk="1">
              <a:spcBef>
                <a:spcPts val="0"/>
              </a:spcBef>
              <a:spcAft>
                <a:spcPts val="0"/>
              </a:spcAft>
              <a:buFont typeface="Wingdings" pitchFamily="2" charset="2"/>
              <a:buChar char="§"/>
              <a:defRPr/>
            </a:pPr>
            <a:r>
              <a:rPr lang="en-US" altLang="ko-KR" sz="2000" dirty="0">
                <a:latin typeface="Arial" panose="020B0604020202020204" pitchFamily="34" charset="0"/>
                <a:ea typeface="굴림" pitchFamily="50" charset="-127"/>
                <a:cs typeface="Arial" panose="020B0604020202020204" pitchFamily="34" charset="0"/>
              </a:rPr>
              <a:t>Four points</a:t>
            </a:r>
          </a:p>
          <a:p>
            <a:pPr fontAlgn="auto" latinLnBrk="1">
              <a:spcBef>
                <a:spcPts val="0"/>
              </a:spcBef>
              <a:spcAft>
                <a:spcPts val="0"/>
              </a:spcAft>
              <a:defRPr/>
            </a:pPr>
            <a:endParaRPr lang="en-US" altLang="ko-KR" sz="2000" dirty="0">
              <a:latin typeface="Arial" panose="020B0604020202020204" pitchFamily="34" charset="0"/>
              <a:ea typeface="굴림" pitchFamily="50" charset="-127"/>
              <a:cs typeface="Arial" panose="020B0604020202020204" pitchFamily="34" charset="0"/>
            </a:endParaRPr>
          </a:p>
          <a:p>
            <a:pPr marL="457200" indent="-457200" fontAlgn="auto" latinLnBrk="1">
              <a:spcBef>
                <a:spcPts val="0"/>
              </a:spcBef>
              <a:spcAft>
                <a:spcPts val="0"/>
              </a:spcAft>
              <a:buFont typeface="+mj-lt"/>
              <a:buAutoNum type="arabicParenR"/>
              <a:defRPr/>
            </a:pPr>
            <a:r>
              <a:rPr lang="en-US" altLang="ko-KR" sz="2000" dirty="0">
                <a:latin typeface="Arial" panose="020B0604020202020204" pitchFamily="34" charset="0"/>
                <a:ea typeface="굴림" pitchFamily="50" charset="-127"/>
                <a:cs typeface="Arial" panose="020B0604020202020204" pitchFamily="34" charset="0"/>
              </a:rPr>
              <a:t>Korea </a:t>
            </a:r>
            <a:r>
              <a:rPr lang="en-US" altLang="ko-KR" sz="2000" dirty="0">
                <a:latin typeface="Arial" panose="020B0604020202020204" pitchFamily="34" charset="0"/>
                <a:ea typeface="굴림" pitchFamily="50" charset="-127"/>
                <a:cs typeface="Arial" panose="020B0604020202020204" pitchFamily="34" charset="0"/>
              </a:rPr>
              <a:t>was relatively late in paying social and policy attention on   reconciliation of work and </a:t>
            </a:r>
            <a:r>
              <a:rPr lang="en-US" altLang="ko-KR" sz="2000" dirty="0">
                <a:latin typeface="Arial" panose="020B0604020202020204" pitchFamily="34" charset="0"/>
                <a:ea typeface="굴림" pitchFamily="50" charset="-127"/>
                <a:cs typeface="Arial" panose="020B0604020202020204" pitchFamily="34" charset="0"/>
              </a:rPr>
              <a:t>family</a:t>
            </a:r>
          </a:p>
          <a:p>
            <a:pPr marL="457200" indent="-457200" fontAlgn="auto" latinLnBrk="1">
              <a:spcBef>
                <a:spcPts val="0"/>
              </a:spcBef>
              <a:spcAft>
                <a:spcPts val="0"/>
              </a:spcAft>
              <a:buFont typeface="+mj-lt"/>
              <a:buAutoNum type="arabicParenR"/>
              <a:defRPr/>
            </a:pPr>
            <a:endParaRPr lang="en-US" altLang="ko-KR" sz="2000" dirty="0">
              <a:latin typeface="Arial" panose="020B0604020202020204" pitchFamily="34" charset="0"/>
              <a:ea typeface="굴림" pitchFamily="50" charset="-127"/>
              <a:cs typeface="Arial" panose="020B0604020202020204" pitchFamily="34" charset="0"/>
            </a:endParaRPr>
          </a:p>
          <a:p>
            <a:pPr marL="457200" indent="-457200" fontAlgn="auto" latinLnBrk="1">
              <a:spcBef>
                <a:spcPts val="0"/>
              </a:spcBef>
              <a:spcAft>
                <a:spcPts val="0"/>
              </a:spcAft>
              <a:buFont typeface="+mj-lt"/>
              <a:buAutoNum type="arabicParenR"/>
              <a:defRPr/>
            </a:pPr>
            <a:r>
              <a:rPr lang="en-US" altLang="ko-KR" sz="2000" dirty="0">
                <a:latin typeface="Arial" panose="020B0604020202020204" pitchFamily="34" charset="0"/>
                <a:ea typeface="굴림" pitchFamily="50" charset="-127"/>
                <a:cs typeface="Arial" panose="020B0604020202020204" pitchFamily="34" charset="0"/>
              </a:rPr>
              <a:t>Rapid </a:t>
            </a:r>
            <a:r>
              <a:rPr lang="en-US" altLang="ko-KR" sz="2000" dirty="0">
                <a:latin typeface="Arial" panose="020B0604020202020204" pitchFamily="34" charset="0"/>
                <a:ea typeface="굴림" pitchFamily="50" charset="-127"/>
                <a:cs typeface="Arial" panose="020B0604020202020204" pitchFamily="34" charset="0"/>
              </a:rPr>
              <a:t>policy development within short period</a:t>
            </a:r>
          </a:p>
          <a:p>
            <a:pPr marL="457200" indent="-457200" fontAlgn="auto" latinLnBrk="1">
              <a:spcBef>
                <a:spcPts val="0"/>
              </a:spcBef>
              <a:spcAft>
                <a:spcPts val="0"/>
              </a:spcAft>
              <a:buFont typeface="+mj-lt"/>
              <a:buAutoNum type="arabicParenR"/>
              <a:defRPr/>
            </a:pPr>
            <a:endParaRPr lang="en-US" altLang="ko-KR" sz="2000" dirty="0">
              <a:latin typeface="Arial" panose="020B0604020202020204" pitchFamily="34" charset="0"/>
              <a:ea typeface="굴림" pitchFamily="50" charset="-127"/>
              <a:cs typeface="Arial" panose="020B0604020202020204" pitchFamily="34" charset="0"/>
            </a:endParaRPr>
          </a:p>
          <a:p>
            <a:pPr marL="457200" indent="-457200" fontAlgn="auto" latinLnBrk="1">
              <a:spcBef>
                <a:spcPts val="0"/>
              </a:spcBef>
              <a:spcAft>
                <a:spcPts val="0"/>
              </a:spcAft>
              <a:buFont typeface="+mj-lt"/>
              <a:buAutoNum type="arabicParenR"/>
              <a:defRPr/>
            </a:pPr>
            <a:r>
              <a:rPr lang="en-US" altLang="ko-KR" sz="2000" dirty="0">
                <a:latin typeface="Arial" panose="020B0604020202020204" pitchFamily="34" charset="0"/>
                <a:ea typeface="굴림" pitchFamily="50" charset="-127"/>
                <a:cs typeface="Arial" panose="020B0604020202020204" pitchFamily="34" charset="0"/>
              </a:rPr>
              <a:t>Korean </a:t>
            </a:r>
            <a:r>
              <a:rPr lang="en-US" altLang="ko-KR" sz="2000" dirty="0">
                <a:latin typeface="Arial" panose="020B0604020202020204" pitchFamily="34" charset="0"/>
                <a:ea typeface="굴림" pitchFamily="50" charset="-127"/>
                <a:cs typeface="Arial" panose="020B0604020202020204" pitchFamily="34" charset="0"/>
              </a:rPr>
              <a:t>policies also experienced the same path as </a:t>
            </a:r>
            <a:r>
              <a:rPr lang="en-US" altLang="ko-KR" sz="2000" dirty="0">
                <a:latin typeface="Arial" panose="020B0604020202020204" pitchFamily="34" charset="0"/>
                <a:ea typeface="굴림" pitchFamily="50" charset="-127"/>
                <a:cs typeface="Arial" panose="020B0604020202020204" pitchFamily="34" charset="0"/>
              </a:rPr>
              <a:t>other  countries</a:t>
            </a:r>
          </a:p>
          <a:p>
            <a:pPr marL="457200" indent="-457200" fontAlgn="auto" latinLnBrk="1">
              <a:spcBef>
                <a:spcPts val="0"/>
              </a:spcBef>
              <a:spcAft>
                <a:spcPts val="0"/>
              </a:spcAft>
              <a:buFont typeface="+mj-lt"/>
              <a:buAutoNum type="arabicParenR"/>
              <a:defRPr/>
            </a:pPr>
            <a:endParaRPr lang="en-US" altLang="ko-KR" sz="2000" dirty="0">
              <a:latin typeface="Arial" panose="020B0604020202020204" pitchFamily="34" charset="0"/>
              <a:ea typeface="굴림" pitchFamily="50" charset="-127"/>
              <a:cs typeface="Arial" panose="020B0604020202020204" pitchFamily="34" charset="0"/>
            </a:endParaRPr>
          </a:p>
          <a:p>
            <a:pPr marL="457200" indent="-457200" fontAlgn="auto" latinLnBrk="1">
              <a:spcBef>
                <a:spcPts val="0"/>
              </a:spcBef>
              <a:spcAft>
                <a:spcPts val="0"/>
              </a:spcAft>
              <a:buFont typeface="+mj-lt"/>
              <a:buAutoNum type="arabicParenR"/>
              <a:defRPr/>
            </a:pPr>
            <a:r>
              <a:rPr lang="en-US" altLang="ko-KR" sz="2000" dirty="0">
                <a:latin typeface="Arial" panose="020B0604020202020204" pitchFamily="34" charset="0"/>
                <a:ea typeface="굴림" pitchFamily="50" charset="-127"/>
                <a:cs typeface="Arial" panose="020B0604020202020204" pitchFamily="34" charset="0"/>
              </a:rPr>
              <a:t>The </a:t>
            </a:r>
            <a:r>
              <a:rPr lang="en-US" altLang="ko-KR" sz="2000" dirty="0">
                <a:latin typeface="Arial" panose="020B0604020202020204" pitchFamily="34" charset="0"/>
                <a:ea typeface="굴림" pitchFamily="50" charset="-127"/>
                <a:cs typeface="Arial" panose="020B0604020202020204" pitchFamily="34" charset="0"/>
              </a:rPr>
              <a:t>remaining problem we have to solve is to </a:t>
            </a:r>
            <a:r>
              <a:rPr lang="en-US" altLang="ko-KR" sz="2000" dirty="0">
                <a:latin typeface="Arial" panose="020B0604020202020204" pitchFamily="34" charset="0"/>
                <a:ea typeface="굴림" pitchFamily="50" charset="-127"/>
                <a:cs typeface="Arial" panose="020B0604020202020204" pitchFamily="34" charset="0"/>
              </a:rPr>
              <a:t>encourage and </a:t>
            </a:r>
            <a:r>
              <a:rPr lang="en-US" altLang="ko-KR" sz="2000" dirty="0">
                <a:latin typeface="Arial" panose="020B0604020202020204" pitchFamily="34" charset="0"/>
                <a:ea typeface="굴림" pitchFamily="50" charset="-127"/>
                <a:cs typeface="Arial" panose="020B0604020202020204" pitchFamily="34" charset="0"/>
              </a:rPr>
              <a:t>strengthen the policy implementation</a:t>
            </a:r>
            <a:endParaRPr lang="ko-KR" altLang="en-US" sz="2000" dirty="0">
              <a:latin typeface="Arial" panose="020B0604020202020204" pitchFamily="34" charset="0"/>
              <a:ea typeface="굴림" pitchFamily="50" charset="-127"/>
              <a:cs typeface="Arial" panose="020B0604020202020204" pitchFamily="34" charset="0"/>
            </a:endParaRPr>
          </a:p>
        </p:txBody>
      </p:sp>
      <p:cxnSp>
        <p:nvCxnSpPr>
          <p:cNvPr id="64515"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제목 1"/>
          <p:cNvSpPr txBox="1">
            <a:spLocks/>
          </p:cNvSpPr>
          <p:nvPr/>
        </p:nvSpPr>
        <p:spPr bwMode="auto">
          <a:xfrm>
            <a:off x="2643188" y="2924175"/>
            <a:ext cx="6176962" cy="928688"/>
          </a:xfrm>
          <a:prstGeom prst="rect">
            <a:avLst/>
          </a:prstGeom>
          <a:noFill/>
          <a:ln w="9525">
            <a:noFill/>
            <a:miter lim="800000"/>
            <a:headEnd/>
            <a:tailEnd/>
          </a:ln>
        </p:spPr>
        <p:txBody>
          <a:bodyPr/>
          <a:lstStyle/>
          <a:p>
            <a:pPr algn="r" latinLnBrk="1"/>
            <a:r>
              <a:rPr kumimoji="1" lang="en-US" altLang="ko-KR" sz="4800">
                <a:solidFill>
                  <a:srgbClr val="002060"/>
                </a:solidFill>
                <a:latin typeface="Georgia" pitchFamily="18" charset="0"/>
                <a:ea typeface="산돌단아 M"/>
                <a:cs typeface="산돌단아 M"/>
              </a:rPr>
              <a:t>Ⅴ. Some Suggestions</a:t>
            </a:r>
            <a:endParaRPr kumimoji="1" lang="ko-KR" altLang="en-US" sz="4800">
              <a:solidFill>
                <a:srgbClr val="002060"/>
              </a:solidFill>
              <a:latin typeface="Georgia" pitchFamily="18" charset="0"/>
              <a:ea typeface="산돌단아 M"/>
              <a:cs typeface="산돌단아 M"/>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제목 1"/>
          <p:cNvSpPr>
            <a:spLocks noGrp="1"/>
          </p:cNvSpPr>
          <p:nvPr>
            <p:ph type="title"/>
          </p:nvPr>
        </p:nvSpPr>
        <p:spPr>
          <a:xfrm>
            <a:off x="300038" y="531813"/>
            <a:ext cx="8520112" cy="647700"/>
          </a:xfrm>
        </p:spPr>
        <p:txBody>
          <a:bodyPr/>
          <a:lstStyle/>
          <a:p>
            <a:pPr algn="l"/>
            <a:r>
              <a:rPr lang="en-US" altLang="ko-KR" sz="2400" b="1" smtClean="0">
                <a:solidFill>
                  <a:srgbClr val="0000FF"/>
                </a:solidFill>
                <a:latin typeface="Arial" charset="0"/>
                <a:ea typeface="굴림"/>
                <a:cs typeface="Arial" charset="0"/>
              </a:rPr>
              <a:t>Women’s work and WLB</a:t>
            </a:r>
            <a:endParaRPr lang="ko-KR" altLang="en-US" sz="2400" b="1" smtClean="0">
              <a:solidFill>
                <a:srgbClr val="0000FF"/>
              </a:solidFill>
              <a:latin typeface="Arial" charset="0"/>
              <a:ea typeface="굴림"/>
              <a:cs typeface="Arial" charset="0"/>
            </a:endParaRPr>
          </a:p>
        </p:txBody>
      </p:sp>
      <p:sp>
        <p:nvSpPr>
          <p:cNvPr id="47107" name="내용 개체 틀 2"/>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en-US" altLang="ko-KR" sz="2200" dirty="0" smtClean="0">
                <a:latin typeface="Arial" pitchFamily="34" charset="0"/>
                <a:ea typeface="Arial Unicode MS" pitchFamily="50" charset="-127"/>
                <a:cs typeface="Arial" pitchFamily="34" charset="0"/>
              </a:rPr>
              <a:t>When we move on to the women’s employment, the importance of WLB should be emphasized.</a:t>
            </a:r>
          </a:p>
          <a:p>
            <a:pPr fontAlgn="auto">
              <a:spcAft>
                <a:spcPts val="0"/>
              </a:spcAft>
              <a:buFont typeface="Arial" panose="020B0604020202020204" pitchFamily="34" charset="0"/>
              <a:buChar char="•"/>
              <a:defRPr/>
            </a:pPr>
            <a:endParaRPr lang="en-US" altLang="ko-KR" sz="2200" dirty="0" smtClean="0">
              <a:latin typeface="Arial" pitchFamily="34" charset="0"/>
              <a:ea typeface="Arial Unicode MS" pitchFamily="50" charset="-127"/>
              <a:cs typeface="Arial" pitchFamily="34" charset="0"/>
            </a:endParaRPr>
          </a:p>
          <a:p>
            <a:pPr fontAlgn="auto">
              <a:spcAft>
                <a:spcPts val="0"/>
              </a:spcAft>
              <a:buFont typeface="Arial" panose="020B0604020202020204" pitchFamily="34" charset="0"/>
              <a:buChar char="•"/>
              <a:defRPr/>
            </a:pPr>
            <a:r>
              <a:rPr lang="en-US" altLang="ko-KR" sz="2200" dirty="0" smtClean="0">
                <a:latin typeface="Arial" pitchFamily="34" charset="0"/>
                <a:ea typeface="Arial Unicode MS" pitchFamily="50" charset="-127"/>
                <a:cs typeface="Arial" pitchFamily="34" charset="0"/>
              </a:rPr>
              <a:t>WLB policies might be policies to support women’s </a:t>
            </a:r>
            <a:r>
              <a:rPr lang="en-US" altLang="ko-KR" sz="2200" dirty="0" err="1" smtClean="0">
                <a:latin typeface="Arial" pitchFamily="34" charset="0"/>
                <a:ea typeface="Arial Unicode MS" pitchFamily="50" charset="-127"/>
                <a:cs typeface="Arial" pitchFamily="34" charset="0"/>
              </a:rPr>
              <a:t>labour</a:t>
            </a:r>
            <a:r>
              <a:rPr lang="en-US" altLang="ko-KR" sz="2200" dirty="0" smtClean="0">
                <a:latin typeface="Arial" pitchFamily="34" charset="0"/>
                <a:ea typeface="Arial Unicode MS" pitchFamily="50" charset="-127"/>
                <a:cs typeface="Arial" pitchFamily="34" charset="0"/>
              </a:rPr>
              <a:t> market attachment by providing supports to their pregnancy, childbirth and childcare.</a:t>
            </a:r>
          </a:p>
          <a:p>
            <a:pPr fontAlgn="auto">
              <a:spcAft>
                <a:spcPts val="0"/>
              </a:spcAft>
              <a:buFont typeface="Arial" panose="020B0604020202020204" pitchFamily="34" charset="0"/>
              <a:buChar char="•"/>
              <a:defRPr/>
            </a:pPr>
            <a:endParaRPr lang="en-US" altLang="ko-KR" sz="2200" dirty="0" smtClean="0">
              <a:latin typeface="Arial" pitchFamily="34" charset="0"/>
              <a:ea typeface="Arial Unicode MS" pitchFamily="50" charset="-127"/>
              <a:cs typeface="Arial" pitchFamily="34" charset="0"/>
            </a:endParaRPr>
          </a:p>
          <a:p>
            <a:pPr fontAlgn="auto">
              <a:spcAft>
                <a:spcPts val="0"/>
              </a:spcAft>
              <a:buFont typeface="Arial" panose="020B0604020202020204" pitchFamily="34" charset="0"/>
              <a:buChar char="•"/>
              <a:defRPr/>
            </a:pPr>
            <a:r>
              <a:rPr lang="en-US" altLang="ko-KR" sz="2200" dirty="0" smtClean="0">
                <a:latin typeface="Arial" pitchFamily="34" charset="0"/>
                <a:ea typeface="Arial Unicode MS" pitchFamily="50" charset="-127"/>
                <a:cs typeface="Arial" pitchFamily="34" charset="0"/>
              </a:rPr>
              <a:t>The Swedish WLB policies have two pillars: the Swedish welfare model and gender equality. </a:t>
            </a:r>
          </a:p>
          <a:p>
            <a:pPr fontAlgn="auto">
              <a:spcAft>
                <a:spcPts val="0"/>
              </a:spcAft>
              <a:buFont typeface="Arial" panose="020B0604020202020204" pitchFamily="34" charset="0"/>
              <a:buChar char="•"/>
              <a:defRPr/>
            </a:pPr>
            <a:endParaRPr lang="en-US" altLang="ko-KR" sz="2200" dirty="0" smtClean="0">
              <a:latin typeface="Arial" pitchFamily="34" charset="0"/>
              <a:ea typeface="Arial Unicode MS" pitchFamily="50" charset="-127"/>
              <a:cs typeface="Arial" pitchFamily="34" charset="0"/>
            </a:endParaRPr>
          </a:p>
          <a:p>
            <a:pPr fontAlgn="auto">
              <a:spcAft>
                <a:spcPts val="0"/>
              </a:spcAft>
              <a:buFont typeface="Arial" panose="020B0604020202020204" pitchFamily="34" charset="0"/>
              <a:buChar char="•"/>
              <a:defRPr/>
            </a:pPr>
            <a:r>
              <a:rPr lang="en-US" altLang="ko-KR" sz="2200" dirty="0" smtClean="0">
                <a:latin typeface="Arial" pitchFamily="34" charset="0"/>
                <a:ea typeface="Arial Unicode MS" pitchFamily="50" charset="-127"/>
                <a:cs typeface="Arial" pitchFamily="34" charset="0"/>
              </a:rPr>
              <a:t>The UK case, although the UK cannot be told as a country with developed WLB, the government has provided the foundation of WLB such as flexible working hours, part-time employment, etc.</a:t>
            </a:r>
          </a:p>
          <a:p>
            <a:pPr fontAlgn="auto">
              <a:spcAft>
                <a:spcPts val="0"/>
              </a:spcAft>
              <a:buFont typeface="Arial" panose="020B0604020202020204" pitchFamily="34" charset="0"/>
              <a:buChar char="•"/>
              <a:defRPr/>
            </a:pPr>
            <a:endParaRPr lang="en-US" altLang="ko-KR" sz="2600" dirty="0" smtClean="0">
              <a:ea typeface="굴림" pitchFamily="50" charset="-127"/>
              <a:cs typeface="+mn-cs"/>
            </a:endParaRPr>
          </a:p>
          <a:p>
            <a:pPr fontAlgn="auto">
              <a:spcAft>
                <a:spcPts val="0"/>
              </a:spcAft>
              <a:buFont typeface="Arial" panose="020B0604020202020204" pitchFamily="34" charset="0"/>
              <a:buChar char="•"/>
              <a:defRPr/>
            </a:pPr>
            <a:endParaRPr lang="en-US" altLang="ko-KR" dirty="0" smtClean="0">
              <a:ea typeface="굴림" pitchFamily="50" charset="-127"/>
              <a:cs typeface="+mn-cs"/>
            </a:endParaRPr>
          </a:p>
          <a:p>
            <a:pPr fontAlgn="auto">
              <a:spcAft>
                <a:spcPts val="0"/>
              </a:spcAft>
              <a:buFont typeface="Arial" panose="020B0604020202020204" pitchFamily="34" charset="0"/>
              <a:buChar char="•"/>
              <a:defRPr/>
            </a:pPr>
            <a:endParaRPr lang="ko-KR" altLang="en-US" dirty="0" smtClean="0">
              <a:ea typeface="굴림" pitchFamily="50" charset="-127"/>
              <a:cs typeface="+mn-cs"/>
            </a:endParaRPr>
          </a:p>
        </p:txBody>
      </p:sp>
      <p:cxnSp>
        <p:nvCxnSpPr>
          <p:cNvPr id="67587"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제목 1"/>
          <p:cNvSpPr>
            <a:spLocks noGrp="1"/>
          </p:cNvSpPr>
          <p:nvPr>
            <p:ph type="title"/>
          </p:nvPr>
        </p:nvSpPr>
        <p:spPr>
          <a:xfrm>
            <a:off x="128588" y="620713"/>
            <a:ext cx="8229600" cy="522287"/>
          </a:xfrm>
        </p:spPr>
        <p:txBody>
          <a:bodyPr/>
          <a:lstStyle/>
          <a:p>
            <a:pPr algn="l"/>
            <a:r>
              <a:rPr lang="en-US" altLang="ko-KR" sz="2400" b="1" smtClean="0">
                <a:solidFill>
                  <a:srgbClr val="0000FF"/>
                </a:solidFill>
                <a:latin typeface="Arial" charset="0"/>
                <a:cs typeface="Arial" charset="0"/>
              </a:rPr>
              <a:t>Some Suggestions</a:t>
            </a:r>
            <a:endParaRPr lang="ko-KR" altLang="en-US" sz="2400" b="1" smtClean="0">
              <a:solidFill>
                <a:srgbClr val="0000FF"/>
              </a:solidFill>
              <a:latin typeface="Arial" charset="0"/>
              <a:cs typeface="Arial" charset="0"/>
            </a:endParaRPr>
          </a:p>
        </p:txBody>
      </p:sp>
      <p:sp>
        <p:nvSpPr>
          <p:cNvPr id="68610" name="내용 개체 틀 2"/>
          <p:cNvSpPr>
            <a:spLocks noGrp="1"/>
          </p:cNvSpPr>
          <p:nvPr>
            <p:ph idx="1"/>
          </p:nvPr>
        </p:nvSpPr>
        <p:spPr>
          <a:xfrm>
            <a:off x="142875" y="1714500"/>
            <a:ext cx="8429625" cy="1285875"/>
          </a:xfrm>
        </p:spPr>
        <p:txBody>
          <a:bodyPr/>
          <a:lstStyle/>
          <a:p>
            <a:pPr>
              <a:buFont typeface="Wingdings" pitchFamily="2" charset="2"/>
              <a:buChar char="ü"/>
            </a:pPr>
            <a:r>
              <a:rPr lang="en-US" sz="2000" smtClean="0">
                <a:solidFill>
                  <a:srgbClr val="7030A0"/>
                </a:solidFill>
                <a:latin typeface="Arial" charset="0"/>
                <a:ea typeface="맑은 고딕"/>
                <a:cs typeface="Arial" charset="0"/>
              </a:rPr>
              <a:t>There should be a role of statistics to show how many women are       interrupting their jobs due to childcare, especially in relation to the       childrens’ age, the number of children, etc.</a:t>
            </a:r>
          </a:p>
          <a:p>
            <a:pPr>
              <a:buFont typeface="Wingdings" pitchFamily="2" charset="2"/>
              <a:buChar char="ü"/>
            </a:pPr>
            <a:endParaRPr lang="ko-KR" altLang="en-US" sz="2000" smtClean="0">
              <a:latin typeface="Arial" charset="0"/>
              <a:cs typeface="Arial" charset="0"/>
            </a:endParaRPr>
          </a:p>
          <a:p>
            <a:pPr>
              <a:buFont typeface="Wingdings" pitchFamily="2" charset="2"/>
              <a:buChar char="ü"/>
            </a:pPr>
            <a:endParaRPr lang="ko-KR" altLang="en-US" sz="2000" smtClean="0">
              <a:latin typeface="Arial" charset="0"/>
              <a:cs typeface="Arial" charset="0"/>
            </a:endParaRPr>
          </a:p>
        </p:txBody>
      </p:sp>
      <p:sp>
        <p:nvSpPr>
          <p:cNvPr id="4" name="직사각형 3"/>
          <p:cNvSpPr/>
          <p:nvPr/>
        </p:nvSpPr>
        <p:spPr>
          <a:xfrm>
            <a:off x="285750" y="3286125"/>
            <a:ext cx="8286750" cy="18161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(Example)</a:t>
            </a:r>
          </a:p>
          <a:p>
            <a:pPr marL="342900" indent="-342900" fontAlgn="auto" latinLnBrk="1">
              <a:spcBef>
                <a:spcPct val="20000"/>
              </a:spcBef>
              <a:spcAft>
                <a:spcPts val="0"/>
              </a:spcAft>
              <a:buFont typeface="Wingdings" panose="05000000000000000000" pitchFamily="2" charset="2"/>
              <a:buChar char="§"/>
              <a:defRPr/>
            </a:pPr>
            <a:r>
              <a:rPr lang="en-US" sz="2000" dirty="0">
                <a:solidFill>
                  <a:srgbClr val="000066"/>
                </a:solidFill>
                <a:latin typeface="Arial" panose="020B0604020202020204" pitchFamily="34" charset="0"/>
                <a:cs typeface="Arial" panose="020B0604020202020204" pitchFamily="34" charset="0"/>
              </a:rPr>
              <a:t>Women’s Employment rate by the number of children, the age of the youngest children, etc.</a:t>
            </a:r>
          </a:p>
          <a:p>
            <a:pPr marL="342900" indent="-342900" fontAlgn="auto" latinLnBrk="1">
              <a:spcBef>
                <a:spcPct val="20000"/>
              </a:spcBef>
              <a:spcAft>
                <a:spcPts val="0"/>
              </a:spcAft>
              <a:buFont typeface="Wingdings" panose="05000000000000000000" pitchFamily="2" charset="2"/>
              <a:buChar char="§"/>
              <a:defRPr/>
            </a:pPr>
            <a:r>
              <a:rPr lang="en-GB" sz="2000" dirty="0">
                <a:solidFill>
                  <a:srgbClr val="000066"/>
                </a:solidFill>
                <a:latin typeface="Arial" panose="020B0604020202020204" pitchFamily="34" charset="0"/>
                <a:cs typeface="Arial" panose="020B0604020202020204" pitchFamily="34" charset="0"/>
              </a:rPr>
              <a:t>Women’s Interrupting Rates and the rate of returning </a:t>
            </a:r>
            <a:r>
              <a:rPr lang="en-GB" altLang="ko-KR" sz="2000" dirty="0">
                <a:solidFill>
                  <a:srgbClr val="000066"/>
                </a:solidFill>
                <a:latin typeface="Arial" panose="020B0604020202020204" pitchFamily="34" charset="0"/>
                <a:cs typeface="Arial" panose="020B0604020202020204" pitchFamily="34" charset="0"/>
              </a:rPr>
              <a:t>their </a:t>
            </a:r>
            <a:r>
              <a:rPr lang="en-GB" sz="2000" dirty="0">
                <a:solidFill>
                  <a:srgbClr val="000066"/>
                </a:solidFill>
                <a:latin typeface="Arial" panose="020B0604020202020204" pitchFamily="34" charset="0"/>
                <a:cs typeface="Arial" panose="020B0604020202020204" pitchFamily="34" charset="0"/>
              </a:rPr>
              <a:t>jobs </a:t>
            </a:r>
          </a:p>
          <a:p>
            <a:pPr marL="342900" indent="-342900" fontAlgn="auto" latinLnBrk="1">
              <a:spcBef>
                <a:spcPct val="20000"/>
              </a:spcBef>
              <a:spcAft>
                <a:spcPts val="0"/>
              </a:spcAft>
              <a:buFont typeface="Wingdings" panose="05000000000000000000" pitchFamily="2" charset="2"/>
              <a:buChar char="§"/>
              <a:defRPr/>
            </a:pPr>
            <a:r>
              <a:rPr lang="en-US" sz="2000" dirty="0">
                <a:solidFill>
                  <a:srgbClr val="000066"/>
                </a:solidFill>
                <a:latin typeface="Arial" panose="020B0604020202020204" pitchFamily="34" charset="0"/>
                <a:cs typeface="Arial" panose="020B0604020202020204" pitchFamily="34" charset="0"/>
              </a:rPr>
              <a:t>The Change of the Job Status due to their job interruption</a:t>
            </a:r>
            <a:endParaRPr lang="ko-KR" altLang="en-US" sz="2000" dirty="0">
              <a:solidFill>
                <a:srgbClr val="000066"/>
              </a:solidFill>
              <a:latin typeface="Arial" panose="020B0604020202020204" pitchFamily="34" charset="0"/>
              <a:cs typeface="Arial" panose="020B0604020202020204" pitchFamily="34" charset="0"/>
            </a:endParaRPr>
          </a:p>
        </p:txBody>
      </p:sp>
      <p:cxnSp>
        <p:nvCxnSpPr>
          <p:cNvPr id="68612" name="직선 연결선 4"/>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42875" y="1714500"/>
            <a:ext cx="8429625" cy="1285875"/>
          </a:xfrm>
        </p:spPr>
        <p:txBody>
          <a:bodyPr rtlCol="0">
            <a:normAutofit/>
          </a:bodyPr>
          <a:lstStyle/>
          <a:p>
            <a:pPr fontAlgn="auto">
              <a:spcAft>
                <a:spcPts val="0"/>
              </a:spcAft>
              <a:buFont typeface="Wingdings" panose="05000000000000000000" pitchFamily="2" charset="2"/>
              <a:buChar char="ü"/>
              <a:defRPr/>
            </a:pPr>
            <a:r>
              <a:rPr lang="en-US" sz="2000" dirty="0">
                <a:solidFill>
                  <a:srgbClr val="7030A0"/>
                </a:solidFill>
                <a:latin typeface="Arial" panose="020B0604020202020204" pitchFamily="34" charset="0"/>
                <a:cs typeface="Arial" panose="020B0604020202020204" pitchFamily="34" charset="0"/>
              </a:rPr>
              <a:t>There should be a </a:t>
            </a:r>
            <a:r>
              <a:rPr lang="en-US" sz="2000" dirty="0" smtClean="0">
                <a:solidFill>
                  <a:srgbClr val="7030A0"/>
                </a:solidFill>
                <a:latin typeface="Arial" panose="020B0604020202020204" pitchFamily="34" charset="0"/>
                <a:cs typeface="Arial" panose="020B0604020202020204" pitchFamily="34" charset="0"/>
              </a:rPr>
              <a:t>role division and sharing responsibility between </a:t>
            </a:r>
          </a:p>
          <a:p>
            <a:pPr marL="0" indent="0" fontAlgn="auto">
              <a:spcAft>
                <a:spcPts val="0"/>
              </a:spcAft>
              <a:buFont typeface="Arial" panose="020B0604020202020204" pitchFamily="34" charset="0"/>
              <a:buNone/>
              <a:defRPr/>
            </a:pPr>
            <a:r>
              <a:rPr lang="en-US" sz="2000" dirty="0">
                <a:solidFill>
                  <a:srgbClr val="7030A0"/>
                </a:solidFill>
                <a:latin typeface="Arial" panose="020B0604020202020204" pitchFamily="34" charset="0"/>
                <a:cs typeface="Arial" panose="020B0604020202020204" pitchFamily="34" charset="0"/>
              </a:rPr>
              <a:t> </a:t>
            </a:r>
            <a:r>
              <a:rPr lang="en-US" sz="2000" dirty="0" smtClean="0">
                <a:solidFill>
                  <a:srgbClr val="7030A0"/>
                </a:solidFill>
                <a:latin typeface="Arial" panose="020B0604020202020204" pitchFamily="34" charset="0"/>
                <a:cs typeface="Arial" panose="020B0604020202020204" pitchFamily="34" charset="0"/>
              </a:rPr>
              <a:t>      government </a:t>
            </a:r>
            <a:r>
              <a:rPr lang="en-US" sz="2000" dirty="0">
                <a:solidFill>
                  <a:srgbClr val="7030A0"/>
                </a:solidFill>
                <a:latin typeface="Arial" panose="020B0604020202020204" pitchFamily="34" charset="0"/>
                <a:cs typeface="Arial" panose="020B0604020202020204" pitchFamily="34" charset="0"/>
              </a:rPr>
              <a:t>and </a:t>
            </a:r>
            <a:r>
              <a:rPr lang="en-US" sz="2000" dirty="0" smtClean="0">
                <a:solidFill>
                  <a:srgbClr val="7030A0"/>
                </a:solidFill>
                <a:latin typeface="Arial" panose="020B0604020202020204" pitchFamily="34" charset="0"/>
                <a:cs typeface="Arial" panose="020B0604020202020204" pitchFamily="34" charset="0"/>
              </a:rPr>
              <a:t>businesses.</a:t>
            </a:r>
          </a:p>
        </p:txBody>
      </p:sp>
      <p:sp>
        <p:nvSpPr>
          <p:cNvPr id="4" name="직사각형 3"/>
          <p:cNvSpPr/>
          <p:nvPr/>
        </p:nvSpPr>
        <p:spPr>
          <a:xfrm>
            <a:off x="285750" y="3286125"/>
            <a:ext cx="8286750" cy="18780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latinLnBrk="1">
              <a:spcBef>
                <a:spcPct val="20000"/>
              </a:spcBef>
              <a:spcAft>
                <a:spcPts val="0"/>
              </a:spcAft>
              <a:defRPr/>
            </a:pPr>
            <a:r>
              <a:rPr lang="en-US" sz="2000" dirty="0">
                <a:solidFill>
                  <a:srgbClr val="000066"/>
                </a:solidFill>
              </a:rPr>
              <a:t>Sweden</a:t>
            </a:r>
            <a:endParaRPr lang="ko-KR" altLang="en-US" sz="2000" dirty="0">
              <a:solidFill>
                <a:srgbClr val="000066"/>
              </a:solidFill>
            </a:endParaRPr>
          </a:p>
          <a:p>
            <a:pPr marL="342900" indent="-342900" fontAlgn="auto" latinLnBrk="1">
              <a:spcBef>
                <a:spcPct val="20000"/>
              </a:spcBef>
              <a:spcAft>
                <a:spcPts val="0"/>
              </a:spcAft>
              <a:buFont typeface="Wingdings" panose="05000000000000000000" pitchFamily="2" charset="2"/>
              <a:buChar char="§"/>
              <a:defRPr/>
            </a:pPr>
            <a:r>
              <a:rPr lang="en-US" sz="2000" dirty="0">
                <a:solidFill>
                  <a:srgbClr val="000066"/>
                </a:solidFill>
              </a:rPr>
              <a:t>Parental Insurance: Deals with related finance issues and </a:t>
            </a:r>
            <a:endParaRPr lang="en-US" sz="2000" dirty="0">
              <a:solidFill>
                <a:srgbClr val="000066"/>
              </a:solidFill>
            </a:endParaRPr>
          </a:p>
          <a:p>
            <a:pPr fontAlgn="auto" latinLnBrk="1">
              <a:spcBef>
                <a:spcPct val="20000"/>
              </a:spcBef>
              <a:spcAft>
                <a:spcPts val="0"/>
              </a:spcAft>
              <a:defRPr/>
            </a:pPr>
            <a:r>
              <a:rPr lang="en-US" sz="2000" dirty="0">
                <a:solidFill>
                  <a:srgbClr val="000066"/>
                </a:solidFill>
              </a:rPr>
              <a:t> </a:t>
            </a:r>
            <a:r>
              <a:rPr lang="en-US" sz="2000" dirty="0">
                <a:solidFill>
                  <a:srgbClr val="000066"/>
                </a:solidFill>
              </a:rPr>
              <a:t>                             administration </a:t>
            </a:r>
            <a:r>
              <a:rPr lang="en-US" sz="2000" dirty="0">
                <a:solidFill>
                  <a:srgbClr val="000066"/>
                </a:solidFill>
              </a:rPr>
              <a:t>process</a:t>
            </a:r>
            <a:endParaRPr lang="ko-KR" altLang="en-US" sz="2000" dirty="0">
              <a:solidFill>
                <a:srgbClr val="000066"/>
              </a:solidFill>
            </a:endParaRPr>
          </a:p>
          <a:p>
            <a:pPr marL="342900" indent="-342900" fontAlgn="auto" latinLnBrk="1">
              <a:spcBef>
                <a:spcPct val="20000"/>
              </a:spcBef>
              <a:spcAft>
                <a:spcPts val="0"/>
              </a:spcAft>
              <a:buFont typeface="Wingdings" panose="05000000000000000000" pitchFamily="2" charset="2"/>
              <a:buChar char="§"/>
              <a:defRPr/>
            </a:pPr>
            <a:r>
              <a:rPr lang="en-GB" sz="2000" dirty="0">
                <a:solidFill>
                  <a:srgbClr val="000066"/>
                </a:solidFill>
              </a:rPr>
              <a:t>Firms: Allow </a:t>
            </a:r>
            <a:r>
              <a:rPr lang="en-US" sz="2000" dirty="0">
                <a:solidFill>
                  <a:srgbClr val="000066"/>
                </a:solidFill>
              </a:rPr>
              <a:t>time-off for employees and alternative </a:t>
            </a:r>
            <a:endParaRPr lang="en-US" sz="2000" dirty="0">
              <a:solidFill>
                <a:srgbClr val="000066"/>
              </a:solidFill>
            </a:endParaRPr>
          </a:p>
          <a:p>
            <a:pPr fontAlgn="auto" latinLnBrk="1">
              <a:spcBef>
                <a:spcPct val="20000"/>
              </a:spcBef>
              <a:spcAft>
                <a:spcPts val="0"/>
              </a:spcAft>
              <a:defRPr/>
            </a:pPr>
            <a:r>
              <a:rPr lang="en-US" sz="2000" dirty="0">
                <a:solidFill>
                  <a:srgbClr val="000066"/>
                </a:solidFill>
              </a:rPr>
              <a:t>            human </a:t>
            </a:r>
            <a:r>
              <a:rPr lang="en-US" sz="2000" dirty="0">
                <a:solidFill>
                  <a:srgbClr val="000066"/>
                </a:solidFill>
              </a:rPr>
              <a:t>resource can be employed in short-term</a:t>
            </a:r>
            <a:endParaRPr lang="ko-KR" altLang="en-US" sz="2000" dirty="0">
              <a:solidFill>
                <a:srgbClr val="000066"/>
              </a:solidFill>
            </a:endParaRPr>
          </a:p>
        </p:txBody>
      </p:sp>
      <p:sp>
        <p:nvSpPr>
          <p:cNvPr id="69635" name="제목 1"/>
          <p:cNvSpPr txBox="1">
            <a:spLocks/>
          </p:cNvSpPr>
          <p:nvPr/>
        </p:nvSpPr>
        <p:spPr bwMode="auto">
          <a:xfrm>
            <a:off x="128588" y="620713"/>
            <a:ext cx="8229600" cy="522287"/>
          </a:xfrm>
          <a:prstGeom prst="rect">
            <a:avLst/>
          </a:prstGeom>
          <a:noFill/>
          <a:ln w="9525">
            <a:noFill/>
            <a:miter lim="800000"/>
            <a:headEnd/>
            <a:tailEnd/>
          </a:ln>
        </p:spPr>
        <p:txBody>
          <a:bodyPr anchor="ctr"/>
          <a:lstStyle/>
          <a:p>
            <a:pPr latinLnBrk="1"/>
            <a:r>
              <a:rPr lang="en-US" altLang="ko-KR" sz="2400" b="1">
                <a:solidFill>
                  <a:srgbClr val="0000FF"/>
                </a:solidFill>
                <a:cs typeface="Arial" charset="0"/>
              </a:rPr>
              <a:t>Some Suggestions</a:t>
            </a:r>
            <a:endParaRPr lang="ko-KR" altLang="en-US" sz="2400" b="1">
              <a:solidFill>
                <a:srgbClr val="0000FF"/>
              </a:solidFill>
              <a:cs typeface="Arial" charset="0"/>
            </a:endParaRPr>
          </a:p>
        </p:txBody>
      </p:sp>
      <p:cxnSp>
        <p:nvCxnSpPr>
          <p:cNvPr id="69636" name="직선 연결선 5"/>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제목 1"/>
          <p:cNvSpPr>
            <a:spLocks noGrp="1"/>
          </p:cNvSpPr>
          <p:nvPr>
            <p:ph type="title"/>
          </p:nvPr>
        </p:nvSpPr>
        <p:spPr>
          <a:xfrm>
            <a:off x="179388" y="523875"/>
            <a:ext cx="7488237" cy="647700"/>
          </a:xfrm>
        </p:spPr>
        <p:txBody>
          <a:bodyPr/>
          <a:lstStyle/>
          <a:p>
            <a:pPr algn="l"/>
            <a:r>
              <a:rPr lang="en-US" altLang="ko-KR" sz="2400" b="1" smtClean="0">
                <a:solidFill>
                  <a:srgbClr val="0000FF"/>
                </a:solidFill>
                <a:latin typeface="Arial" charset="0"/>
                <a:ea typeface="굴림"/>
                <a:cs typeface="Arial" charset="0"/>
              </a:rPr>
              <a:t>Degeneration of decreasing fertility</a:t>
            </a:r>
            <a:endParaRPr lang="ko-KR" altLang="en-US" sz="2400" b="1" smtClean="0">
              <a:solidFill>
                <a:srgbClr val="0000FF"/>
              </a:solidFill>
              <a:latin typeface="Arial" charset="0"/>
              <a:ea typeface="굴림"/>
              <a:cs typeface="Arial" charset="0"/>
            </a:endParaRPr>
          </a:p>
        </p:txBody>
      </p:sp>
      <p:sp>
        <p:nvSpPr>
          <p:cNvPr id="15363" name="내용 개체 틀 2"/>
          <p:cNvSpPr>
            <a:spLocks noGrp="1"/>
          </p:cNvSpPr>
          <p:nvPr>
            <p:ph idx="1"/>
          </p:nvPr>
        </p:nvSpPr>
        <p:spPr>
          <a:xfrm>
            <a:off x="320675" y="1479550"/>
            <a:ext cx="8524875" cy="4968875"/>
          </a:xfrm>
        </p:spPr>
        <p:txBody>
          <a:bodyPr rtlCol="0">
            <a:noAutofit/>
          </a:bodyPr>
          <a:lstStyle/>
          <a:p>
            <a:pPr fontAlgn="auto">
              <a:spcAft>
                <a:spcPts val="0"/>
              </a:spcAft>
              <a:buClr>
                <a:schemeClr val="tx1"/>
              </a:buClr>
              <a:buFont typeface="Wingdings" panose="05000000000000000000" pitchFamily="2" charset="2"/>
              <a:buChar char="§"/>
              <a:defRPr/>
            </a:pPr>
            <a:r>
              <a:rPr lang="en-GB" altLang="ko-KR" sz="2000" dirty="0" smtClean="0">
                <a:solidFill>
                  <a:srgbClr val="FF0000"/>
                </a:solidFill>
                <a:latin typeface="Arial" panose="020B0604020202020204" pitchFamily="34" charset="0"/>
                <a:ea typeface="굴림" charset="-127"/>
                <a:cs typeface="Arial" panose="020B0604020202020204" pitchFamily="34" charset="0"/>
              </a:rPr>
              <a:t>Is there a possible connection between policies of parenthood and fertility?   </a:t>
            </a:r>
          </a:p>
          <a:p>
            <a:pPr marL="0" indent="0" fontAlgn="auto">
              <a:spcAft>
                <a:spcPts val="0"/>
              </a:spcAft>
              <a:buFont typeface="Wingdings" pitchFamily="2" charset="2"/>
              <a:buNone/>
              <a:defRPr/>
            </a:pPr>
            <a:r>
              <a:rPr lang="en-GB" altLang="ko-KR" sz="2000" dirty="0" smtClean="0">
                <a:solidFill>
                  <a:srgbClr val="FF0000"/>
                </a:solidFill>
                <a:latin typeface="Arial" panose="020B0604020202020204" pitchFamily="34" charset="0"/>
                <a:ea typeface="굴림" charset="-127"/>
                <a:cs typeface="Arial" panose="020B0604020202020204" pitchFamily="34" charset="0"/>
              </a:rPr>
              <a:t> </a:t>
            </a:r>
          </a:p>
          <a:p>
            <a:pPr fontAlgn="auto">
              <a:spcAft>
                <a:spcPts val="0"/>
              </a:spcAft>
              <a:buFont typeface="Wingdings" panose="05000000000000000000" pitchFamily="2" charset="2"/>
              <a:buChar char="§"/>
              <a:defRPr/>
            </a:pPr>
            <a:r>
              <a:rPr lang="en-GB" altLang="ko-KR" sz="2000" dirty="0" smtClean="0">
                <a:latin typeface="Arial" panose="020B0604020202020204" pitchFamily="34" charset="0"/>
                <a:ea typeface="굴림" charset="-127"/>
                <a:cs typeface="Arial" panose="020B0604020202020204" pitchFamily="34" charset="0"/>
              </a:rPr>
              <a:t> Low fertility </a:t>
            </a:r>
            <a:r>
              <a:rPr lang="en-US" altLang="ko-KR" sz="2000" dirty="0" smtClean="0">
                <a:latin typeface="Arial" panose="020B0604020202020204" pitchFamily="34" charset="0"/>
                <a:ea typeface="굴림" charset="-127"/>
                <a:cs typeface="Arial" panose="020B0604020202020204" pitchFamily="34" charset="0"/>
              </a:rPr>
              <a:t>as a</a:t>
            </a:r>
            <a:r>
              <a:rPr lang="en-GB" altLang="ko-KR" sz="2000" dirty="0" smtClean="0">
                <a:latin typeface="Arial" panose="020B0604020202020204" pitchFamily="34" charset="0"/>
                <a:ea typeface="굴림" charset="-127"/>
                <a:cs typeface="Arial" panose="020B0604020202020204" pitchFamily="34" charset="0"/>
              </a:rPr>
              <a:t> universal social problem</a:t>
            </a:r>
          </a:p>
          <a:p>
            <a:pPr fontAlgn="auto">
              <a:spcAft>
                <a:spcPts val="0"/>
              </a:spcAft>
              <a:buFont typeface="Wingdings" panose="05000000000000000000" pitchFamily="2" charset="2"/>
              <a:buChar char="§"/>
              <a:defRPr/>
            </a:pPr>
            <a:endParaRPr lang="en-GB" altLang="ko-KR" sz="2000" dirty="0" smtClean="0">
              <a:latin typeface="Arial" panose="020B0604020202020204" pitchFamily="34" charset="0"/>
              <a:ea typeface="굴림" charset="-127"/>
              <a:cs typeface="Arial" panose="020B0604020202020204" pitchFamily="34" charset="0"/>
            </a:endParaRPr>
          </a:p>
          <a:p>
            <a:pPr fontAlgn="auto">
              <a:spcAft>
                <a:spcPts val="0"/>
              </a:spcAft>
              <a:buFont typeface="Wingdings" panose="05000000000000000000" pitchFamily="2" charset="2"/>
              <a:buChar char="§"/>
              <a:defRPr/>
            </a:pPr>
            <a:r>
              <a:rPr lang="en-GB" altLang="ko-KR" sz="2000" dirty="0" smtClean="0">
                <a:latin typeface="Arial" panose="020B0604020202020204" pitchFamily="34" charset="0"/>
                <a:ea typeface="굴림" charset="-127"/>
                <a:cs typeface="Arial" panose="020B0604020202020204" pitchFamily="34" charset="0"/>
              </a:rPr>
              <a:t> Many countries struggle to respond to the low fertility with family and gender policies</a:t>
            </a:r>
          </a:p>
          <a:p>
            <a:pPr fontAlgn="auto">
              <a:spcAft>
                <a:spcPts val="0"/>
              </a:spcAft>
              <a:buFont typeface="Wingdings" panose="05000000000000000000" pitchFamily="2" charset="2"/>
              <a:buChar char="§"/>
              <a:defRPr/>
            </a:pPr>
            <a:endParaRPr lang="en-GB" altLang="ko-KR" sz="2000" dirty="0" smtClean="0">
              <a:latin typeface="Arial" panose="020B0604020202020204" pitchFamily="34" charset="0"/>
              <a:ea typeface="굴림" charset="-127"/>
              <a:cs typeface="Arial" panose="020B0604020202020204" pitchFamily="34" charset="0"/>
            </a:endParaRPr>
          </a:p>
          <a:p>
            <a:pPr fontAlgn="auto">
              <a:spcAft>
                <a:spcPts val="0"/>
              </a:spcAft>
              <a:buFont typeface="Wingdings" panose="05000000000000000000" pitchFamily="2" charset="2"/>
              <a:buChar char="§"/>
              <a:defRPr/>
            </a:pPr>
            <a:r>
              <a:rPr lang="en-GB" altLang="ko-KR" sz="2000" dirty="0" smtClean="0">
                <a:latin typeface="Arial" panose="020B0604020202020204" pitchFamily="34" charset="0"/>
                <a:ea typeface="굴림" charset="-127"/>
                <a:cs typeface="Arial" panose="020B0604020202020204" pitchFamily="34" charset="0"/>
              </a:rPr>
              <a:t>Recent Policy Agenda focused on </a:t>
            </a:r>
            <a:r>
              <a:rPr lang="en-GB" altLang="ko-KR" sz="2000" dirty="0" smtClean="0">
                <a:solidFill>
                  <a:srgbClr val="FF0000"/>
                </a:solidFill>
                <a:latin typeface="Arial" panose="020B0604020202020204" pitchFamily="34" charset="0"/>
                <a:ea typeface="굴림" charset="-127"/>
                <a:cs typeface="Arial" panose="020B0604020202020204" pitchFamily="34" charset="0"/>
              </a:rPr>
              <a:t>WLB of working parents, especially young generation</a:t>
            </a:r>
          </a:p>
          <a:p>
            <a:pPr fontAlgn="auto">
              <a:spcAft>
                <a:spcPts val="0"/>
              </a:spcAft>
              <a:buFont typeface="Wingdings" panose="05000000000000000000" pitchFamily="2" charset="2"/>
              <a:buChar char="§"/>
              <a:defRPr/>
            </a:pPr>
            <a:endParaRPr lang="en-GB" altLang="ko-KR" sz="2000" dirty="0" smtClean="0">
              <a:latin typeface="Arial" panose="020B0604020202020204" pitchFamily="34" charset="0"/>
              <a:ea typeface="굴림" charset="-127"/>
              <a:cs typeface="Arial" panose="020B0604020202020204" pitchFamily="34" charset="0"/>
            </a:endParaRPr>
          </a:p>
          <a:p>
            <a:pPr fontAlgn="auto">
              <a:spcAft>
                <a:spcPts val="0"/>
              </a:spcAft>
              <a:buFont typeface="Wingdings" panose="05000000000000000000" pitchFamily="2" charset="2"/>
              <a:buChar char="§"/>
              <a:defRPr/>
            </a:pPr>
            <a:r>
              <a:rPr lang="en-GB" altLang="ko-KR" sz="2000" dirty="0" smtClean="0">
                <a:latin typeface="Arial" panose="020B0604020202020204" pitchFamily="34" charset="0"/>
                <a:ea typeface="굴림" charset="-127"/>
                <a:cs typeface="Arial" panose="020B0604020202020204" pitchFamily="34" charset="0"/>
              </a:rPr>
              <a:t>Low fertility shares its roots with WLB</a:t>
            </a:r>
          </a:p>
          <a:p>
            <a:pPr fontAlgn="auto">
              <a:spcAft>
                <a:spcPts val="0"/>
              </a:spcAft>
              <a:buFont typeface="Arial" panose="020B0604020202020204" pitchFamily="34" charset="0"/>
              <a:buChar char="•"/>
              <a:defRPr/>
            </a:pPr>
            <a:endParaRPr lang="en-GB" altLang="ko-KR" sz="2000" dirty="0" smtClean="0">
              <a:latin typeface="Arial" panose="020B0604020202020204" pitchFamily="34" charset="0"/>
              <a:ea typeface="굴림" charset="-127"/>
              <a:cs typeface="Arial" panose="020B0604020202020204" pitchFamily="34" charset="0"/>
            </a:endParaRPr>
          </a:p>
        </p:txBody>
      </p:sp>
      <p:cxnSp>
        <p:nvCxnSpPr>
          <p:cNvPr id="20483"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내용 개체 틀 2"/>
          <p:cNvSpPr>
            <a:spLocks noGrp="1"/>
          </p:cNvSpPr>
          <p:nvPr>
            <p:ph idx="1"/>
          </p:nvPr>
        </p:nvSpPr>
        <p:spPr>
          <a:xfrm>
            <a:off x="142875" y="1500188"/>
            <a:ext cx="9144000" cy="1785937"/>
          </a:xfrm>
        </p:spPr>
        <p:txBody>
          <a:bodyPr/>
          <a:lstStyle/>
          <a:p>
            <a:pPr>
              <a:buFont typeface="Wingdings" pitchFamily="2" charset="2"/>
              <a:buChar char="ü"/>
            </a:pPr>
            <a:r>
              <a:rPr lang="en-US" sz="2000" smtClean="0">
                <a:solidFill>
                  <a:srgbClr val="7030A0"/>
                </a:solidFill>
                <a:latin typeface="Arial" charset="0"/>
                <a:ea typeface="맑은 고딕"/>
                <a:cs typeface="Arial" charset="0"/>
              </a:rPr>
              <a:t>In order to </a:t>
            </a:r>
            <a:r>
              <a:rPr lang="en-GB" sz="2000" smtClean="0">
                <a:solidFill>
                  <a:srgbClr val="7030A0"/>
                </a:solidFill>
                <a:latin typeface="Arial" charset="0"/>
                <a:ea typeface="맑은 고딕"/>
                <a:cs typeface="Arial" charset="0"/>
              </a:rPr>
              <a:t>settle</a:t>
            </a:r>
            <a:r>
              <a:rPr lang="en-US" sz="2000" smtClean="0">
                <a:solidFill>
                  <a:srgbClr val="7030A0"/>
                </a:solidFill>
                <a:latin typeface="Arial" charset="0"/>
                <a:ea typeface="맑은 고딕"/>
                <a:cs typeface="Arial" charset="0"/>
              </a:rPr>
              <a:t> parental leave system, socio-cultural change is necessary.</a:t>
            </a:r>
          </a:p>
          <a:p>
            <a:pPr>
              <a:buFont typeface="Wingdings" pitchFamily="2" charset="2"/>
              <a:buChar char="§"/>
            </a:pPr>
            <a:endParaRPr lang="ko-KR" altLang="en-US" sz="2000" smtClean="0">
              <a:latin typeface="Arial" charset="0"/>
              <a:cs typeface="Arial" charset="0"/>
            </a:endParaRPr>
          </a:p>
          <a:p>
            <a:pPr>
              <a:buFont typeface="Wingdings" pitchFamily="2" charset="2"/>
              <a:buChar char="§"/>
            </a:pPr>
            <a:r>
              <a:rPr lang="en-US" sz="2000" smtClean="0">
                <a:latin typeface="Arial" charset="0"/>
                <a:ea typeface="맑은 고딕"/>
                <a:cs typeface="Arial" charset="0"/>
              </a:rPr>
              <a:t>To encourage the use of parental leave, business culture and social environment is important.</a:t>
            </a:r>
            <a:endParaRPr lang="ko-KR" altLang="en-US" sz="2000" smtClean="0">
              <a:latin typeface="Arial" charset="0"/>
              <a:cs typeface="Arial" charset="0"/>
            </a:endParaRPr>
          </a:p>
          <a:p>
            <a:pPr>
              <a:buFont typeface="Wingdings" pitchFamily="2" charset="2"/>
              <a:buChar char="§"/>
            </a:pPr>
            <a:endParaRPr lang="ko-KR" altLang="en-US" sz="2000" smtClean="0">
              <a:latin typeface="Arial" charset="0"/>
              <a:cs typeface="Arial" charset="0"/>
            </a:endParaRPr>
          </a:p>
          <a:p>
            <a:pPr>
              <a:buFont typeface="Wingdings" pitchFamily="2" charset="2"/>
              <a:buChar char="§"/>
            </a:pPr>
            <a:endParaRPr lang="ko-KR" altLang="en-US" sz="2000" smtClean="0">
              <a:latin typeface="Arial" charset="0"/>
              <a:cs typeface="Arial" charset="0"/>
            </a:endParaRPr>
          </a:p>
        </p:txBody>
      </p:sp>
      <p:sp>
        <p:nvSpPr>
          <p:cNvPr id="4" name="직사각형 3"/>
          <p:cNvSpPr/>
          <p:nvPr/>
        </p:nvSpPr>
        <p:spPr>
          <a:xfrm>
            <a:off x="315913" y="3500438"/>
            <a:ext cx="8143875" cy="11382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In case of Korea, </a:t>
            </a:r>
            <a:r>
              <a:rPr lang="ko-KR" altLang="en-US" sz="2000" dirty="0">
                <a:solidFill>
                  <a:srgbClr val="000066"/>
                </a:solidFill>
                <a:latin typeface="Arial" panose="020B0604020202020204" pitchFamily="34" charset="0"/>
                <a:cs typeface="Arial" panose="020B0604020202020204" pitchFamily="34" charset="0"/>
              </a:rPr>
              <a:t>“</a:t>
            </a:r>
            <a:r>
              <a:rPr lang="en-US" sz="2000" dirty="0">
                <a:solidFill>
                  <a:srgbClr val="000066"/>
                </a:solidFill>
                <a:latin typeface="Arial" panose="020B0604020202020204" pitchFamily="34" charset="0"/>
                <a:cs typeface="Arial" panose="020B0604020202020204" pitchFamily="34" charset="0"/>
              </a:rPr>
              <a:t>5 working days per week</a:t>
            </a:r>
            <a:r>
              <a:rPr lang="ko-KR" altLang="en-US" sz="2000" dirty="0">
                <a:solidFill>
                  <a:srgbClr val="000066"/>
                </a:solidFill>
                <a:latin typeface="Arial" panose="020B0604020202020204" pitchFamily="34" charset="0"/>
                <a:cs typeface="Arial" panose="020B0604020202020204" pitchFamily="34" charset="0"/>
              </a:rPr>
              <a:t>”</a:t>
            </a:r>
            <a:r>
              <a:rPr lang="en-US" sz="2000" dirty="0">
                <a:solidFill>
                  <a:srgbClr val="000066"/>
                </a:solidFill>
                <a:latin typeface="Arial" panose="020B0604020202020204" pitchFamily="34" charset="0"/>
                <a:cs typeface="Arial" panose="020B0604020202020204" pitchFamily="34" charset="0"/>
              </a:rPr>
              <a:t>, </a:t>
            </a:r>
            <a:endParaRPr lang="en-US" sz="2000" dirty="0">
              <a:solidFill>
                <a:srgbClr val="000066"/>
              </a:solidFill>
              <a:latin typeface="Arial" panose="020B0604020202020204" pitchFamily="34" charset="0"/>
              <a:cs typeface="Arial" panose="020B0604020202020204" pitchFamily="34" charset="0"/>
            </a:endParaRPr>
          </a:p>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which </a:t>
            </a:r>
            <a:r>
              <a:rPr lang="en-US" sz="2000" dirty="0">
                <a:solidFill>
                  <a:srgbClr val="000066"/>
                </a:solidFill>
                <a:latin typeface="Arial" panose="020B0604020202020204" pitchFamily="34" charset="0"/>
                <a:cs typeface="Arial" panose="020B0604020202020204" pitchFamily="34" charset="0"/>
              </a:rPr>
              <a:t>is enforced </a:t>
            </a:r>
            <a:r>
              <a:rPr lang="en-US" sz="2000" dirty="0">
                <a:solidFill>
                  <a:srgbClr val="000066"/>
                </a:solidFill>
                <a:latin typeface="Arial" panose="020B0604020202020204" pitchFamily="34" charset="0"/>
                <a:cs typeface="Arial" panose="020B0604020202020204" pitchFamily="34" charset="0"/>
              </a:rPr>
              <a:t>since </a:t>
            </a:r>
            <a:r>
              <a:rPr lang="en-US" sz="2000" dirty="0">
                <a:solidFill>
                  <a:srgbClr val="000066"/>
                </a:solidFill>
                <a:latin typeface="Arial" panose="020B0604020202020204" pitchFamily="34" charset="0"/>
                <a:cs typeface="Arial" panose="020B0604020202020204" pitchFamily="34" charset="0"/>
              </a:rPr>
              <a:t>2004, should be more widely </a:t>
            </a:r>
            <a:r>
              <a:rPr lang="en-US" sz="2000" dirty="0">
                <a:solidFill>
                  <a:srgbClr val="000066"/>
                </a:solidFill>
                <a:latin typeface="Arial" panose="020B0604020202020204" pitchFamily="34" charset="0"/>
                <a:cs typeface="Arial" panose="020B0604020202020204" pitchFamily="34" charset="0"/>
              </a:rPr>
              <a:t>applied </a:t>
            </a:r>
            <a:r>
              <a:rPr lang="en-US" sz="2000" dirty="0">
                <a:solidFill>
                  <a:srgbClr val="000066"/>
                </a:solidFill>
                <a:latin typeface="Arial" panose="020B0604020202020204" pitchFamily="34" charset="0"/>
                <a:cs typeface="Arial" panose="020B0604020202020204" pitchFamily="34" charset="0"/>
              </a:rPr>
              <a:t>to form </a:t>
            </a:r>
            <a:endParaRPr lang="en-US" sz="2000" dirty="0">
              <a:solidFill>
                <a:srgbClr val="000066"/>
              </a:solidFill>
              <a:latin typeface="Arial" panose="020B0604020202020204" pitchFamily="34" charset="0"/>
              <a:cs typeface="Arial" panose="020B0604020202020204" pitchFamily="34" charset="0"/>
            </a:endParaRPr>
          </a:p>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the </a:t>
            </a:r>
            <a:r>
              <a:rPr lang="en-US" sz="2000" dirty="0">
                <a:solidFill>
                  <a:srgbClr val="000066"/>
                </a:solidFill>
                <a:latin typeface="Arial" panose="020B0604020202020204" pitchFamily="34" charset="0"/>
                <a:cs typeface="Arial" panose="020B0604020202020204" pitchFamily="34" charset="0"/>
              </a:rPr>
              <a:t>foundation of parental leave </a:t>
            </a:r>
            <a:r>
              <a:rPr lang="en-US" sz="2000" dirty="0">
                <a:solidFill>
                  <a:srgbClr val="000066"/>
                </a:solidFill>
                <a:latin typeface="Arial" panose="020B0604020202020204" pitchFamily="34" charset="0"/>
                <a:cs typeface="Arial" panose="020B0604020202020204" pitchFamily="34" charset="0"/>
              </a:rPr>
              <a:t>system</a:t>
            </a:r>
            <a:endParaRPr lang="ko-KR" altLang="en-US" sz="2000" dirty="0">
              <a:solidFill>
                <a:srgbClr val="000066"/>
              </a:solidFill>
              <a:latin typeface="Arial" panose="020B0604020202020204" pitchFamily="34" charset="0"/>
              <a:cs typeface="Arial" panose="020B0604020202020204" pitchFamily="34" charset="0"/>
            </a:endParaRPr>
          </a:p>
        </p:txBody>
      </p:sp>
      <p:sp>
        <p:nvSpPr>
          <p:cNvPr id="70659" name="제목 1"/>
          <p:cNvSpPr txBox="1">
            <a:spLocks/>
          </p:cNvSpPr>
          <p:nvPr/>
        </p:nvSpPr>
        <p:spPr bwMode="auto">
          <a:xfrm>
            <a:off x="128588" y="620713"/>
            <a:ext cx="8229600" cy="522287"/>
          </a:xfrm>
          <a:prstGeom prst="rect">
            <a:avLst/>
          </a:prstGeom>
          <a:noFill/>
          <a:ln w="9525">
            <a:noFill/>
            <a:miter lim="800000"/>
            <a:headEnd/>
            <a:tailEnd/>
          </a:ln>
        </p:spPr>
        <p:txBody>
          <a:bodyPr anchor="ctr"/>
          <a:lstStyle/>
          <a:p>
            <a:pPr latinLnBrk="1"/>
            <a:r>
              <a:rPr lang="en-US" altLang="ko-KR" sz="2400" b="1">
                <a:solidFill>
                  <a:srgbClr val="0000FF"/>
                </a:solidFill>
                <a:cs typeface="Arial" charset="0"/>
              </a:rPr>
              <a:t>Some Suggestions</a:t>
            </a:r>
            <a:endParaRPr lang="ko-KR" altLang="en-US" sz="2400" b="1">
              <a:solidFill>
                <a:srgbClr val="0000FF"/>
              </a:solidFill>
              <a:cs typeface="Arial" charset="0"/>
            </a:endParaRPr>
          </a:p>
        </p:txBody>
      </p:sp>
      <p:cxnSp>
        <p:nvCxnSpPr>
          <p:cNvPr id="70660" name="직선 연결선 6"/>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내용 개체 틀 2"/>
          <p:cNvSpPr>
            <a:spLocks noGrp="1"/>
          </p:cNvSpPr>
          <p:nvPr>
            <p:ph idx="1"/>
          </p:nvPr>
        </p:nvSpPr>
        <p:spPr>
          <a:xfrm>
            <a:off x="142875" y="1600200"/>
            <a:ext cx="9001125" cy="2400300"/>
          </a:xfrm>
        </p:spPr>
        <p:txBody>
          <a:bodyPr/>
          <a:lstStyle/>
          <a:p>
            <a:pPr>
              <a:buFont typeface="Wingdings" pitchFamily="2" charset="2"/>
              <a:buChar char="ü"/>
            </a:pPr>
            <a:r>
              <a:rPr lang="en-US" sz="1900" smtClean="0">
                <a:solidFill>
                  <a:srgbClr val="7030A0"/>
                </a:solidFill>
                <a:latin typeface="Arial" charset="0"/>
                <a:ea typeface="맑은 고딕"/>
                <a:cs typeface="Arial" charset="0"/>
              </a:rPr>
              <a:t>Procedural effort</a:t>
            </a:r>
            <a:r>
              <a:rPr lang="en-US" sz="2000" smtClean="0">
                <a:solidFill>
                  <a:srgbClr val="7030A0"/>
                </a:solidFill>
                <a:latin typeface="Arial" charset="0"/>
                <a:ea typeface="맑은 고딕"/>
                <a:cs typeface="Arial" charset="0"/>
              </a:rPr>
              <a:t> </a:t>
            </a:r>
            <a:r>
              <a:rPr lang="en-US" sz="1900" smtClean="0">
                <a:solidFill>
                  <a:srgbClr val="7030A0"/>
                </a:solidFill>
                <a:latin typeface="Arial" charset="0"/>
                <a:ea typeface="맑은 고딕"/>
                <a:cs typeface="Arial" charset="0"/>
              </a:rPr>
              <a:t>to induce corporate participation and cooperation is needed</a:t>
            </a:r>
          </a:p>
          <a:p>
            <a:pPr>
              <a:buFont typeface="Wingdings" pitchFamily="2" charset="2"/>
              <a:buChar char="§"/>
            </a:pPr>
            <a:endParaRPr lang="ko-KR" altLang="en-US" sz="2000" smtClean="0">
              <a:latin typeface="Arial" charset="0"/>
              <a:cs typeface="Arial" charset="0"/>
            </a:endParaRPr>
          </a:p>
          <a:p>
            <a:pPr>
              <a:buFont typeface="Wingdings" pitchFamily="2" charset="2"/>
              <a:buChar char="§"/>
            </a:pPr>
            <a:r>
              <a:rPr lang="en-US" sz="2000" smtClean="0">
                <a:latin typeface="Arial" charset="0"/>
                <a:ea typeface="맑은 고딕"/>
                <a:cs typeface="Arial" charset="0"/>
              </a:rPr>
              <a:t>To the extent the market accepts, a strategy for creating measures              concerning coexistence of both work and family life are needed.</a:t>
            </a:r>
            <a:endParaRPr lang="ko-KR" altLang="en-US" sz="2000" smtClean="0">
              <a:latin typeface="Arial" charset="0"/>
              <a:cs typeface="Arial" charset="0"/>
            </a:endParaRPr>
          </a:p>
        </p:txBody>
      </p:sp>
      <p:sp>
        <p:nvSpPr>
          <p:cNvPr id="4" name="직사각형 3"/>
          <p:cNvSpPr/>
          <p:nvPr/>
        </p:nvSpPr>
        <p:spPr>
          <a:xfrm>
            <a:off x="361950" y="4071938"/>
            <a:ext cx="8143875" cy="11382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 In </a:t>
            </a:r>
            <a:r>
              <a:rPr lang="en-US" sz="2000" dirty="0">
                <a:solidFill>
                  <a:srgbClr val="000066"/>
                </a:solidFill>
                <a:latin typeface="Arial" panose="020B0604020202020204" pitchFamily="34" charset="0"/>
                <a:cs typeface="Arial" panose="020B0604020202020204" pitchFamily="34" charset="0"/>
              </a:rPr>
              <a:t>England recently, in order to motivate work-family balance policy, </a:t>
            </a:r>
            <a:endParaRPr lang="en-US" sz="2000" dirty="0">
              <a:solidFill>
                <a:srgbClr val="000066"/>
              </a:solidFill>
              <a:latin typeface="Arial" panose="020B0604020202020204" pitchFamily="34" charset="0"/>
              <a:cs typeface="Arial" panose="020B0604020202020204" pitchFamily="34" charset="0"/>
            </a:endParaRPr>
          </a:p>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 the </a:t>
            </a:r>
            <a:r>
              <a:rPr lang="en-US" sz="2000" dirty="0">
                <a:solidFill>
                  <a:srgbClr val="000066"/>
                </a:solidFill>
                <a:latin typeface="Arial" panose="020B0604020202020204" pitchFamily="34" charset="0"/>
                <a:cs typeface="Arial" panose="020B0604020202020204" pitchFamily="34" charset="0"/>
              </a:rPr>
              <a:t>government is encouraging voluntary participation of </a:t>
            </a:r>
            <a:r>
              <a:rPr lang="en-US" sz="2000" dirty="0">
                <a:solidFill>
                  <a:srgbClr val="000066"/>
                </a:solidFill>
                <a:latin typeface="Arial" panose="020B0604020202020204" pitchFamily="34" charset="0"/>
                <a:cs typeface="Arial" panose="020B0604020202020204" pitchFamily="34" charset="0"/>
              </a:rPr>
              <a:t>businesses,</a:t>
            </a:r>
          </a:p>
          <a:p>
            <a:pPr fontAlgn="auto" latinLnBrk="1">
              <a:spcBef>
                <a:spcPct val="20000"/>
              </a:spcBef>
              <a:spcAft>
                <a:spcPts val="0"/>
              </a:spcAft>
              <a:defRPr/>
            </a:pPr>
            <a:r>
              <a:rPr lang="en-US" sz="2000" dirty="0">
                <a:solidFill>
                  <a:srgbClr val="000066"/>
                </a:solidFill>
                <a:latin typeface="Arial" panose="020B0604020202020204" pitchFamily="34" charset="0"/>
                <a:cs typeface="Arial" panose="020B0604020202020204" pitchFamily="34" charset="0"/>
              </a:rPr>
              <a:t> rather </a:t>
            </a:r>
            <a:r>
              <a:rPr lang="en-US" sz="2000" dirty="0">
                <a:solidFill>
                  <a:srgbClr val="000066"/>
                </a:solidFill>
                <a:latin typeface="Arial" panose="020B0604020202020204" pitchFamily="34" charset="0"/>
                <a:cs typeface="Arial" panose="020B0604020202020204" pitchFamily="34" charset="0"/>
              </a:rPr>
              <a:t>than imposing heavy </a:t>
            </a:r>
            <a:r>
              <a:rPr lang="en-US" sz="2000" dirty="0">
                <a:solidFill>
                  <a:srgbClr val="000066"/>
                </a:solidFill>
                <a:latin typeface="Arial" panose="020B0604020202020204" pitchFamily="34" charset="0"/>
                <a:cs typeface="Arial" panose="020B0604020202020204" pitchFamily="34" charset="0"/>
              </a:rPr>
              <a:t>restriction</a:t>
            </a:r>
            <a:endParaRPr lang="ko-KR" altLang="en-US" sz="2000" dirty="0">
              <a:solidFill>
                <a:srgbClr val="000066"/>
              </a:solidFill>
              <a:latin typeface="Arial" panose="020B0604020202020204" pitchFamily="34" charset="0"/>
              <a:cs typeface="Arial" panose="020B0604020202020204" pitchFamily="34" charset="0"/>
            </a:endParaRPr>
          </a:p>
        </p:txBody>
      </p:sp>
      <p:sp>
        <p:nvSpPr>
          <p:cNvPr id="71683" name="제목 1"/>
          <p:cNvSpPr txBox="1">
            <a:spLocks/>
          </p:cNvSpPr>
          <p:nvPr/>
        </p:nvSpPr>
        <p:spPr bwMode="auto">
          <a:xfrm>
            <a:off x="128588" y="620713"/>
            <a:ext cx="8229600" cy="522287"/>
          </a:xfrm>
          <a:prstGeom prst="rect">
            <a:avLst/>
          </a:prstGeom>
          <a:noFill/>
          <a:ln w="9525">
            <a:noFill/>
            <a:miter lim="800000"/>
            <a:headEnd/>
            <a:tailEnd/>
          </a:ln>
        </p:spPr>
        <p:txBody>
          <a:bodyPr anchor="ctr"/>
          <a:lstStyle/>
          <a:p>
            <a:pPr latinLnBrk="1"/>
            <a:r>
              <a:rPr lang="en-US" altLang="ko-KR" sz="2400" b="1">
                <a:solidFill>
                  <a:srgbClr val="0000FF"/>
                </a:solidFill>
                <a:cs typeface="Arial" charset="0"/>
              </a:rPr>
              <a:t>Some Suggestions</a:t>
            </a:r>
            <a:endParaRPr lang="ko-KR" altLang="en-US" sz="2400" b="1">
              <a:solidFill>
                <a:srgbClr val="0000FF"/>
              </a:solidFill>
              <a:cs typeface="Arial" charset="0"/>
            </a:endParaRPr>
          </a:p>
        </p:txBody>
      </p:sp>
      <p:cxnSp>
        <p:nvCxnSpPr>
          <p:cNvPr id="71684" name="직선 연결선 6"/>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14313" y="1285875"/>
            <a:ext cx="8786812" cy="5257800"/>
          </a:xfrm>
        </p:spPr>
        <p:txBody>
          <a:bodyPr rtlCol="0">
            <a:noAutofit/>
          </a:bodyPr>
          <a:lstStyle/>
          <a:p>
            <a:pPr fontAlgn="auto">
              <a:spcBef>
                <a:spcPts val="0"/>
              </a:spcBef>
              <a:spcAft>
                <a:spcPts val="0"/>
              </a:spcAft>
              <a:buFont typeface="Wingdings" panose="05000000000000000000" pitchFamily="2" charset="2"/>
              <a:buChar char="ü"/>
              <a:defRPr/>
            </a:pPr>
            <a:r>
              <a:rPr lang="en-US" sz="2000" dirty="0">
                <a:solidFill>
                  <a:srgbClr val="7030A0"/>
                </a:solidFill>
                <a:latin typeface="Arial" panose="020B0604020202020204" pitchFamily="34" charset="0"/>
                <a:cs typeface="Arial" panose="020B0604020202020204" pitchFamily="34" charset="0"/>
              </a:rPr>
              <a:t>Roles and attitudes of business are also </a:t>
            </a:r>
            <a:r>
              <a:rPr lang="en-US" sz="2000" dirty="0" smtClean="0">
                <a:solidFill>
                  <a:srgbClr val="7030A0"/>
                </a:solidFill>
                <a:latin typeface="Arial" panose="020B0604020202020204" pitchFamily="34" charset="0"/>
                <a:cs typeface="Arial" panose="020B0604020202020204" pitchFamily="34" charset="0"/>
              </a:rPr>
              <a:t>important</a:t>
            </a:r>
            <a:endParaRPr lang="ko-KR" altLang="en-US" sz="2000" dirty="0">
              <a:solidFill>
                <a:srgbClr val="7030A0"/>
              </a:solidFill>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defRPr/>
            </a:pPr>
            <a:r>
              <a:rPr lang="en-US" sz="2000" dirty="0">
                <a:latin typeface="Arial" panose="020B0604020202020204" pitchFamily="34" charset="0"/>
                <a:cs typeface="Arial" panose="020B0604020202020204" pitchFamily="34" charset="0"/>
              </a:rPr>
              <a:t> </a:t>
            </a:r>
            <a:endParaRPr lang="ko-KR" altLang="en-US" sz="2000" dirty="0">
              <a:latin typeface="Arial" panose="020B0604020202020204" pitchFamily="34" charset="0"/>
              <a:cs typeface="Arial" panose="020B0604020202020204" pitchFamily="34" charset="0"/>
            </a:endParaRPr>
          </a:p>
          <a:p>
            <a:pPr fontAlgn="auto">
              <a:spcBef>
                <a:spcPts val="0"/>
              </a:spcBef>
              <a:spcAft>
                <a:spcPts val="0"/>
              </a:spcAft>
              <a:buFont typeface="Wingdings" panose="05000000000000000000" pitchFamily="2" charset="2"/>
              <a:buChar char="§"/>
              <a:defRPr/>
            </a:pPr>
            <a:r>
              <a:rPr lang="en-US" sz="2000" dirty="0">
                <a:latin typeface="Arial" panose="020B0604020202020204" pitchFamily="34" charset="0"/>
                <a:cs typeface="Arial" panose="020B0604020202020204" pitchFamily="34" charset="0"/>
              </a:rPr>
              <a:t>According to research conducted by European </a:t>
            </a:r>
            <a:r>
              <a:rPr lang="en-US" sz="2000" dirty="0" smtClean="0">
                <a:latin typeface="Arial" panose="020B0604020202020204" pitchFamily="34" charset="0"/>
                <a:cs typeface="Arial" panose="020B0604020202020204" pitchFamily="34" charset="0"/>
              </a:rPr>
              <a:t>countries</a:t>
            </a:r>
            <a:r>
              <a:rPr lang="ko-KR" alt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Tactical             opposition </a:t>
            </a:r>
            <a:r>
              <a:rPr lang="en-US" sz="2000" dirty="0">
                <a:latin typeface="Arial" panose="020B0604020202020204" pitchFamily="34" charset="0"/>
                <a:cs typeface="Arial" panose="020B0604020202020204" pitchFamily="34" charset="0"/>
              </a:rPr>
              <a:t>of businesses and employers makes it </a:t>
            </a:r>
            <a:r>
              <a:rPr lang="en-US" sz="2000" dirty="0" smtClean="0">
                <a:latin typeface="Arial" panose="020B0604020202020204" pitchFamily="34" charset="0"/>
                <a:cs typeface="Arial" panose="020B0604020202020204" pitchFamily="34" charset="0"/>
              </a:rPr>
              <a:t>difficult </a:t>
            </a:r>
            <a:r>
              <a:rPr lang="en-US" sz="2000" dirty="0">
                <a:latin typeface="Arial" panose="020B0604020202020204" pitchFamily="34" charset="0"/>
                <a:cs typeface="Arial" panose="020B0604020202020204" pitchFamily="34" charset="0"/>
              </a:rPr>
              <a:t>to take a </a:t>
            </a:r>
            <a:r>
              <a:rPr lang="en-US" sz="2000" dirty="0" smtClean="0">
                <a:latin typeface="Arial" panose="020B0604020202020204" pitchFamily="34" charset="0"/>
                <a:cs typeface="Arial" panose="020B0604020202020204" pitchFamily="34" charset="0"/>
              </a:rPr>
              <a:t>         parental leave</a:t>
            </a:r>
            <a:endParaRPr lang="ko-KR" altLang="en-US" sz="2000" dirty="0">
              <a:latin typeface="Arial" panose="020B0604020202020204" pitchFamily="34" charset="0"/>
              <a:cs typeface="Arial" panose="020B0604020202020204" pitchFamily="34" charset="0"/>
            </a:endParaRPr>
          </a:p>
          <a:p>
            <a:pPr marL="269875" indent="0" fontAlgn="auto">
              <a:spcBef>
                <a:spcPts val="0"/>
              </a:spcBef>
              <a:spcAft>
                <a:spcPts val="0"/>
              </a:spcAft>
              <a:buFont typeface="Arial" panose="020B0604020202020204" pitchFamily="34" charset="0"/>
              <a:buNone/>
              <a:defRPr/>
            </a:pPr>
            <a:r>
              <a:rPr lang="en-US" sz="2000" dirty="0" smtClean="0">
                <a:latin typeface="Arial" panose="020B0604020202020204" pitchFamily="34" charset="0"/>
                <a:cs typeface="Arial" panose="020B0604020202020204" pitchFamily="34" charset="0"/>
              </a:rPr>
              <a:t> Employees </a:t>
            </a:r>
            <a:r>
              <a:rPr lang="en-US" sz="2000" dirty="0">
                <a:latin typeface="Arial" panose="020B0604020202020204" pitchFamily="34" charset="0"/>
                <a:cs typeface="Arial" panose="020B0604020202020204" pitchFamily="34" charset="0"/>
              </a:rPr>
              <a:t>also point out that long working hour is the biggest </a:t>
            </a:r>
            <a:r>
              <a:rPr lang="en-US" sz="2000" dirty="0" smtClean="0">
                <a:latin typeface="Arial" panose="020B0604020202020204" pitchFamily="34" charset="0"/>
                <a:cs typeface="Arial" panose="020B0604020202020204" pitchFamily="34" charset="0"/>
              </a:rPr>
              <a:t>obstacle</a:t>
            </a:r>
          </a:p>
          <a:p>
            <a:pPr marL="269875" indent="0" fontAlgn="auto">
              <a:spcBef>
                <a:spcPts val="0"/>
              </a:spcBef>
              <a:spcAft>
                <a:spcPts val="0"/>
              </a:spcAft>
              <a:buFont typeface="Arial" panose="020B0604020202020204" pitchFamily="34" charset="0"/>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Stancanelli</a:t>
            </a:r>
            <a:r>
              <a:rPr lang="en-US" sz="2000" dirty="0">
                <a:latin typeface="Arial" panose="020B0604020202020204" pitchFamily="34" charset="0"/>
                <a:cs typeface="Arial" panose="020B0604020202020204" pitchFamily="34" charset="0"/>
              </a:rPr>
              <a:t>, 2003; </a:t>
            </a:r>
            <a:r>
              <a:rPr lang="en-US" sz="2000" dirty="0" err="1">
                <a:latin typeface="Arial" panose="020B0604020202020204" pitchFamily="34" charset="0"/>
                <a:cs typeface="Arial" panose="020B0604020202020204" pitchFamily="34" charset="0"/>
              </a:rPr>
              <a:t>Sundstrom</a:t>
            </a:r>
            <a:r>
              <a:rPr lang="en-US" sz="2000" dirty="0">
                <a:latin typeface="Arial" panose="020B0604020202020204" pitchFamily="34" charset="0"/>
                <a:cs typeface="Arial" panose="020B0604020202020204" pitchFamily="34" charset="0"/>
              </a:rPr>
              <a:t> &amp; </a:t>
            </a:r>
            <a:r>
              <a:rPr lang="en-US" sz="2000" dirty="0" err="1">
                <a:latin typeface="Arial" panose="020B0604020202020204" pitchFamily="34" charset="0"/>
                <a:cs typeface="Arial" panose="020B0604020202020204" pitchFamily="34" charset="0"/>
              </a:rPr>
              <a:t>Duvander</a:t>
            </a:r>
            <a:r>
              <a:rPr lang="en-US" sz="2000" dirty="0">
                <a:latin typeface="Arial" panose="020B0604020202020204" pitchFamily="34" charset="0"/>
                <a:cs typeface="Arial" panose="020B0604020202020204" pitchFamily="34" charset="0"/>
              </a:rPr>
              <a:t>, 2000</a:t>
            </a:r>
            <a:r>
              <a:rPr lang="en-US" sz="2000" dirty="0" smtClean="0">
                <a:latin typeface="Arial" panose="020B0604020202020204" pitchFamily="34" charset="0"/>
                <a:cs typeface="Arial" panose="020B0604020202020204" pitchFamily="34" charset="0"/>
              </a:rPr>
              <a:t>).</a:t>
            </a:r>
            <a:endParaRPr lang="ko-KR" altLang="en-US" sz="2000" dirty="0">
              <a:latin typeface="Arial" panose="020B0604020202020204" pitchFamily="34" charset="0"/>
              <a:cs typeface="Arial" panose="020B0604020202020204" pitchFamily="34" charset="0"/>
            </a:endParaRPr>
          </a:p>
          <a:p>
            <a:pPr fontAlgn="auto">
              <a:spcBef>
                <a:spcPts val="0"/>
              </a:spcBef>
              <a:spcAft>
                <a:spcPts val="0"/>
              </a:spcAft>
              <a:buFont typeface="Wingdings" panose="05000000000000000000" pitchFamily="2" charset="2"/>
              <a:buChar char="§"/>
              <a:defRPr/>
            </a:pPr>
            <a:endParaRPr lang="ko-KR" altLang="en-US" sz="2000" dirty="0">
              <a:latin typeface="Arial" panose="020B0604020202020204" pitchFamily="34" charset="0"/>
              <a:cs typeface="Arial" panose="020B0604020202020204" pitchFamily="34" charset="0"/>
            </a:endParaRPr>
          </a:p>
          <a:p>
            <a:pPr fontAlgn="auto">
              <a:spcBef>
                <a:spcPts val="0"/>
              </a:spcBef>
              <a:spcAft>
                <a:spcPts val="0"/>
              </a:spcAft>
              <a:buFont typeface="Wingdings" panose="05000000000000000000" pitchFamily="2" charset="2"/>
              <a:buChar char="§"/>
              <a:defRPr/>
            </a:pPr>
            <a:r>
              <a:rPr lang="en-US" sz="2000" dirty="0">
                <a:latin typeface="Arial" panose="020B0604020202020204" pitchFamily="34" charset="0"/>
                <a:cs typeface="Arial" panose="020B0604020202020204" pitchFamily="34" charset="0"/>
              </a:rPr>
              <a:t>Research in Korea also shows that at a </a:t>
            </a:r>
            <a:r>
              <a:rPr lang="en-US" sz="2000" dirty="0" smtClean="0">
                <a:latin typeface="Arial" panose="020B0604020202020204" pitchFamily="34" charset="0"/>
                <a:cs typeface="Arial" panose="020B0604020202020204" pitchFamily="34" charset="0"/>
              </a:rPr>
              <a:t>firms’ viewpoint family-friendly </a:t>
            </a:r>
            <a:r>
              <a:rPr lang="en-US" sz="2000" dirty="0">
                <a:latin typeface="Arial" panose="020B0604020202020204" pitchFamily="34" charset="0"/>
                <a:cs typeface="Arial" panose="020B0604020202020204" pitchFamily="34" charset="0"/>
              </a:rPr>
              <a:t>recruitment policy reduces cost of recruiting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maintaining human resources, and also has other </a:t>
            </a:r>
            <a:r>
              <a:rPr lang="en-US" sz="2000" dirty="0" smtClean="0">
                <a:latin typeface="Arial" panose="020B0604020202020204" pitchFamily="34" charset="0"/>
                <a:cs typeface="Arial" panose="020B0604020202020204" pitchFamily="34" charset="0"/>
              </a:rPr>
              <a:t>advantages </a:t>
            </a:r>
            <a:r>
              <a:rPr lang="en-US" sz="2000" dirty="0">
                <a:latin typeface="Arial" panose="020B0604020202020204" pitchFamily="34" charset="0"/>
                <a:cs typeface="Arial" panose="020B0604020202020204" pitchFamily="34" charset="0"/>
              </a:rPr>
              <a:t>such as increasing </a:t>
            </a:r>
            <a:r>
              <a:rPr lang="en-US" sz="2000" dirty="0" smtClean="0">
                <a:latin typeface="Arial" panose="020B0604020202020204" pitchFamily="34" charset="0"/>
                <a:cs typeface="Arial" panose="020B0604020202020204" pitchFamily="34" charset="0"/>
              </a:rPr>
              <a:t>employee’s job satisfaction(Kim</a:t>
            </a:r>
            <a:r>
              <a:rPr lang="en-US" sz="2000" dirty="0">
                <a:latin typeface="Arial" panose="020B0604020202020204" pitchFamily="34" charset="0"/>
                <a:cs typeface="Arial" panose="020B0604020202020204" pitchFamily="34" charset="0"/>
              </a:rPr>
              <a:t>, 2001</a:t>
            </a:r>
            <a:r>
              <a:rPr lang="en-US" sz="2000" dirty="0" smtClean="0">
                <a:latin typeface="Arial" panose="020B0604020202020204" pitchFamily="34" charset="0"/>
                <a:cs typeface="Arial" panose="020B0604020202020204" pitchFamily="34" charset="0"/>
              </a:rPr>
              <a:t>).</a:t>
            </a:r>
            <a:endParaRPr lang="ko-KR" altLang="en-US" sz="2000" dirty="0">
              <a:latin typeface="Arial" panose="020B0604020202020204" pitchFamily="34" charset="0"/>
              <a:cs typeface="Arial" panose="020B0604020202020204" pitchFamily="34" charset="0"/>
            </a:endParaRPr>
          </a:p>
          <a:p>
            <a:pPr fontAlgn="auto">
              <a:spcBef>
                <a:spcPts val="0"/>
              </a:spcBef>
              <a:spcAft>
                <a:spcPts val="0"/>
              </a:spcAft>
              <a:buFont typeface="Wingdings" panose="05000000000000000000" pitchFamily="2" charset="2"/>
              <a:buChar char="§"/>
              <a:defRPr/>
            </a:pPr>
            <a:endParaRPr lang="ko-KR" altLang="en-US" sz="2000" dirty="0">
              <a:latin typeface="Arial" panose="020B0604020202020204" pitchFamily="34" charset="0"/>
              <a:cs typeface="Arial" panose="020B0604020202020204" pitchFamily="34" charset="0"/>
            </a:endParaRPr>
          </a:p>
        </p:txBody>
      </p:sp>
      <p:sp>
        <p:nvSpPr>
          <p:cNvPr id="73730" name="제목 1"/>
          <p:cNvSpPr txBox="1">
            <a:spLocks/>
          </p:cNvSpPr>
          <p:nvPr/>
        </p:nvSpPr>
        <p:spPr bwMode="auto">
          <a:xfrm>
            <a:off x="128588" y="620713"/>
            <a:ext cx="8229600" cy="522287"/>
          </a:xfrm>
          <a:prstGeom prst="rect">
            <a:avLst/>
          </a:prstGeom>
          <a:noFill/>
          <a:ln w="9525">
            <a:noFill/>
            <a:miter lim="800000"/>
            <a:headEnd/>
            <a:tailEnd/>
          </a:ln>
        </p:spPr>
        <p:txBody>
          <a:bodyPr anchor="ctr"/>
          <a:lstStyle/>
          <a:p>
            <a:pPr latinLnBrk="1"/>
            <a:r>
              <a:rPr lang="en-US" altLang="ko-KR" sz="2400" b="1">
                <a:solidFill>
                  <a:srgbClr val="0000FF"/>
                </a:solidFill>
                <a:cs typeface="Arial" charset="0"/>
              </a:rPr>
              <a:t>Some Suggestions</a:t>
            </a:r>
            <a:endParaRPr lang="ko-KR" altLang="en-US" sz="2400" b="1">
              <a:solidFill>
                <a:srgbClr val="0000FF"/>
              </a:solidFill>
              <a:cs typeface="Arial" charset="0"/>
            </a:endParaRPr>
          </a:p>
        </p:txBody>
      </p:sp>
      <p:cxnSp>
        <p:nvCxnSpPr>
          <p:cNvPr id="73731" name="직선 연결선 5"/>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4"/>
          <p:cNvSpPr>
            <a:spLocks noChangeArrowheads="1"/>
          </p:cNvSpPr>
          <p:nvPr/>
        </p:nvSpPr>
        <p:spPr bwMode="gray">
          <a:xfrm>
            <a:off x="2928938" y="2565400"/>
            <a:ext cx="5715000" cy="1676400"/>
          </a:xfrm>
          <a:prstGeom prst="rect">
            <a:avLst/>
          </a:prstGeom>
          <a:noFill/>
          <a:ln w="9525">
            <a:noFill/>
            <a:miter lim="800000"/>
            <a:headEnd/>
            <a:tailEnd/>
          </a:ln>
        </p:spPr>
        <p:txBody>
          <a:bodyPr anchor="ctr"/>
          <a:lstStyle/>
          <a:p>
            <a:pPr algn="ctr" latinLnBrk="1"/>
            <a:r>
              <a:rPr kumimoji="1" lang="en-US" altLang="ko-KR" sz="7200">
                <a:solidFill>
                  <a:srgbClr val="002060"/>
                </a:solidFill>
                <a:latin typeface="Monotype Corsiva" pitchFamily="66" charset="0"/>
                <a:ea typeface="-사인윤고딕230"/>
                <a:cs typeface="-사인윤고딕230"/>
              </a:rPr>
              <a:t>Thank You</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G_TextBox 26" hidden="1"/>
          <p:cNvSpPr txBox="1">
            <a:spLocks noChangeArrowheads="1"/>
          </p:cNvSpPr>
          <p:nvPr/>
        </p:nvSpPr>
        <p:spPr bwMode="auto">
          <a:xfrm>
            <a:off x="6908800" y="6581775"/>
            <a:ext cx="2235200" cy="276225"/>
          </a:xfrm>
          <a:prstGeom prst="rect">
            <a:avLst/>
          </a:prstGeom>
          <a:noFill/>
          <a:ln w="9525">
            <a:noFill/>
            <a:miter lim="800000"/>
            <a:headEnd/>
            <a:tailEnd/>
          </a:ln>
        </p:spPr>
        <p:txBody>
          <a:bodyPr>
            <a:spAutoFit/>
          </a:bodyPr>
          <a:lstStyle/>
          <a:p>
            <a:pPr algn="r" latinLnBrk="1"/>
            <a:r>
              <a:rPr lang="en-US" altLang="ko-KR" sz="1200">
                <a:solidFill>
                  <a:schemeClr val="bg2"/>
                </a:solidFill>
                <a:ea typeface="굴림"/>
                <a:cs typeface="Arial" charset="0"/>
              </a:rPr>
              <a:t>Designed by Guild Design Inc.</a:t>
            </a:r>
          </a:p>
        </p:txBody>
      </p:sp>
      <p:sp>
        <p:nvSpPr>
          <p:cNvPr id="19" name="AutoShape 5"/>
          <p:cNvSpPr>
            <a:spLocks noChangeArrowheads="1"/>
          </p:cNvSpPr>
          <p:nvPr/>
        </p:nvSpPr>
        <p:spPr bwMode="auto">
          <a:xfrm>
            <a:off x="4375150" y="3302000"/>
            <a:ext cx="2763838" cy="831850"/>
          </a:xfrm>
          <a:prstGeom prst="roundRect">
            <a:avLst>
              <a:gd name="adj" fmla="val 13796"/>
            </a:avLst>
          </a:prstGeom>
          <a:gradFill rotWithShape="1">
            <a:gsLst>
              <a:gs pos="0">
                <a:schemeClr val="tx1">
                  <a:lumMod val="50000"/>
                  <a:lumOff val="50000"/>
                  <a:alpha val="30000"/>
                </a:schemeClr>
              </a:gs>
              <a:gs pos="90000">
                <a:schemeClr val="tx1">
                  <a:lumMod val="50000"/>
                  <a:lumOff val="50000"/>
                  <a:alpha val="0"/>
                </a:schemeClr>
              </a:gs>
            </a:gsLst>
            <a:lin ang="5400000" scaled="1"/>
          </a:gradFill>
          <a:ln w="9525" algn="ctr">
            <a:noFill/>
            <a:round/>
            <a:headEnd/>
            <a:tailEnd/>
          </a:ln>
          <a:effectLst/>
        </p:spPr>
        <p:txBody>
          <a:bodyPr wrap="none" anchor="ctr"/>
          <a:lstStyle/>
          <a:p>
            <a:pPr fontAlgn="auto" latinLnBrk="1">
              <a:spcBef>
                <a:spcPts val="0"/>
              </a:spcBef>
              <a:spcAft>
                <a:spcPts val="0"/>
              </a:spcAft>
              <a:defRPr/>
            </a:pPr>
            <a:endParaRPr lang="en-US" altLang="ko-KR" dirty="0">
              <a:latin typeface="Times New Roman" pitchFamily="18" charset="0"/>
              <a:ea typeface="굴림" pitchFamily="50" charset="-127"/>
              <a:cs typeface="Times New Roman" pitchFamily="18" charset="0"/>
            </a:endParaRPr>
          </a:p>
        </p:txBody>
      </p:sp>
      <p:sp>
        <p:nvSpPr>
          <p:cNvPr id="22" name="AutoShape 7"/>
          <p:cNvSpPr>
            <a:spLocks noChangeArrowheads="1"/>
          </p:cNvSpPr>
          <p:nvPr/>
        </p:nvSpPr>
        <p:spPr bwMode="auto">
          <a:xfrm>
            <a:off x="3168650" y="4325938"/>
            <a:ext cx="2763838" cy="831850"/>
          </a:xfrm>
          <a:prstGeom prst="roundRect">
            <a:avLst>
              <a:gd name="adj" fmla="val 13796"/>
            </a:avLst>
          </a:prstGeom>
          <a:gradFill rotWithShape="1">
            <a:gsLst>
              <a:gs pos="0">
                <a:schemeClr val="tx1">
                  <a:lumMod val="50000"/>
                  <a:lumOff val="50000"/>
                  <a:alpha val="30000"/>
                </a:schemeClr>
              </a:gs>
              <a:gs pos="90000">
                <a:schemeClr val="tx1">
                  <a:lumMod val="50000"/>
                  <a:lumOff val="50000"/>
                  <a:alpha val="0"/>
                </a:schemeClr>
              </a:gs>
            </a:gsLst>
            <a:lin ang="5400000" scaled="1"/>
          </a:gradFill>
          <a:ln w="9525" algn="ctr">
            <a:noFill/>
            <a:round/>
            <a:headEnd/>
            <a:tailEnd/>
          </a:ln>
          <a:effectLst/>
        </p:spPr>
        <p:txBody>
          <a:bodyPr wrap="none" anchor="ctr"/>
          <a:lstStyle/>
          <a:p>
            <a:pPr fontAlgn="auto" latinLnBrk="1">
              <a:spcBef>
                <a:spcPts val="0"/>
              </a:spcBef>
              <a:spcAft>
                <a:spcPts val="0"/>
              </a:spcAft>
              <a:defRPr/>
            </a:pPr>
            <a:endParaRPr lang="en-US" altLang="ko-KR" dirty="0">
              <a:latin typeface="Times New Roman" pitchFamily="18" charset="0"/>
              <a:ea typeface="굴림" pitchFamily="50" charset="-127"/>
              <a:cs typeface="Times New Roman" pitchFamily="18" charset="0"/>
            </a:endParaRPr>
          </a:p>
        </p:txBody>
      </p:sp>
      <p:sp>
        <p:nvSpPr>
          <p:cNvPr id="24" name="AutoShape 9"/>
          <p:cNvSpPr>
            <a:spLocks noChangeArrowheads="1"/>
          </p:cNvSpPr>
          <p:nvPr/>
        </p:nvSpPr>
        <p:spPr bwMode="auto">
          <a:xfrm>
            <a:off x="1924050" y="5416550"/>
            <a:ext cx="2763838" cy="831850"/>
          </a:xfrm>
          <a:prstGeom prst="roundRect">
            <a:avLst>
              <a:gd name="adj" fmla="val 13796"/>
            </a:avLst>
          </a:prstGeom>
          <a:gradFill rotWithShape="1">
            <a:gsLst>
              <a:gs pos="0">
                <a:schemeClr val="tx1">
                  <a:lumMod val="50000"/>
                  <a:lumOff val="50000"/>
                  <a:alpha val="30000"/>
                </a:schemeClr>
              </a:gs>
              <a:gs pos="90000">
                <a:schemeClr val="tx1">
                  <a:lumMod val="50000"/>
                  <a:lumOff val="50000"/>
                  <a:alpha val="0"/>
                </a:schemeClr>
              </a:gs>
            </a:gsLst>
            <a:lin ang="5400000" scaled="1"/>
          </a:gradFill>
          <a:ln w="9525" algn="ctr">
            <a:noFill/>
            <a:round/>
            <a:headEnd/>
            <a:tailEnd/>
          </a:ln>
          <a:effectLst/>
        </p:spPr>
        <p:txBody>
          <a:bodyPr wrap="none" anchor="ctr"/>
          <a:lstStyle/>
          <a:p>
            <a:pPr fontAlgn="auto" latinLnBrk="1">
              <a:spcBef>
                <a:spcPts val="0"/>
              </a:spcBef>
              <a:spcAft>
                <a:spcPts val="0"/>
              </a:spcAft>
              <a:defRPr/>
            </a:pPr>
            <a:endParaRPr lang="en-US" altLang="ko-KR" dirty="0">
              <a:latin typeface="+mn-lt"/>
              <a:ea typeface="굴림" pitchFamily="50" charset="-127"/>
              <a:cs typeface="+mn-cs"/>
            </a:endParaRPr>
          </a:p>
        </p:txBody>
      </p:sp>
      <p:sp>
        <p:nvSpPr>
          <p:cNvPr id="22533" name="Line 36"/>
          <p:cNvSpPr>
            <a:spLocks noChangeShapeType="1"/>
          </p:cNvSpPr>
          <p:nvPr/>
        </p:nvSpPr>
        <p:spPr bwMode="auto">
          <a:xfrm flipH="1" flipV="1">
            <a:off x="2284413" y="2657475"/>
            <a:ext cx="1830387" cy="619125"/>
          </a:xfrm>
          <a:prstGeom prst="line">
            <a:avLst/>
          </a:prstGeom>
          <a:noFill/>
          <a:ln w="12700">
            <a:solidFill>
              <a:schemeClr val="accent1"/>
            </a:solidFill>
            <a:round/>
            <a:headEnd/>
            <a:tailEnd/>
          </a:ln>
        </p:spPr>
        <p:txBody>
          <a:bodyPr wrap="none" anchor="ctr"/>
          <a:lstStyle/>
          <a:p>
            <a:endParaRPr lang="en-US"/>
          </a:p>
        </p:txBody>
      </p:sp>
      <p:sp>
        <p:nvSpPr>
          <p:cNvPr id="22534" name="Line 37"/>
          <p:cNvSpPr>
            <a:spLocks noChangeShapeType="1"/>
          </p:cNvSpPr>
          <p:nvPr/>
        </p:nvSpPr>
        <p:spPr bwMode="auto">
          <a:xfrm flipH="1" flipV="1">
            <a:off x="2068513" y="2967038"/>
            <a:ext cx="827087" cy="1357312"/>
          </a:xfrm>
          <a:prstGeom prst="line">
            <a:avLst/>
          </a:prstGeom>
          <a:noFill/>
          <a:ln w="12700">
            <a:solidFill>
              <a:schemeClr val="accent1"/>
            </a:solidFill>
            <a:round/>
            <a:headEnd/>
            <a:tailEnd/>
          </a:ln>
        </p:spPr>
        <p:txBody>
          <a:bodyPr wrap="none" anchor="ctr"/>
          <a:lstStyle/>
          <a:p>
            <a:endParaRPr lang="en-US"/>
          </a:p>
        </p:txBody>
      </p:sp>
      <p:sp>
        <p:nvSpPr>
          <p:cNvPr id="22535" name="Line 38"/>
          <p:cNvSpPr>
            <a:spLocks noChangeShapeType="1"/>
          </p:cNvSpPr>
          <p:nvPr/>
        </p:nvSpPr>
        <p:spPr bwMode="auto">
          <a:xfrm flipH="1" flipV="1">
            <a:off x="1651000" y="3128963"/>
            <a:ext cx="46038" cy="2128837"/>
          </a:xfrm>
          <a:prstGeom prst="line">
            <a:avLst/>
          </a:prstGeom>
          <a:noFill/>
          <a:ln w="12700">
            <a:solidFill>
              <a:schemeClr val="accent1"/>
            </a:solidFill>
            <a:round/>
            <a:headEnd/>
            <a:tailEnd/>
          </a:ln>
        </p:spPr>
        <p:txBody>
          <a:bodyPr wrap="none" anchor="ctr"/>
          <a:lstStyle/>
          <a:p>
            <a:endParaRPr lang="en-US"/>
          </a:p>
        </p:txBody>
      </p:sp>
      <p:sp>
        <p:nvSpPr>
          <p:cNvPr id="62" name="Oval 40"/>
          <p:cNvSpPr>
            <a:spLocks noChangeArrowheads="1"/>
          </p:cNvSpPr>
          <p:nvPr/>
        </p:nvSpPr>
        <p:spPr bwMode="gray">
          <a:xfrm>
            <a:off x="784225" y="1570039"/>
            <a:ext cx="1539876" cy="1539874"/>
          </a:xfrm>
          <a:prstGeom prst="ellipse">
            <a:avLst/>
          </a:prstGeom>
          <a:solidFill>
            <a:schemeClr val="accent1">
              <a:lumMod val="75000"/>
            </a:schemeClr>
          </a:solidFill>
          <a:ln w="88900">
            <a:solidFill>
              <a:schemeClr val="accent1">
                <a:lumMod val="60000"/>
                <a:lumOff val="40000"/>
                <a:alpha val="50000"/>
              </a:schemeClr>
            </a:solidFill>
            <a:headEnd/>
            <a:tailEnd/>
          </a:ln>
          <a:scene3d>
            <a:camera prst="orthographicFront">
              <a:rot lat="0" lon="0" rev="0"/>
            </a:camera>
            <a:lightRig rig="soft" dir="t">
              <a:rot lat="0" lon="0" rev="18600000"/>
            </a:lightRig>
          </a:scene3d>
          <a:sp3d contourW="12700">
            <a:bevelT w="762000" h="635000"/>
            <a:contourClr>
              <a:schemeClr val="accent1">
                <a:lumMod val="75000"/>
              </a:schemeClr>
            </a:contourClr>
          </a:sp3d>
        </p:spPr>
        <p:style>
          <a:lnRef idx="0">
            <a:schemeClr val="accent1"/>
          </a:lnRef>
          <a:fillRef idx="3">
            <a:schemeClr val="accent1"/>
          </a:fillRef>
          <a:effectRef idx="3">
            <a:schemeClr val="accent1"/>
          </a:effectRef>
          <a:fontRef idx="minor">
            <a:schemeClr val="lt1"/>
          </a:fontRef>
        </p:style>
        <p:txBody>
          <a:bodyPr wrap="none" anchor="ctr"/>
          <a:lstStyle/>
          <a:p>
            <a:pP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sp>
        <p:nvSpPr>
          <p:cNvPr id="68" name="Arc 46"/>
          <p:cNvSpPr>
            <a:spLocks/>
          </p:cNvSpPr>
          <p:nvPr/>
        </p:nvSpPr>
        <p:spPr bwMode="gray">
          <a:xfrm>
            <a:off x="609600" y="1415488"/>
            <a:ext cx="1847850" cy="1871200"/>
          </a:xfrm>
          <a:custGeom>
            <a:avLst/>
            <a:gdLst>
              <a:gd name="G0" fmla="+- 21600 0 0"/>
              <a:gd name="G1" fmla="+- 21600 0 0"/>
              <a:gd name="G2" fmla="+- 21600 0 0"/>
              <a:gd name="T0" fmla="*/ 23005 w 42639"/>
              <a:gd name="T1" fmla="*/ 43154 h 43200"/>
              <a:gd name="T2" fmla="*/ 42639 w 42639"/>
              <a:gd name="T3" fmla="*/ 16708 h 43200"/>
              <a:gd name="T4" fmla="*/ 21600 w 42639"/>
              <a:gd name="T5" fmla="*/ 21600 h 43200"/>
            </a:gdLst>
            <a:ahLst/>
            <a:cxnLst>
              <a:cxn ang="0">
                <a:pos x="T0" y="T1"/>
              </a:cxn>
              <a:cxn ang="0">
                <a:pos x="T2" y="T3"/>
              </a:cxn>
              <a:cxn ang="0">
                <a:pos x="T4" y="T5"/>
              </a:cxn>
            </a:cxnLst>
            <a:rect l="0" t="0" r="r" b="b"/>
            <a:pathLst>
              <a:path w="42639" h="43200" fill="none" extrusionOk="0">
                <a:moveTo>
                  <a:pt x="23005" y="43154"/>
                </a:moveTo>
                <a:cubicBezTo>
                  <a:pt x="22537" y="43184"/>
                  <a:pt x="22068" y="43199"/>
                  <a:pt x="21600" y="43200"/>
                </a:cubicBezTo>
                <a:cubicBezTo>
                  <a:pt x="9670" y="43200"/>
                  <a:pt x="0" y="33529"/>
                  <a:pt x="0" y="21600"/>
                </a:cubicBezTo>
                <a:cubicBezTo>
                  <a:pt x="0" y="9670"/>
                  <a:pt x="9670" y="0"/>
                  <a:pt x="21600" y="0"/>
                </a:cubicBezTo>
                <a:cubicBezTo>
                  <a:pt x="31644" y="-1"/>
                  <a:pt x="40363" y="6924"/>
                  <a:pt x="42638" y="16708"/>
                </a:cubicBezTo>
              </a:path>
              <a:path w="42639" h="43200" stroke="0" extrusionOk="0">
                <a:moveTo>
                  <a:pt x="23005" y="43154"/>
                </a:moveTo>
                <a:cubicBezTo>
                  <a:pt x="22537" y="43184"/>
                  <a:pt x="22068" y="43199"/>
                  <a:pt x="21600" y="43200"/>
                </a:cubicBezTo>
                <a:cubicBezTo>
                  <a:pt x="9670" y="43200"/>
                  <a:pt x="0" y="33529"/>
                  <a:pt x="0" y="21600"/>
                </a:cubicBezTo>
                <a:cubicBezTo>
                  <a:pt x="0" y="9670"/>
                  <a:pt x="9670" y="0"/>
                  <a:pt x="21600" y="0"/>
                </a:cubicBezTo>
                <a:cubicBezTo>
                  <a:pt x="31644" y="-1"/>
                  <a:pt x="40363" y="6924"/>
                  <a:pt x="42638" y="16708"/>
                </a:cubicBezTo>
                <a:lnTo>
                  <a:pt x="21600" y="21600"/>
                </a:lnTo>
                <a:close/>
              </a:path>
            </a:pathLst>
          </a:custGeom>
          <a:noFill/>
          <a:ln w="57150">
            <a:gradFill flip="none" rotWithShape="1">
              <a:gsLst>
                <a:gs pos="0">
                  <a:schemeClr val="tx2"/>
                </a:gs>
                <a:gs pos="67000">
                  <a:schemeClr val="tx2">
                    <a:lumMod val="60000"/>
                    <a:lumOff val="40000"/>
                    <a:alpha val="40000"/>
                  </a:schemeClr>
                </a:gs>
                <a:gs pos="90000">
                  <a:schemeClr val="tx2">
                    <a:lumMod val="20000"/>
                    <a:lumOff val="80000"/>
                    <a:alpha val="0"/>
                  </a:schemeClr>
                </a:gs>
              </a:gsLst>
              <a:lin ang="5400000" scaled="1"/>
              <a:tileRect/>
            </a:gradFill>
            <a:round/>
            <a:headEnd/>
            <a:tailEnd type="triangle" w="med" len="med"/>
          </a:ln>
          <a:effectLst/>
        </p:spPr>
        <p:txBody>
          <a:bodyPr wrap="none" anchor="ctr"/>
          <a:lstStyle/>
          <a:p>
            <a:pPr fontAlgn="auto" latinLnBrk="1">
              <a:spcBef>
                <a:spcPts val="0"/>
              </a:spcBef>
              <a:spcAft>
                <a:spcPts val="0"/>
              </a:spcAft>
              <a:defRPr/>
            </a:pPr>
            <a:endParaRPr lang="en-US" altLang="ko-KR" dirty="0">
              <a:latin typeface="Times New Roman" pitchFamily="18" charset="0"/>
              <a:ea typeface="굴림" pitchFamily="50" charset="-127"/>
              <a:cs typeface="Times New Roman" pitchFamily="18" charset="0"/>
            </a:endParaRPr>
          </a:p>
        </p:txBody>
      </p:sp>
      <p:sp>
        <p:nvSpPr>
          <p:cNvPr id="22542" name="Text Box 29"/>
          <p:cNvSpPr txBox="1">
            <a:spLocks noChangeArrowheads="1"/>
          </p:cNvSpPr>
          <p:nvPr/>
        </p:nvSpPr>
        <p:spPr bwMode="gray">
          <a:xfrm>
            <a:off x="3657600" y="1892300"/>
            <a:ext cx="1463675" cy="436563"/>
          </a:xfrm>
          <a:prstGeom prst="rect">
            <a:avLst/>
          </a:prstGeom>
          <a:noFill/>
          <a:ln w="9525">
            <a:noFill/>
            <a:miter lim="800000"/>
            <a:headEnd/>
            <a:tailEnd/>
          </a:ln>
        </p:spPr>
        <p:txBody>
          <a:bodyPr>
            <a:spAutoFit/>
          </a:bodyPr>
          <a:lstStyle/>
          <a:p>
            <a:pPr marL="112713" indent="-112713" latinLnBrk="1">
              <a:lnSpc>
                <a:spcPct val="80000"/>
              </a:lnSpc>
              <a:spcBef>
                <a:spcPct val="50000"/>
              </a:spcBef>
              <a:buSzPct val="80000"/>
              <a:buFontTx/>
              <a:buChar char="•"/>
            </a:pPr>
            <a:r>
              <a:rPr lang="en-US" altLang="ko-KR" sz="1400">
                <a:latin typeface="Times New Roman" pitchFamily="18" charset="0"/>
                <a:ea typeface="굴림"/>
                <a:cs typeface="Arial" charset="0"/>
              </a:rPr>
              <a:t>No desire to childbirth</a:t>
            </a:r>
          </a:p>
        </p:txBody>
      </p:sp>
      <p:sp>
        <p:nvSpPr>
          <p:cNvPr id="22543" name="Text Box 29"/>
          <p:cNvSpPr txBox="1">
            <a:spLocks noChangeArrowheads="1"/>
          </p:cNvSpPr>
          <p:nvPr/>
        </p:nvSpPr>
        <p:spPr bwMode="gray">
          <a:xfrm>
            <a:off x="3352800" y="2667000"/>
            <a:ext cx="1449388" cy="436563"/>
          </a:xfrm>
          <a:prstGeom prst="rect">
            <a:avLst/>
          </a:prstGeom>
          <a:noFill/>
          <a:ln w="9525">
            <a:noFill/>
            <a:miter lim="800000"/>
            <a:headEnd/>
            <a:tailEnd/>
          </a:ln>
        </p:spPr>
        <p:txBody>
          <a:bodyPr>
            <a:spAutoFit/>
          </a:bodyPr>
          <a:lstStyle/>
          <a:p>
            <a:pPr marL="112713" indent="-112713" latinLnBrk="1">
              <a:lnSpc>
                <a:spcPct val="80000"/>
              </a:lnSpc>
              <a:spcBef>
                <a:spcPct val="50000"/>
              </a:spcBef>
              <a:buSzPct val="80000"/>
              <a:buFontTx/>
              <a:buChar char="•"/>
            </a:pPr>
            <a:r>
              <a:rPr lang="en-US" altLang="ko-KR" sz="1400">
                <a:latin typeface="Times New Roman" pitchFamily="18" charset="0"/>
                <a:ea typeface="굴림"/>
                <a:cs typeface="Arial" charset="0"/>
              </a:rPr>
              <a:t>Childrearing difficulty</a:t>
            </a:r>
          </a:p>
        </p:txBody>
      </p:sp>
      <p:sp>
        <p:nvSpPr>
          <p:cNvPr id="22544" name="Text Box 29"/>
          <p:cNvSpPr txBox="1">
            <a:spLocks noChangeArrowheads="1"/>
          </p:cNvSpPr>
          <p:nvPr/>
        </p:nvSpPr>
        <p:spPr bwMode="gray">
          <a:xfrm>
            <a:off x="2525713" y="3543300"/>
            <a:ext cx="1449387" cy="265113"/>
          </a:xfrm>
          <a:prstGeom prst="rect">
            <a:avLst/>
          </a:prstGeom>
          <a:noFill/>
          <a:ln w="9525">
            <a:noFill/>
            <a:miter lim="800000"/>
            <a:headEnd/>
            <a:tailEnd/>
          </a:ln>
        </p:spPr>
        <p:txBody>
          <a:bodyPr>
            <a:spAutoFit/>
          </a:bodyPr>
          <a:lstStyle/>
          <a:p>
            <a:pPr marL="112713" indent="-112713" latinLnBrk="1">
              <a:lnSpc>
                <a:spcPct val="80000"/>
              </a:lnSpc>
              <a:spcBef>
                <a:spcPct val="50000"/>
              </a:spcBef>
              <a:buSzPct val="80000"/>
              <a:buFontTx/>
              <a:buChar char="•"/>
            </a:pPr>
            <a:r>
              <a:rPr lang="en-US" altLang="ko-KR" sz="1400">
                <a:latin typeface="Times New Roman" pitchFamily="18" charset="0"/>
                <a:ea typeface="굴림"/>
                <a:cs typeface="Arial" charset="0"/>
              </a:rPr>
              <a:t>Childcare cost</a:t>
            </a:r>
          </a:p>
        </p:txBody>
      </p:sp>
      <p:sp>
        <p:nvSpPr>
          <p:cNvPr id="22545" name="Text Box 29"/>
          <p:cNvSpPr txBox="1">
            <a:spLocks noChangeArrowheads="1"/>
          </p:cNvSpPr>
          <p:nvPr/>
        </p:nvSpPr>
        <p:spPr bwMode="gray">
          <a:xfrm>
            <a:off x="1676400" y="4791075"/>
            <a:ext cx="1449388" cy="265113"/>
          </a:xfrm>
          <a:prstGeom prst="rect">
            <a:avLst/>
          </a:prstGeom>
          <a:noFill/>
          <a:ln w="9525">
            <a:noFill/>
            <a:miter lim="800000"/>
            <a:headEnd/>
            <a:tailEnd/>
          </a:ln>
        </p:spPr>
        <p:txBody>
          <a:bodyPr>
            <a:spAutoFit/>
          </a:bodyPr>
          <a:lstStyle/>
          <a:p>
            <a:pPr marL="112713" indent="-112713" latinLnBrk="1">
              <a:lnSpc>
                <a:spcPct val="80000"/>
              </a:lnSpc>
              <a:spcBef>
                <a:spcPct val="50000"/>
              </a:spcBef>
              <a:buSzPct val="80000"/>
              <a:buFontTx/>
              <a:buChar char="•"/>
            </a:pPr>
            <a:r>
              <a:rPr lang="en-US" altLang="ko-KR" sz="1400">
                <a:latin typeface="Times New Roman" pitchFamily="18" charset="0"/>
                <a:ea typeface="굴림"/>
                <a:cs typeface="Arial" charset="0"/>
              </a:rPr>
              <a:t>Child meaning</a:t>
            </a:r>
          </a:p>
        </p:txBody>
      </p:sp>
      <p:cxnSp>
        <p:nvCxnSpPr>
          <p:cNvPr id="82" name="Straight Connector 81"/>
          <p:cNvCxnSpPr/>
          <p:nvPr/>
        </p:nvCxnSpPr>
        <p:spPr>
          <a:xfrm rot="10800000" flipV="1">
            <a:off x="2324100" y="2338388"/>
            <a:ext cx="28717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22547" name="Rectangle 31"/>
          <p:cNvSpPr>
            <a:spLocks noChangeArrowheads="1"/>
          </p:cNvSpPr>
          <p:nvPr/>
        </p:nvSpPr>
        <p:spPr bwMode="gray">
          <a:xfrm>
            <a:off x="827088" y="1928813"/>
            <a:ext cx="1412875" cy="708025"/>
          </a:xfrm>
          <a:prstGeom prst="rect">
            <a:avLst/>
          </a:prstGeom>
          <a:noFill/>
          <a:ln w="9525">
            <a:noFill/>
            <a:miter lim="800000"/>
            <a:headEnd/>
            <a:tailEnd/>
          </a:ln>
        </p:spPr>
        <p:txBody>
          <a:bodyPr>
            <a:spAutoFit/>
          </a:bodyPr>
          <a:lstStyle/>
          <a:p>
            <a:pPr algn="ctr" latinLnBrk="1"/>
            <a:r>
              <a:rPr lang="en-US" altLang="ko-KR" sz="2000" b="1">
                <a:solidFill>
                  <a:srgbClr val="FFFFFF"/>
                </a:solidFill>
                <a:latin typeface="Times New Roman" pitchFamily="18" charset="0"/>
                <a:ea typeface="굴림"/>
                <a:cs typeface="Arial" charset="0"/>
              </a:rPr>
              <a:t>Low Fertility</a:t>
            </a:r>
          </a:p>
        </p:txBody>
      </p:sp>
      <p:grpSp>
        <p:nvGrpSpPr>
          <p:cNvPr id="22548" name="Group 87"/>
          <p:cNvGrpSpPr>
            <a:grpSpLocks/>
          </p:cNvGrpSpPr>
          <p:nvPr/>
        </p:nvGrpSpPr>
        <p:grpSpPr bwMode="auto">
          <a:xfrm>
            <a:off x="5195888" y="2198688"/>
            <a:ext cx="2336800" cy="279400"/>
            <a:chOff x="5195887" y="2198688"/>
            <a:chExt cx="2336800" cy="279400"/>
          </a:xfrm>
        </p:grpSpPr>
        <p:sp>
          <p:nvSpPr>
            <p:cNvPr id="27" name="AutoShape 12"/>
            <p:cNvSpPr>
              <a:spLocks noChangeArrowheads="1"/>
            </p:cNvSpPr>
            <p:nvPr/>
          </p:nvSpPr>
          <p:spPr bwMode="gray">
            <a:xfrm>
              <a:off x="5195887" y="2198688"/>
              <a:ext cx="2336800" cy="279400"/>
            </a:xfrm>
            <a:prstGeom prst="roundRect">
              <a:avLst>
                <a:gd name="adj" fmla="val 25000"/>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sp>
          <p:nvSpPr>
            <p:cNvPr id="84" name="Oval 83"/>
            <p:cNvSpPr/>
            <p:nvPr/>
          </p:nvSpPr>
          <p:spPr>
            <a:xfrm>
              <a:off x="5250223" y="2245121"/>
              <a:ext cx="153176" cy="153174"/>
            </a:xfrm>
            <a:prstGeom prst="ellipse">
              <a:avLst/>
            </a:prstGeom>
            <a:solidFill>
              <a:schemeClr val="tx2"/>
            </a:solidFill>
            <a:scene3d>
              <a:camera prst="orthographicFront">
                <a:rot lat="0" lon="0" rev="0"/>
              </a:camera>
              <a:lightRig rig="flat" dir="t">
                <a:rot lat="0" lon="0" rev="5400000"/>
              </a:lightRig>
            </a:scene3d>
            <a:sp3d>
              <a:bevelT w="101600" h="63500"/>
              <a:contourClr>
                <a:schemeClr val="lt1"/>
              </a:contourClr>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grpSp>
      <p:grpSp>
        <p:nvGrpSpPr>
          <p:cNvPr id="22549" name="Group 88"/>
          <p:cNvGrpSpPr>
            <a:grpSpLocks/>
          </p:cNvGrpSpPr>
          <p:nvPr/>
        </p:nvGrpSpPr>
        <p:grpSpPr bwMode="auto">
          <a:xfrm>
            <a:off x="4130675" y="3163888"/>
            <a:ext cx="2336800" cy="279400"/>
            <a:chOff x="4130675" y="3163888"/>
            <a:chExt cx="2336800" cy="279400"/>
          </a:xfrm>
        </p:grpSpPr>
        <p:sp>
          <p:nvSpPr>
            <p:cNvPr id="33" name="AutoShape 18"/>
            <p:cNvSpPr>
              <a:spLocks noChangeArrowheads="1"/>
            </p:cNvSpPr>
            <p:nvPr/>
          </p:nvSpPr>
          <p:spPr bwMode="gray">
            <a:xfrm>
              <a:off x="4130675" y="3163888"/>
              <a:ext cx="2336800" cy="279400"/>
            </a:xfrm>
            <a:prstGeom prst="roundRect">
              <a:avLst>
                <a:gd name="adj" fmla="val 25000"/>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latinLnBrk="1">
                <a:spcBef>
                  <a:spcPts val="0"/>
                </a:spcBef>
                <a:spcAft>
                  <a:spcPts val="0"/>
                </a:spcAft>
                <a:defRPr/>
              </a:pPr>
              <a:r>
                <a:rPr lang="en-US" dirty="0">
                  <a:latin typeface="Times New Roman" pitchFamily="18" charset="0"/>
                  <a:cs typeface="Times New Roman" pitchFamily="18" charset="0"/>
                </a:rPr>
                <a:t>     Childrearing</a:t>
              </a:r>
            </a:p>
          </p:txBody>
        </p:sp>
        <p:sp>
          <p:nvSpPr>
            <p:cNvPr id="85" name="Oval 84"/>
            <p:cNvSpPr/>
            <p:nvPr/>
          </p:nvSpPr>
          <p:spPr>
            <a:xfrm>
              <a:off x="4211998" y="3207146"/>
              <a:ext cx="153176" cy="153174"/>
            </a:xfrm>
            <a:prstGeom prst="ellipse">
              <a:avLst/>
            </a:prstGeom>
            <a:solidFill>
              <a:schemeClr val="tx2"/>
            </a:solidFill>
            <a:scene3d>
              <a:camera prst="orthographicFront">
                <a:rot lat="0" lon="0" rev="0"/>
              </a:camera>
              <a:lightRig rig="flat" dir="t">
                <a:rot lat="0" lon="0" rev="5400000"/>
              </a:lightRig>
            </a:scene3d>
            <a:sp3d>
              <a:bevelT w="101600" h="63500"/>
              <a:contourClr>
                <a:schemeClr val="lt1"/>
              </a:contourClr>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grpSp>
      <p:grpSp>
        <p:nvGrpSpPr>
          <p:cNvPr id="22550" name="Group 89"/>
          <p:cNvGrpSpPr>
            <a:grpSpLocks/>
          </p:cNvGrpSpPr>
          <p:nvPr/>
        </p:nvGrpSpPr>
        <p:grpSpPr bwMode="auto">
          <a:xfrm>
            <a:off x="2914650" y="4198938"/>
            <a:ext cx="2859088" cy="311150"/>
            <a:chOff x="2914650" y="4198938"/>
            <a:chExt cx="2336800" cy="279400"/>
          </a:xfrm>
        </p:grpSpPr>
        <p:sp>
          <p:nvSpPr>
            <p:cNvPr id="39" name="AutoShape 24"/>
            <p:cNvSpPr>
              <a:spLocks noChangeArrowheads="1"/>
            </p:cNvSpPr>
            <p:nvPr/>
          </p:nvSpPr>
          <p:spPr bwMode="gray">
            <a:xfrm>
              <a:off x="2914650" y="4198938"/>
              <a:ext cx="2336800" cy="279400"/>
            </a:xfrm>
            <a:prstGeom prst="roundRect">
              <a:avLst>
                <a:gd name="adj" fmla="val 25000"/>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sp>
          <p:nvSpPr>
            <p:cNvPr id="86" name="Oval 85"/>
            <p:cNvSpPr/>
            <p:nvPr/>
          </p:nvSpPr>
          <p:spPr>
            <a:xfrm>
              <a:off x="2973748" y="4245371"/>
              <a:ext cx="153176" cy="153174"/>
            </a:xfrm>
            <a:prstGeom prst="ellipse">
              <a:avLst/>
            </a:prstGeom>
            <a:solidFill>
              <a:schemeClr val="accent1"/>
            </a:solidFill>
            <a:scene3d>
              <a:camera prst="orthographicFront">
                <a:rot lat="0" lon="0" rev="0"/>
              </a:camera>
              <a:lightRig rig="flat" dir="t">
                <a:rot lat="0" lon="0" rev="5400000"/>
              </a:lightRig>
            </a:scene3d>
            <a:sp3d>
              <a:bevelT w="101600" h="63500"/>
              <a:contourClr>
                <a:schemeClr val="lt1"/>
              </a:contourClr>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grpSp>
      <p:grpSp>
        <p:nvGrpSpPr>
          <p:cNvPr id="22551" name="Group 90"/>
          <p:cNvGrpSpPr>
            <a:grpSpLocks/>
          </p:cNvGrpSpPr>
          <p:nvPr/>
        </p:nvGrpSpPr>
        <p:grpSpPr bwMode="auto">
          <a:xfrm>
            <a:off x="1676400" y="5268913"/>
            <a:ext cx="2336800" cy="279400"/>
            <a:chOff x="1676400" y="5268912"/>
            <a:chExt cx="2336800" cy="279400"/>
          </a:xfrm>
        </p:grpSpPr>
        <p:sp>
          <p:nvSpPr>
            <p:cNvPr id="52" name="AutoShape 30"/>
            <p:cNvSpPr>
              <a:spLocks noChangeArrowheads="1"/>
            </p:cNvSpPr>
            <p:nvPr/>
          </p:nvSpPr>
          <p:spPr bwMode="gray">
            <a:xfrm>
              <a:off x="1676400" y="5268912"/>
              <a:ext cx="2336800" cy="279400"/>
            </a:xfrm>
            <a:prstGeom prst="roundRect">
              <a:avLst>
                <a:gd name="adj" fmla="val 25000"/>
              </a:avLst>
            </a:prstGeom>
            <a:solidFill>
              <a:schemeClr val="accent1">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sp>
          <p:nvSpPr>
            <p:cNvPr id="87" name="Oval 86"/>
            <p:cNvSpPr/>
            <p:nvPr/>
          </p:nvSpPr>
          <p:spPr>
            <a:xfrm>
              <a:off x="1745023" y="5321696"/>
              <a:ext cx="153176" cy="153174"/>
            </a:xfrm>
            <a:prstGeom prst="ellipse">
              <a:avLst/>
            </a:prstGeom>
            <a:solidFill>
              <a:schemeClr val="accent1"/>
            </a:solidFill>
            <a:scene3d>
              <a:camera prst="orthographicFront">
                <a:rot lat="0" lon="0" rev="0"/>
              </a:camera>
              <a:lightRig rig="flat" dir="t">
                <a:rot lat="0" lon="0" rev="5400000"/>
              </a:lightRig>
            </a:scene3d>
            <a:sp3d>
              <a:bevelT w="101600" h="63500"/>
              <a:contourClr>
                <a:schemeClr val="lt1"/>
              </a:contourClr>
            </a:sp3d>
          </p:spPr>
          <p:style>
            <a:lnRef idx="0">
              <a:schemeClr val="accent1"/>
            </a:lnRef>
            <a:fillRef idx="3">
              <a:schemeClr val="accent1"/>
            </a:fillRef>
            <a:effectRef idx="3">
              <a:schemeClr val="accent1"/>
            </a:effectRef>
            <a:fontRef idx="minor">
              <a:schemeClr val="lt1"/>
            </a:fontRef>
          </p:style>
          <p:txBody>
            <a:bodyPr anchor="ctr"/>
            <a:lstStyle/>
            <a:p>
              <a:pPr algn="ctr" fontAlgn="auto" latinLnBrk="1">
                <a:spcBef>
                  <a:spcPts val="0"/>
                </a:spcBef>
                <a:spcAft>
                  <a:spcPts val="0"/>
                </a:spcAft>
                <a:defRPr/>
              </a:pPr>
              <a:endParaRPr lang="en-US" altLang="ko-KR" dirty="0">
                <a:solidFill>
                  <a:srgbClr val="FFFFFF"/>
                </a:solidFill>
                <a:latin typeface="Times New Roman" pitchFamily="18" charset="0"/>
                <a:ea typeface="굴림" pitchFamily="50" charset="-127"/>
                <a:cs typeface="Times New Roman" pitchFamily="18" charset="0"/>
              </a:endParaRPr>
            </a:p>
          </p:txBody>
        </p:sp>
      </p:grpSp>
      <p:sp>
        <p:nvSpPr>
          <p:cNvPr id="22552" name="Rectangle 61"/>
          <p:cNvSpPr>
            <a:spLocks noChangeArrowheads="1"/>
          </p:cNvSpPr>
          <p:nvPr/>
        </p:nvSpPr>
        <p:spPr bwMode="gray">
          <a:xfrm>
            <a:off x="5465763" y="2133600"/>
            <a:ext cx="1751012" cy="400050"/>
          </a:xfrm>
          <a:prstGeom prst="rect">
            <a:avLst/>
          </a:prstGeom>
          <a:noFill/>
          <a:ln w="9525">
            <a:noFill/>
            <a:miter lim="800000"/>
            <a:headEnd/>
            <a:tailEnd/>
          </a:ln>
        </p:spPr>
        <p:txBody>
          <a:bodyPr>
            <a:spAutoFit/>
          </a:bodyPr>
          <a:lstStyle/>
          <a:p>
            <a:pPr latinLnBrk="1">
              <a:buFont typeface="Wingdings" pitchFamily="2" charset="2"/>
              <a:buNone/>
            </a:pPr>
            <a:r>
              <a:rPr lang="en-US" altLang="ko-KR" sz="2000" b="1">
                <a:solidFill>
                  <a:schemeClr val="bg1"/>
                </a:solidFill>
                <a:latin typeface="Times New Roman" pitchFamily="18" charset="0"/>
                <a:ea typeface="굴림"/>
                <a:cs typeface="Arial" charset="0"/>
              </a:rPr>
              <a:t>Childbirth</a:t>
            </a:r>
          </a:p>
        </p:txBody>
      </p:sp>
      <p:sp>
        <p:nvSpPr>
          <p:cNvPr id="22553" name="Rectangle 61"/>
          <p:cNvSpPr>
            <a:spLocks noChangeArrowheads="1"/>
          </p:cNvSpPr>
          <p:nvPr/>
        </p:nvSpPr>
        <p:spPr bwMode="gray">
          <a:xfrm>
            <a:off x="3175000" y="4133850"/>
            <a:ext cx="2506663" cy="400050"/>
          </a:xfrm>
          <a:prstGeom prst="rect">
            <a:avLst/>
          </a:prstGeom>
          <a:noFill/>
          <a:ln w="9525">
            <a:noFill/>
            <a:miter lim="800000"/>
            <a:headEnd/>
            <a:tailEnd/>
          </a:ln>
        </p:spPr>
        <p:txBody>
          <a:bodyPr>
            <a:spAutoFit/>
          </a:bodyPr>
          <a:lstStyle/>
          <a:p>
            <a:pPr latinLnBrk="1">
              <a:buFont typeface="Wingdings" pitchFamily="2" charset="2"/>
              <a:buNone/>
            </a:pPr>
            <a:r>
              <a:rPr lang="en-US" altLang="ko-KR" sz="2000" b="1">
                <a:solidFill>
                  <a:srgbClr val="FFFFFF"/>
                </a:solidFill>
                <a:latin typeface="Times New Roman" pitchFamily="18" charset="0"/>
                <a:ea typeface="굴림"/>
                <a:cs typeface="Arial" charset="0"/>
              </a:rPr>
              <a:t>Childcare  Cost  </a:t>
            </a:r>
          </a:p>
        </p:txBody>
      </p:sp>
      <p:sp>
        <p:nvSpPr>
          <p:cNvPr id="22554" name="Rectangle 61"/>
          <p:cNvSpPr>
            <a:spLocks noChangeArrowheads="1"/>
          </p:cNvSpPr>
          <p:nvPr/>
        </p:nvSpPr>
        <p:spPr bwMode="gray">
          <a:xfrm>
            <a:off x="1946275" y="5203825"/>
            <a:ext cx="2770188" cy="400050"/>
          </a:xfrm>
          <a:prstGeom prst="rect">
            <a:avLst/>
          </a:prstGeom>
          <a:noFill/>
          <a:ln w="9525">
            <a:noFill/>
            <a:miter lim="800000"/>
            <a:headEnd/>
            <a:tailEnd/>
          </a:ln>
        </p:spPr>
        <p:txBody>
          <a:bodyPr>
            <a:spAutoFit/>
          </a:bodyPr>
          <a:lstStyle/>
          <a:p>
            <a:pPr latinLnBrk="1">
              <a:buFont typeface="Wingdings" pitchFamily="2" charset="2"/>
              <a:buNone/>
            </a:pPr>
            <a:r>
              <a:rPr lang="en-US" altLang="ko-KR" sz="2000" b="1">
                <a:solidFill>
                  <a:srgbClr val="FFFFFF"/>
                </a:solidFill>
                <a:latin typeface="Times New Roman" pitchFamily="18" charset="0"/>
                <a:ea typeface="굴림"/>
                <a:cs typeface="Arial" charset="0"/>
              </a:rPr>
              <a:t>Child meaning </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38" y="700088"/>
            <a:ext cx="8012112" cy="425450"/>
          </a:xfrm>
          <a:prstGeom prst="rect">
            <a:avLst/>
          </a:prstGeom>
          <a:noFill/>
        </p:spPr>
        <p:txBody>
          <a:bodyPr>
            <a:spAutoFit/>
          </a:bodyPr>
          <a:lstStyle/>
          <a:p>
            <a:pPr eaLnBrk="0" fontAlgn="auto" latinLnBrk="1" hangingPunct="0">
              <a:lnSpc>
                <a:spcPct val="90000"/>
              </a:lnSpc>
              <a:spcBef>
                <a:spcPts val="0"/>
              </a:spcBef>
              <a:spcAft>
                <a:spcPts val="0"/>
              </a:spcAft>
              <a:defRPr/>
            </a:pPr>
            <a:r>
              <a:rPr lang="en-US" altLang="ko-KR" sz="2400" b="1" kern="0" dirty="0">
                <a:solidFill>
                  <a:srgbClr val="0000FF"/>
                </a:solidFill>
                <a:latin typeface="Arial" pitchFamily="34" charset="0"/>
                <a:ea typeface="굴림" pitchFamily="50" charset="-127"/>
                <a:cs typeface="Arial" pitchFamily="34" charset="0"/>
              </a:rPr>
              <a:t>Demographic Changes(TFR, 1970~2010)</a:t>
            </a:r>
            <a:endParaRPr lang="ko-KR" altLang="en-US" sz="2400" b="1" kern="0" dirty="0">
              <a:solidFill>
                <a:srgbClr val="0000FF"/>
              </a:solidFill>
              <a:latin typeface="Arial" pitchFamily="34" charset="0"/>
              <a:ea typeface="굴림" pitchFamily="50" charset="-127"/>
              <a:cs typeface="Arial" pitchFamily="34" charset="0"/>
            </a:endParaRPr>
          </a:p>
        </p:txBody>
      </p:sp>
      <p:sp>
        <p:nvSpPr>
          <p:cNvPr id="8242"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8243" name="내용 개체 틀 2"/>
          <p:cNvSpPr txBox="1">
            <a:spLocks/>
          </p:cNvSpPr>
          <p:nvPr/>
        </p:nvSpPr>
        <p:spPr bwMode="auto">
          <a:xfrm>
            <a:off x="30956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8244" name="내용 개체 틀 2"/>
          <p:cNvSpPr txBox="1">
            <a:spLocks/>
          </p:cNvSpPr>
          <p:nvPr/>
        </p:nvSpPr>
        <p:spPr bwMode="auto">
          <a:xfrm>
            <a:off x="50641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14" name="내용 개체 틀 2"/>
          <p:cNvSpPr txBox="1">
            <a:spLocks/>
          </p:cNvSpPr>
          <p:nvPr/>
        </p:nvSpPr>
        <p:spPr>
          <a:xfrm>
            <a:off x="827088" y="1690688"/>
            <a:ext cx="7921625" cy="4313237"/>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buFont typeface="Wingdings" pitchFamily="2" charset="2"/>
              <a:buChar char="§"/>
              <a:defRPr/>
            </a:pPr>
            <a:r>
              <a:rPr lang="en-GB" altLang="ko-KR" sz="2000" dirty="0" smtClean="0">
                <a:latin typeface="Arial" pitchFamily="34" charset="0"/>
                <a:ea typeface="굴림" pitchFamily="50" charset="-127"/>
                <a:cs typeface="Arial" pitchFamily="34" charset="0"/>
              </a:rPr>
              <a:t>Korean society has witnessed a drastic fall in the fertility rates over the past four decades.</a:t>
            </a:r>
          </a:p>
          <a:p>
            <a:pPr fontAlgn="auto">
              <a:spcAft>
                <a:spcPts val="0"/>
              </a:spcAft>
              <a:buFont typeface="Wingdings" pitchFamily="2" charset="2"/>
              <a:buChar char="§"/>
              <a:defRPr/>
            </a:pPr>
            <a:endParaRPr lang="en-US" altLang="ko-KR" sz="2000" dirty="0" smtClean="0">
              <a:latin typeface="Arial" pitchFamily="34" charset="0"/>
              <a:ea typeface="굴림" pitchFamily="50" charset="-127"/>
              <a:cs typeface="Arial" pitchFamily="34" charset="0"/>
            </a:endParaRPr>
          </a:p>
          <a:p>
            <a:pPr marL="0" indent="0" fontAlgn="auto">
              <a:spcAft>
                <a:spcPts val="0"/>
              </a:spcAft>
              <a:buFont typeface="Arial" panose="020B0604020202020204" pitchFamily="34" charset="0"/>
              <a:buNone/>
              <a:defRPr/>
            </a:pPr>
            <a:r>
              <a:rPr lang="en-US" altLang="ko-KR" sz="2000" dirty="0" smtClean="0">
                <a:latin typeface="Arial" pitchFamily="34" charset="0"/>
                <a:ea typeface="굴림" pitchFamily="50" charset="-127"/>
                <a:cs typeface="Arial" pitchFamily="34" charset="0"/>
              </a:rPr>
              <a:t> </a:t>
            </a:r>
          </a:p>
          <a:p>
            <a:pPr fontAlgn="auto">
              <a:spcAft>
                <a:spcPts val="0"/>
              </a:spcAft>
              <a:buFont typeface="Wingdings" pitchFamily="2" charset="2"/>
              <a:buChar char="§"/>
              <a:defRPr/>
            </a:pPr>
            <a:endParaRPr lang="ko-KR" altLang="en-US" sz="2000" dirty="0" smtClean="0">
              <a:latin typeface="Arial" pitchFamily="34" charset="0"/>
              <a:ea typeface="굴림" pitchFamily="50" charset="-127"/>
              <a:cs typeface="Arial" pitchFamily="34" charset="0"/>
            </a:endParaRPr>
          </a:p>
        </p:txBody>
      </p:sp>
      <p:graphicFrame>
        <p:nvGraphicFramePr>
          <p:cNvPr id="8240" name="Object 48"/>
          <p:cNvGraphicFramePr>
            <a:graphicFrameLocks/>
          </p:cNvGraphicFramePr>
          <p:nvPr/>
        </p:nvGraphicFramePr>
        <p:xfrm>
          <a:off x="1328738" y="2566988"/>
          <a:ext cx="6988175" cy="3454400"/>
        </p:xfrm>
        <a:graphic>
          <a:graphicData uri="http://schemas.openxmlformats.org/presentationml/2006/ole">
            <p:oleObj spid="_x0000_s8240" r:id="rId3" imgW="6986622" imgH="3450635" progId="Excel.Sheet.8">
              <p:embed/>
            </p:oleObj>
          </a:graphicData>
        </a:graphic>
      </p:graphicFrame>
      <p:sp>
        <p:nvSpPr>
          <p:cNvPr id="8246" name="TextBox 1"/>
          <p:cNvSpPr txBox="1">
            <a:spLocks noChangeArrowheads="1"/>
          </p:cNvSpPr>
          <p:nvPr/>
        </p:nvSpPr>
        <p:spPr bwMode="auto">
          <a:xfrm>
            <a:off x="3276600" y="6145213"/>
            <a:ext cx="5078413" cy="307975"/>
          </a:xfrm>
          <a:prstGeom prst="rect">
            <a:avLst/>
          </a:prstGeom>
          <a:noFill/>
          <a:ln w="9525">
            <a:noFill/>
            <a:miter lim="800000"/>
            <a:headEnd/>
            <a:tailEnd/>
          </a:ln>
        </p:spPr>
        <p:txBody>
          <a:bodyPr>
            <a:spAutoFit/>
          </a:bodyPr>
          <a:lstStyle/>
          <a:p>
            <a:pPr algn="r" latinLnBrk="1"/>
            <a:r>
              <a:rPr lang="en-US" altLang="ko-KR" sz="1400">
                <a:ea typeface="굴림"/>
                <a:cs typeface="Arial" charset="0"/>
              </a:rPr>
              <a:t>source: Statistics Korea</a:t>
            </a:r>
            <a:endParaRPr lang="ko-KR" altLang="en-US" sz="1400">
              <a:ea typeface="굴림"/>
              <a:cs typeface="Arial" charset="0"/>
            </a:endParaRPr>
          </a:p>
        </p:txBody>
      </p:sp>
      <p:cxnSp>
        <p:nvCxnSpPr>
          <p:cNvPr id="8247"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38" y="663575"/>
            <a:ext cx="8012112" cy="461963"/>
          </a:xfrm>
          <a:prstGeom prst="rect">
            <a:avLst/>
          </a:prstGeom>
          <a:noFill/>
        </p:spPr>
        <p:txBody>
          <a:bodyPr>
            <a:spAutoFit/>
          </a:bodyPr>
          <a:lstStyle/>
          <a:p>
            <a:pPr marL="85725" indent="-85725" fontAlgn="auto" latinLnBrk="1">
              <a:spcBef>
                <a:spcPts val="0"/>
              </a:spcBef>
              <a:spcAft>
                <a:spcPct val="40000"/>
              </a:spcAft>
              <a:defRPr/>
            </a:pPr>
            <a:r>
              <a:rPr lang="en-US" altLang="ko-KR" sz="2400" b="1" kern="0" dirty="0">
                <a:solidFill>
                  <a:srgbClr val="0000FF"/>
                </a:solidFill>
                <a:latin typeface="Arial" pitchFamily="34" charset="0"/>
                <a:ea typeface="굴림" pitchFamily="50" charset="-127"/>
                <a:cs typeface="Arial" pitchFamily="34" charset="0"/>
              </a:rPr>
              <a:t>Changes in the Labor Market</a:t>
            </a:r>
            <a:endParaRPr lang="ko-KR" altLang="ko-KR" sz="2400" b="1" kern="0" dirty="0">
              <a:solidFill>
                <a:srgbClr val="0000FF"/>
              </a:solidFill>
              <a:latin typeface="Arial" pitchFamily="34" charset="0"/>
              <a:ea typeface="굴림" pitchFamily="50" charset="-127"/>
              <a:cs typeface="Arial" pitchFamily="34" charset="0"/>
            </a:endParaRPr>
          </a:p>
        </p:txBody>
      </p:sp>
      <p:sp>
        <p:nvSpPr>
          <p:cNvPr id="9266"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9267" name="내용 개체 틀 2"/>
          <p:cNvSpPr txBox="1">
            <a:spLocks/>
          </p:cNvSpPr>
          <p:nvPr/>
        </p:nvSpPr>
        <p:spPr bwMode="auto">
          <a:xfrm>
            <a:off x="30956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9268" name="내용 개체 틀 2"/>
          <p:cNvSpPr txBox="1">
            <a:spLocks/>
          </p:cNvSpPr>
          <p:nvPr/>
        </p:nvSpPr>
        <p:spPr bwMode="auto">
          <a:xfrm>
            <a:off x="50641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14" name="내용 개체 틀 2"/>
          <p:cNvSpPr txBox="1">
            <a:spLocks/>
          </p:cNvSpPr>
          <p:nvPr/>
        </p:nvSpPr>
        <p:spPr>
          <a:xfrm>
            <a:off x="827088" y="1690688"/>
            <a:ext cx="8007350" cy="4718050"/>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Char char="§"/>
              <a:defRPr/>
            </a:pPr>
            <a:r>
              <a:rPr lang="en-GB" altLang="ko-KR" sz="2000" dirty="0" smtClean="0">
                <a:latin typeface="Arial" panose="020B0604020202020204" pitchFamily="34" charset="0"/>
                <a:ea typeface="굴림" pitchFamily="50" charset="-127"/>
                <a:cs typeface="Arial" panose="020B0604020202020204" pitchFamily="34" charset="0"/>
              </a:rPr>
              <a:t>Women’s labour market participation has remained below 50% for the past two decades</a:t>
            </a:r>
          </a:p>
          <a:p>
            <a:pPr fontAlgn="auto">
              <a:spcAft>
                <a:spcPts val="0"/>
              </a:spcAft>
              <a:buFont typeface="Wingdings" pitchFamily="2" charset="2"/>
              <a:buChar char="§"/>
              <a:defRPr/>
            </a:pPr>
            <a:endParaRPr lang="en-US" altLang="ko-KR" sz="2000" dirty="0" smtClean="0">
              <a:solidFill>
                <a:prstClr val="black"/>
              </a:solidFill>
              <a:latin typeface="Arial" pitchFamily="34" charset="0"/>
              <a:ea typeface="굴림" pitchFamily="50" charset="-127"/>
              <a:cs typeface="Arial" pitchFamily="34" charset="0"/>
            </a:endParaRPr>
          </a:p>
          <a:p>
            <a:pPr marL="0" indent="0" fontAlgn="auto">
              <a:spcAft>
                <a:spcPts val="0"/>
              </a:spcAft>
              <a:buFont typeface="Arial" panose="020B0604020202020204" pitchFamily="34" charset="0"/>
              <a:buNone/>
              <a:defRPr/>
            </a:pPr>
            <a:r>
              <a:rPr lang="en-US" altLang="ko-KR" sz="2000" dirty="0" smtClean="0">
                <a:solidFill>
                  <a:prstClr val="black"/>
                </a:solidFill>
                <a:latin typeface="Arial" pitchFamily="34" charset="0"/>
                <a:ea typeface="굴림" pitchFamily="50" charset="-127"/>
                <a:cs typeface="Arial" pitchFamily="34" charset="0"/>
              </a:rPr>
              <a:t> </a:t>
            </a:r>
          </a:p>
          <a:p>
            <a:pPr fontAlgn="auto">
              <a:spcAft>
                <a:spcPts val="0"/>
              </a:spcAft>
              <a:buFont typeface="Wingdings" pitchFamily="2" charset="2"/>
              <a:buChar char="§"/>
              <a:defRPr/>
            </a:pPr>
            <a:endParaRPr lang="ko-KR" altLang="en-US" sz="2000" dirty="0" smtClean="0">
              <a:solidFill>
                <a:prstClr val="black"/>
              </a:solidFill>
              <a:latin typeface="Arial" pitchFamily="34" charset="0"/>
              <a:ea typeface="굴림" pitchFamily="50" charset="-127"/>
              <a:cs typeface="Arial" pitchFamily="34" charset="0"/>
            </a:endParaRPr>
          </a:p>
        </p:txBody>
      </p:sp>
      <p:graphicFrame>
        <p:nvGraphicFramePr>
          <p:cNvPr id="9264" name="Object 48"/>
          <p:cNvGraphicFramePr>
            <a:graphicFrameLocks/>
          </p:cNvGraphicFramePr>
          <p:nvPr/>
        </p:nvGraphicFramePr>
        <p:xfrm>
          <a:off x="1292225" y="2492375"/>
          <a:ext cx="7024688" cy="3806825"/>
        </p:xfrm>
        <a:graphic>
          <a:graphicData uri="http://schemas.openxmlformats.org/presentationml/2006/ole">
            <p:oleObj spid="_x0000_s9264" r:id="rId3" imgW="5761219" imgH="3804234" progId="Excel.Sheet.8">
              <p:embed/>
            </p:oleObj>
          </a:graphicData>
        </a:graphic>
      </p:graphicFrame>
      <p:sp>
        <p:nvSpPr>
          <p:cNvPr id="9270" name="TextBox 1"/>
          <p:cNvSpPr txBox="1">
            <a:spLocks noChangeArrowheads="1"/>
          </p:cNvSpPr>
          <p:nvPr/>
        </p:nvSpPr>
        <p:spPr bwMode="auto">
          <a:xfrm>
            <a:off x="3238500" y="6237288"/>
            <a:ext cx="5078413" cy="307975"/>
          </a:xfrm>
          <a:prstGeom prst="rect">
            <a:avLst/>
          </a:prstGeom>
          <a:noFill/>
          <a:ln w="9525">
            <a:noFill/>
            <a:miter lim="800000"/>
            <a:headEnd/>
            <a:tailEnd/>
          </a:ln>
        </p:spPr>
        <p:txBody>
          <a:bodyPr>
            <a:spAutoFit/>
          </a:bodyPr>
          <a:lstStyle/>
          <a:p>
            <a:pPr algn="r" latinLnBrk="1"/>
            <a:r>
              <a:rPr lang="en-US" altLang="ko-KR" sz="1400">
                <a:ea typeface="굴림"/>
                <a:cs typeface="Arial" charset="0"/>
              </a:rPr>
              <a:t>source: Statistics Korea</a:t>
            </a:r>
            <a:endParaRPr lang="ko-KR" altLang="en-US" sz="1400">
              <a:ea typeface="굴림"/>
              <a:cs typeface="Arial" charset="0"/>
            </a:endParaRPr>
          </a:p>
        </p:txBody>
      </p:sp>
      <p:cxnSp>
        <p:nvCxnSpPr>
          <p:cNvPr id="9271"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 y="663575"/>
            <a:ext cx="8012113" cy="461963"/>
          </a:xfrm>
          <a:prstGeom prst="rect">
            <a:avLst/>
          </a:prstGeom>
          <a:noFill/>
        </p:spPr>
        <p:txBody>
          <a:bodyPr>
            <a:spAutoFit/>
          </a:bodyPr>
          <a:lstStyle/>
          <a:p>
            <a:pPr marL="85725" indent="-85725" fontAlgn="auto" latinLnBrk="1">
              <a:spcBef>
                <a:spcPts val="0"/>
              </a:spcBef>
              <a:spcAft>
                <a:spcPct val="40000"/>
              </a:spcAft>
              <a:defRPr/>
            </a:pPr>
            <a:r>
              <a:rPr lang="en-US" altLang="ko-KR" sz="2400" b="1" kern="0" dirty="0">
                <a:solidFill>
                  <a:srgbClr val="0000FF"/>
                </a:solidFill>
                <a:latin typeface="Arial" pitchFamily="34" charset="0"/>
                <a:ea typeface="굴림" pitchFamily="50" charset="-127"/>
                <a:cs typeface="Arial" pitchFamily="34" charset="0"/>
              </a:rPr>
              <a:t>Changes to Family</a:t>
            </a:r>
            <a:endParaRPr lang="ko-KR" altLang="ko-KR" sz="2400" b="1" kern="0" dirty="0">
              <a:solidFill>
                <a:srgbClr val="0000FF"/>
              </a:solidFill>
              <a:latin typeface="Arial" pitchFamily="34" charset="0"/>
              <a:ea typeface="굴림" pitchFamily="50" charset="-127"/>
              <a:cs typeface="Arial" pitchFamily="34" charset="0"/>
            </a:endParaRPr>
          </a:p>
        </p:txBody>
      </p:sp>
      <p:sp>
        <p:nvSpPr>
          <p:cNvPr id="27650" name="TextBox 2"/>
          <p:cNvSpPr txBox="1">
            <a:spLocks noChangeArrowheads="1"/>
          </p:cNvSpPr>
          <p:nvPr/>
        </p:nvSpPr>
        <p:spPr bwMode="auto">
          <a:xfrm>
            <a:off x="827088" y="1857375"/>
            <a:ext cx="8066087" cy="400050"/>
          </a:xfrm>
          <a:prstGeom prst="rect">
            <a:avLst/>
          </a:prstGeom>
          <a:noFill/>
          <a:ln w="9525">
            <a:noFill/>
            <a:miter lim="800000"/>
            <a:headEnd/>
            <a:tailEnd/>
          </a:ln>
        </p:spPr>
        <p:txBody>
          <a:bodyPr>
            <a:spAutoFit/>
          </a:bodyPr>
          <a:lstStyle/>
          <a:p>
            <a:pPr marL="342900" indent="-342900" latinLnBrk="1">
              <a:buFont typeface="Wingdings" pitchFamily="2" charset="2"/>
              <a:buChar char="§"/>
            </a:pPr>
            <a:endParaRPr lang="en-US" altLang="ko-KR" sz="2000">
              <a:solidFill>
                <a:srgbClr val="000000"/>
              </a:solidFill>
              <a:cs typeface="Arial" charset="0"/>
            </a:endParaRPr>
          </a:p>
        </p:txBody>
      </p:sp>
      <p:sp>
        <p:nvSpPr>
          <p:cNvPr id="27651" name="내용 개체 틀 2"/>
          <p:cNvSpPr txBox="1">
            <a:spLocks/>
          </p:cNvSpPr>
          <p:nvPr/>
        </p:nvSpPr>
        <p:spPr bwMode="auto">
          <a:xfrm>
            <a:off x="30956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27652" name="내용 개체 틀 2"/>
          <p:cNvSpPr txBox="1">
            <a:spLocks/>
          </p:cNvSpPr>
          <p:nvPr/>
        </p:nvSpPr>
        <p:spPr bwMode="auto">
          <a:xfrm>
            <a:off x="506413" y="1301750"/>
            <a:ext cx="8524875" cy="5106988"/>
          </a:xfrm>
          <a:prstGeom prst="rect">
            <a:avLst/>
          </a:prstGeom>
          <a:noFill/>
          <a:ln w="9525">
            <a:noFill/>
            <a:miter lim="800000"/>
            <a:headEnd/>
            <a:tailEnd/>
          </a:ln>
        </p:spPr>
        <p:txBody>
          <a:bodyPr/>
          <a:lstStyle/>
          <a:p>
            <a:pPr algn="ctr" latinLnBrk="1">
              <a:spcBef>
                <a:spcPct val="20000"/>
              </a:spcBef>
              <a:buFont typeface="Wingdings" pitchFamily="2" charset="2"/>
              <a:buNone/>
            </a:pPr>
            <a:endParaRPr lang="en-GB"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en-US" altLang="ko-KR" sz="3200">
              <a:solidFill>
                <a:srgbClr val="898989"/>
              </a:solidFill>
              <a:latin typeface="맑은 고딕"/>
              <a:ea typeface="굴림"/>
              <a:cs typeface="굴림"/>
            </a:endParaRPr>
          </a:p>
          <a:p>
            <a:pPr algn="ctr" latinLnBrk="1">
              <a:spcBef>
                <a:spcPct val="20000"/>
              </a:spcBef>
              <a:buFont typeface="Wingdings" pitchFamily="2" charset="2"/>
              <a:buNone/>
            </a:pPr>
            <a:endParaRPr lang="ko-KR" altLang="en-US" sz="3200">
              <a:solidFill>
                <a:srgbClr val="898989"/>
              </a:solidFill>
              <a:latin typeface="맑은 고딕"/>
              <a:ea typeface="굴림"/>
              <a:cs typeface="굴림"/>
            </a:endParaRPr>
          </a:p>
        </p:txBody>
      </p:sp>
      <p:sp>
        <p:nvSpPr>
          <p:cNvPr id="27653" name="내용 개체 틀 2"/>
          <p:cNvSpPr txBox="1">
            <a:spLocks/>
          </p:cNvSpPr>
          <p:nvPr/>
        </p:nvSpPr>
        <p:spPr bwMode="auto">
          <a:xfrm>
            <a:off x="827088" y="1773238"/>
            <a:ext cx="8007350" cy="4718050"/>
          </a:xfrm>
          <a:prstGeom prst="rect">
            <a:avLst/>
          </a:prstGeom>
          <a:noFill/>
          <a:ln w="9525">
            <a:noFill/>
            <a:miter lim="800000"/>
            <a:headEnd/>
            <a:tailEnd/>
          </a:ln>
        </p:spPr>
        <p:txBody>
          <a:bodyPr/>
          <a:lstStyle/>
          <a:p>
            <a:pPr latinLnBrk="1">
              <a:spcBef>
                <a:spcPct val="20000"/>
              </a:spcBef>
              <a:buFont typeface="Arial" charset="0"/>
              <a:buNone/>
            </a:pPr>
            <a:endParaRPr lang="ko-KR" altLang="en-US" sz="2000">
              <a:solidFill>
                <a:srgbClr val="000000"/>
              </a:solidFill>
              <a:ea typeface="굴림"/>
              <a:cs typeface="Arial" charset="0"/>
            </a:endParaRPr>
          </a:p>
        </p:txBody>
      </p:sp>
      <p:sp>
        <p:nvSpPr>
          <p:cNvPr id="27654" name="TextBox 3"/>
          <p:cNvSpPr txBox="1">
            <a:spLocks noChangeArrowheads="1"/>
          </p:cNvSpPr>
          <p:nvPr/>
        </p:nvSpPr>
        <p:spPr bwMode="auto">
          <a:xfrm>
            <a:off x="755650" y="1704975"/>
            <a:ext cx="7993063" cy="2246313"/>
          </a:xfrm>
          <a:prstGeom prst="rect">
            <a:avLst/>
          </a:prstGeom>
          <a:noFill/>
          <a:ln w="9525">
            <a:noFill/>
            <a:miter lim="800000"/>
            <a:headEnd/>
            <a:tailEnd/>
          </a:ln>
        </p:spPr>
        <p:txBody>
          <a:bodyPr>
            <a:spAutoFit/>
          </a:bodyPr>
          <a:lstStyle/>
          <a:p>
            <a:pPr marL="342900" indent="-342900" latinLnBrk="1">
              <a:buFont typeface="Wingdings" pitchFamily="2" charset="2"/>
              <a:buChar char="§"/>
            </a:pPr>
            <a:r>
              <a:rPr lang="en-GB" altLang="ko-KR" sz="2000">
                <a:ea typeface="굴림"/>
                <a:cs typeface="Arial" charset="0"/>
              </a:rPr>
              <a:t>Family structure is shrinking, while </a:t>
            </a:r>
            <a:r>
              <a:rPr lang="en-US" altLang="ko-KR" sz="2000">
                <a:ea typeface="굴림"/>
                <a:cs typeface="Arial" charset="0"/>
              </a:rPr>
              <a:t>nuclear families is increasing rapidly</a:t>
            </a:r>
          </a:p>
          <a:p>
            <a:pPr marL="342900" indent="-342900" latinLnBrk="1">
              <a:buFont typeface="Wingdings" pitchFamily="2" charset="2"/>
              <a:buChar char="§"/>
            </a:pPr>
            <a:endParaRPr lang="en-US" altLang="ko-KR" sz="2000">
              <a:ea typeface="굴림"/>
              <a:cs typeface="Arial" charset="0"/>
            </a:endParaRPr>
          </a:p>
          <a:p>
            <a:pPr marL="342900" indent="-342900" latinLnBrk="1">
              <a:buFont typeface="Wingdings" pitchFamily="2" charset="2"/>
              <a:buChar char="§"/>
            </a:pPr>
            <a:r>
              <a:rPr lang="en-US" altLang="ko-KR" sz="2000">
                <a:ea typeface="굴림"/>
                <a:cs typeface="Arial" charset="0"/>
              </a:rPr>
              <a:t>Nuclear families divided into smaller structures, such as elderly couples, or one-person households</a:t>
            </a:r>
          </a:p>
          <a:p>
            <a:pPr marL="342900" indent="-342900" latinLnBrk="1">
              <a:buFont typeface="Wingdings" pitchFamily="2" charset="2"/>
              <a:buChar char="§"/>
            </a:pPr>
            <a:endParaRPr lang="en-US" altLang="ko-KR" sz="2000">
              <a:ea typeface="굴림"/>
              <a:cs typeface="Arial" charset="0"/>
            </a:endParaRPr>
          </a:p>
          <a:p>
            <a:pPr marL="342900" indent="-342900" latinLnBrk="1">
              <a:buFont typeface="Wingdings" pitchFamily="2" charset="2"/>
              <a:buChar char="§"/>
            </a:pPr>
            <a:endParaRPr lang="ko-KR" altLang="en-US" sz="2000">
              <a:ea typeface="굴림"/>
              <a:cs typeface="Arial" charset="0"/>
            </a:endParaRPr>
          </a:p>
        </p:txBody>
      </p:sp>
      <p:pic>
        <p:nvPicPr>
          <p:cNvPr id="27655" name="_x116141904" descr="EMB00001bdc0731"/>
          <p:cNvPicPr>
            <a:picLocks noChangeAspect="1" noChangeArrowheads="1"/>
          </p:cNvPicPr>
          <p:nvPr/>
        </p:nvPicPr>
        <p:blipFill>
          <a:blip r:embed="rId2"/>
          <a:srcRect/>
          <a:stretch>
            <a:fillRect/>
          </a:stretch>
        </p:blipFill>
        <p:spPr bwMode="auto">
          <a:xfrm>
            <a:off x="971550" y="3357563"/>
            <a:ext cx="6696075" cy="2879725"/>
          </a:xfrm>
          <a:prstGeom prst="rect">
            <a:avLst/>
          </a:prstGeom>
          <a:noFill/>
          <a:ln w="9525">
            <a:noFill/>
            <a:miter lim="800000"/>
            <a:headEnd/>
            <a:tailEnd/>
          </a:ln>
        </p:spPr>
      </p:pic>
      <p:sp>
        <p:nvSpPr>
          <p:cNvPr id="27656" name="TextBox 1"/>
          <p:cNvSpPr txBox="1">
            <a:spLocks noChangeArrowheads="1"/>
          </p:cNvSpPr>
          <p:nvPr/>
        </p:nvSpPr>
        <p:spPr bwMode="auto">
          <a:xfrm>
            <a:off x="2627313" y="6216650"/>
            <a:ext cx="5078412" cy="307975"/>
          </a:xfrm>
          <a:prstGeom prst="rect">
            <a:avLst/>
          </a:prstGeom>
          <a:noFill/>
          <a:ln w="9525">
            <a:noFill/>
            <a:miter lim="800000"/>
            <a:headEnd/>
            <a:tailEnd/>
          </a:ln>
        </p:spPr>
        <p:txBody>
          <a:bodyPr>
            <a:spAutoFit/>
          </a:bodyPr>
          <a:lstStyle/>
          <a:p>
            <a:pPr algn="r" latinLnBrk="1"/>
            <a:r>
              <a:rPr lang="en-US" altLang="ko-KR" sz="1400">
                <a:ea typeface="굴림"/>
                <a:cs typeface="Arial" charset="0"/>
              </a:rPr>
              <a:t>source: Statistics Korea</a:t>
            </a:r>
            <a:endParaRPr lang="ko-KR" altLang="en-US" sz="1400">
              <a:ea typeface="굴림"/>
              <a:cs typeface="Arial" charset="0"/>
            </a:endParaRPr>
          </a:p>
        </p:txBody>
      </p:sp>
      <p:cxnSp>
        <p:nvCxnSpPr>
          <p:cNvPr id="27657" name="직선 연결선 3"/>
          <p:cNvCxnSpPr>
            <a:cxnSpLocks noChangeShapeType="1"/>
          </p:cNvCxnSpPr>
          <p:nvPr/>
        </p:nvCxnSpPr>
        <p:spPr bwMode="auto">
          <a:xfrm flipV="1">
            <a:off x="165100" y="1169988"/>
            <a:ext cx="8858250" cy="0"/>
          </a:xfrm>
          <a:prstGeom prst="line">
            <a:avLst/>
          </a:prstGeom>
          <a:noFill/>
          <a:ln w="25400" cap="rnd" algn="ctr">
            <a:solidFill>
              <a:srgbClr val="0000FF"/>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ChangeArrowheads="1"/>
          </p:cNvSpPr>
          <p:nvPr/>
        </p:nvSpPr>
        <p:spPr bwMode="black">
          <a:xfrm>
            <a:off x="2078038" y="1495425"/>
            <a:ext cx="6937375" cy="3683000"/>
          </a:xfrm>
          <a:prstGeom prst="rect">
            <a:avLst/>
          </a:prstGeom>
          <a:noFill/>
          <a:ln w="9525">
            <a:noFill/>
            <a:miter lim="800000"/>
            <a:headEnd/>
            <a:tailEnd/>
          </a:ln>
        </p:spPr>
        <p:txBody>
          <a:bodyPr anchor="ctr"/>
          <a:lstStyle/>
          <a:p>
            <a:pPr algn="ctr" latinLnBrk="1"/>
            <a:r>
              <a:rPr kumimoji="1" lang="en-US" altLang="ko-KR" sz="4800">
                <a:solidFill>
                  <a:srgbClr val="002060"/>
                </a:solidFill>
                <a:latin typeface="Georgia" pitchFamily="18" charset="0"/>
                <a:ea typeface="산돌단아 M"/>
                <a:cs typeface="산돌단아 M"/>
              </a:rPr>
              <a:t>Ⅱ. Dual-Earner Family </a:t>
            </a:r>
          </a:p>
          <a:p>
            <a:pPr algn="ctr" latinLnBrk="1"/>
            <a:r>
              <a:rPr kumimoji="1" lang="en-US" altLang="ko-KR" sz="4800">
                <a:solidFill>
                  <a:srgbClr val="002060"/>
                </a:solidFill>
                <a:latin typeface="Georgia" pitchFamily="18" charset="0"/>
                <a:ea typeface="산돌단아 M"/>
                <a:cs typeface="산돌단아 M"/>
              </a:rPr>
              <a:t>and WLB</a:t>
            </a:r>
            <a:endParaRPr kumimoji="1" lang="ko-KR" altLang="en-US" sz="4800">
              <a:solidFill>
                <a:srgbClr val="002060"/>
              </a:solidFill>
              <a:latin typeface="Georgia" pitchFamily="18" charset="0"/>
              <a:ea typeface="산돌단아 M"/>
              <a:cs typeface="산돌단아 M"/>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기본 디자인">
    <a:majorFont>
      <a:latin typeface="HY헤드라인M"/>
      <a:ea typeface="HY헤드라인M"/>
      <a:cs typeface=""/>
    </a:majorFont>
    <a:minorFont>
      <a:latin typeface="돋움"/>
      <a:ea typeface="돋움"/>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TotalTime>
  <Words>1697</Words>
  <Application>Microsoft Office PowerPoint</Application>
  <PresentationFormat>On-screen Show (4:3)</PresentationFormat>
  <Paragraphs>399</Paragraphs>
  <Slides>43</Slides>
  <Notes>10</Notes>
  <HiddenSlides>0</HiddenSlides>
  <MMClips>0</MMClips>
  <ScaleCrop>false</ScaleCrop>
  <HeadingPairs>
    <vt:vector size="8" baseType="variant">
      <vt:variant>
        <vt:lpstr>Fonts Used</vt:lpstr>
      </vt:variant>
      <vt:variant>
        <vt:i4>15</vt:i4>
      </vt:variant>
      <vt:variant>
        <vt:lpstr>Design Template</vt:lpstr>
      </vt:variant>
      <vt:variant>
        <vt:i4>3</vt:i4>
      </vt:variant>
      <vt:variant>
        <vt:lpstr>Embedded OLE Servers</vt:lpstr>
      </vt:variant>
      <vt:variant>
        <vt:i4>1</vt:i4>
      </vt:variant>
      <vt:variant>
        <vt:lpstr>Slide Titles</vt:lpstr>
      </vt:variant>
      <vt:variant>
        <vt:i4>43</vt:i4>
      </vt:variant>
    </vt:vector>
  </HeadingPairs>
  <TitlesOfParts>
    <vt:vector size="62" baseType="lpstr">
      <vt:lpstr>맑은 고딕</vt:lpstr>
      <vt:lpstr>Arial</vt:lpstr>
      <vt:lpstr>굴림</vt:lpstr>
      <vt:lpstr>Georgia</vt:lpstr>
      <vt:lpstr>산돌단아 M</vt:lpstr>
      <vt:lpstr>Wingdings</vt:lpstr>
      <vt:lpstr>Times New Roman</vt:lpstr>
      <vt:lpstr>HY강B</vt:lpstr>
      <vt:lpstr>바탕</vt:lpstr>
      <vt:lpstr>Cambria Math</vt:lpstr>
      <vt:lpstr>Arial Unicode MS</vt:lpstr>
      <vt:lpstr>HY헤드라인M</vt:lpstr>
      <vt:lpstr>Wingdings 2</vt:lpstr>
      <vt:lpstr>Monotype Corsiva</vt:lpstr>
      <vt:lpstr>-사인윤고딕230</vt:lpstr>
      <vt:lpstr>Office 테마</vt:lpstr>
      <vt:lpstr>Office 테마</vt:lpstr>
      <vt:lpstr>Office 테마</vt:lpstr>
      <vt:lpstr>Microsoft Excel Worksheet</vt:lpstr>
      <vt:lpstr>The Role of Statistics in relation to the WLB Policy and it’s Implementation</vt:lpstr>
      <vt:lpstr>Slide 2</vt:lpstr>
      <vt:lpstr>Slide 3</vt:lpstr>
      <vt:lpstr>Degeneration of decreasing fertility</vt:lpstr>
      <vt:lpstr>Slide 5</vt:lpstr>
      <vt:lpstr>Slide 6</vt:lpstr>
      <vt:lpstr>Slide 7</vt:lpstr>
      <vt:lpstr>Slide 8</vt:lpstr>
      <vt:lpstr>Slide 9</vt:lpstr>
      <vt:lpstr>Background</vt:lpstr>
      <vt:lpstr>Slide 11</vt:lpstr>
      <vt:lpstr> WFB  Work-Family Balance Policy </vt:lpstr>
      <vt:lpstr>Slide 13</vt:lpstr>
      <vt:lpstr>Ⅲ.  Work-Life Balance among Korean Men  and Women</vt:lpstr>
      <vt:lpstr>Slide 15</vt:lpstr>
      <vt:lpstr>Slide 16</vt:lpstr>
      <vt:lpstr>Slide 17</vt:lpstr>
      <vt:lpstr>Working Life and Family Life</vt:lpstr>
      <vt:lpstr>Paid and Unpaid Working Hours of Workers  in Sweden,  the UK and Korea</vt:lpstr>
      <vt:lpstr>Slide 20</vt:lpstr>
      <vt:lpstr>Gender division of labor in the household </vt:lpstr>
      <vt:lpstr>Slide 22</vt:lpstr>
      <vt:lpstr>Slide 23</vt:lpstr>
      <vt:lpstr>Slide 24</vt:lpstr>
      <vt:lpstr>Slide 25</vt:lpstr>
      <vt:lpstr>Ⅳ . WLB Policy : focused on the Parental Leave</vt:lpstr>
      <vt:lpstr>Slide 27</vt:lpstr>
      <vt:lpstr>Slide 28</vt:lpstr>
      <vt:lpstr>Slide 29</vt:lpstr>
      <vt:lpstr>Slide 30</vt:lpstr>
      <vt:lpstr>Slide 31</vt:lpstr>
      <vt:lpstr>Slide 32</vt:lpstr>
      <vt:lpstr>Childcare Policy</vt:lpstr>
      <vt:lpstr>Childcare Policy</vt:lpstr>
      <vt:lpstr>Slide 35</vt:lpstr>
      <vt:lpstr>Slide 36</vt:lpstr>
      <vt:lpstr>Women’s work and WLB</vt:lpstr>
      <vt:lpstr>Some Suggestions</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Statistics in relation to WLB Policy and it’s Implementation</dc:title>
  <dc:creator>KWDI</dc:creator>
  <cp:lastModifiedBy>United Nations</cp:lastModifiedBy>
  <cp:revision>42</cp:revision>
  <dcterms:created xsi:type="dcterms:W3CDTF">2013-11-04T03:57:58Z</dcterms:created>
  <dcterms:modified xsi:type="dcterms:W3CDTF">2013-11-07T15:24:12Z</dcterms:modified>
</cp:coreProperties>
</file>