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6" r:id="rId2"/>
    <p:sldId id="261" r:id="rId3"/>
    <p:sldId id="274" r:id="rId4"/>
    <p:sldId id="275" r:id="rId5"/>
    <p:sldId id="276" r:id="rId6"/>
    <p:sldId id="267" r:id="rId7"/>
    <p:sldId id="257" r:id="rId8"/>
    <p:sldId id="263" r:id="rId9"/>
    <p:sldId id="277" r:id="rId10"/>
    <p:sldId id="268" r:id="rId11"/>
    <p:sldId id="264" r:id="rId12"/>
    <p:sldId id="269" r:id="rId13"/>
    <p:sldId id="270" r:id="rId14"/>
    <p:sldId id="283" r:id="rId15"/>
    <p:sldId id="285" r:id="rId16"/>
    <p:sldId id="286" r:id="rId17"/>
    <p:sldId id="265" r:id="rId18"/>
    <p:sldId id="272" r:id="rId19"/>
    <p:sldId id="284" r:id="rId20"/>
    <p:sldId id="279" r:id="rId21"/>
    <p:sldId id="271" r:id="rId22"/>
    <p:sldId id="280" r:id="rId23"/>
    <p:sldId id="281" r:id="rId24"/>
    <p:sldId id="282" r:id="rId25"/>
    <p:sldId id="273" r:id="rId26"/>
    <p:sldId id="262" r:id="rId27"/>
    <p:sldId id="278" r:id="rId28"/>
  </p:sldIdLst>
  <p:sldSz cx="9144000" cy="6858000" type="screen4x3"/>
  <p:notesSz cx="6797675" cy="9872663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runa Tabanell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  <a:srgbClr val="292929"/>
    <a:srgbClr val="5F5F5F"/>
    <a:srgbClr val="505150"/>
    <a:srgbClr val="7F142A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50" autoAdjust="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116" y="-78"/>
      </p:cViewPr>
      <p:guideLst>
        <p:guide orient="horz" pos="1354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193349-5E67-4901-A853-A2F49801F4BF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B98DA89-D0B4-4990-B65D-A95AB79B59D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38915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2288AFD-A0FB-4499-BA8C-C1B7C68B2CD8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4CAE09D-C39D-4EDB-9C14-52226F66233F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B072CEC-A385-4605-A85B-F0BF19C7A11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85230B-6C52-4302-9A52-9E351485CBAE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B93F84A-E284-4700-958E-8DC0FC3AB1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065BE2B-752D-452B-8D59-97D390512D27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10D74FA-71CE-40AD-A529-C101FC5D2ED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3782D7C-C8DE-4B15-A5FD-42352A024A18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E34C612-F272-4AFC-B891-4762FF272E7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8C392F2-89CB-41FB-842D-673D8244DB57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DB9F48-5E80-4F64-B5C7-E06B9194469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9E9AD7-E3E7-40A0-8CF5-2B049B90AEEA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8814E38-6205-46AD-8049-7A8B82F32B9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68C7318-8D12-41FC-86E5-561E21D1EBE6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AD9EB3A-18C1-4F84-8C78-DE3F818056E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404050-F37B-47A0-9B19-FC36ED707805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898019-5867-4651-8FB0-0DD7489FF41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EC1952-4E55-4CDD-8108-CE031C3B235F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CC140E-0376-4E6C-AC6C-ED34871B186E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328CBB6-4AF5-499E-A239-4099268D07F5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B235F7F-77D5-466A-B2F6-14D358A8BC1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E1B57C5-AA25-4342-ACF6-787835F2AD59}" type="datetimeFigureOut">
              <a:rPr lang="it-IT"/>
              <a:pPr>
                <a:defRPr/>
              </a:pPr>
              <a:t>19/11/2013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6C2895-29A1-4E2C-97DE-901C8D5BAF65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/>
          <p:nvPr userDrawn="1"/>
        </p:nvSpPr>
        <p:spPr>
          <a:xfrm>
            <a:off x="777875" y="0"/>
            <a:ext cx="7543800" cy="381000"/>
          </a:xfrm>
          <a:prstGeom prst="rect">
            <a:avLst/>
          </a:prstGeom>
          <a:solidFill>
            <a:srgbClr val="7F14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 typeface="Times New Roman" pitchFamily="-28" charset="0"/>
              <a:buNone/>
              <a:defRPr/>
            </a:pPr>
            <a:endParaRPr lang="en-US"/>
          </a:p>
        </p:txBody>
      </p:sp>
      <p:cxnSp>
        <p:nvCxnSpPr>
          <p:cNvPr id="9" name="Connettore 1 8"/>
          <p:cNvCxnSpPr/>
          <p:nvPr userDrawn="1"/>
        </p:nvCxnSpPr>
        <p:spPr>
          <a:xfrm>
            <a:off x="777875" y="6254750"/>
            <a:ext cx="7543800" cy="0"/>
          </a:xfrm>
          <a:prstGeom prst="line">
            <a:avLst/>
          </a:prstGeom>
          <a:ln>
            <a:solidFill>
              <a:srgbClr val="7F142A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28" name="Immagine 10" descr="marchio 2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558088" y="6346825"/>
            <a:ext cx="806450" cy="33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CasellaDiTesto 4"/>
          <p:cNvSpPr txBox="1">
            <a:spLocks noChangeArrowheads="1"/>
          </p:cNvSpPr>
          <p:nvPr/>
        </p:nvSpPr>
        <p:spPr bwMode="auto">
          <a:xfrm>
            <a:off x="682625" y="1627188"/>
            <a:ext cx="755173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800">
                <a:solidFill>
                  <a:srgbClr val="505150"/>
                </a:solidFill>
              </a:rPr>
              <a:t>Mainstreaming Gender </a:t>
            </a:r>
          </a:p>
          <a:p>
            <a:r>
              <a:rPr lang="it-IT" sz="2800">
                <a:solidFill>
                  <a:srgbClr val="505150"/>
                </a:solidFill>
              </a:rPr>
              <a:t>and Official Statistics</a:t>
            </a:r>
          </a:p>
          <a:p>
            <a:endParaRPr lang="it-IT" sz="2800">
              <a:solidFill>
                <a:srgbClr val="505150"/>
              </a:solidFill>
            </a:endParaRPr>
          </a:p>
          <a:p>
            <a:endParaRPr lang="it-IT" sz="2200">
              <a:solidFill>
                <a:srgbClr val="505150"/>
              </a:solidFill>
            </a:endParaRPr>
          </a:p>
          <a:p>
            <a:r>
              <a:rPr lang="it-IT">
                <a:solidFill>
                  <a:srgbClr val="505150"/>
                </a:solidFill>
              </a:rPr>
              <a:t>Sara Demofonti (Istat)</a:t>
            </a:r>
          </a:p>
          <a:p>
            <a:endParaRPr lang="it-IT" sz="1000">
              <a:solidFill>
                <a:srgbClr val="505150"/>
              </a:solidFill>
            </a:endParaRPr>
          </a:p>
          <a:p>
            <a:r>
              <a:rPr lang="it-IT" sz="1400">
                <a:solidFill>
                  <a:srgbClr val="505150"/>
                </a:solidFill>
              </a:rPr>
              <a:t>International Seminar on Gender Statistics</a:t>
            </a:r>
          </a:p>
          <a:p>
            <a:r>
              <a:rPr lang="it-IT" sz="1400">
                <a:solidFill>
                  <a:srgbClr val="505150"/>
                </a:solidFill>
              </a:rPr>
              <a:t>12-14 November 2013</a:t>
            </a:r>
          </a:p>
        </p:txBody>
      </p:sp>
      <p:pic>
        <p:nvPicPr>
          <p:cNvPr id="14338" name="Immagine 6" descr="shutterstock_7509296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46625" y="2579688"/>
            <a:ext cx="3636963" cy="366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30238" y="1657350"/>
            <a:ext cx="7642225" cy="43084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Gender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statistics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have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essential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role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in: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elimination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stereotypes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r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aising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consciousness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persuading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policy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makers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inspiring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formulation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policies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for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changes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monitoring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evaluating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policies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measures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m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onitoring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progress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towards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full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equality</a:t>
            </a: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23554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WHY A GENDER PERSPECTIVE IN STATISTICS</a:t>
            </a:r>
          </a:p>
        </p:txBody>
      </p:sp>
      <p:sp>
        <p:nvSpPr>
          <p:cNvPr id="23555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pic>
        <p:nvPicPr>
          <p:cNvPr id="23556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16675" y="4294188"/>
            <a:ext cx="1855788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660525"/>
            <a:ext cx="7643813" cy="37544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Statisticians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in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close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collaboration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with: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Policy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makers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Researchers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Media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NGO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Citizens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users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24578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THE NETWORK</a:t>
            </a:r>
          </a:p>
        </p:txBody>
      </p:sp>
      <p:pic>
        <p:nvPicPr>
          <p:cNvPr id="24579" name="Immagine 6" descr="shutterstock_5995268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130425"/>
            <a:ext cx="31242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757363"/>
            <a:ext cx="7643813" cy="4000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Statisticians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ensitive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user’s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need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u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nderstand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issues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problems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be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addressed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data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collection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Stakeholders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l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earn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how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communicate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their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needs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l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earn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how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use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their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work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25602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THE MAIN SUBJECTS</a:t>
            </a:r>
          </a:p>
        </p:txBody>
      </p:sp>
      <p:sp>
        <p:nvSpPr>
          <p:cNvPr id="25603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444625"/>
            <a:ext cx="7643813" cy="4494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Selection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topics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be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investigated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Identification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be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collected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reflect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issues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society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Formulation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concepts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definitions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used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data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collection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adequately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reflect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diversities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women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men in society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capture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all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aspects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their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lives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Development of data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collection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methods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take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into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account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stereotypes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social and cultural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factors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might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produce gender-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based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biases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Development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analyses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presentation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data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can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easily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reach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policy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makers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planners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largest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audience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possible</a:t>
            </a: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82625" y="593725"/>
            <a:ext cx="7537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STATISTICIANS’  TASKS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6627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30238" y="1657350"/>
            <a:ext cx="7642225" cy="40925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From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beginning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the end of the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statistical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process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Planning: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questionnaire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design,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choice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questions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with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a gender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approach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Analysing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with a gender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perspective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choice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gender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                     sensitive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indicators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Disseminating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works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pubblications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useful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understand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		                       gender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differences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7650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STEPS OF INTEGRATION</a:t>
            </a:r>
          </a:p>
        </p:txBody>
      </p:sp>
      <p:sp>
        <p:nvSpPr>
          <p:cNvPr id="27651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9687" y="1333801"/>
            <a:ext cx="7643480" cy="480131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1983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Structure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family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behaviours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First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estimation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informal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support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networks</a:t>
            </a:r>
          </a:p>
          <a:p>
            <a:pPr lvl="6" defTabSz="457200"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1988 Time Use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First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estimation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care work</a:t>
            </a:r>
          </a:p>
          <a:p>
            <a:pPr lvl="6" defTabSz="457200"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Ninenties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Multipurpose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Surveys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All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the social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phenomena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under a gender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perspective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First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estimation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the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differences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between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women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men with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regard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leisure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culture, social and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political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participation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…</a:t>
            </a: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8674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CHRONOLOGY OF THE MAINSTREAMING IN ITALY</a:t>
            </a:r>
          </a:p>
        </p:txBody>
      </p:sp>
      <p:sp>
        <p:nvSpPr>
          <p:cNvPr id="28675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2540000" y="2074863"/>
            <a:ext cx="75723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484438" y="3438525"/>
            <a:ext cx="757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484438" y="4852988"/>
            <a:ext cx="757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196" y="1971110"/>
            <a:ext cx="7643480" cy="369331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End of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Ninenties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Citizen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Safety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First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estimation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violence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sexual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harassment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telephone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harassment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,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exhibitionism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Underestimation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of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domestic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violence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2006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Women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Safety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First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dedicated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survey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. Data on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violence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against</a:t>
            </a:r>
            <a:r>
              <a:rPr lang="it-IT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women</a:t>
            </a: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lvl="6" defTabSz="457200">
              <a:defRPr/>
            </a:pPr>
            <a:endParaRPr lang="it-IT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9698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CHRONOLOGY OF THE MAINSTREAMING IN ITALY</a:t>
            </a:r>
          </a:p>
        </p:txBody>
      </p:sp>
      <p:sp>
        <p:nvSpPr>
          <p:cNvPr id="29699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cxnSp>
        <p:nvCxnSpPr>
          <p:cNvPr id="6" name="Connettore 2 5"/>
          <p:cNvCxnSpPr/>
          <p:nvPr/>
        </p:nvCxnSpPr>
        <p:spPr>
          <a:xfrm>
            <a:off x="2646363" y="2676525"/>
            <a:ext cx="757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2 7"/>
          <p:cNvCxnSpPr/>
          <p:nvPr/>
        </p:nvCxnSpPr>
        <p:spPr>
          <a:xfrm>
            <a:off x="2646363" y="4906963"/>
            <a:ext cx="757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90550" y="1692275"/>
            <a:ext cx="7851775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High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level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committment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Envolvement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entire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system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national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international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level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Gender sensitive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indicators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Development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regional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international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standards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areas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relevant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for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analysis</a:t>
            </a: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30722" name="CasellaDiTesto 2"/>
          <p:cNvSpPr txBox="1">
            <a:spLocks noChangeArrowheads="1"/>
          </p:cNvSpPr>
          <p:nvPr/>
        </p:nvSpPr>
        <p:spPr bwMode="auto">
          <a:xfrm>
            <a:off x="374650" y="585788"/>
            <a:ext cx="82835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HOW TO INTEGRATE GENDER IN OFFICIAL STATISTICS</a:t>
            </a:r>
          </a:p>
        </p:txBody>
      </p:sp>
      <p:sp>
        <p:nvSpPr>
          <p:cNvPr id="30723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92150" y="1249363"/>
            <a:ext cx="7642225" cy="5078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Assure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support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with regular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resources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to 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sustainable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programme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Assure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that the process of gender mainstreaming is applied to all stages of statistical activities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Guarantee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national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level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conduction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surveys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with a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perspective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Guarantee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international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level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leading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role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supporting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re-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launching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 global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attention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this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subject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(Statistical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Commission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Assure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close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collaboration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with policy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makers</a:t>
            </a: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625" y="593725"/>
            <a:ext cx="7537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HIGH-LEVEL COMMITMENT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1747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91432" y="1822183"/>
            <a:ext cx="7643480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Specific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questions on male fertility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in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the survey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“Family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and Social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Subjects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” 				 L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ack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of children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also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due to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men’s problems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Specific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questions on the reasons that lead to leave the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job</a:t>
            </a:r>
          </a:p>
          <a:p>
            <a:pPr lvl="6" defTabSz="457200"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 In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Italy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800.000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women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</a:t>
            </a:r>
            <a:r>
              <a:rPr lang="en-US" dirty="0" err="1">
                <a:solidFill>
                  <a:srgbClr val="505150"/>
                </a:solidFill>
                <a:latin typeface="+mn-lt"/>
              </a:rPr>
              <a:t>orced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to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quit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their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  </a:t>
            </a:r>
          </a:p>
          <a:p>
            <a:pPr lvl="6" defTabSz="457200"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jobs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after the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pregnancy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Dedicated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survey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on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“Gender stereotypes and gender based discrimination”</a:t>
            </a:r>
          </a:p>
          <a:p>
            <a:pPr lvl="6" defTabSz="457200"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Men’s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condition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better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women’s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 </a:t>
            </a:r>
          </a:p>
          <a:p>
            <a:pPr lvl="6" defTabSz="457200"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condition</a:t>
            </a: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625" y="593725"/>
            <a:ext cx="7537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SOME PRACTICAL EXAMPLES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2771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cxnSp>
        <p:nvCxnSpPr>
          <p:cNvPr id="3" name="Connettore 2 2"/>
          <p:cNvCxnSpPr/>
          <p:nvPr/>
        </p:nvCxnSpPr>
        <p:spPr>
          <a:xfrm>
            <a:off x="2484438" y="2271713"/>
            <a:ext cx="757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484438" y="3681413"/>
            <a:ext cx="757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2576513" y="5302250"/>
            <a:ext cx="75723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asellaDiTesto 5"/>
          <p:cNvSpPr txBox="1">
            <a:spLocks noChangeArrowheads="1"/>
          </p:cNvSpPr>
          <p:nvPr/>
        </p:nvSpPr>
        <p:spPr bwMode="auto">
          <a:xfrm>
            <a:off x="682625" y="676275"/>
            <a:ext cx="76438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CONTENTS</a:t>
            </a:r>
          </a:p>
        </p:txBody>
      </p:sp>
      <p:sp>
        <p:nvSpPr>
          <p:cNvPr id="15362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682625" y="1316038"/>
            <a:ext cx="7643813" cy="3970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D4D4D"/>
                </a:solidFill>
                <a:latin typeface="+mn-lt"/>
              </a:rPr>
              <a:t>The starting point: the Beijing Platform for Action (1995)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D4D4D"/>
                </a:solidFill>
                <a:latin typeface="+mn-lt"/>
              </a:rPr>
              <a:t>Mainstreaming and gender equality: from the strategy to the goal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4D4D4D"/>
                </a:solidFill>
                <a:latin typeface="+mn-lt"/>
              </a:rPr>
              <a:t>The role of official statistics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Integrating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perspective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into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official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4D4D4D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92150" y="2189163"/>
            <a:ext cx="7642225" cy="2030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Extend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existing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programmes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areas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have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been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traditionally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perceived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not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gender-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relevant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(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economic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business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transport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agriculture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…)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Sensitize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training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statisticians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the benefits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producing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gender-sensitive data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improve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overall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quality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statistics</a:t>
            </a: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33794" name="CasellaDiTesto 2"/>
          <p:cNvSpPr txBox="1">
            <a:spLocks noChangeArrowheads="1"/>
          </p:cNvSpPr>
          <p:nvPr/>
        </p:nvSpPr>
        <p:spPr bwMode="auto">
          <a:xfrm>
            <a:off x="554038" y="576263"/>
            <a:ext cx="8477250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ENVOLVMENT OF THE ENTIRE NATIONAL STATISTICAL SYSTEM</a:t>
            </a:r>
          </a:p>
        </p:txBody>
      </p:sp>
      <p:sp>
        <p:nvSpPr>
          <p:cNvPr id="33795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397000"/>
            <a:ext cx="7643813" cy="480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U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se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gender-sensitive indicators to understand the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causes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of the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differences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Development of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indicators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able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to highlight the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differences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Examples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-   From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abour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Force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Survey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From Time Use Survey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From Income and Living Conditions Survey</a:t>
            </a:r>
            <a:endParaRPr lang="en-US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625" y="593725"/>
            <a:ext cx="7537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GENDER SENSITIVE INDICATORS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4819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pic>
        <p:nvPicPr>
          <p:cNvPr id="34820" name="Immagin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48375" y="3408363"/>
            <a:ext cx="2278063" cy="160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397000"/>
            <a:ext cx="7643813" cy="535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Examples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From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L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abour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Force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Survey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    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Employment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rate +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role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within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household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   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	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When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number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children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increases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the rate of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employment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for   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   	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women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decrease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while it remains unchanged for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men.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     	Only for single women 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the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rates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are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similar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those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men.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625" y="593725"/>
            <a:ext cx="7537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GENDER SENSITIVE INDICATORS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5843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397000"/>
            <a:ext cx="7643813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Examples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From Time Use Survey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	Hours devoted to paid work + hours devoted to unpaid works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	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	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Index of asymmetry in the couple.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	The working day of a woman is longer than that of a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man.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	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Women spend a lot of time in the care work, men only some minutes.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	</a:t>
            </a:r>
            <a:endParaRPr lang="en-US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625" y="593725"/>
            <a:ext cx="7537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GENDER SENSITIVE INDICATORS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6867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397000"/>
            <a:ext cx="7643813" cy="4802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Examples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From Income and Living Conditions Survey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Income + role within the household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Index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of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asymmetry of the economic resources.</a:t>
            </a: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rgbClr val="505150"/>
                </a:solidFill>
                <a:latin typeface="+mn-lt"/>
              </a:rPr>
              <a:t>Women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earn less than the men except that in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few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cases, they have less power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within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the </a:t>
            </a:r>
            <a:r>
              <a:rPr lang="en-US" dirty="0">
                <a:solidFill>
                  <a:srgbClr val="505150"/>
                </a:solidFill>
                <a:latin typeface="+mn-lt"/>
              </a:rPr>
              <a:t>household.</a:t>
            </a:r>
            <a:endParaRPr lang="en-US" dirty="0">
              <a:solidFill>
                <a:srgbClr val="50515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lvl="1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625" y="593725"/>
            <a:ext cx="753745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GENDER SENSITIVE INDICATORS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7891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92150" y="2339975"/>
            <a:ext cx="7642225" cy="3138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Areas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the production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dissemination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information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not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yet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integrated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with a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perspective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Need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for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international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comparability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Dissemination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of data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useful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analyse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phenomena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with a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approach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82625" y="593725"/>
            <a:ext cx="7537450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DEVELOPMENT OF NATIONAL  AND INTERNATIONAL STANDARDS</a:t>
            </a:r>
            <a:endParaRPr lang="it-IT" sz="24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39939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404040"/>
                </a:solidFill>
              </a:rPr>
              <a:t>CONCLUSIONS</a:t>
            </a:r>
          </a:p>
        </p:txBody>
      </p:sp>
      <p:sp>
        <p:nvSpPr>
          <p:cNvPr id="40962" name="CasellaDiTesto 7"/>
          <p:cNvSpPr txBox="1">
            <a:spLocks noChangeArrowheads="1"/>
          </p:cNvSpPr>
          <p:nvPr/>
        </p:nvSpPr>
        <p:spPr bwMode="auto">
          <a:xfrm>
            <a:off x="787400" y="4838700"/>
            <a:ext cx="7521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400"/>
          </a:p>
        </p:txBody>
      </p:sp>
      <p:sp>
        <p:nvSpPr>
          <p:cNvPr id="40963" name="CasellaDiTesto 8"/>
          <p:cNvSpPr txBox="1">
            <a:spLocks noChangeArrowheads="1"/>
          </p:cNvSpPr>
          <p:nvPr/>
        </p:nvSpPr>
        <p:spPr bwMode="auto">
          <a:xfrm>
            <a:off x="577850" y="1397000"/>
            <a:ext cx="7642225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>
                <a:solidFill>
                  <a:srgbClr val="505150"/>
                </a:solidFill>
              </a:rPr>
              <a:t>Mainstreaming gender is a strategy to achieve gender equality, that affects all areas and at all levels</a:t>
            </a:r>
          </a:p>
          <a:p>
            <a:endParaRPr lang="it-IT">
              <a:solidFill>
                <a:srgbClr val="505150"/>
              </a:solidFill>
            </a:endParaRPr>
          </a:p>
          <a:p>
            <a:r>
              <a:rPr lang="it-IT">
                <a:solidFill>
                  <a:srgbClr val="505150"/>
                </a:solidFill>
              </a:rPr>
              <a:t>Official statistics play an important role in mainstreaming gender</a:t>
            </a:r>
          </a:p>
          <a:p>
            <a:endParaRPr lang="it-IT">
              <a:solidFill>
                <a:srgbClr val="505150"/>
              </a:solidFill>
            </a:endParaRPr>
          </a:p>
          <a:p>
            <a:r>
              <a:rPr lang="it-IT">
                <a:solidFill>
                  <a:srgbClr val="505150"/>
                </a:solidFill>
              </a:rPr>
              <a:t>Mainstreaming gender is a process that should affect the entire national statistical system</a:t>
            </a:r>
          </a:p>
          <a:p>
            <a:endParaRPr lang="it-IT">
              <a:solidFill>
                <a:srgbClr val="505150"/>
              </a:solidFill>
            </a:endParaRPr>
          </a:p>
          <a:p>
            <a:r>
              <a:rPr lang="it-IT">
                <a:solidFill>
                  <a:srgbClr val="505150"/>
                </a:solidFill>
              </a:rPr>
              <a:t>An high-level commitment at national and international  level is a mean</a:t>
            </a:r>
          </a:p>
          <a:p>
            <a:r>
              <a:rPr lang="it-IT">
                <a:solidFill>
                  <a:srgbClr val="505150"/>
                </a:solidFill>
              </a:rPr>
              <a:t>to improve the availability and quality of gender statistics </a:t>
            </a:r>
          </a:p>
          <a:p>
            <a:endParaRPr lang="it-IT">
              <a:solidFill>
                <a:srgbClr val="505150"/>
              </a:solidFill>
            </a:endParaRPr>
          </a:p>
          <a:p>
            <a:r>
              <a:rPr lang="it-IT">
                <a:solidFill>
                  <a:srgbClr val="505150"/>
                </a:solidFill>
              </a:rPr>
              <a:t>Gender sensitive indicators are fundamental to underline the differences and to understand the causes of inequality</a:t>
            </a:r>
          </a:p>
          <a:p>
            <a:endParaRPr lang="it-IT">
              <a:solidFill>
                <a:srgbClr val="505150"/>
              </a:solidFill>
            </a:endParaRPr>
          </a:p>
          <a:p>
            <a:r>
              <a:rPr lang="it-IT">
                <a:solidFill>
                  <a:srgbClr val="505150"/>
                </a:solidFill>
              </a:rPr>
              <a:t>The development of regional and international standards in areas particularly relevant for gender analysis is needed</a:t>
            </a:r>
          </a:p>
        </p:txBody>
      </p:sp>
      <p:sp>
        <p:nvSpPr>
          <p:cNvPr id="40964" name="CasellaDiTesto 9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CasellaDiTesto 7"/>
          <p:cNvSpPr txBox="1">
            <a:spLocks noChangeArrowheads="1"/>
          </p:cNvSpPr>
          <p:nvPr/>
        </p:nvSpPr>
        <p:spPr bwMode="auto">
          <a:xfrm>
            <a:off x="787400" y="4838700"/>
            <a:ext cx="75215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GB" sz="1400"/>
          </a:p>
        </p:txBody>
      </p:sp>
      <p:sp>
        <p:nvSpPr>
          <p:cNvPr id="41986" name="CasellaDiTesto 8"/>
          <p:cNvSpPr txBox="1">
            <a:spLocks noChangeArrowheads="1"/>
          </p:cNvSpPr>
          <p:nvPr/>
        </p:nvSpPr>
        <p:spPr bwMode="auto">
          <a:xfrm>
            <a:off x="682625" y="2035175"/>
            <a:ext cx="7643813" cy="203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t-IT" sz="6000">
                <a:solidFill>
                  <a:srgbClr val="505150"/>
                </a:solidFill>
              </a:rPr>
              <a:t>Thank you!</a:t>
            </a:r>
          </a:p>
          <a:p>
            <a:pPr algn="ctr"/>
            <a:endParaRPr lang="it-IT" sz="1600">
              <a:solidFill>
                <a:srgbClr val="505150"/>
              </a:solidFill>
            </a:endParaRPr>
          </a:p>
          <a:p>
            <a:pPr algn="ctr"/>
            <a:endParaRPr lang="it-IT" sz="1600">
              <a:solidFill>
                <a:srgbClr val="505150"/>
              </a:solidFill>
            </a:endParaRPr>
          </a:p>
          <a:p>
            <a:pPr algn="ctr"/>
            <a:r>
              <a:rPr lang="it-IT" sz="1600">
                <a:solidFill>
                  <a:srgbClr val="505150"/>
                </a:solidFill>
              </a:rPr>
              <a:t>demofont@istat.it</a:t>
            </a:r>
          </a:p>
          <a:p>
            <a:endParaRPr lang="it-IT">
              <a:solidFill>
                <a:srgbClr val="5051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pic>
        <p:nvPicPr>
          <p:cNvPr id="16386" name="Picture 3"/>
          <p:cNvPicPr>
            <a:picLocks noChangeAspect="1" noChangeArrowheads="1"/>
          </p:cNvPicPr>
          <p:nvPr/>
        </p:nvPicPr>
        <p:blipFill>
          <a:blip r:embed="rId2"/>
          <a:srcRect l="16472" t="21143" r="15706" b="25714"/>
          <a:stretch>
            <a:fillRect/>
          </a:stretch>
        </p:blipFill>
        <p:spPr bwMode="auto">
          <a:xfrm>
            <a:off x="747713" y="793750"/>
            <a:ext cx="7546975" cy="475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592263"/>
            <a:ext cx="6161088" cy="3140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</a:rPr>
              <a:t> </a:t>
            </a:r>
            <a:endParaRPr lang="it-IT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Third </a:t>
            </a:r>
            <a:r>
              <a:rPr lang="en-US" dirty="0">
                <a:latin typeface="+mn-lt"/>
              </a:rPr>
              <a:t>World Conference on Women in </a:t>
            </a:r>
            <a:r>
              <a:rPr lang="en-US" dirty="0">
                <a:latin typeface="+mn-lt"/>
              </a:rPr>
              <a:t>Nairobi (1985)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Fourth World Conference on Women in Beijing (1995)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ECOSOC agreed conclusions (1997)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en-US" dirty="0">
                <a:latin typeface="+mn-lt"/>
              </a:rPr>
              <a:t>ECOSOC resolution (2001)</a:t>
            </a:r>
            <a:endParaRPr lang="it-IT" dirty="0">
              <a:latin typeface="+mn-lt"/>
            </a:endParaRPr>
          </a:p>
        </p:txBody>
      </p:sp>
      <p:sp>
        <p:nvSpPr>
          <p:cNvPr id="17410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MILESTONES</a:t>
            </a:r>
          </a:p>
        </p:txBody>
      </p:sp>
      <p:sp>
        <p:nvSpPr>
          <p:cNvPr id="17411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pic>
        <p:nvPicPr>
          <p:cNvPr id="17412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22988" y="3429000"/>
            <a:ext cx="2286000" cy="260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CasellaDiTesto 4"/>
          <p:cNvSpPr txBox="1">
            <a:spLocks noChangeArrowheads="1"/>
          </p:cNvSpPr>
          <p:nvPr/>
        </p:nvSpPr>
        <p:spPr bwMode="auto">
          <a:xfrm>
            <a:off x="682625" y="2073275"/>
            <a:ext cx="7643813" cy="295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In addressing the inequality between men and women in the sharing of power and decision-making at all levels, Governments and other actors should promote an active and visible </a:t>
            </a:r>
            <a:r>
              <a:rPr lang="en-US" sz="2400" b="1" i="1"/>
              <a:t>policy of mainstreaming </a:t>
            </a:r>
            <a:r>
              <a:rPr lang="en-US" sz="2400" i="1"/>
              <a:t>a </a:t>
            </a:r>
            <a:r>
              <a:rPr lang="en-US" sz="2400" b="1" i="1"/>
              <a:t>gender perspective </a:t>
            </a:r>
            <a:r>
              <a:rPr lang="en-US" sz="2400" i="1"/>
              <a:t>in all </a:t>
            </a:r>
            <a:r>
              <a:rPr lang="en-US" sz="2400" b="1" i="1"/>
              <a:t>policies</a:t>
            </a:r>
            <a:r>
              <a:rPr lang="en-US" sz="2400" i="1"/>
              <a:t> and </a:t>
            </a:r>
            <a:r>
              <a:rPr lang="en-US" sz="2400" b="1" i="1"/>
              <a:t>programmes</a:t>
            </a:r>
            <a:r>
              <a:rPr lang="en-US" sz="2400" i="1"/>
              <a:t> so that before decisions are taken, an </a:t>
            </a:r>
            <a:r>
              <a:rPr lang="en-US" sz="2400" b="1" i="1"/>
              <a:t>analysis </a:t>
            </a:r>
            <a:r>
              <a:rPr lang="en-US" sz="2400" i="1"/>
              <a:t>is made of the </a:t>
            </a:r>
            <a:r>
              <a:rPr lang="en-US" sz="2400" b="1" i="1"/>
              <a:t>effects </a:t>
            </a:r>
            <a:r>
              <a:rPr lang="en-US" sz="2400" i="1"/>
              <a:t>on women and men, respectively.</a:t>
            </a:r>
            <a:r>
              <a:rPr lang="en-US" sz="2400"/>
              <a:t> </a:t>
            </a:r>
            <a:endParaRPr lang="it-IT" sz="2400"/>
          </a:p>
          <a:p>
            <a:r>
              <a:rPr lang="en-US"/>
              <a:t> </a:t>
            </a:r>
            <a:endParaRPr lang="it-IT"/>
          </a:p>
        </p:txBody>
      </p:sp>
      <p:sp>
        <p:nvSpPr>
          <p:cNvPr id="18434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BEIJING PLATFORM FOR ACTION</a:t>
            </a:r>
          </a:p>
        </p:txBody>
      </p:sp>
      <p:sp>
        <p:nvSpPr>
          <p:cNvPr id="18435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30238" y="1446213"/>
            <a:ext cx="7642225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>
                <a:solidFill>
                  <a:srgbClr val="4D4D4D"/>
                </a:solidFill>
                <a:latin typeface="+mn-lt"/>
              </a:rPr>
              <a:t>…the process of assessing the implications for women and men of any planned action, including legislation, policies or </a:t>
            </a:r>
            <a:r>
              <a:rPr lang="en-US" sz="2400" i="1" dirty="0" err="1">
                <a:solidFill>
                  <a:srgbClr val="4D4D4D"/>
                </a:solidFill>
                <a:latin typeface="+mn-lt"/>
              </a:rPr>
              <a:t>programmes</a:t>
            </a:r>
            <a:r>
              <a:rPr lang="en-US" sz="2400" i="1" dirty="0">
                <a:solidFill>
                  <a:srgbClr val="4D4D4D"/>
                </a:solidFill>
                <a:latin typeface="+mn-lt"/>
              </a:rPr>
              <a:t>, in </a:t>
            </a:r>
            <a:r>
              <a:rPr lang="en-US" sz="2400" b="1" i="1" dirty="0">
                <a:solidFill>
                  <a:srgbClr val="4D4D4D"/>
                </a:solidFill>
                <a:latin typeface="+mn-lt"/>
              </a:rPr>
              <a:t>all areas </a:t>
            </a:r>
            <a:r>
              <a:rPr lang="en-US" sz="2400" i="1" dirty="0">
                <a:solidFill>
                  <a:srgbClr val="4D4D4D"/>
                </a:solidFill>
                <a:latin typeface="+mn-lt"/>
              </a:rPr>
              <a:t>and at </a:t>
            </a:r>
            <a:r>
              <a:rPr lang="en-US" sz="2400" b="1" i="1" dirty="0">
                <a:solidFill>
                  <a:srgbClr val="4D4D4D"/>
                </a:solidFill>
                <a:latin typeface="+mn-lt"/>
              </a:rPr>
              <a:t>all levels</a:t>
            </a:r>
            <a:r>
              <a:rPr lang="en-US" sz="2400" i="1" dirty="0">
                <a:solidFill>
                  <a:srgbClr val="4D4D4D"/>
                </a:solidFill>
                <a:latin typeface="+mn-lt"/>
              </a:rPr>
              <a:t>. It is a </a:t>
            </a:r>
            <a:r>
              <a:rPr lang="en-US" sz="2400" b="1" i="1" dirty="0">
                <a:solidFill>
                  <a:srgbClr val="4D4D4D"/>
                </a:solidFill>
                <a:latin typeface="+mn-lt"/>
              </a:rPr>
              <a:t>strategy</a:t>
            </a:r>
            <a:r>
              <a:rPr lang="en-US" sz="2400" i="1" dirty="0">
                <a:solidFill>
                  <a:srgbClr val="4D4D4D"/>
                </a:solidFill>
                <a:latin typeface="+mn-lt"/>
              </a:rPr>
              <a:t> for making women’s as men’s concerns and experiences an integral dimension of the design, implementation, monitoring and evaluation of policies and </a:t>
            </a:r>
            <a:r>
              <a:rPr lang="en-US" sz="2400" i="1" dirty="0" err="1">
                <a:solidFill>
                  <a:srgbClr val="4D4D4D"/>
                </a:solidFill>
                <a:latin typeface="+mn-lt"/>
              </a:rPr>
              <a:t>programmes</a:t>
            </a:r>
            <a:r>
              <a:rPr lang="en-US" sz="2400" i="1" dirty="0">
                <a:solidFill>
                  <a:srgbClr val="4D4D4D"/>
                </a:solidFill>
                <a:latin typeface="+mn-lt"/>
              </a:rPr>
              <a:t> in all political, economic and societal spheres so that women and men benefit equally and inequality is not perpetuated. The ultimate goal is to achieve </a:t>
            </a:r>
            <a:r>
              <a:rPr lang="en-US" sz="2400" b="1" i="1" dirty="0">
                <a:solidFill>
                  <a:srgbClr val="4D4D4D"/>
                </a:solidFill>
                <a:latin typeface="+mn-lt"/>
              </a:rPr>
              <a:t>gender equality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sz="2400" i="1" dirty="0">
              <a:solidFill>
                <a:srgbClr val="4D4D4D"/>
              </a:solidFill>
              <a:latin typeface="+mn-lt"/>
            </a:endParaRPr>
          </a:p>
        </p:txBody>
      </p:sp>
      <p:sp>
        <p:nvSpPr>
          <p:cNvPr id="19458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ECOSOC agreed conclusion 1997/2</a:t>
            </a:r>
          </a:p>
        </p:txBody>
      </p:sp>
      <p:sp>
        <p:nvSpPr>
          <p:cNvPr id="19459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CasellaDiTesto 4"/>
          <p:cNvSpPr txBox="1">
            <a:spLocks noChangeArrowheads="1"/>
          </p:cNvSpPr>
          <p:nvPr/>
        </p:nvSpPr>
        <p:spPr bwMode="auto">
          <a:xfrm>
            <a:off x="682625" y="1722438"/>
            <a:ext cx="7643813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i="1">
                <a:solidFill>
                  <a:srgbClr val="4D4D4D"/>
                </a:solidFill>
              </a:rPr>
              <a:t>“Gender Mainstreaming is a globally accepted strategy for promoting </a:t>
            </a:r>
            <a:r>
              <a:rPr lang="en-US" b="1" i="1">
                <a:solidFill>
                  <a:srgbClr val="4D4D4D"/>
                </a:solidFill>
              </a:rPr>
              <a:t>gender equality</a:t>
            </a:r>
            <a:r>
              <a:rPr lang="en-US" i="1">
                <a:solidFill>
                  <a:srgbClr val="4D4D4D"/>
                </a:solidFill>
              </a:rPr>
              <a:t>. Mainstreaming is not an end in itself but a </a:t>
            </a:r>
            <a:r>
              <a:rPr lang="en-US" b="1" i="1">
                <a:solidFill>
                  <a:srgbClr val="4D4D4D"/>
                </a:solidFill>
              </a:rPr>
              <a:t>strategy</a:t>
            </a:r>
            <a:r>
              <a:rPr lang="en-US" i="1">
                <a:solidFill>
                  <a:srgbClr val="4D4D4D"/>
                </a:solidFill>
              </a:rPr>
              <a:t>, an </a:t>
            </a:r>
            <a:r>
              <a:rPr lang="en-US" b="1" i="1">
                <a:solidFill>
                  <a:srgbClr val="4D4D4D"/>
                </a:solidFill>
              </a:rPr>
              <a:t>approach</a:t>
            </a:r>
            <a:r>
              <a:rPr lang="en-US" i="1">
                <a:solidFill>
                  <a:srgbClr val="4D4D4D"/>
                </a:solidFill>
              </a:rPr>
              <a:t>, a </a:t>
            </a:r>
            <a:r>
              <a:rPr lang="en-US" b="1" i="1">
                <a:solidFill>
                  <a:srgbClr val="4D4D4D"/>
                </a:solidFill>
              </a:rPr>
              <a:t>means</a:t>
            </a:r>
            <a:r>
              <a:rPr lang="en-US" i="1">
                <a:solidFill>
                  <a:srgbClr val="4D4D4D"/>
                </a:solidFill>
              </a:rPr>
              <a:t> to achieve the goal of gender equality. Mainstreaming involves ensuring that gender perspectives and attention to the goal of gender equality are central to all activities - policy development, research, advocacy/ dialogue, legislation, resource allocation, and planning, implementation and monitoring of programmes and projects”</a:t>
            </a:r>
          </a:p>
          <a:p>
            <a:pPr marL="285750" indent="-285750">
              <a:buFont typeface="Arial" charset="0"/>
              <a:buChar char="•"/>
            </a:pPr>
            <a:endParaRPr lang="it-IT" i="1">
              <a:solidFill>
                <a:srgbClr val="4D4D4D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i="1">
                <a:solidFill>
                  <a:srgbClr val="4D4D4D"/>
                </a:solidFill>
              </a:rPr>
              <a:t>“Gender mainstreaming is the </a:t>
            </a:r>
            <a:r>
              <a:rPr lang="en-US" b="1" i="1">
                <a:solidFill>
                  <a:srgbClr val="4D4D4D"/>
                </a:solidFill>
              </a:rPr>
              <a:t>(re)organisation</a:t>
            </a:r>
            <a:r>
              <a:rPr lang="en-US" i="1">
                <a:solidFill>
                  <a:srgbClr val="4D4D4D"/>
                </a:solidFill>
              </a:rPr>
              <a:t>, </a:t>
            </a:r>
            <a:r>
              <a:rPr lang="en-US" b="1" i="1">
                <a:solidFill>
                  <a:srgbClr val="4D4D4D"/>
                </a:solidFill>
              </a:rPr>
              <a:t>improvement</a:t>
            </a:r>
            <a:r>
              <a:rPr lang="en-US" i="1">
                <a:solidFill>
                  <a:srgbClr val="4D4D4D"/>
                </a:solidFill>
              </a:rPr>
              <a:t>, </a:t>
            </a:r>
            <a:r>
              <a:rPr lang="en-US" b="1" i="1">
                <a:solidFill>
                  <a:srgbClr val="4D4D4D"/>
                </a:solidFill>
              </a:rPr>
              <a:t>development</a:t>
            </a:r>
            <a:r>
              <a:rPr lang="en-US" i="1">
                <a:solidFill>
                  <a:srgbClr val="4D4D4D"/>
                </a:solidFill>
              </a:rPr>
              <a:t> and </a:t>
            </a:r>
            <a:r>
              <a:rPr lang="en-US" b="1" i="1">
                <a:solidFill>
                  <a:srgbClr val="4D4D4D"/>
                </a:solidFill>
              </a:rPr>
              <a:t>evaluation of policy processes</a:t>
            </a:r>
            <a:r>
              <a:rPr lang="en-US" i="1">
                <a:solidFill>
                  <a:srgbClr val="4D4D4D"/>
                </a:solidFill>
              </a:rPr>
              <a:t>, so that a gender equality perspective is incorporated in all policies, at all levels and at all stages, by the actors normally involved in policymaking</a:t>
            </a:r>
            <a:r>
              <a:rPr lang="en-US">
                <a:solidFill>
                  <a:srgbClr val="4D4D4D"/>
                </a:solidFill>
              </a:rPr>
              <a:t>”</a:t>
            </a:r>
            <a:endParaRPr lang="it-IT">
              <a:solidFill>
                <a:srgbClr val="4D4D4D"/>
              </a:solidFill>
            </a:endParaRPr>
          </a:p>
        </p:txBody>
      </p:sp>
      <p:sp>
        <p:nvSpPr>
          <p:cNvPr id="20482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OTHER DEFINITIONS</a:t>
            </a:r>
          </a:p>
        </p:txBody>
      </p:sp>
      <p:sp>
        <p:nvSpPr>
          <p:cNvPr id="20483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30238" y="1493838"/>
            <a:ext cx="7045325" cy="4524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An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important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instrument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to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know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that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women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 and men </a:t>
            </a:r>
            <a:r>
              <a:rPr lang="it-IT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have</a:t>
            </a:r>
            <a:r>
              <a:rPr lang="it-I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600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different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roles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society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different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needs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access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and control over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resources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d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ifferent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constraints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in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responding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economic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change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different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skills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interests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21506" name="CasellaDiTesto 2"/>
          <p:cNvSpPr txBox="1">
            <a:spLocks noChangeArrowheads="1"/>
          </p:cNvSpPr>
          <p:nvPr/>
        </p:nvSpPr>
        <p:spPr bwMode="auto">
          <a:xfrm>
            <a:off x="682625" y="593725"/>
            <a:ext cx="7537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OFFICIAL STATISTICS</a:t>
            </a:r>
          </a:p>
        </p:txBody>
      </p:sp>
      <p:sp>
        <p:nvSpPr>
          <p:cNvPr id="21507" name="CasellaDiTesto 6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pic>
        <p:nvPicPr>
          <p:cNvPr id="21508" name="Immagin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99200" y="4311650"/>
            <a:ext cx="2014538" cy="184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82625" y="1558925"/>
            <a:ext cx="7643813" cy="4248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Data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disaggregated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by sex are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not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exhaustive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Social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relationship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between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women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men are more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relevant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than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biological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differences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>
                <a:solidFill>
                  <a:srgbClr val="505150"/>
                </a:solidFill>
                <a:latin typeface="+mn-lt"/>
              </a:rPr>
              <a:t>A chance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evaluate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women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men’s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contributions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the society,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their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different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needs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and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problems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Fundamental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tool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to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develop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gender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policies</a:t>
            </a: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it-IT" dirty="0">
              <a:solidFill>
                <a:srgbClr val="505150"/>
              </a:solidFill>
              <a:latin typeface="+mn-lt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/>
              <a:buChar char="•"/>
              <a:defRPr/>
            </a:pPr>
            <a:r>
              <a:rPr lang="it-IT" dirty="0" err="1">
                <a:solidFill>
                  <a:srgbClr val="505150"/>
                </a:solidFill>
                <a:latin typeface="+mn-lt"/>
              </a:rPr>
              <a:t>Important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instrument</a:t>
            </a:r>
            <a:r>
              <a:rPr lang="it-IT" dirty="0">
                <a:solidFill>
                  <a:srgbClr val="505150"/>
                </a:solidFill>
                <a:latin typeface="+mn-lt"/>
              </a:rPr>
              <a:t> for </a:t>
            </a:r>
            <a:r>
              <a:rPr lang="it-IT" dirty="0" err="1">
                <a:solidFill>
                  <a:srgbClr val="505150"/>
                </a:solidFill>
                <a:latin typeface="+mn-lt"/>
              </a:rPr>
              <a:t>evaluations</a:t>
            </a:r>
            <a:endParaRPr lang="it-IT" dirty="0">
              <a:solidFill>
                <a:srgbClr val="505150"/>
              </a:solidFill>
              <a:latin typeface="+mn-lt"/>
            </a:endParaRPr>
          </a:p>
        </p:txBody>
      </p:sp>
      <p:sp>
        <p:nvSpPr>
          <p:cNvPr id="22530" name="CasellaDiTesto 6"/>
          <p:cNvSpPr txBox="1">
            <a:spLocks noChangeArrowheads="1"/>
          </p:cNvSpPr>
          <p:nvPr/>
        </p:nvSpPr>
        <p:spPr bwMode="auto">
          <a:xfrm>
            <a:off x="787400" y="590550"/>
            <a:ext cx="7539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2400">
                <a:solidFill>
                  <a:srgbClr val="505150"/>
                </a:solidFill>
              </a:rPr>
              <a:t>WHY A GENDER PERSPECTIVE IN STATISTICS</a:t>
            </a:r>
          </a:p>
        </p:txBody>
      </p:sp>
      <p:sp>
        <p:nvSpPr>
          <p:cNvPr id="22531" name="CasellaDiTesto 7"/>
          <p:cNvSpPr txBox="1">
            <a:spLocks noChangeArrowheads="1"/>
          </p:cNvSpPr>
          <p:nvPr/>
        </p:nvSpPr>
        <p:spPr bwMode="auto">
          <a:xfrm>
            <a:off x="682625" y="6435725"/>
            <a:ext cx="5440363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>
                <a:solidFill>
                  <a:srgbClr val="7F7F7F"/>
                </a:solidFill>
              </a:rPr>
              <a:t>Mainstreaming Gender and Official Statistics, Sara Demofonti – Incheon, 12 November 2013</a:t>
            </a:r>
          </a:p>
        </p:txBody>
      </p:sp>
      <p:pic>
        <p:nvPicPr>
          <p:cNvPr id="22532" name="Immagin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80150" y="4052888"/>
            <a:ext cx="2046288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ertina">
  <a:themeElements>
    <a:clrScheme name="Impostazioni personalizza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2966</TotalTime>
  <Words>1371</Words>
  <Application>Microsoft Office PowerPoint</Application>
  <PresentationFormat>On-screen Show (4:3)</PresentationFormat>
  <Paragraphs>286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12</vt:i4>
      </vt:variant>
      <vt:variant>
        <vt:lpstr>Slide Titles</vt:lpstr>
      </vt:variant>
      <vt:variant>
        <vt:i4>27</vt:i4>
      </vt:variant>
    </vt:vector>
  </HeadingPairs>
  <TitlesOfParts>
    <vt:vector size="42" baseType="lpstr">
      <vt:lpstr>Arial</vt:lpstr>
      <vt:lpstr>Calibri</vt:lpstr>
      <vt:lpstr>Times New Roman</vt:lpstr>
      <vt:lpstr>copertina</vt:lpstr>
      <vt:lpstr>copertina</vt:lpstr>
      <vt:lpstr>copertina</vt:lpstr>
      <vt:lpstr>copertina</vt:lpstr>
      <vt:lpstr>copertina</vt:lpstr>
      <vt:lpstr>copertina</vt:lpstr>
      <vt:lpstr>copertina</vt:lpstr>
      <vt:lpstr>copertina</vt:lpstr>
      <vt:lpstr>copertina</vt:lpstr>
      <vt:lpstr>copertina</vt:lpstr>
      <vt:lpstr>copertina</vt:lpstr>
      <vt:lpstr>copertina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Bruna Tabanella</dc:creator>
  <cp:lastModifiedBy>United Nations</cp:lastModifiedBy>
  <cp:revision>125</cp:revision>
  <cp:lastPrinted>2013-11-08T10:47:14Z</cp:lastPrinted>
  <dcterms:created xsi:type="dcterms:W3CDTF">2012-12-11T11:00:35Z</dcterms:created>
  <dcterms:modified xsi:type="dcterms:W3CDTF">2013-11-19T20:12:05Z</dcterms:modified>
</cp:coreProperties>
</file>