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300" r:id="rId4"/>
    <p:sldId id="301" r:id="rId5"/>
    <p:sldId id="302" r:id="rId6"/>
    <p:sldId id="303" r:id="rId7"/>
    <p:sldId id="304" r:id="rId8"/>
    <p:sldId id="305" r:id="rId9"/>
    <p:sldId id="306" r:id="rId10"/>
    <p:sldId id="307" r:id="rId11"/>
    <p:sldId id="308" r:id="rId12"/>
    <p:sldId id="309" r:id="rId13"/>
    <p:sldId id="310" r:id="rId14"/>
    <p:sldId id="315" r:id="rId15"/>
    <p:sldId id="316" r:id="rId16"/>
    <p:sldId id="348" r:id="rId17"/>
    <p:sldId id="320" r:id="rId18"/>
    <p:sldId id="347" r:id="rId19"/>
    <p:sldId id="349"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5" autoAdjust="0"/>
    <p:restoredTop sz="94660"/>
  </p:normalViewPr>
  <p:slideViewPr>
    <p:cSldViewPr>
      <p:cViewPr>
        <p:scale>
          <a:sx n="100" d="100"/>
          <a:sy n="100" d="100"/>
        </p:scale>
        <p:origin x="-444"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18B9C-9C0F-42E2-828A-2E5637B2A801}" type="datetimeFigureOut">
              <a:rPr lang="fr-FR" smtClean="0"/>
              <a:pPr/>
              <a:t>07/11/2014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BDE354-7B6B-4B0B-9DC1-34FEDC96475A}" type="slidenum">
              <a:rPr lang="fr-FR" smtClean="0"/>
              <a:pPr/>
              <a:t>‹#›</a:t>
            </a:fld>
            <a:endParaRPr lang="fr-FR"/>
          </a:p>
        </p:txBody>
      </p:sp>
    </p:spTree>
    <p:extLst>
      <p:ext uri="{BB962C8B-B14F-4D97-AF65-F5344CB8AC3E}">
        <p14:creationId xmlns:p14="http://schemas.microsoft.com/office/powerpoint/2010/main" val="245048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3</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13</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15</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16</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17</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18</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EBDE354-7B6B-4B0B-9DC1-34FEDC96475A}"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032F9D2-D5FB-48AF-B001-5378CCAF28B7}" type="datetime8">
              <a:rPr lang="ar-MA" smtClean="0"/>
              <a:pPr/>
              <a:t>07 تشرين الثاني، 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D5712A-29F3-45D3-848F-4677D901ABA4}" type="datetime8">
              <a:rPr lang="ar-MA" smtClean="0"/>
              <a:pPr/>
              <a:t>07 تشرين الثاني، 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03A59EC-91DC-44C6-B409-CA4F4AFB3970}" type="datetime8">
              <a:rPr lang="ar-MA" smtClean="0"/>
              <a:pPr/>
              <a:t>07 تشرين الثاني، 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29A9CE-B8CF-4F24-95A4-119ADE7E8776}" type="datetime8">
              <a:rPr lang="ar-MA" smtClean="0"/>
              <a:pPr/>
              <a:t>07 تشرين الثاني، 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D604C42-14E9-4C83-BFA9-F62C333ABC58}" type="datetime8">
              <a:rPr lang="ar-MA" smtClean="0"/>
              <a:pPr/>
              <a:t>07 تشرين الثاني، 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75B437-50CF-4B19-B453-6BA11C803583}" type="datetime8">
              <a:rPr lang="ar-MA" smtClean="0"/>
              <a:pPr/>
              <a:t>07 تشرين الثاني، 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9AF76EE-9663-411A-89B7-949049A5A820}" type="datetime8">
              <a:rPr lang="ar-MA" smtClean="0"/>
              <a:pPr/>
              <a:t>07 تشرين الثاني، 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BED5510-71E0-4A13-A26F-7E0BC9110D2E}" type="datetime8">
              <a:rPr lang="ar-MA" smtClean="0"/>
              <a:pPr/>
              <a:t>07 تشرين الثاني، 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FEAE9E-6D77-40F1-A4E0-74AA2711687A}" type="datetime8">
              <a:rPr lang="ar-MA" smtClean="0"/>
              <a:pPr/>
              <a:t>07 تشرين الثاني، 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35451A-19C7-48BA-8ABA-B6DE08C35E63}" type="datetime8">
              <a:rPr lang="ar-MA" smtClean="0"/>
              <a:pPr/>
              <a:t>07 تشرين الثاني، 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A4CFE4-2B49-4BF2-AC6A-87765E43CD2C}" type="datetime8">
              <a:rPr lang="ar-MA" smtClean="0"/>
              <a:pPr/>
              <a:t>07 تشرين الثاني، 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706DD0-B37E-4CFA-9C3E-6D45F515D548}"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48C9E-FBC6-4181-B393-47860E570E4B}" type="datetime8">
              <a:rPr lang="ar-MA" smtClean="0"/>
              <a:pPr/>
              <a:t>07 تشرين الثاني، 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06DD0-B37E-4CFA-9C3E-6D45F515D548}"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727203"/>
          </a:xfrm>
        </p:spPr>
        <p:txBody>
          <a:bodyPr>
            <a:normAutofit/>
          </a:bodyPr>
          <a:lstStyle/>
          <a:p>
            <a:pPr rtl="1"/>
            <a:r>
              <a:rPr lang="ar-MA" b="1" dirty="0" smtClean="0"/>
              <a:t>منهجية تنفيذ الخطة الإستراتيجية للإحصاء العام للسكان والسكنى وتقييم بياناته </a:t>
            </a:r>
            <a:endParaRPr lang="fr-FR" b="1" dirty="0"/>
          </a:p>
        </p:txBody>
      </p:sp>
      <p:sp>
        <p:nvSpPr>
          <p:cNvPr id="3" name="Sous-titre 2"/>
          <p:cNvSpPr>
            <a:spLocks noGrp="1"/>
          </p:cNvSpPr>
          <p:nvPr>
            <p:ph type="subTitle" idx="1"/>
          </p:nvPr>
        </p:nvSpPr>
        <p:spPr>
          <a:xfrm>
            <a:off x="1357290" y="5105400"/>
            <a:ext cx="6400800" cy="1275928"/>
          </a:xfrm>
        </p:spPr>
        <p:txBody>
          <a:bodyPr/>
          <a:lstStyle/>
          <a:p>
            <a:r>
              <a:rPr lang="ar-MA" dirty="0" smtClean="0">
                <a:solidFill>
                  <a:schemeClr val="tx1"/>
                </a:solidFill>
              </a:rPr>
              <a:t>آسية نجاري</a:t>
            </a:r>
          </a:p>
          <a:p>
            <a:r>
              <a:rPr lang="ar-MA" dirty="0" smtClean="0">
                <a:solidFill>
                  <a:schemeClr val="tx1"/>
                </a:solidFill>
              </a:rPr>
              <a:t>المملكة المغربية </a:t>
            </a:r>
            <a:endParaRPr lang="fr-FR" dirty="0" smtClean="0">
              <a:solidFill>
                <a:schemeClr val="tx1"/>
              </a:solidFill>
            </a:endParaRPr>
          </a:p>
          <a:p>
            <a:endParaRPr lang="ar-MA" dirty="0" smtClean="0">
              <a:solidFill>
                <a:schemeClr val="tx1"/>
              </a:solidFill>
            </a:endParaRPr>
          </a:p>
        </p:txBody>
      </p:sp>
      <p:cxnSp>
        <p:nvCxnSpPr>
          <p:cNvPr id="5" name="Connecteur droit 4"/>
          <p:cNvCxnSpPr/>
          <p:nvPr/>
        </p:nvCxnSpPr>
        <p:spPr>
          <a:xfrm>
            <a:off x="7143768" y="857232"/>
            <a:ext cx="1285884" cy="1588"/>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786050" y="285728"/>
            <a:ext cx="5143536" cy="523220"/>
          </a:xfrm>
          <a:prstGeom prst="rect">
            <a:avLst/>
          </a:prstGeom>
          <a:noFill/>
        </p:spPr>
        <p:txBody>
          <a:bodyPr wrap="square" rtlCol="0">
            <a:spAutoFit/>
          </a:bodyPr>
          <a:lstStyle/>
          <a:p>
            <a:pPr algn="r" rtl="1"/>
            <a:r>
              <a:rPr lang="ar-MA" sz="2800" b="1" dirty="0" smtClean="0"/>
              <a:t>المندوبية السامية للتخطيط للمملكة المغربية </a:t>
            </a:r>
            <a:endParaRPr lang="fr-FR" sz="2800" b="1" dirty="0"/>
          </a:p>
        </p:txBody>
      </p:sp>
      <p:sp>
        <p:nvSpPr>
          <p:cNvPr id="8" name="ZoneTexte 7"/>
          <p:cNvSpPr txBox="1"/>
          <p:nvPr/>
        </p:nvSpPr>
        <p:spPr>
          <a:xfrm>
            <a:off x="4214810" y="857232"/>
            <a:ext cx="3643338" cy="523220"/>
          </a:xfrm>
          <a:prstGeom prst="rect">
            <a:avLst/>
          </a:prstGeom>
          <a:noFill/>
        </p:spPr>
        <p:txBody>
          <a:bodyPr wrap="square" rtlCol="0">
            <a:spAutoFit/>
          </a:bodyPr>
          <a:lstStyle/>
          <a:p>
            <a:pPr algn="r" rtl="1"/>
            <a:r>
              <a:rPr lang="ar-MA" sz="2800" dirty="0" smtClean="0"/>
              <a:t>مديرية الإحصاء</a:t>
            </a:r>
            <a:endParaRPr lang="fr-F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endParaRPr lang="ar-MA" sz="1800" dirty="0" smtClean="0"/>
          </a:p>
          <a:p>
            <a:pPr algn="r" rtl="1">
              <a:buNone/>
            </a:pPr>
            <a:r>
              <a:rPr lang="ar-MA" sz="1800" dirty="0" smtClean="0">
                <a:solidFill>
                  <a:schemeClr val="tx1">
                    <a:lumMod val="75000"/>
                    <a:lumOff val="25000"/>
                  </a:schemeClr>
                </a:solidFill>
              </a:rPr>
              <a:t>-تعريف وأهداف الإحصاء</a:t>
            </a:r>
          </a:p>
          <a:p>
            <a:pPr algn="r" rtl="1">
              <a:buNone/>
            </a:pPr>
            <a:r>
              <a:rPr lang="ar-MA" sz="1800" dirty="0" smtClean="0">
                <a:solidFill>
                  <a:schemeClr val="tx1">
                    <a:lumMod val="75000"/>
                    <a:lumOff val="25000"/>
                  </a:schemeClr>
                </a:solidFill>
              </a:rPr>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انجاز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b="1" dirty="0" smtClean="0"/>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r>
              <a:rPr lang="ar-MA" sz="2000" dirty="0" smtClean="0"/>
              <a:t> </a:t>
            </a:r>
          </a:p>
          <a:p>
            <a:pPr algn="r" rtl="1">
              <a:buNone/>
            </a:pPr>
            <a:r>
              <a:rPr lang="ar-MA" sz="2000" dirty="0" smtClean="0"/>
              <a:t>منهجية تقييم بيانات الإحصاء</a:t>
            </a:r>
          </a:p>
          <a:p>
            <a:pPr algn="r" rtl="1">
              <a:buNone/>
            </a:pPr>
            <a:r>
              <a:rPr lang="ar-MA" sz="2000" dirty="0" smtClean="0"/>
              <a:t> </a:t>
            </a:r>
            <a:endParaRPr lang="ar-MA" sz="2000" dirty="0" smtClean="0">
              <a:solidFill>
                <a:schemeClr val="tx1">
                  <a:lumMod val="50000"/>
                  <a:lumOff val="50000"/>
                </a:schemeClr>
              </a:solidFill>
            </a:endParaRPr>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285860"/>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535782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إنجاز الإحصاء بالميدان</a:t>
            </a:r>
            <a:endParaRPr lang="fr-FR" sz="2800" b="1" dirty="0"/>
          </a:p>
        </p:txBody>
      </p:sp>
      <p:sp>
        <p:nvSpPr>
          <p:cNvPr id="10" name="ZoneTexte 9"/>
          <p:cNvSpPr txBox="1"/>
          <p:nvPr/>
        </p:nvSpPr>
        <p:spPr>
          <a:xfrm>
            <a:off x="714348" y="1500174"/>
            <a:ext cx="5429288" cy="646331"/>
          </a:xfrm>
          <a:prstGeom prst="rect">
            <a:avLst/>
          </a:prstGeom>
          <a:noFill/>
        </p:spPr>
        <p:txBody>
          <a:bodyPr wrap="square" rtlCol="0">
            <a:spAutoFit/>
          </a:bodyPr>
          <a:lstStyle/>
          <a:p>
            <a:pPr algn="r" rtl="1"/>
            <a:endParaRPr lang="ar-MA" dirty="0" smtClean="0">
              <a:solidFill>
                <a:srgbClr val="990033"/>
              </a:solidFill>
              <a:latin typeface="Arial" pitchFamily="34" charset="0"/>
            </a:endParaRPr>
          </a:p>
          <a:p>
            <a:pPr algn="r" rtl="1"/>
            <a:endParaRPr lang="fr-FR" dirty="0"/>
          </a:p>
        </p:txBody>
      </p:sp>
      <p:sp>
        <p:nvSpPr>
          <p:cNvPr id="18" name="ZoneTexte 17"/>
          <p:cNvSpPr txBox="1"/>
          <p:nvPr/>
        </p:nvSpPr>
        <p:spPr>
          <a:xfrm>
            <a:off x="714348" y="1500174"/>
            <a:ext cx="5357850" cy="1938992"/>
          </a:xfrm>
          <a:prstGeom prst="rect">
            <a:avLst/>
          </a:prstGeom>
          <a:noFill/>
        </p:spPr>
        <p:txBody>
          <a:bodyPr wrap="square" rtlCol="0">
            <a:spAutoFit/>
          </a:bodyPr>
          <a:lstStyle/>
          <a:p>
            <a:pPr algn="r" rtl="1"/>
            <a:r>
              <a:rPr lang="ar-MA" sz="2000" dirty="0" smtClean="0">
                <a:cs typeface="+mj-cs"/>
              </a:rPr>
              <a:t>يتم إنجاز عملية الإحصاء ميدانيا في 22 يوما، حيث يخصص اليومين الأولين للتعرف على الميدان، بينما تستغرق عملية الإحصاء الفعلية للأسر والمساكن 20 يوما.</a:t>
            </a:r>
          </a:p>
          <a:p>
            <a:pPr algn="r" rtl="1"/>
            <a:endParaRPr lang="ar-MA" sz="2000" dirty="0" smtClean="0">
              <a:cs typeface="+mj-cs"/>
            </a:endParaRPr>
          </a:p>
          <a:p>
            <a:pPr algn="r" rtl="1"/>
            <a:r>
              <a:rPr lang="ar-MA" sz="2000" dirty="0" smtClean="0">
                <a:cs typeface="+mj-cs"/>
              </a:rPr>
              <a:t>لتنفيذ عملية الإحصاء لسنة 2014، تم تجنيد حوالي 1300 مشرف جماعي، 18000 مراقب </a:t>
            </a:r>
            <a:r>
              <a:rPr lang="ar-MA" sz="2000" dirty="0" err="1" smtClean="0">
                <a:cs typeface="+mj-cs"/>
              </a:rPr>
              <a:t>و53000</a:t>
            </a:r>
            <a:r>
              <a:rPr lang="ar-MA" sz="2000" dirty="0" smtClean="0">
                <a:cs typeface="+mj-cs"/>
              </a:rPr>
              <a:t> باحث إحصائي.</a:t>
            </a:r>
            <a:endParaRPr lang="fr-FR" sz="2000" dirty="0">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r>
              <a:rPr lang="ar-MA" sz="2000" dirty="0" smtClean="0"/>
              <a:t> </a:t>
            </a:r>
            <a:endParaRPr lang="ar-MA" sz="1800" dirty="0" smtClean="0">
              <a:solidFill>
                <a:schemeClr val="tx1">
                  <a:lumMod val="75000"/>
                  <a:lumOff val="25000"/>
                </a:schemeClr>
              </a:solidFill>
            </a:endParaRPr>
          </a:p>
          <a:p>
            <a:pPr algn="r" rtl="1">
              <a:buNone/>
            </a:pPr>
            <a:r>
              <a:rPr lang="ar-MA" sz="1800" dirty="0" smtClean="0">
                <a:solidFill>
                  <a:schemeClr val="tx1">
                    <a:lumMod val="75000"/>
                    <a:lumOff val="25000"/>
                  </a:schemeClr>
                </a:solidFill>
              </a:rPr>
              <a:t>-تعريف وأهداف الإحصاء</a:t>
            </a:r>
          </a:p>
          <a:p>
            <a:pPr algn="r" rtl="1">
              <a:buNone/>
            </a:pPr>
            <a:r>
              <a:rPr lang="ar-MA" sz="1800" dirty="0" smtClean="0">
                <a:solidFill>
                  <a:schemeClr val="tx1">
                    <a:lumMod val="75000"/>
                    <a:lumOff val="25000"/>
                  </a:schemeClr>
                </a:solidFill>
              </a:rPr>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انجاز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b="1" dirty="0" smtClean="0"/>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منهجية تقييم بيانات الإحصاء</a:t>
            </a:r>
          </a:p>
          <a:p>
            <a:pPr algn="r" rtl="1">
              <a:buNone/>
            </a:pPr>
            <a:r>
              <a:rPr lang="ar-MA" sz="2000" dirty="0" smtClean="0"/>
              <a:t> </a:t>
            </a:r>
            <a:endParaRPr lang="ar-MA" sz="2000" dirty="0" smtClean="0">
              <a:solidFill>
                <a:schemeClr val="tx1">
                  <a:lumMod val="50000"/>
                  <a:lumOff val="50000"/>
                </a:schemeClr>
              </a:solidFill>
            </a:endParaRPr>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5" name="Connecteur droit 4"/>
          <p:cNvCxnSpPr/>
          <p:nvPr/>
        </p:nvCxnSpPr>
        <p:spPr>
          <a:xfrm rot="10800000">
            <a:off x="6786546" y="128586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357298"/>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535782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بحث المراقبة</a:t>
            </a:r>
            <a:endParaRPr lang="fr-FR" sz="2800" b="1" dirty="0"/>
          </a:p>
        </p:txBody>
      </p:sp>
      <p:sp>
        <p:nvSpPr>
          <p:cNvPr id="10" name="ZoneTexte 9"/>
          <p:cNvSpPr txBox="1"/>
          <p:nvPr/>
        </p:nvSpPr>
        <p:spPr>
          <a:xfrm>
            <a:off x="714348" y="1500174"/>
            <a:ext cx="5429288" cy="646331"/>
          </a:xfrm>
          <a:prstGeom prst="rect">
            <a:avLst/>
          </a:prstGeom>
          <a:noFill/>
        </p:spPr>
        <p:txBody>
          <a:bodyPr wrap="square" rtlCol="0">
            <a:spAutoFit/>
          </a:bodyPr>
          <a:lstStyle/>
          <a:p>
            <a:pPr algn="r" rtl="1"/>
            <a:endParaRPr lang="ar-MA" dirty="0" smtClean="0">
              <a:solidFill>
                <a:srgbClr val="990033"/>
              </a:solidFill>
              <a:latin typeface="Arial" pitchFamily="34" charset="0"/>
            </a:endParaRPr>
          </a:p>
          <a:p>
            <a:pPr algn="r" rtl="1"/>
            <a:endParaRPr lang="fr-FR" dirty="0"/>
          </a:p>
        </p:txBody>
      </p:sp>
      <p:sp>
        <p:nvSpPr>
          <p:cNvPr id="16" name="ZoneTexte 15"/>
          <p:cNvSpPr txBox="1"/>
          <p:nvPr/>
        </p:nvSpPr>
        <p:spPr>
          <a:xfrm>
            <a:off x="500034" y="1340768"/>
            <a:ext cx="5286412" cy="2862322"/>
          </a:xfrm>
          <a:prstGeom prst="rect">
            <a:avLst/>
          </a:prstGeom>
          <a:noFill/>
        </p:spPr>
        <p:txBody>
          <a:bodyPr wrap="square" rtlCol="0">
            <a:spAutoFit/>
          </a:bodyPr>
          <a:lstStyle/>
          <a:p>
            <a:pPr marL="0" lvl="1" algn="r" rtl="1"/>
            <a:r>
              <a:rPr lang="ar-MA" sz="2000" b="1" u="sng" dirty="0" smtClean="0">
                <a:latin typeface="Arial" pitchFamily="34" charset="0"/>
                <a:cs typeface="+mj-cs"/>
              </a:rPr>
              <a:t>الهدف</a:t>
            </a:r>
            <a:r>
              <a:rPr lang="ar-MA" sz="2000" dirty="0" smtClean="0">
                <a:latin typeface="Arial" pitchFamily="34" charset="0"/>
                <a:cs typeface="+mj-cs"/>
              </a:rPr>
              <a:t>:   تقدير معدل شمولية الإحصاء العام للسكان والسكنى.</a:t>
            </a:r>
          </a:p>
          <a:p>
            <a:pPr marL="0" lvl="1" algn="r" rtl="1"/>
            <a:endParaRPr lang="ar-MA" sz="2000" dirty="0" smtClean="0">
              <a:latin typeface="Arial" pitchFamily="34" charset="0"/>
              <a:cs typeface="+mj-cs"/>
            </a:endParaRPr>
          </a:p>
          <a:p>
            <a:pPr marL="0" lvl="1" algn="r" rtl="1"/>
            <a:r>
              <a:rPr lang="ar-MA" sz="2000" dirty="0" smtClean="0">
                <a:latin typeface="Arial" pitchFamily="34" charset="0"/>
                <a:cs typeface="+mj-cs"/>
              </a:rPr>
              <a:t>يشمل بحث المراقبة حوالي 15000 أسرة يتم سحبها على مرحلتين:</a:t>
            </a:r>
          </a:p>
          <a:p>
            <a:pPr marL="0" lvl="1" algn="r" rtl="1">
              <a:buClr>
                <a:schemeClr val="accent6">
                  <a:lumMod val="75000"/>
                </a:schemeClr>
              </a:buClr>
              <a:buFont typeface="Wingdings" pitchFamily="2" charset="2"/>
              <a:buChar char="ü"/>
            </a:pPr>
            <a:r>
              <a:rPr lang="ar-MA" sz="2000" dirty="0" smtClean="0">
                <a:latin typeface="Arial" pitchFamily="34" charset="0"/>
                <a:cs typeface="+mj-cs"/>
              </a:rPr>
              <a:t>سحب 200 منطقة إحصاء حضرية </a:t>
            </a:r>
            <a:r>
              <a:rPr lang="ar-MA" sz="2000" dirty="0" err="1" smtClean="0">
                <a:latin typeface="Arial" pitchFamily="34" charset="0"/>
                <a:cs typeface="+mj-cs"/>
              </a:rPr>
              <a:t>و100</a:t>
            </a:r>
            <a:r>
              <a:rPr lang="ar-MA" sz="2000" dirty="0" smtClean="0">
                <a:latin typeface="Arial" pitchFamily="34" charset="0"/>
                <a:cs typeface="+mj-cs"/>
              </a:rPr>
              <a:t> </a:t>
            </a:r>
            <a:r>
              <a:rPr lang="ar-MA" sz="2000" dirty="0" err="1" smtClean="0">
                <a:latin typeface="Arial" pitchFamily="34" charset="0"/>
                <a:cs typeface="+mj-cs"/>
              </a:rPr>
              <a:t>قروية؛</a:t>
            </a:r>
            <a:endParaRPr lang="ar-MA" sz="2000" dirty="0" smtClean="0">
              <a:latin typeface="Arial" pitchFamily="34" charset="0"/>
              <a:cs typeface="+mj-cs"/>
            </a:endParaRPr>
          </a:p>
          <a:p>
            <a:pPr marL="0" lvl="1" algn="r" rtl="1">
              <a:buClr>
                <a:schemeClr val="accent6">
                  <a:lumMod val="75000"/>
                </a:schemeClr>
              </a:buClr>
              <a:buFont typeface="Wingdings" pitchFamily="2" charset="2"/>
              <a:buChar char="ü"/>
            </a:pPr>
            <a:r>
              <a:rPr lang="ar-MA" sz="2000" dirty="0" smtClean="0">
                <a:latin typeface="Arial" pitchFamily="34" charset="0"/>
                <a:cs typeface="+mj-cs"/>
              </a:rPr>
              <a:t>سحب </a:t>
            </a:r>
            <a:r>
              <a:rPr lang="ar-MA" sz="2000" dirty="0" err="1" smtClean="0">
                <a:latin typeface="Arial" pitchFamily="34" charset="0"/>
                <a:cs typeface="+mj-cs"/>
              </a:rPr>
              <a:t>عنقود </a:t>
            </a:r>
            <a:r>
              <a:rPr lang="ar-MA" sz="2000" dirty="0" smtClean="0">
                <a:latin typeface="Arial" pitchFamily="34" charset="0"/>
                <a:cs typeface="+mj-cs"/>
              </a:rPr>
              <a:t>(40 إلى 50 أسرة) من كل منطقة.</a:t>
            </a:r>
          </a:p>
          <a:p>
            <a:pPr marL="0" lvl="1" algn="r" rtl="1"/>
            <a:r>
              <a:rPr lang="ar-MA" sz="2000" dirty="0" smtClean="0">
                <a:latin typeface="Arial" pitchFamily="34" charset="0"/>
                <a:cs typeface="+mj-cs"/>
              </a:rPr>
              <a:t> </a:t>
            </a:r>
          </a:p>
          <a:p>
            <a:pPr marL="0" lvl="1" algn="r" rtl="1"/>
            <a:endParaRPr lang="ar-MA" sz="2000" dirty="0" smtClean="0">
              <a:latin typeface="Arial" pitchFamily="34" charset="0"/>
              <a:cs typeface="+mj-cs"/>
            </a:endParaRPr>
          </a:p>
          <a:p>
            <a:pPr algn="r" rtl="1"/>
            <a:endParaRPr lang="fr-FR" sz="2000" dirty="0">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r>
              <a:rPr lang="ar-MA" sz="2000" dirty="0" smtClean="0"/>
              <a:t> </a:t>
            </a:r>
            <a:endParaRPr lang="ar-MA" sz="1800" dirty="0" smtClean="0"/>
          </a:p>
          <a:p>
            <a:pPr algn="r" rtl="1">
              <a:buNone/>
            </a:pPr>
            <a:r>
              <a:rPr lang="ar-MA" sz="1800" dirty="0" smtClean="0">
                <a:solidFill>
                  <a:schemeClr val="tx1">
                    <a:lumMod val="75000"/>
                    <a:lumOff val="25000"/>
                  </a:schemeClr>
                </a:solidFill>
              </a:rPr>
              <a:t>-إعداد الملف المنهجي </a:t>
            </a:r>
          </a:p>
          <a:p>
            <a:pPr algn="r" rtl="1">
              <a:buNone/>
            </a:pPr>
            <a:r>
              <a:rPr lang="ar-MA" sz="1800" dirty="0" smtClean="0">
                <a:solidFill>
                  <a:schemeClr val="tx1">
                    <a:lumMod val="75000"/>
                    <a:lumOff val="25000"/>
                  </a:schemeClr>
                </a:solidFill>
              </a:rPr>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انجاز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b="1" dirty="0" smtClean="0"/>
              <a:t>- الاستغلال الآلي للبيانات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منهجية تقييم بيانات الإحصاء</a:t>
            </a:r>
          </a:p>
          <a:p>
            <a:pPr algn="r" rtl="1">
              <a:buNone/>
            </a:pPr>
            <a:r>
              <a:rPr lang="ar-MA" sz="2000" dirty="0" smtClean="0"/>
              <a:t> </a:t>
            </a:r>
            <a:endParaRPr lang="ar-MA" sz="2000" dirty="0" smtClean="0">
              <a:solidFill>
                <a:schemeClr val="tx1">
                  <a:lumMod val="50000"/>
                  <a:lumOff val="50000"/>
                </a:schemeClr>
              </a:solidFill>
            </a:endParaRPr>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5" name="Connecteur droit 4"/>
          <p:cNvCxnSpPr/>
          <p:nvPr/>
        </p:nvCxnSpPr>
        <p:spPr>
          <a:xfrm rot="10800000">
            <a:off x="6786546" y="535782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357298"/>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128586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428728" y="428604"/>
            <a:ext cx="5000660" cy="523220"/>
          </a:xfrm>
          <a:prstGeom prst="rect">
            <a:avLst/>
          </a:prstGeom>
          <a:noFill/>
        </p:spPr>
        <p:txBody>
          <a:bodyPr wrap="square" rtlCol="0">
            <a:spAutoFit/>
          </a:bodyPr>
          <a:lstStyle/>
          <a:p>
            <a:pPr algn="r" rtl="1"/>
            <a:r>
              <a:rPr lang="ar-MA" sz="2800" b="1" dirty="0" smtClean="0"/>
              <a:t>الاستغلال الآلي لبيانات الإحصاء</a:t>
            </a:r>
            <a:endParaRPr lang="fr-FR" sz="2800" b="1" dirty="0"/>
          </a:p>
        </p:txBody>
      </p:sp>
      <p:sp>
        <p:nvSpPr>
          <p:cNvPr id="10" name="ZoneTexte 9"/>
          <p:cNvSpPr txBox="1"/>
          <p:nvPr/>
        </p:nvSpPr>
        <p:spPr>
          <a:xfrm>
            <a:off x="500034" y="1714488"/>
            <a:ext cx="5643602" cy="3477875"/>
          </a:xfrm>
          <a:prstGeom prst="rect">
            <a:avLst/>
          </a:prstGeom>
          <a:noFill/>
        </p:spPr>
        <p:txBody>
          <a:bodyPr wrap="square" rtlCol="0">
            <a:spAutoFit/>
          </a:bodyPr>
          <a:lstStyle/>
          <a:p>
            <a:pPr algn="just" rtl="1"/>
            <a:r>
              <a:rPr lang="ar-MA" sz="2000" dirty="0" smtClean="0">
                <a:latin typeface="Arial" pitchFamily="34" charset="0"/>
                <a:cs typeface="+mj-cs"/>
              </a:rPr>
              <a:t>يتم استغلال استمارات الإحصاء باستعمال تقنية القراءة الآلية للوثائق، التي تمكن من معالجة شاملة لجميع هذه الاستمارات، حيث يتم تحصيل مختلف البيانات ومراقبتها آليا واستخراج الجداول المعدة للتحليل والنشر.</a:t>
            </a:r>
          </a:p>
          <a:p>
            <a:pPr algn="just" rtl="1"/>
            <a:endParaRPr lang="ar-MA" sz="2000" dirty="0" smtClean="0">
              <a:latin typeface="Arial" pitchFamily="34" charset="0"/>
              <a:cs typeface="+mj-cs"/>
            </a:endParaRPr>
          </a:p>
          <a:p>
            <a:pPr algn="just" rtl="1"/>
            <a:r>
              <a:rPr lang="ar-MA" sz="2000" dirty="0" smtClean="0">
                <a:latin typeface="Arial" pitchFamily="34" charset="0"/>
                <a:cs typeface="+mj-cs"/>
              </a:rPr>
              <a:t>وقد مكنت هذه التقنية في إحصاء 2004 من:</a:t>
            </a:r>
          </a:p>
          <a:p>
            <a:pPr algn="just" rtl="1">
              <a:buClr>
                <a:schemeClr val="accent6">
                  <a:lumMod val="75000"/>
                </a:schemeClr>
              </a:buClr>
              <a:buFont typeface="Wingdings" pitchFamily="2" charset="2"/>
              <a:buChar char="ü"/>
            </a:pPr>
            <a:r>
              <a:rPr lang="ar-MA" sz="2000" dirty="0" smtClean="0">
                <a:latin typeface="Arial" pitchFamily="34" charset="0"/>
                <a:cs typeface="+mj-cs"/>
              </a:rPr>
              <a:t>تحديد السكان القانونيين للبلاد حسب الجنس وعلى مستوى جميع الوحدات الإدارية في ظرف </a:t>
            </a:r>
            <a:r>
              <a:rPr lang="ar-MA" sz="2000" dirty="0" err="1" smtClean="0">
                <a:latin typeface="Arial" pitchFamily="34" charset="0"/>
                <a:cs typeface="+mj-cs"/>
              </a:rPr>
              <a:t>شهرين؛</a:t>
            </a:r>
            <a:endParaRPr lang="ar-MA" sz="2000" dirty="0" smtClean="0">
              <a:latin typeface="Arial" pitchFamily="34" charset="0"/>
              <a:cs typeface="+mj-cs"/>
            </a:endParaRPr>
          </a:p>
          <a:p>
            <a:pPr algn="just" rtl="1">
              <a:buClr>
                <a:schemeClr val="accent6">
                  <a:lumMod val="75000"/>
                </a:schemeClr>
              </a:buClr>
              <a:buFont typeface="Wingdings" pitchFamily="2" charset="2"/>
              <a:buChar char="ü"/>
            </a:pPr>
            <a:r>
              <a:rPr lang="ar-MA" sz="2000" dirty="0" smtClean="0">
                <a:latin typeface="Arial" pitchFamily="34" charset="0"/>
                <a:cs typeface="+mj-cs"/>
              </a:rPr>
              <a:t>استخراج جميع الخصائص الديموغرافية والسوسيواقتصادية في ظرف 6 أشهر.  </a:t>
            </a:r>
          </a:p>
          <a:p>
            <a:pPr algn="just" rtl="1"/>
            <a:endParaRPr lang="fr-FR" sz="2000" dirty="0">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r>
              <a:rPr lang="ar-MA" sz="2000" dirty="0" smtClean="0"/>
              <a:t> </a:t>
            </a:r>
            <a:endParaRPr lang="ar-MA" sz="1800" dirty="0" smtClean="0"/>
          </a:p>
          <a:p>
            <a:pPr algn="r" rtl="1">
              <a:buNone/>
            </a:pPr>
            <a:r>
              <a:rPr lang="ar-MA" sz="1800" dirty="0" smtClean="0">
                <a:solidFill>
                  <a:schemeClr val="tx1">
                    <a:lumMod val="75000"/>
                    <a:lumOff val="25000"/>
                  </a:schemeClr>
                </a:solidFill>
              </a:rPr>
              <a:t>-إعداد الملف المنهجي </a:t>
            </a:r>
          </a:p>
          <a:p>
            <a:pPr algn="r" rtl="1">
              <a:buNone/>
            </a:pPr>
            <a:r>
              <a:rPr lang="ar-MA" sz="1800" dirty="0" smtClean="0">
                <a:solidFill>
                  <a:schemeClr val="tx1">
                    <a:lumMod val="75000"/>
                    <a:lumOff val="25000"/>
                  </a:schemeClr>
                </a:solidFill>
              </a:rPr>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انجاز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b="1" dirty="0" smtClean="0"/>
              <a:t>- تحليل ونشر البيانات</a:t>
            </a:r>
          </a:p>
          <a:p>
            <a:pPr algn="r" rtl="1">
              <a:buNone/>
            </a:pPr>
            <a:r>
              <a:rPr lang="ar-MA" sz="2000" dirty="0" smtClean="0"/>
              <a:t>- منهجية تقييم بيانات الإحصاء</a:t>
            </a:r>
          </a:p>
          <a:p>
            <a:pPr algn="r" rtl="1">
              <a:buNone/>
            </a:pPr>
            <a:endParaRPr lang="ar-MA" sz="2000" dirty="0" smtClean="0">
              <a:solidFill>
                <a:schemeClr val="tx1">
                  <a:lumMod val="50000"/>
                  <a:lumOff val="50000"/>
                </a:schemeClr>
              </a:solidFill>
            </a:endParaRPr>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5" name="Connecteur droit 4"/>
          <p:cNvCxnSpPr/>
          <p:nvPr/>
        </p:nvCxnSpPr>
        <p:spPr>
          <a:xfrm rot="10800000">
            <a:off x="6786546" y="128586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357298"/>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535782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تحليل ونشر البيانات</a:t>
            </a:r>
            <a:endParaRPr lang="fr-FR" sz="2800" b="1" dirty="0"/>
          </a:p>
        </p:txBody>
      </p:sp>
      <p:sp>
        <p:nvSpPr>
          <p:cNvPr id="10" name="ZoneTexte 9"/>
          <p:cNvSpPr txBox="1"/>
          <p:nvPr/>
        </p:nvSpPr>
        <p:spPr>
          <a:xfrm>
            <a:off x="714348" y="1500174"/>
            <a:ext cx="5429288" cy="646331"/>
          </a:xfrm>
          <a:prstGeom prst="rect">
            <a:avLst/>
          </a:prstGeom>
          <a:noFill/>
        </p:spPr>
        <p:txBody>
          <a:bodyPr wrap="square" rtlCol="0">
            <a:spAutoFit/>
          </a:bodyPr>
          <a:lstStyle/>
          <a:p>
            <a:pPr algn="r" rtl="1"/>
            <a:endParaRPr lang="ar-MA" dirty="0" smtClean="0">
              <a:solidFill>
                <a:srgbClr val="990033"/>
              </a:solidFill>
              <a:latin typeface="Arial" pitchFamily="34" charset="0"/>
            </a:endParaRPr>
          </a:p>
          <a:p>
            <a:pPr algn="r" rtl="1"/>
            <a:endParaRPr lang="fr-FR" dirty="0"/>
          </a:p>
        </p:txBody>
      </p:sp>
      <p:sp>
        <p:nvSpPr>
          <p:cNvPr id="12" name="ZoneTexte 11"/>
          <p:cNvSpPr txBox="1"/>
          <p:nvPr/>
        </p:nvSpPr>
        <p:spPr>
          <a:xfrm>
            <a:off x="500034" y="1714488"/>
            <a:ext cx="5572164" cy="2246769"/>
          </a:xfrm>
          <a:prstGeom prst="rect">
            <a:avLst/>
          </a:prstGeom>
          <a:noFill/>
        </p:spPr>
        <p:txBody>
          <a:bodyPr wrap="square" rtlCol="0">
            <a:spAutoFit/>
          </a:bodyPr>
          <a:lstStyle/>
          <a:p>
            <a:pPr algn="just" rtl="1"/>
            <a:r>
              <a:rPr lang="ar-MA" sz="2000" dirty="0" smtClean="0">
                <a:cs typeface="+mj-cs"/>
              </a:rPr>
              <a:t>تتم مراقبة النتائج المحصل عليها وتحليلها تحليلا معمقا ونشرها، وتوزيعها سواء عن طريق الموقع إلكتروني الرسمي للمندوبية السامية للتخطيط أو عن طريق تقارير مكتوبة:</a:t>
            </a:r>
          </a:p>
          <a:p>
            <a:pPr algn="just" rtl="1"/>
            <a:endParaRPr lang="ar-MA" sz="2000" dirty="0" smtClean="0">
              <a:cs typeface="+mj-cs"/>
            </a:endParaRPr>
          </a:p>
          <a:p>
            <a:pPr algn="just" rtl="1">
              <a:buClr>
                <a:schemeClr val="accent6">
                  <a:lumMod val="75000"/>
                </a:schemeClr>
              </a:buClr>
              <a:buFont typeface="Wingdings" pitchFamily="2" charset="2"/>
              <a:buChar char="ü"/>
            </a:pPr>
            <a:r>
              <a:rPr lang="ar-MA" sz="2000" dirty="0" smtClean="0">
                <a:cs typeface="+mj-cs"/>
              </a:rPr>
              <a:t>التقرير الوطني؛</a:t>
            </a:r>
          </a:p>
          <a:p>
            <a:pPr algn="just" rtl="1">
              <a:buClr>
                <a:schemeClr val="accent6">
                  <a:lumMod val="75000"/>
                </a:schemeClr>
              </a:buClr>
              <a:buFont typeface="Wingdings" pitchFamily="2" charset="2"/>
              <a:buChar char="ü"/>
            </a:pPr>
            <a:r>
              <a:rPr lang="ar-MA" sz="2000" dirty="0" smtClean="0">
                <a:cs typeface="+mj-cs"/>
              </a:rPr>
              <a:t>التقارير </a:t>
            </a:r>
            <a:r>
              <a:rPr lang="ar-MA" sz="2000" dirty="0" err="1" smtClean="0">
                <a:cs typeface="+mj-cs"/>
              </a:rPr>
              <a:t>الجهوية</a:t>
            </a:r>
            <a:r>
              <a:rPr lang="ar-MA" sz="2000" dirty="0" smtClean="0">
                <a:cs typeface="+mj-cs"/>
              </a:rPr>
              <a:t> والإقليمية،...</a:t>
            </a:r>
            <a:r>
              <a:rPr lang="ar-MA" sz="2000" dirty="0" err="1" smtClean="0">
                <a:cs typeface="+mj-cs"/>
              </a:rPr>
              <a:t>إلخ</a:t>
            </a:r>
            <a:r>
              <a:rPr lang="ar-MA" sz="2000" dirty="0" smtClean="0">
                <a:cs typeface="+mj-cs"/>
              </a:rPr>
              <a:t>؛</a:t>
            </a:r>
          </a:p>
          <a:p>
            <a:pPr algn="just" rtl="1">
              <a:buClr>
                <a:schemeClr val="accent6">
                  <a:lumMod val="75000"/>
                </a:schemeClr>
              </a:buClr>
              <a:buFont typeface="Wingdings" pitchFamily="2" charset="2"/>
              <a:buChar char="ü"/>
            </a:pPr>
            <a:r>
              <a:rPr lang="ar-MA" sz="2000" dirty="0" smtClean="0">
                <a:cs typeface="+mj-cs"/>
              </a:rPr>
              <a:t>دراسات </a:t>
            </a:r>
            <a:r>
              <a:rPr lang="ar-MA" sz="2000" dirty="0" err="1" smtClean="0">
                <a:cs typeface="+mj-cs"/>
              </a:rPr>
              <a:t>موضوعاتية</a:t>
            </a:r>
            <a:r>
              <a:rPr lang="ar-MA" sz="2000" dirty="0" smtClean="0">
                <a:cs typeface="+mj-cs"/>
              </a:rPr>
              <a:t>؛</a:t>
            </a:r>
            <a:endParaRPr lang="fr-FR" sz="2000" dirty="0">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57950" y="1214422"/>
            <a:ext cx="2786050" cy="4911741"/>
          </a:xfrm>
        </p:spPr>
        <p:txBody>
          <a:bodyPr/>
          <a:lstStyle/>
          <a:p>
            <a:pPr algn="r" rtl="1">
              <a:buNone/>
            </a:pPr>
            <a:r>
              <a:rPr lang="ar-MA" sz="2000" dirty="0" smtClean="0"/>
              <a:t>أهمية الدراسة</a:t>
            </a:r>
          </a:p>
          <a:p>
            <a:pPr algn="r" rtl="1">
              <a:buNone/>
            </a:pPr>
            <a:r>
              <a:rPr lang="ar-MA" sz="2000" dirty="0" smtClean="0"/>
              <a:t>منهجية تنفيذ إحصاء 2014</a:t>
            </a:r>
          </a:p>
          <a:p>
            <a:pPr algn="r" rtl="1">
              <a:buNone/>
            </a:pPr>
            <a:endParaRPr lang="ar-MA" sz="2000" dirty="0" smtClean="0"/>
          </a:p>
          <a:p>
            <a:pPr algn="r" rtl="1">
              <a:buNone/>
            </a:pPr>
            <a:endParaRPr lang="ar-MA" sz="2000" dirty="0" smtClean="0"/>
          </a:p>
          <a:p>
            <a:pPr algn="r" rtl="1">
              <a:buNone/>
            </a:pPr>
            <a:r>
              <a:rPr lang="ar-MA" sz="2000" dirty="0" smtClean="0"/>
              <a:t>-طرق التقييم</a:t>
            </a:r>
          </a:p>
          <a:p>
            <a:pPr algn="r" rtl="1">
              <a:buNone/>
            </a:pPr>
            <a:r>
              <a:rPr lang="ar-MA" sz="2000" dirty="0" smtClean="0"/>
              <a:t>-الأخطاء المرتكبة في الإحصاء</a:t>
            </a:r>
          </a:p>
          <a:p>
            <a:pPr algn="r" rtl="1">
              <a:buNone/>
            </a:pPr>
            <a:r>
              <a:rPr lang="ar-MA" sz="2000" dirty="0" smtClean="0"/>
              <a:t>-أساليب اختبار جودة البيانات</a:t>
            </a:r>
          </a:p>
          <a:p>
            <a:pPr algn="r" rtl="1">
              <a:buNone/>
            </a:pPr>
            <a:r>
              <a:rPr lang="ar-MA" sz="2000" dirty="0" smtClean="0"/>
              <a:t>  </a:t>
            </a:r>
          </a:p>
          <a:p>
            <a:pPr algn="r" rtl="1">
              <a:buNone/>
            </a:pPr>
            <a:endParaRPr lang="ar-MA" sz="2000" dirty="0" smtClean="0"/>
          </a:p>
          <a:p>
            <a:pPr algn="r" rtl="1">
              <a:buNone/>
            </a:pPr>
            <a:endParaRPr lang="fr-FR" dirty="0"/>
          </a:p>
        </p:txBody>
      </p:sp>
      <p:cxnSp>
        <p:nvCxnSpPr>
          <p:cNvPr id="5" name="Connecteur droit 4"/>
          <p:cNvCxnSpPr/>
          <p:nvPr/>
        </p:nvCxnSpPr>
        <p:spPr>
          <a:xfrm rot="10800000">
            <a:off x="6786546" y="1571612"/>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10800000">
            <a:off x="6786546" y="20002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457200" y="1357298"/>
            <a:ext cx="5900750" cy="2000264"/>
          </a:xfrm>
          <a:prstGeom prst="rect">
            <a:avLst/>
          </a:prstGeom>
        </p:spPr>
        <p:txBody>
          <a:bodyPr vert="horz" lIns="91440" tIns="45720" rIns="91440" bIns="45720" rtlCol="0">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M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1" eaLnBrk="1" fontAlgn="auto" latinLnBrk="0" hangingPunct="1">
              <a:lnSpc>
                <a:spcPct val="100000"/>
              </a:lnSpc>
              <a:spcBef>
                <a:spcPct val="20000"/>
              </a:spcBef>
              <a:spcAft>
                <a:spcPts val="0"/>
              </a:spcAft>
              <a:buClrTx/>
              <a:buSzTx/>
              <a:tabLst/>
              <a:defRPr/>
            </a:pPr>
            <a:r>
              <a:rPr kumimoji="0" lang="ar-MA" sz="32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ctr" defTabSz="914400" rtl="1" eaLnBrk="1" fontAlgn="auto" latinLnBrk="0" hangingPunct="1">
              <a:lnSpc>
                <a:spcPct val="100000"/>
              </a:lnSpc>
              <a:spcBef>
                <a:spcPct val="20000"/>
              </a:spcBef>
              <a:spcAft>
                <a:spcPts val="0"/>
              </a:spcAft>
              <a:buClrTx/>
              <a:buSzTx/>
              <a:tabLst/>
              <a:defRPr/>
            </a:pPr>
            <a:r>
              <a:rPr kumimoji="0" lang="ar-MA" sz="3200" b="1" i="0" u="none" strike="noStrike" kern="1200" cap="none" spc="0" normalizeH="0" noProof="0" dirty="0" smtClean="0">
                <a:ln>
                  <a:noFill/>
                </a:ln>
                <a:solidFill>
                  <a:schemeClr val="tx1"/>
                </a:solidFill>
                <a:effectLst/>
                <a:uLnTx/>
                <a:uFillTx/>
                <a:latin typeface="+mn-lt"/>
                <a:ea typeface="+mn-ea"/>
                <a:cs typeface="+mn-cs"/>
              </a:rPr>
              <a:t>منهجية تقييم بيانات الإحصاء</a:t>
            </a:r>
            <a:endParaRPr kumimoji="0" lang="ar-MA"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q"/>
              <a:tabLst/>
              <a:defRPr/>
            </a:pPr>
            <a:endParaRPr kumimoji="0" lang="ar-M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q"/>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Rectangle 13"/>
          <p:cNvSpPr/>
          <p:nvPr/>
        </p:nvSpPr>
        <p:spPr>
          <a:xfrm>
            <a:off x="6643670" y="2143116"/>
            <a:ext cx="2500330" cy="4286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تقييم بيانات الإحصاء</a:t>
            </a:r>
            <a:endParaRPr lang="fr-F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57950" y="1214422"/>
            <a:ext cx="2786050" cy="4911741"/>
          </a:xfrm>
        </p:spPr>
        <p:txBody>
          <a:bodyPr/>
          <a:lstStyle/>
          <a:p>
            <a:pPr algn="r" rtl="1">
              <a:buNone/>
            </a:pPr>
            <a:r>
              <a:rPr lang="ar-MA" sz="2000" dirty="0" smtClean="0"/>
              <a:t>أهمية الدراسة</a:t>
            </a:r>
          </a:p>
          <a:p>
            <a:pPr algn="r" rtl="1">
              <a:buNone/>
            </a:pPr>
            <a:r>
              <a:rPr lang="ar-MA" sz="2000" dirty="0" smtClean="0"/>
              <a:t>منهجية تنفيذ إحصاء 2014</a:t>
            </a:r>
          </a:p>
          <a:p>
            <a:pPr algn="r" rtl="1">
              <a:buNone/>
            </a:pPr>
            <a:r>
              <a:rPr lang="ar-MA" sz="2000" dirty="0" smtClean="0"/>
              <a:t>منهجية تقييم بيانات الإحصاء</a:t>
            </a:r>
          </a:p>
          <a:p>
            <a:pPr algn="r" rtl="1">
              <a:buNone/>
            </a:pPr>
            <a:endParaRPr lang="ar-MA" sz="2000" dirty="0" smtClean="0"/>
          </a:p>
          <a:p>
            <a:pPr algn="r" rtl="1">
              <a:buNone/>
            </a:pPr>
            <a:r>
              <a:rPr lang="ar-MA" sz="2000" dirty="0" smtClean="0"/>
              <a:t>-الأخطاء المرتكبة في الإحصاء</a:t>
            </a:r>
          </a:p>
          <a:p>
            <a:pPr algn="r" rtl="1">
              <a:buNone/>
            </a:pPr>
            <a:r>
              <a:rPr lang="ar-MA" sz="2000" dirty="0" smtClean="0"/>
              <a:t>-أساليب اختبار جودة البيانات</a:t>
            </a:r>
          </a:p>
          <a:p>
            <a:pPr algn="r" rtl="1">
              <a:buNone/>
            </a:pPr>
            <a:r>
              <a:rPr lang="ar-MA" sz="2000" dirty="0" smtClean="0"/>
              <a:t>  </a:t>
            </a:r>
          </a:p>
          <a:p>
            <a:pPr algn="r" rtl="1">
              <a:buNone/>
            </a:pPr>
            <a:endParaRPr lang="fr-FR" dirty="0"/>
          </a:p>
        </p:txBody>
      </p:sp>
      <p:cxnSp>
        <p:nvCxnSpPr>
          <p:cNvPr id="5" name="Connecteur droit 4"/>
          <p:cNvCxnSpPr/>
          <p:nvPr/>
        </p:nvCxnSpPr>
        <p:spPr>
          <a:xfrm rot="10800000">
            <a:off x="6786546" y="1571612"/>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357158" y="1142984"/>
            <a:ext cx="5900750" cy="4627782"/>
          </a:xfrm>
          <a:prstGeom prst="rect">
            <a:avLst/>
          </a:prstGeom>
        </p:spPr>
        <p:txBody>
          <a:bodyPr vert="horz" lIns="91440" tIns="45720" rIns="91440" bIns="45720" rtlCol="0">
            <a:normAutofit/>
          </a:bodyPr>
          <a:lstStyle/>
          <a:p>
            <a:pPr marL="342900" marR="0" lvl="0" indent="-342900" algn="ctr" defTabSz="914400" rtl="1" eaLnBrk="1" fontAlgn="auto" latinLnBrk="0" hangingPunct="1">
              <a:lnSpc>
                <a:spcPct val="100000"/>
              </a:lnSpc>
              <a:spcBef>
                <a:spcPct val="20000"/>
              </a:spcBef>
              <a:spcAft>
                <a:spcPts val="0"/>
              </a:spcAft>
              <a:buClrTx/>
              <a:buSzTx/>
              <a:tabLst/>
              <a:defRPr/>
            </a:pPr>
            <a:r>
              <a:rPr kumimoji="0" lang="ar-MA" sz="2000" b="0" i="0" u="none" strike="noStrike" kern="1200" cap="none" spc="0" normalizeH="0" noProof="0" dirty="0" smtClean="0">
                <a:ln>
                  <a:noFill/>
                </a:ln>
                <a:solidFill>
                  <a:schemeClr val="tx1"/>
                </a:solidFill>
                <a:effectLst/>
                <a:uLnTx/>
                <a:uFillTx/>
                <a:latin typeface="+mn-lt"/>
                <a:ea typeface="+mn-ea"/>
                <a:cs typeface="+mn-cs"/>
              </a:rPr>
              <a:t> </a:t>
            </a:r>
          </a:p>
          <a:p>
            <a:pPr marL="342900" lvl="0" indent="-342900" algn="r" rtl="1">
              <a:spcBef>
                <a:spcPct val="20000"/>
              </a:spcBef>
            </a:pPr>
            <a:r>
              <a:rPr lang="ar-MA" sz="2000" dirty="0" smtClean="0"/>
              <a:t> لتقييم بيانات الإحصاء يتم اتباع المراحل التالية:</a:t>
            </a:r>
          </a:p>
          <a:p>
            <a:pPr marL="342900" lvl="0" indent="-342900" algn="r" rtl="1">
              <a:spcBef>
                <a:spcPct val="20000"/>
              </a:spcBef>
            </a:pPr>
            <a:endParaRPr lang="ar-MA" sz="2000" dirty="0" smtClean="0"/>
          </a:p>
          <a:p>
            <a:pPr marL="342900" lvl="0" indent="-342900" algn="r" rtl="1">
              <a:spcBef>
                <a:spcPct val="20000"/>
              </a:spcBef>
              <a:buClr>
                <a:schemeClr val="accent6">
                  <a:lumMod val="75000"/>
                </a:schemeClr>
              </a:buClr>
              <a:buFont typeface="Wingdings" pitchFamily="2" charset="2"/>
              <a:buChar char="ü"/>
            </a:pPr>
            <a:r>
              <a:rPr lang="ar-MA" sz="2000" dirty="0" smtClean="0"/>
              <a:t>مراقبة الشمولية: بحث المراقبة </a:t>
            </a:r>
          </a:p>
          <a:p>
            <a:pPr marL="342900" lvl="0" indent="-342900" algn="r" rtl="1">
              <a:spcBef>
                <a:spcPct val="20000"/>
              </a:spcBef>
              <a:buClr>
                <a:schemeClr val="accent6">
                  <a:lumMod val="75000"/>
                </a:schemeClr>
              </a:buClr>
              <a:buFont typeface="Wingdings" pitchFamily="2" charset="2"/>
              <a:buChar char="ü"/>
            </a:pPr>
            <a:r>
              <a:rPr lang="ar-MA" sz="2000" dirty="0" smtClean="0"/>
              <a:t>مراقبة دقة المعلومات المحصل عليها من حيث عدد السكان، عدد الأسر والحجم المتوسط للأسر؛</a:t>
            </a:r>
          </a:p>
          <a:p>
            <a:pPr marL="342900" lvl="0" indent="-342900" algn="r" rtl="1">
              <a:spcBef>
                <a:spcPct val="20000"/>
              </a:spcBef>
              <a:buClr>
                <a:schemeClr val="accent6">
                  <a:lumMod val="75000"/>
                </a:schemeClr>
              </a:buClr>
              <a:buFont typeface="Wingdings" pitchFamily="2" charset="2"/>
              <a:buChar char="ü"/>
            </a:pPr>
            <a:r>
              <a:rPr lang="ar-MA" sz="2000" dirty="0" smtClean="0"/>
              <a:t>مراقبة دقة المعلومات الخاصة بالمميزات الديموغرافية والسوسيواقتصادية.</a:t>
            </a:r>
          </a:p>
          <a:p>
            <a:pPr marL="342900" marR="0" lvl="0" indent="-342900" algn="r" defTabSz="914400" rtl="1" eaLnBrk="1" fontAlgn="auto" latinLnBrk="0" hangingPunct="1">
              <a:lnSpc>
                <a:spcPct val="100000"/>
              </a:lnSpc>
              <a:spcBef>
                <a:spcPct val="20000"/>
              </a:spcBef>
              <a:spcAft>
                <a:spcPts val="0"/>
              </a:spcAft>
              <a:buClrTx/>
              <a:buSzTx/>
              <a:tabLst/>
              <a:defRPr/>
            </a:pP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Rectangle 12"/>
          <p:cNvSpPr/>
          <p:nvPr/>
        </p:nvSpPr>
        <p:spPr>
          <a:xfrm>
            <a:off x="6786546" y="2357430"/>
            <a:ext cx="235745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MA" sz="2400" dirty="0" smtClean="0"/>
              <a:t>-طرق التقييم</a:t>
            </a:r>
            <a:endParaRPr lang="fr-FR" sz="2400" dirty="0"/>
          </a:p>
        </p:txBody>
      </p:sp>
      <p:cxnSp>
        <p:nvCxnSpPr>
          <p:cNvPr id="15" name="Connecteur droit 14"/>
          <p:cNvCxnSpPr/>
          <p:nvPr/>
        </p:nvCxnSpPr>
        <p:spPr>
          <a:xfrm rot="10800000">
            <a:off x="6786546" y="20002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Espace réservé du contenu 2"/>
          <p:cNvSpPr txBox="1">
            <a:spLocks noGrp="1"/>
          </p:cNvSpPr>
          <p:nvPr>
            <p:ph type="title"/>
          </p:nvPr>
        </p:nvSpPr>
        <p:spPr>
          <a:xfrm>
            <a:off x="428596" y="285728"/>
            <a:ext cx="6043613" cy="654050"/>
          </a:xfrm>
          <a:prstGeom prst="rect">
            <a:avLst/>
          </a:prstGeom>
        </p:spPr>
        <p:txBody>
          <a:bodyPr vert="horz" lIns="91440" tIns="45720" rIns="91440" bIns="45720" rtlCol="0">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M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tabLst/>
              <a:defRPr/>
            </a:pPr>
            <a:r>
              <a:rPr kumimoji="0" lang="ar-MA" sz="28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tabLst/>
              <a:defRPr/>
            </a:pPr>
            <a:r>
              <a:rPr lang="ar-MA" sz="2800" b="1" dirty="0" smtClean="0">
                <a:latin typeface="+mn-lt"/>
                <a:ea typeface="+mn-ea"/>
                <a:cs typeface="+mn-cs"/>
              </a:rPr>
              <a:t>طرق </a:t>
            </a:r>
            <a:r>
              <a:rPr kumimoji="0" lang="ar-MA" sz="2800" b="1" i="0" u="none" strike="noStrike" kern="1200" cap="none" spc="0" normalizeH="0" noProof="0" dirty="0" smtClean="0">
                <a:ln>
                  <a:noFill/>
                </a:ln>
                <a:solidFill>
                  <a:schemeClr val="tx1"/>
                </a:solidFill>
                <a:effectLst/>
                <a:uLnTx/>
                <a:uFillTx/>
                <a:latin typeface="+mn-lt"/>
                <a:ea typeface="+mn-ea"/>
                <a:cs typeface="+mn-cs"/>
              </a:rPr>
              <a:t>التقييم</a:t>
            </a:r>
            <a:endParaRPr kumimoji="0" lang="ar-MA"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tabLst/>
              <a:defRPr/>
            </a:pPr>
            <a:endParaRPr kumimoji="0" lang="ar-MA"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57950" y="1214422"/>
            <a:ext cx="2786050" cy="4911741"/>
          </a:xfrm>
        </p:spPr>
        <p:txBody>
          <a:bodyPr/>
          <a:lstStyle/>
          <a:p>
            <a:pPr algn="r" rtl="1">
              <a:buNone/>
            </a:pPr>
            <a:r>
              <a:rPr lang="ar-MA" sz="2000" dirty="0" smtClean="0"/>
              <a:t>أهمية الدراسة</a:t>
            </a:r>
          </a:p>
          <a:p>
            <a:pPr algn="r" rtl="1">
              <a:buNone/>
            </a:pPr>
            <a:r>
              <a:rPr lang="ar-MA" sz="2000" dirty="0" smtClean="0"/>
              <a:t>منهجية تنفيذ إحصاء 2014</a:t>
            </a:r>
          </a:p>
          <a:p>
            <a:pPr algn="r" rtl="1">
              <a:buNone/>
            </a:pPr>
            <a:r>
              <a:rPr lang="ar-MA" sz="2000" dirty="0" smtClean="0"/>
              <a:t>منهجية تقييم بيانات الإحصاء</a:t>
            </a:r>
          </a:p>
          <a:p>
            <a:pPr algn="r" rtl="1">
              <a:buNone/>
            </a:pPr>
            <a:r>
              <a:rPr lang="ar-MA" sz="2000" dirty="0" smtClean="0"/>
              <a:t>- طرق التقييم</a:t>
            </a:r>
          </a:p>
          <a:p>
            <a:pPr algn="r" rtl="1">
              <a:buFontTx/>
              <a:buChar char="-"/>
            </a:pPr>
            <a:endParaRPr lang="ar-MA" sz="2000" dirty="0" smtClean="0"/>
          </a:p>
          <a:p>
            <a:pPr algn="r" rtl="1">
              <a:buNone/>
            </a:pPr>
            <a:r>
              <a:rPr lang="ar-MA" sz="2000" dirty="0" smtClean="0"/>
              <a:t>-أساليب اختبار جودة البيانات</a:t>
            </a:r>
          </a:p>
          <a:p>
            <a:pPr algn="r" rtl="1">
              <a:buNone/>
            </a:pPr>
            <a:r>
              <a:rPr lang="ar-MA" sz="2000" dirty="0" smtClean="0"/>
              <a:t> </a:t>
            </a:r>
          </a:p>
          <a:p>
            <a:pPr algn="r" rtl="1">
              <a:buNone/>
            </a:pPr>
            <a:r>
              <a:rPr lang="ar-MA" sz="2000" dirty="0"/>
              <a:t> </a:t>
            </a:r>
            <a:r>
              <a:rPr lang="ar-MA" sz="2000" dirty="0" smtClean="0"/>
              <a:t> </a:t>
            </a:r>
          </a:p>
          <a:p>
            <a:pPr algn="r" rtl="1">
              <a:buNone/>
            </a:pPr>
            <a:endParaRPr lang="fr-FR" dirty="0"/>
          </a:p>
        </p:txBody>
      </p:sp>
      <p:cxnSp>
        <p:nvCxnSpPr>
          <p:cNvPr id="5" name="Connecteur droit 4"/>
          <p:cNvCxnSpPr/>
          <p:nvPr/>
        </p:nvCxnSpPr>
        <p:spPr>
          <a:xfrm rot="10800000">
            <a:off x="6786546" y="1571612"/>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357158" y="1142984"/>
            <a:ext cx="5900750" cy="2286016"/>
          </a:xfrm>
          <a:prstGeom prst="rect">
            <a:avLst/>
          </a:prstGeom>
        </p:spPr>
        <p:txBody>
          <a:bodyPr vert="horz" lIns="91440" tIns="45720" rIns="91440" bIns="45720" rtlCol="0">
            <a:normAutofit/>
          </a:bodyPr>
          <a:lstStyle/>
          <a:p>
            <a:pPr marL="342900" marR="0" lvl="0" indent="-342900" algn="ctr" defTabSz="914400" rtl="1" eaLnBrk="1" fontAlgn="auto" latinLnBrk="0" hangingPunct="1">
              <a:lnSpc>
                <a:spcPct val="100000"/>
              </a:lnSpc>
              <a:spcBef>
                <a:spcPct val="20000"/>
              </a:spcBef>
              <a:spcAft>
                <a:spcPts val="0"/>
              </a:spcAft>
              <a:buClrTx/>
              <a:buSzTx/>
              <a:tabLst/>
              <a:defRPr/>
            </a:pPr>
            <a:r>
              <a:rPr kumimoji="0" lang="ar-MA" sz="2000" b="0" i="0" u="none" strike="noStrike" kern="1200" cap="none" spc="0" normalizeH="0" noProof="0" dirty="0" smtClean="0">
                <a:ln>
                  <a:noFill/>
                </a:ln>
                <a:solidFill>
                  <a:schemeClr val="tx1"/>
                </a:solidFill>
                <a:effectLst/>
                <a:uLnTx/>
                <a:uFillTx/>
                <a:latin typeface="+mn-lt"/>
                <a:ea typeface="+mn-ea"/>
                <a:cs typeface="+mn-cs"/>
              </a:rPr>
              <a:t> </a:t>
            </a:r>
          </a:p>
          <a:p>
            <a:pPr marL="342900" lvl="0" indent="-342900" algn="r" rtl="1">
              <a:spcBef>
                <a:spcPct val="20000"/>
              </a:spcBef>
            </a:pPr>
            <a:r>
              <a:rPr lang="ar-MA" sz="2000" dirty="0" smtClean="0"/>
              <a:t>     يمكن حصر الأخطاء المرتكبة في أخطاء الملاحظة والتي يمكن أن تنتج عن إغفال أو نسيان إحصاء بعض الأسر أو الأفراد، كما تهم أيضا جودة المعلومات الديموغرافية والسوسيواقتصادية المدلى بها من طرف المستجوب.</a:t>
            </a:r>
          </a:p>
          <a:p>
            <a:pPr marL="342900" marR="0" lvl="0" indent="-342900" algn="r" defTabSz="914400" rtl="1" eaLnBrk="1" fontAlgn="auto" latinLnBrk="0" hangingPunct="1">
              <a:lnSpc>
                <a:spcPct val="100000"/>
              </a:lnSpc>
              <a:spcBef>
                <a:spcPct val="20000"/>
              </a:spcBef>
              <a:spcAft>
                <a:spcPts val="0"/>
              </a:spcAft>
              <a:buClrTx/>
              <a:buSzTx/>
              <a:tabLst/>
              <a:defRPr/>
            </a:pP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Rectangle 12"/>
          <p:cNvSpPr/>
          <p:nvPr/>
        </p:nvSpPr>
        <p:spPr>
          <a:xfrm>
            <a:off x="6357950" y="2714620"/>
            <a:ext cx="2786050"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MA" sz="2000" dirty="0" smtClean="0"/>
              <a:t>- الأخطاء المرتكبة في الإحصاء</a:t>
            </a:r>
            <a:endParaRPr lang="fr-FR" sz="2000" dirty="0"/>
          </a:p>
        </p:txBody>
      </p:sp>
      <p:cxnSp>
        <p:nvCxnSpPr>
          <p:cNvPr id="15" name="Connecteur droit 14"/>
          <p:cNvCxnSpPr/>
          <p:nvPr/>
        </p:nvCxnSpPr>
        <p:spPr>
          <a:xfrm rot="10800000">
            <a:off x="6786546" y="20002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Espace réservé du contenu 2"/>
          <p:cNvSpPr txBox="1">
            <a:spLocks noGrp="1"/>
          </p:cNvSpPr>
          <p:nvPr>
            <p:ph type="title"/>
          </p:nvPr>
        </p:nvSpPr>
        <p:spPr>
          <a:xfrm>
            <a:off x="428596" y="214290"/>
            <a:ext cx="6043613" cy="654050"/>
          </a:xfrm>
          <a:prstGeom prst="rect">
            <a:avLst/>
          </a:prstGeom>
        </p:spPr>
        <p:txBody>
          <a:bodyPr vert="horz" lIns="91440" tIns="45720" rIns="91440" bIns="45720" rtlCol="0">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M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tabLst/>
              <a:defRPr/>
            </a:pPr>
            <a:r>
              <a:rPr kumimoji="0" lang="ar-MA" sz="28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tabLst/>
              <a:defRPr/>
            </a:pPr>
            <a:r>
              <a:rPr kumimoji="0" lang="ar-MA" sz="2800" b="1" i="0" u="none" strike="noStrike" kern="1200" cap="none" spc="0" normalizeH="0" baseline="0" noProof="0" dirty="0" smtClean="0">
                <a:ln>
                  <a:noFill/>
                </a:ln>
                <a:solidFill>
                  <a:schemeClr val="tx1"/>
                </a:solidFill>
                <a:effectLst/>
                <a:uLnTx/>
                <a:uFillTx/>
                <a:latin typeface="+mn-lt"/>
                <a:ea typeface="+mn-ea"/>
                <a:cs typeface="+mn-cs"/>
              </a:rPr>
              <a:t>الأخطاء</a:t>
            </a:r>
            <a:r>
              <a:rPr kumimoji="0" lang="ar-MA" sz="2800" b="1" i="0" u="none" strike="noStrike" kern="1200" cap="none" spc="0" normalizeH="0" noProof="0" dirty="0" smtClean="0">
                <a:ln>
                  <a:noFill/>
                </a:ln>
                <a:solidFill>
                  <a:schemeClr val="tx1"/>
                </a:solidFill>
                <a:effectLst/>
                <a:uLnTx/>
                <a:uFillTx/>
                <a:latin typeface="+mn-lt"/>
                <a:ea typeface="+mn-ea"/>
                <a:cs typeface="+mn-cs"/>
              </a:rPr>
              <a:t> المرتكبة في الإحصاء</a:t>
            </a:r>
            <a:endParaRPr kumimoji="0" lang="ar-MA"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tabLst/>
              <a:defRPr/>
            </a:pPr>
            <a:endParaRPr kumimoji="0" lang="ar-MA"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57166"/>
            <a:ext cx="6043626" cy="654032"/>
          </a:xfrm>
        </p:spPr>
        <p:txBody>
          <a:bodyPr>
            <a:noAutofit/>
          </a:bodyPr>
          <a:lstStyle/>
          <a:p>
            <a:pPr lvl="0" algn="r" rtl="1"/>
            <a:r>
              <a:rPr lang="ar-MA" sz="2800" b="1" dirty="0" smtClean="0">
                <a:cs typeface="+mn-cs"/>
              </a:rPr>
              <a:t> </a:t>
            </a:r>
            <a:br>
              <a:rPr lang="ar-MA" sz="2800" b="1" dirty="0" smtClean="0">
                <a:cs typeface="+mn-cs"/>
              </a:rPr>
            </a:br>
            <a:r>
              <a:rPr lang="ar-MA" sz="2800" b="1" dirty="0" smtClean="0">
                <a:cs typeface="+mn-cs"/>
              </a:rPr>
              <a:t>أساليب اختبار جودة البيانات</a:t>
            </a:r>
            <a:br>
              <a:rPr lang="ar-MA" sz="2800" b="1" dirty="0" smtClean="0">
                <a:cs typeface="+mn-cs"/>
              </a:rPr>
            </a:br>
            <a:endParaRPr lang="fr-FR" sz="2800" dirty="0">
              <a:cs typeface="+mn-cs"/>
            </a:endParaRPr>
          </a:p>
        </p:txBody>
      </p:sp>
      <p:sp>
        <p:nvSpPr>
          <p:cNvPr id="3" name="Espace réservé du contenu 2"/>
          <p:cNvSpPr>
            <a:spLocks noGrp="1"/>
          </p:cNvSpPr>
          <p:nvPr>
            <p:ph idx="1"/>
          </p:nvPr>
        </p:nvSpPr>
        <p:spPr>
          <a:xfrm>
            <a:off x="6357950" y="1214422"/>
            <a:ext cx="2786050" cy="4911741"/>
          </a:xfrm>
        </p:spPr>
        <p:txBody>
          <a:bodyPr/>
          <a:lstStyle/>
          <a:p>
            <a:pPr algn="r" rtl="1">
              <a:buNone/>
            </a:pPr>
            <a:r>
              <a:rPr lang="ar-MA" sz="2000" dirty="0" smtClean="0"/>
              <a:t>أهمية الدراسة</a:t>
            </a:r>
          </a:p>
          <a:p>
            <a:pPr algn="r" rtl="1">
              <a:buNone/>
            </a:pPr>
            <a:r>
              <a:rPr lang="ar-MA" sz="2000" dirty="0" smtClean="0"/>
              <a:t>منهجية تنفيذ إحصاء 2014</a:t>
            </a:r>
          </a:p>
          <a:p>
            <a:pPr algn="r" rtl="1">
              <a:buNone/>
            </a:pPr>
            <a:r>
              <a:rPr lang="ar-MA" sz="2000" dirty="0" smtClean="0"/>
              <a:t>منهجية تقييم بيانات الإحصاء</a:t>
            </a:r>
          </a:p>
          <a:p>
            <a:pPr algn="r" rtl="1">
              <a:buNone/>
            </a:pPr>
            <a:r>
              <a:rPr lang="ar-MA" sz="2000" dirty="0" smtClean="0"/>
              <a:t>-أهداف التقييم</a:t>
            </a:r>
          </a:p>
          <a:p>
            <a:pPr algn="r" rtl="1">
              <a:buNone/>
            </a:pPr>
            <a:r>
              <a:rPr lang="ar-MA" sz="2000" dirty="0" smtClean="0"/>
              <a:t>-الأخطاء المرتكبة في الإحصاء</a:t>
            </a:r>
          </a:p>
          <a:p>
            <a:pPr algn="r" rtl="1">
              <a:buNone/>
            </a:pPr>
            <a:endParaRPr lang="ar-MA" sz="2000" dirty="0" smtClean="0"/>
          </a:p>
          <a:p>
            <a:pPr algn="r" rtl="1">
              <a:buNone/>
            </a:pPr>
            <a:r>
              <a:rPr lang="ar-MA" sz="2000" dirty="0" smtClean="0">
                <a:solidFill>
                  <a:schemeClr val="tx1">
                    <a:lumMod val="75000"/>
                    <a:lumOff val="25000"/>
                  </a:schemeClr>
                </a:solidFill>
              </a:rPr>
              <a:t>أساليب الاتساق الداخلي</a:t>
            </a:r>
          </a:p>
          <a:p>
            <a:pPr algn="r" rtl="1">
              <a:buNone/>
            </a:pPr>
            <a:r>
              <a:rPr lang="ar-MA" sz="2000" dirty="0" smtClean="0">
                <a:solidFill>
                  <a:schemeClr val="tx1">
                    <a:lumMod val="75000"/>
                    <a:lumOff val="25000"/>
                  </a:schemeClr>
                </a:solidFill>
              </a:rPr>
              <a:t>أساليب الاتساق الخارجي</a:t>
            </a:r>
          </a:p>
          <a:p>
            <a:pPr algn="r" rtl="1">
              <a:buNone/>
            </a:pPr>
            <a:r>
              <a:rPr lang="ar-MA" sz="2000" dirty="0" smtClean="0"/>
              <a:t> </a:t>
            </a:r>
          </a:p>
          <a:p>
            <a:pPr algn="r" rtl="1">
              <a:buNone/>
            </a:pPr>
            <a:endParaRPr lang="fr-FR" dirty="0"/>
          </a:p>
        </p:txBody>
      </p:sp>
      <p:cxnSp>
        <p:nvCxnSpPr>
          <p:cNvPr id="5" name="Connecteur droit 4"/>
          <p:cNvCxnSpPr/>
          <p:nvPr/>
        </p:nvCxnSpPr>
        <p:spPr>
          <a:xfrm rot="10800000">
            <a:off x="6786546" y="1570023"/>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10800000">
            <a:off x="6786546" y="20002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285720" y="928670"/>
            <a:ext cx="6186502" cy="4300530"/>
          </a:xfrm>
          <a:prstGeom prst="rect">
            <a:avLst/>
          </a:prstGeom>
        </p:spPr>
        <p:txBody>
          <a:bodyPr vert="horz" lIns="91440" tIns="45720" rIns="91440" bIns="45720" rtlCol="0">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MA" sz="2000" b="0" i="0" u="none" strike="noStrike" kern="1200" cap="none" spc="0" normalizeH="0" baseline="0" noProof="0" dirty="0" smtClean="0">
              <a:ln>
                <a:noFill/>
              </a:ln>
              <a:solidFill>
                <a:schemeClr val="tx1"/>
              </a:solidFill>
              <a:effectLst/>
              <a:uLnTx/>
              <a:uFillTx/>
              <a:latin typeface="+mn-lt"/>
              <a:ea typeface="+mn-ea"/>
              <a:cs typeface="+mj-cs"/>
            </a:endParaRPr>
          </a:p>
          <a:p>
            <a:pPr marL="342900" marR="0" lvl="0" indent="-342900" algn="ctr" defTabSz="914400" rtl="1" eaLnBrk="1" fontAlgn="auto" latinLnBrk="0" hangingPunct="1">
              <a:lnSpc>
                <a:spcPct val="100000"/>
              </a:lnSpc>
              <a:spcBef>
                <a:spcPct val="20000"/>
              </a:spcBef>
              <a:spcAft>
                <a:spcPts val="0"/>
              </a:spcAft>
              <a:buClrTx/>
              <a:buSzTx/>
              <a:tabLst/>
              <a:defRPr/>
            </a:pPr>
            <a:r>
              <a:rPr kumimoji="0" lang="ar-MA" sz="2000" b="0" i="0" u="none" strike="noStrike" kern="1200" cap="none" spc="0" normalizeH="0" noProof="0" dirty="0" smtClean="0">
                <a:ln>
                  <a:noFill/>
                </a:ln>
                <a:solidFill>
                  <a:schemeClr val="tx1"/>
                </a:solidFill>
                <a:effectLst/>
                <a:uLnTx/>
                <a:uFillTx/>
                <a:latin typeface="+mn-lt"/>
                <a:ea typeface="+mn-ea"/>
                <a:cs typeface="+mj-cs"/>
              </a:rPr>
              <a:t> </a:t>
            </a:r>
          </a:p>
          <a:p>
            <a:pPr marL="342900" lvl="0" indent="-342900" algn="r" rtl="1">
              <a:spcBef>
                <a:spcPct val="20000"/>
              </a:spcBef>
            </a:pPr>
            <a:r>
              <a:rPr lang="ar-MA" sz="2000" dirty="0" smtClean="0">
                <a:cs typeface="+mj-cs"/>
              </a:rPr>
              <a:t>   تنقسم أساليب اختبار جودة بيانات الإحصاء إلى قسمين:</a:t>
            </a:r>
          </a:p>
          <a:p>
            <a:pPr marL="342900" lvl="0" indent="-342900" algn="r" rtl="1">
              <a:spcBef>
                <a:spcPct val="20000"/>
              </a:spcBef>
            </a:pPr>
            <a:endParaRPr lang="ar-MA" sz="2000" dirty="0" smtClean="0">
              <a:cs typeface="+mj-cs"/>
            </a:endParaRPr>
          </a:p>
          <a:p>
            <a:pPr marL="342900" lvl="0" indent="-342900" algn="r" rtl="1">
              <a:spcBef>
                <a:spcPct val="20000"/>
              </a:spcBef>
            </a:pPr>
            <a:r>
              <a:rPr lang="ar-MA" sz="2000" b="1" u="sng" dirty="0" smtClean="0">
                <a:cs typeface="+mj-cs"/>
              </a:rPr>
              <a:t>مراقبة كمية للمعلومات: </a:t>
            </a:r>
            <a:r>
              <a:rPr lang="ar-MA" sz="2000" dirty="0" smtClean="0">
                <a:cs typeface="+mj-cs"/>
              </a:rPr>
              <a:t>(عدد السكان، عدد الأسر، الحجم المتوسط للأسر)</a:t>
            </a:r>
          </a:p>
          <a:p>
            <a:pPr marL="342900" lvl="0" indent="-342900" algn="r" rtl="1">
              <a:spcBef>
                <a:spcPct val="20000"/>
              </a:spcBef>
            </a:pPr>
            <a:endParaRPr lang="ar-MA" sz="2000" dirty="0" smtClean="0">
              <a:cs typeface="+mj-cs"/>
            </a:endParaRPr>
          </a:p>
          <a:p>
            <a:pPr algn="just" rtl="1">
              <a:buClr>
                <a:schemeClr val="accent6">
                  <a:lumMod val="75000"/>
                </a:schemeClr>
              </a:buClr>
              <a:buFont typeface="Wingdings" pitchFamily="2" charset="2"/>
              <a:buChar char="ü"/>
            </a:pPr>
            <a:r>
              <a:rPr lang="ar-MA" sz="2000" dirty="0" smtClean="0">
                <a:cs typeface="+mj-cs"/>
              </a:rPr>
              <a:t> </a:t>
            </a:r>
            <a:r>
              <a:rPr lang="ar-SA" sz="2000" dirty="0" smtClean="0">
                <a:cs typeface="+mj-cs"/>
              </a:rPr>
              <a:t>أساليب الاتساق الداخلي للبيانات</a:t>
            </a:r>
            <a:r>
              <a:rPr lang="ar-MA" sz="2000" dirty="0" smtClean="0">
                <a:cs typeface="+mj-cs"/>
              </a:rPr>
              <a:t>: تتم مراقبة المعلومات اعتمادا على التوقعات المنتظرة من جهة وكذا باعتماد الإحصاءات الحيوية التي تمكن من تحديد معدل النمو الديموغرافي الطبيعي من جهة أخرى.</a:t>
            </a:r>
          </a:p>
          <a:p>
            <a:pPr algn="just" rtl="1">
              <a:buClr>
                <a:schemeClr val="accent6">
                  <a:lumMod val="75000"/>
                </a:schemeClr>
              </a:buClr>
              <a:buFont typeface="Wingdings" pitchFamily="2" charset="2"/>
              <a:buChar char="ü"/>
            </a:pPr>
            <a:r>
              <a:rPr lang="ar-MA" sz="2000" dirty="0" smtClean="0">
                <a:cs typeface="+mj-cs"/>
              </a:rPr>
              <a:t> </a:t>
            </a:r>
            <a:r>
              <a:rPr lang="ar-SA" sz="2000" dirty="0" smtClean="0">
                <a:cs typeface="+mj-cs"/>
              </a:rPr>
              <a:t>أساليب  الاتساق الخارجي للبيانات</a:t>
            </a:r>
            <a:r>
              <a:rPr lang="ar-MA" sz="2000" dirty="0" smtClean="0">
                <a:cs typeface="+mj-cs"/>
              </a:rPr>
              <a:t>: تتم هذه المراقبة باعتماد نتائج الإحصاءات السابقة. </a:t>
            </a:r>
            <a:endParaRPr lang="fr-FR" sz="2000" dirty="0" smtClean="0">
              <a:cs typeface="+mj-cs"/>
            </a:endParaRPr>
          </a:p>
          <a:p>
            <a:pPr marL="342900" lvl="0" indent="-342900" algn="r" rtl="1">
              <a:spcBef>
                <a:spcPct val="20000"/>
              </a:spcBef>
            </a:pPr>
            <a:endParaRPr lang="fr-FR" sz="2000" dirty="0">
              <a:cs typeface="+mj-cs"/>
            </a:endParaRPr>
          </a:p>
          <a:p>
            <a:pPr marL="342900" lvl="0" indent="-342900" algn="r" rtl="1">
              <a:spcBef>
                <a:spcPct val="20000"/>
              </a:spcBef>
            </a:pPr>
            <a:endParaRPr lang="ar-MA" sz="2000" b="1" dirty="0" smtClean="0">
              <a:cs typeface="+mj-cs"/>
            </a:endParaRPr>
          </a:p>
        </p:txBody>
      </p:sp>
      <p:sp>
        <p:nvSpPr>
          <p:cNvPr id="14" name="Rectangle 13"/>
          <p:cNvSpPr/>
          <p:nvPr/>
        </p:nvSpPr>
        <p:spPr>
          <a:xfrm>
            <a:off x="6500826" y="3071810"/>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أساليب اختبار جودة البيانات</a:t>
            </a:r>
            <a:endParaRPr lang="fr-F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6043626" cy="654032"/>
          </a:xfrm>
        </p:spPr>
        <p:txBody>
          <a:bodyPr>
            <a:noAutofit/>
          </a:bodyPr>
          <a:lstStyle/>
          <a:p>
            <a:pPr lvl="0" algn="r" rtl="1"/>
            <a:r>
              <a:rPr lang="ar-MA" sz="2800" b="1" dirty="0" smtClean="0">
                <a:cs typeface="+mn-cs"/>
              </a:rPr>
              <a:t> </a:t>
            </a:r>
            <a:br>
              <a:rPr lang="ar-MA" sz="2800" b="1" dirty="0" smtClean="0">
                <a:cs typeface="+mn-cs"/>
              </a:rPr>
            </a:br>
            <a:r>
              <a:rPr lang="ar-MA" sz="2800" b="1" dirty="0" smtClean="0">
                <a:cs typeface="+mn-cs"/>
              </a:rPr>
              <a:t>أساليب اختبار جودة البيانات</a:t>
            </a:r>
            <a:br>
              <a:rPr lang="ar-MA" sz="2800" b="1" dirty="0" smtClean="0">
                <a:cs typeface="+mn-cs"/>
              </a:rPr>
            </a:br>
            <a:endParaRPr lang="fr-FR" sz="2800" dirty="0">
              <a:cs typeface="+mn-cs"/>
            </a:endParaRPr>
          </a:p>
        </p:txBody>
      </p:sp>
      <p:sp>
        <p:nvSpPr>
          <p:cNvPr id="3" name="Espace réservé du contenu 2"/>
          <p:cNvSpPr>
            <a:spLocks noGrp="1"/>
          </p:cNvSpPr>
          <p:nvPr>
            <p:ph idx="1"/>
          </p:nvPr>
        </p:nvSpPr>
        <p:spPr>
          <a:xfrm>
            <a:off x="6357950" y="1214422"/>
            <a:ext cx="2786050" cy="4911741"/>
          </a:xfrm>
        </p:spPr>
        <p:txBody>
          <a:bodyPr/>
          <a:lstStyle/>
          <a:p>
            <a:pPr algn="r" rtl="1">
              <a:buNone/>
            </a:pPr>
            <a:r>
              <a:rPr lang="ar-MA" sz="2000" dirty="0" smtClean="0"/>
              <a:t>أهمية الدراسة</a:t>
            </a:r>
          </a:p>
          <a:p>
            <a:pPr algn="r" rtl="1">
              <a:buNone/>
            </a:pPr>
            <a:r>
              <a:rPr lang="ar-MA" sz="2000" dirty="0" smtClean="0"/>
              <a:t>منهجية تنفيذ إحصاء 2014</a:t>
            </a:r>
          </a:p>
          <a:p>
            <a:pPr algn="r" rtl="1">
              <a:buNone/>
            </a:pPr>
            <a:r>
              <a:rPr lang="ar-MA" sz="2000" dirty="0" smtClean="0"/>
              <a:t>منهجية تقييم بيانات الإحصاء</a:t>
            </a:r>
          </a:p>
          <a:p>
            <a:pPr algn="r" rtl="1">
              <a:buNone/>
            </a:pPr>
            <a:r>
              <a:rPr lang="ar-MA" sz="2000" dirty="0" smtClean="0"/>
              <a:t>-أهداف التقييم</a:t>
            </a:r>
          </a:p>
          <a:p>
            <a:pPr algn="r" rtl="1">
              <a:buNone/>
            </a:pPr>
            <a:r>
              <a:rPr lang="ar-MA" sz="2000" dirty="0" smtClean="0"/>
              <a:t>-الأخطاء المرتكبة في الإحصاء</a:t>
            </a:r>
          </a:p>
          <a:p>
            <a:pPr algn="r" rtl="1">
              <a:buNone/>
            </a:pPr>
            <a:endParaRPr lang="ar-MA" sz="2000" dirty="0" smtClean="0"/>
          </a:p>
          <a:p>
            <a:pPr algn="r" rtl="1">
              <a:buNone/>
            </a:pPr>
            <a:r>
              <a:rPr lang="ar-MA" sz="2000" dirty="0" smtClean="0">
                <a:solidFill>
                  <a:schemeClr val="tx1">
                    <a:lumMod val="75000"/>
                    <a:lumOff val="25000"/>
                  </a:schemeClr>
                </a:solidFill>
              </a:rPr>
              <a:t>أساليب </a:t>
            </a:r>
            <a:r>
              <a:rPr lang="ar-MA" sz="2000" dirty="0" err="1" smtClean="0">
                <a:solidFill>
                  <a:schemeClr val="tx1">
                    <a:lumMod val="75000"/>
                    <a:lumOff val="25000"/>
                  </a:schemeClr>
                </a:solidFill>
              </a:rPr>
              <a:t>الإتساق</a:t>
            </a:r>
            <a:r>
              <a:rPr lang="ar-MA" sz="2000" dirty="0" smtClean="0">
                <a:solidFill>
                  <a:schemeClr val="tx1">
                    <a:lumMod val="75000"/>
                    <a:lumOff val="25000"/>
                  </a:schemeClr>
                </a:solidFill>
              </a:rPr>
              <a:t> الداخلي</a:t>
            </a:r>
          </a:p>
          <a:p>
            <a:pPr algn="r" rtl="1">
              <a:buNone/>
            </a:pPr>
            <a:r>
              <a:rPr lang="ar-MA" sz="2000" dirty="0" smtClean="0">
                <a:solidFill>
                  <a:schemeClr val="tx1">
                    <a:lumMod val="75000"/>
                    <a:lumOff val="25000"/>
                  </a:schemeClr>
                </a:solidFill>
              </a:rPr>
              <a:t>أساليب </a:t>
            </a:r>
            <a:r>
              <a:rPr lang="ar-MA" sz="2000" dirty="0" err="1" smtClean="0">
                <a:solidFill>
                  <a:schemeClr val="tx1">
                    <a:lumMod val="75000"/>
                    <a:lumOff val="25000"/>
                  </a:schemeClr>
                </a:solidFill>
              </a:rPr>
              <a:t>الإتساق</a:t>
            </a:r>
            <a:r>
              <a:rPr lang="ar-MA" sz="2000" dirty="0" smtClean="0">
                <a:solidFill>
                  <a:schemeClr val="tx1">
                    <a:lumMod val="75000"/>
                    <a:lumOff val="25000"/>
                  </a:schemeClr>
                </a:solidFill>
              </a:rPr>
              <a:t> الخارجي</a:t>
            </a:r>
          </a:p>
          <a:p>
            <a:pPr algn="r" rtl="1">
              <a:buNone/>
            </a:pPr>
            <a:r>
              <a:rPr lang="ar-MA" sz="2000" dirty="0" smtClean="0"/>
              <a:t> </a:t>
            </a:r>
          </a:p>
          <a:p>
            <a:pPr algn="r" rtl="1">
              <a:buNone/>
            </a:pPr>
            <a:endParaRPr lang="fr-FR" dirty="0"/>
          </a:p>
        </p:txBody>
      </p:sp>
      <p:cxnSp>
        <p:nvCxnSpPr>
          <p:cNvPr id="5" name="Connecteur droit 4"/>
          <p:cNvCxnSpPr/>
          <p:nvPr/>
        </p:nvCxnSpPr>
        <p:spPr>
          <a:xfrm rot="10800000">
            <a:off x="6786546" y="1570023"/>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10800000">
            <a:off x="6786546" y="20002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285720" y="928670"/>
            <a:ext cx="6186502" cy="5524666"/>
          </a:xfrm>
          <a:prstGeom prst="rect">
            <a:avLst/>
          </a:prstGeom>
        </p:spPr>
        <p:txBody>
          <a:bodyPr vert="horz" lIns="91440" tIns="45720" rIns="91440" bIns="45720" rtlCol="0">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MA" sz="2000" b="0" i="0" u="none" strike="noStrike" kern="1200" cap="none" spc="0" normalizeH="0" baseline="0" noProof="0" dirty="0" smtClean="0">
              <a:ln>
                <a:noFill/>
              </a:ln>
              <a:solidFill>
                <a:schemeClr val="tx1"/>
              </a:solidFill>
              <a:effectLst/>
              <a:uLnTx/>
              <a:uFillTx/>
              <a:latin typeface="+mn-lt"/>
              <a:ea typeface="+mn-ea"/>
              <a:cs typeface="+mj-cs"/>
            </a:endParaRPr>
          </a:p>
          <a:p>
            <a:pPr marL="342900" lvl="0" indent="-342900" algn="r" rtl="1">
              <a:spcBef>
                <a:spcPct val="20000"/>
              </a:spcBef>
            </a:pPr>
            <a:r>
              <a:rPr lang="ar-MA" sz="2000" dirty="0" smtClean="0">
                <a:cs typeface="+mj-cs"/>
              </a:rPr>
              <a:t> </a:t>
            </a:r>
            <a:r>
              <a:rPr lang="ar-MA" sz="2000" b="1" u="sng" dirty="0" smtClean="0">
                <a:cs typeface="+mj-cs"/>
              </a:rPr>
              <a:t>مراقبة نوعية المعلومات:</a:t>
            </a:r>
          </a:p>
          <a:p>
            <a:pPr marL="342900" lvl="0" indent="-342900" algn="r" rtl="1">
              <a:spcBef>
                <a:spcPct val="20000"/>
              </a:spcBef>
            </a:pPr>
            <a:endParaRPr lang="ar-MA" sz="2000" b="1" u="sng" dirty="0" smtClean="0">
              <a:cs typeface="+mj-cs"/>
            </a:endParaRPr>
          </a:p>
          <a:p>
            <a:pPr algn="just" rtl="1">
              <a:buClr>
                <a:schemeClr val="accent6">
                  <a:lumMod val="75000"/>
                </a:schemeClr>
              </a:buClr>
              <a:buFont typeface="Wingdings" pitchFamily="2" charset="2"/>
              <a:buChar char="ü"/>
            </a:pPr>
            <a:r>
              <a:rPr lang="ar-MA" sz="2000" dirty="0" smtClean="0">
                <a:cs typeface="+mj-cs"/>
              </a:rPr>
              <a:t> على المستوى الديموغرافي:</a:t>
            </a:r>
          </a:p>
          <a:p>
            <a:pPr lvl="1" algn="just" rtl="1">
              <a:buClr>
                <a:schemeClr val="accent6">
                  <a:lumMod val="75000"/>
                </a:schemeClr>
              </a:buClr>
              <a:buFont typeface="Arial" pitchFamily="34" charset="0"/>
              <a:buChar char="•"/>
            </a:pPr>
            <a:r>
              <a:rPr lang="ar-MA" sz="2000" dirty="0" smtClean="0">
                <a:cs typeface="+mj-cs"/>
              </a:rPr>
              <a:t> البنيات السكانية : مراقبة الفئات العمرية، شكل الهرم السكاني،...</a:t>
            </a:r>
          </a:p>
          <a:p>
            <a:pPr lvl="1" algn="just" rtl="1">
              <a:buClr>
                <a:schemeClr val="accent6">
                  <a:lumMod val="75000"/>
                </a:schemeClr>
              </a:buClr>
            </a:pPr>
            <a:endParaRPr lang="ar-MA" sz="2000" dirty="0" smtClean="0">
              <a:cs typeface="+mj-cs"/>
            </a:endParaRPr>
          </a:p>
          <a:p>
            <a:pPr algn="just" rtl="1">
              <a:buClr>
                <a:schemeClr val="accent6">
                  <a:lumMod val="75000"/>
                </a:schemeClr>
              </a:buClr>
              <a:buFont typeface="Wingdings" pitchFamily="2" charset="2"/>
              <a:buChar char="ü"/>
            </a:pPr>
            <a:r>
              <a:rPr lang="ar-MA" sz="2000" dirty="0" smtClean="0">
                <a:cs typeface="+mj-cs"/>
              </a:rPr>
              <a:t>على مستوى التعليم:</a:t>
            </a:r>
          </a:p>
          <a:p>
            <a:pPr lvl="1" algn="just" rtl="1">
              <a:buClr>
                <a:schemeClr val="accent6">
                  <a:lumMod val="75000"/>
                </a:schemeClr>
              </a:buClr>
              <a:buFont typeface="Arial" pitchFamily="34" charset="0"/>
              <a:buChar char="•"/>
            </a:pPr>
            <a:r>
              <a:rPr lang="ar-MA" sz="2000" dirty="0" smtClean="0">
                <a:cs typeface="+mj-cs"/>
              </a:rPr>
              <a:t>مراقبة معدل </a:t>
            </a:r>
            <a:r>
              <a:rPr lang="ar-MA" sz="2000" dirty="0" err="1" smtClean="0">
                <a:cs typeface="+mj-cs"/>
              </a:rPr>
              <a:t>التمدرس</a:t>
            </a:r>
            <a:endParaRPr lang="ar-MA" sz="2000" dirty="0" smtClean="0">
              <a:cs typeface="+mj-cs"/>
            </a:endParaRPr>
          </a:p>
          <a:p>
            <a:pPr lvl="1" algn="just" rtl="1">
              <a:buClr>
                <a:schemeClr val="accent6">
                  <a:lumMod val="75000"/>
                </a:schemeClr>
              </a:buClr>
              <a:buFont typeface="Arial" pitchFamily="34" charset="0"/>
              <a:buChar char="•"/>
            </a:pPr>
            <a:endParaRPr lang="ar-MA" sz="2000" dirty="0" smtClean="0">
              <a:cs typeface="+mj-cs"/>
            </a:endParaRPr>
          </a:p>
          <a:p>
            <a:pPr algn="just" rtl="1">
              <a:buClr>
                <a:schemeClr val="accent6">
                  <a:lumMod val="75000"/>
                </a:schemeClr>
              </a:buClr>
              <a:buFont typeface="Wingdings" pitchFamily="2" charset="2"/>
              <a:buChar char="ü"/>
            </a:pPr>
            <a:r>
              <a:rPr lang="ar-MA" sz="2000" dirty="0" smtClean="0">
                <a:cs typeface="+mj-cs"/>
              </a:rPr>
              <a:t>على مستوى النشاط الاقتصادي:</a:t>
            </a:r>
          </a:p>
          <a:p>
            <a:pPr lvl="1" algn="just" rtl="1">
              <a:buClr>
                <a:schemeClr val="accent6">
                  <a:lumMod val="75000"/>
                </a:schemeClr>
              </a:buClr>
              <a:buFont typeface="Arial" pitchFamily="34" charset="0"/>
              <a:buChar char="•"/>
            </a:pPr>
            <a:r>
              <a:rPr lang="ar-MA" sz="2000" dirty="0" smtClean="0">
                <a:cs typeface="+mj-cs"/>
              </a:rPr>
              <a:t>مراقبة معدل النشاط</a:t>
            </a:r>
          </a:p>
          <a:p>
            <a:pPr lvl="1" algn="just" rtl="1">
              <a:buClr>
                <a:schemeClr val="accent6">
                  <a:lumMod val="75000"/>
                </a:schemeClr>
              </a:buClr>
              <a:buFont typeface="Arial" pitchFamily="34" charset="0"/>
              <a:buChar char="•"/>
            </a:pPr>
            <a:r>
              <a:rPr lang="ar-MA" sz="2000" dirty="0" smtClean="0">
                <a:cs typeface="+mj-cs"/>
              </a:rPr>
              <a:t>مراقبة معدل البطالة</a:t>
            </a:r>
          </a:p>
          <a:p>
            <a:pPr lvl="1" algn="just" rtl="1">
              <a:buClr>
                <a:schemeClr val="accent6">
                  <a:lumMod val="75000"/>
                </a:schemeClr>
              </a:buClr>
              <a:buFont typeface="Arial" pitchFamily="34" charset="0"/>
              <a:buChar char="•"/>
            </a:pPr>
            <a:endParaRPr lang="ar-MA" sz="2000" dirty="0" smtClean="0">
              <a:cs typeface="+mj-cs"/>
            </a:endParaRPr>
          </a:p>
          <a:p>
            <a:pPr algn="just" rtl="1">
              <a:buClr>
                <a:schemeClr val="accent6">
                  <a:lumMod val="75000"/>
                </a:schemeClr>
              </a:buClr>
              <a:buFont typeface="Wingdings" pitchFamily="2" charset="2"/>
              <a:buChar char="ü"/>
            </a:pPr>
            <a:r>
              <a:rPr lang="ar-MA" sz="2000" dirty="0" smtClean="0">
                <a:cs typeface="+mj-cs"/>
              </a:rPr>
              <a:t>على مستوى ظروف السكن:</a:t>
            </a:r>
          </a:p>
          <a:p>
            <a:pPr lvl="1" algn="just" rtl="1">
              <a:buClr>
                <a:schemeClr val="accent6">
                  <a:lumMod val="75000"/>
                </a:schemeClr>
              </a:buClr>
              <a:buFont typeface="Arial" pitchFamily="34" charset="0"/>
              <a:buChar char="•"/>
            </a:pPr>
            <a:r>
              <a:rPr lang="ar-MA" sz="2000" dirty="0" smtClean="0">
                <a:cs typeface="+mj-cs"/>
              </a:rPr>
              <a:t>توزيع الأسر حسب نوع السكن</a:t>
            </a:r>
          </a:p>
          <a:p>
            <a:pPr lvl="1" algn="just" rtl="1">
              <a:buClr>
                <a:schemeClr val="accent6">
                  <a:lumMod val="75000"/>
                </a:schemeClr>
              </a:buClr>
              <a:buFont typeface="Arial" pitchFamily="34" charset="0"/>
              <a:buChar char="•"/>
            </a:pPr>
            <a:r>
              <a:rPr lang="ar-MA" sz="2000" dirty="0" smtClean="0">
                <a:cs typeface="+mj-cs"/>
              </a:rPr>
              <a:t>توزيع المساكن حسب </a:t>
            </a:r>
            <a:r>
              <a:rPr lang="ar-MA" sz="2000" dirty="0" err="1" smtClean="0">
                <a:cs typeface="+mj-cs"/>
              </a:rPr>
              <a:t>النوع،....</a:t>
            </a:r>
            <a:endParaRPr lang="ar-MA" sz="2000" dirty="0" smtClean="0">
              <a:cs typeface="+mj-cs"/>
            </a:endParaRPr>
          </a:p>
          <a:p>
            <a:pPr algn="just" rtl="1">
              <a:buClr>
                <a:schemeClr val="accent6">
                  <a:lumMod val="75000"/>
                </a:schemeClr>
              </a:buClr>
              <a:buFont typeface="Wingdings" pitchFamily="2" charset="2"/>
              <a:buChar char="ü"/>
            </a:pPr>
            <a:endParaRPr lang="fr-FR" sz="2000" dirty="0" smtClean="0">
              <a:cs typeface="+mj-cs"/>
            </a:endParaRPr>
          </a:p>
          <a:p>
            <a:pPr marL="342900" lvl="0" indent="-342900" algn="r" rtl="1">
              <a:spcBef>
                <a:spcPct val="20000"/>
              </a:spcBef>
            </a:pPr>
            <a:endParaRPr lang="fr-FR" sz="2000" dirty="0">
              <a:cs typeface="+mj-cs"/>
            </a:endParaRPr>
          </a:p>
          <a:p>
            <a:pPr marL="342900" lvl="0" indent="-342900" algn="r" rtl="1">
              <a:spcBef>
                <a:spcPct val="20000"/>
              </a:spcBef>
            </a:pPr>
            <a:endParaRPr lang="ar-MA" sz="2000" b="1" dirty="0" smtClean="0">
              <a:cs typeface="+mj-cs"/>
            </a:endParaRPr>
          </a:p>
        </p:txBody>
      </p:sp>
      <p:sp>
        <p:nvSpPr>
          <p:cNvPr id="14" name="Rectangle 13"/>
          <p:cNvSpPr/>
          <p:nvPr/>
        </p:nvSpPr>
        <p:spPr>
          <a:xfrm>
            <a:off x="6572232" y="3071810"/>
            <a:ext cx="2571768"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000" dirty="0" smtClean="0"/>
              <a:t>أساليب اختبار جودة البيانات</a:t>
            </a:r>
            <a:endParaRPr lang="fr-F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57950" y="1214422"/>
            <a:ext cx="2786050" cy="4911741"/>
          </a:xfrm>
        </p:spPr>
        <p:txBody>
          <a:bodyPr/>
          <a:lstStyle/>
          <a:p>
            <a:pPr algn="r" rtl="1">
              <a:buNone/>
            </a:pPr>
            <a:r>
              <a:rPr lang="ar-MA" sz="2000" dirty="0" smtClean="0"/>
              <a:t>أهمية الدراسة</a:t>
            </a:r>
          </a:p>
          <a:p>
            <a:pPr algn="r" rtl="1">
              <a:buNone/>
            </a:pPr>
            <a:r>
              <a:rPr lang="ar-MA" sz="2000" dirty="0" smtClean="0"/>
              <a:t>منهجية تنفيذ إحصاء 2014</a:t>
            </a:r>
          </a:p>
          <a:p>
            <a:pPr algn="r" rtl="1">
              <a:buNone/>
            </a:pPr>
            <a:r>
              <a:rPr lang="ar-MA" sz="2000" dirty="0" smtClean="0"/>
              <a:t>منهجية تقييم بيانات الإحصاء</a:t>
            </a:r>
          </a:p>
          <a:p>
            <a:pPr algn="r" rtl="1">
              <a:buNone/>
            </a:pPr>
            <a:r>
              <a:rPr lang="ar-MA" sz="2000" dirty="0" smtClean="0"/>
              <a:t>-أهداف التقييم</a:t>
            </a:r>
          </a:p>
          <a:p>
            <a:pPr algn="r" rtl="1">
              <a:buNone/>
            </a:pPr>
            <a:r>
              <a:rPr lang="ar-MA" sz="2000" dirty="0" smtClean="0"/>
              <a:t>-الأخطاء المرتكبة في الإحصاء</a:t>
            </a:r>
          </a:p>
          <a:p>
            <a:pPr algn="r" rtl="1">
              <a:buNone/>
            </a:pPr>
            <a:endParaRPr lang="ar-MA" sz="2000" dirty="0" smtClean="0"/>
          </a:p>
          <a:p>
            <a:pPr algn="r" rtl="1">
              <a:buNone/>
            </a:pPr>
            <a:r>
              <a:rPr lang="ar-MA" sz="2000" dirty="0" smtClean="0">
                <a:solidFill>
                  <a:schemeClr val="tx1">
                    <a:lumMod val="75000"/>
                    <a:lumOff val="25000"/>
                  </a:schemeClr>
                </a:solidFill>
              </a:rPr>
              <a:t>أساليب </a:t>
            </a:r>
            <a:r>
              <a:rPr lang="ar-MA" sz="2000" dirty="0" err="1" smtClean="0">
                <a:solidFill>
                  <a:schemeClr val="tx1">
                    <a:lumMod val="75000"/>
                    <a:lumOff val="25000"/>
                  </a:schemeClr>
                </a:solidFill>
              </a:rPr>
              <a:t>الإتساق</a:t>
            </a:r>
            <a:r>
              <a:rPr lang="ar-MA" sz="2000" dirty="0" smtClean="0">
                <a:solidFill>
                  <a:schemeClr val="tx1">
                    <a:lumMod val="75000"/>
                    <a:lumOff val="25000"/>
                  </a:schemeClr>
                </a:solidFill>
              </a:rPr>
              <a:t> الداخلي</a:t>
            </a:r>
          </a:p>
          <a:p>
            <a:pPr algn="r" rtl="1">
              <a:buNone/>
            </a:pPr>
            <a:r>
              <a:rPr lang="ar-MA" sz="2000" dirty="0" smtClean="0">
                <a:solidFill>
                  <a:schemeClr val="tx1">
                    <a:lumMod val="75000"/>
                    <a:lumOff val="25000"/>
                  </a:schemeClr>
                </a:solidFill>
              </a:rPr>
              <a:t>أساليب </a:t>
            </a:r>
            <a:r>
              <a:rPr lang="ar-MA" sz="2000" dirty="0" err="1" smtClean="0">
                <a:solidFill>
                  <a:schemeClr val="tx1">
                    <a:lumMod val="75000"/>
                    <a:lumOff val="25000"/>
                  </a:schemeClr>
                </a:solidFill>
              </a:rPr>
              <a:t>الإتساق</a:t>
            </a:r>
            <a:r>
              <a:rPr lang="ar-MA" sz="2000" dirty="0" smtClean="0">
                <a:solidFill>
                  <a:schemeClr val="tx1">
                    <a:lumMod val="75000"/>
                    <a:lumOff val="25000"/>
                  </a:schemeClr>
                </a:solidFill>
              </a:rPr>
              <a:t> الخارجي</a:t>
            </a:r>
          </a:p>
          <a:p>
            <a:pPr algn="r" rtl="1">
              <a:buNone/>
            </a:pPr>
            <a:r>
              <a:rPr lang="ar-MA" sz="2000" dirty="0" smtClean="0"/>
              <a:t> </a:t>
            </a:r>
          </a:p>
          <a:p>
            <a:pPr algn="r" rtl="1">
              <a:buNone/>
            </a:pPr>
            <a:endParaRPr lang="fr-FR" dirty="0"/>
          </a:p>
        </p:txBody>
      </p:sp>
      <p:cxnSp>
        <p:nvCxnSpPr>
          <p:cNvPr id="5" name="Connecteur droit 4"/>
          <p:cNvCxnSpPr/>
          <p:nvPr/>
        </p:nvCxnSpPr>
        <p:spPr>
          <a:xfrm rot="10800000">
            <a:off x="6786546" y="1570023"/>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10800000">
            <a:off x="6786546" y="20002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214282" y="1428736"/>
            <a:ext cx="6186502" cy="2214578"/>
          </a:xfrm>
          <a:prstGeom prst="rect">
            <a:avLst/>
          </a:prstGeom>
        </p:spPr>
        <p:txBody>
          <a:bodyPr vert="horz" lIns="91440" tIns="45720" rIns="91440" bIns="45720" rtlCol="0">
            <a:noAutofit/>
          </a:bodyPr>
          <a:lstStyle/>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MA" sz="5400" b="1" i="0" u="none" strike="noStrike" kern="1200" cap="none" spc="0" normalizeH="0" baseline="0" noProof="0" dirty="0" smtClean="0">
              <a:ln>
                <a:noFill/>
              </a:ln>
              <a:effectLst/>
              <a:uLnTx/>
              <a:uFillTx/>
              <a:latin typeface="+mn-lt"/>
              <a:ea typeface="+mn-ea"/>
              <a:cs typeface="+mj-cs"/>
            </a:endParaRPr>
          </a:p>
          <a:p>
            <a:pPr marL="342900" lvl="0" indent="-342900" algn="ctr" rtl="1">
              <a:spcBef>
                <a:spcPct val="20000"/>
              </a:spcBef>
            </a:pPr>
            <a:r>
              <a:rPr lang="ar-MA" sz="5400" b="1" dirty="0" smtClean="0">
                <a:cs typeface="+mj-cs"/>
              </a:rPr>
              <a:t> شـكـــــــــرا</a:t>
            </a:r>
            <a:endParaRPr lang="fr-FR" sz="5400" b="1" dirty="0" smtClean="0">
              <a:cs typeface="+mj-cs"/>
            </a:endParaRPr>
          </a:p>
          <a:p>
            <a:pPr marL="342900" lvl="0" indent="-342900" algn="ctr" rtl="1">
              <a:spcBef>
                <a:spcPct val="20000"/>
              </a:spcBef>
            </a:pPr>
            <a:endParaRPr lang="fr-FR" sz="5400" b="1" dirty="0">
              <a:cs typeface="+mj-cs"/>
            </a:endParaRPr>
          </a:p>
          <a:p>
            <a:pPr marL="342900" lvl="0" indent="-342900" algn="ctr" rtl="1">
              <a:spcBef>
                <a:spcPct val="20000"/>
              </a:spcBef>
            </a:pPr>
            <a:endParaRPr lang="ar-MA" sz="5400" b="1" dirty="0" smtClean="0">
              <a:cs typeface="+mj-cs"/>
            </a:endParaRPr>
          </a:p>
        </p:txBody>
      </p:sp>
      <p:sp>
        <p:nvSpPr>
          <p:cNvPr id="14" name="Rectangle 13"/>
          <p:cNvSpPr/>
          <p:nvPr/>
        </p:nvSpPr>
        <p:spPr>
          <a:xfrm>
            <a:off x="6500826" y="3071810"/>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أساليب اختبار جودة البيانات</a:t>
            </a:r>
            <a:endParaRPr lang="fr-F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6043626" cy="654032"/>
          </a:xfrm>
        </p:spPr>
        <p:txBody>
          <a:bodyPr>
            <a:normAutofit/>
          </a:bodyPr>
          <a:lstStyle/>
          <a:p>
            <a:pPr algn="r" rtl="1"/>
            <a:r>
              <a:rPr lang="ar-MA" sz="2800" b="1" dirty="0" smtClean="0">
                <a:cs typeface="+mn-cs"/>
              </a:rPr>
              <a:t>أهمية الدراســـة</a:t>
            </a:r>
            <a:endParaRPr lang="fr-FR" sz="2800" b="1" dirty="0">
              <a:cs typeface="+mn-cs"/>
            </a:endParaRPr>
          </a:p>
        </p:txBody>
      </p:sp>
      <p:sp>
        <p:nvSpPr>
          <p:cNvPr id="3" name="Espace réservé du contenu 2"/>
          <p:cNvSpPr>
            <a:spLocks noGrp="1"/>
          </p:cNvSpPr>
          <p:nvPr>
            <p:ph idx="1"/>
          </p:nvPr>
        </p:nvSpPr>
        <p:spPr>
          <a:xfrm>
            <a:off x="6357950" y="1214422"/>
            <a:ext cx="2643206" cy="4911741"/>
          </a:xfrm>
        </p:spPr>
        <p:txBody>
          <a:bodyPr/>
          <a:lstStyle/>
          <a:p>
            <a:pPr algn="r" rtl="1">
              <a:buNone/>
            </a:pPr>
            <a:endParaRPr lang="ar-MA" sz="2000" dirty="0" smtClean="0"/>
          </a:p>
          <a:p>
            <a:pPr algn="r" rtl="1">
              <a:buNone/>
            </a:pPr>
            <a:r>
              <a:rPr lang="ar-MA" sz="2000" dirty="0" smtClean="0"/>
              <a:t>منهجية تنفيذ إحصاء 2014</a:t>
            </a:r>
          </a:p>
          <a:p>
            <a:pPr algn="r" rtl="1">
              <a:buNone/>
            </a:pPr>
            <a:r>
              <a:rPr lang="ar-MA" sz="2000" dirty="0" smtClean="0"/>
              <a:t>منهجية تقييم بيانات</a:t>
            </a:r>
            <a:r>
              <a:rPr lang="ar-MA" sz="2400" dirty="0" smtClean="0"/>
              <a:t> </a:t>
            </a:r>
            <a:r>
              <a:rPr lang="ar-MA" sz="2000" dirty="0" smtClean="0"/>
              <a:t>الإحصاء</a:t>
            </a:r>
          </a:p>
          <a:p>
            <a:pPr algn="r" rtl="1">
              <a:buNone/>
            </a:pPr>
            <a:endParaRPr lang="ar-MA" sz="2000" dirty="0" smtClean="0"/>
          </a:p>
          <a:p>
            <a:pPr algn="r" rtl="1">
              <a:buNone/>
            </a:pPr>
            <a:endParaRPr lang="fr-FR" dirty="0"/>
          </a:p>
        </p:txBody>
      </p:sp>
      <p:cxnSp>
        <p:nvCxnSpPr>
          <p:cNvPr id="5" name="Connecteur droit 4"/>
          <p:cNvCxnSpPr/>
          <p:nvPr/>
        </p:nvCxnSpPr>
        <p:spPr>
          <a:xfrm rot="10800000">
            <a:off x="6572264" y="1571612"/>
            <a:ext cx="2357454" cy="1588"/>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10800000">
            <a:off x="6572264" y="20002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10800000">
            <a:off x="6572264" y="2428868"/>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965835" y="1677975"/>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142984"/>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72264" y="1142984"/>
            <a:ext cx="2357454" cy="4286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dirty="0" smtClean="0"/>
              <a:t>أهمية الدراسة</a:t>
            </a:r>
            <a:endParaRPr lang="fr-FR" sz="2400" dirty="0"/>
          </a:p>
        </p:txBody>
      </p:sp>
      <p:sp>
        <p:nvSpPr>
          <p:cNvPr id="12" name="Espace réservé du contenu 2"/>
          <p:cNvSpPr txBox="1">
            <a:spLocks/>
          </p:cNvSpPr>
          <p:nvPr/>
        </p:nvSpPr>
        <p:spPr>
          <a:xfrm>
            <a:off x="457200" y="1357298"/>
            <a:ext cx="5900750" cy="4967302"/>
          </a:xfrm>
          <a:prstGeom prst="rect">
            <a:avLst/>
          </a:prstGeom>
        </p:spPr>
        <p:txBody>
          <a:bodyPr vert="horz" lIns="91440" tIns="45720" rIns="91440" bIns="45720" rtlCol="0">
            <a:normAutofit/>
          </a:bodyPr>
          <a:lstStyle/>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q"/>
              <a:tabLst/>
              <a:defRPr/>
            </a:pPr>
            <a:r>
              <a:rPr kumimoji="0" lang="ar-MA" sz="2000" b="0" i="0" u="none" strike="noStrike" kern="1200" cap="none" spc="0" normalizeH="0" baseline="0" noProof="0" dirty="0" smtClean="0">
                <a:ln>
                  <a:noFill/>
                </a:ln>
                <a:solidFill>
                  <a:schemeClr val="tx1"/>
                </a:solidFill>
                <a:effectLst/>
                <a:uLnTx/>
                <a:uFillTx/>
                <a:latin typeface="+mn-lt"/>
                <a:ea typeface="+mn-ea"/>
                <a:cs typeface="+mn-cs"/>
              </a:rPr>
              <a:t>تأتي هذه الدراسة في مرحلة مهمة بالنسبة للمغرب، لاسيما بعد انتهاء تنفيذ عملية الإحصاء العام للسكان والسكنى في </a:t>
            </a:r>
            <a:r>
              <a:rPr kumimoji="0" lang="ar-MA" b="0" i="0" u="none" strike="noStrike" kern="1200" cap="none" spc="0" normalizeH="0" baseline="0" noProof="0" dirty="0" smtClean="0">
                <a:ln>
                  <a:noFill/>
                </a:ln>
                <a:solidFill>
                  <a:schemeClr val="tx1"/>
                </a:solidFill>
                <a:effectLst/>
                <a:uLnTx/>
                <a:uFillTx/>
                <a:latin typeface="+mn-lt"/>
                <a:ea typeface="+mn-ea"/>
                <a:cs typeface="+mn-cs"/>
              </a:rPr>
              <a:t>20</a:t>
            </a:r>
            <a:r>
              <a:rPr kumimoji="0" lang="ar-MA" sz="2000" b="0" i="0" u="none" strike="noStrike" kern="1200" cap="none" spc="0" normalizeH="0" baseline="0" noProof="0" dirty="0" smtClean="0">
                <a:ln>
                  <a:noFill/>
                </a:ln>
                <a:solidFill>
                  <a:schemeClr val="tx1"/>
                </a:solidFill>
                <a:effectLst/>
                <a:uLnTx/>
                <a:uFillTx/>
                <a:latin typeface="+mn-lt"/>
                <a:ea typeface="+mn-ea"/>
                <a:cs typeface="+mn-cs"/>
              </a:rPr>
              <a:t> شتنبر </a:t>
            </a:r>
            <a:r>
              <a:rPr kumimoji="0" lang="ar-MA" b="0" i="0" u="none" strike="noStrike" kern="1200" cap="none" spc="0" normalizeH="0" baseline="0" noProof="0" dirty="0" smtClean="0">
                <a:ln>
                  <a:noFill/>
                </a:ln>
                <a:solidFill>
                  <a:schemeClr val="tx1"/>
                </a:solidFill>
                <a:effectLst/>
                <a:uLnTx/>
                <a:uFillTx/>
                <a:latin typeface="+mn-lt"/>
                <a:ea typeface="+mn-ea"/>
                <a:cs typeface="+mn-cs"/>
              </a:rPr>
              <a:t>2014</a:t>
            </a:r>
            <a:r>
              <a:rPr kumimoji="0" lang="ar-MA" sz="2000" b="0" i="0" u="none" strike="noStrike" kern="1200" cap="none" spc="0" normalizeH="0" baseline="0" noProof="0" dirty="0" smtClean="0">
                <a:ln>
                  <a:noFill/>
                </a:ln>
                <a:solidFill>
                  <a:schemeClr val="tx1"/>
                </a:solidFill>
                <a:effectLst/>
                <a:uLnTx/>
                <a:uFillTx/>
                <a:latin typeface="+mn-lt"/>
                <a:ea typeface="+mn-ea"/>
                <a:cs typeface="+mn-cs"/>
              </a:rPr>
              <a:t>، حيث سيتم خلال المرحلة الموالية تقييم مختلف البيانات التي تم جمعها مع تحديد مصادر الأخطاء قصد تجنبها في الإحصاءات مستقبلا.</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M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q"/>
              <a:tabLst/>
              <a:defRPr/>
            </a:pPr>
            <a:r>
              <a:rPr kumimoji="0" lang="ar-MA" sz="2000" b="0" i="0" u="none" strike="noStrike" kern="1200" cap="none" spc="0" normalizeH="0" baseline="0" noProof="0" dirty="0" smtClean="0">
                <a:ln>
                  <a:noFill/>
                </a:ln>
                <a:solidFill>
                  <a:schemeClr val="tx1"/>
                </a:solidFill>
                <a:effectLst/>
                <a:uLnTx/>
                <a:uFillTx/>
                <a:latin typeface="+mn-lt"/>
                <a:ea typeface="+mn-ea"/>
                <a:cs typeface="+mn-cs"/>
              </a:rPr>
              <a:t>ومن أبرز ما يميز مشاركة المملكة المغربية في هذه الدورة التدريبية هو تقديم تجربتها كنموذج فيما يخص منهجية تنفيذ الخطة الإستراتيجية لإحصاء </a:t>
            </a:r>
            <a:r>
              <a:rPr kumimoji="0" lang="ar-MA" b="0" i="0" u="none" strike="noStrike" kern="1200" cap="none" spc="0" normalizeH="0" baseline="0" noProof="0" dirty="0" smtClean="0">
                <a:ln>
                  <a:noFill/>
                </a:ln>
                <a:solidFill>
                  <a:schemeClr val="tx1"/>
                </a:solidFill>
                <a:effectLst/>
                <a:uLnTx/>
                <a:uFillTx/>
                <a:latin typeface="+mn-lt"/>
                <a:ea typeface="+mn-ea"/>
                <a:cs typeface="+mn-cs"/>
              </a:rPr>
              <a:t>2014</a:t>
            </a:r>
            <a:r>
              <a:rPr kumimoji="0" lang="ar-MA" sz="2000" b="0" i="0" u="none" strike="noStrike" kern="1200" cap="none" spc="0" normalizeH="0" baseline="0" noProof="0" dirty="0" smtClean="0">
                <a:ln>
                  <a:noFill/>
                </a:ln>
                <a:solidFill>
                  <a:schemeClr val="tx1"/>
                </a:solidFill>
                <a:effectLst/>
                <a:uLnTx/>
                <a:uFillTx/>
                <a:latin typeface="+mn-lt"/>
                <a:ea typeface="+mn-ea"/>
                <a:cs typeface="+mn-cs"/>
              </a:rPr>
              <a:t> إضافة إلى</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 </a:t>
            </a:r>
            <a:r>
              <a:rPr kumimoji="0" lang="ar-MA" sz="2000" b="0" i="0" u="none" strike="noStrike" kern="1200" cap="none" spc="0" normalizeH="0" noProof="0" dirty="0" smtClean="0">
                <a:ln>
                  <a:noFill/>
                </a:ln>
                <a:solidFill>
                  <a:schemeClr val="tx1"/>
                </a:solidFill>
                <a:effectLst/>
                <a:uLnTx/>
                <a:uFillTx/>
                <a:latin typeface="+mn-lt"/>
                <a:ea typeface="+mn-ea"/>
                <a:cs typeface="+mn-cs"/>
              </a:rPr>
              <a:t>منهجية</a:t>
            </a:r>
            <a:r>
              <a:rPr kumimoji="0" lang="ar-MA" sz="2000" b="0" i="0" u="none" strike="noStrike" kern="1200" cap="none" spc="0" normalizeH="0" baseline="0" noProof="0" dirty="0" smtClean="0">
                <a:ln>
                  <a:noFill/>
                </a:ln>
                <a:solidFill>
                  <a:schemeClr val="tx1"/>
                </a:solidFill>
                <a:effectLst/>
                <a:uLnTx/>
                <a:uFillTx/>
                <a:latin typeface="+mn-lt"/>
                <a:ea typeface="+mn-ea"/>
                <a:cs typeface="+mn-cs"/>
              </a:rPr>
              <a:t> تقييم بيانات الإحصاء.</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q"/>
              <a:tabLst/>
              <a:defRPr/>
            </a:pPr>
            <a:endParaRPr kumimoji="0" lang="ar-M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q"/>
              <a:tabLst/>
              <a:defRPr/>
            </a:pPr>
            <a:endParaRPr kumimoji="0" lang="ar-M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q"/>
              <a:tabLst/>
              <a:defRPr/>
            </a:pP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785794"/>
            <a:ext cx="3000364" cy="6072206"/>
          </a:xfrm>
        </p:spPr>
        <p:txBody>
          <a:bodyPr>
            <a:normAutofit/>
          </a:bodyPr>
          <a:lstStyle/>
          <a:p>
            <a:pPr algn="r" rtl="1">
              <a:buNone/>
            </a:pPr>
            <a:endParaRPr lang="ar-MA" sz="2000" dirty="0" smtClean="0"/>
          </a:p>
          <a:p>
            <a:pPr algn="r" rtl="1">
              <a:buNone/>
            </a:pPr>
            <a:r>
              <a:rPr lang="ar-MA" sz="2000" dirty="0" smtClean="0"/>
              <a:t>أهمية الدراسة</a:t>
            </a:r>
          </a:p>
          <a:p>
            <a:pPr algn="r" rtl="1">
              <a:buNone/>
            </a:pPr>
            <a:r>
              <a:rPr lang="ar-MA" sz="2000" dirty="0" smtClean="0"/>
              <a:t>  </a:t>
            </a:r>
            <a:endParaRPr lang="ar-MA" sz="2000" dirty="0" smtClean="0">
              <a:solidFill>
                <a:schemeClr val="tx1">
                  <a:lumMod val="50000"/>
                  <a:lumOff val="50000"/>
                </a:schemeClr>
              </a:solidFill>
            </a:endParaRPr>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715108" y="1571612"/>
            <a:ext cx="2428892"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235743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214282" y="1500174"/>
            <a:ext cx="5715040" cy="1323439"/>
          </a:xfrm>
          <a:prstGeom prst="rect">
            <a:avLst/>
          </a:prstGeom>
          <a:noFill/>
        </p:spPr>
        <p:txBody>
          <a:bodyPr wrap="square" rtlCol="0">
            <a:spAutoFit/>
          </a:bodyPr>
          <a:lstStyle/>
          <a:p>
            <a:pPr algn="r" rtl="1"/>
            <a:r>
              <a:rPr lang="ar-MA" sz="4000" b="1" dirty="0"/>
              <a:t>منهجية </a:t>
            </a:r>
            <a:r>
              <a:rPr lang="ar-MA" sz="4000" b="1" dirty="0" smtClean="0"/>
              <a:t>تنفيذ </a:t>
            </a:r>
            <a:r>
              <a:rPr lang="ar-MA" sz="4000" b="1" dirty="0"/>
              <a:t>الإحصاء العام للسكان </a:t>
            </a:r>
            <a:r>
              <a:rPr lang="ar-MA" sz="4000" b="1" dirty="0" smtClean="0"/>
              <a:t>والسكنى لسنة 2014</a:t>
            </a:r>
            <a:endParaRPr lang="fr-FR" sz="4000" b="1" dirty="0"/>
          </a:p>
        </p:txBody>
      </p:sp>
      <p:sp>
        <p:nvSpPr>
          <p:cNvPr id="12" name="Rectangle 11"/>
          <p:cNvSpPr/>
          <p:nvPr/>
        </p:nvSpPr>
        <p:spPr>
          <a:xfrm>
            <a:off x="4572000" y="2000240"/>
            <a:ext cx="4572000" cy="400110"/>
          </a:xfrm>
          <a:prstGeom prst="rect">
            <a:avLst/>
          </a:prstGeom>
        </p:spPr>
        <p:txBody>
          <a:bodyPr>
            <a:spAutoFit/>
          </a:bodyPr>
          <a:lstStyle/>
          <a:p>
            <a:pPr algn="r" rtl="1">
              <a:buNone/>
            </a:pPr>
            <a:r>
              <a:rPr lang="ar-MA" sz="2000" dirty="0" smtClean="0"/>
              <a:t>منهجية تقييم بيانات الإحصاء</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785794"/>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endParaRPr lang="ar-MA" sz="1800" dirty="0" smtClean="0"/>
          </a:p>
          <a:p>
            <a:pPr algn="r" rtl="1">
              <a:buNone/>
            </a:pPr>
            <a:r>
              <a:rPr lang="ar-MA" sz="1800" b="1" dirty="0" smtClean="0"/>
              <a:t>- تعريف وأهداف الإحصاء</a:t>
            </a:r>
          </a:p>
          <a:p>
            <a:pPr algn="r" rtl="1">
              <a:buNone/>
            </a:pPr>
            <a:r>
              <a:rPr lang="ar-MA" sz="1800" dirty="0" smtClean="0">
                <a:solidFill>
                  <a:schemeClr val="tx1">
                    <a:lumMod val="75000"/>
                    <a:lumOff val="25000"/>
                  </a:schemeClr>
                </a:solidFill>
              </a:rPr>
              <a:t>-الأعمال </a:t>
            </a:r>
            <a:r>
              <a:rPr lang="ar-MA" sz="1800" dirty="0" err="1" smtClean="0">
                <a:solidFill>
                  <a:schemeClr val="tx1">
                    <a:lumMod val="75000"/>
                    <a:lumOff val="25000"/>
                  </a:schemeClr>
                </a:solidFill>
              </a:rPr>
              <a:t>الخرائطية</a:t>
            </a:r>
            <a:endParaRPr lang="ar-MA" sz="1800" dirty="0" smtClean="0">
              <a:solidFill>
                <a:schemeClr val="tx1">
                  <a:lumMod val="75000"/>
                  <a:lumOff val="25000"/>
                </a:schemeClr>
              </a:solidFill>
            </a:endParaRP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إنجاز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 منهجية تقييم بيانات</a:t>
            </a:r>
            <a:r>
              <a:rPr lang="ar-MA" sz="2400" dirty="0" smtClean="0"/>
              <a:t> </a:t>
            </a:r>
            <a:r>
              <a:rPr lang="ar-MA" sz="2000" dirty="0" smtClean="0"/>
              <a:t>الإحصاء</a:t>
            </a:r>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5" name="Connecteur droit 4"/>
          <p:cNvCxnSpPr/>
          <p:nvPr/>
        </p:nvCxnSpPr>
        <p:spPr>
          <a:xfrm rot="10800000">
            <a:off x="6786546" y="557214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500174"/>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142873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071538" y="428604"/>
            <a:ext cx="5357850" cy="523220"/>
          </a:xfrm>
          <a:prstGeom prst="rect">
            <a:avLst/>
          </a:prstGeom>
          <a:noFill/>
        </p:spPr>
        <p:txBody>
          <a:bodyPr wrap="square" rtlCol="0">
            <a:spAutoFit/>
          </a:bodyPr>
          <a:lstStyle/>
          <a:p>
            <a:pPr algn="r" rtl="1"/>
            <a:r>
              <a:rPr lang="ar-MA" sz="2800" b="1" dirty="0" smtClean="0"/>
              <a:t>تعريف وأهداف الإحصاء</a:t>
            </a:r>
            <a:endParaRPr lang="fr-FR" sz="2800" b="1" dirty="0"/>
          </a:p>
        </p:txBody>
      </p:sp>
      <p:sp>
        <p:nvSpPr>
          <p:cNvPr id="16" name="ZoneTexte 15"/>
          <p:cNvSpPr txBox="1"/>
          <p:nvPr/>
        </p:nvSpPr>
        <p:spPr>
          <a:xfrm>
            <a:off x="642910" y="1142984"/>
            <a:ext cx="5572164" cy="5016758"/>
          </a:xfrm>
          <a:prstGeom prst="rect">
            <a:avLst/>
          </a:prstGeom>
          <a:noFill/>
        </p:spPr>
        <p:txBody>
          <a:bodyPr wrap="square" rtlCol="0">
            <a:spAutoFit/>
          </a:bodyPr>
          <a:lstStyle/>
          <a:p>
            <a:pPr algn="r" rtl="1"/>
            <a:r>
              <a:rPr lang="ar-MA" sz="2000" b="1" u="sng" dirty="0" smtClean="0">
                <a:cs typeface="+mj-cs"/>
              </a:rPr>
              <a:t>تعريف: </a:t>
            </a:r>
          </a:p>
          <a:p>
            <a:pPr algn="just" rtl="1"/>
            <a:r>
              <a:rPr lang="ar-MA" sz="2000" dirty="0" smtClean="0">
                <a:cs typeface="+mj-cs"/>
              </a:rPr>
              <a:t>الإحصاء هو مجموع العمليات التي يتم بموجبها تجميع وتحليل ونشر المعطيات الديموغرافية والاقتصادية والاجتماعية المتعلقة بمجموع السكان في تاريخ معين.</a:t>
            </a:r>
          </a:p>
          <a:p>
            <a:pPr algn="r" rtl="1"/>
            <a:endParaRPr lang="ar-MA" sz="2000" dirty="0" smtClean="0">
              <a:cs typeface="+mj-cs"/>
            </a:endParaRPr>
          </a:p>
          <a:p>
            <a:pPr algn="r" rtl="1"/>
            <a:r>
              <a:rPr lang="ar-MA" sz="2000" b="1" u="sng" dirty="0" smtClean="0">
                <a:cs typeface="+mj-cs"/>
              </a:rPr>
              <a:t>أهداف إحصاء:</a:t>
            </a:r>
          </a:p>
          <a:p>
            <a:pPr algn="just" rtl="1">
              <a:spcBef>
                <a:spcPts val="600"/>
              </a:spcBef>
              <a:spcAft>
                <a:spcPts val="600"/>
              </a:spcAft>
              <a:buClr>
                <a:srgbClr val="FF6600"/>
              </a:buClr>
              <a:buFont typeface="Courier New" pitchFamily="49" charset="0"/>
              <a:buChar char="o"/>
            </a:pPr>
            <a:r>
              <a:rPr lang="ar-SA" sz="2000" dirty="0" smtClean="0">
                <a:cs typeface="+mj-cs"/>
                <a:sym typeface="Monotype Sorts"/>
              </a:rPr>
              <a:t>ت</a:t>
            </a:r>
            <a:r>
              <a:rPr lang="ar-SA" sz="2000" dirty="0" smtClean="0">
                <a:cs typeface="+mj-cs"/>
              </a:rPr>
              <a:t>حديد السكان القانونيين على صعيد كافة الوحدات الادارية للمملكة</a:t>
            </a:r>
          </a:p>
          <a:p>
            <a:pPr algn="just" rtl="1">
              <a:spcBef>
                <a:spcPts val="600"/>
              </a:spcBef>
              <a:spcAft>
                <a:spcPts val="600"/>
              </a:spcAft>
              <a:buClr>
                <a:srgbClr val="FF6600"/>
              </a:buClr>
              <a:buFont typeface="Courier New" pitchFamily="49" charset="0"/>
              <a:buChar char="o"/>
            </a:pPr>
            <a:r>
              <a:rPr lang="ar-SA" sz="2000" dirty="0" smtClean="0">
                <a:cs typeface="+mj-cs"/>
              </a:rPr>
              <a:t>معرفة مختلف ال</a:t>
            </a:r>
            <a:r>
              <a:rPr lang="ar-MA" sz="2000" dirty="0" smtClean="0">
                <a:cs typeface="+mj-cs"/>
              </a:rPr>
              <a:t>خصائص </a:t>
            </a:r>
            <a:r>
              <a:rPr lang="ar-SA" sz="2000" dirty="0" smtClean="0">
                <a:cs typeface="+mj-cs"/>
              </a:rPr>
              <a:t>الديموغرافية </a:t>
            </a:r>
            <a:r>
              <a:rPr lang="ar-SA" sz="2000" dirty="0" err="1" smtClean="0">
                <a:cs typeface="+mj-cs"/>
              </a:rPr>
              <a:t>والسوسيو</a:t>
            </a:r>
            <a:r>
              <a:rPr lang="ar-SA" sz="2000" dirty="0" smtClean="0">
                <a:cs typeface="+mj-cs"/>
              </a:rPr>
              <a:t>-اقتصادية للسكان </a:t>
            </a:r>
            <a:endParaRPr lang="ar-MA" sz="2000" dirty="0" smtClean="0">
              <a:cs typeface="+mj-cs"/>
            </a:endParaRPr>
          </a:p>
          <a:p>
            <a:pPr algn="just" rtl="1">
              <a:spcBef>
                <a:spcPts val="600"/>
              </a:spcBef>
              <a:spcAft>
                <a:spcPts val="600"/>
              </a:spcAft>
              <a:buClr>
                <a:srgbClr val="FF6600"/>
              </a:buClr>
              <a:buFont typeface="Courier New" pitchFamily="49" charset="0"/>
              <a:buChar char="o"/>
            </a:pPr>
            <a:r>
              <a:rPr lang="ar-SA" sz="2000" dirty="0" smtClean="0">
                <a:cs typeface="+mj-cs"/>
              </a:rPr>
              <a:t>تكوين قاعدة للمعاينة تستعمل لإنجاز البحوث خلال الفترة ما بعد الإحصاء</a:t>
            </a:r>
            <a:endParaRPr lang="ar-MA" sz="2000" dirty="0" smtClean="0">
              <a:cs typeface="+mj-cs"/>
            </a:endParaRPr>
          </a:p>
          <a:p>
            <a:pPr algn="just" rtl="1">
              <a:spcBef>
                <a:spcPts val="600"/>
              </a:spcBef>
              <a:spcAft>
                <a:spcPts val="600"/>
              </a:spcAft>
              <a:buClr>
                <a:srgbClr val="FF6600"/>
              </a:buClr>
            </a:pPr>
            <a:endParaRPr lang="ar-SA" sz="2000" dirty="0" smtClean="0">
              <a:cs typeface="+mj-cs"/>
            </a:endParaRPr>
          </a:p>
          <a:p>
            <a:pPr algn="r" rtl="1"/>
            <a:endParaRPr lang="ar-MA" sz="2000" dirty="0" smtClean="0">
              <a:cs typeface="+mj-cs"/>
            </a:endParaRPr>
          </a:p>
          <a:p>
            <a:pPr algn="r" rtl="1"/>
            <a:endParaRPr lang="fr-FR" sz="2000" dirty="0">
              <a:cs typeface="+mj-cs"/>
            </a:endParaRPr>
          </a:p>
        </p:txBody>
      </p:sp>
      <p:sp>
        <p:nvSpPr>
          <p:cNvPr id="10" name="Flèche courbée vers la gauche 9"/>
          <p:cNvSpPr/>
          <p:nvPr/>
        </p:nvSpPr>
        <p:spPr>
          <a:xfrm>
            <a:off x="5572132" y="5357826"/>
            <a:ext cx="216024" cy="432048"/>
          </a:xfrm>
          <a:prstGeom prst="curved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ZoneTexte 11"/>
          <p:cNvSpPr txBox="1"/>
          <p:nvPr/>
        </p:nvSpPr>
        <p:spPr>
          <a:xfrm>
            <a:off x="642910" y="5429264"/>
            <a:ext cx="4824536" cy="400110"/>
          </a:xfrm>
          <a:prstGeom prst="rect">
            <a:avLst/>
          </a:prstGeom>
          <a:noFill/>
        </p:spPr>
        <p:txBody>
          <a:bodyPr wrap="square" rtlCol="0">
            <a:spAutoFit/>
          </a:bodyPr>
          <a:lstStyle/>
          <a:p>
            <a:pPr algn="r" rtl="1"/>
            <a:r>
              <a:rPr lang="ar-MA" sz="2000" b="1" dirty="0" smtClean="0">
                <a:solidFill>
                  <a:schemeClr val="accent6">
                    <a:lumMod val="50000"/>
                  </a:schemeClr>
                </a:solidFill>
              </a:rPr>
              <a:t>يجب أن يشمل الإحصاء مجموع التراب الوطني </a:t>
            </a:r>
            <a:endParaRPr lang="fr-FR" sz="20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r>
              <a:rPr lang="ar-MA" sz="2000" dirty="0" smtClean="0"/>
              <a:t> </a:t>
            </a:r>
            <a:endParaRPr lang="ar-MA" sz="1800" dirty="0" smtClean="0"/>
          </a:p>
          <a:p>
            <a:pPr algn="r" rtl="1">
              <a:buNone/>
            </a:pPr>
            <a:r>
              <a:rPr lang="ar-MA" sz="1800" dirty="0" smtClean="0">
                <a:solidFill>
                  <a:schemeClr val="tx1">
                    <a:lumMod val="75000"/>
                    <a:lumOff val="25000"/>
                  </a:schemeClr>
                </a:solidFill>
              </a:rPr>
              <a:t>-تعريف وأهداف الإحصاء</a:t>
            </a:r>
          </a:p>
          <a:p>
            <a:pPr algn="r" rtl="1">
              <a:buNone/>
            </a:pPr>
            <a:r>
              <a:rPr lang="ar-MA" sz="1800" b="1" dirty="0" smtClean="0"/>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إنجاز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منهجية تقييم بيانات الإحصاء</a:t>
            </a:r>
          </a:p>
          <a:p>
            <a:pPr algn="r" rtl="1">
              <a:buNone/>
            </a:pPr>
            <a:r>
              <a:rPr lang="ar-MA" sz="2000" dirty="0" smtClean="0"/>
              <a:t> </a:t>
            </a:r>
            <a:endParaRPr lang="ar-MA" sz="2000" dirty="0" smtClean="0">
              <a:solidFill>
                <a:schemeClr val="tx1">
                  <a:lumMod val="50000"/>
                  <a:lumOff val="50000"/>
                </a:schemeClr>
              </a:solidFill>
            </a:endParaRPr>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357298"/>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128586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الأعمال الخرائطية</a:t>
            </a:r>
            <a:endParaRPr lang="fr-FR" sz="2800" b="1" dirty="0"/>
          </a:p>
        </p:txBody>
      </p:sp>
      <p:sp>
        <p:nvSpPr>
          <p:cNvPr id="10" name="ZoneTexte 9"/>
          <p:cNvSpPr txBox="1"/>
          <p:nvPr/>
        </p:nvSpPr>
        <p:spPr>
          <a:xfrm>
            <a:off x="71406" y="1500174"/>
            <a:ext cx="6143668" cy="3170099"/>
          </a:xfrm>
          <a:prstGeom prst="rect">
            <a:avLst/>
          </a:prstGeom>
          <a:noFill/>
        </p:spPr>
        <p:txBody>
          <a:bodyPr wrap="square" rtlCol="0">
            <a:spAutoFit/>
          </a:bodyPr>
          <a:lstStyle/>
          <a:p>
            <a:pPr algn="r" rtl="1"/>
            <a:r>
              <a:rPr lang="ar-MA" sz="2000" dirty="0" smtClean="0">
                <a:cs typeface="+mj-cs"/>
              </a:rPr>
              <a:t>تعتبر الأعمال الخرائطية أهم مرحلة في إعداد الإحصاء وتتمثل أساسا في:</a:t>
            </a:r>
          </a:p>
          <a:p>
            <a:pPr algn="r" rtl="1"/>
            <a:endParaRPr lang="ar-MA" sz="2000" dirty="0" smtClean="0">
              <a:cs typeface="+mj-cs"/>
            </a:endParaRPr>
          </a:p>
          <a:p>
            <a:pPr algn="r" rtl="1">
              <a:buFontTx/>
              <a:buChar char="-"/>
            </a:pPr>
            <a:r>
              <a:rPr lang="ar-MA" sz="2000" dirty="0" smtClean="0">
                <a:cs typeface="+mj-cs"/>
              </a:rPr>
              <a:t> تقسيم التراب الوطني إلى مناطق جغرافية  (</a:t>
            </a:r>
            <a:r>
              <a:rPr lang="ar-MA" dirty="0" smtClean="0">
                <a:cs typeface="+mj-cs"/>
              </a:rPr>
              <a:t>160</a:t>
            </a:r>
            <a:r>
              <a:rPr lang="ar-MA" sz="2000" dirty="0" smtClean="0">
                <a:cs typeface="+mj-cs"/>
              </a:rPr>
              <a:t> أسرة في المتوسط) يسند إحصاؤها إلى باحث خلال فترة الإحصاء؛</a:t>
            </a:r>
          </a:p>
          <a:p>
            <a:pPr algn="r" rtl="1">
              <a:buFontTx/>
              <a:buChar char="-"/>
            </a:pPr>
            <a:r>
              <a:rPr lang="ar-MA" sz="2000" dirty="0" smtClean="0">
                <a:cs typeface="+mj-cs"/>
              </a:rPr>
              <a:t> إعداد الملفات الخرائطية قصد تسهيل عملية التعرف على هذه المناطق </a:t>
            </a:r>
            <a:r>
              <a:rPr lang="ar-MA" sz="2000" dirty="0" err="1" smtClean="0">
                <a:cs typeface="+mj-cs"/>
              </a:rPr>
              <a:t>ميدانيا؛</a:t>
            </a:r>
            <a:endParaRPr lang="ar-MA" sz="2000" dirty="0" smtClean="0">
              <a:cs typeface="+mj-cs"/>
            </a:endParaRPr>
          </a:p>
          <a:p>
            <a:pPr algn="r" rtl="1"/>
            <a:endParaRPr lang="ar-MA" sz="2000" dirty="0" smtClean="0">
              <a:cs typeface="+mj-cs"/>
            </a:endParaRPr>
          </a:p>
          <a:p>
            <a:pPr algn="r" rtl="1"/>
            <a:r>
              <a:rPr lang="ar-MA" sz="2000" dirty="0" smtClean="0">
                <a:cs typeface="+mj-cs"/>
              </a:rPr>
              <a:t>خلال هذه العملية تم:</a:t>
            </a:r>
          </a:p>
          <a:p>
            <a:pPr algn="r" rtl="1">
              <a:buFontTx/>
              <a:buChar char="-"/>
            </a:pPr>
            <a:r>
              <a:rPr lang="ar-MA" sz="2000" dirty="0" err="1" smtClean="0">
                <a:cs typeface="+mj-cs"/>
              </a:rPr>
              <a:t>إستخدام</a:t>
            </a:r>
            <a:r>
              <a:rPr lang="ar-MA" sz="2000" dirty="0" smtClean="0">
                <a:cs typeface="+mj-cs"/>
              </a:rPr>
              <a:t> صور الأقمار الاصطناعية للحصول على خرائط </a:t>
            </a:r>
            <a:r>
              <a:rPr lang="ar-MA" sz="2000" dirty="0" err="1" smtClean="0">
                <a:cs typeface="+mj-cs"/>
              </a:rPr>
              <a:t>دقيقة؛</a:t>
            </a:r>
            <a:endParaRPr lang="ar-MA" sz="2000" dirty="0" smtClean="0">
              <a:cs typeface="+mj-cs"/>
            </a:endParaRPr>
          </a:p>
          <a:p>
            <a:pPr algn="r" rtl="1">
              <a:buFontTx/>
              <a:buChar char="-"/>
            </a:pPr>
            <a:r>
              <a:rPr lang="ar-MA" sz="2000" dirty="0" smtClean="0">
                <a:cs typeface="+mj-cs"/>
              </a:rPr>
              <a:t>استعمال نظام المعلومات الجغرافية </a:t>
            </a:r>
            <a:r>
              <a:rPr lang="ar-MA" sz="2000" dirty="0" err="1" smtClean="0">
                <a:cs typeface="+mj-cs"/>
              </a:rPr>
              <a:t>لتهييء</a:t>
            </a:r>
            <a:r>
              <a:rPr lang="ar-MA" sz="2000" dirty="0" smtClean="0">
                <a:cs typeface="+mj-cs"/>
              </a:rPr>
              <a:t> الخرائط.</a:t>
            </a:r>
          </a:p>
        </p:txBody>
      </p:sp>
      <p:cxnSp>
        <p:nvCxnSpPr>
          <p:cNvPr id="16" name="Connecteur droit 15"/>
          <p:cNvCxnSpPr/>
          <p:nvPr/>
        </p:nvCxnSpPr>
        <p:spPr>
          <a:xfrm rot="10800000">
            <a:off x="6786546" y="535782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r>
              <a:rPr lang="ar-MA" sz="2000" dirty="0" smtClean="0"/>
              <a:t> </a:t>
            </a:r>
            <a:endParaRPr lang="ar-MA" sz="1800" dirty="0" smtClean="0"/>
          </a:p>
          <a:p>
            <a:pPr algn="r" rtl="1">
              <a:buNone/>
            </a:pPr>
            <a:r>
              <a:rPr lang="ar-MA" sz="1800" dirty="0" smtClean="0">
                <a:solidFill>
                  <a:schemeClr val="tx1">
                    <a:lumMod val="75000"/>
                    <a:lumOff val="25000"/>
                  </a:schemeClr>
                </a:solidFill>
              </a:rPr>
              <a:t>-تعريف وأهداف الإحصاء</a:t>
            </a:r>
          </a:p>
          <a:p>
            <a:pPr algn="r" rtl="1">
              <a:buNone/>
            </a:pPr>
            <a:r>
              <a:rPr lang="ar-MA" sz="1800" dirty="0" smtClean="0">
                <a:solidFill>
                  <a:schemeClr val="tx1">
                    <a:lumMod val="75000"/>
                    <a:lumOff val="25000"/>
                  </a:schemeClr>
                </a:solidFill>
              </a:rPr>
              <a:t>-الأعمال الخرائطية</a:t>
            </a:r>
          </a:p>
          <a:p>
            <a:pPr algn="r" rtl="1">
              <a:buNone/>
            </a:pPr>
            <a:r>
              <a:rPr lang="ar-MA" sz="1800" b="1" dirty="0" smtClean="0"/>
              <a:t>- إعداد الملف التقني </a:t>
            </a:r>
          </a:p>
          <a:p>
            <a:pPr algn="r" rtl="1">
              <a:buNone/>
            </a:pPr>
            <a:r>
              <a:rPr lang="ar-MA" sz="1800" dirty="0" smtClean="0">
                <a:solidFill>
                  <a:schemeClr val="tx1">
                    <a:lumMod val="75000"/>
                    <a:lumOff val="25000"/>
                  </a:schemeClr>
                </a:solidFill>
              </a:rPr>
              <a:t>- إنجاز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 منهجية تقييم بيانات الإحصاء</a:t>
            </a:r>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5" name="Connecteur droit 4"/>
          <p:cNvCxnSpPr/>
          <p:nvPr/>
        </p:nvCxnSpPr>
        <p:spPr>
          <a:xfrm rot="10800000">
            <a:off x="6786546" y="128586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357298"/>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535782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إعداد الملف التقني </a:t>
            </a:r>
            <a:endParaRPr lang="fr-FR" sz="2800" b="1" dirty="0"/>
          </a:p>
        </p:txBody>
      </p:sp>
      <p:sp>
        <p:nvSpPr>
          <p:cNvPr id="10" name="ZoneTexte 9"/>
          <p:cNvSpPr txBox="1"/>
          <p:nvPr/>
        </p:nvSpPr>
        <p:spPr>
          <a:xfrm>
            <a:off x="357158" y="1643050"/>
            <a:ext cx="5832648" cy="2554545"/>
          </a:xfrm>
          <a:prstGeom prst="rect">
            <a:avLst/>
          </a:prstGeom>
          <a:noFill/>
        </p:spPr>
        <p:txBody>
          <a:bodyPr wrap="square" rtlCol="0">
            <a:spAutoFit/>
          </a:bodyPr>
          <a:lstStyle/>
          <a:p>
            <a:pPr algn="r" rtl="1"/>
            <a:r>
              <a:rPr lang="ar-MA" sz="2000" dirty="0" smtClean="0">
                <a:cs typeface="+mj-cs"/>
              </a:rPr>
              <a:t>لإنجاز عملية الإحصاء تم إعداد الملف التقني الذي يتكون من:</a:t>
            </a:r>
          </a:p>
          <a:p>
            <a:pPr algn="r" rtl="1"/>
            <a:endParaRPr lang="ar-MA" sz="2000" dirty="0" smtClean="0">
              <a:cs typeface="+mj-cs"/>
            </a:endParaRPr>
          </a:p>
          <a:p>
            <a:pPr algn="r" rtl="1">
              <a:buFont typeface="Arial" pitchFamily="34" charset="0"/>
              <a:buChar char="•"/>
            </a:pPr>
            <a:r>
              <a:rPr lang="ar-MA" sz="2000" dirty="0" smtClean="0">
                <a:cs typeface="+mj-cs"/>
              </a:rPr>
              <a:t> الملف المنهجي للإحصاء:</a:t>
            </a:r>
          </a:p>
          <a:p>
            <a:pPr algn="r" rtl="1"/>
            <a:r>
              <a:rPr lang="ar-MA" sz="2000" dirty="0" smtClean="0">
                <a:cs typeface="+mj-cs"/>
              </a:rPr>
              <a:t>	- الاستمارات ؛</a:t>
            </a:r>
          </a:p>
          <a:p>
            <a:pPr algn="r" rtl="1"/>
            <a:r>
              <a:rPr lang="ar-MA" sz="2000" dirty="0" smtClean="0">
                <a:cs typeface="+mj-cs"/>
              </a:rPr>
              <a:t>	- كتيبات التعليمات ؛</a:t>
            </a:r>
          </a:p>
          <a:p>
            <a:pPr algn="r" rtl="1"/>
            <a:endParaRPr lang="ar-MA" sz="2000" dirty="0" smtClean="0">
              <a:cs typeface="+mj-cs"/>
            </a:endParaRPr>
          </a:p>
          <a:p>
            <a:pPr algn="r" rtl="1">
              <a:buFont typeface="Arial" pitchFamily="34" charset="0"/>
              <a:buChar char="•"/>
            </a:pPr>
            <a:r>
              <a:rPr lang="ar-MA" sz="2000" dirty="0" smtClean="0"/>
              <a:t> الملف الخاص بوضع ترتيبات الإحصاء.</a:t>
            </a:r>
          </a:p>
          <a:p>
            <a:pPr algn="r" rtl="1"/>
            <a:endParaRPr lang="ar-MA" sz="2000" dirty="0" smtClean="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r>
              <a:rPr lang="ar-MA" sz="2000" dirty="0" smtClean="0"/>
              <a:t>  </a:t>
            </a:r>
            <a:endParaRPr lang="ar-MA" sz="2000" dirty="0">
              <a:solidFill>
                <a:schemeClr val="tx1">
                  <a:lumMod val="50000"/>
                  <a:lumOff val="50000"/>
                </a:schemeClr>
              </a:solidFill>
            </a:endParaRPr>
          </a:p>
          <a:p>
            <a:pPr algn="r" rtl="1">
              <a:buNone/>
            </a:pPr>
            <a:r>
              <a:rPr lang="ar-MA" sz="1800" dirty="0" smtClean="0">
                <a:solidFill>
                  <a:schemeClr val="tx1">
                    <a:lumMod val="75000"/>
                    <a:lumOff val="25000"/>
                  </a:schemeClr>
                </a:solidFill>
              </a:rPr>
              <a:t>-تعريف وأهداف الإحصاء</a:t>
            </a:r>
          </a:p>
          <a:p>
            <a:pPr algn="r" rtl="1">
              <a:buNone/>
            </a:pPr>
            <a:r>
              <a:rPr lang="ar-MA" sz="1800" dirty="0" smtClean="0">
                <a:solidFill>
                  <a:schemeClr val="tx1">
                    <a:lumMod val="75000"/>
                    <a:lumOff val="25000"/>
                  </a:schemeClr>
                </a:solidFill>
              </a:rPr>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b="1" dirty="0" smtClean="0"/>
              <a:t>- إنجاز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منهجية تقييم بيانات الإحصاء</a:t>
            </a:r>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5" name="Connecteur droit 4"/>
          <p:cNvCxnSpPr/>
          <p:nvPr/>
        </p:nvCxnSpPr>
        <p:spPr>
          <a:xfrm rot="10800000">
            <a:off x="6786546" y="1285860"/>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357298"/>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5357826"/>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إنجاز البحث الاستطلاعي</a:t>
            </a:r>
            <a:endParaRPr lang="fr-FR" sz="2800" b="1" dirty="0"/>
          </a:p>
        </p:txBody>
      </p:sp>
      <p:sp>
        <p:nvSpPr>
          <p:cNvPr id="10" name="ZoneTexte 9"/>
          <p:cNvSpPr txBox="1"/>
          <p:nvPr/>
        </p:nvSpPr>
        <p:spPr>
          <a:xfrm>
            <a:off x="214282" y="1256467"/>
            <a:ext cx="6143668" cy="5170646"/>
          </a:xfrm>
          <a:prstGeom prst="rect">
            <a:avLst/>
          </a:prstGeom>
          <a:noFill/>
        </p:spPr>
        <p:txBody>
          <a:bodyPr wrap="square" rtlCol="0">
            <a:spAutoFit/>
          </a:bodyPr>
          <a:lstStyle/>
          <a:p>
            <a:pPr algn="r" rtl="1"/>
            <a:r>
              <a:rPr lang="ar-MA" sz="2000" dirty="0" smtClean="0">
                <a:cs typeface="+mj-cs"/>
              </a:rPr>
              <a:t>يهم البحث الاستطلاعي عينة من الأسر (حوالي 10000) موزعة حسب الوسطين الحضري والقروي وتشمل كذلك مختلف طبقات السكن والتضاريس. </a:t>
            </a:r>
          </a:p>
          <a:p>
            <a:pPr algn="r" rtl="1"/>
            <a:endParaRPr lang="ar-MA" sz="2000" b="1" u="sng" dirty="0" smtClean="0">
              <a:cs typeface="+mj-cs"/>
            </a:endParaRPr>
          </a:p>
          <a:p>
            <a:pPr algn="r" rtl="1"/>
            <a:r>
              <a:rPr lang="ar-MA" sz="2000" b="1" u="sng" dirty="0" smtClean="0">
                <a:cs typeface="+mj-cs"/>
              </a:rPr>
              <a:t>الأهداف:</a:t>
            </a:r>
          </a:p>
          <a:p>
            <a:pPr marL="742950" lvl="1" indent="-285750" algn="r" rtl="1" eaLnBrk="0" hangingPunct="0">
              <a:spcBef>
                <a:spcPts val="600"/>
              </a:spcBef>
              <a:spcAft>
                <a:spcPts val="600"/>
              </a:spcAft>
              <a:buClr>
                <a:srgbClr val="FF6600"/>
              </a:buClr>
              <a:buSzPct val="80000"/>
              <a:buFont typeface="Wingdings" pitchFamily="2" charset="2"/>
              <a:buChar char="ü"/>
            </a:pPr>
            <a:r>
              <a:rPr lang="ar-MA" sz="2000" dirty="0" smtClean="0">
                <a:latin typeface="Arial" pitchFamily="34" charset="0"/>
                <a:cs typeface="+mj-cs"/>
              </a:rPr>
              <a:t>اختبار جميع وثائق تجميع البيانات وفحص الجانب </a:t>
            </a:r>
            <a:r>
              <a:rPr lang="ar-MA" sz="2000" dirty="0" err="1" smtClean="0">
                <a:latin typeface="Arial" pitchFamily="34" charset="0"/>
                <a:cs typeface="+mj-cs"/>
              </a:rPr>
              <a:t>البيداغوجي</a:t>
            </a:r>
            <a:r>
              <a:rPr lang="ar-MA" sz="2000" dirty="0" smtClean="0">
                <a:latin typeface="Arial" pitchFamily="34" charset="0"/>
                <a:cs typeface="+mj-cs"/>
              </a:rPr>
              <a:t> وشمولية كتب التعليمات؛</a:t>
            </a:r>
          </a:p>
          <a:p>
            <a:pPr marL="742950" lvl="1" indent="-285750" algn="r" rtl="1" eaLnBrk="0" hangingPunct="0">
              <a:spcBef>
                <a:spcPts val="600"/>
              </a:spcBef>
              <a:spcAft>
                <a:spcPts val="600"/>
              </a:spcAft>
              <a:buClr>
                <a:srgbClr val="FF6600"/>
              </a:buClr>
              <a:buSzPct val="80000"/>
              <a:buFont typeface="Wingdings" pitchFamily="2" charset="2"/>
              <a:buChar char="ü"/>
            </a:pPr>
            <a:r>
              <a:rPr lang="ar-MA" sz="2000" dirty="0" smtClean="0">
                <a:latin typeface="Arial" pitchFamily="34" charset="0"/>
                <a:cs typeface="+mj-cs"/>
              </a:rPr>
              <a:t>تحديد المر دودية المتوسطة للباحث الإحصائي؛</a:t>
            </a:r>
          </a:p>
          <a:p>
            <a:pPr marL="742950" lvl="1" indent="-285750" algn="r" rtl="1" eaLnBrk="0" hangingPunct="0">
              <a:spcBef>
                <a:spcPts val="600"/>
              </a:spcBef>
              <a:spcAft>
                <a:spcPts val="600"/>
              </a:spcAft>
              <a:buClr>
                <a:srgbClr val="FF6600"/>
              </a:buClr>
              <a:buSzPct val="80000"/>
              <a:buFont typeface="Wingdings" pitchFamily="2" charset="2"/>
              <a:buChar char="ü"/>
            </a:pPr>
            <a:r>
              <a:rPr lang="ar-MA" sz="2000" dirty="0" smtClean="0">
                <a:latin typeface="Arial" pitchFamily="34" charset="0"/>
                <a:cs typeface="+mj-cs"/>
              </a:rPr>
              <a:t>معرفة مدى تجاوب وتعاون الساكنة للإجابة على الأسئلة الخاصة بالإحصاء؛</a:t>
            </a:r>
          </a:p>
          <a:p>
            <a:pPr marL="742950" lvl="1" indent="-285750" algn="r" rtl="1" eaLnBrk="0" hangingPunct="0">
              <a:spcBef>
                <a:spcPts val="600"/>
              </a:spcBef>
              <a:spcAft>
                <a:spcPts val="600"/>
              </a:spcAft>
              <a:buClr>
                <a:srgbClr val="FF6600"/>
              </a:buClr>
              <a:buSzPct val="80000"/>
              <a:buFont typeface="Wingdings" pitchFamily="2" charset="2"/>
              <a:buChar char="ü"/>
            </a:pPr>
            <a:r>
              <a:rPr lang="ar-MA" sz="2000" dirty="0" smtClean="0">
                <a:latin typeface="Arial" pitchFamily="34" charset="0"/>
                <a:cs typeface="+mj-cs"/>
              </a:rPr>
              <a:t>تحديد برنامج ملائم لاستغلال معطيات الإحصاء؛</a:t>
            </a:r>
          </a:p>
          <a:p>
            <a:pPr marL="742950" lvl="1" indent="-285750" algn="r" rtl="1" eaLnBrk="0" hangingPunct="0">
              <a:spcBef>
                <a:spcPts val="600"/>
              </a:spcBef>
              <a:spcAft>
                <a:spcPts val="600"/>
              </a:spcAft>
              <a:buClr>
                <a:srgbClr val="FF6600"/>
              </a:buClr>
              <a:buSzPct val="80000"/>
              <a:buFont typeface="Wingdings" pitchFamily="2" charset="2"/>
              <a:buChar char="ü"/>
            </a:pPr>
            <a:r>
              <a:rPr lang="ar-MA" sz="2000" dirty="0" smtClean="0">
                <a:latin typeface="Arial" pitchFamily="34" charset="0"/>
                <a:cs typeface="+mj-cs"/>
              </a:rPr>
              <a:t>إعداد برنامج لجدولة معطيات الإحصاء بهدف الإجابة عن مختلف متطلبات نشر البيانات.</a:t>
            </a:r>
          </a:p>
          <a:p>
            <a:pPr algn="r" rtl="1"/>
            <a:endParaRPr lang="fr-FR" sz="2000" dirty="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r>
              <a:rPr lang="ar-MA" sz="2000" dirty="0" smtClean="0"/>
              <a:t> أهمية الدراسة</a:t>
            </a:r>
          </a:p>
          <a:p>
            <a:pPr algn="r" rtl="1">
              <a:buNone/>
            </a:pPr>
            <a:endParaRPr lang="ar-MA" sz="1800" dirty="0" smtClean="0">
              <a:solidFill>
                <a:schemeClr val="tx1">
                  <a:lumMod val="75000"/>
                  <a:lumOff val="25000"/>
                </a:schemeClr>
              </a:solidFill>
            </a:endParaRPr>
          </a:p>
          <a:p>
            <a:pPr algn="r" rtl="1">
              <a:buNone/>
            </a:pPr>
            <a:r>
              <a:rPr lang="ar-MA" sz="1800" dirty="0" smtClean="0">
                <a:solidFill>
                  <a:schemeClr val="tx1">
                    <a:lumMod val="75000"/>
                    <a:lumOff val="25000"/>
                  </a:schemeClr>
                </a:solidFill>
              </a:rPr>
              <a:t>-تعريف وأهداف الإحصاء</a:t>
            </a:r>
          </a:p>
          <a:p>
            <a:pPr algn="r" rtl="1">
              <a:buNone/>
            </a:pPr>
            <a:r>
              <a:rPr lang="ar-MA" sz="1800" dirty="0" smtClean="0">
                <a:solidFill>
                  <a:schemeClr val="tx1">
                    <a:lumMod val="75000"/>
                    <a:lumOff val="25000"/>
                  </a:schemeClr>
                </a:solidFill>
              </a:rPr>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انجاز البحث الاستطلاعي</a:t>
            </a:r>
          </a:p>
          <a:p>
            <a:pPr algn="r" rtl="1">
              <a:buNone/>
            </a:pPr>
            <a:r>
              <a:rPr lang="ar-MA" sz="1800" b="1" dirty="0" smtClean="0"/>
              <a:t>- وضع ترتيبات الإحصاء</a:t>
            </a:r>
          </a:p>
          <a:p>
            <a:pPr algn="r" rtl="1">
              <a:buNone/>
            </a:pPr>
            <a:r>
              <a:rPr lang="ar-MA" sz="1800" dirty="0" smtClean="0">
                <a:solidFill>
                  <a:schemeClr val="tx1">
                    <a:lumMod val="75000"/>
                    <a:lumOff val="25000"/>
                  </a:schemeClr>
                </a:solidFill>
              </a:rPr>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 منهجية تقييم بيانات الإحصاء</a:t>
            </a:r>
          </a:p>
          <a:p>
            <a:pPr algn="r" rtl="1">
              <a:buNone/>
            </a:pPr>
            <a:r>
              <a:rPr lang="ar-MA" sz="2000" dirty="0" smtClean="0"/>
              <a:t> </a:t>
            </a:r>
            <a:endParaRPr lang="ar-MA" sz="2000" dirty="0" smtClean="0">
              <a:solidFill>
                <a:schemeClr val="tx1">
                  <a:lumMod val="50000"/>
                  <a:lumOff val="50000"/>
                </a:schemeClr>
              </a:solidFill>
            </a:endParaRPr>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5" name="Connecteur droit 4"/>
          <p:cNvCxnSpPr/>
          <p:nvPr/>
        </p:nvCxnSpPr>
        <p:spPr>
          <a:xfrm rot="10800000">
            <a:off x="6786546" y="1214422"/>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285860"/>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5286388"/>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وضع ترتيبات الإحصاء</a:t>
            </a:r>
            <a:endParaRPr lang="fr-FR" sz="2800" b="1" dirty="0"/>
          </a:p>
        </p:txBody>
      </p:sp>
      <p:sp>
        <p:nvSpPr>
          <p:cNvPr id="10" name="ZoneTexte 9"/>
          <p:cNvSpPr txBox="1"/>
          <p:nvPr/>
        </p:nvSpPr>
        <p:spPr>
          <a:xfrm>
            <a:off x="714348" y="1500174"/>
            <a:ext cx="5429288" cy="2862322"/>
          </a:xfrm>
          <a:prstGeom prst="rect">
            <a:avLst/>
          </a:prstGeom>
          <a:noFill/>
        </p:spPr>
        <p:txBody>
          <a:bodyPr wrap="square" rtlCol="0">
            <a:spAutoFit/>
          </a:bodyPr>
          <a:lstStyle/>
          <a:p>
            <a:pPr algn="just" rtl="1"/>
            <a:r>
              <a:rPr lang="ar-MA" sz="2000" dirty="0" smtClean="0">
                <a:cs typeface="+mj-cs"/>
              </a:rPr>
              <a:t>تنطلق هذه العملية 8 أشهر قبل تاريخ مرجع الإحصاء وتخص</a:t>
            </a:r>
            <a:r>
              <a:rPr lang="ar-MA" sz="2000" dirty="0" smtClean="0">
                <a:solidFill>
                  <a:srgbClr val="990033"/>
                </a:solidFill>
                <a:latin typeface="Arial" pitchFamily="34" charset="0"/>
                <a:cs typeface="+mj-cs"/>
              </a:rPr>
              <a:t> </a:t>
            </a:r>
            <a:r>
              <a:rPr lang="ar-MA" sz="2000" dirty="0" smtClean="0">
                <a:cs typeface="+mj-cs"/>
              </a:rPr>
              <a:t>أساسا تحديد الموارد البشرية والمادية التي يجب تجنيدها على مستوى مختلف الجهات حسب الأقاليم أو </a:t>
            </a:r>
            <a:r>
              <a:rPr lang="ar-MA" sz="2000" dirty="0" err="1" smtClean="0">
                <a:cs typeface="+mj-cs"/>
              </a:rPr>
              <a:t>العمالات</a:t>
            </a:r>
            <a:r>
              <a:rPr lang="ar-MA" sz="2000" dirty="0" smtClean="0">
                <a:cs typeface="+mj-cs"/>
              </a:rPr>
              <a:t>:</a:t>
            </a:r>
          </a:p>
          <a:p>
            <a:pPr algn="r" rtl="1"/>
            <a:endParaRPr lang="ar-MA" sz="2000" dirty="0" smtClean="0">
              <a:cs typeface="+mj-cs"/>
            </a:endParaRPr>
          </a:p>
          <a:p>
            <a:pPr marL="742950" lvl="1" indent="-285750" algn="r" rtl="1" eaLnBrk="0" hangingPunct="0">
              <a:spcBef>
                <a:spcPts val="0"/>
              </a:spcBef>
              <a:spcAft>
                <a:spcPts val="0"/>
              </a:spcAft>
              <a:buClr>
                <a:srgbClr val="FF6600"/>
              </a:buClr>
              <a:buSzPct val="80000"/>
              <a:buFont typeface="Wingdings" pitchFamily="2" charset="2"/>
              <a:buChar char="ü"/>
            </a:pPr>
            <a:r>
              <a:rPr lang="ar-MA" sz="2000" dirty="0" smtClean="0">
                <a:cs typeface="+mj-cs"/>
              </a:rPr>
              <a:t>الوسائل البشرية من أعوان الإحصاء، مراقبين، مشرفين وأعوان السلطة المحلية	</a:t>
            </a:r>
          </a:p>
          <a:p>
            <a:pPr marL="742950" lvl="1" indent="-285750" algn="r" rtl="1" eaLnBrk="0" hangingPunct="0">
              <a:spcBef>
                <a:spcPts val="0"/>
              </a:spcBef>
              <a:spcAft>
                <a:spcPts val="0"/>
              </a:spcAft>
              <a:buClr>
                <a:srgbClr val="FF6600"/>
              </a:buClr>
              <a:buSzPct val="80000"/>
              <a:buFont typeface="Wingdings" pitchFamily="2" charset="2"/>
              <a:buChar char="ü"/>
            </a:pPr>
            <a:r>
              <a:rPr lang="ar-MA" sz="2000" dirty="0" smtClean="0">
                <a:cs typeface="+mj-cs"/>
              </a:rPr>
              <a:t>الوسائل المادية من سيارات ومحلات التكوين والتخزين</a:t>
            </a:r>
          </a:p>
          <a:p>
            <a:pPr algn="r" rtl="1"/>
            <a:endParaRPr lang="ar-MA" sz="2000" dirty="0" smtClean="0">
              <a:solidFill>
                <a:srgbClr val="990033"/>
              </a:solidFill>
              <a:latin typeface="Arial" pitchFamily="34" charset="0"/>
              <a:cs typeface="+mj-cs"/>
            </a:endParaRPr>
          </a:p>
          <a:p>
            <a:pPr algn="r" rtl="1"/>
            <a:endParaRPr lang="fr-FR" sz="2000" dirty="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3636" y="571480"/>
            <a:ext cx="3000364" cy="6072206"/>
          </a:xfrm>
        </p:spPr>
        <p:txBody>
          <a:bodyPr>
            <a:normAutofit/>
          </a:bodyPr>
          <a:lstStyle/>
          <a:p>
            <a:pPr algn="r" rtl="1">
              <a:buNone/>
            </a:pPr>
            <a:endParaRPr lang="ar-MA" sz="2000" dirty="0" smtClean="0"/>
          </a:p>
          <a:p>
            <a:pPr algn="r" rtl="1">
              <a:buNone/>
            </a:pPr>
            <a:endParaRPr lang="ar-MA" sz="2000" dirty="0" smtClean="0"/>
          </a:p>
          <a:p>
            <a:pPr algn="r" rtl="1">
              <a:buNone/>
            </a:pPr>
            <a:r>
              <a:rPr lang="ar-MA" sz="2000" dirty="0" smtClean="0"/>
              <a:t> أهمية الدراسة</a:t>
            </a:r>
          </a:p>
          <a:p>
            <a:pPr algn="r" rtl="1">
              <a:buNone/>
            </a:pPr>
            <a:r>
              <a:rPr lang="ar-MA" sz="2000" dirty="0" smtClean="0"/>
              <a:t> </a:t>
            </a:r>
            <a:endParaRPr lang="ar-MA" sz="1800" dirty="0" smtClean="0">
              <a:solidFill>
                <a:schemeClr val="tx1">
                  <a:lumMod val="75000"/>
                  <a:lumOff val="25000"/>
                </a:schemeClr>
              </a:solidFill>
            </a:endParaRPr>
          </a:p>
          <a:p>
            <a:pPr algn="r" rtl="1">
              <a:buNone/>
            </a:pPr>
            <a:r>
              <a:rPr lang="ar-MA" sz="1800" dirty="0" smtClean="0">
                <a:solidFill>
                  <a:schemeClr val="tx1">
                    <a:lumMod val="75000"/>
                    <a:lumOff val="25000"/>
                  </a:schemeClr>
                </a:solidFill>
              </a:rPr>
              <a:t>-تعريف وأهداف الإحصاء</a:t>
            </a:r>
          </a:p>
          <a:p>
            <a:pPr algn="r" rtl="1">
              <a:buNone/>
            </a:pPr>
            <a:r>
              <a:rPr lang="ar-MA" sz="1800" dirty="0" smtClean="0">
                <a:solidFill>
                  <a:schemeClr val="tx1">
                    <a:lumMod val="75000"/>
                    <a:lumOff val="25000"/>
                  </a:schemeClr>
                </a:solidFill>
              </a:rPr>
              <a:t>-الأعمال الخرائطية</a:t>
            </a:r>
          </a:p>
          <a:p>
            <a:pPr algn="r" rtl="1">
              <a:buNone/>
            </a:pPr>
            <a:r>
              <a:rPr lang="ar-MA" sz="1800" dirty="0" smtClean="0">
                <a:solidFill>
                  <a:schemeClr val="tx1">
                    <a:lumMod val="75000"/>
                    <a:lumOff val="25000"/>
                  </a:schemeClr>
                </a:solidFill>
              </a:rPr>
              <a:t>- إعداد الملف التقني </a:t>
            </a:r>
          </a:p>
          <a:p>
            <a:pPr algn="r" rtl="1">
              <a:buNone/>
            </a:pPr>
            <a:r>
              <a:rPr lang="ar-MA" sz="1800" dirty="0" smtClean="0">
                <a:solidFill>
                  <a:schemeClr val="tx1">
                    <a:lumMod val="75000"/>
                    <a:lumOff val="25000"/>
                  </a:schemeClr>
                </a:solidFill>
              </a:rPr>
              <a:t>- انجاز البحث الاستطلاعي</a:t>
            </a:r>
          </a:p>
          <a:p>
            <a:pPr algn="r" rtl="1">
              <a:buNone/>
            </a:pPr>
            <a:r>
              <a:rPr lang="ar-MA" sz="1800" dirty="0" smtClean="0">
                <a:solidFill>
                  <a:schemeClr val="tx1">
                    <a:lumMod val="75000"/>
                    <a:lumOff val="25000"/>
                  </a:schemeClr>
                </a:solidFill>
              </a:rPr>
              <a:t>- وضع ترتيبات الإحصاء</a:t>
            </a:r>
          </a:p>
          <a:p>
            <a:pPr algn="r" rtl="1">
              <a:buNone/>
            </a:pPr>
            <a:r>
              <a:rPr lang="ar-MA" sz="1800" b="1" dirty="0" smtClean="0"/>
              <a:t>- تكوين المشاركين</a:t>
            </a:r>
          </a:p>
          <a:p>
            <a:pPr algn="r" rtl="1">
              <a:buNone/>
            </a:pPr>
            <a:r>
              <a:rPr lang="ar-MA" sz="1800" dirty="0" smtClean="0">
                <a:solidFill>
                  <a:schemeClr val="tx1">
                    <a:lumMod val="75000"/>
                    <a:lumOff val="25000"/>
                  </a:schemeClr>
                </a:solidFill>
              </a:rPr>
              <a:t>- إنجاز الإحصاء بالميدان</a:t>
            </a:r>
          </a:p>
          <a:p>
            <a:pPr algn="r" rtl="1">
              <a:buNone/>
            </a:pPr>
            <a:r>
              <a:rPr lang="ar-MA" sz="1800" dirty="0" smtClean="0">
                <a:solidFill>
                  <a:schemeClr val="tx1">
                    <a:lumMod val="75000"/>
                    <a:lumOff val="25000"/>
                  </a:schemeClr>
                </a:solidFill>
              </a:rPr>
              <a:t>- بحث المراقبة</a:t>
            </a:r>
          </a:p>
          <a:p>
            <a:pPr algn="r" rtl="1">
              <a:buNone/>
            </a:pPr>
            <a:r>
              <a:rPr lang="ar-MA" sz="1800" dirty="0" smtClean="0">
                <a:solidFill>
                  <a:schemeClr val="tx1">
                    <a:lumMod val="75000"/>
                    <a:lumOff val="25000"/>
                  </a:schemeClr>
                </a:solidFill>
              </a:rPr>
              <a:t>- الاستغلال الآلي للمعلومات</a:t>
            </a:r>
          </a:p>
          <a:p>
            <a:pPr algn="r" rtl="1">
              <a:buNone/>
            </a:pPr>
            <a:r>
              <a:rPr lang="ar-MA" sz="1800" dirty="0" smtClean="0">
                <a:solidFill>
                  <a:schemeClr val="tx1">
                    <a:lumMod val="75000"/>
                    <a:lumOff val="25000"/>
                  </a:schemeClr>
                </a:solidFill>
              </a:rPr>
              <a:t>- تحليل ونشر البيانات</a:t>
            </a:r>
          </a:p>
          <a:p>
            <a:pPr algn="r" rtl="1">
              <a:buNone/>
            </a:pPr>
            <a:r>
              <a:rPr lang="ar-MA" sz="2000" dirty="0" smtClean="0"/>
              <a:t>منهجية تقييم بيانات الإحصاء</a:t>
            </a:r>
          </a:p>
          <a:p>
            <a:pPr algn="r" rtl="1">
              <a:buNone/>
            </a:pPr>
            <a:r>
              <a:rPr lang="ar-MA" sz="2000" dirty="0" smtClean="0"/>
              <a:t> </a:t>
            </a:r>
            <a:endParaRPr lang="ar-MA" sz="2000" dirty="0" smtClean="0">
              <a:solidFill>
                <a:schemeClr val="tx1">
                  <a:lumMod val="50000"/>
                  <a:lumOff val="50000"/>
                </a:schemeClr>
              </a:solidFill>
            </a:endParaRPr>
          </a:p>
          <a:p>
            <a:pPr algn="r" rtl="1">
              <a:buNone/>
            </a:pPr>
            <a:endParaRPr lang="ar-MA" sz="2000" dirty="0"/>
          </a:p>
          <a:p>
            <a:pPr algn="r" rtl="1">
              <a:buNone/>
            </a:pPr>
            <a:endParaRPr lang="ar-MA" sz="2000" dirty="0" smtClean="0"/>
          </a:p>
          <a:p>
            <a:pPr algn="r" rtl="1">
              <a:buNone/>
            </a:pPr>
            <a:endParaRPr lang="ar-MA" sz="2000" dirty="0"/>
          </a:p>
          <a:p>
            <a:pPr algn="r" rtl="1">
              <a:buNone/>
            </a:pPr>
            <a:endParaRPr lang="ar-MA" sz="2000" dirty="0" smtClean="0"/>
          </a:p>
          <a:p>
            <a:pPr algn="r" rtl="1">
              <a:buNone/>
            </a:pPr>
            <a:endParaRPr lang="fr-FR" dirty="0"/>
          </a:p>
        </p:txBody>
      </p:sp>
      <p:cxnSp>
        <p:nvCxnSpPr>
          <p:cNvPr id="9" name="Connecteur droit 8"/>
          <p:cNvCxnSpPr/>
          <p:nvPr/>
        </p:nvCxnSpPr>
        <p:spPr>
          <a:xfrm rot="5400000" flipH="1" flipV="1">
            <a:off x="5894397" y="1606537"/>
            <a:ext cx="1071570" cy="1588"/>
          </a:xfrm>
          <a:prstGeom prst="line">
            <a:avLst/>
          </a:prstGeom>
          <a:ln w="76200">
            <a:solidFill>
              <a:schemeClr val="accent6">
                <a:lumMod val="75000"/>
              </a:schemeClr>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a:off x="500034" y="1071546"/>
            <a:ext cx="6000792" cy="1588"/>
          </a:xfrm>
          <a:prstGeom prst="line">
            <a:avLst/>
          </a:prstGeom>
          <a:ln w="76200">
            <a:solidFill>
              <a:schemeClr val="accent6">
                <a:lumMod val="75000"/>
              </a:schemeClr>
            </a:solidFill>
          </a:ln>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00826" y="1643050"/>
            <a:ext cx="2643174" cy="3571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000" dirty="0" smtClean="0"/>
              <a:t>منهجية تنفيذ إحصاء 2014</a:t>
            </a:r>
            <a:endParaRPr lang="fr-FR" sz="2000" dirty="0"/>
          </a:p>
        </p:txBody>
      </p:sp>
      <p:cxnSp>
        <p:nvCxnSpPr>
          <p:cNvPr id="15" name="Connecteur droit 14"/>
          <p:cNvCxnSpPr/>
          <p:nvPr/>
        </p:nvCxnSpPr>
        <p:spPr>
          <a:xfrm rot="10800000">
            <a:off x="6786546" y="5643578"/>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3214678" y="428604"/>
            <a:ext cx="3214710" cy="523220"/>
          </a:xfrm>
          <a:prstGeom prst="rect">
            <a:avLst/>
          </a:prstGeom>
          <a:noFill/>
        </p:spPr>
        <p:txBody>
          <a:bodyPr wrap="square" rtlCol="0">
            <a:spAutoFit/>
          </a:bodyPr>
          <a:lstStyle/>
          <a:p>
            <a:pPr algn="r" rtl="1"/>
            <a:r>
              <a:rPr lang="ar-MA" sz="2800" b="1" dirty="0" smtClean="0"/>
              <a:t>تكوين المشاركين</a:t>
            </a:r>
            <a:endParaRPr lang="fr-FR" sz="2800" b="1" dirty="0"/>
          </a:p>
        </p:txBody>
      </p:sp>
      <p:sp>
        <p:nvSpPr>
          <p:cNvPr id="10" name="ZoneTexte 9"/>
          <p:cNvSpPr txBox="1"/>
          <p:nvPr/>
        </p:nvSpPr>
        <p:spPr>
          <a:xfrm>
            <a:off x="714348" y="1500174"/>
            <a:ext cx="5429288" cy="646331"/>
          </a:xfrm>
          <a:prstGeom prst="rect">
            <a:avLst/>
          </a:prstGeom>
          <a:noFill/>
        </p:spPr>
        <p:txBody>
          <a:bodyPr wrap="square" rtlCol="0">
            <a:spAutoFit/>
          </a:bodyPr>
          <a:lstStyle/>
          <a:p>
            <a:pPr algn="r" rtl="1"/>
            <a:endParaRPr lang="ar-MA" dirty="0" smtClean="0">
              <a:solidFill>
                <a:srgbClr val="990033"/>
              </a:solidFill>
              <a:latin typeface="Arial" pitchFamily="34" charset="0"/>
            </a:endParaRPr>
          </a:p>
          <a:p>
            <a:pPr algn="r" rtl="1"/>
            <a:endParaRPr lang="fr-FR" dirty="0"/>
          </a:p>
        </p:txBody>
      </p:sp>
      <p:sp>
        <p:nvSpPr>
          <p:cNvPr id="16" name="Rectangle 3"/>
          <p:cNvSpPr>
            <a:spLocks noChangeArrowheads="1"/>
          </p:cNvSpPr>
          <p:nvPr/>
        </p:nvSpPr>
        <p:spPr bwMode="auto">
          <a:xfrm>
            <a:off x="571471" y="1357298"/>
            <a:ext cx="5715041" cy="3799894"/>
          </a:xfrm>
          <a:prstGeom prst="rect">
            <a:avLst/>
          </a:prstGeom>
          <a:noFill/>
          <a:ln w="9525">
            <a:noFill/>
            <a:miter lim="800000"/>
            <a:headEnd/>
            <a:tailEnd/>
          </a:ln>
        </p:spPr>
        <p:txBody>
          <a:bodyPr/>
          <a:lstStyle/>
          <a:p>
            <a:pPr marL="342900" indent="-342900" algn="r" rtl="1" eaLnBrk="0" hangingPunct="0">
              <a:spcBef>
                <a:spcPts val="0"/>
              </a:spcBef>
              <a:spcAft>
                <a:spcPts val="600"/>
              </a:spcAft>
              <a:buClr>
                <a:srgbClr val="FF6600"/>
              </a:buClr>
              <a:buSzPct val="80000"/>
            </a:pPr>
            <a:r>
              <a:rPr lang="ar-MA" sz="2000" dirty="0">
                <a:solidFill>
                  <a:srgbClr val="990033"/>
                </a:solidFill>
                <a:latin typeface="Arial" pitchFamily="34" charset="0"/>
                <a:cs typeface="+mj-cs"/>
              </a:rPr>
              <a:t> </a:t>
            </a:r>
            <a:r>
              <a:rPr lang="ar-MA" sz="2000" dirty="0" smtClean="0">
                <a:latin typeface="Arial" pitchFamily="34" charset="0"/>
                <a:cs typeface="+mj-cs"/>
              </a:rPr>
              <a:t>ستتم هذه العملية عبر 4 مراحل:</a:t>
            </a:r>
            <a:endParaRPr lang="ar-SA" sz="2000" dirty="0">
              <a:latin typeface="Arial" pitchFamily="34" charset="0"/>
              <a:cs typeface="+mj-cs"/>
            </a:endParaRPr>
          </a:p>
          <a:p>
            <a:pPr marL="742950" lvl="1" indent="-285750" algn="r" rtl="1" eaLnBrk="0" hangingPunct="0">
              <a:spcBef>
                <a:spcPts val="0"/>
              </a:spcBef>
              <a:spcAft>
                <a:spcPts val="600"/>
              </a:spcAft>
              <a:buClr>
                <a:srgbClr val="FF6600"/>
              </a:buClr>
              <a:buSzPct val="80000"/>
              <a:buFont typeface="Wingdings" pitchFamily="2" charset="2"/>
              <a:buChar char="ü"/>
            </a:pPr>
            <a:r>
              <a:rPr lang="ar-MA" sz="2000" dirty="0" smtClean="0">
                <a:latin typeface="Arial" pitchFamily="34" charset="0"/>
                <a:cs typeface="+mj-cs"/>
              </a:rPr>
              <a:t>تكوين المشرفين المركزيين </a:t>
            </a:r>
            <a:r>
              <a:rPr lang="ar-MA" sz="2000" dirty="0" err="1" smtClean="0">
                <a:latin typeface="Arial" pitchFamily="34" charset="0"/>
                <a:cs typeface="+mj-cs"/>
              </a:rPr>
              <a:t>والجهويين</a:t>
            </a:r>
            <a:endParaRPr lang="ar-MA" sz="2000" dirty="0" smtClean="0">
              <a:latin typeface="Arial" pitchFamily="34" charset="0"/>
              <a:cs typeface="+mj-cs"/>
            </a:endParaRPr>
          </a:p>
          <a:p>
            <a:pPr marL="742950" lvl="1" indent="-285750" algn="r" rtl="1" eaLnBrk="0" hangingPunct="0">
              <a:spcBef>
                <a:spcPts val="0"/>
              </a:spcBef>
              <a:spcAft>
                <a:spcPts val="600"/>
              </a:spcAft>
              <a:buClr>
                <a:srgbClr val="FF6600"/>
              </a:buClr>
              <a:buSzPct val="80000"/>
              <a:buFont typeface="Wingdings" pitchFamily="2" charset="2"/>
              <a:buChar char="ü"/>
            </a:pPr>
            <a:r>
              <a:rPr lang="ar-MA" sz="2000" dirty="0" smtClean="0">
                <a:latin typeface="Arial" pitchFamily="34" charset="0"/>
                <a:cs typeface="+mj-cs"/>
              </a:rPr>
              <a:t>تكوين المشرفين الجماعيين</a:t>
            </a:r>
          </a:p>
          <a:p>
            <a:pPr marL="742950" lvl="1" indent="-285750" algn="r" rtl="1" eaLnBrk="0" hangingPunct="0">
              <a:spcBef>
                <a:spcPts val="0"/>
              </a:spcBef>
              <a:spcAft>
                <a:spcPts val="600"/>
              </a:spcAft>
              <a:buClr>
                <a:srgbClr val="FF6600"/>
              </a:buClr>
              <a:buSzPct val="80000"/>
              <a:buFont typeface="Wingdings" pitchFamily="2" charset="2"/>
              <a:buChar char="ü"/>
            </a:pPr>
            <a:r>
              <a:rPr lang="ar-MA" sz="2000" dirty="0" smtClean="0">
                <a:latin typeface="Arial" pitchFamily="34" charset="0"/>
                <a:cs typeface="+mj-cs"/>
              </a:rPr>
              <a:t>تكوين المراقبين المكلفين بالتكوين</a:t>
            </a:r>
          </a:p>
          <a:p>
            <a:pPr marL="742950" lvl="1" indent="-285750" algn="r" rtl="1" eaLnBrk="0" hangingPunct="0">
              <a:spcBef>
                <a:spcPts val="0"/>
              </a:spcBef>
              <a:spcAft>
                <a:spcPts val="600"/>
              </a:spcAft>
              <a:buClr>
                <a:srgbClr val="FF6600"/>
              </a:buClr>
              <a:buSzPct val="80000"/>
              <a:buFont typeface="Wingdings" pitchFamily="2" charset="2"/>
              <a:buChar char="ü"/>
            </a:pPr>
            <a:r>
              <a:rPr lang="ar-MA" sz="2000" dirty="0" smtClean="0">
                <a:latin typeface="Arial" pitchFamily="34" charset="0"/>
                <a:cs typeface="+mj-cs"/>
              </a:rPr>
              <a:t>تكوين المراقبين والباحثين</a:t>
            </a:r>
          </a:p>
          <a:p>
            <a:pPr marL="742950" lvl="1" indent="-285750" algn="r" rtl="1" eaLnBrk="0" hangingPunct="0">
              <a:spcBef>
                <a:spcPts val="0"/>
              </a:spcBef>
              <a:spcAft>
                <a:spcPts val="600"/>
              </a:spcAft>
              <a:buClr>
                <a:srgbClr val="FF6600"/>
              </a:buClr>
              <a:buSzPct val="80000"/>
            </a:pPr>
            <a:endParaRPr lang="ar-MA" sz="2000" dirty="0" smtClean="0">
              <a:latin typeface="Arial" pitchFamily="34" charset="0"/>
              <a:cs typeface="+mj-cs"/>
            </a:endParaRPr>
          </a:p>
          <a:p>
            <a:pPr marL="360000" lvl="1" indent="-285750" algn="r" rtl="1" eaLnBrk="0" hangingPunct="0">
              <a:spcBef>
                <a:spcPts val="0"/>
              </a:spcBef>
              <a:spcAft>
                <a:spcPts val="600"/>
              </a:spcAft>
              <a:buClr>
                <a:srgbClr val="FF6600"/>
              </a:buClr>
              <a:buSzPct val="80000"/>
            </a:pPr>
            <a:r>
              <a:rPr lang="ar-MA" sz="2000" dirty="0" smtClean="0">
                <a:latin typeface="Arial" pitchFamily="34" charset="0"/>
                <a:cs typeface="+mj-cs"/>
              </a:rPr>
              <a:t>		لتسهيل إنجاز عملية الإحصاء لسنة 2014، تم استعمال قرص مدمج يبين منهجية وتعليمات الإحصاء وكيفية ملء استمارة الأسرة والمسكن. </a:t>
            </a:r>
          </a:p>
        </p:txBody>
      </p:sp>
      <p:sp>
        <p:nvSpPr>
          <p:cNvPr id="17" name="Flèche courbée vers la gauche 16"/>
          <p:cNvSpPr/>
          <p:nvPr/>
        </p:nvSpPr>
        <p:spPr>
          <a:xfrm>
            <a:off x="5429256" y="3571876"/>
            <a:ext cx="216024" cy="432048"/>
          </a:xfrm>
          <a:prstGeom prst="curvedLeftArrow">
            <a:avLst/>
          </a:prstGeom>
          <a:solidFill>
            <a:schemeClr val="accent6">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18" name="Connecteur droit 17"/>
          <p:cNvCxnSpPr/>
          <p:nvPr/>
        </p:nvCxnSpPr>
        <p:spPr>
          <a:xfrm rot="10800000">
            <a:off x="6786546" y="1571612"/>
            <a:ext cx="2357454" cy="1588"/>
          </a:xfrm>
          <a:prstGeom prst="line">
            <a:avLst/>
          </a:prstGeom>
          <a:ln>
            <a:solidFill>
              <a:schemeClr val="tx1">
                <a:lumMod val="65000"/>
                <a:lumOff val="35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1515</Words>
  <Application>Microsoft Office PowerPoint</Application>
  <PresentationFormat>On-screen Show (4:3)</PresentationFormat>
  <Paragraphs>399</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Thème Office</vt:lpstr>
      <vt:lpstr>منهجية تنفيذ الخطة الإستراتيجية للإحصاء العام للسكان والسكنى وتقييم بياناته </vt:lpstr>
      <vt:lpstr>أهمية الدراســـة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طرق التقييم </vt:lpstr>
      <vt:lpstr>   الأخطاء المرتكبة في الإحصاء </vt:lpstr>
      <vt:lpstr>  أساليب اختبار جودة البيانات </vt:lpstr>
      <vt:lpstr>  أساليب اختبار جودة البيانات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منهجية تنفيذ الخطة الإستراتيجية للإحصاء العام للسكان والسكنى لسنة 2014</dc:title>
  <dc:creator>ok</dc:creator>
  <cp:lastModifiedBy>Andrea De Luka</cp:lastModifiedBy>
  <cp:revision>139</cp:revision>
  <dcterms:created xsi:type="dcterms:W3CDTF">2014-10-13T23:31:33Z</dcterms:created>
  <dcterms:modified xsi:type="dcterms:W3CDTF">2014-11-07T20:09:49Z</dcterms:modified>
</cp:coreProperties>
</file>