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1" r:id="rId4"/>
    <p:sldId id="264" r:id="rId5"/>
    <p:sldId id="284" r:id="rId6"/>
    <p:sldId id="265" r:id="rId7"/>
    <p:sldId id="281" r:id="rId8"/>
    <p:sldId id="279" r:id="rId9"/>
    <p:sldId id="280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20D74-0452-4D90-B646-29B14B61997F}" type="datetimeFigureOut">
              <a:rPr lang="en-US" smtClean="0"/>
              <a:pPr/>
              <a:t>10/31/2013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A8330-0F6C-4C1E-B410-C1F03F2308B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5510C-ECAC-468D-8EC7-A9E310CDD1C3}" type="datetimeFigureOut">
              <a:rPr lang="en-US" smtClean="0"/>
              <a:pPr/>
              <a:t>10/31/2013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BA4EC-5CAF-45E3-9CF3-EBAAC399741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67ED2C-47CA-4941-9A6F-FE89FA2A5C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B9CDE2-6973-40C5-9ED6-D556B14C206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4AF053-DF3D-4C76-B480-0B304403DD8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AE6C-9C3A-466E-97D3-235BAC99566C}" type="datetimeFigureOut">
              <a:rPr lang="en-US" smtClean="0"/>
              <a:pPr/>
              <a:t>10/31/2013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FE9-6445-4EA4-A8D8-69CB559588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AE6C-9C3A-466E-97D3-235BAC99566C}" type="datetimeFigureOut">
              <a:rPr lang="en-US" smtClean="0"/>
              <a:pPr/>
              <a:t>10/31/2013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FE9-6445-4EA4-A8D8-69CB559588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AE6C-9C3A-466E-97D3-235BAC99566C}" type="datetimeFigureOut">
              <a:rPr lang="en-US" smtClean="0"/>
              <a:pPr/>
              <a:t>10/31/2013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FE9-6445-4EA4-A8D8-69CB559588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AE6C-9C3A-466E-97D3-235BAC99566C}" type="datetimeFigureOut">
              <a:rPr lang="en-US" smtClean="0"/>
              <a:pPr/>
              <a:t>10/31/2013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FE9-6445-4EA4-A8D8-69CB559588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AE6C-9C3A-466E-97D3-235BAC99566C}" type="datetimeFigureOut">
              <a:rPr lang="en-US" smtClean="0"/>
              <a:pPr/>
              <a:t>10/31/2013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FE9-6445-4EA4-A8D8-69CB559588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AE6C-9C3A-466E-97D3-235BAC99566C}" type="datetimeFigureOut">
              <a:rPr lang="en-US" smtClean="0"/>
              <a:pPr/>
              <a:t>10/31/2013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FE9-6445-4EA4-A8D8-69CB559588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AE6C-9C3A-466E-97D3-235BAC99566C}" type="datetimeFigureOut">
              <a:rPr lang="en-US" smtClean="0"/>
              <a:pPr/>
              <a:t>10/31/2013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FE9-6445-4EA4-A8D8-69CB559588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AE6C-9C3A-466E-97D3-235BAC99566C}" type="datetimeFigureOut">
              <a:rPr lang="en-US" smtClean="0"/>
              <a:pPr/>
              <a:t>10/31/2013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FE9-6445-4EA4-A8D8-69CB559588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AE6C-9C3A-466E-97D3-235BAC99566C}" type="datetimeFigureOut">
              <a:rPr lang="en-US" smtClean="0"/>
              <a:pPr/>
              <a:t>10/31/2013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FE9-6445-4EA4-A8D8-69CB559588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AE6C-9C3A-466E-97D3-235BAC99566C}" type="datetimeFigureOut">
              <a:rPr lang="en-US" smtClean="0"/>
              <a:pPr/>
              <a:t>10/31/2013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FE9-6445-4EA4-A8D8-69CB559588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AE6C-9C3A-466E-97D3-235BAC99566C}" type="datetimeFigureOut">
              <a:rPr lang="en-US" smtClean="0"/>
              <a:pPr/>
              <a:t>10/31/2013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0FE9-6445-4EA4-A8D8-69CB559588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BAE6C-9C3A-466E-97D3-235BAC99566C}" type="datetimeFigureOut">
              <a:rPr lang="en-US" smtClean="0"/>
              <a:pPr/>
              <a:t>10/31/2013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F0FE9-6445-4EA4-A8D8-69CB5595884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874"/>
            <a:ext cx="7772400" cy="2928936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 smtClean="0">
                <a:latin typeface="Calibri" pitchFamily="34" charset="0"/>
              </a:rPr>
              <a:t>UN Expert Group Meeting on Revising the Principles and Recommendations for Population and Housing Censuses</a:t>
            </a:r>
            <a:r>
              <a:rPr lang="sw-KE" sz="4000" b="1" dirty="0" smtClean="0">
                <a:latin typeface="Calibri" pitchFamily="34" charset="0"/>
              </a:rPr>
              <a:t/>
            </a:r>
            <a:br>
              <a:rPr lang="sw-KE" sz="4000" b="1" dirty="0" smtClean="0">
                <a:latin typeface="Calibri" pitchFamily="34" charset="0"/>
              </a:rPr>
            </a:br>
            <a:r>
              <a:rPr lang="sw-KE" sz="4000" dirty="0" smtClean="0">
                <a:latin typeface="Calibri" pitchFamily="34" charset="0"/>
              </a:rPr>
              <a:t>(</a:t>
            </a:r>
            <a:r>
              <a:rPr lang="en-US" sz="3600" dirty="0" smtClean="0">
                <a:latin typeface="Calibri" pitchFamily="34" charset="0"/>
              </a:rPr>
              <a:t>29 October – 01 November,  2013)</a:t>
            </a:r>
            <a:r>
              <a:rPr lang="en-US" sz="4800" dirty="0" smtClean="0">
                <a:solidFill>
                  <a:srgbClr val="002060"/>
                </a:solidFill>
              </a:rPr>
              <a:t/>
            </a:r>
            <a:br>
              <a:rPr lang="en-US" sz="4800" dirty="0" smtClean="0">
                <a:solidFill>
                  <a:srgbClr val="002060"/>
                </a:solidFill>
              </a:rPr>
            </a:br>
            <a:endParaRPr lang="en-GB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24" y="5143512"/>
            <a:ext cx="7620000" cy="14573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by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Uganda Bureau of Statistics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D7FB67-A8A9-4998-B9C2-382405CCEA1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214414" y="3786190"/>
            <a:ext cx="721518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 smtClean="0">
                <a:latin typeface="Calibri" pitchFamily="34" charset="0"/>
              </a:rPr>
              <a:t>Presentation on</a:t>
            </a:r>
            <a:endParaRPr lang="en-US" sz="2800" dirty="0">
              <a:latin typeface="Calibri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Uganda's Experience in the 2010 RPHC</a:t>
            </a:r>
            <a:endParaRPr lang="en-US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>
            <a:normAutofit/>
          </a:bodyPr>
          <a:lstStyle/>
          <a:p>
            <a:pPr eaLnBrk="1" hangingPunct="1"/>
            <a:r>
              <a:rPr lang="en-GB" b="1" dirty="0" smtClean="0">
                <a:solidFill>
                  <a:srgbClr val="000099"/>
                </a:solidFill>
                <a:cs typeface="Tahoma" pitchFamily="34" charset="0"/>
              </a:rPr>
              <a:t>Difficulties in Implementing the Topics</a:t>
            </a:r>
            <a:endParaRPr lang="en-US" sz="2400" b="1" dirty="0" smtClean="0">
              <a:solidFill>
                <a:srgbClr val="000099"/>
              </a:solidFill>
              <a:cs typeface="Tahoma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000125"/>
            <a:ext cx="8429625" cy="55006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FF"/>
              </a:buClr>
              <a:buFont typeface="Wingdings" pitchFamily="2" charset="2"/>
              <a:buNone/>
            </a:pPr>
            <a:endParaRPr lang="en-GB" sz="1600" b="1" dirty="0" smtClean="0">
              <a:latin typeface="Century Gothic" pitchFamily="34" charset="0"/>
            </a:endParaRPr>
          </a:p>
          <a:p>
            <a:pPr>
              <a:lnSpc>
                <a:spcPct val="90000"/>
              </a:lnSpc>
              <a:buClr>
                <a:srgbClr val="0000FF"/>
              </a:buClr>
              <a:buFontTx/>
              <a:buChar char="•"/>
            </a:pPr>
            <a:r>
              <a:rPr lang="en-GB" dirty="0" smtClean="0"/>
              <a:t>Urban Areas</a:t>
            </a:r>
          </a:p>
          <a:p>
            <a:pPr lvl="1">
              <a:lnSpc>
                <a:spcPct val="90000"/>
              </a:lnSpc>
              <a:buClr>
                <a:srgbClr val="0000FF"/>
              </a:buClr>
              <a:buFontTx/>
              <a:buChar char="•"/>
            </a:pPr>
            <a:r>
              <a:rPr lang="en-GB" dirty="0" smtClean="0"/>
              <a:t>The dilemma of the ‘gazetted’ and ‘what actually is’</a:t>
            </a:r>
          </a:p>
          <a:p>
            <a:pPr>
              <a:lnSpc>
                <a:spcPct val="90000"/>
              </a:lnSpc>
              <a:buClr>
                <a:srgbClr val="0000FF"/>
              </a:buClr>
              <a:buFontTx/>
              <a:buChar char="•"/>
            </a:pPr>
            <a:r>
              <a:rPr lang="en-GB" dirty="0" smtClean="0"/>
              <a:t>Previous Residence – misunderstanding arising out of splitting of administrative areas;</a:t>
            </a:r>
          </a:p>
          <a:p>
            <a:pPr lvl="1">
              <a:lnSpc>
                <a:spcPct val="90000"/>
              </a:lnSpc>
              <a:buClr>
                <a:srgbClr val="0000FF"/>
              </a:buClr>
              <a:buFontTx/>
              <a:buChar char="•"/>
            </a:pPr>
            <a:r>
              <a:rPr lang="en-GB" dirty="0" smtClean="0"/>
              <a:t>Respondents report name of place at he time of birth, which is not necessarily current name.</a:t>
            </a:r>
          </a:p>
          <a:p>
            <a:pPr>
              <a:lnSpc>
                <a:spcPct val="90000"/>
              </a:lnSpc>
              <a:buClr>
                <a:srgbClr val="0000FF"/>
              </a:buClr>
              <a:buFontTx/>
              <a:buChar char="•"/>
            </a:pPr>
            <a:r>
              <a:rPr lang="en-GB" dirty="0" smtClean="0"/>
              <a:t>Field of Specialisation – Classification not easy to comprehend by the calibre of enumerators</a:t>
            </a:r>
          </a:p>
          <a:p>
            <a:pPr lvl="1">
              <a:lnSpc>
                <a:spcPct val="90000"/>
              </a:lnSpc>
              <a:buClr>
                <a:srgbClr val="0000FF"/>
              </a:buClr>
              <a:buFontTx/>
              <a:buChar char="•"/>
            </a:pPr>
            <a:r>
              <a:rPr lang="en-GB" dirty="0" smtClean="0"/>
              <a:t>The calibre of Field Staff used are not competent enough to classify individuals using the ISCED</a:t>
            </a:r>
          </a:p>
          <a:p>
            <a:pPr>
              <a:lnSpc>
                <a:spcPct val="90000"/>
              </a:lnSpc>
              <a:buClr>
                <a:srgbClr val="0000FF"/>
              </a:buClr>
              <a:buFontTx/>
              <a:buChar char="•"/>
            </a:pPr>
            <a:endParaRPr lang="en-GB" dirty="0" smtClean="0"/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buFontTx/>
              <a:buChar char="•"/>
            </a:pPr>
            <a:endParaRPr lang="en-GB" dirty="0" smtClean="0"/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GB" sz="8000" b="1" dirty="0" smtClean="0">
                <a:solidFill>
                  <a:schemeClr val="accent6">
                    <a:lumMod val="50000"/>
                  </a:schemeClr>
                </a:solidFill>
              </a:rPr>
              <a:t>Thank you</a:t>
            </a:r>
            <a:endParaRPr lang="en-US" sz="80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sz="6000" dirty="0" smtClean="0">
              <a:latin typeface="Bradley Hand ITC" pitchFamily="66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dirty="0" smtClean="0"/>
              <a:t>Uganda's Census Taking History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GB" dirty="0" smtClean="0"/>
              <a:t>Population </a:t>
            </a:r>
            <a:r>
              <a:rPr lang="en-GB" dirty="0"/>
              <a:t>topics covered in the </a:t>
            </a:r>
            <a:r>
              <a:rPr lang="en-GB" dirty="0" smtClean="0"/>
              <a:t>Uganda census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GB" dirty="0" smtClean="0"/>
              <a:t>Emphasis </a:t>
            </a:r>
            <a:r>
              <a:rPr lang="en-GB" dirty="0"/>
              <a:t>on the topics introduced for the first time in the census</a:t>
            </a:r>
            <a:r>
              <a:rPr lang="en-GB" dirty="0" smtClean="0"/>
              <a:t>;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GB" dirty="0" smtClean="0"/>
              <a:t>Comparison </a:t>
            </a:r>
            <a:r>
              <a:rPr lang="en-GB" dirty="0"/>
              <a:t>of the core and non-core population topics as listed in the UN Principles and Recommendations for Population and Housing </a:t>
            </a:r>
            <a:r>
              <a:rPr lang="en-GB" dirty="0" smtClean="0"/>
              <a:t>Censuses; and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GB" dirty="0" smtClean="0"/>
              <a:t>Specific </a:t>
            </a:r>
            <a:r>
              <a:rPr lang="en-GB" dirty="0"/>
              <a:t>difficulties in implementing any of the population topics, core and non-core</a:t>
            </a:r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862B57-F51A-4402-9D4C-B540A0750C1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rgbClr val="000099"/>
                </a:solidFill>
                <a:cs typeface="Tahoma" pitchFamily="34" charset="0"/>
              </a:rPr>
              <a:t>History of Census Taking in Uganda</a:t>
            </a:r>
            <a:endParaRPr lang="en-US" b="1" smtClean="0">
              <a:solidFill>
                <a:srgbClr val="000099"/>
              </a:solidFill>
              <a:cs typeface="Tahoma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000125"/>
            <a:ext cx="8643937" cy="55006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FF"/>
              </a:buClr>
              <a:buFont typeface="Wingdings" pitchFamily="2" charset="2"/>
              <a:buNone/>
            </a:pPr>
            <a:endParaRPr lang="en-GB" sz="1600" b="1" dirty="0" smtClean="0">
              <a:latin typeface="Century Gothic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buFontTx/>
              <a:buChar char="•"/>
            </a:pPr>
            <a:r>
              <a:rPr lang="en-GB" dirty="0" smtClean="0"/>
              <a:t>Administrative Counts of 1911, 1921 and 1931. 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buFontTx/>
              <a:buChar char="•"/>
            </a:pPr>
            <a:r>
              <a:rPr lang="en-GB" dirty="0" smtClean="0"/>
              <a:t>Population Censuses of 1948 and 1959.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buFontTx/>
              <a:buChar char="•"/>
            </a:pPr>
            <a:r>
              <a:rPr lang="en-US" dirty="0" smtClean="0"/>
              <a:t>National Population and Housing Censuses of 1969; 1980;  1991; and  2002.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buFontTx/>
              <a:buChar char="•"/>
            </a:pPr>
            <a:r>
              <a:rPr lang="en-US" dirty="0" smtClean="0"/>
              <a:t>Next National Population and Housing Census </a:t>
            </a:r>
            <a:r>
              <a:rPr lang="en-US" dirty="0" smtClean="0">
                <a:solidFill>
                  <a:srgbClr val="FF0000"/>
                </a:solidFill>
              </a:rPr>
              <a:t>2014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4000" b="1" dirty="0" smtClean="0">
                <a:solidFill>
                  <a:srgbClr val="000099"/>
                </a:solidFill>
                <a:cs typeface="Tahoma" pitchFamily="34" charset="0"/>
              </a:rPr>
              <a:t>Objective of the 2014 Census</a:t>
            </a:r>
            <a:endParaRPr lang="en-GB" sz="4000" dirty="0" smtClean="0">
              <a:solidFill>
                <a:srgbClr val="0070C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4000" dirty="0" smtClean="0"/>
              <a:t>	To ensure availability of bench-mark demographic and socio-economic data for use in planning, policy formulation and programme evaluation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F5590F-AA50-45BB-84A1-0A605F372C4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The Census Methodology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49720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Census Mapping – Analogue and Satellite Imagery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Door-to-door enumeration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D</a:t>
            </a:r>
            <a:r>
              <a:rPr lang="en-US" i="1" dirty="0" smtClean="0"/>
              <a:t>e facto</a:t>
            </a:r>
            <a:r>
              <a:rPr lang="en-US" dirty="0" smtClean="0"/>
              <a:t> enumeration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Enumeration will last up to 10 days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Data capture will be by ICR technology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Data Analysis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/>
              <a:t>NSO – National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/>
              <a:t>Local Governments - own Analytical Reports</a:t>
            </a:r>
          </a:p>
        </p:txBody>
      </p:sp>
      <p:sp>
        <p:nvSpPr>
          <p:cNvPr id="14340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57DDB90-B234-479B-A135-C43B77D23D73}" type="slidenum">
              <a:rPr lang="en-GB" sz="1400"/>
              <a:pPr algn="r"/>
              <a:t>5</a:t>
            </a:fld>
            <a:endParaRPr lang="en-GB" sz="140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0099"/>
                </a:solidFill>
                <a:cs typeface="Tahoma" pitchFamily="34" charset="0"/>
              </a:rPr>
              <a:t>The 2014 Census Content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038600" cy="462598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u="sng" dirty="0" smtClean="0"/>
              <a:t>Individual Characteristics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Demographic and Social Characteristics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Migration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Parental Survival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Education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Economic Activity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Fertility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Childhood Mortality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Disability Status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</p:txBody>
      </p:sp>
      <p:sp>
        <p:nvSpPr>
          <p:cNvPr id="11268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500174"/>
            <a:ext cx="4286280" cy="455455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u="sng" dirty="0" smtClean="0"/>
              <a:t>Household Characteristics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Housing Conditions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HH Characteristics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HH based Agricultural Activities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Deaths in Household</a:t>
            </a:r>
          </a:p>
          <a:p>
            <a:endParaRPr lang="en-GB" dirty="0" smtClean="0"/>
          </a:p>
          <a:p>
            <a:pPr>
              <a:buNone/>
            </a:pPr>
            <a:r>
              <a:rPr lang="en-GB" u="sng" dirty="0" smtClean="0"/>
              <a:t>Community Characteristics</a:t>
            </a:r>
          </a:p>
          <a:p>
            <a:r>
              <a:rPr lang="en-GB" dirty="0" smtClean="0"/>
              <a:t>Service Delivery</a:t>
            </a:r>
          </a:p>
        </p:txBody>
      </p:sp>
      <p:sp>
        <p:nvSpPr>
          <p:cNvPr id="11269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A8B7991-2C36-49B2-8888-88E59151CE18}" type="slidenum">
              <a:rPr lang="en-GB" sz="1400">
                <a:latin typeface="Calibri" pitchFamily="34" charset="0"/>
              </a:rPr>
              <a:pPr algn="r"/>
              <a:t>6</a:t>
            </a:fld>
            <a:endParaRPr lang="en-GB" sz="1400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6858000" cy="1143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Core Topics NOT Included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u="sng" dirty="0" smtClean="0"/>
              <a:t>Individual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Place of Birth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Place of Residence at a fixed point in time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Year of Arrival (for Foreign born Population)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Industry (for the main Occupation)</a:t>
            </a:r>
          </a:p>
          <a:p>
            <a:pPr>
              <a:lnSpc>
                <a:spcPct val="90000"/>
              </a:lnSpc>
              <a:buNone/>
            </a:pPr>
            <a:endParaRPr lang="en-US" u="sng" dirty="0" smtClean="0"/>
          </a:p>
          <a:p>
            <a:pPr>
              <a:lnSpc>
                <a:spcPct val="90000"/>
              </a:lnSpc>
              <a:buNone/>
            </a:pPr>
            <a:r>
              <a:rPr lang="en-US" u="sng" dirty="0" smtClean="0"/>
              <a:t>Household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Water Supply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Sewage Disposal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Occupancy by more than one Households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Number of Occupants</a:t>
            </a:r>
          </a:p>
        </p:txBody>
      </p:sp>
      <p:sp>
        <p:nvSpPr>
          <p:cNvPr id="11268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48FE5E2-8D84-45F7-B035-24921CFD3EDC}" type="slidenum">
              <a:rPr lang="en-GB" sz="1400"/>
              <a:pPr algn="r"/>
              <a:t>7</a:t>
            </a:fld>
            <a:endParaRPr lang="en-GB" sz="1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6858000" cy="1143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New Topics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b="1" dirty="0" smtClean="0"/>
              <a:t>Individual Level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Residence Status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Birth Registration Status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Disability Status using the WG Approach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Field of Specialization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Ownership of Mobile Phones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Use of the Internet </a:t>
            </a:r>
          </a:p>
        </p:txBody>
      </p:sp>
      <p:sp>
        <p:nvSpPr>
          <p:cNvPr id="11268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48FE5E2-8D84-45F7-B035-24921CFD3EDC}" type="slidenum">
              <a:rPr lang="en-GB" sz="1400"/>
              <a:pPr algn="r"/>
              <a:t>8</a:t>
            </a:fld>
            <a:endParaRPr lang="en-GB" sz="14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6858000" cy="1143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New Topics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b="1" dirty="0" smtClean="0"/>
              <a:t>Household Level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Ownership of Mosquito nets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International Remittances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Possession of Bank accounts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Causes of Death inc Maternal Deaths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en-US" dirty="0" smtClean="0"/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Distance to Social Service Facility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Source of Livelihood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Poverty Correlates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11268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48FE5E2-8D84-45F7-B035-24921CFD3EDC}" type="slidenum">
              <a:rPr lang="en-GB" sz="1400"/>
              <a:pPr algn="r"/>
              <a:t>9</a:t>
            </a:fld>
            <a:endParaRPr lang="en-GB" sz="14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397</Words>
  <Application>Microsoft Office PowerPoint</Application>
  <PresentationFormat>On-screen Show (4:3)</PresentationFormat>
  <Paragraphs>102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UN Expert Group Meeting on Revising the Principles and Recommendations for Population and Housing Censuses (29 October – 01 November,  2013) </vt:lpstr>
      <vt:lpstr>Content</vt:lpstr>
      <vt:lpstr>History of Census Taking in Uganda</vt:lpstr>
      <vt:lpstr>Objective of the 2014 Census</vt:lpstr>
      <vt:lpstr>The Census Methodology</vt:lpstr>
      <vt:lpstr>The 2014 Census Content</vt:lpstr>
      <vt:lpstr>Core Topics NOT Included</vt:lpstr>
      <vt:lpstr>New Topics</vt:lpstr>
      <vt:lpstr>New Topics</vt:lpstr>
      <vt:lpstr>Difficulties in Implementing the Topics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Ugandas Experience in the 2010 RPHC</dc:title>
  <dc:creator>andrew.mukulu</dc:creator>
  <cp:lastModifiedBy>Andrew Mukulu</cp:lastModifiedBy>
  <cp:revision>26</cp:revision>
  <dcterms:created xsi:type="dcterms:W3CDTF">2013-10-01T10:50:27Z</dcterms:created>
  <dcterms:modified xsi:type="dcterms:W3CDTF">2013-10-30T23:49:34Z</dcterms:modified>
</cp:coreProperties>
</file>