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7" r:id="rId2"/>
    <p:sldId id="318" r:id="rId3"/>
    <p:sldId id="273" r:id="rId4"/>
    <p:sldId id="274" r:id="rId5"/>
    <p:sldId id="336" r:id="rId6"/>
    <p:sldId id="335" r:id="rId7"/>
    <p:sldId id="337" r:id="rId8"/>
    <p:sldId id="309" r:id="rId9"/>
    <p:sldId id="289" r:id="rId10"/>
    <p:sldId id="315" r:id="rId11"/>
    <p:sldId id="319" r:id="rId12"/>
    <p:sldId id="329" r:id="rId13"/>
    <p:sldId id="296" r:id="rId14"/>
    <p:sldId id="299" r:id="rId15"/>
    <p:sldId id="332" r:id="rId16"/>
    <p:sldId id="333" r:id="rId17"/>
    <p:sldId id="263" r:id="rId18"/>
    <p:sldId id="323" r:id="rId19"/>
    <p:sldId id="324" r:id="rId20"/>
    <p:sldId id="338" r:id="rId21"/>
    <p:sldId id="331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a" initials="AMG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CC"/>
    <a:srgbClr val="FFFF99"/>
    <a:srgbClr val="3366CC"/>
    <a:srgbClr val="0099CC"/>
    <a:srgbClr val="33CCCC"/>
    <a:srgbClr val="6666FF"/>
    <a:srgbClr val="00CCFF"/>
    <a:srgbClr val="6699FF"/>
    <a:srgbClr val="66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94690" autoAdjust="0"/>
  </p:normalViewPr>
  <p:slideViewPr>
    <p:cSldViewPr>
      <p:cViewPr varScale="1">
        <p:scale>
          <a:sx n="74" d="100"/>
          <a:sy n="74" d="100"/>
        </p:scale>
        <p:origin x="-7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28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5092B-C126-43E4-83AC-5A490F26D8DF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93BF3-7F67-4613-989F-A44F1BACF9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1564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DFBCF-CD1B-4E0E-9A7E-CC9C17C86CAB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745A4-6EE2-4E5B-93D9-83E4F65415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4366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745A4-6EE2-4E5B-93D9-83E4F654155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97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745A4-6EE2-4E5B-93D9-83E4F654155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745A4-6EE2-4E5B-93D9-83E4F654155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4248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745A4-6EE2-4E5B-93D9-83E4F654155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424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447616"/>
            <a:ext cx="2520280" cy="36576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Department of Statistics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336196" y="3537012"/>
            <a:ext cx="4968552" cy="576064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GB" dirty="0" smtClean="0"/>
              <a:t>International Conference of Labour Statisticians</a:t>
            </a:r>
          </a:p>
          <a:p>
            <a:r>
              <a:rPr lang="en-GB" dirty="0" smtClean="0"/>
              <a:t>2 to 11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600200"/>
            <a:ext cx="7753672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Statistics</a:t>
            </a:r>
            <a:endParaRPr lang="en-GB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336196" y="3537012"/>
            <a:ext cx="4968552" cy="576064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GB" dirty="0" smtClean="0"/>
              <a:t>International Conference of Labour Statisticians</a:t>
            </a:r>
          </a:p>
          <a:p>
            <a:r>
              <a:rPr lang="en-GB" dirty="0" smtClean="0"/>
              <a:t>2 to 11 October 2013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107504" y="6447616"/>
            <a:ext cx="187220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Department of Statistics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336196" y="3537012"/>
            <a:ext cx="4968552" cy="576064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GB" dirty="0" smtClean="0"/>
              <a:t>International Conference of Labour Statisticians</a:t>
            </a:r>
          </a:p>
          <a:p>
            <a:r>
              <a:rPr lang="en-GB" dirty="0" smtClean="0"/>
              <a:t>2 to 11 October 2013</a:t>
            </a:r>
          </a:p>
        </p:txBody>
      </p:sp>
    </p:spTree>
    <p:extLst>
      <p:ext uri="{BB962C8B-B14F-4D97-AF65-F5344CB8AC3E}">
        <p14:creationId xmlns:p14="http://schemas.microsoft.com/office/powerpoint/2010/main" xmlns="" val="2884102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7753672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Department of Statistics</a:t>
            </a:r>
            <a:endParaRPr lang="en-GB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336196" y="3537012"/>
            <a:ext cx="4968552" cy="576064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GB" dirty="0" smtClean="0"/>
              <a:t>International Conference of Labour Statisticians</a:t>
            </a:r>
          </a:p>
          <a:p>
            <a:r>
              <a:rPr lang="en-GB" dirty="0" smtClean="0"/>
              <a:t>2 to 11 October 2013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Department of Statistics</a:t>
            </a:r>
            <a:endParaRPr lang="en-GB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336196" y="3537012"/>
            <a:ext cx="4968552" cy="576064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GB" dirty="0" smtClean="0"/>
              <a:t>International Conference of Labour Statisticians</a:t>
            </a:r>
          </a:p>
          <a:p>
            <a:r>
              <a:rPr lang="en-GB" dirty="0" smtClean="0"/>
              <a:t>2 to 11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Department of Statistics</a:t>
            </a:r>
            <a:endParaRPr lang="en-GB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336196" y="3537012"/>
            <a:ext cx="4968552" cy="576064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GB" dirty="0" smtClean="0"/>
              <a:t>International Conference of Labour Statisticians</a:t>
            </a:r>
          </a:p>
          <a:p>
            <a:r>
              <a:rPr lang="en-GB" dirty="0" smtClean="0"/>
              <a:t>2 to 11 October 2013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Statistics</a:t>
            </a:r>
            <a:endParaRPr lang="en-GB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336196" y="3537012"/>
            <a:ext cx="4968552" cy="576064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GB" dirty="0" smtClean="0"/>
              <a:t>International Conference of Labour Statisticians</a:t>
            </a:r>
          </a:p>
          <a:p>
            <a:r>
              <a:rPr lang="en-GB" dirty="0" smtClean="0"/>
              <a:t>2 to 11 October 2013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Department of Statistics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6417136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84D6229-AD53-4C54-8417-8522681AD25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336196" y="3537012"/>
            <a:ext cx="4968552" cy="576064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GB" dirty="0" smtClean="0"/>
              <a:t>International Conference of Labour Statisticians</a:t>
            </a:r>
          </a:p>
          <a:p>
            <a:r>
              <a:rPr lang="en-GB" dirty="0" smtClean="0"/>
              <a:t>2 to 11 October 2013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Statistics</a:t>
            </a: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International Conference of Labour Statisticians 2 to 11 October 2013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6417136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84D6229-AD53-4C54-8417-8522681AD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Statistics</a:t>
            </a:r>
            <a:endParaRPr lang="en-GB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336196" y="3537012"/>
            <a:ext cx="4968552" cy="576064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GB" dirty="0" smtClean="0"/>
              <a:t>International Conference of Labour Statisticians</a:t>
            </a:r>
          </a:p>
          <a:p>
            <a:r>
              <a:rPr lang="en-GB" dirty="0" smtClean="0"/>
              <a:t>2 to 11 October 2013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Department of Statistics</a:t>
            </a:r>
            <a:endParaRPr lang="en-GB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336196" y="3537012"/>
            <a:ext cx="4968552" cy="576064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GB" dirty="0" smtClean="0"/>
              <a:t>International Conference of Labour Statisticians</a:t>
            </a:r>
          </a:p>
          <a:p>
            <a:r>
              <a:rPr lang="en-GB" dirty="0" smtClean="0"/>
              <a:t>2 to 11 October 2013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172400" y="0"/>
            <a:ext cx="971600" cy="6858000"/>
          </a:xfrm>
          <a:prstGeom prst="rect">
            <a:avLst/>
          </a:prstGeom>
          <a:solidFill>
            <a:srgbClr val="833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6021288"/>
            <a:ext cx="685800" cy="685800"/>
          </a:xfrm>
          <a:prstGeom prst="rect">
            <a:avLst/>
          </a:prstGeom>
          <a:solidFill>
            <a:srgbClr val="833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371084" y="3571900"/>
            <a:ext cx="4824536" cy="6503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i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International Conference of Labour Statisticians 2 to 11 October 2013</a:t>
            </a:r>
            <a:endParaRPr lang="en-GB" dirty="0" smtClean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00808"/>
            <a:ext cx="8161587" cy="5157192"/>
          </a:xfrm>
          <a:prstGeom prst="rect">
            <a:avLst/>
          </a:prstGeom>
        </p:spPr>
      </p:pic>
      <p:pic>
        <p:nvPicPr>
          <p:cNvPr id="10" name="Image 10" descr="English_3Lines_ILOffice_White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29601" y="228600"/>
            <a:ext cx="667202" cy="10668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516" y="1700808"/>
            <a:ext cx="7817071" cy="4381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504" y="6447616"/>
            <a:ext cx="2448272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Department of Statistics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706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o.org/19thIC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8760"/>
            <a:ext cx="8172400" cy="3672408"/>
          </a:xfrm>
        </p:spPr>
        <p:txBody>
          <a:bodyPr lIns="0" rIns="0" anchor="t" anchorCtr="0"/>
          <a:lstStyle/>
          <a:p>
            <a:pPr algn="ctr"/>
            <a:r>
              <a:rPr lang="en-GB" sz="5200" b="1" dirty="0" smtClean="0">
                <a:solidFill>
                  <a:srgbClr val="833D3D"/>
                </a:solidFill>
              </a:rPr>
              <a:t>19</a:t>
            </a:r>
            <a:r>
              <a:rPr lang="en-GB" sz="5200" b="1" baseline="30000" dirty="0" smtClean="0">
                <a:solidFill>
                  <a:srgbClr val="833D3D"/>
                </a:solidFill>
              </a:rPr>
              <a:t>th</a:t>
            </a:r>
            <a:r>
              <a:rPr lang="en-GB" sz="5200" b="1" dirty="0" smtClean="0">
                <a:solidFill>
                  <a:srgbClr val="833D3D"/>
                </a:solidFill>
              </a:rPr>
              <a:t> ICLS revised standards</a:t>
            </a:r>
            <a:r>
              <a:rPr lang="en-GB" sz="5400" b="1" dirty="0" smtClean="0">
                <a:solidFill>
                  <a:srgbClr val="833D3D"/>
                </a:solidFill>
              </a:rPr>
              <a:t>:</a:t>
            </a:r>
            <a:r>
              <a:rPr lang="en-GB" sz="5400" dirty="0" smtClean="0">
                <a:solidFill>
                  <a:srgbClr val="833D3D"/>
                </a:solidFill>
              </a:rPr>
              <a:t/>
            </a:r>
            <a:br>
              <a:rPr lang="en-GB" sz="5400" dirty="0" smtClean="0">
                <a:solidFill>
                  <a:srgbClr val="833D3D"/>
                </a:solidFill>
              </a:rPr>
            </a:br>
            <a:r>
              <a:rPr lang="en-GB" sz="5200" dirty="0" smtClean="0">
                <a:solidFill>
                  <a:srgbClr val="833D3D"/>
                </a:solidFill>
              </a:rPr>
              <a:t>Statistics of work, </a:t>
            </a:r>
            <a:br>
              <a:rPr lang="en-GB" sz="5200" dirty="0" smtClean="0">
                <a:solidFill>
                  <a:srgbClr val="833D3D"/>
                </a:solidFill>
              </a:rPr>
            </a:br>
            <a:r>
              <a:rPr lang="en-GB" sz="5200" dirty="0" smtClean="0">
                <a:solidFill>
                  <a:srgbClr val="833D3D"/>
                </a:solidFill>
              </a:rPr>
              <a:t>employment and </a:t>
            </a:r>
            <a:br>
              <a:rPr lang="en-GB" sz="5200" dirty="0" smtClean="0">
                <a:solidFill>
                  <a:srgbClr val="833D3D"/>
                </a:solidFill>
              </a:rPr>
            </a:br>
            <a:r>
              <a:rPr lang="en-GB" sz="5200" dirty="0" smtClean="0">
                <a:solidFill>
                  <a:srgbClr val="833D3D"/>
                </a:solidFill>
              </a:rPr>
              <a:t>labour underutilization</a:t>
            </a:r>
            <a:endParaRPr lang="en-GB" sz="5400" dirty="0">
              <a:solidFill>
                <a:srgbClr val="833D3D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4941168"/>
            <a:ext cx="6461760" cy="1368152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Elisa Benes</a:t>
            </a:r>
          </a:p>
          <a:p>
            <a:pPr algn="ctr"/>
            <a:r>
              <a:rPr lang="en-GB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benes@ilo.org</a:t>
            </a:r>
          </a:p>
          <a:p>
            <a:pPr algn="ctr"/>
            <a:r>
              <a:rPr lang="en-GB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ILO Department of Statistics</a:t>
            </a:r>
            <a:endParaRPr lang="en-GB" sz="2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52736"/>
            <a:ext cx="8172400" cy="5805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752"/>
            <a:ext cx="7753672" cy="1143000"/>
          </a:xfrm>
        </p:spPr>
        <p:txBody>
          <a:bodyPr/>
          <a:lstStyle/>
          <a:p>
            <a:r>
              <a:rPr lang="en-GB" sz="4000" dirty="0" smtClean="0">
                <a:solidFill>
                  <a:srgbClr val="833D3D"/>
                </a:solidFill>
              </a:rPr>
              <a:t>Labour underutilization</a:t>
            </a:r>
            <a:endParaRPr lang="en-GB" sz="4000" dirty="0">
              <a:solidFill>
                <a:srgbClr val="833D3D"/>
              </a:solidFill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79513" y="980728"/>
            <a:ext cx="7920880" cy="449263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GB" sz="2000" dirty="0"/>
              <a:t>Working age population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07504" y="1916832"/>
            <a:ext cx="4392488" cy="44926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GB" sz="2400" b="1" dirty="0" smtClean="0"/>
              <a:t>Labour force</a:t>
            </a:r>
            <a:endParaRPr lang="en-GB" sz="2400" b="1" dirty="0"/>
          </a:p>
        </p:txBody>
      </p:sp>
      <p:cxnSp>
        <p:nvCxnSpPr>
          <p:cNvPr id="10" name="AutoShape 8"/>
          <p:cNvCxnSpPr>
            <a:cxnSpLocks noChangeShapeType="1"/>
            <a:stCxn id="8" idx="2"/>
            <a:endCxn id="25" idx="0"/>
          </p:cNvCxnSpPr>
          <p:nvPr/>
        </p:nvCxnSpPr>
        <p:spPr bwMode="auto">
          <a:xfrm rot="16200000" flipH="1">
            <a:off x="5030659" y="539285"/>
            <a:ext cx="486841" cy="226825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1" name="AutoShape 9"/>
          <p:cNvCxnSpPr>
            <a:cxnSpLocks noChangeShapeType="1"/>
            <a:stCxn id="8" idx="2"/>
            <a:endCxn id="9" idx="0"/>
          </p:cNvCxnSpPr>
          <p:nvPr/>
        </p:nvCxnSpPr>
        <p:spPr bwMode="auto">
          <a:xfrm rot="5400000">
            <a:off x="2978431" y="755309"/>
            <a:ext cx="486841" cy="183620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2" name="AutoShape 10"/>
          <p:cNvCxnSpPr>
            <a:cxnSpLocks noChangeShapeType="1"/>
            <a:stCxn id="9" idx="2"/>
            <a:endCxn id="24" idx="0"/>
          </p:cNvCxnSpPr>
          <p:nvPr/>
        </p:nvCxnSpPr>
        <p:spPr bwMode="auto">
          <a:xfrm rot="5400000">
            <a:off x="1699965" y="2033773"/>
            <a:ext cx="271463" cy="93610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" name="AutoShape 11"/>
          <p:cNvCxnSpPr>
            <a:cxnSpLocks noChangeShapeType="1"/>
            <a:stCxn id="9" idx="2"/>
            <a:endCxn id="14" idx="0"/>
          </p:cNvCxnSpPr>
          <p:nvPr/>
        </p:nvCxnSpPr>
        <p:spPr bwMode="auto">
          <a:xfrm rot="16200000" flipH="1">
            <a:off x="2852912" y="1816930"/>
            <a:ext cx="288677" cy="138700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2862660" y="2654771"/>
            <a:ext cx="1656184" cy="449263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Unemployed</a:t>
            </a:r>
          </a:p>
        </p:txBody>
      </p: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755083" y="2366096"/>
            <a:ext cx="7362827" cy="2808290"/>
            <a:chOff x="872" y="1706"/>
            <a:chExt cx="4638" cy="1769"/>
          </a:xfrm>
        </p:grpSpPr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4546" y="2794"/>
              <a:ext cx="964" cy="68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r>
                <a:rPr lang="en-GB" i="1" dirty="0" smtClean="0"/>
                <a:t>Others:</a:t>
              </a:r>
            </a:p>
            <a:p>
              <a:r>
                <a:rPr lang="en-GB" i="1" dirty="0" smtClean="0"/>
                <a:t> -want </a:t>
              </a:r>
            </a:p>
            <a:p>
              <a:r>
                <a:rPr lang="en-GB" i="1" dirty="0" smtClean="0"/>
                <a:t> -do not want</a:t>
              </a:r>
            </a:p>
          </p:txBody>
        </p:sp>
        <p:cxnSp>
          <p:nvCxnSpPr>
            <p:cNvPr id="17" name="AutoShape 15"/>
            <p:cNvCxnSpPr>
              <a:cxnSpLocks noChangeShapeType="1"/>
              <a:stCxn id="16" idx="1"/>
              <a:endCxn id="25" idx="2"/>
            </p:cNvCxnSpPr>
            <p:nvPr/>
          </p:nvCxnSpPr>
          <p:spPr bwMode="auto">
            <a:xfrm rot="10800000">
              <a:off x="4433" y="1706"/>
              <a:ext cx="113" cy="142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3231" y="2150"/>
              <a:ext cx="1158" cy="862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</a:rPr>
                <a:t>Potential 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</a:rPr>
                <a:t>Labour Force</a:t>
              </a:r>
            </a:p>
            <a:p>
              <a:pPr algn="ctr"/>
              <a:r>
                <a:rPr lang="en-GB" sz="1400" dirty="0" smtClean="0">
                  <a:solidFill>
                    <a:schemeClr val="bg1"/>
                  </a:solidFill>
                </a:rPr>
                <a:t>-seeking, not available</a:t>
              </a:r>
            </a:p>
            <a:p>
              <a:pPr algn="ctr"/>
              <a:r>
                <a:rPr lang="en-GB" sz="1400" dirty="0" smtClean="0">
                  <a:solidFill>
                    <a:schemeClr val="bg1"/>
                  </a:solidFill>
                </a:rPr>
                <a:t>-available, not seeking</a:t>
              </a:r>
            </a:p>
          </p:txBody>
        </p:sp>
        <p:sp>
          <p:nvSpPr>
            <p:cNvPr id="19" name="AutoShape 22"/>
            <p:cNvSpPr>
              <a:spLocks noChangeArrowheads="1"/>
            </p:cNvSpPr>
            <p:nvPr/>
          </p:nvSpPr>
          <p:spPr bwMode="auto">
            <a:xfrm>
              <a:off x="1008" y="2241"/>
              <a:ext cx="1043" cy="635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</a:rPr>
                <a:t>Time-related</a:t>
              </a:r>
              <a:r>
                <a:rPr lang="en-GB" dirty="0" smtClean="0">
                  <a:solidFill>
                    <a:schemeClr val="bg1"/>
                  </a:solidFill>
                </a:rPr>
                <a:t> </a:t>
              </a:r>
              <a:r>
                <a:rPr lang="en-GB" b="1" dirty="0" smtClean="0">
                  <a:solidFill>
                    <a:schemeClr val="bg1"/>
                  </a:solidFill>
                </a:rPr>
                <a:t>underemployed</a:t>
              </a:r>
            </a:p>
          </p:txBody>
        </p:sp>
        <p:cxnSp>
          <p:nvCxnSpPr>
            <p:cNvPr id="20" name="AutoShape 24"/>
            <p:cNvCxnSpPr>
              <a:cxnSpLocks noChangeShapeType="1"/>
              <a:stCxn id="18" idx="3"/>
              <a:endCxn id="25" idx="2"/>
            </p:cNvCxnSpPr>
            <p:nvPr/>
          </p:nvCxnSpPr>
          <p:spPr bwMode="auto">
            <a:xfrm flipV="1">
              <a:off x="4389" y="1706"/>
              <a:ext cx="44" cy="875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21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736" y="2286"/>
              <a:ext cx="408" cy="136"/>
            </a:xfrm>
            <a:prstGeom prst="bentConnector3">
              <a:avLst>
                <a:gd name="adj1" fmla="val 990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22" name="Rectangle 21"/>
          <p:cNvSpPr/>
          <p:nvPr/>
        </p:nvSpPr>
        <p:spPr>
          <a:xfrm>
            <a:off x="755576" y="4883798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833D3D"/>
                </a:solidFill>
              </a:rPr>
              <a:t> Labour underutilization</a:t>
            </a:r>
          </a:p>
          <a:p>
            <a:pPr algn="ctr"/>
            <a:r>
              <a:rPr lang="en-GB" sz="2800" dirty="0" smtClean="0">
                <a:solidFill>
                  <a:srgbClr val="833D3D"/>
                </a:solidFill>
              </a:rPr>
              <a:t>(unmet need for employment)</a:t>
            </a:r>
            <a:endParaRPr lang="en-GB" sz="2800" dirty="0">
              <a:solidFill>
                <a:srgbClr val="833D3D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 rot="5400000">
            <a:off x="3393294" y="1729830"/>
            <a:ext cx="576064" cy="5563468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107504" y="2637557"/>
            <a:ext cx="2520280" cy="44926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GB" b="1" dirty="0" smtClean="0"/>
              <a:t>Employed (for pay/profit)</a:t>
            </a:r>
            <a:endParaRPr lang="en-GB" b="1" dirty="0"/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4644009" y="1916832"/>
            <a:ext cx="3528392" cy="44926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GB" sz="2400" b="1" dirty="0" smtClean="0"/>
              <a:t>Outside the labour force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90135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52736"/>
            <a:ext cx="8172400" cy="5805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753672" cy="1143000"/>
          </a:xfrm>
        </p:spPr>
        <p:txBody>
          <a:bodyPr/>
          <a:lstStyle/>
          <a:p>
            <a:r>
              <a:rPr lang="en-GB" sz="4000" dirty="0" smtClean="0">
                <a:solidFill>
                  <a:srgbClr val="833D3D"/>
                </a:solidFill>
              </a:rPr>
              <a:t>New indicators highlighted </a:t>
            </a:r>
            <a:br>
              <a:rPr lang="en-GB" sz="4000" dirty="0" smtClean="0">
                <a:solidFill>
                  <a:srgbClr val="833D3D"/>
                </a:solidFill>
              </a:rPr>
            </a:br>
            <a:r>
              <a:rPr lang="en-GB" sz="4000" dirty="0" smtClean="0">
                <a:solidFill>
                  <a:srgbClr val="833D3D"/>
                </a:solidFill>
              </a:rPr>
              <a:t>as part of national set</a:t>
            </a:r>
            <a:endParaRPr lang="en-GB" sz="4000" dirty="0">
              <a:solidFill>
                <a:srgbClr val="833D3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7920880" cy="5400600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n-GB" sz="2800" b="1" dirty="0" smtClean="0"/>
              <a:t>Labour underutilization (LU1-LU4)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As headline measures with unemployment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Focus on insufficient quantity of work for pay/profit </a:t>
            </a:r>
          </a:p>
          <a:p>
            <a:pPr>
              <a:spcBef>
                <a:spcPts val="600"/>
              </a:spcBef>
            </a:pPr>
            <a:r>
              <a:rPr lang="en-GB" sz="2800" b="1" dirty="0" smtClean="0"/>
              <a:t>% Subsistence foodstuff producers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To monitor extent, trends &amp; highlight for policy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To assess issues with labour market integration</a:t>
            </a:r>
          </a:p>
          <a:p>
            <a:pPr>
              <a:spcBef>
                <a:spcPts val="600"/>
              </a:spcBef>
            </a:pPr>
            <a:r>
              <a:rPr lang="en-GB" sz="2800" b="1" dirty="0" smtClean="0"/>
              <a:t>Headline measures for other forms of work</a:t>
            </a:r>
          </a:p>
          <a:p>
            <a:pPr lvl="1">
              <a:spcBef>
                <a:spcPts val="600"/>
              </a:spcBef>
            </a:pPr>
            <a:r>
              <a:rPr lang="en-GB" sz="2600" dirty="0" smtClean="0"/>
              <a:t>% Own-use producers of goods by activity</a:t>
            </a:r>
          </a:p>
          <a:p>
            <a:pPr lvl="1">
              <a:spcBef>
                <a:spcPts val="600"/>
              </a:spcBef>
            </a:pPr>
            <a:r>
              <a:rPr lang="en-GB" sz="2600" dirty="0" smtClean="0"/>
              <a:t>% Own-use providers of services by activity</a:t>
            </a:r>
          </a:p>
          <a:p>
            <a:pPr lvl="1">
              <a:spcBef>
                <a:spcPts val="600"/>
              </a:spcBef>
            </a:pPr>
            <a:r>
              <a:rPr lang="en-GB" sz="2600" dirty="0" smtClean="0"/>
              <a:t>% Unpaid trainees by programme type</a:t>
            </a:r>
          </a:p>
          <a:p>
            <a:pPr lvl="1">
              <a:spcBef>
                <a:spcPts val="600"/>
              </a:spcBef>
            </a:pPr>
            <a:r>
              <a:rPr lang="en-GB" sz="2600" dirty="0" smtClean="0"/>
              <a:t>% Volunteer workers by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08" y="188640"/>
            <a:ext cx="7753672" cy="1008112"/>
          </a:xfrm>
        </p:spPr>
        <p:txBody>
          <a:bodyPr/>
          <a:lstStyle/>
          <a:p>
            <a:r>
              <a:rPr lang="en-US" dirty="0" smtClean="0"/>
              <a:t>LU1-LU4: Composite measures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815233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114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833D3D"/>
                </a:solidFill>
              </a:rPr>
              <a:t>Illustration: </a:t>
            </a:r>
            <a:r>
              <a:rPr lang="en-GB" sz="3600" dirty="0" smtClean="0">
                <a:solidFill>
                  <a:srgbClr val="833D3D"/>
                </a:solidFill>
              </a:rPr>
              <a:t>Labour underutilization</a:t>
            </a:r>
            <a:br>
              <a:rPr lang="en-GB" sz="3600" dirty="0" smtClean="0">
                <a:solidFill>
                  <a:srgbClr val="833D3D"/>
                </a:solidFill>
              </a:rPr>
            </a:br>
            <a:r>
              <a:rPr lang="en-GB" sz="3600" dirty="0" smtClean="0">
                <a:solidFill>
                  <a:srgbClr val="833D3D"/>
                </a:solidFill>
              </a:rPr>
              <a:t>Composite indicator (LU4)</a:t>
            </a:r>
            <a:endParaRPr lang="en-GB" sz="3600" dirty="0">
              <a:solidFill>
                <a:srgbClr val="833D3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6453336"/>
            <a:ext cx="64807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i="1" dirty="0" smtClean="0"/>
              <a:t>Source: ILO calculations based on national data (2011)</a:t>
            </a:r>
            <a:endParaRPr lang="en-GB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12776"/>
            <a:ext cx="7911033" cy="507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484784"/>
            <a:ext cx="81724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753672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833D3D"/>
                </a:solidFill>
              </a:rPr>
              <a:t>Illustration: </a:t>
            </a:r>
            <a:r>
              <a:rPr lang="en-GB" sz="3600" dirty="0" smtClean="0">
                <a:solidFill>
                  <a:srgbClr val="833D3D"/>
                </a:solidFill>
              </a:rPr>
              <a:t>New rate of </a:t>
            </a:r>
            <a:br>
              <a:rPr lang="en-GB" sz="3600" dirty="0" smtClean="0">
                <a:solidFill>
                  <a:srgbClr val="833D3D"/>
                </a:solidFill>
              </a:rPr>
            </a:br>
            <a:r>
              <a:rPr lang="en-GB" sz="3600" dirty="0" smtClean="0">
                <a:solidFill>
                  <a:srgbClr val="833D3D"/>
                </a:solidFill>
              </a:rPr>
              <a:t>subsistence foodstuff producers (%WAP)</a:t>
            </a:r>
            <a:endParaRPr lang="en-GB" sz="3600" dirty="0">
              <a:solidFill>
                <a:srgbClr val="833D3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6309320"/>
            <a:ext cx="59766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i="1" dirty="0" smtClean="0"/>
              <a:t>Source: ILO calculations based on national data (2010-2012)</a:t>
            </a:r>
            <a:endParaRPr lang="en-GB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654367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632848" cy="1224136"/>
          </a:xfrm>
        </p:spPr>
        <p:txBody>
          <a:bodyPr/>
          <a:lstStyle/>
          <a:p>
            <a:r>
              <a:rPr lang="en-GB" sz="3600" dirty="0" smtClean="0">
                <a:solidFill>
                  <a:srgbClr val="800000"/>
                </a:solidFill>
                <a:latin typeface="+mn-lt"/>
              </a:rPr>
              <a:t>Illustration: </a:t>
            </a:r>
            <a:r>
              <a:rPr lang="en-GB" sz="3600" dirty="0" smtClean="0">
                <a:solidFill>
                  <a:srgbClr val="800000"/>
                </a:solidFill>
              </a:rPr>
              <a:t>Own use producers of goods by activity clusters (% WAP)</a:t>
            </a:r>
            <a:endParaRPr lang="en-GB" sz="3600" dirty="0">
              <a:solidFill>
                <a:srgbClr val="8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29000"/>
                    </a14:imgEffect>
                    <a14:imgEffect>
                      <a14:brightnessContrast bright="-10000" contrast="3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763389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95536" y="6204511"/>
            <a:ext cx="7200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i="1" dirty="0" smtClean="0"/>
              <a:t>Source: ILO calculations based on national data (LFS-CWIQ, 2010)</a:t>
            </a:r>
            <a:endParaRPr lang="en-GB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984776" cy="1143000"/>
          </a:xfrm>
        </p:spPr>
        <p:txBody>
          <a:bodyPr/>
          <a:lstStyle/>
          <a:p>
            <a:r>
              <a:rPr lang="en-GB" sz="3600" dirty="0" smtClean="0">
                <a:solidFill>
                  <a:srgbClr val="800000"/>
                </a:solidFill>
              </a:rPr>
              <a:t>Illustration: Own use providers of services by activity clusters (% WAP)</a:t>
            </a:r>
            <a:endParaRPr lang="en-GB" sz="3600" dirty="0">
              <a:solidFill>
                <a:srgbClr val="9E2B2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6204511"/>
            <a:ext cx="7200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i="1" dirty="0" smtClean="0"/>
              <a:t>Source: ILO calculations based on national data (LFS-CWIQ, 2010)</a:t>
            </a:r>
            <a:endParaRPr lang="en-GB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40768"/>
            <a:ext cx="6408712" cy="490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52736"/>
            <a:ext cx="8172400" cy="5805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53672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833D3D"/>
                </a:solidFill>
              </a:rPr>
              <a:t>Impact of revisions: Illustration</a:t>
            </a:r>
            <a:r>
              <a:rPr lang="en-GB" sz="3600" dirty="0" smtClean="0">
                <a:solidFill>
                  <a:srgbClr val="833D3D"/>
                </a:solidFill>
              </a:rPr>
              <a:t/>
            </a:r>
            <a:br>
              <a:rPr lang="en-GB" sz="3600" dirty="0" smtClean="0">
                <a:solidFill>
                  <a:srgbClr val="833D3D"/>
                </a:solidFill>
              </a:rPr>
            </a:br>
            <a:r>
              <a:rPr lang="en-GB" sz="3600" dirty="0" smtClean="0">
                <a:solidFill>
                  <a:srgbClr val="833D3D"/>
                </a:solidFill>
              </a:rPr>
              <a:t>Employment to Pop. Ratio (15-64 yrs)</a:t>
            </a:r>
            <a:endParaRPr lang="en-GB" sz="3600" dirty="0">
              <a:solidFill>
                <a:srgbClr val="833D3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268760"/>
            <a:ext cx="7753672" cy="4988024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Depends on existing coverage of activities within 2008 SNA &amp; prevalence in the country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6309320"/>
            <a:ext cx="59766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i="1" dirty="0" smtClean="0"/>
              <a:t>Source: ILO calculations based on national data (2010-2011)</a:t>
            </a:r>
            <a:endParaRPr lang="en-GB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754283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68760"/>
            <a:ext cx="8172400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752"/>
            <a:ext cx="7753672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833D3D"/>
                </a:solidFill>
              </a:rPr>
              <a:t>Impact of revisions: Illustration</a:t>
            </a:r>
            <a:r>
              <a:rPr lang="en-GB" sz="4000" dirty="0" smtClean="0">
                <a:solidFill>
                  <a:srgbClr val="833D3D"/>
                </a:solidFill>
              </a:rPr>
              <a:t/>
            </a:r>
            <a:br>
              <a:rPr lang="en-GB" sz="4000" dirty="0" smtClean="0">
                <a:solidFill>
                  <a:srgbClr val="833D3D"/>
                </a:solidFill>
              </a:rPr>
            </a:br>
            <a:r>
              <a:rPr lang="en-GB" sz="3600" dirty="0" smtClean="0">
                <a:solidFill>
                  <a:srgbClr val="833D3D"/>
                </a:solidFill>
              </a:rPr>
              <a:t>Unemployment &amp; LU measures</a:t>
            </a:r>
            <a:endParaRPr lang="en-GB" sz="3600" dirty="0">
              <a:solidFill>
                <a:srgbClr val="833D3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6381328"/>
            <a:ext cx="59766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i="1" dirty="0" smtClean="0"/>
              <a:t>Source: ILO calculations based on national data (2011)</a:t>
            </a:r>
            <a:endParaRPr lang="en-GB" i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68760"/>
            <a:ext cx="7812189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0768"/>
            <a:ext cx="8172400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752"/>
            <a:ext cx="7753672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833D3D"/>
                </a:solidFill>
              </a:rPr>
              <a:t>Impact of revisions: Illustration</a:t>
            </a:r>
            <a:r>
              <a:rPr lang="en-GB" sz="4000" dirty="0" smtClean="0">
                <a:solidFill>
                  <a:srgbClr val="833D3D"/>
                </a:solidFill>
              </a:rPr>
              <a:t/>
            </a:r>
            <a:br>
              <a:rPr lang="en-GB" sz="4000" dirty="0" smtClean="0">
                <a:solidFill>
                  <a:srgbClr val="833D3D"/>
                </a:solidFill>
              </a:rPr>
            </a:br>
            <a:r>
              <a:rPr lang="en-GB" sz="3600" dirty="0" smtClean="0">
                <a:solidFill>
                  <a:srgbClr val="833D3D"/>
                </a:solidFill>
              </a:rPr>
              <a:t>Unemployment &amp; LU measures</a:t>
            </a:r>
            <a:endParaRPr lang="en-GB" sz="3600" dirty="0">
              <a:solidFill>
                <a:srgbClr val="833D3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6488668"/>
            <a:ext cx="59766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i="1" dirty="0" smtClean="0"/>
              <a:t>Source: ILO calculations based on national data (2010)</a:t>
            </a:r>
            <a:endParaRPr lang="en-GB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775415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52736"/>
            <a:ext cx="8172400" cy="5805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753672" cy="1143000"/>
          </a:xfrm>
        </p:spPr>
        <p:txBody>
          <a:bodyPr/>
          <a:lstStyle/>
          <a:p>
            <a:r>
              <a:rPr lang="en-GB" sz="4400" dirty="0" smtClean="0">
                <a:solidFill>
                  <a:srgbClr val="833D3D"/>
                </a:solidFill>
              </a:rPr>
              <a:t>Forms of work</a:t>
            </a:r>
            <a:endParaRPr lang="en-GB" sz="4400" dirty="0">
              <a:solidFill>
                <a:srgbClr val="833D3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7848872" cy="5616624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/>
              <a:t>New reference concept Work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Covers ALL productive activities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Maintains coherence with 2008 SNA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/>
              <a:t>Employment definition refined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As work for pay, profit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Measured based on existing principles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/>
              <a:t>Other forms of work measured separately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Own-use production work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Unpaid trainee work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Volunteer 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Terminology</a:t>
            </a:r>
          </a:p>
          <a:p>
            <a:r>
              <a:rPr lang="en-GB" sz="3600" dirty="0" smtClean="0"/>
              <a:t>Concepts &amp; definitions</a:t>
            </a:r>
          </a:p>
          <a:p>
            <a:r>
              <a:rPr lang="en-GB" sz="3600" dirty="0" smtClean="0"/>
              <a:t>Classifications</a:t>
            </a:r>
          </a:p>
          <a:p>
            <a:r>
              <a:rPr lang="en-GB" sz="3600" dirty="0" smtClean="0"/>
              <a:t>Core / non-core topic guidance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International Conference of Labour Statisticians</a:t>
            </a:r>
          </a:p>
          <a:p>
            <a:r>
              <a:rPr lang="en-GB" smtClean="0"/>
              <a:t>2 to 11 October 2013</a:t>
            </a:r>
            <a:endParaRPr lang="en-GB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40768"/>
            <a:ext cx="8172400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details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sz="4800" dirty="0" smtClean="0">
              <a:solidFill>
                <a:srgbClr val="800000"/>
              </a:solidFill>
              <a:hlinkClick r:id="rId2"/>
            </a:endParaRPr>
          </a:p>
          <a:p>
            <a:pPr algn="ctr">
              <a:buNone/>
            </a:pPr>
            <a:r>
              <a:rPr lang="en-GB" sz="4800" dirty="0" smtClean="0">
                <a:solidFill>
                  <a:srgbClr val="800000"/>
                </a:solidFill>
                <a:hlinkClick r:id="rId2"/>
              </a:rPr>
              <a:t>www.ilo.org/19thICLS</a:t>
            </a:r>
            <a:endParaRPr lang="en-GB" sz="4800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GB" sz="4800" dirty="0" smtClean="0">
              <a:solidFill>
                <a:srgbClr val="800000"/>
              </a:solidFill>
            </a:endParaRPr>
          </a:p>
          <a:p>
            <a:pPr algn="ctr">
              <a:buNone/>
            </a:pPr>
            <a:r>
              <a:rPr lang="en-GB" sz="4800" dirty="0" smtClean="0">
                <a:solidFill>
                  <a:srgbClr val="800000"/>
                </a:solidFill>
              </a:rPr>
              <a:t>Thank you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96752"/>
            <a:ext cx="8172400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7753672" cy="1143000"/>
          </a:xfrm>
        </p:spPr>
        <p:txBody>
          <a:bodyPr/>
          <a:lstStyle/>
          <a:p>
            <a:r>
              <a:rPr lang="en-GB" dirty="0" smtClean="0">
                <a:solidFill>
                  <a:srgbClr val="833D3D"/>
                </a:solidFill>
              </a:rPr>
              <a:t>Forms of work</a:t>
            </a:r>
            <a:endParaRPr lang="en-GB" dirty="0">
              <a:solidFill>
                <a:srgbClr val="833D3D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4" y="1816224"/>
            <a:ext cx="7753672" cy="4925144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sz="30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>
              <a:buNone/>
            </a:pPr>
            <a:r>
              <a:rPr lang="en-GB" sz="3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Work: </a:t>
            </a:r>
            <a:r>
              <a:rPr lang="en-GB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“Any activity performed by persons of any sex and age to produce goods </a:t>
            </a:r>
            <a:r>
              <a:rPr lang="en-GB" sz="2800" spc="-15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or  </a:t>
            </a:r>
            <a:r>
              <a:rPr lang="en-GB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provide services  for use </a:t>
            </a:r>
            <a:r>
              <a:rPr lang="en-GB" sz="2800" spc="-15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by</a:t>
            </a:r>
            <a:r>
              <a:rPr lang="en-GB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others </a:t>
            </a:r>
            <a:r>
              <a:rPr lang="en-GB" sz="2800" spc="-15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or</a:t>
            </a:r>
            <a:r>
              <a:rPr lang="en-GB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for own use</a:t>
            </a:r>
            <a:r>
              <a:rPr lang="en-GB" sz="2800" spc="-15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”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8172400" cy="347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Process 9"/>
          <p:cNvSpPr/>
          <p:nvPr/>
        </p:nvSpPr>
        <p:spPr>
          <a:xfrm>
            <a:off x="1691680" y="1556792"/>
            <a:ext cx="5760640" cy="2880320"/>
          </a:xfrm>
          <a:prstGeom prst="flowChartProcess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Callout 7"/>
          <p:cNvSpPr/>
          <p:nvPr/>
        </p:nvSpPr>
        <p:spPr>
          <a:xfrm>
            <a:off x="1979712" y="1052736"/>
            <a:ext cx="2322176" cy="936104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4650"/>
            </a:avLst>
          </a:prstGeom>
          <a:solidFill>
            <a:srgbClr val="FFFF00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rgbClr val="833D3D"/>
                </a:solidFill>
              </a:rPr>
              <a:t>Reference concept for Labour </a:t>
            </a:r>
            <a:r>
              <a:rPr lang="en-GB" b="1" i="1" dirty="0" smtClean="0">
                <a:solidFill>
                  <a:srgbClr val="833D3D"/>
                </a:solidFill>
              </a:rPr>
              <a:t>Force </a:t>
            </a:r>
            <a:r>
              <a:rPr lang="en-GB" b="1" i="1" dirty="0">
                <a:solidFill>
                  <a:srgbClr val="833D3D"/>
                </a:solidFill>
              </a:rPr>
              <a:t>statistics</a:t>
            </a:r>
            <a:endParaRPr lang="en-GB" b="1" dirty="0">
              <a:solidFill>
                <a:srgbClr val="833D3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52736"/>
            <a:ext cx="8172400" cy="5805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752"/>
            <a:ext cx="7753672" cy="1503040"/>
          </a:xfrm>
        </p:spPr>
        <p:txBody>
          <a:bodyPr/>
          <a:lstStyle/>
          <a:p>
            <a:r>
              <a:rPr lang="en-GB" sz="3600" dirty="0" smtClean="0">
                <a:solidFill>
                  <a:srgbClr val="833D3D"/>
                </a:solidFill>
              </a:rPr>
              <a:t>Participation in each form of work, %WAP (Liberia, 2010)</a:t>
            </a:r>
            <a:endParaRPr lang="en-GB" sz="3600" dirty="0">
              <a:solidFill>
                <a:srgbClr val="833D3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53336"/>
            <a:ext cx="59766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i="1" dirty="0" smtClean="0"/>
              <a:t>Source: ILO calculations based on national data (2010)</a:t>
            </a:r>
            <a:endParaRPr lang="en-GB" i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8172400" cy="513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56792"/>
            <a:ext cx="8172400" cy="5301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approaches:</a:t>
            </a:r>
            <a:br>
              <a:rPr lang="en-GB" dirty="0" smtClean="0"/>
            </a:br>
            <a:r>
              <a:rPr lang="en-GB" dirty="0" smtClean="0"/>
              <a:t>As per objectives &amp; 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800000"/>
                </a:solidFill>
              </a:rPr>
              <a:t>Short reference period(s)</a:t>
            </a:r>
          </a:p>
          <a:p>
            <a:pPr lvl="1"/>
            <a:r>
              <a:rPr lang="en-GB" sz="3400" dirty="0" smtClean="0"/>
              <a:t>1 week / 7 days - 1 month / 4 weeks</a:t>
            </a:r>
          </a:p>
          <a:p>
            <a:pPr lvl="1"/>
            <a:r>
              <a:rPr lang="en-GB" sz="3400" dirty="0" smtClean="0"/>
              <a:t>1+ hours of work activity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sz="3200" b="1" dirty="0" smtClean="0">
                <a:solidFill>
                  <a:srgbClr val="800000"/>
                </a:solidFill>
              </a:rPr>
              <a:t>Long reference period(s)</a:t>
            </a:r>
          </a:p>
          <a:p>
            <a:pPr lvl="1"/>
            <a:r>
              <a:rPr lang="en-GB" sz="3000" dirty="0" smtClean="0"/>
              <a:t>12 months, year, season, ...</a:t>
            </a:r>
          </a:p>
          <a:p>
            <a:pPr lvl="1"/>
            <a:r>
              <a:rPr lang="en-GB" sz="3000" dirty="0" smtClean="0"/>
              <a:t>Recall (month-month, job/activity)</a:t>
            </a:r>
          </a:p>
          <a:p>
            <a:pPr lvl="1"/>
            <a:r>
              <a:rPr lang="en-GB" sz="3000" dirty="0" smtClean="0"/>
              <a:t>Broad working time categories (FT / PT)</a:t>
            </a:r>
          </a:p>
          <a:p>
            <a:pPr lvl="1"/>
            <a:endParaRPr lang="en-GB" sz="3000" dirty="0" smtClean="0"/>
          </a:p>
          <a:p>
            <a:pPr>
              <a:buNone/>
            </a:pPr>
            <a:endParaRPr lang="en-GB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56792"/>
            <a:ext cx="8172400" cy="5301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Classifications of WAP:</a:t>
            </a:r>
            <a:br>
              <a:rPr lang="en-GB" sz="4000" dirty="0" smtClean="0"/>
            </a:br>
            <a:r>
              <a:rPr lang="en-GB" sz="4000" dirty="0" smtClean="0"/>
              <a:t>Two alternative classifications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800000"/>
                </a:solidFill>
              </a:rPr>
              <a:t>Labour force status </a:t>
            </a:r>
            <a:endParaRPr lang="en-GB" sz="3000" dirty="0" smtClean="0">
              <a:solidFill>
                <a:srgbClr val="800000"/>
              </a:solidFill>
            </a:endParaRPr>
          </a:p>
          <a:p>
            <a:pPr lvl="1"/>
            <a:r>
              <a:rPr lang="en-GB" sz="2800" dirty="0" smtClean="0"/>
              <a:t>In short reference period</a:t>
            </a:r>
          </a:p>
          <a:p>
            <a:pPr lvl="1"/>
            <a:r>
              <a:rPr lang="en-GB" sz="2800" dirty="0" smtClean="0"/>
              <a:t>Activity principle, 1-hr criterion, priority rule</a:t>
            </a:r>
          </a:p>
          <a:p>
            <a:endParaRPr lang="en-GB" sz="3400" b="1" dirty="0" smtClean="0">
              <a:solidFill>
                <a:srgbClr val="800000"/>
              </a:solidFill>
            </a:endParaRPr>
          </a:p>
          <a:p>
            <a:r>
              <a:rPr lang="en-GB" sz="3200" b="1" dirty="0" smtClean="0">
                <a:solidFill>
                  <a:srgbClr val="800000"/>
                </a:solidFill>
              </a:rPr>
              <a:t>Main form of work</a:t>
            </a:r>
            <a:endParaRPr lang="en-GB" sz="3200" dirty="0" smtClean="0"/>
          </a:p>
          <a:p>
            <a:pPr lvl="1"/>
            <a:r>
              <a:rPr lang="en-GB" sz="2800" dirty="0" smtClean="0"/>
              <a:t>In short or long reference period</a:t>
            </a:r>
          </a:p>
          <a:p>
            <a:pPr lvl="1"/>
            <a:r>
              <a:rPr lang="en-GB" sz="2800" dirty="0" smtClean="0"/>
              <a:t>Priority to any form of work over other activity</a:t>
            </a:r>
          </a:p>
          <a:p>
            <a:pPr lvl="1"/>
            <a:r>
              <a:rPr lang="en-GB" sz="2800" dirty="0" smtClean="0"/>
              <a:t>As self-declared</a:t>
            </a: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56792"/>
            <a:ext cx="8172400" cy="5301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Labour force status classification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3200" b="1" dirty="0" smtClean="0"/>
              <a:t>Employed </a:t>
            </a:r>
            <a:r>
              <a:rPr lang="en-GB" sz="2400" dirty="0" smtClean="0"/>
              <a:t>(for pay/profit)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3200" b="1" dirty="0" smtClean="0"/>
              <a:t>Unemployed </a:t>
            </a:r>
            <a:r>
              <a:rPr lang="en-GB" sz="2400" dirty="0" smtClean="0"/>
              <a:t>(seeking + avail.)</a:t>
            </a:r>
          </a:p>
          <a:p>
            <a:pPr>
              <a:spcBef>
                <a:spcPts val="1200"/>
              </a:spcBef>
            </a:pPr>
            <a:r>
              <a:rPr lang="en-GB" sz="3200" b="1" dirty="0" smtClean="0"/>
              <a:t>Outside the labour force</a:t>
            </a:r>
          </a:p>
          <a:p>
            <a:pPr lvl="1">
              <a:spcBef>
                <a:spcPts val="1200"/>
              </a:spcBef>
            </a:pPr>
            <a:r>
              <a:rPr lang="en-GB" sz="3000" dirty="0" smtClean="0"/>
              <a:t>Seeking, not available</a:t>
            </a:r>
          </a:p>
          <a:p>
            <a:pPr lvl="1">
              <a:spcBef>
                <a:spcPts val="1200"/>
              </a:spcBef>
            </a:pPr>
            <a:r>
              <a:rPr lang="en-GB" sz="3000" dirty="0" smtClean="0"/>
              <a:t>Available, not seeking</a:t>
            </a:r>
          </a:p>
          <a:p>
            <a:pPr lvl="1">
              <a:spcBef>
                <a:spcPts val="1200"/>
              </a:spcBef>
            </a:pPr>
            <a:r>
              <a:rPr lang="en-GB" sz="3000" dirty="0" smtClean="0"/>
              <a:t>Others, want work</a:t>
            </a:r>
          </a:p>
          <a:p>
            <a:pPr lvl="1">
              <a:spcBef>
                <a:spcPts val="1200"/>
              </a:spcBef>
            </a:pPr>
            <a:r>
              <a:rPr lang="en-GB" sz="3000" dirty="0" smtClean="0"/>
              <a:t>Others, do not want work</a:t>
            </a:r>
            <a:endParaRPr lang="en-GB" sz="3000" dirty="0"/>
          </a:p>
        </p:txBody>
      </p:sp>
      <p:sp>
        <p:nvSpPr>
          <p:cNvPr id="6" name="Right Brace 5"/>
          <p:cNvSpPr/>
          <p:nvPr/>
        </p:nvSpPr>
        <p:spPr>
          <a:xfrm>
            <a:off x="4932040" y="1772816"/>
            <a:ext cx="432048" cy="1296144"/>
          </a:xfrm>
          <a:prstGeom prst="rightBrace">
            <a:avLst/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7" name="Right Brace 6"/>
          <p:cNvSpPr/>
          <p:nvPr/>
        </p:nvSpPr>
        <p:spPr>
          <a:xfrm>
            <a:off x="4427984" y="3789040"/>
            <a:ext cx="432048" cy="1152128"/>
          </a:xfrm>
          <a:prstGeom prst="rightBrace">
            <a:avLst/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8" name="Right Brace 7"/>
          <p:cNvSpPr/>
          <p:nvPr/>
        </p:nvSpPr>
        <p:spPr>
          <a:xfrm>
            <a:off x="6228184" y="1772816"/>
            <a:ext cx="432048" cy="3240360"/>
          </a:xfrm>
          <a:prstGeom prst="rightBrace">
            <a:avLst/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220072" y="1988840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CC"/>
                </a:solidFill>
              </a:rPr>
              <a:t>Labour force</a:t>
            </a:r>
            <a:endParaRPr lang="en-GB" sz="28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3717032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CC"/>
                </a:solidFill>
              </a:rPr>
              <a:t>Potential labour</a:t>
            </a:r>
          </a:p>
          <a:p>
            <a:r>
              <a:rPr lang="en-GB" sz="2800" b="1" dirty="0" smtClean="0">
                <a:solidFill>
                  <a:srgbClr val="0000CC"/>
                </a:solidFill>
              </a:rPr>
              <a:t>force</a:t>
            </a:r>
            <a:endParaRPr lang="en-GB" sz="2800" b="1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2764085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CC"/>
                </a:solidFill>
              </a:rPr>
              <a:t>Extended</a:t>
            </a:r>
          </a:p>
          <a:p>
            <a:r>
              <a:rPr lang="en-GB" sz="2800" b="1" dirty="0" smtClean="0">
                <a:solidFill>
                  <a:srgbClr val="0000CC"/>
                </a:solidFill>
              </a:rPr>
              <a:t>labour force</a:t>
            </a:r>
            <a:endParaRPr lang="en-GB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980728"/>
            <a:ext cx="8172400" cy="5805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562074"/>
          </a:xfrm>
        </p:spPr>
        <p:txBody>
          <a:bodyPr/>
          <a:lstStyle/>
          <a:p>
            <a:r>
              <a:rPr lang="en-GB" sz="3600" dirty="0" smtClean="0">
                <a:solidFill>
                  <a:srgbClr val="833D3D"/>
                </a:solidFill>
              </a:rPr>
              <a:t>Labour force status:</a:t>
            </a:r>
            <a:br>
              <a:rPr lang="en-GB" sz="3600" dirty="0" smtClean="0">
                <a:solidFill>
                  <a:srgbClr val="833D3D"/>
                </a:solidFill>
              </a:rPr>
            </a:br>
            <a:r>
              <a:rPr lang="en-GB" sz="3600" b="1" dirty="0" smtClean="0">
                <a:solidFill>
                  <a:srgbClr val="833D3D"/>
                </a:solidFill>
              </a:rPr>
              <a:t>As per current standards...</a:t>
            </a:r>
            <a:endParaRPr lang="en-GB" sz="3600" b="1" dirty="0">
              <a:solidFill>
                <a:srgbClr val="833D3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08" y="1556792"/>
            <a:ext cx="3563888" cy="504056"/>
          </a:xfrm>
          <a:prstGeom prst="rect">
            <a:avLst/>
          </a:prstGeom>
          <a:solidFill>
            <a:srgbClr val="6699FF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400" b="1" dirty="0" smtClean="0"/>
              <a:t>ALL</a:t>
            </a:r>
            <a:r>
              <a:rPr lang="en-GB" sz="2400" dirty="0" smtClean="0"/>
              <a:t> who work for pay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08" y="2060848"/>
            <a:ext cx="3563888" cy="432048"/>
          </a:xfrm>
          <a:prstGeom prst="rect">
            <a:avLst/>
          </a:prstGeom>
          <a:solidFill>
            <a:srgbClr val="6699FF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400" b="1" dirty="0" smtClean="0"/>
              <a:t>ALL</a:t>
            </a:r>
            <a:r>
              <a:rPr lang="en-GB" sz="2400" dirty="0" smtClean="0"/>
              <a:t> who work for profit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6024" y="5949280"/>
            <a:ext cx="3563888" cy="648072"/>
          </a:xfrm>
          <a:prstGeom prst="rect">
            <a:avLst/>
          </a:prstGeom>
          <a:solidFill>
            <a:srgbClr val="0070C0"/>
          </a:solidFill>
          <a:ln w="25400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Persons in employment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5415607"/>
            <a:ext cx="4176464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Without employment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5949280"/>
            <a:ext cx="1872208" cy="648072"/>
          </a:xfrm>
          <a:prstGeom prst="rect">
            <a:avLst/>
          </a:prstGeom>
          <a:solidFill>
            <a:srgbClr val="FFFF00"/>
          </a:solidFill>
          <a:ln w="25400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2400" b="1" dirty="0" smtClean="0">
                <a:latin typeface="+mn-lt"/>
              </a:rPr>
              <a:t>Unemployed</a:t>
            </a:r>
            <a:endParaRPr lang="en-GB" sz="24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5949280"/>
            <a:ext cx="2232248" cy="648072"/>
          </a:xfrm>
          <a:prstGeom prst="rect">
            <a:avLst/>
          </a:prstGeom>
          <a:solidFill>
            <a:srgbClr val="FF9933"/>
          </a:solidFill>
          <a:ln w="25400">
            <a:solidFill>
              <a:srgbClr val="002060"/>
            </a:solidFill>
          </a:ln>
        </p:spPr>
        <p:txBody>
          <a:bodyPr wrap="square" lIns="72000" rIns="72000" rtlCol="0" anchor="ctr">
            <a:noAutofit/>
          </a:bodyPr>
          <a:lstStyle/>
          <a:p>
            <a:pPr algn="ctr"/>
            <a:r>
              <a:rPr lang="en-GB" sz="2400" b="1" dirty="0" smtClean="0">
                <a:latin typeface="+mn-lt"/>
              </a:rPr>
              <a:t>Inactive</a:t>
            </a:r>
            <a:endParaRPr lang="en-GB" sz="24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1052736"/>
            <a:ext cx="432048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0000" rIns="0" rtlCol="0">
            <a:noAutofit/>
          </a:bodyPr>
          <a:lstStyle/>
          <a:p>
            <a:pPr>
              <a:spcBef>
                <a:spcPts val="0"/>
              </a:spcBef>
            </a:pPr>
            <a:r>
              <a:rPr lang="en-GB" sz="2000" b="1" i="1" dirty="0" smtClean="0">
                <a:latin typeface="+mn-lt"/>
              </a:rPr>
              <a:t>ALL OTHERS, whether or not:</a:t>
            </a:r>
            <a:endParaRPr lang="en-GB" sz="2000" i="1" dirty="0" smtClean="0">
              <a:latin typeface="+mn-lt"/>
            </a:endParaRPr>
          </a:p>
          <a:p>
            <a:endParaRPr lang="en-GB" sz="2400" dirty="0"/>
          </a:p>
        </p:txBody>
      </p:sp>
      <p:sp>
        <p:nvSpPr>
          <p:cNvPr id="11" name="Down Arrow 10"/>
          <p:cNvSpPr/>
          <p:nvPr/>
        </p:nvSpPr>
        <p:spPr bwMode="auto">
          <a:xfrm>
            <a:off x="1547664" y="5085184"/>
            <a:ext cx="936104" cy="79208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364088" y="2492896"/>
            <a:ext cx="936104" cy="280831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008" y="2492896"/>
            <a:ext cx="3563888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400" b="1" dirty="0" smtClean="0"/>
              <a:t>ALL</a:t>
            </a:r>
            <a:r>
              <a:rPr lang="en-GB" sz="2400" dirty="0" smtClean="0"/>
              <a:t> who work for training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2008" y="2924944"/>
            <a:ext cx="356388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400" b="1" dirty="0" smtClean="0"/>
              <a:t>ALL</a:t>
            </a:r>
            <a:r>
              <a:rPr lang="en-GB" sz="2400" dirty="0" smtClean="0"/>
              <a:t> who produce goods </a:t>
            </a:r>
          </a:p>
          <a:p>
            <a:r>
              <a:rPr lang="en-GB" sz="2400" dirty="0" smtClean="0"/>
              <a:t>for own final use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2008" y="3573016"/>
            <a:ext cx="356388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400" b="1" dirty="0" smtClean="0"/>
              <a:t>ALL</a:t>
            </a:r>
            <a:r>
              <a:rPr lang="en-GB" sz="2400" dirty="0" smtClean="0"/>
              <a:t> who volunteer for org.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008" y="4077072"/>
            <a:ext cx="3563888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400" b="1" dirty="0" smtClean="0"/>
              <a:t>ALL</a:t>
            </a:r>
            <a:r>
              <a:rPr lang="en-GB" sz="2400" dirty="0" smtClean="0"/>
              <a:t> who volunteer to produce goods for others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51920" y="1556792"/>
            <a:ext cx="4320480" cy="432048"/>
          </a:xfrm>
          <a:prstGeom prst="rect">
            <a:avLst/>
          </a:prstGeom>
          <a:solidFill>
            <a:srgbClr val="CCFF99"/>
          </a:solidFill>
          <a:ln>
            <a:solidFill>
              <a:schemeClr val="tx2"/>
            </a:solidFill>
          </a:ln>
        </p:spPr>
        <p:txBody>
          <a:bodyPr wrap="square" lIns="90000" rIns="0" rtlCol="0" anchor="ctr">
            <a:noAutofit/>
          </a:bodyPr>
          <a:lstStyle/>
          <a:p>
            <a:r>
              <a:rPr lang="en-GB" sz="2400" dirty="0" smtClean="0"/>
              <a:t>-Provide services for own final use</a:t>
            </a:r>
            <a:endParaRPr lang="en-GB" sz="2400" dirty="0" smtClean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1920" y="1988840"/>
            <a:ext cx="4320480" cy="432048"/>
          </a:xfrm>
          <a:prstGeom prst="rect">
            <a:avLst/>
          </a:prstGeom>
          <a:solidFill>
            <a:srgbClr val="CCFF99"/>
          </a:solidFill>
          <a:ln>
            <a:solidFill>
              <a:schemeClr val="tx2"/>
            </a:solidFill>
          </a:ln>
        </p:spPr>
        <p:txBody>
          <a:bodyPr wrap="square" lIns="90000" rIns="0" rtlCol="0">
            <a:noAutofit/>
          </a:bodyPr>
          <a:lstStyle/>
          <a:p>
            <a:r>
              <a:rPr lang="en-GB" sz="2000" dirty="0" smtClean="0">
                <a:latin typeface="+mn-lt"/>
              </a:rPr>
              <a:t>-Volunteer providing services for others</a:t>
            </a:r>
            <a:endParaRPr lang="en-GB" sz="2000" dirty="0" smtClean="0">
              <a:latin typeface="Trebuchet MS" pitchFamily="34" charset="0"/>
            </a:endParaRPr>
          </a:p>
          <a:p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980728"/>
            <a:ext cx="8172400" cy="5805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634082"/>
          </a:xfrm>
        </p:spPr>
        <p:txBody>
          <a:bodyPr/>
          <a:lstStyle/>
          <a:p>
            <a:r>
              <a:rPr lang="en-GB" sz="3600" dirty="0" smtClean="0">
                <a:solidFill>
                  <a:srgbClr val="833D3D"/>
                </a:solidFill>
              </a:rPr>
              <a:t>…Labour force status in revised proposal</a:t>
            </a:r>
            <a:endParaRPr lang="en-GB" sz="3600" dirty="0">
              <a:solidFill>
                <a:srgbClr val="833D3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024" y="980728"/>
            <a:ext cx="3563888" cy="504056"/>
          </a:xfrm>
          <a:prstGeom prst="rect">
            <a:avLst/>
          </a:prstGeom>
          <a:solidFill>
            <a:srgbClr val="6699FF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400" b="1" dirty="0" smtClean="0"/>
              <a:t>ALL</a:t>
            </a:r>
            <a:r>
              <a:rPr lang="en-GB" sz="2400" dirty="0" smtClean="0"/>
              <a:t> who work for pay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6024" y="1484784"/>
            <a:ext cx="3563888" cy="1512168"/>
          </a:xfrm>
          <a:prstGeom prst="rect">
            <a:avLst/>
          </a:prstGeom>
          <a:solidFill>
            <a:srgbClr val="6699FF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400" b="1" dirty="0" smtClean="0"/>
              <a:t>ALL</a:t>
            </a:r>
            <a:r>
              <a:rPr lang="en-GB" sz="2400" dirty="0" smtClean="0"/>
              <a:t> who work for profit</a:t>
            </a:r>
          </a:p>
          <a:p>
            <a:r>
              <a:rPr lang="en-GB" sz="1600" dirty="0" smtClean="0"/>
              <a:t>-Employers</a:t>
            </a:r>
          </a:p>
          <a:p>
            <a:r>
              <a:rPr lang="en-GB" sz="1600" dirty="0" smtClean="0"/>
              <a:t>-OAW in market units</a:t>
            </a:r>
          </a:p>
          <a:p>
            <a:r>
              <a:rPr lang="en-GB" sz="1600" dirty="0" smtClean="0"/>
              <a:t>-Contributing family workers</a:t>
            </a:r>
          </a:p>
          <a:p>
            <a:r>
              <a:rPr lang="en-GB" sz="1600" dirty="0" smtClean="0"/>
              <a:t>-Members of market producer coop.    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16024" y="5085184"/>
            <a:ext cx="3563888" cy="792088"/>
          </a:xfrm>
          <a:prstGeom prst="rect">
            <a:avLst/>
          </a:prstGeom>
          <a:solidFill>
            <a:srgbClr val="0070C0"/>
          </a:solidFill>
          <a:ln w="25400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Persons in employment (for pay / profit)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5085184"/>
            <a:ext cx="2304256" cy="792088"/>
          </a:xfrm>
          <a:prstGeom prst="rect">
            <a:avLst/>
          </a:prstGeom>
          <a:solidFill>
            <a:srgbClr val="FFFF00"/>
          </a:solidFill>
          <a:ln w="25400">
            <a:solidFill>
              <a:srgbClr val="002060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400" b="1" dirty="0" smtClean="0">
                <a:latin typeface="+mn-lt"/>
              </a:rPr>
              <a:t>Unemployed</a:t>
            </a:r>
          </a:p>
          <a:p>
            <a:pPr algn="ctr"/>
            <a:r>
              <a:rPr lang="en-GB" sz="1600" dirty="0" smtClean="0"/>
              <a:t>(seeking + available for work for pay/profit)</a:t>
            </a:r>
            <a:endParaRPr lang="en-GB" sz="160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5085184"/>
            <a:ext cx="1800200" cy="792088"/>
          </a:xfrm>
          <a:prstGeom prst="rect">
            <a:avLst/>
          </a:prstGeom>
          <a:solidFill>
            <a:srgbClr val="FF9933"/>
          </a:solidFill>
          <a:ln w="25400">
            <a:solidFill>
              <a:srgbClr val="002060"/>
            </a:solidFill>
          </a:ln>
        </p:spPr>
        <p:txBody>
          <a:bodyPr wrap="square" lIns="72000" rIns="72000" rtlCol="0" anchor="ctr">
            <a:noAutofit/>
          </a:bodyPr>
          <a:lstStyle/>
          <a:p>
            <a:pPr algn="ctr"/>
            <a:r>
              <a:rPr lang="en-GB" sz="2400" b="1" dirty="0" smtClean="0">
                <a:latin typeface="+mn-lt"/>
              </a:rPr>
              <a:t>Outside the labour force</a:t>
            </a:r>
            <a:endParaRPr lang="en-GB" sz="24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836712"/>
            <a:ext cx="432048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0000" rIns="0" rtlCol="0">
            <a:noAutofit/>
          </a:bodyPr>
          <a:lstStyle/>
          <a:p>
            <a:pPr>
              <a:spcBef>
                <a:spcPts val="0"/>
              </a:spcBef>
            </a:pPr>
            <a:r>
              <a:rPr lang="en-GB" sz="2000" b="1" i="1" dirty="0" smtClean="0">
                <a:latin typeface="+mn-lt"/>
              </a:rPr>
              <a:t>ALL OTHERS </a:t>
            </a:r>
            <a:r>
              <a:rPr lang="en-GB" sz="2000" b="1" i="1" dirty="0" smtClean="0">
                <a:solidFill>
                  <a:srgbClr val="FF0000"/>
                </a:solidFill>
              </a:rPr>
              <a:t>&gt;</a:t>
            </a:r>
            <a:r>
              <a:rPr lang="en-GB" sz="2000" b="1" i="1" dirty="0" smtClean="0">
                <a:solidFill>
                  <a:srgbClr val="FF0000"/>
                </a:solidFill>
                <a:latin typeface="+mn-lt"/>
              </a:rPr>
              <a:t> age</a:t>
            </a:r>
            <a:r>
              <a:rPr lang="en-GB" sz="2000" b="1" i="1" dirty="0" smtClean="0">
                <a:latin typeface="+mn-lt"/>
              </a:rPr>
              <a:t>, whether or not:</a:t>
            </a:r>
            <a:endParaRPr lang="en-GB" sz="2000" i="1" dirty="0" smtClean="0">
              <a:latin typeface="+mn-lt"/>
            </a:endParaRPr>
          </a:p>
          <a:p>
            <a:endParaRPr lang="en-GB" sz="2400" dirty="0"/>
          </a:p>
        </p:txBody>
      </p:sp>
      <p:sp>
        <p:nvSpPr>
          <p:cNvPr id="11" name="Down Arrow 10"/>
          <p:cNvSpPr/>
          <p:nvPr/>
        </p:nvSpPr>
        <p:spPr bwMode="auto">
          <a:xfrm>
            <a:off x="1619672" y="3068960"/>
            <a:ext cx="936104" cy="1944216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508104" y="3933056"/>
            <a:ext cx="720080" cy="115212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1920" y="2564904"/>
            <a:ext cx="424847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dirty="0" smtClean="0"/>
              <a:t>-Produce goods for own final use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851920" y="3068960"/>
            <a:ext cx="424847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dirty="0" smtClean="0"/>
              <a:t>-Volunteer through / for organizations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51920" y="3573016"/>
            <a:ext cx="424847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dirty="0" smtClean="0"/>
              <a:t>Volunteer producing goods for others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851920" y="1196752"/>
            <a:ext cx="4248472" cy="432048"/>
          </a:xfrm>
          <a:prstGeom prst="rect">
            <a:avLst/>
          </a:prstGeom>
          <a:solidFill>
            <a:srgbClr val="CCFF99"/>
          </a:solidFill>
          <a:ln>
            <a:solidFill>
              <a:schemeClr val="tx2"/>
            </a:solidFill>
          </a:ln>
        </p:spPr>
        <p:txBody>
          <a:bodyPr wrap="square" lIns="90000" rIns="0" rtlCol="0" anchor="ctr">
            <a:noAutofit/>
          </a:bodyPr>
          <a:lstStyle/>
          <a:p>
            <a:r>
              <a:rPr lang="en-GB" sz="2000" dirty="0" smtClean="0"/>
              <a:t>-Provide services for own final use</a:t>
            </a:r>
            <a:endParaRPr lang="en-GB" sz="2000" dirty="0" smtClean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1920" y="1628800"/>
            <a:ext cx="4248472" cy="432048"/>
          </a:xfrm>
          <a:prstGeom prst="rect">
            <a:avLst/>
          </a:prstGeom>
          <a:solidFill>
            <a:srgbClr val="CCFF99"/>
          </a:solidFill>
          <a:ln>
            <a:solidFill>
              <a:schemeClr val="tx2"/>
            </a:solidFill>
          </a:ln>
        </p:spPr>
        <p:txBody>
          <a:bodyPr wrap="square" lIns="90000" rIns="0" rtlCol="0">
            <a:noAutofit/>
          </a:bodyPr>
          <a:lstStyle/>
          <a:p>
            <a:r>
              <a:rPr lang="en-GB" sz="2000" dirty="0" smtClean="0">
                <a:latin typeface="+mn-lt"/>
              </a:rPr>
              <a:t>-Volunteer providing services for others</a:t>
            </a:r>
            <a:endParaRPr lang="en-GB" sz="2000" dirty="0" smtClean="0">
              <a:latin typeface="Trebuchet MS" pitchFamily="34" charset="0"/>
            </a:endParaRPr>
          </a:p>
          <a:p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23928" y="4253026"/>
            <a:ext cx="4176464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Without employment (for pay/profit)</a:t>
            </a:r>
            <a:endParaRPr lang="en-GB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267744" y="6021288"/>
            <a:ext cx="4968552" cy="720080"/>
          </a:xfrm>
          <a:prstGeom prst="rect">
            <a:avLst/>
          </a:prstGeom>
          <a:gradFill flip="none" rotWithShape="1">
            <a:gsLst>
              <a:gs pos="0">
                <a:srgbClr val="FF9933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  <a:ln w="25400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2400" b="1" dirty="0" smtClean="0"/>
              <a:t>Underutilized labour</a:t>
            </a:r>
          </a:p>
          <a:p>
            <a:pPr algn="ctr"/>
            <a:r>
              <a:rPr lang="en-GB" b="1" dirty="0" smtClean="0"/>
              <a:t>(with unmet need for employment (for pay/profit)</a:t>
            </a:r>
            <a:r>
              <a:rPr lang="en-GB" sz="2400" b="1" dirty="0" smtClean="0"/>
              <a:t> </a:t>
            </a:r>
            <a:endParaRPr lang="en-GB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51920" y="2060848"/>
            <a:ext cx="424847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dirty="0" smtClean="0"/>
              <a:t>-Work unpaid for training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7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2637</TotalTime>
  <Words>746</Words>
  <Application>Microsoft Office PowerPoint</Application>
  <PresentationFormat>On-screen Show (4:3)</PresentationFormat>
  <Paragraphs>157</Paragraphs>
  <Slides>21</Slides>
  <Notes>4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19th ICLS revised standards: Statistics of work,  employment and  labour underutilization</vt:lpstr>
      <vt:lpstr>Forms of work</vt:lpstr>
      <vt:lpstr>Forms of work</vt:lpstr>
      <vt:lpstr>Participation in each form of work, %WAP (Liberia, 2010)</vt:lpstr>
      <vt:lpstr>Measurement approaches: As per objectives &amp; source</vt:lpstr>
      <vt:lpstr>Classifications of WAP: Two alternative classifications</vt:lpstr>
      <vt:lpstr>Labour force status classification</vt:lpstr>
      <vt:lpstr>Labour force status: As per current standards...</vt:lpstr>
      <vt:lpstr>…Labour force status in revised proposal</vt:lpstr>
      <vt:lpstr>Labour underutilization</vt:lpstr>
      <vt:lpstr>New indicators highlighted  as part of national set</vt:lpstr>
      <vt:lpstr>LU1-LU4: Composite measures</vt:lpstr>
      <vt:lpstr>Illustration: Labour underutilization Composite indicator (LU4)</vt:lpstr>
      <vt:lpstr>Illustration: New rate of  subsistence foodstuff producers (%WAP)</vt:lpstr>
      <vt:lpstr>Illustration: Own use producers of goods by activity clusters (% WAP)</vt:lpstr>
      <vt:lpstr>Illustration: Own use providers of services by activity clusters (% WAP)</vt:lpstr>
      <vt:lpstr>Impact of revisions: Illustration Employment to Pop. Ratio (15-64 yrs)</vt:lpstr>
      <vt:lpstr>Impact of revisions: Illustration Unemployment &amp; LU measures</vt:lpstr>
      <vt:lpstr>Impact of revisions: Illustration Unemployment &amp; LU measures</vt:lpstr>
      <vt:lpstr>Implications</vt:lpstr>
      <vt:lpstr>More details</vt:lpstr>
    </vt:vector>
  </TitlesOfParts>
  <Company>ILO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woest</dc:creator>
  <cp:lastModifiedBy>STATISTICS</cp:lastModifiedBy>
  <cp:revision>592</cp:revision>
  <cp:lastPrinted>2013-10-01T12:02:19Z</cp:lastPrinted>
  <dcterms:created xsi:type="dcterms:W3CDTF">2013-06-27T13:15:12Z</dcterms:created>
  <dcterms:modified xsi:type="dcterms:W3CDTF">2013-10-31T12:09:58Z</dcterms:modified>
</cp:coreProperties>
</file>