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23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4" r:id="rId3"/>
    <p:sldId id="275" r:id="rId4"/>
    <p:sldId id="276" r:id="rId5"/>
    <p:sldId id="279" r:id="rId6"/>
    <p:sldId id="280" r:id="rId7"/>
    <p:sldId id="281" r:id="rId8"/>
    <p:sldId id="282" r:id="rId9"/>
    <p:sldId id="283" r:id="rId10"/>
    <p:sldId id="284" r:id="rId11"/>
    <p:sldId id="257" r:id="rId12"/>
    <p:sldId id="258" r:id="rId13"/>
    <p:sldId id="260" r:id="rId14"/>
    <p:sldId id="259" r:id="rId15"/>
    <p:sldId id="261" r:id="rId16"/>
    <p:sldId id="262" r:id="rId17"/>
    <p:sldId id="263" r:id="rId18"/>
    <p:sldId id="265" r:id="rId19"/>
    <p:sldId id="267" r:id="rId20"/>
    <p:sldId id="269" r:id="rId21"/>
    <p:sldId id="271" r:id="rId22"/>
    <p:sldId id="272" r:id="rId23"/>
    <p:sldId id="285" r:id="rId24"/>
    <p:sldId id="286" r:id="rId25"/>
    <p:sldId id="277" r:id="rId26"/>
    <p:sldId id="287" r:id="rId27"/>
    <p:sldId id="273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CC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1686" y="-90"/>
      </p:cViewPr>
      <p:guideLst>
        <p:guide orient="horz" pos="2928"/>
        <p:guide pos="220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C7AA5A-3D15-4A13-A484-9FD05F80FFAC}" type="datetime2">
              <a:rPr lang="en-US"/>
              <a:pPr>
                <a:defRPr/>
              </a:pPr>
              <a:t>Thursday, 21 November,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053345C-1DF2-4616-9861-4D327CB2F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F6136F-D42C-4FAC-AA1D-8803429B7FD9}" type="datetime2">
              <a:rPr lang="en-US"/>
              <a:pPr>
                <a:defRPr/>
              </a:pPr>
              <a:t>Thursday, 21 November, 2013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4838"/>
            <a:ext cx="5610225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0DDC95-186B-4243-B010-E5FFC3469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0596F2-97A5-4B12-BAE5-AD26F51F125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DB3CDB-6884-4C68-91F4-EC4F3D8568B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D82A10-8759-4548-9404-4B1BDC9CC173}" type="slidenum">
              <a:rPr lang="en-US" sz="1200"/>
              <a:pPr algn="r"/>
              <a:t>19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C369FC-CC8A-45B5-B8B6-347C709D314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4D981D-D659-4D47-B072-3B73D990EA68}" type="slidenum">
              <a:rPr lang="en-US" sz="1200"/>
              <a:pPr algn="r"/>
              <a:t>20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F28E777-296A-449D-A675-1E578C23AC8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627E8C-0C8D-4A03-BDD7-F98ECB3A2339}" type="slidenum">
              <a:rPr lang="en-US" sz="1200"/>
              <a:pPr algn="r"/>
              <a:t>21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C652302-2AA0-4C4B-9837-E0C91A7910D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9B8F310-BB00-456E-805A-332A1B007136}" type="slidenum">
              <a:rPr lang="en-US" sz="1200"/>
              <a:pPr algn="r"/>
              <a:t>22</a:t>
            </a:fld>
            <a:endParaRPr 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82AE9F-5D63-4A7D-9CE3-B7A3AA5783F0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639058-9974-4D20-8885-6A2A42D07AE0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0A39D2B-32A1-4913-AE3C-878CD3177C25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C245C2-791F-4649-972E-9518F828D059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5D7C83-FAF4-4832-8879-7A4B9F48D88B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2D2489-0885-40E1-A23F-2C0DF6056B3B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7CC737-099D-4D56-A318-62DE9A3A95BB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5FE1A7-A1F9-4E54-BF5D-79F259F647B8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FDF0F9-4DD4-4B5A-8E88-5E440F8763D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09457BA-D01E-4AA4-912E-09C8EF05C27F}" type="slidenum">
              <a:rPr lang="en-US" sz="1200"/>
              <a:pPr algn="r"/>
              <a:t>18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B58BC-5F2A-46CE-AF84-F8954C5DB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F70F9-0305-47AA-A5AF-9850E81B1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9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9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481B3-F807-43F7-9030-D8F09895B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9" y="1752600"/>
            <a:ext cx="8001000" cy="4267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B1101-DC6E-4EB1-9DE0-10633B635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9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9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6772B-4C20-467C-9C09-0D60EBE56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0CB38-A919-45F9-9E7E-4116DD869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6ABD5-BC8B-45F8-911A-38DF9D6DC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9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9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C3C35-EBC0-496A-95D9-1FEE44124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B3D51-307A-43F5-B9C9-A15230EE5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FF940-AB04-4573-98EF-70A6C80A8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4787B-C3EA-43CD-B014-B15867ACE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1F768-A98B-47DF-9875-7407575D6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34120-1448-4A4B-A273-DE42DD374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FB4650-ED5A-4BB2-B871-56F4FC0DB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6" r:id="rId2"/>
    <p:sldLayoutId id="2147484135" r:id="rId3"/>
    <p:sldLayoutId id="2147484134" r:id="rId4"/>
    <p:sldLayoutId id="2147484133" r:id="rId5"/>
    <p:sldLayoutId id="2147484132" r:id="rId6"/>
    <p:sldLayoutId id="2147484131" r:id="rId7"/>
    <p:sldLayoutId id="2147484130" r:id="rId8"/>
    <p:sldLayoutId id="2147484129" r:id="rId9"/>
    <p:sldLayoutId id="2147484128" r:id="rId10"/>
    <p:sldLayoutId id="2147484127" r:id="rId11"/>
    <p:sldLayoutId id="2147484126" r:id="rId12"/>
    <p:sldLayoutId id="214748412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7386"/>
            <a:ext cx="7924800" cy="1323439"/>
          </a:xfrm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kern="12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+mn-cs"/>
              </a:rPr>
              <a:t>Violence Against </a:t>
            </a:r>
            <a:r>
              <a:rPr lang="en-US" sz="4000" b="1" kern="120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+mn-cs"/>
              </a:rPr>
              <a:t>Women (VAW) Survey </a:t>
            </a:r>
            <a:r>
              <a:rPr lang="en-US" sz="4000" b="1" kern="12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+mn-cs"/>
              </a:rPr>
              <a:t>2011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8001000" cy="3962400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Draft Report of the Survey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(Not to be quoted without specific permission)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Alauddin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Fokir</a:t>
            </a:r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Joint Secretary to the Government of Bangladesh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Statistics &amp; Informatics Division (SID)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Ministry of Planning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Bangladesh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www.sid.gov.bd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Categories of VAW(contd.)</a:t>
            </a:r>
            <a:endParaRPr lang="en-US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b="1" smtClean="0"/>
              <a:t>(4) Sexual Violence:</a:t>
            </a:r>
            <a:endParaRPr lang="en-US" sz="1800" smtClean="0"/>
          </a:p>
          <a:p>
            <a:pPr>
              <a:buFont typeface="Wingdings" pitchFamily="2" charset="2"/>
              <a:buNone/>
            </a:pPr>
            <a:r>
              <a:rPr lang="en-US" sz="1800" b="1" smtClean="0"/>
              <a:t> </a:t>
            </a:r>
            <a:endParaRPr lang="en-US" sz="1800" smtClean="0"/>
          </a:p>
          <a:p>
            <a:r>
              <a:rPr lang="en-US" sz="1800" smtClean="0"/>
              <a:t>Did husband hurt her or force her to have sexual intercourse when she did not want to?  </a:t>
            </a:r>
          </a:p>
          <a:p>
            <a:r>
              <a:rPr lang="en-US" sz="1800" smtClean="0"/>
              <a:t>Did she ever have sexual intercourse with her husband against her will because she was afraid of what her husband does?</a:t>
            </a:r>
          </a:p>
          <a:p>
            <a:r>
              <a:rPr lang="en-US" sz="1800" smtClean="0"/>
              <a:t>Did her husband ever force her to do something else sexual that she did not want or that she found degrading or humiliating for her?</a:t>
            </a:r>
          </a:p>
          <a:p>
            <a:r>
              <a:rPr lang="en-US" sz="1800" smtClean="0"/>
              <a:t>Other sexual torture </a:t>
            </a:r>
          </a:p>
          <a:p>
            <a:endParaRPr lang="en-US" sz="1800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EDED1-1923-4918-A1C5-A30ABFFE32F9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997605"/>
            <a:ext cx="8001000" cy="523220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kern="12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+mn-cs"/>
              </a:rPr>
              <a:t>Sample Design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1905000"/>
            <a:ext cx="8001000" cy="4343400"/>
          </a:xfrm>
        </p:spPr>
        <p:txBody>
          <a:bodyPr rtlCol="0">
            <a:normAutofit fontScale="92500"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two-stage stratified cluster sampling was followed in the survey. The whole country was divided into 7 divisions: each division treated as Stratum and each stratum again divided into two sub strata: urban &amp; rural.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Blip>
                <a:blip r:embed="rId3"/>
              </a:buBlip>
              <a:defRPr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final sample comprised of 420 PSUs from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 1000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IMPS,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in which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sampling frame is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updated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regularly.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Blip>
                <a:blip r:embed="rId3"/>
              </a:buBlip>
              <a:defRPr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30 HHs were selected from each of the selected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stage, the number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selected from each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sub-stratum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was 30. 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Blip>
                <a:blip r:embed="rId3"/>
              </a:buBlip>
              <a:defRPr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12,600 (=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7*2*30*30) eligible women over 15 years of age were selected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interview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One women selected per household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3FB061-933C-4E5C-AE1C-B6DFD3AF40E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8676" name="Rectangle 1"/>
          <p:cNvSpPr>
            <a:spLocks noChangeArrowheads="1"/>
          </p:cNvSpPr>
          <p:nvPr/>
        </p:nvSpPr>
        <p:spPr bwMode="auto">
          <a:xfrm>
            <a:off x="457200" y="6248400"/>
            <a:ext cx="807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latin typeface="Times New Roman" pitchFamily="18" charset="0"/>
                <a:cs typeface="Times New Roman" pitchFamily="18" charset="0"/>
              </a:rPr>
              <a:t>IMPS: Integrated Multipurpose Sample.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997606"/>
            <a:ext cx="8001000" cy="523220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kern="12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+mn-cs"/>
              </a:rPr>
              <a:t>Methodology 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1905000"/>
            <a:ext cx="7924800" cy="41910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Blip>
                <a:blip r:embed="rId3"/>
              </a:buBlip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 long questionnaire was used for direct interview.</a:t>
            </a:r>
          </a:p>
          <a:p>
            <a:pPr algn="just" eaLnBrk="1" hangingPunct="1">
              <a:buFont typeface="Wingdings" pitchFamily="2" charset="2"/>
              <a:buBlip>
                <a:blip r:embed="rId3"/>
              </a:buBlip>
            </a:pPr>
            <a:endParaRPr lang="en-US" sz="9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Blip>
                <a:blip r:embed="rId3"/>
              </a:buBlip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questionnaire was designed as per UNSD guidelines.</a:t>
            </a:r>
          </a:p>
          <a:p>
            <a:pPr algn="just" eaLnBrk="1" hangingPunct="1">
              <a:buFont typeface="Wingdings" pitchFamily="2" charset="2"/>
              <a:buBlip>
                <a:blip r:embed="rId3"/>
              </a:buBlip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 series of meeting with the stakeholders were conducted to finalize the questionnaire with adoption of local context.</a:t>
            </a:r>
          </a:p>
          <a:p>
            <a:pPr algn="just" eaLnBrk="1" hangingPunct="1">
              <a:buFont typeface="Wingdings" pitchFamily="2" charset="2"/>
              <a:buBlip>
                <a:blip r:embed="rId3"/>
              </a:buBlip>
            </a:pPr>
            <a:endParaRPr lang="en-US" sz="1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Blip>
                <a:blip r:embed="rId3"/>
              </a:buBlip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questionnaire consisted of two parts: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Household part: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comprised of the household and individual modules; and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Woman’s part: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comprised of the current husband, previous husband and non-partner modules.</a:t>
            </a:r>
          </a:p>
          <a:p>
            <a:pPr algn="just" eaLnBrk="1" hangingPunct="1">
              <a:buFont typeface="Wingdings" pitchFamily="2" charset="2"/>
              <a:buBlip>
                <a:blip r:embed="rId3"/>
              </a:buBlip>
            </a:pPr>
            <a:endParaRPr lang="en-US" sz="1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6F4171-D38C-4FA3-A07B-D0AAAE9FE552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997606"/>
            <a:ext cx="8001000" cy="523220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kern="12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+mn-cs"/>
              </a:rPr>
              <a:t>Data collection &amp; Response rate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050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Data collection period: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From 19-28 December, 2011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No. of eligible women found in the sample: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19,534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No. of women randomly selected for interview: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12,600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No. of women actually interviewed: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12,530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Response rate for interview: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99.44%</a:t>
            </a:r>
          </a:p>
        </p:txBody>
      </p:sp>
      <p:sp>
        <p:nvSpPr>
          <p:cNvPr id="327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C5B224-3177-40A7-94AD-4F509EA739C3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997606"/>
            <a:ext cx="8001000" cy="523220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kern="12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+mn-cs"/>
              </a:rPr>
              <a:t>Key Findings </a:t>
            </a:r>
          </a:p>
        </p:txBody>
      </p:sp>
      <p:graphicFrame>
        <p:nvGraphicFramePr>
          <p:cNvPr id="5190" name="Group 70"/>
          <p:cNvGraphicFramePr>
            <a:graphicFrameLocks noGrp="1"/>
          </p:cNvGraphicFramePr>
          <p:nvPr/>
        </p:nvGraphicFramePr>
        <p:xfrm>
          <a:off x="609600" y="1828800"/>
          <a:ext cx="7924800" cy="41148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133601"/>
                <a:gridCol w="1066799"/>
                <a:gridCol w="1033356"/>
                <a:gridCol w="922761"/>
                <a:gridCol w="922761"/>
                <a:gridCol w="955295"/>
                <a:gridCol w="890227"/>
              </a:tblGrid>
              <a:tr h="44131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During lifetime*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During Last 12 months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211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husband</a:t>
                      </a:r>
                      <a:endParaRPr kumimoji="0" lang="it-IT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Previous husband</a:t>
                      </a:r>
                      <a:endParaRPr kumimoji="0" lang="it-IT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Non partner</a:t>
                      </a:r>
                      <a:endParaRPr kumimoji="0" lang="it-IT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Current husband</a:t>
                      </a:r>
                      <a:endParaRPr kumimoji="0" lang="it-IT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Previous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husband</a:t>
                      </a:r>
                      <a:endParaRPr kumimoji="0" lang="it-IT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Non partner</a:t>
                      </a:r>
                      <a:endParaRPr kumimoji="0" lang="it-IT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</a:tr>
              <a:tr h="681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Physical or sexual violence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b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67.2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61.3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25.1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50.7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21.2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8.4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</a:tr>
              <a:tr h="479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Physical violence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b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64.6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58.9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23.8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46.4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19.6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7.8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</a:tr>
              <a:tr h="479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Sexual violence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b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36.5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32.2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4.4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24.1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9.1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</a:tr>
              <a:tr h="479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Economic violence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b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53.2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48.6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32.3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15.5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</a:tr>
              <a:tr h="681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Psychological violence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b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81.6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73.2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71.9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31.6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anchor="ctr" horzOverflow="overflow"/>
                </a:tc>
              </a:tr>
            </a:tbl>
          </a:graphicData>
        </a:graphic>
      </p:graphicFrame>
      <p:sp>
        <p:nvSpPr>
          <p:cNvPr id="34878" name="Rectangle 1"/>
          <p:cNvSpPr>
            <a:spLocks noChangeArrowheads="1"/>
          </p:cNvSpPr>
          <p:nvPr/>
        </p:nvSpPr>
        <p:spPr bwMode="auto">
          <a:xfrm>
            <a:off x="457200" y="6248400"/>
            <a:ext cx="807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latin typeface="Times New Roman" pitchFamily="18" charset="0"/>
                <a:cs typeface="Times New Roman" pitchFamily="18" charset="0"/>
              </a:rPr>
              <a:t>Non partner: Anybody other than husband.</a:t>
            </a:r>
          </a:p>
        </p:txBody>
      </p:sp>
      <p:sp>
        <p:nvSpPr>
          <p:cNvPr id="3487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1F9B4-1D82-47E7-959B-69B3E0CFB1E8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838200"/>
            <a:ext cx="8001000" cy="523220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kern="12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+mn-cs"/>
              </a:rPr>
              <a:t>Findings (Contd.)</a:t>
            </a:r>
          </a:p>
        </p:txBody>
      </p:sp>
      <p:graphicFrame>
        <p:nvGraphicFramePr>
          <p:cNvPr id="7288" name="Group 120"/>
          <p:cNvGraphicFramePr>
            <a:graphicFrameLocks noGrp="1"/>
          </p:cNvGraphicFramePr>
          <p:nvPr/>
        </p:nvGraphicFramePr>
        <p:xfrm>
          <a:off x="685800" y="1905000"/>
          <a:ext cx="7848600" cy="3962400"/>
        </p:xfrm>
        <a:graphic>
          <a:graphicData uri="http://schemas.openxmlformats.org/drawingml/2006/table">
            <a:tbl>
              <a:tblPr/>
              <a:tblGrid>
                <a:gridCol w="3505200"/>
                <a:gridCol w="2209800"/>
                <a:gridCol w="2133600"/>
              </a:tblGrid>
              <a:tr h="14316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Dowry Status</a:t>
                      </a:r>
                    </a:p>
                  </a:txBody>
                  <a:tcPr marT="45698" marB="4569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husband (ever)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Previous husband (ever)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Condition for giving money or property during marriage</a:t>
                      </a:r>
                    </a:p>
                  </a:txBody>
                  <a:tcPr marT="45698" marB="4569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33.7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24.0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Pressurize to bring money or things from parent’s house (after marriage)</a:t>
                      </a:r>
                    </a:p>
                  </a:txBody>
                  <a:tcPr marT="45698" marB="4569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12.6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17.7</a:t>
                      </a: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DA8FAB-8D68-4C16-AFD8-AF85AEAC859F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997605"/>
            <a:ext cx="8001000" cy="523220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kern="12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+mn-cs"/>
              </a:rPr>
              <a:t>Findings (Contd.) </a:t>
            </a:r>
          </a:p>
        </p:txBody>
      </p:sp>
      <p:graphicFrame>
        <p:nvGraphicFramePr>
          <p:cNvPr id="8319" name="Group 127"/>
          <p:cNvGraphicFramePr>
            <a:graphicFrameLocks noGrp="1"/>
          </p:cNvGraphicFramePr>
          <p:nvPr/>
        </p:nvGraphicFramePr>
        <p:xfrm>
          <a:off x="685800" y="1981200"/>
          <a:ext cx="7848600" cy="3868738"/>
        </p:xfrm>
        <a:graphic>
          <a:graphicData uri="http://schemas.openxmlformats.org/drawingml/2006/table">
            <a:tbl>
              <a:tblPr/>
              <a:tblGrid>
                <a:gridCol w="3513183"/>
                <a:gridCol w="2242457"/>
                <a:gridCol w="209296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Payment Status of Dower (</a:t>
                      </a: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Denmohor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[Muslims only]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husband (%)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Previous husband (%)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Husband paid dower in full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Husband didn’t paid dower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Husband paid dower in part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Husband requested for waive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Don’t know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286A50-65DC-46A7-B2DC-68EF329574D7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997606"/>
            <a:ext cx="8001000" cy="523220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kern="12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+mn-cs"/>
              </a:rPr>
              <a:t>Findings (Contd.) </a:t>
            </a:r>
          </a:p>
        </p:txBody>
      </p:sp>
      <p:graphicFrame>
        <p:nvGraphicFramePr>
          <p:cNvPr id="12385" name="Group 97"/>
          <p:cNvGraphicFramePr>
            <a:graphicFrameLocks noGrp="1"/>
          </p:cNvGraphicFramePr>
          <p:nvPr/>
        </p:nvGraphicFramePr>
        <p:xfrm>
          <a:off x="685800" y="1981200"/>
          <a:ext cx="7848600" cy="3276600"/>
        </p:xfrm>
        <a:graphic>
          <a:graphicData uri="http://schemas.openxmlformats.org/drawingml/2006/table">
            <a:tbl>
              <a:tblPr/>
              <a:tblGrid>
                <a:gridCol w="3966497"/>
                <a:gridCol w="2025445"/>
                <a:gridCol w="1856659"/>
              </a:tblGrid>
              <a:tr h="5333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Reasons for not taking treatment due to violence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husband(%)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Previous husband(%)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Afraid of husband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Husband didn’t allow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necessary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51.6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Afraid of other family member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Afraid of social prestige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 received for violence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51.8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51.3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352A82-0B5B-44DE-A9BE-AD8975065555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924580"/>
            <a:ext cx="7924800" cy="523220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kern="12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+mn-cs"/>
              </a:rPr>
              <a:t>Findings (Contd.)</a:t>
            </a:r>
          </a:p>
        </p:txBody>
      </p:sp>
      <p:graphicFrame>
        <p:nvGraphicFramePr>
          <p:cNvPr id="30802" name="Group 82"/>
          <p:cNvGraphicFramePr>
            <a:graphicFrameLocks noGrp="1"/>
          </p:cNvGraphicFramePr>
          <p:nvPr/>
        </p:nvGraphicFramePr>
        <p:xfrm>
          <a:off x="762000" y="1930400"/>
          <a:ext cx="7620000" cy="4322763"/>
        </p:xfrm>
        <a:graphic>
          <a:graphicData uri="http://schemas.openxmlformats.org/drawingml/2006/table">
            <a:tbl>
              <a:tblPr/>
              <a:tblGrid>
                <a:gridCol w="2540000"/>
                <a:gridCol w="2540000"/>
                <a:gridCol w="2540000"/>
              </a:tblGrid>
              <a:tr h="1188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Distribution of treatment provider</a:t>
                      </a:r>
                      <a:endParaRPr kumimoji="0" lang="en-US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husband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Previous husband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Doctor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65.0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62.9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Govt. Hospital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19.5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26.5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NGO Hospital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6.0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99FEA-5D2D-41EF-BF98-C4AAD5981025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62580"/>
            <a:ext cx="8001000" cy="523220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kern="12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+mn-cs"/>
              </a:rPr>
              <a:t>Findings (Contd.)</a:t>
            </a:r>
          </a:p>
        </p:txBody>
      </p:sp>
      <p:graphicFrame>
        <p:nvGraphicFramePr>
          <p:cNvPr id="17455" name="Group 47"/>
          <p:cNvGraphicFramePr>
            <a:graphicFrameLocks noGrp="1"/>
          </p:cNvGraphicFramePr>
          <p:nvPr/>
        </p:nvGraphicFramePr>
        <p:xfrm>
          <a:off x="304800" y="623888"/>
          <a:ext cx="8153400" cy="5624512"/>
        </p:xfrm>
        <a:graphic>
          <a:graphicData uri="http://schemas.openxmlformats.org/drawingml/2006/table">
            <a:tbl>
              <a:tblPr/>
              <a:tblGrid>
                <a:gridCol w="4860680"/>
                <a:gridCol w="1724759"/>
                <a:gridCol w="1567963"/>
              </a:tblGrid>
              <a:tr h="12564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Why legal action wasn’t taken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Current husband (%)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Previous husband (%)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5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fear of husband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8.1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14.5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3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Husband has right to torture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6.7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6.4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3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Husband didn’t allow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2.7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1.6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5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Wasn’t necessary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40.1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27.7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3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fear of members of the household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2.8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2.9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3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Thinking future of the children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20.9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12.1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3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Thinking of family or own defame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16.5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12.2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3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Others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2.2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1.3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 reported</a:t>
                      </a:r>
                    </a:p>
                  </a:txBody>
                  <a:tcPr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21.3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51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3A5586-775E-44CA-8C45-2A089B9B9EFD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A6889C-7FCE-4381-849A-93B3B97C024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997605"/>
            <a:ext cx="8001000" cy="523220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kern="120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+mn-cs"/>
              </a:rPr>
              <a:t>Outline of The Presentation</a:t>
            </a:r>
            <a:endParaRPr lang="en-US" sz="2800" b="1" kern="120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600200"/>
            <a:ext cx="8196262" cy="49530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Goal &amp; Objective 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Major four categories of VAW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Sample Design of the survey.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Methodology.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Data collection and response rate.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Key findings of the survey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Challenge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Experience 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endParaRPr lang="en-US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85777" y="924580"/>
            <a:ext cx="8658225" cy="523220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kern="12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+mn-cs"/>
              </a:rPr>
              <a:t>Findings (Contd.) </a:t>
            </a:r>
          </a:p>
        </p:txBody>
      </p:sp>
      <p:graphicFrame>
        <p:nvGraphicFramePr>
          <p:cNvPr id="21555" name="Group 51"/>
          <p:cNvGraphicFramePr>
            <a:graphicFrameLocks noGrp="1"/>
          </p:cNvGraphicFramePr>
          <p:nvPr/>
        </p:nvGraphicFramePr>
        <p:xfrm>
          <a:off x="533400" y="1828800"/>
          <a:ext cx="8001000" cy="3189288"/>
        </p:xfrm>
        <a:graphic>
          <a:graphicData uri="http://schemas.openxmlformats.org/drawingml/2006/table">
            <a:tbl>
              <a:tblPr/>
              <a:tblGrid>
                <a:gridCol w="3262544"/>
                <a:gridCol w="2330388"/>
                <a:gridCol w="2408068"/>
              </a:tblGrid>
              <a:tr h="4284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Type of physical &amp; mental impact due to violence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National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78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Current Husband (%)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Previous Husband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(%) 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Attempted to suicide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7.1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12.9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Abortion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1.1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1.4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Non-response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13.9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28.0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Drug Addicted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0.17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1.87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3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2F9E73-5B0D-4DF4-B93F-4580FB3F4DF1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681693"/>
            <a:ext cx="8137525" cy="523220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kern="12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+mn-cs"/>
              </a:rPr>
              <a:t> Findings (Contd.) </a:t>
            </a:r>
          </a:p>
        </p:txBody>
      </p:sp>
      <p:sp>
        <p:nvSpPr>
          <p:cNvPr id="49154" name="Line 3"/>
          <p:cNvSpPr>
            <a:spLocks noChangeShapeType="1"/>
          </p:cNvSpPr>
          <p:nvPr/>
        </p:nvSpPr>
        <p:spPr bwMode="auto">
          <a:xfrm>
            <a:off x="3697288" y="21955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5" name="Line 4"/>
          <p:cNvSpPr>
            <a:spLocks noChangeShapeType="1"/>
          </p:cNvSpPr>
          <p:nvPr/>
        </p:nvSpPr>
        <p:spPr bwMode="auto">
          <a:xfrm>
            <a:off x="5056188" y="9001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5662" name="Group 62"/>
          <p:cNvGraphicFramePr>
            <a:graphicFrameLocks noGrp="1"/>
          </p:cNvGraphicFramePr>
          <p:nvPr/>
        </p:nvGraphicFramePr>
        <p:xfrm>
          <a:off x="685800" y="1828800"/>
          <a:ext cx="7772400" cy="4243388"/>
        </p:xfrm>
        <a:graphic>
          <a:graphicData uri="http://schemas.openxmlformats.org/drawingml/2006/table">
            <a:tbl>
              <a:tblPr/>
              <a:tblGrid>
                <a:gridCol w="3733800"/>
                <a:gridCol w="1524000"/>
                <a:gridCol w="1219200"/>
                <a:gridCol w="1295400"/>
              </a:tblGrid>
              <a:tr h="7889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Type of Childhood Violence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Rural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Urban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National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Physical torture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Mental torture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Teasing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Intimate physical touch without consent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Total violated  women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2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9A01C9-DFD6-4A58-9959-6635436A5623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685800"/>
            <a:ext cx="8001000" cy="523220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kern="120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+mn-cs"/>
              </a:rPr>
              <a:t>Findings (Contd.)</a:t>
            </a:r>
          </a:p>
        </p:txBody>
      </p:sp>
      <p:sp>
        <p:nvSpPr>
          <p:cNvPr id="51202" name="Line 3"/>
          <p:cNvSpPr>
            <a:spLocks noChangeShapeType="1"/>
          </p:cNvSpPr>
          <p:nvPr/>
        </p:nvSpPr>
        <p:spPr bwMode="auto">
          <a:xfrm>
            <a:off x="3697288" y="21955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3" name="Line 4"/>
          <p:cNvSpPr>
            <a:spLocks noChangeShapeType="1"/>
          </p:cNvSpPr>
          <p:nvPr/>
        </p:nvSpPr>
        <p:spPr bwMode="auto">
          <a:xfrm>
            <a:off x="5056188" y="9001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7739" name="Group 91"/>
          <p:cNvGraphicFramePr>
            <a:graphicFrameLocks noGrp="1"/>
          </p:cNvGraphicFramePr>
          <p:nvPr/>
        </p:nvGraphicFramePr>
        <p:xfrm>
          <a:off x="685800" y="1828800"/>
          <a:ext cx="7772400" cy="4352925"/>
        </p:xfrm>
        <a:graphic>
          <a:graphicData uri="http://schemas.openxmlformats.org/drawingml/2006/table">
            <a:tbl>
              <a:tblPr/>
              <a:tblGrid>
                <a:gridCol w="4724400"/>
                <a:gridCol w="3048000"/>
              </a:tblGrid>
              <a:tr h="7619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Violence by non-partner: First Forced Sex at age of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05-09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10-14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15-19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20-24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25-29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30-34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35-39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40+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6477000" y="3048000"/>
            <a:ext cx="914400" cy="9144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GB">
              <a:latin typeface="Verdana" pitchFamily="34" charset="0"/>
            </a:endParaRPr>
          </a:p>
        </p:txBody>
      </p:sp>
      <p:sp>
        <p:nvSpPr>
          <p:cNvPr id="5123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162F6-4D98-4E8A-9555-997114CF1427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Challenge</a:t>
            </a:r>
            <a:endParaRPr lang="en-US" sz="4800" smtClean="0">
              <a:solidFill>
                <a:srgbClr val="FF0000"/>
              </a:solidFill>
            </a:endParaRPr>
          </a:p>
        </p:txBody>
      </p:sp>
      <p:sp>
        <p:nvSpPr>
          <p:cNvPr id="5325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690A89-4277-437C-914F-AE9A42791E1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533400" y="1828800"/>
            <a:ext cx="8001000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/>
              <a:t>Women violence is considered as private affair, so women are reluctant to disclose it to public.</a:t>
            </a:r>
            <a:r>
              <a:rPr lang="id-ID" sz="2000" dirty="0"/>
              <a:t> (taboo)</a:t>
            </a:r>
            <a:endParaRPr lang="en-US" sz="2000" dirty="0"/>
          </a:p>
          <a:p>
            <a:pPr>
              <a:buFont typeface="Arial" pitchFamily="34" charset="0"/>
              <a:buChar char="•"/>
              <a:defRPr/>
            </a:pPr>
            <a:endParaRPr lang="en-US" sz="20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/>
              <a:t>All the interviewers must be woman.</a:t>
            </a:r>
          </a:p>
          <a:p>
            <a:pPr>
              <a:buFont typeface="Arial" pitchFamily="34" charset="0"/>
              <a:buChar char="•"/>
              <a:defRPr/>
            </a:pPr>
            <a:endParaRPr lang="en-US" sz="20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/>
              <a:t>Need consent of the respondents assuring the information would be kept confidential.</a:t>
            </a:r>
          </a:p>
          <a:p>
            <a:pPr>
              <a:buFont typeface="Arial" pitchFamily="34" charset="0"/>
              <a:buChar char="•"/>
              <a:defRPr/>
            </a:pPr>
            <a:endParaRPr lang="en-US" sz="20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/>
              <a:t>Different title ( Survey about Women’s Status instead of Violence Against Women) used during data collection stage in the Questionnaire to avoid negative approach.</a:t>
            </a:r>
          </a:p>
          <a:p>
            <a:pPr>
              <a:buFont typeface="Arial" pitchFamily="34" charset="0"/>
              <a:buChar char="•"/>
              <a:defRPr/>
            </a:pPr>
            <a:endParaRPr lang="en-US" sz="20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/>
              <a:t>Questionnaire finalization and selection process- series of meetings were held and huge opinions were received.</a:t>
            </a:r>
          </a:p>
          <a:p>
            <a:pPr>
              <a:defRPr/>
            </a:pPr>
            <a:endParaRPr lang="en-US" sz="2000" dirty="0"/>
          </a:p>
          <a:p>
            <a:pPr marL="342900" indent="-342900"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1216025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ctr"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Challenge</a:t>
            </a:r>
            <a:r>
              <a:rPr lang="en-US" sz="4000" b="1" kern="12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(contd.)</a:t>
            </a:r>
            <a:endParaRPr lang="en-US" dirty="0"/>
          </a:p>
        </p:txBody>
      </p:sp>
      <p:sp>
        <p:nvSpPr>
          <p:cNvPr id="5427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6645B2-2A29-4A38-B0E1-DF0948C5992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457200" y="1858963"/>
            <a:ext cx="82296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/>
              <a:t>Maintaining the confidentiality</a:t>
            </a:r>
          </a:p>
          <a:p>
            <a:pPr lvl="1">
              <a:buFont typeface="Arial" charset="0"/>
              <a:buChar char="•"/>
            </a:pPr>
            <a:r>
              <a:rPr lang="en-US" sz="2000"/>
              <a:t>Interviewers were instructed not to disclose anything other than the respondents</a:t>
            </a:r>
          </a:p>
          <a:p>
            <a:pPr lvl="1">
              <a:buFont typeface="Arial" charset="0"/>
              <a:buChar char="•"/>
            </a:pPr>
            <a:r>
              <a:rPr lang="en-US" sz="2000"/>
              <a:t>Not to ask any confidential questions until the respondent were alone.</a:t>
            </a:r>
          </a:p>
          <a:p>
            <a:pPr lvl="1">
              <a:buFont typeface="Arial" charset="0"/>
              <a:buChar char="•"/>
            </a:pPr>
            <a:endParaRPr lang="en-US" sz="2000"/>
          </a:p>
          <a:p>
            <a:pPr>
              <a:buFont typeface="Arial" charset="0"/>
              <a:buChar char="•"/>
            </a:pPr>
            <a:r>
              <a:rPr lang="en-US" sz="2000"/>
              <a:t>Target respondents were only women and interviews must be conducted with the presence of only the respondents and interviewers.</a:t>
            </a:r>
          </a:p>
          <a:p>
            <a:pPr>
              <a:buFont typeface="Arial" charset="0"/>
              <a:buChar char="•"/>
            </a:pPr>
            <a:endParaRPr lang="en-US" sz="2000"/>
          </a:p>
          <a:p>
            <a:pPr>
              <a:buFont typeface="Arial" charset="0"/>
              <a:buChar char="•"/>
            </a:pPr>
            <a:r>
              <a:rPr lang="en-US" sz="2000"/>
              <a:t>Sensible language needed for making the environment amicable for  the respondents.</a:t>
            </a:r>
          </a:p>
          <a:p>
            <a:pPr>
              <a:buFont typeface="Arial" charset="0"/>
              <a:buChar char="•"/>
            </a:pPr>
            <a:endParaRPr lang="en-US" sz="2000"/>
          </a:p>
          <a:p>
            <a:pPr>
              <a:buFont typeface="Arial" charset="0"/>
              <a:buChar char="•"/>
            </a:pPr>
            <a:r>
              <a:rPr lang="en-US" sz="2000"/>
              <a:t>Only one respondents from one household was selected.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smtClean="0">
                <a:solidFill>
                  <a:srgbClr val="FF0000"/>
                </a:solidFill>
              </a:rPr>
              <a:t>Experience</a:t>
            </a:r>
          </a:p>
        </p:txBody>
      </p:sp>
      <p:sp>
        <p:nvSpPr>
          <p:cNvPr id="5529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64A2C2-A751-4F23-91A0-B7766CC48C2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1143000" y="1828800"/>
            <a:ext cx="67818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Enthusiastic response which was more than our expectation.</a:t>
            </a:r>
          </a:p>
          <a:p>
            <a:pPr>
              <a:buFont typeface="Arial" charset="0"/>
              <a:buChar char="•"/>
            </a:pPr>
            <a:endParaRPr lang="en-US"/>
          </a:p>
          <a:p>
            <a:pPr>
              <a:buFont typeface="Arial" charset="0"/>
              <a:buChar char="•"/>
            </a:pPr>
            <a:r>
              <a:rPr lang="en-US"/>
              <a:t>Interviewers were previously known to the respondents which build trust and confidence to the respondent’s family.</a:t>
            </a:r>
          </a:p>
          <a:p>
            <a:pPr>
              <a:buFont typeface="Arial" charset="0"/>
              <a:buChar char="•"/>
            </a:pPr>
            <a:endParaRPr lang="en-US"/>
          </a:p>
          <a:p>
            <a:pPr eaLnBrk="0" hangingPunct="0">
              <a:buFontTx/>
              <a:buChar char="•"/>
            </a:pPr>
            <a:r>
              <a:rPr lang="en-US">
                <a:cs typeface="Arial" charset="0"/>
              </a:rPr>
              <a:t>It is observed that women face psychological violence mostly among all other categories of violence.( 81.6%)</a:t>
            </a:r>
          </a:p>
          <a:p>
            <a:pPr eaLnBrk="0" hangingPunct="0">
              <a:buFontTx/>
              <a:buChar char="•"/>
            </a:pPr>
            <a:endParaRPr lang="en-US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en-US">
                <a:cs typeface="Arial" charset="0"/>
              </a:rPr>
              <a:t>After the violence occurred 65 %women got treatment from the doctor which is greater than other treatment providers.</a:t>
            </a:r>
          </a:p>
          <a:p>
            <a:pPr eaLnBrk="0" hangingPunct="0"/>
            <a:endParaRPr lang="en-US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en-US">
                <a:cs typeface="Arial" charset="0"/>
              </a:rPr>
              <a:t>Even 40.1% women never fell necessity to take legal actions against the violence.</a:t>
            </a:r>
          </a:p>
          <a:p>
            <a:pPr eaLnBrk="0" hangingPunct="0">
              <a:buFontTx/>
              <a:buChar char="•"/>
            </a:pPr>
            <a:endParaRPr lang="en-US">
              <a:cs typeface="Arial" charset="0"/>
            </a:endParaRPr>
          </a:p>
          <a:p>
            <a:pPr eaLnBrk="0" hangingPunct="0">
              <a:buFontTx/>
              <a:buChar char="•"/>
            </a:pPr>
            <a:endParaRPr lang="en-US" sz="24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0000"/>
                </a:solidFill>
              </a:rPr>
              <a:t>Experience (contd..)</a:t>
            </a:r>
            <a:endParaRPr lang="en-US" smtClean="0"/>
          </a:p>
        </p:txBody>
      </p:sp>
      <p:sp>
        <p:nvSpPr>
          <p:cNvPr id="5632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8F8230-8A43-4D7D-B229-CDBC416CF47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685800" y="1752600"/>
            <a:ext cx="7239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2000">
                <a:cs typeface="Arial" charset="0"/>
              </a:rPr>
              <a:t>Women are mostly victimized for forced sex by non-partner at the age of 10 to 19 years. The number is around 75% of total victims in this category.</a:t>
            </a:r>
          </a:p>
          <a:p>
            <a:pPr>
              <a:buFont typeface="Arial" charset="0"/>
              <a:buChar char="•"/>
            </a:pPr>
            <a:endParaRPr lang="en-US" sz="2000">
              <a:cs typeface="Arial" charset="0"/>
            </a:endParaRPr>
          </a:p>
          <a:p>
            <a:pPr>
              <a:buFont typeface="Arial" charset="0"/>
              <a:buChar char="•"/>
            </a:pPr>
            <a:endParaRPr lang="en-US" sz="200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2000">
                <a:cs typeface="Arial" charset="0"/>
              </a:rPr>
              <a:t>A large portion (around 37%) did not take any legal action because of thinking of the children or family prestige.</a:t>
            </a:r>
          </a:p>
          <a:p>
            <a:pPr>
              <a:buFont typeface="Arial" charset="0"/>
              <a:buChar char="•"/>
            </a:pPr>
            <a:endParaRPr lang="en-US" sz="2000">
              <a:cs typeface="Arial" charset="0"/>
            </a:endParaRPr>
          </a:p>
          <a:p>
            <a:pPr>
              <a:buFont typeface="Arial" charset="0"/>
              <a:buChar char="•"/>
            </a:pPr>
            <a:endParaRPr lang="en-US" sz="20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304800" y="2844740"/>
            <a:ext cx="8458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n-US" sz="6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</a:p>
        </p:txBody>
      </p:sp>
      <p:sp>
        <p:nvSpPr>
          <p:cNvPr id="573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5FFDAE-AECE-4F52-85C4-90A3C532B1E6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01000" cy="762000"/>
          </a:xfrm>
        </p:spPr>
        <p:txBody>
          <a:bodyPr/>
          <a:lstStyle/>
          <a:p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mtClean="0"/>
              <a:t>PSU	: Primary Sampling Unit</a:t>
            </a:r>
          </a:p>
          <a:p>
            <a:r>
              <a:rPr lang="en-US" sz="1800" smtClean="0"/>
              <a:t>HH		: Household</a:t>
            </a:r>
          </a:p>
          <a:p>
            <a:r>
              <a:rPr lang="en-US" sz="1800" smtClean="0"/>
              <a:t>VAW	:Violence against Women</a:t>
            </a:r>
          </a:p>
          <a:p>
            <a:r>
              <a:rPr lang="en-US" sz="1800" smtClean="0"/>
              <a:t>Eligible woman: Woman aged 15 years and above who lives in the sample household.</a:t>
            </a:r>
            <a:endParaRPr lang="en-US" sz="700" smtClean="0"/>
          </a:p>
          <a:p>
            <a:r>
              <a:rPr lang="en-US" sz="1800" smtClean="0"/>
              <a:t>Partner	:Her husband(Current &amp; previous).</a:t>
            </a:r>
          </a:p>
          <a:p>
            <a:r>
              <a:rPr lang="en-US" sz="1800" smtClean="0"/>
              <a:t>Non-partner : Anybody other than husband.</a:t>
            </a:r>
          </a:p>
          <a:p>
            <a:r>
              <a:rPr lang="en-US" sz="1800" smtClean="0"/>
              <a:t>Current husband: Married in current time &amp; having husband.</a:t>
            </a:r>
          </a:p>
          <a:p>
            <a:r>
              <a:rPr lang="en-US" sz="1800" smtClean="0"/>
              <a:t>Previous husband :Married previously without having that husband at present including widowed/divorced or married currently again.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B3F8A1-7129-4CD3-851E-2E59A3EEF66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62000" y="0"/>
            <a:ext cx="6858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Abbreviations</a:t>
            </a:r>
            <a:r>
              <a:rPr lang="en-US" sz="4000">
                <a:solidFill>
                  <a:srgbClr val="FF0000"/>
                </a:solidFill>
              </a:rPr>
              <a:t/>
            </a:r>
            <a:br>
              <a:rPr lang="en-US" sz="4000">
                <a:solidFill>
                  <a:srgbClr val="FF0000"/>
                </a:solidFill>
              </a:rPr>
            </a:br>
            <a:endParaRPr lang="en-US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Goal &amp; Objective</a:t>
            </a:r>
            <a:endParaRPr lang="en-US" sz="4400" smtClean="0">
              <a:solidFill>
                <a:srgbClr val="FF0000"/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72000"/>
          </a:xfrm>
        </p:spPr>
        <p:txBody>
          <a:bodyPr/>
          <a:lstStyle/>
          <a:p>
            <a:r>
              <a:rPr lang="en-US" sz="2000" smtClean="0"/>
              <a:t>To generate official national statistics on the prevalence of violence against women.</a:t>
            </a:r>
          </a:p>
          <a:p>
            <a:pPr>
              <a:buFont typeface="Wingdings" pitchFamily="2" charset="2"/>
              <a:buNone/>
            </a:pPr>
            <a:endParaRPr lang="en-US" sz="1800" smtClean="0"/>
          </a:p>
          <a:p>
            <a:r>
              <a:rPr lang="en-US" sz="2000" smtClean="0"/>
              <a:t>To observe the overall situation including the forms of violence along with their magnitude in Bangladesh</a:t>
            </a:r>
            <a:r>
              <a:rPr lang="en-US" sz="2800" smtClean="0"/>
              <a:t>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r>
              <a:rPr lang="en-US" sz="2000" smtClean="0"/>
              <a:t> To identify and understand the magnitude and intensity of violence against women.</a:t>
            </a:r>
          </a:p>
          <a:p>
            <a:pPr>
              <a:buFont typeface="Wingdings" pitchFamily="2" charset="2"/>
              <a:buNone/>
            </a:pPr>
            <a:endParaRPr lang="en-US" sz="1800" smtClean="0"/>
          </a:p>
          <a:p>
            <a:r>
              <a:rPr lang="en-US" sz="2000" smtClean="0"/>
              <a:t>To help in policy formulation, programs and interventions and also improve the existing laws and act related with this issue.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50D36-DC90-470C-A2FF-366B5E375D2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Major four categories of VAW</a:t>
            </a:r>
            <a:b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600200"/>
            <a:ext cx="8001000" cy="45720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1400" b="1" dirty="0" smtClean="0"/>
              <a:t>Psychological violence (i.e. husband exhibits controlling behaviors to wife):</a:t>
            </a:r>
            <a:endParaRPr lang="en-US" sz="14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1400" b="1" dirty="0" smtClean="0"/>
              <a:t>a)  Controlling behaviors</a:t>
            </a:r>
            <a:endParaRPr lang="en-US" sz="1400" dirty="0" smtClean="0"/>
          </a:p>
          <a:p>
            <a:pPr lvl="1">
              <a:defRPr/>
            </a:pPr>
            <a:r>
              <a:rPr lang="en-US" sz="1400" dirty="0" smtClean="0"/>
              <a:t>He tries to restrict contact with her (parental) family of birth?</a:t>
            </a:r>
          </a:p>
          <a:p>
            <a:pPr lvl="1">
              <a:defRPr/>
            </a:pPr>
            <a:r>
              <a:rPr lang="en-US" sz="1400" dirty="0" smtClean="0"/>
              <a:t>He insists on knowing where she is at all times?</a:t>
            </a:r>
          </a:p>
          <a:p>
            <a:pPr lvl="1">
              <a:defRPr/>
            </a:pPr>
            <a:r>
              <a:rPr lang="en-US" sz="1400" dirty="0" smtClean="0"/>
              <a:t>He ignores her &amp; treats her indifferently?</a:t>
            </a:r>
          </a:p>
          <a:p>
            <a:pPr lvl="1">
              <a:defRPr/>
            </a:pPr>
            <a:r>
              <a:rPr lang="en-US" sz="1400" dirty="0" smtClean="0"/>
              <a:t>He gets angry if she speaks with another man? </a:t>
            </a:r>
          </a:p>
          <a:p>
            <a:pPr lvl="1">
              <a:defRPr/>
            </a:pPr>
            <a:r>
              <a:rPr lang="en-US" sz="1400" dirty="0" smtClean="0"/>
              <a:t>He is often suspicious that she is unfaithful? </a:t>
            </a:r>
          </a:p>
          <a:p>
            <a:pPr lvl="1">
              <a:defRPr/>
            </a:pPr>
            <a:r>
              <a:rPr lang="en-US" sz="1400" dirty="0" smtClean="0"/>
              <a:t>He expects you to ask his permission before seeking health care for her? </a:t>
            </a:r>
          </a:p>
          <a:p>
            <a:pPr lvl="1">
              <a:defRPr/>
            </a:pPr>
            <a:r>
              <a:rPr lang="en-US" sz="1400" dirty="0" smtClean="0"/>
              <a:t>He forces her to maintain </a:t>
            </a:r>
            <a:r>
              <a:rPr lang="en-US" sz="1400" dirty="0" err="1" smtClean="0"/>
              <a:t>Parda</a:t>
            </a:r>
            <a:r>
              <a:rPr lang="en-US" sz="1400" dirty="0" smtClean="0"/>
              <a:t>/ </a:t>
            </a:r>
            <a:r>
              <a:rPr lang="en-US" sz="1400" dirty="0" err="1" smtClean="0"/>
              <a:t>hijab</a:t>
            </a:r>
            <a:r>
              <a:rPr lang="en-US" sz="1400" dirty="0" smtClean="0"/>
              <a:t>?</a:t>
            </a:r>
          </a:p>
          <a:p>
            <a:pPr lvl="1">
              <a:defRPr/>
            </a:pPr>
            <a:r>
              <a:rPr lang="en-US" sz="1400" dirty="0" smtClean="0"/>
              <a:t>He obstructs her in studying or doing work?</a:t>
            </a:r>
          </a:p>
          <a:p>
            <a:pPr lvl="1">
              <a:defRPr/>
            </a:pPr>
            <a:r>
              <a:rPr lang="en-US" sz="1400" dirty="0" smtClean="0"/>
              <a:t>He forbids her in going out for recreation? </a:t>
            </a:r>
          </a:p>
          <a:p>
            <a:pPr lvl="1">
              <a:defRPr/>
            </a:pPr>
            <a:r>
              <a:rPr lang="en-US" sz="1400" dirty="0" smtClean="0"/>
              <a:t>Does he utter attacking words against her parents?</a:t>
            </a:r>
          </a:p>
          <a:p>
            <a:pPr lvl="1">
              <a:defRPr/>
            </a:pPr>
            <a:r>
              <a:rPr lang="en-US" sz="1400" dirty="0" smtClean="0"/>
              <a:t>Does he force her to use family planning or forbid family planning? </a:t>
            </a:r>
          </a:p>
          <a:p>
            <a:pPr lvl="1">
              <a:defRPr/>
            </a:pPr>
            <a:r>
              <a:rPr lang="en-US" sz="1400" dirty="0" smtClean="0"/>
              <a:t>Does he misbehave due to birth of a girl? </a:t>
            </a:r>
          </a:p>
          <a:p>
            <a:pPr lvl="1">
              <a:defRPr/>
            </a:pPr>
            <a:r>
              <a:rPr lang="en-US" sz="1400" dirty="0" smtClean="0"/>
              <a:t>Does he misbehave with her due to complaints from her mother-in-law/sister-in- law?</a:t>
            </a:r>
          </a:p>
          <a:p>
            <a:pPr lvl="1">
              <a:defRPr/>
            </a:pPr>
            <a:r>
              <a:rPr lang="en-US" sz="1400" dirty="0" smtClean="0"/>
              <a:t>Does he become angry if she talks on face openly? </a:t>
            </a:r>
            <a:endParaRPr lang="en-US" sz="1050" dirty="0" smtClean="0"/>
          </a:p>
          <a:p>
            <a:pPr lvl="1">
              <a:defRPr/>
            </a:pPr>
            <a:r>
              <a:rPr lang="en-US" sz="1400" dirty="0" smtClean="0"/>
              <a:t>He tries to keep her from seeing her friends?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98787E-1CE1-4A1A-8BAB-D1935FA06A5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Categories of VAW(contd.)</a:t>
            </a:r>
            <a:endParaRPr lang="en-US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smtClean="0"/>
              <a:t>b) Abuse against women by husband:</a:t>
            </a:r>
            <a:endParaRPr lang="en-US" sz="2000" smtClean="0"/>
          </a:p>
          <a:p>
            <a:r>
              <a:rPr lang="en-US" sz="2000" smtClean="0"/>
              <a:t>Insulted or made her feel bad about herself?</a:t>
            </a:r>
          </a:p>
          <a:p>
            <a:r>
              <a:rPr lang="en-US" sz="2000" smtClean="0"/>
              <a:t>Belittled or humiliated her in front of other people </a:t>
            </a:r>
          </a:p>
          <a:p>
            <a:r>
              <a:rPr lang="en-US" sz="2000" smtClean="0"/>
              <a:t>Done things to scare or intimidate her on purpose (e.g. shout loudly &amp; smash things)?</a:t>
            </a:r>
          </a:p>
          <a:p>
            <a:r>
              <a:rPr lang="en-US" sz="2000" smtClean="0"/>
              <a:t>Verbally threatened to hurt her or someone she cares about?</a:t>
            </a:r>
          </a:p>
          <a:p>
            <a:r>
              <a:rPr lang="en-US" sz="2000" smtClean="0"/>
              <a:t>Torture for her relation with neighbors or other women? </a:t>
            </a:r>
          </a:p>
          <a:p>
            <a:r>
              <a:rPr lang="en-US" sz="2000" smtClean="0"/>
              <a:t>Threaten to marry other women?</a:t>
            </a:r>
          </a:p>
          <a:p>
            <a:r>
              <a:rPr lang="en-US" sz="2000" smtClean="0"/>
              <a:t>Threaten to divorce?</a:t>
            </a:r>
          </a:p>
          <a:p>
            <a:endParaRPr lang="en-US" sz="2000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8A02F8-F78B-4E28-B30D-A8076EB31933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Categories of VAW(contd.)</a:t>
            </a:r>
            <a:endParaRPr lang="en-US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smtClean="0"/>
              <a:t>(2) Economic violence: </a:t>
            </a:r>
            <a:endParaRPr lang="en-US" sz="2000" smtClean="0"/>
          </a:p>
          <a:p>
            <a:r>
              <a:rPr lang="en-US" sz="2000" smtClean="0"/>
              <a:t>He refuses to give her enough money for household expenses, even when he has money for other things?</a:t>
            </a:r>
          </a:p>
          <a:p>
            <a:r>
              <a:rPr lang="en-US" sz="2000" smtClean="0"/>
              <a:t>He regularly refuses to pay pocket money?</a:t>
            </a:r>
          </a:p>
          <a:p>
            <a:r>
              <a:rPr lang="en-US" sz="2000" smtClean="0"/>
              <a:t>Is the marriage happened with money or property as dowry?</a:t>
            </a:r>
          </a:p>
          <a:p>
            <a:r>
              <a:rPr lang="en-US" sz="2000" smtClean="0"/>
              <a:t>Does he pressurize her to get money or things from her parents’ house?</a:t>
            </a:r>
          </a:p>
          <a:p>
            <a:endParaRPr lang="en-US" sz="200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61ED80-4C8C-4CCF-9093-1BC6A07E6CB1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Categories of VAW(contd.)</a:t>
            </a:r>
            <a:endParaRPr lang="en-US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b="1" smtClean="0"/>
              <a:t>(3) a.Physical violence: </a:t>
            </a:r>
            <a:endParaRPr lang="en-US" sz="1800" smtClean="0"/>
          </a:p>
          <a:p>
            <a:r>
              <a:rPr lang="en-US" sz="1800" smtClean="0"/>
              <a:t>Husband talked loudly, threatening or shouting </a:t>
            </a:r>
          </a:p>
          <a:p>
            <a:r>
              <a:rPr lang="en-US" sz="1800" smtClean="0"/>
              <a:t>Husband slapped, fist, boxed or threw something and she got hurt</a:t>
            </a:r>
          </a:p>
          <a:p>
            <a:r>
              <a:rPr lang="en-US" sz="1800" smtClean="0"/>
              <a:t>Pushed her or shoved her or pulled her hair by force. </a:t>
            </a:r>
          </a:p>
          <a:p>
            <a:r>
              <a:rPr lang="en-US" sz="1800" smtClean="0"/>
              <a:t>Shake with hot things.</a:t>
            </a:r>
          </a:p>
          <a:p>
            <a:r>
              <a:rPr lang="en-US" sz="1800" smtClean="0"/>
              <a:t>Threw acid or hot water</a:t>
            </a:r>
          </a:p>
          <a:p>
            <a:r>
              <a:rPr lang="en-US" sz="1800" smtClean="0"/>
              <a:t>Intentionally suffocated her</a:t>
            </a:r>
          </a:p>
          <a:p>
            <a:r>
              <a:rPr lang="en-US" sz="1800" smtClean="0"/>
              <a:t>Choked or burnt her on purpose</a:t>
            </a:r>
          </a:p>
          <a:p>
            <a:r>
              <a:rPr lang="en-US" sz="1800" smtClean="0"/>
              <a:t>Threatened with gun, knife or other sharp weapons</a:t>
            </a:r>
          </a:p>
          <a:p>
            <a:r>
              <a:rPr lang="en-US" sz="1800" smtClean="0"/>
              <a:t>Struck her with stick or heavy things</a:t>
            </a:r>
          </a:p>
          <a:p>
            <a:endParaRPr lang="en-US" sz="1800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185E43-6F85-4A6D-806D-4BFD22E25272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Categories of VAW(contd.)</a:t>
            </a:r>
            <a:endParaRPr lang="en-US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smtClean="0"/>
              <a:t>(3) b. Physical violence by non-partners:</a:t>
            </a:r>
          </a:p>
          <a:p>
            <a:pPr>
              <a:buFont typeface="Wingdings" pitchFamily="2" charset="2"/>
              <a:buNone/>
            </a:pPr>
            <a:endParaRPr lang="en-US" sz="1200" b="1" smtClean="0"/>
          </a:p>
          <a:p>
            <a:pPr algn="just">
              <a:buFont typeface="Wingdings" pitchFamily="2" charset="2"/>
              <a:buNone/>
            </a:pPr>
            <a:r>
              <a:rPr lang="en-US" sz="1800" smtClean="0"/>
              <a:t>      She was hit, beaten, kicked or done anything else to hurt her physically-or mistreated in any way by anyone other than husband; a) Thrown something at her b) Pushed or pulled hair c) Choked or burnt her on purpose d) Threatened or actually used a gun, knife or weapon against her e) Threw acid f) Threw hot water g) Stalking (intimate physical touch without consent) </a:t>
            </a:r>
          </a:p>
          <a:p>
            <a:pPr algn="just"/>
            <a:endParaRPr lang="en-US" sz="180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2F7CD-0B07-4F30-B7B5-DDC311D9142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735</TotalTime>
  <Words>1535</Words>
  <Application>Microsoft Office PowerPoint</Application>
  <PresentationFormat>On-screen Show (4:3)</PresentationFormat>
  <Paragraphs>418</Paragraphs>
  <Slides>27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Verdana</vt:lpstr>
      <vt:lpstr>Wingdings</vt:lpstr>
      <vt:lpstr>Times New Roman</vt:lpstr>
      <vt:lpstr>Theme1</vt:lpstr>
      <vt:lpstr>Theme1</vt:lpstr>
      <vt:lpstr>Slide 1</vt:lpstr>
      <vt:lpstr>Slide 2</vt:lpstr>
      <vt:lpstr>      </vt:lpstr>
      <vt:lpstr>Goal &amp; Objective</vt:lpstr>
      <vt:lpstr>Major four categories of VAW </vt:lpstr>
      <vt:lpstr>Categories of VAW(contd.)</vt:lpstr>
      <vt:lpstr>Categories of VAW(contd.)</vt:lpstr>
      <vt:lpstr>Categories of VAW(contd.)</vt:lpstr>
      <vt:lpstr>Categories of VAW(contd.)</vt:lpstr>
      <vt:lpstr>Categories of VAW(contd.)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  Challenge</vt:lpstr>
      <vt:lpstr>Slide 24</vt:lpstr>
      <vt:lpstr>Experience</vt:lpstr>
      <vt:lpstr>Experience (contd..)</vt:lpstr>
      <vt:lpstr>Slide 27</vt:lpstr>
    </vt:vector>
  </TitlesOfParts>
  <Company>BBS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Violence against women Survey 2011</dc:title>
  <dc:creator>GISMAPS</dc:creator>
  <cp:lastModifiedBy>United Nations</cp:lastModifiedBy>
  <cp:revision>200</cp:revision>
  <cp:lastPrinted>2013-11-07T12:03:09Z</cp:lastPrinted>
  <dcterms:created xsi:type="dcterms:W3CDTF">2013-05-27T06:14:54Z</dcterms:created>
  <dcterms:modified xsi:type="dcterms:W3CDTF">2013-11-21T15:12:37Z</dcterms:modified>
</cp:coreProperties>
</file>